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74" r:id="rId5"/>
    <p:sldId id="275" r:id="rId6"/>
    <p:sldId id="279" r:id="rId7"/>
    <p:sldId id="280" r:id="rId8"/>
    <p:sldId id="259" r:id="rId9"/>
    <p:sldId id="260" r:id="rId10"/>
    <p:sldId id="261" r:id="rId11"/>
    <p:sldId id="262" r:id="rId12"/>
    <p:sldId id="276" r:id="rId13"/>
    <p:sldId id="277" r:id="rId14"/>
    <p:sldId id="263" r:id="rId15"/>
    <p:sldId id="264" r:id="rId16"/>
    <p:sldId id="265" r:id="rId17"/>
    <p:sldId id="266" r:id="rId18"/>
    <p:sldId id="278" r:id="rId19"/>
    <p:sldId id="267" r:id="rId20"/>
    <p:sldId id="268" r:id="rId21"/>
    <p:sldId id="269" r:id="rId22"/>
    <p:sldId id="270" r:id="rId23"/>
    <p:sldId id="271" r:id="rId24"/>
    <p:sldId id="272" r:id="rId25"/>
    <p:sldId id="27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99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5BF2F7E-E7DC-4A81-982A-FEF200AFD83A}" type="datetimeFigureOut">
              <a:rPr lang="en-US" smtClean="0"/>
              <a:pPr/>
              <a:t>10/16/2011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C5A7FC8-BD6E-4BB6-A325-3A6DF8CCDFE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BF2F7E-E7DC-4A81-982A-FEF200AFD83A}" type="datetimeFigureOut">
              <a:rPr lang="en-US" smtClean="0"/>
              <a:pPr/>
              <a:t>10/16/2011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A7FC8-BD6E-4BB6-A325-3A6DF8CCDF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5BF2F7E-E7DC-4A81-982A-FEF200AFD83A}" type="datetimeFigureOut">
              <a:rPr lang="en-US" smtClean="0"/>
              <a:pPr/>
              <a:t>10/16/2011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C5A7FC8-BD6E-4BB6-A325-3A6DF8CCDF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BF2F7E-E7DC-4A81-982A-FEF200AFD83A}" type="datetimeFigureOut">
              <a:rPr lang="en-US" smtClean="0"/>
              <a:pPr/>
              <a:t>10/16/2011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A7FC8-BD6E-4BB6-A325-3A6DF8CCDF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5BF2F7E-E7DC-4A81-982A-FEF200AFD83A}" type="datetimeFigureOut">
              <a:rPr lang="en-US" smtClean="0"/>
              <a:pPr/>
              <a:t>10/16/2011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C5A7FC8-BD6E-4BB6-A325-3A6DF8CCDFE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5BF2F7E-E7DC-4A81-982A-FEF200AFD83A}" type="datetimeFigureOut">
              <a:rPr lang="en-US" smtClean="0"/>
              <a:pPr/>
              <a:t>10/16/2011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C5A7FC8-BD6E-4BB6-A325-3A6DF8CCDFE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5BF2F7E-E7DC-4A81-982A-FEF200AFD83A}" type="datetimeFigureOut">
              <a:rPr lang="en-US" smtClean="0"/>
              <a:pPr/>
              <a:t>10/16/2011</a:t>
            </a:fld>
            <a:endParaRPr lang="en-US"/>
          </a:p>
        </p:txBody>
      </p:sp>
      <p:sp>
        <p:nvSpPr>
          <p:cNvPr id="10" name="Slide Number Placeholder 9"/>
          <p:cNvSpPr>
            <a:spLocks noGrp="1"/>
          </p:cNvSpPr>
          <p:nvPr>
            <p:ph type="sldNum" sz="quarter" idx="16"/>
          </p:nvPr>
        </p:nvSpPr>
        <p:spPr/>
        <p:txBody>
          <a:bodyPr rtlCol="0"/>
          <a:lstStyle/>
          <a:p>
            <a:fld id="{BC5A7FC8-BD6E-4BB6-A325-3A6DF8CCDFE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5BF2F7E-E7DC-4A81-982A-FEF200AFD83A}" type="datetimeFigureOut">
              <a:rPr lang="en-US" smtClean="0"/>
              <a:pPr/>
              <a:t>10/16/2011</a:t>
            </a:fld>
            <a:endParaRPr lang="en-US"/>
          </a:p>
        </p:txBody>
      </p:sp>
      <p:sp>
        <p:nvSpPr>
          <p:cNvPr id="12" name="Slide Number Placeholder 11"/>
          <p:cNvSpPr>
            <a:spLocks noGrp="1"/>
          </p:cNvSpPr>
          <p:nvPr>
            <p:ph type="sldNum" sz="quarter" idx="16"/>
          </p:nvPr>
        </p:nvSpPr>
        <p:spPr/>
        <p:txBody>
          <a:bodyPr rtlCol="0"/>
          <a:lstStyle/>
          <a:p>
            <a:fld id="{BC5A7FC8-BD6E-4BB6-A325-3A6DF8CCDFE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BF2F7E-E7DC-4A81-982A-FEF200AFD83A}" type="datetimeFigureOut">
              <a:rPr lang="en-US" smtClean="0"/>
              <a:pPr/>
              <a:t>10/16/2011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C5A7FC8-BD6E-4BB6-A325-3A6DF8CCDF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BF2F7E-E7DC-4A81-982A-FEF200AFD83A}" type="datetimeFigureOut">
              <a:rPr lang="en-US" smtClean="0"/>
              <a:pPr/>
              <a:t>10/16/2011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C5A7FC8-BD6E-4BB6-A325-3A6DF8CCDF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BF2F7E-E7DC-4A81-982A-FEF200AFD83A}" type="datetimeFigureOut">
              <a:rPr lang="en-US" smtClean="0"/>
              <a:pPr/>
              <a:t>10/16/2011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C5A7FC8-BD6E-4BB6-A325-3A6DF8CCDFE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5BF2F7E-E7DC-4A81-982A-FEF200AFD83A}" type="datetimeFigureOut">
              <a:rPr lang="en-US" smtClean="0"/>
              <a:pPr/>
              <a:t>10/16/2011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C5A7FC8-BD6E-4BB6-A325-3A6DF8CCDFE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5BF2F7E-E7DC-4A81-982A-FEF200AFD83A}" type="datetimeFigureOut">
              <a:rPr lang="en-US" smtClean="0"/>
              <a:pPr/>
              <a:t>10/16/2011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C5A7FC8-BD6E-4BB6-A325-3A6DF8CCDF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ore.samhsa.gov/"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tore.samhsa.gov/" TargetMode="External"/><Relationship Id="rId2" Type="http://schemas.openxmlformats.org/officeDocument/2006/relationships/hyperlink" Target="http://www.nrepp.samhsa.gov/" TargetMode="External"/><Relationship Id="rId1" Type="http://schemas.openxmlformats.org/officeDocument/2006/relationships/slideLayout" Target="../slideLayouts/slideLayout12.xml"/><Relationship Id="rId6" Type="http://schemas.openxmlformats.org/officeDocument/2006/relationships/hyperlink" Target="http://www.power2u.org/" TargetMode="External"/><Relationship Id="rId5" Type="http://schemas.openxmlformats.org/officeDocument/2006/relationships/hyperlink" Target="http://www.cdsdirectory.org/" TargetMode="External"/><Relationship Id="rId4" Type="http://schemas.openxmlformats.org/officeDocument/2006/relationships/hyperlink" Target="http://www.ncmhr.org/members.htm"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www.ncd.gov/"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www.disabilityrightsintl.org/" TargetMode="External"/><Relationship Id="rId2" Type="http://schemas.openxmlformats.org/officeDocument/2006/relationships/hyperlink" Target="http://www.usicd.org/" TargetMode="Externa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hyperlink" Target="http://www.namhpac.org/" TargetMode="Externa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hyperlink" Target="http://www.mindfreedom.org/" TargetMode="External"/><Relationship Id="rId2" Type="http://schemas.openxmlformats.org/officeDocument/2006/relationships/hyperlink" Target="http://www.ncmhr.org/" TargetMode="External"/><Relationship Id="rId1" Type="http://schemas.openxmlformats.org/officeDocument/2006/relationships/slideLayout" Target="../slideLayouts/slideLayout12.xml"/><Relationship Id="rId5" Type="http://schemas.openxmlformats.org/officeDocument/2006/relationships/hyperlink" Target="http://www.psychrights.org/" TargetMode="External"/><Relationship Id="rId4" Type="http://schemas.openxmlformats.org/officeDocument/2006/relationships/hyperlink" Target="http://www.narpa.org/"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nami.org/" TargetMode="External"/><Relationship Id="rId2" Type="http://schemas.openxmlformats.org/officeDocument/2006/relationships/hyperlink" Target="http://www.ndrn.org/" TargetMode="External"/><Relationship Id="rId1" Type="http://schemas.openxmlformats.org/officeDocument/2006/relationships/slideLayout" Target="../slideLayouts/slideLayout12.xml"/><Relationship Id="rId6" Type="http://schemas.openxmlformats.org/officeDocument/2006/relationships/hyperlink" Target="http://www.bazelon.org/" TargetMode="External"/><Relationship Id="rId5" Type="http://schemas.openxmlformats.org/officeDocument/2006/relationships/hyperlink" Target="http://www.ffcmh.org/" TargetMode="External"/><Relationship Id="rId4" Type="http://schemas.openxmlformats.org/officeDocument/2006/relationships/hyperlink" Target="http://www.nmha.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marR="0" rtl="0"/>
            <a:r>
              <a:rPr lang="en-US" kern="1200" dirty="0" smtClean="0">
                <a:solidFill>
                  <a:schemeClr val="accent2">
                    <a:lumMod val="20000"/>
                    <a:lumOff val="80000"/>
                  </a:schemeClr>
                </a:solidFill>
                <a:latin typeface="Arial Black"/>
              </a:rPr>
              <a:t>Systems Advocacy: Mental Disability Policy</a:t>
            </a:r>
          </a:p>
        </p:txBody>
      </p:sp>
      <p:sp>
        <p:nvSpPr>
          <p:cNvPr id="3" name="Text Placeholder 2"/>
          <p:cNvSpPr>
            <a:spLocks noGrp="1"/>
          </p:cNvSpPr>
          <p:nvPr>
            <p:ph type="subTitle" idx="1"/>
          </p:nvPr>
        </p:nvSpPr>
        <p:spPr/>
        <p:txBody>
          <a:bodyPr>
            <a:normAutofit fontScale="77500" lnSpcReduction="20000"/>
          </a:bodyPr>
          <a:lstStyle/>
          <a:p>
            <a:pPr marR="0" lvl="0" rtl="0"/>
            <a:r>
              <a:rPr lang="en-US" kern="1200" baseline="0" dirty="0" smtClean="0">
                <a:solidFill>
                  <a:srgbClr val="D1282E"/>
                </a:solidFill>
                <a:latin typeface="Arial Black"/>
              </a:rPr>
              <a:t>Mike Bachhuber</a:t>
            </a:r>
          </a:p>
          <a:p>
            <a:pPr marR="0" lvl="0" rtl="0"/>
            <a:r>
              <a:rPr lang="en-US" dirty="0" smtClean="0">
                <a:solidFill>
                  <a:srgbClr val="D1282E"/>
                </a:solidFill>
                <a:latin typeface="Arial Black"/>
              </a:rPr>
              <a:t>Independent Living Council of Wisconsin</a:t>
            </a:r>
            <a:endParaRPr lang="en-US" kern="1200" baseline="0" dirty="0" smtClean="0">
              <a:solidFill>
                <a:srgbClr val="D1282E"/>
              </a:solidFill>
              <a:latin typeface="Arial Black"/>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200" baseline="0" smtClean="0">
                <a:solidFill>
                  <a:srgbClr val="D1282E"/>
                </a:solidFill>
                <a:latin typeface="Arial Black"/>
              </a:rPr>
              <a:t>Philosophy Underlying Services</a:t>
            </a:r>
          </a:p>
        </p:txBody>
      </p:sp>
      <p:sp>
        <p:nvSpPr>
          <p:cNvPr id="3" name="Text Placeholder 2"/>
          <p:cNvSpPr>
            <a:spLocks noGrp="1"/>
          </p:cNvSpPr>
          <p:nvPr>
            <p:ph type="body" idx="1"/>
          </p:nvPr>
        </p:nvSpPr>
        <p:spPr/>
        <p:txBody>
          <a:bodyPr>
            <a:normAutofit fontScale="92500" lnSpcReduction="10000"/>
          </a:bodyPr>
          <a:lstStyle/>
          <a:p>
            <a:pPr marR="0" lvl="0" rtl="0"/>
            <a:r>
              <a:rPr lang="en-US" b="1" kern="1200" baseline="0" dirty="0" smtClean="0">
                <a:solidFill>
                  <a:srgbClr val="000000"/>
                </a:solidFill>
                <a:latin typeface="Arial"/>
              </a:rPr>
              <a:t>Recovery</a:t>
            </a:r>
          </a:p>
          <a:p>
            <a:pPr marR="0" lvl="1" rtl="0"/>
            <a:r>
              <a:rPr lang="en-US" kern="1200" baseline="0" dirty="0" smtClean="0">
                <a:solidFill>
                  <a:srgbClr val="000000"/>
                </a:solidFill>
                <a:latin typeface="Arial"/>
              </a:rPr>
              <a:t>National Consensus Statement </a:t>
            </a:r>
            <a:r>
              <a:rPr lang="en-US" kern="1200" baseline="0" dirty="0" smtClean="0">
                <a:solidFill>
                  <a:srgbClr val="A6431A"/>
                </a:solidFill>
                <a:latin typeface="Arial"/>
                <a:hlinkClick r:id="rId2"/>
              </a:rPr>
              <a:t>store.samhsa.gov</a:t>
            </a:r>
            <a:endParaRPr lang="en-US" kern="1200" baseline="0" dirty="0" smtClean="0">
              <a:solidFill>
                <a:srgbClr val="A6431A"/>
              </a:solidFill>
              <a:latin typeface="Arial"/>
            </a:endParaRPr>
          </a:p>
          <a:p>
            <a:pPr marR="0" lvl="2" rtl="0"/>
            <a:r>
              <a:rPr lang="en-US" kern="1200" baseline="0" dirty="0" smtClean="0">
                <a:solidFill>
                  <a:srgbClr val="000000"/>
                </a:solidFill>
                <a:latin typeface="Arial"/>
              </a:rPr>
              <a:t>Self-Direction</a:t>
            </a:r>
          </a:p>
          <a:p>
            <a:pPr marR="0" lvl="2" rtl="0"/>
            <a:r>
              <a:rPr lang="en-US" kern="1200" baseline="0" dirty="0" smtClean="0">
                <a:solidFill>
                  <a:srgbClr val="000000"/>
                </a:solidFill>
                <a:latin typeface="Arial"/>
              </a:rPr>
              <a:t>Individualized and Person-Centered</a:t>
            </a:r>
          </a:p>
          <a:p>
            <a:pPr marR="0" lvl="2" rtl="0"/>
            <a:r>
              <a:rPr lang="en-US" kern="1200" baseline="0" dirty="0" smtClean="0">
                <a:solidFill>
                  <a:srgbClr val="000000"/>
                </a:solidFill>
                <a:latin typeface="Arial"/>
              </a:rPr>
              <a:t>Empowerment</a:t>
            </a:r>
          </a:p>
          <a:p>
            <a:pPr marR="0" lvl="2" rtl="0"/>
            <a:r>
              <a:rPr lang="en-US" kern="1200" baseline="0" dirty="0" smtClean="0">
                <a:solidFill>
                  <a:srgbClr val="000000"/>
                </a:solidFill>
                <a:latin typeface="Arial"/>
              </a:rPr>
              <a:t>Holistic</a:t>
            </a:r>
          </a:p>
          <a:p>
            <a:pPr marR="0" lvl="2" rtl="0"/>
            <a:r>
              <a:rPr lang="en-US" kern="1200" baseline="0" dirty="0" smtClean="0">
                <a:solidFill>
                  <a:srgbClr val="000000"/>
                </a:solidFill>
                <a:latin typeface="Arial"/>
              </a:rPr>
              <a:t>Non-Linear</a:t>
            </a:r>
          </a:p>
          <a:p>
            <a:pPr marR="0" lvl="2" rtl="0"/>
            <a:r>
              <a:rPr lang="en-US" kern="1200" baseline="0" dirty="0" smtClean="0">
                <a:solidFill>
                  <a:srgbClr val="000000"/>
                </a:solidFill>
                <a:latin typeface="Arial"/>
              </a:rPr>
              <a:t>Strengths-Based</a:t>
            </a:r>
          </a:p>
          <a:p>
            <a:pPr marR="0" lvl="2" rtl="0"/>
            <a:r>
              <a:rPr lang="en-US" kern="1200" baseline="0" dirty="0" smtClean="0">
                <a:solidFill>
                  <a:srgbClr val="000000"/>
                </a:solidFill>
                <a:latin typeface="Arial"/>
              </a:rPr>
              <a:t>Peer Support</a:t>
            </a:r>
          </a:p>
          <a:p>
            <a:pPr marR="0" lvl="2" rtl="0"/>
            <a:r>
              <a:rPr lang="en-US" kern="1200" baseline="0" dirty="0" smtClean="0">
                <a:solidFill>
                  <a:srgbClr val="000000"/>
                </a:solidFill>
                <a:latin typeface="Arial"/>
              </a:rPr>
              <a:t>Respect</a:t>
            </a:r>
          </a:p>
          <a:p>
            <a:pPr marR="0" lvl="2" rtl="0"/>
            <a:r>
              <a:rPr lang="en-US" kern="1200" baseline="0" dirty="0" smtClean="0">
                <a:solidFill>
                  <a:srgbClr val="000000"/>
                </a:solidFill>
                <a:latin typeface="Arial"/>
              </a:rPr>
              <a:t>Responsibility</a:t>
            </a:r>
          </a:p>
          <a:p>
            <a:pPr marR="0" lvl="2" rtl="0"/>
            <a:r>
              <a:rPr lang="en-US" kern="1200" baseline="0" dirty="0" smtClean="0">
                <a:solidFill>
                  <a:srgbClr val="000000"/>
                </a:solidFill>
                <a:latin typeface="Arial"/>
              </a:rPr>
              <a:t>Hope</a:t>
            </a:r>
          </a:p>
          <a:p>
            <a:pPr marR="0" lvl="0" rtl="0"/>
            <a:endParaRPr lang="en-US" b="1" kern="1200" baseline="0" dirty="0" smtClean="0">
              <a:solidFill>
                <a:srgbClr val="000000"/>
              </a:solidFill>
              <a:latin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200" baseline="0" smtClean="0">
                <a:solidFill>
                  <a:srgbClr val="D1282E"/>
                </a:solidFill>
                <a:latin typeface="Arial Black"/>
              </a:rPr>
              <a:t>Systems Advocacy and Collaborators</a:t>
            </a:r>
          </a:p>
        </p:txBody>
      </p:sp>
      <p:sp>
        <p:nvSpPr>
          <p:cNvPr id="3" name="Text Placeholder 2"/>
          <p:cNvSpPr>
            <a:spLocks noGrp="1"/>
          </p:cNvSpPr>
          <p:nvPr>
            <p:ph type="body" idx="1"/>
          </p:nvPr>
        </p:nvSpPr>
        <p:spPr>
          <a:xfrm>
            <a:off x="612648" y="1600200"/>
            <a:ext cx="8153400" cy="4724400"/>
          </a:xfrm>
        </p:spPr>
        <p:txBody>
          <a:bodyPr>
            <a:normAutofit fontScale="92500" lnSpcReduction="10000"/>
          </a:bodyPr>
          <a:lstStyle/>
          <a:p>
            <a:r>
              <a:rPr lang="en-US" kern="1200" baseline="0" dirty="0" smtClean="0">
                <a:solidFill>
                  <a:srgbClr val="000000"/>
                </a:solidFill>
                <a:latin typeface="Arial"/>
              </a:rPr>
              <a:t>Access to services</a:t>
            </a:r>
          </a:p>
          <a:p>
            <a:pPr marR="0" lvl="1" rtl="0"/>
            <a:r>
              <a:rPr lang="en-US" kern="1200" baseline="0" dirty="0" smtClean="0">
                <a:solidFill>
                  <a:srgbClr val="000000"/>
                </a:solidFill>
                <a:latin typeface="Arial"/>
              </a:rPr>
              <a:t>Private </a:t>
            </a:r>
            <a:r>
              <a:rPr lang="en-US" kern="1200" baseline="0" dirty="0" smtClean="0">
                <a:solidFill>
                  <a:srgbClr val="000000"/>
                </a:solidFill>
                <a:latin typeface="Arial"/>
              </a:rPr>
              <a:t>Insurance/MHPAEA</a:t>
            </a:r>
            <a:endParaRPr lang="en-US" kern="1200" baseline="0" dirty="0" smtClean="0">
              <a:solidFill>
                <a:srgbClr val="000000"/>
              </a:solidFill>
              <a:latin typeface="Arial"/>
            </a:endParaRPr>
          </a:p>
          <a:p>
            <a:pPr marR="0" lvl="1" rtl="0"/>
            <a:r>
              <a:rPr lang="en-US" kern="1200" baseline="0" dirty="0" smtClean="0">
                <a:solidFill>
                  <a:srgbClr val="000000"/>
                </a:solidFill>
                <a:latin typeface="Arial"/>
              </a:rPr>
              <a:t>Medical Assistance/Title XIX</a:t>
            </a:r>
          </a:p>
          <a:p>
            <a:pPr marR="0" lvl="1" rtl="0"/>
            <a:r>
              <a:rPr lang="en-US" kern="1200" baseline="0" dirty="0" smtClean="0">
                <a:solidFill>
                  <a:srgbClr val="000000"/>
                </a:solidFill>
                <a:latin typeface="Arial"/>
              </a:rPr>
              <a:t>Other</a:t>
            </a:r>
          </a:p>
          <a:p>
            <a:r>
              <a:rPr lang="en-US" kern="1200" baseline="0" dirty="0" smtClean="0">
                <a:solidFill>
                  <a:srgbClr val="000000"/>
                </a:solidFill>
                <a:latin typeface="Arial"/>
              </a:rPr>
              <a:t>Types of service</a:t>
            </a:r>
          </a:p>
          <a:p>
            <a:pPr marR="0" lvl="1" rtl="0"/>
            <a:r>
              <a:rPr lang="en-US" kern="1200" baseline="0" dirty="0" smtClean="0">
                <a:solidFill>
                  <a:srgbClr val="000000"/>
                </a:solidFill>
                <a:latin typeface="Arial"/>
              </a:rPr>
              <a:t>Traditional/Medical Model</a:t>
            </a:r>
          </a:p>
          <a:p>
            <a:pPr lvl="2"/>
            <a:r>
              <a:rPr lang="en-US" kern="1200" baseline="0" dirty="0" smtClean="0">
                <a:solidFill>
                  <a:srgbClr val="000000"/>
                </a:solidFill>
                <a:latin typeface="Arial"/>
              </a:rPr>
              <a:t>“Diagnostic and Statistical Manual”</a:t>
            </a:r>
          </a:p>
          <a:p>
            <a:pPr marR="0" lvl="2" rtl="0"/>
            <a:r>
              <a:rPr lang="en-US" kern="1200" baseline="0" dirty="0" err="1" smtClean="0">
                <a:solidFill>
                  <a:srgbClr val="000000"/>
                </a:solidFill>
                <a:latin typeface="Arial"/>
              </a:rPr>
              <a:t>Pharmceuticals</a:t>
            </a:r>
            <a:r>
              <a:rPr lang="en-US" kern="1200" baseline="0" dirty="0" smtClean="0">
                <a:solidFill>
                  <a:srgbClr val="000000"/>
                </a:solidFill>
                <a:latin typeface="Arial"/>
              </a:rPr>
              <a:t> </a:t>
            </a:r>
          </a:p>
          <a:p>
            <a:pPr lvl="2"/>
            <a:r>
              <a:rPr lang="en-US" kern="1200" baseline="0" dirty="0" smtClean="0">
                <a:solidFill>
                  <a:srgbClr val="000000"/>
                </a:solidFill>
                <a:latin typeface="Arial"/>
              </a:rPr>
              <a:t>“Psychotherapy”</a:t>
            </a:r>
          </a:p>
          <a:p>
            <a:pPr lvl="3"/>
            <a:r>
              <a:rPr lang="en-US" kern="1200" baseline="0" dirty="0" smtClean="0">
                <a:solidFill>
                  <a:srgbClr val="000000"/>
                </a:solidFill>
                <a:latin typeface="Arial"/>
              </a:rPr>
              <a:t>Cognitive Behavioral Therapy</a:t>
            </a:r>
          </a:p>
          <a:p>
            <a:pPr lvl="2"/>
            <a:r>
              <a:rPr lang="en-US" kern="1200" baseline="0" dirty="0" smtClean="0">
                <a:solidFill>
                  <a:srgbClr val="000000"/>
                </a:solidFill>
                <a:latin typeface="Arial"/>
              </a:rPr>
              <a:t>“Electroshock” or ECT</a:t>
            </a:r>
          </a:p>
          <a:p>
            <a:pPr lvl="2"/>
            <a:r>
              <a:rPr lang="en-US" dirty="0" smtClean="0">
                <a:solidFill>
                  <a:srgbClr val="000000"/>
                </a:solidFill>
                <a:latin typeface="Arial"/>
              </a:rPr>
              <a:t>IMD/Hospital Treatments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200" baseline="0" smtClean="0">
                <a:solidFill>
                  <a:srgbClr val="D1282E"/>
                </a:solidFill>
                <a:latin typeface="Arial Black"/>
              </a:rPr>
              <a:t>Systems Advocacy and Collaborators</a:t>
            </a:r>
          </a:p>
        </p:txBody>
      </p:sp>
      <p:sp>
        <p:nvSpPr>
          <p:cNvPr id="3" name="Text Placeholder 2"/>
          <p:cNvSpPr>
            <a:spLocks noGrp="1"/>
          </p:cNvSpPr>
          <p:nvPr>
            <p:ph type="body" idx="1"/>
          </p:nvPr>
        </p:nvSpPr>
        <p:spPr/>
        <p:txBody>
          <a:bodyPr>
            <a:normAutofit/>
          </a:bodyPr>
          <a:lstStyle/>
          <a:p>
            <a:pPr marR="0" lvl="1" rtl="0"/>
            <a:r>
              <a:rPr lang="en-US" kern="1200" baseline="0" dirty="0" smtClean="0">
                <a:solidFill>
                  <a:srgbClr val="000000"/>
                </a:solidFill>
                <a:latin typeface="Arial"/>
              </a:rPr>
              <a:t>Alternatives</a:t>
            </a:r>
          </a:p>
          <a:p>
            <a:pPr lvl="2"/>
            <a:r>
              <a:rPr lang="en-US" kern="1200" baseline="0" dirty="0" smtClean="0">
                <a:solidFill>
                  <a:srgbClr val="000000"/>
                </a:solidFill>
                <a:latin typeface="Arial"/>
              </a:rPr>
              <a:t>Exercise</a:t>
            </a:r>
          </a:p>
          <a:p>
            <a:pPr lvl="2"/>
            <a:r>
              <a:rPr lang="en-US" kern="1200" baseline="0" dirty="0" smtClean="0">
                <a:solidFill>
                  <a:srgbClr val="000000"/>
                </a:solidFill>
                <a:latin typeface="Arial"/>
              </a:rPr>
              <a:t>Sunshine</a:t>
            </a:r>
          </a:p>
          <a:p>
            <a:pPr lvl="2"/>
            <a:r>
              <a:rPr lang="en-US" kern="1200" baseline="0" dirty="0" smtClean="0">
                <a:solidFill>
                  <a:srgbClr val="000000"/>
                </a:solidFill>
                <a:latin typeface="Arial"/>
              </a:rPr>
              <a:t>Ample sleep</a:t>
            </a:r>
          </a:p>
          <a:p>
            <a:pPr lvl="2"/>
            <a:r>
              <a:rPr lang="en-US" kern="1200" baseline="0" dirty="0" smtClean="0">
                <a:solidFill>
                  <a:srgbClr val="000000"/>
                </a:solidFill>
                <a:latin typeface="Arial"/>
              </a:rPr>
              <a:t>Nutrition</a:t>
            </a:r>
          </a:p>
          <a:p>
            <a:pPr lvl="3"/>
            <a:r>
              <a:rPr lang="en-US" kern="1200" baseline="0" dirty="0" smtClean="0">
                <a:solidFill>
                  <a:srgbClr val="000000"/>
                </a:solidFill>
                <a:latin typeface="Arial"/>
              </a:rPr>
              <a:t>Omega 3 Fatty Acids</a:t>
            </a:r>
          </a:p>
          <a:p>
            <a:pPr lvl="2"/>
            <a:r>
              <a:rPr lang="en-US" dirty="0" smtClean="0">
                <a:solidFill>
                  <a:srgbClr val="000000"/>
                </a:solidFill>
                <a:latin typeface="Arial"/>
              </a:rPr>
              <a:t>Engagement with social connections</a:t>
            </a:r>
          </a:p>
          <a:p>
            <a:pPr lvl="3"/>
            <a:r>
              <a:rPr lang="en-US" dirty="0" smtClean="0">
                <a:solidFill>
                  <a:srgbClr val="000000"/>
                </a:solidFill>
                <a:latin typeface="Arial"/>
              </a:rPr>
              <a:t>Peer Support</a:t>
            </a:r>
          </a:p>
          <a:p>
            <a:pPr lvl="2"/>
            <a:r>
              <a:rPr lang="en-US" dirty="0" smtClean="0">
                <a:solidFill>
                  <a:srgbClr val="000000"/>
                </a:solidFill>
                <a:latin typeface="Arial"/>
              </a:rPr>
              <a:t>Participation in meaningful tasks</a:t>
            </a:r>
          </a:p>
          <a:p>
            <a:pPr lvl="3"/>
            <a:r>
              <a:rPr lang="en-US" dirty="0" smtClean="0">
                <a:solidFill>
                  <a:srgbClr val="000000"/>
                </a:solidFill>
                <a:latin typeface="Arial"/>
              </a:rPr>
              <a:t>Work</a:t>
            </a:r>
          </a:p>
          <a:p>
            <a:pPr lvl="2"/>
            <a:endParaRPr lang="en-US" kern="1200" baseline="0" dirty="0" smtClean="0">
              <a:solidFill>
                <a:srgbClr val="000000"/>
              </a:solidFill>
              <a:latin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200" baseline="0" smtClean="0">
                <a:solidFill>
                  <a:srgbClr val="D1282E"/>
                </a:solidFill>
                <a:latin typeface="Arial Black"/>
              </a:rPr>
              <a:t>Systems Advocacy and Collaborators</a:t>
            </a:r>
          </a:p>
        </p:txBody>
      </p:sp>
      <p:sp>
        <p:nvSpPr>
          <p:cNvPr id="3" name="Text Placeholder 2"/>
          <p:cNvSpPr>
            <a:spLocks noGrp="1"/>
          </p:cNvSpPr>
          <p:nvPr>
            <p:ph type="body" idx="1"/>
          </p:nvPr>
        </p:nvSpPr>
        <p:spPr/>
        <p:txBody>
          <a:bodyPr>
            <a:normAutofit/>
          </a:bodyPr>
          <a:lstStyle/>
          <a:p>
            <a:pPr marR="0" lvl="1" rtl="0"/>
            <a:r>
              <a:rPr lang="en-US" kern="1200" baseline="0" dirty="0" smtClean="0">
                <a:solidFill>
                  <a:srgbClr val="000000"/>
                </a:solidFill>
                <a:latin typeface="Arial"/>
              </a:rPr>
              <a:t>How to assess services</a:t>
            </a:r>
          </a:p>
          <a:p>
            <a:pPr lvl="2"/>
            <a:r>
              <a:rPr lang="en-US" kern="1200" baseline="0" dirty="0" smtClean="0">
                <a:solidFill>
                  <a:srgbClr val="000000"/>
                </a:solidFill>
                <a:latin typeface="Arial"/>
              </a:rPr>
              <a:t>“Evidence-based”</a:t>
            </a:r>
          </a:p>
          <a:p>
            <a:pPr lvl="2"/>
            <a:r>
              <a:rPr lang="en-US" kern="1200" baseline="0" dirty="0" smtClean="0">
                <a:solidFill>
                  <a:srgbClr val="000000"/>
                </a:solidFill>
                <a:latin typeface="Arial"/>
              </a:rPr>
              <a:t>Safety and effectiveness</a:t>
            </a:r>
          </a:p>
          <a:p>
            <a:pPr lvl="1"/>
            <a:r>
              <a:rPr lang="en-US" dirty="0" smtClean="0">
                <a:solidFill>
                  <a:srgbClr val="000000"/>
                </a:solidFill>
                <a:latin typeface="Arial"/>
              </a:rPr>
              <a:t>Other issues</a:t>
            </a:r>
          </a:p>
          <a:p>
            <a:pPr lvl="2"/>
            <a:r>
              <a:rPr lang="en-US" dirty="0" smtClean="0">
                <a:solidFill>
                  <a:srgbClr val="000000"/>
                </a:solidFill>
                <a:latin typeface="Arial"/>
              </a:rPr>
              <a:t>Access to health care</a:t>
            </a:r>
          </a:p>
          <a:p>
            <a:pPr lvl="2"/>
            <a:r>
              <a:rPr lang="en-US" kern="1200" baseline="0" dirty="0" smtClean="0">
                <a:solidFill>
                  <a:srgbClr val="000000"/>
                </a:solidFill>
                <a:latin typeface="Arial"/>
              </a:rPr>
              <a:t>Mental Health Parity – what’s covered?</a:t>
            </a:r>
          </a:p>
          <a:p>
            <a:pPr lvl="2"/>
            <a:r>
              <a:rPr lang="en-US" dirty="0" smtClean="0">
                <a:solidFill>
                  <a:srgbClr val="000000"/>
                </a:solidFill>
                <a:latin typeface="Arial"/>
              </a:rPr>
              <a:t>Consumer-run services</a:t>
            </a:r>
          </a:p>
          <a:p>
            <a:pPr lvl="2"/>
            <a:r>
              <a:rPr lang="en-US" kern="1200" baseline="0" dirty="0" smtClean="0">
                <a:solidFill>
                  <a:srgbClr val="000000"/>
                </a:solidFill>
                <a:latin typeface="Arial"/>
              </a:rPr>
              <a:t>Trauma-informed</a:t>
            </a:r>
            <a:r>
              <a:rPr lang="en-US" kern="1200" dirty="0" smtClean="0">
                <a:solidFill>
                  <a:srgbClr val="000000"/>
                </a:solidFill>
                <a:latin typeface="Arial"/>
              </a:rPr>
              <a:t> care</a:t>
            </a:r>
            <a:r>
              <a:rPr lang="en-US" kern="1200" baseline="0" dirty="0" smtClean="0">
                <a:solidFill>
                  <a:srgbClr val="000000"/>
                </a:solidFill>
                <a:latin typeface="Arial"/>
              </a:rPr>
              <a:t> </a:t>
            </a:r>
          </a:p>
          <a:p>
            <a:pPr lvl="2"/>
            <a:r>
              <a:rPr lang="en-US" dirty="0" smtClean="0">
                <a:solidFill>
                  <a:srgbClr val="000000"/>
                </a:solidFill>
                <a:latin typeface="Arial"/>
              </a:rPr>
              <a:t>International Solidarity/CRPD</a:t>
            </a:r>
            <a:endParaRPr lang="en-US" kern="1200" baseline="0" dirty="0" smtClean="0">
              <a:solidFill>
                <a:srgbClr val="000000"/>
              </a:solidFill>
              <a:latin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200" baseline="0" smtClean="0">
                <a:solidFill>
                  <a:srgbClr val="D1282E"/>
                </a:solidFill>
                <a:latin typeface="Arial Black"/>
              </a:rPr>
              <a:t>Systems Advocacy and Collaborators</a:t>
            </a:r>
          </a:p>
        </p:txBody>
      </p:sp>
      <p:sp>
        <p:nvSpPr>
          <p:cNvPr id="3" name="Text Placeholder 2"/>
          <p:cNvSpPr>
            <a:spLocks noGrp="1"/>
          </p:cNvSpPr>
          <p:nvPr>
            <p:ph type="body" idx="1"/>
          </p:nvPr>
        </p:nvSpPr>
        <p:spPr/>
        <p:txBody>
          <a:bodyPr/>
          <a:lstStyle/>
          <a:p>
            <a:pPr marR="0" lvl="0" rtl="0"/>
            <a:r>
              <a:rPr lang="en-US" b="1" kern="1200" baseline="0" dirty="0" smtClean="0">
                <a:solidFill>
                  <a:srgbClr val="000000"/>
                </a:solidFill>
                <a:latin typeface="Arial"/>
              </a:rPr>
              <a:t>Evidence-based Practices </a:t>
            </a:r>
            <a:r>
              <a:rPr lang="en-US" b="1" kern="1200" baseline="0" dirty="0" smtClean="0">
                <a:solidFill>
                  <a:srgbClr val="A6431A"/>
                </a:solidFill>
                <a:latin typeface="Arial"/>
                <a:hlinkClick r:id="rId2"/>
              </a:rPr>
              <a:t>www.nrepp.samhsa.gov</a:t>
            </a:r>
            <a:r>
              <a:rPr lang="en-US" b="1" kern="1200" baseline="0" dirty="0" smtClean="0">
                <a:solidFill>
                  <a:srgbClr val="A6431A"/>
                </a:solidFill>
                <a:latin typeface="Arial"/>
              </a:rPr>
              <a:t> </a:t>
            </a:r>
            <a:r>
              <a:rPr lang="en-US" b="1" kern="1200" baseline="0" dirty="0" smtClean="0">
                <a:solidFill>
                  <a:srgbClr val="000000"/>
                </a:solidFill>
                <a:latin typeface="Arial"/>
              </a:rPr>
              <a:t> </a:t>
            </a:r>
          </a:p>
          <a:p>
            <a:pPr marR="0" lvl="2" rtl="0"/>
            <a:r>
              <a:rPr lang="en-US" kern="1200" baseline="0" dirty="0" smtClean="0">
                <a:solidFill>
                  <a:srgbClr val="000000"/>
                </a:solidFill>
                <a:latin typeface="Arial"/>
              </a:rPr>
              <a:t>Consumer-Operated Services Evidence-Based Practices (EBP) Kit </a:t>
            </a:r>
            <a:r>
              <a:rPr lang="en-US" kern="1200" baseline="0" dirty="0" smtClean="0">
                <a:solidFill>
                  <a:srgbClr val="A6431A"/>
                </a:solidFill>
                <a:latin typeface="Arial"/>
                <a:hlinkClick r:id="rId3"/>
              </a:rPr>
              <a:t>store.samhsa.gov </a:t>
            </a:r>
            <a:r>
              <a:rPr lang="en-US" kern="1200" baseline="0" dirty="0" smtClean="0">
                <a:solidFill>
                  <a:srgbClr val="A6431A"/>
                </a:solidFill>
                <a:latin typeface="Arial"/>
              </a:rPr>
              <a:t> </a:t>
            </a:r>
          </a:p>
          <a:p>
            <a:pPr marR="0" lvl="1" rtl="0"/>
            <a:r>
              <a:rPr lang="en-US" kern="1200" baseline="0" dirty="0" smtClean="0">
                <a:solidFill>
                  <a:srgbClr val="000000"/>
                </a:solidFill>
                <a:latin typeface="Arial"/>
              </a:rPr>
              <a:t>To find Consumer-run services:</a:t>
            </a:r>
          </a:p>
          <a:p>
            <a:pPr marR="0" lvl="2" rtl="0"/>
            <a:r>
              <a:rPr lang="en-US" kern="1200" baseline="0" dirty="0" smtClean="0">
                <a:solidFill>
                  <a:srgbClr val="A6431A"/>
                </a:solidFill>
                <a:latin typeface="Arial"/>
                <a:hlinkClick r:id="rId4"/>
              </a:rPr>
              <a:t>www.ncmhr.org/members.htm</a:t>
            </a:r>
            <a:r>
              <a:rPr lang="en-US" kern="1200" baseline="0" dirty="0" smtClean="0">
                <a:solidFill>
                  <a:srgbClr val="A6431A"/>
                </a:solidFill>
                <a:latin typeface="Arial"/>
              </a:rPr>
              <a:t> </a:t>
            </a:r>
          </a:p>
          <a:p>
            <a:pPr marR="0" lvl="2" rtl="0"/>
            <a:r>
              <a:rPr lang="en-US" kern="1200" baseline="0" dirty="0" smtClean="0">
                <a:solidFill>
                  <a:srgbClr val="A6431A"/>
                </a:solidFill>
                <a:latin typeface="Arial"/>
                <a:hlinkClick r:id="rId5"/>
              </a:rPr>
              <a:t>www.cdsdirectory.org</a:t>
            </a:r>
            <a:r>
              <a:rPr lang="en-US" kern="1200" baseline="0" dirty="0" smtClean="0">
                <a:solidFill>
                  <a:srgbClr val="A6431A"/>
                </a:solidFill>
                <a:latin typeface="Arial"/>
              </a:rPr>
              <a:t> </a:t>
            </a:r>
            <a:r>
              <a:rPr lang="en-US" kern="1200" baseline="0" dirty="0" smtClean="0">
                <a:solidFill>
                  <a:srgbClr val="000000"/>
                </a:solidFill>
                <a:latin typeface="Arial"/>
              </a:rPr>
              <a:t> </a:t>
            </a:r>
          </a:p>
          <a:p>
            <a:pPr marR="0" lvl="1" rtl="0"/>
            <a:r>
              <a:rPr lang="en-US" kern="1200" baseline="0" dirty="0" smtClean="0">
                <a:solidFill>
                  <a:srgbClr val="000000"/>
                </a:solidFill>
                <a:latin typeface="Arial"/>
              </a:rPr>
              <a:t>Resources </a:t>
            </a:r>
            <a:r>
              <a:rPr lang="en-US" kern="1200" baseline="0" dirty="0" smtClean="0">
                <a:solidFill>
                  <a:srgbClr val="000000"/>
                </a:solidFill>
                <a:latin typeface="Arial"/>
              </a:rPr>
              <a:t>from National Empowerment Center </a:t>
            </a:r>
            <a:r>
              <a:rPr lang="en-US" kern="1200" baseline="0" dirty="0" smtClean="0">
                <a:solidFill>
                  <a:srgbClr val="A6431A"/>
                </a:solidFill>
                <a:latin typeface="Arial"/>
                <a:hlinkClick r:id="rId6"/>
              </a:rPr>
              <a:t>www.power2u.org</a:t>
            </a:r>
            <a:r>
              <a:rPr lang="en-US" kern="1200" baseline="0" dirty="0" smtClean="0">
                <a:solidFill>
                  <a:srgbClr val="A6431A"/>
                </a:solidFill>
                <a:latin typeface="Arial"/>
              </a:rPr>
              <a:t> </a:t>
            </a:r>
          </a:p>
          <a:p>
            <a:pPr marR="0" lvl="1" rtl="0"/>
            <a:endParaRPr lang="en-US" kern="1200" baseline="0" dirty="0" smtClean="0">
              <a:solidFill>
                <a:srgbClr val="000000"/>
              </a:solidFill>
              <a:latin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200" baseline="0" smtClean="0">
                <a:solidFill>
                  <a:srgbClr val="D1282E"/>
                </a:solidFill>
                <a:latin typeface="Arial Black"/>
              </a:rPr>
              <a:t>Systems Advocacy and Collaborators</a:t>
            </a:r>
          </a:p>
        </p:txBody>
      </p:sp>
      <p:sp>
        <p:nvSpPr>
          <p:cNvPr id="3" name="Text Placeholder 2"/>
          <p:cNvSpPr>
            <a:spLocks noGrp="1"/>
          </p:cNvSpPr>
          <p:nvPr>
            <p:ph type="body" idx="1"/>
          </p:nvPr>
        </p:nvSpPr>
        <p:spPr/>
        <p:txBody>
          <a:bodyPr/>
          <a:lstStyle/>
          <a:p>
            <a:pPr marR="0" lvl="0" rtl="0"/>
            <a:r>
              <a:rPr lang="en-US" b="1" kern="1200" baseline="0" dirty="0" smtClean="0">
                <a:solidFill>
                  <a:srgbClr val="000000"/>
                </a:solidFill>
                <a:latin typeface="Arial"/>
              </a:rPr>
              <a:t>Recovery </a:t>
            </a:r>
          </a:p>
          <a:p>
            <a:pPr marR="0" lvl="0" rtl="0"/>
            <a:r>
              <a:rPr lang="en-US" b="1" kern="1200" baseline="0" dirty="0" smtClean="0">
                <a:solidFill>
                  <a:srgbClr val="000000"/>
                </a:solidFill>
                <a:latin typeface="Arial"/>
              </a:rPr>
              <a:t>Trauma-informed Care</a:t>
            </a:r>
          </a:p>
          <a:p>
            <a:pPr marR="0" lvl="0" rtl="0"/>
            <a:r>
              <a:rPr lang="en-US" b="1" kern="1200" baseline="0" dirty="0" smtClean="0">
                <a:solidFill>
                  <a:srgbClr val="000000"/>
                </a:solidFill>
                <a:latin typeface="Arial"/>
              </a:rPr>
              <a:t>Civil Rights</a:t>
            </a:r>
          </a:p>
          <a:p>
            <a:pPr marR="0" lvl="1" rtl="0"/>
            <a:r>
              <a:rPr lang="en-US" kern="1200" baseline="0" dirty="0" smtClean="0">
                <a:solidFill>
                  <a:srgbClr val="000000"/>
                </a:solidFill>
                <a:latin typeface="Arial"/>
              </a:rPr>
              <a:t>Forced treatment</a:t>
            </a:r>
          </a:p>
          <a:p>
            <a:pPr marR="0" lvl="1" rtl="0"/>
            <a:r>
              <a:rPr lang="en-US" i="1" kern="1200" baseline="0" dirty="0" smtClean="0">
                <a:solidFill>
                  <a:srgbClr val="000000"/>
                </a:solidFill>
                <a:latin typeface="Arial"/>
              </a:rPr>
              <a:t>From Privileges to Rights, Nat’l Council on Disability </a:t>
            </a:r>
            <a:r>
              <a:rPr lang="en-US" i="1" kern="1200" baseline="0" dirty="0" smtClean="0">
                <a:solidFill>
                  <a:srgbClr val="000000"/>
                </a:solidFill>
                <a:latin typeface="Arial"/>
                <a:hlinkClick r:id="rId2"/>
              </a:rPr>
              <a:t>www.ncd.gov</a:t>
            </a:r>
            <a:r>
              <a:rPr lang="en-US" i="1" kern="1200" baseline="0" dirty="0" smtClean="0">
                <a:solidFill>
                  <a:srgbClr val="000000"/>
                </a:solidFill>
                <a:latin typeface="Arial"/>
              </a:rPr>
              <a:t>  </a:t>
            </a:r>
          </a:p>
          <a:p>
            <a:pPr marR="0" lvl="1" rtl="0"/>
            <a:r>
              <a:rPr lang="en-US" kern="1200" baseline="0" dirty="0" smtClean="0">
                <a:solidFill>
                  <a:srgbClr val="000000"/>
                </a:solidFill>
                <a:latin typeface="Arial"/>
              </a:rPr>
              <a:t>Implementation of </a:t>
            </a:r>
            <a:r>
              <a:rPr lang="en-US" i="1" kern="1200" baseline="0" dirty="0" smtClean="0">
                <a:solidFill>
                  <a:srgbClr val="000000"/>
                </a:solidFill>
                <a:latin typeface="Arial"/>
              </a:rPr>
              <a:t>Olmstead</a:t>
            </a:r>
          </a:p>
          <a:p>
            <a:pPr marR="0" lvl="1" rtl="0"/>
            <a:endParaRPr lang="en-US" i="1" kern="1200" baseline="0" dirty="0" smtClean="0">
              <a:solidFill>
                <a:srgbClr val="000000"/>
              </a:solidFill>
              <a:latin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200" baseline="0" smtClean="0">
                <a:solidFill>
                  <a:srgbClr val="D1282E"/>
                </a:solidFill>
                <a:latin typeface="Arial Black"/>
              </a:rPr>
              <a:t>Systems Advocacy and Collaborators</a:t>
            </a:r>
          </a:p>
        </p:txBody>
      </p:sp>
      <p:sp>
        <p:nvSpPr>
          <p:cNvPr id="3" name="Text Placeholder 2"/>
          <p:cNvSpPr>
            <a:spLocks noGrp="1"/>
          </p:cNvSpPr>
          <p:nvPr>
            <p:ph type="body" idx="1"/>
          </p:nvPr>
        </p:nvSpPr>
        <p:spPr/>
        <p:txBody>
          <a:bodyPr>
            <a:normAutofit fontScale="92500"/>
          </a:bodyPr>
          <a:lstStyle/>
          <a:p>
            <a:pPr lvl="0"/>
            <a:r>
              <a:rPr lang="en-US" b="1" dirty="0" smtClean="0">
                <a:solidFill>
                  <a:srgbClr val="000000"/>
                </a:solidFill>
                <a:latin typeface="Arial"/>
              </a:rPr>
              <a:t>Independent Living</a:t>
            </a:r>
          </a:p>
          <a:p>
            <a:pPr lvl="1"/>
            <a:r>
              <a:rPr lang="en-US" dirty="0" smtClean="0">
                <a:solidFill>
                  <a:srgbClr val="000000"/>
                </a:solidFill>
                <a:latin typeface="Arial"/>
              </a:rPr>
              <a:t>Housing/homelessness</a:t>
            </a:r>
          </a:p>
          <a:p>
            <a:pPr lvl="2"/>
            <a:r>
              <a:rPr lang="en-US" dirty="0" smtClean="0">
                <a:solidFill>
                  <a:srgbClr val="000000"/>
                </a:solidFill>
                <a:latin typeface="Arial"/>
              </a:rPr>
              <a:t>Veterans</a:t>
            </a:r>
          </a:p>
          <a:p>
            <a:pPr lvl="0"/>
            <a:r>
              <a:rPr lang="en-US" b="1" dirty="0" smtClean="0">
                <a:solidFill>
                  <a:srgbClr val="000000"/>
                </a:solidFill>
                <a:latin typeface="Arial"/>
              </a:rPr>
              <a:t>Self Sufficiency </a:t>
            </a:r>
          </a:p>
          <a:p>
            <a:pPr lvl="1"/>
            <a:r>
              <a:rPr lang="en-US" dirty="0" smtClean="0">
                <a:solidFill>
                  <a:srgbClr val="000000"/>
                </a:solidFill>
                <a:latin typeface="Arial"/>
              </a:rPr>
              <a:t>Employment  </a:t>
            </a:r>
          </a:p>
          <a:p>
            <a:pPr lvl="0"/>
            <a:r>
              <a:rPr lang="en-US" b="1" dirty="0" smtClean="0">
                <a:solidFill>
                  <a:srgbClr val="000000"/>
                </a:solidFill>
                <a:latin typeface="Arial"/>
              </a:rPr>
              <a:t>Convention on the Rights of People with Disabilities </a:t>
            </a:r>
          </a:p>
          <a:p>
            <a:pPr lvl="1"/>
            <a:r>
              <a:rPr lang="en-US" dirty="0" smtClean="0">
                <a:solidFill>
                  <a:srgbClr val="000000"/>
                </a:solidFill>
                <a:latin typeface="Arial"/>
              </a:rPr>
              <a:t>US International Council on Disabilities </a:t>
            </a:r>
            <a:r>
              <a:rPr lang="en-US" dirty="0" smtClean="0">
                <a:solidFill>
                  <a:srgbClr val="A6431A"/>
                </a:solidFill>
                <a:latin typeface="Arial"/>
                <a:hlinkClick r:id="rId2"/>
              </a:rPr>
              <a:t>www.usicd.org</a:t>
            </a:r>
            <a:r>
              <a:rPr lang="en-US" dirty="0" smtClean="0">
                <a:solidFill>
                  <a:srgbClr val="A6431A"/>
                </a:solidFill>
                <a:latin typeface="Arial"/>
              </a:rPr>
              <a:t> </a:t>
            </a:r>
            <a:r>
              <a:rPr lang="en-US" dirty="0" smtClean="0">
                <a:solidFill>
                  <a:srgbClr val="000000"/>
                </a:solidFill>
                <a:latin typeface="Arial"/>
              </a:rPr>
              <a:t> </a:t>
            </a:r>
          </a:p>
          <a:p>
            <a:pPr lvl="1"/>
            <a:r>
              <a:rPr lang="en-US" dirty="0" smtClean="0">
                <a:solidFill>
                  <a:srgbClr val="000000"/>
                </a:solidFill>
                <a:latin typeface="Arial"/>
              </a:rPr>
              <a:t>Disability Rights International </a:t>
            </a:r>
            <a:r>
              <a:rPr lang="en-US" dirty="0" smtClean="0">
                <a:solidFill>
                  <a:srgbClr val="A6431A"/>
                </a:solidFill>
                <a:latin typeface="Arial"/>
                <a:hlinkClick r:id="rId3"/>
              </a:rPr>
              <a:t>www.disabilityrightsintl.org</a:t>
            </a:r>
            <a:r>
              <a:rPr lang="en-US" dirty="0" smtClean="0">
                <a:solidFill>
                  <a:srgbClr val="A6431A"/>
                </a:solidFill>
                <a:latin typeface="Arial"/>
              </a:rPr>
              <a:t> </a:t>
            </a:r>
          </a:p>
          <a:p>
            <a:pPr marR="0" lvl="0" rtl="0"/>
            <a:endParaRPr lang="en-US" b="1" kern="1200" baseline="0" dirty="0" smtClean="0">
              <a:solidFill>
                <a:srgbClr val="000000"/>
              </a:solidFill>
              <a:latin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200" baseline="0" smtClean="0">
                <a:solidFill>
                  <a:srgbClr val="D1282E"/>
                </a:solidFill>
                <a:latin typeface="Arial Black"/>
              </a:rPr>
              <a:t>Systems Advocacy and Collaborators</a:t>
            </a:r>
          </a:p>
        </p:txBody>
      </p:sp>
      <p:sp>
        <p:nvSpPr>
          <p:cNvPr id="3" name="Text Placeholder 2"/>
          <p:cNvSpPr>
            <a:spLocks noGrp="1"/>
          </p:cNvSpPr>
          <p:nvPr>
            <p:ph type="body" idx="1"/>
          </p:nvPr>
        </p:nvSpPr>
        <p:spPr/>
        <p:txBody>
          <a:bodyPr>
            <a:normAutofit lnSpcReduction="10000"/>
          </a:bodyPr>
          <a:lstStyle/>
          <a:p>
            <a:pPr lvl="0"/>
            <a:r>
              <a:rPr lang="en-US" b="1" kern="1200" baseline="0" dirty="0" smtClean="0">
                <a:solidFill>
                  <a:srgbClr val="000000"/>
                </a:solidFill>
                <a:latin typeface="Arial"/>
              </a:rPr>
              <a:t>MH Block Grants and MH Planning and Advisory </a:t>
            </a:r>
            <a:r>
              <a:rPr lang="en-US" b="1" dirty="0" smtClean="0">
                <a:solidFill>
                  <a:srgbClr val="000000"/>
                </a:solidFill>
                <a:latin typeface="Arial"/>
              </a:rPr>
              <a:t>Councils </a:t>
            </a:r>
            <a:r>
              <a:rPr lang="en-US" b="1" dirty="0" smtClean="0">
                <a:solidFill>
                  <a:srgbClr val="000000"/>
                </a:solidFill>
                <a:latin typeface="Arial"/>
                <a:hlinkClick r:id="rId2"/>
              </a:rPr>
              <a:t>www.namhpac.org</a:t>
            </a:r>
            <a:r>
              <a:rPr lang="en-US" b="1" dirty="0" smtClean="0">
                <a:solidFill>
                  <a:srgbClr val="000000"/>
                </a:solidFill>
                <a:latin typeface="Arial"/>
              </a:rPr>
              <a:t> </a:t>
            </a:r>
          </a:p>
          <a:p>
            <a:pPr lvl="1"/>
            <a:r>
              <a:rPr lang="en-US" b="1" kern="1200" baseline="0" dirty="0" smtClean="0">
                <a:solidFill>
                  <a:srgbClr val="000000"/>
                </a:solidFill>
                <a:latin typeface="Arial"/>
              </a:rPr>
              <a:t>Every state receives</a:t>
            </a:r>
            <a:r>
              <a:rPr lang="en-US" b="1" kern="1200" dirty="0" smtClean="0">
                <a:solidFill>
                  <a:srgbClr val="000000"/>
                </a:solidFill>
                <a:latin typeface="Arial"/>
              </a:rPr>
              <a:t> a block grant</a:t>
            </a:r>
          </a:p>
          <a:p>
            <a:pPr lvl="1"/>
            <a:r>
              <a:rPr lang="en-US" b="1" baseline="0" dirty="0" smtClean="0">
                <a:solidFill>
                  <a:srgbClr val="000000"/>
                </a:solidFill>
                <a:latin typeface="Arial"/>
              </a:rPr>
              <a:t>Each</a:t>
            </a:r>
            <a:r>
              <a:rPr lang="en-US" b="1" dirty="0" smtClean="0">
                <a:solidFill>
                  <a:srgbClr val="000000"/>
                </a:solidFill>
                <a:latin typeface="Arial"/>
              </a:rPr>
              <a:t> state has a Council</a:t>
            </a:r>
          </a:p>
          <a:p>
            <a:pPr lvl="1"/>
            <a:r>
              <a:rPr lang="en-US" b="1" dirty="0" smtClean="0">
                <a:solidFill>
                  <a:srgbClr val="000000"/>
                </a:solidFill>
                <a:latin typeface="Arial"/>
              </a:rPr>
              <a:t>The Council must include (42 USC 300x-3(c)(1)):</a:t>
            </a:r>
          </a:p>
          <a:p>
            <a:pPr lvl="2"/>
            <a:r>
              <a:rPr lang="en-US" b="1" dirty="0" smtClean="0"/>
              <a:t>(B) </a:t>
            </a:r>
            <a:r>
              <a:rPr lang="en-US" dirty="0" smtClean="0"/>
              <a:t>public and private entities concerned with the need, planning, operation, funding, and use of mental health services and related support services; </a:t>
            </a:r>
            <a:endParaRPr lang="en-US" sz="1800" dirty="0" smtClean="0"/>
          </a:p>
          <a:p>
            <a:pPr lvl="2"/>
            <a:r>
              <a:rPr lang="en-US" b="1" dirty="0" smtClean="0"/>
              <a:t>(C) </a:t>
            </a:r>
            <a:r>
              <a:rPr lang="en-US" dirty="0" smtClean="0"/>
              <a:t>adults with serious mental illnesses who are receiving (or have received) mental health services….</a:t>
            </a:r>
            <a:endParaRPr lang="en-US" sz="1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200" baseline="0" smtClean="0">
                <a:solidFill>
                  <a:srgbClr val="D1282E"/>
                </a:solidFill>
                <a:latin typeface="Arial Black"/>
              </a:rPr>
              <a:t>Systems Advocacy and Collaborators</a:t>
            </a:r>
          </a:p>
        </p:txBody>
      </p:sp>
      <p:sp>
        <p:nvSpPr>
          <p:cNvPr id="3" name="Text Placeholder 2"/>
          <p:cNvSpPr>
            <a:spLocks noGrp="1"/>
          </p:cNvSpPr>
          <p:nvPr>
            <p:ph type="body" idx="1"/>
          </p:nvPr>
        </p:nvSpPr>
        <p:spPr/>
        <p:txBody>
          <a:bodyPr>
            <a:normAutofit/>
          </a:bodyPr>
          <a:lstStyle/>
          <a:p>
            <a:pPr marR="0" lvl="0" rtl="0"/>
            <a:r>
              <a:rPr lang="en-US" b="1" kern="1200" baseline="0" dirty="0" smtClean="0">
                <a:solidFill>
                  <a:srgbClr val="000000"/>
                </a:solidFill>
                <a:latin typeface="Arial"/>
              </a:rPr>
              <a:t>MH Consumer/Recovery Organizations</a:t>
            </a:r>
          </a:p>
          <a:p>
            <a:pPr marR="0" lvl="1" rtl="0"/>
            <a:r>
              <a:rPr lang="en-US" kern="1200" baseline="0" dirty="0" smtClean="0">
                <a:solidFill>
                  <a:srgbClr val="000000"/>
                </a:solidFill>
                <a:latin typeface="Arial"/>
              </a:rPr>
              <a:t>National Coalition for MH Recovery </a:t>
            </a:r>
            <a:r>
              <a:rPr lang="en-US" kern="1200" baseline="0" dirty="0" smtClean="0">
                <a:solidFill>
                  <a:srgbClr val="A6431A"/>
                </a:solidFill>
                <a:latin typeface="Arial"/>
                <a:hlinkClick r:id="rId2"/>
              </a:rPr>
              <a:t>www.ncmhr.org</a:t>
            </a:r>
            <a:r>
              <a:rPr lang="en-US" kern="1200" baseline="0" dirty="0" smtClean="0">
                <a:solidFill>
                  <a:srgbClr val="A6431A"/>
                </a:solidFill>
                <a:latin typeface="Arial"/>
              </a:rPr>
              <a:t>  </a:t>
            </a:r>
            <a:r>
              <a:rPr lang="en-US" kern="1200" baseline="0" dirty="0" smtClean="0">
                <a:solidFill>
                  <a:srgbClr val="000000"/>
                </a:solidFill>
                <a:latin typeface="Arial"/>
              </a:rPr>
              <a:t> </a:t>
            </a:r>
          </a:p>
          <a:p>
            <a:pPr marR="0" lvl="1" rtl="0"/>
            <a:r>
              <a:rPr lang="en-US" kern="1200" baseline="0" dirty="0" smtClean="0">
                <a:solidFill>
                  <a:srgbClr val="000000"/>
                </a:solidFill>
                <a:latin typeface="Arial"/>
              </a:rPr>
              <a:t>Mind Freedom International’s “Amplify” Project </a:t>
            </a:r>
            <a:r>
              <a:rPr lang="en-US" kern="1200" baseline="0" dirty="0" smtClean="0">
                <a:solidFill>
                  <a:srgbClr val="A6431A"/>
                </a:solidFill>
                <a:latin typeface="Arial"/>
                <a:hlinkClick r:id="rId3"/>
              </a:rPr>
              <a:t>www.mindfreedom.org</a:t>
            </a:r>
            <a:r>
              <a:rPr lang="en-US" kern="1200" baseline="0" dirty="0" smtClean="0">
                <a:solidFill>
                  <a:srgbClr val="A6431A"/>
                </a:solidFill>
                <a:latin typeface="Arial"/>
              </a:rPr>
              <a:t>  </a:t>
            </a:r>
          </a:p>
          <a:p>
            <a:pPr marR="0" lvl="1" rtl="0"/>
            <a:r>
              <a:rPr lang="en-US" kern="1200" baseline="0" dirty="0" smtClean="0">
                <a:solidFill>
                  <a:srgbClr val="000000"/>
                </a:solidFill>
                <a:latin typeface="Arial"/>
              </a:rPr>
              <a:t>National Assoc. for Rights Protection and Advocacy </a:t>
            </a:r>
            <a:r>
              <a:rPr lang="en-US" kern="1200" baseline="0" dirty="0" smtClean="0">
                <a:solidFill>
                  <a:srgbClr val="A6431A"/>
                </a:solidFill>
                <a:latin typeface="Arial"/>
                <a:hlinkClick r:id="rId4"/>
              </a:rPr>
              <a:t>www.narpa.org</a:t>
            </a:r>
            <a:r>
              <a:rPr lang="en-US" kern="1200" baseline="0" dirty="0" smtClean="0">
                <a:solidFill>
                  <a:srgbClr val="A6431A"/>
                </a:solidFill>
                <a:latin typeface="Arial"/>
              </a:rPr>
              <a:t> </a:t>
            </a:r>
            <a:r>
              <a:rPr lang="en-US" kern="1200" baseline="0" dirty="0" smtClean="0">
                <a:solidFill>
                  <a:srgbClr val="000000"/>
                </a:solidFill>
                <a:latin typeface="Arial"/>
              </a:rPr>
              <a:t> </a:t>
            </a:r>
          </a:p>
          <a:p>
            <a:pPr marR="0" lvl="1" rtl="0"/>
            <a:r>
              <a:rPr lang="en-US" kern="1200" baseline="0" dirty="0" smtClean="0">
                <a:solidFill>
                  <a:srgbClr val="000000"/>
                </a:solidFill>
                <a:latin typeface="Arial"/>
              </a:rPr>
              <a:t>Law Project for Psychiatric Rights  </a:t>
            </a:r>
            <a:r>
              <a:rPr lang="en-US" kern="1200" baseline="0" dirty="0" smtClean="0">
                <a:solidFill>
                  <a:srgbClr val="A6431A"/>
                </a:solidFill>
                <a:latin typeface="Arial"/>
                <a:hlinkClick r:id="rId5"/>
              </a:rPr>
              <a:t>www.psychrights.org</a:t>
            </a:r>
            <a:r>
              <a:rPr lang="en-US" kern="1200" baseline="0" dirty="0" smtClean="0">
                <a:solidFill>
                  <a:srgbClr val="A6431A"/>
                </a:solidFill>
                <a:latin typeface="Arial"/>
              </a:rPr>
              <a:t>  </a:t>
            </a:r>
          </a:p>
          <a:p>
            <a:pPr marR="0" lvl="1" rtl="0"/>
            <a:endParaRPr lang="en-US" kern="1200" baseline="0" dirty="0" smtClean="0">
              <a:solidFill>
                <a:srgbClr val="000000"/>
              </a:solidFill>
              <a:latin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200" baseline="0" dirty="0" smtClean="0">
                <a:solidFill>
                  <a:srgbClr val="D1282E"/>
                </a:solidFill>
                <a:latin typeface="Arial Black"/>
              </a:rPr>
              <a:t>Systems Advocacy and Collaborators</a:t>
            </a:r>
          </a:p>
        </p:txBody>
      </p:sp>
      <p:sp>
        <p:nvSpPr>
          <p:cNvPr id="3" name="Text Placeholder 2"/>
          <p:cNvSpPr>
            <a:spLocks noGrp="1"/>
          </p:cNvSpPr>
          <p:nvPr>
            <p:ph type="body" idx="1"/>
          </p:nvPr>
        </p:nvSpPr>
        <p:spPr/>
        <p:txBody>
          <a:bodyPr>
            <a:normAutofit/>
          </a:bodyPr>
          <a:lstStyle/>
          <a:p>
            <a:pPr marR="0" lvl="0" rtl="0"/>
            <a:r>
              <a:rPr lang="en-US" b="1" kern="1200" baseline="0" dirty="0" smtClean="0">
                <a:solidFill>
                  <a:srgbClr val="000000"/>
                </a:solidFill>
                <a:latin typeface="Arial"/>
              </a:rPr>
              <a:t>Other Potential Partners (non-providers)</a:t>
            </a:r>
          </a:p>
          <a:p>
            <a:pPr marR="0" lvl="1" rtl="0"/>
            <a:r>
              <a:rPr lang="en-US" kern="1200" baseline="0" dirty="0" smtClean="0">
                <a:solidFill>
                  <a:srgbClr val="000000"/>
                </a:solidFill>
                <a:latin typeface="Arial"/>
              </a:rPr>
              <a:t>Protection and Advocacy Systems (“P&amp;As”) </a:t>
            </a:r>
            <a:r>
              <a:rPr lang="en-US" kern="1200" baseline="0" dirty="0" smtClean="0">
                <a:solidFill>
                  <a:srgbClr val="A6431A"/>
                </a:solidFill>
                <a:latin typeface="Arial"/>
                <a:hlinkClick r:id="rId2"/>
              </a:rPr>
              <a:t>www.ndrn.org</a:t>
            </a:r>
            <a:r>
              <a:rPr lang="en-US" kern="1200" baseline="0" dirty="0" smtClean="0">
                <a:solidFill>
                  <a:srgbClr val="A6431A"/>
                </a:solidFill>
                <a:latin typeface="Arial"/>
              </a:rPr>
              <a:t> </a:t>
            </a:r>
          </a:p>
          <a:p>
            <a:pPr marR="0" lvl="1" rtl="0"/>
            <a:r>
              <a:rPr lang="en-US" kern="1200" baseline="0" dirty="0" smtClean="0">
                <a:solidFill>
                  <a:srgbClr val="000000"/>
                </a:solidFill>
                <a:latin typeface="Arial"/>
              </a:rPr>
              <a:t>National Alliance for Mental Illness (NAMI) </a:t>
            </a:r>
            <a:r>
              <a:rPr lang="en-US" kern="1200" baseline="0" dirty="0" smtClean="0">
                <a:solidFill>
                  <a:srgbClr val="A6431A"/>
                </a:solidFill>
                <a:latin typeface="Arial"/>
                <a:hlinkClick r:id="rId3"/>
              </a:rPr>
              <a:t>www.nami.org</a:t>
            </a:r>
            <a:r>
              <a:rPr lang="en-US" kern="1200" baseline="0" dirty="0" smtClean="0">
                <a:solidFill>
                  <a:srgbClr val="A6431A"/>
                </a:solidFill>
                <a:latin typeface="Arial"/>
              </a:rPr>
              <a:t> </a:t>
            </a:r>
            <a:r>
              <a:rPr lang="en-US" kern="1200" baseline="0" dirty="0" smtClean="0">
                <a:solidFill>
                  <a:srgbClr val="000000"/>
                </a:solidFill>
                <a:latin typeface="Arial"/>
              </a:rPr>
              <a:t> </a:t>
            </a:r>
          </a:p>
          <a:p>
            <a:pPr marR="0" lvl="1" rtl="0"/>
            <a:r>
              <a:rPr lang="en-US" kern="1200" baseline="0" dirty="0" smtClean="0">
                <a:solidFill>
                  <a:srgbClr val="000000"/>
                </a:solidFill>
                <a:latin typeface="Arial"/>
              </a:rPr>
              <a:t>Mental Health America </a:t>
            </a:r>
            <a:r>
              <a:rPr lang="en-US" kern="1200" baseline="0" dirty="0" smtClean="0">
                <a:solidFill>
                  <a:srgbClr val="A6431A"/>
                </a:solidFill>
                <a:latin typeface="Arial"/>
                <a:hlinkClick r:id="rId4"/>
              </a:rPr>
              <a:t>www.nmha.org</a:t>
            </a:r>
            <a:r>
              <a:rPr lang="en-US" kern="1200" baseline="0" dirty="0" smtClean="0">
                <a:solidFill>
                  <a:srgbClr val="A6431A"/>
                </a:solidFill>
                <a:latin typeface="Arial"/>
              </a:rPr>
              <a:t> </a:t>
            </a:r>
            <a:r>
              <a:rPr lang="en-US" kern="1200" baseline="0" dirty="0" smtClean="0">
                <a:solidFill>
                  <a:srgbClr val="000000"/>
                </a:solidFill>
                <a:latin typeface="Arial"/>
              </a:rPr>
              <a:t> </a:t>
            </a:r>
          </a:p>
          <a:p>
            <a:pPr marR="0" lvl="1" rtl="0"/>
            <a:r>
              <a:rPr lang="en-US" kern="1200" baseline="0" dirty="0" smtClean="0">
                <a:solidFill>
                  <a:srgbClr val="000000"/>
                </a:solidFill>
                <a:latin typeface="Arial"/>
              </a:rPr>
              <a:t>The National Federation (Children’s MH) </a:t>
            </a:r>
            <a:r>
              <a:rPr lang="en-US" kern="1200" baseline="0" dirty="0" smtClean="0">
                <a:solidFill>
                  <a:srgbClr val="A6431A"/>
                </a:solidFill>
                <a:latin typeface="Arial"/>
                <a:hlinkClick r:id="rId5"/>
              </a:rPr>
              <a:t>www.ffcmh.org</a:t>
            </a:r>
            <a:r>
              <a:rPr lang="en-US" kern="1200" baseline="0" dirty="0" smtClean="0">
                <a:solidFill>
                  <a:srgbClr val="A6431A"/>
                </a:solidFill>
                <a:latin typeface="Arial"/>
              </a:rPr>
              <a:t> </a:t>
            </a:r>
            <a:r>
              <a:rPr lang="en-US" kern="1200" baseline="0" dirty="0" smtClean="0">
                <a:solidFill>
                  <a:srgbClr val="000000"/>
                </a:solidFill>
                <a:latin typeface="Arial"/>
              </a:rPr>
              <a:t> </a:t>
            </a:r>
          </a:p>
          <a:p>
            <a:pPr marR="0" lvl="1" rtl="0"/>
            <a:r>
              <a:rPr lang="en-US" kern="1200" baseline="0" dirty="0" smtClean="0">
                <a:solidFill>
                  <a:srgbClr val="000000"/>
                </a:solidFill>
                <a:latin typeface="Arial"/>
              </a:rPr>
              <a:t>The </a:t>
            </a:r>
            <a:r>
              <a:rPr lang="en-US" kern="1200" baseline="0" dirty="0" err="1" smtClean="0">
                <a:solidFill>
                  <a:srgbClr val="000000"/>
                </a:solidFill>
                <a:latin typeface="Arial"/>
              </a:rPr>
              <a:t>Bazelon</a:t>
            </a:r>
            <a:r>
              <a:rPr lang="en-US" kern="1200" baseline="0" dirty="0" smtClean="0">
                <a:solidFill>
                  <a:srgbClr val="000000"/>
                </a:solidFill>
                <a:latin typeface="Arial"/>
              </a:rPr>
              <a:t> Center </a:t>
            </a:r>
            <a:r>
              <a:rPr lang="en-US" kern="1200" baseline="0" dirty="0" smtClean="0">
                <a:solidFill>
                  <a:srgbClr val="A6431A"/>
                </a:solidFill>
                <a:latin typeface="Arial"/>
                <a:hlinkClick r:id="rId6"/>
              </a:rPr>
              <a:t>www.bazelon.org</a:t>
            </a:r>
            <a:r>
              <a:rPr lang="en-US" kern="1200" baseline="0" dirty="0" smtClean="0">
                <a:solidFill>
                  <a:srgbClr val="A6431A"/>
                </a:solidFill>
                <a:latin typeface="Arial"/>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200" baseline="0" smtClean="0">
                <a:solidFill>
                  <a:srgbClr val="D1282E"/>
                </a:solidFill>
                <a:latin typeface="Arial Black"/>
              </a:rPr>
              <a:t>Systems Advocacy: Mental Disability Policy</a:t>
            </a:r>
          </a:p>
        </p:txBody>
      </p:sp>
      <p:sp>
        <p:nvSpPr>
          <p:cNvPr id="3" name="Text Placeholder 2"/>
          <p:cNvSpPr>
            <a:spLocks noGrp="1"/>
          </p:cNvSpPr>
          <p:nvPr>
            <p:ph type="body" idx="1"/>
          </p:nvPr>
        </p:nvSpPr>
        <p:spPr/>
        <p:txBody>
          <a:bodyPr>
            <a:normAutofit fontScale="85000" lnSpcReduction="20000"/>
          </a:bodyPr>
          <a:lstStyle/>
          <a:p>
            <a:pPr marR="0" lvl="0" rtl="0"/>
            <a:r>
              <a:rPr lang="en-US" kern="1200" baseline="0" dirty="0" smtClean="0">
                <a:solidFill>
                  <a:srgbClr val="000000"/>
                </a:solidFill>
                <a:latin typeface="Arial"/>
              </a:rPr>
              <a:t>Objective of presentation:</a:t>
            </a:r>
          </a:p>
          <a:p>
            <a:pPr marR="0" lvl="1" rtl="0"/>
            <a:r>
              <a:rPr lang="en-US" kern="1200" baseline="0" dirty="0" smtClean="0">
                <a:solidFill>
                  <a:srgbClr val="000000"/>
                </a:solidFill>
                <a:latin typeface="Arial"/>
              </a:rPr>
              <a:t>Understand the role of CILs and SILCs with respect to systems advocacy</a:t>
            </a:r>
          </a:p>
          <a:p>
            <a:pPr marR="0" lvl="1" rtl="0"/>
            <a:r>
              <a:rPr lang="en-US" kern="1200" baseline="0" dirty="0" smtClean="0">
                <a:solidFill>
                  <a:srgbClr val="000000"/>
                </a:solidFill>
                <a:latin typeface="Arial"/>
              </a:rPr>
              <a:t>Raise awareness of CIL staff on systems issues and players relevant to consumers with psychiatric labels</a:t>
            </a:r>
          </a:p>
          <a:p>
            <a:pPr marR="0" lvl="0" rtl="0"/>
            <a:r>
              <a:rPr lang="en-US" kern="1200" baseline="0" dirty="0" smtClean="0">
                <a:solidFill>
                  <a:srgbClr val="000000"/>
                </a:solidFill>
                <a:latin typeface="Arial"/>
              </a:rPr>
              <a:t>Topics addressed:</a:t>
            </a:r>
          </a:p>
          <a:p>
            <a:pPr marR="0" lvl="1" rtl="0"/>
            <a:r>
              <a:rPr lang="en-US" kern="1200" baseline="0" dirty="0" smtClean="0">
                <a:solidFill>
                  <a:srgbClr val="000000"/>
                </a:solidFill>
                <a:latin typeface="Arial"/>
              </a:rPr>
              <a:t>Standards related to systems advocacy</a:t>
            </a:r>
          </a:p>
          <a:p>
            <a:pPr lvl="2"/>
            <a:r>
              <a:rPr lang="en-US" dirty="0" smtClean="0">
                <a:solidFill>
                  <a:srgbClr val="000000"/>
                </a:solidFill>
                <a:latin typeface="Arial"/>
              </a:rPr>
              <a:t>How does your Center do?</a:t>
            </a:r>
          </a:p>
          <a:p>
            <a:pPr marR="0" lvl="1" rtl="0"/>
            <a:r>
              <a:rPr lang="en-US" kern="1200" baseline="0" dirty="0" smtClean="0">
                <a:solidFill>
                  <a:srgbClr val="000000"/>
                </a:solidFill>
                <a:latin typeface="Arial"/>
              </a:rPr>
              <a:t>Mental Health Consumer Terminology</a:t>
            </a:r>
          </a:p>
          <a:p>
            <a:pPr marR="0" lvl="1" rtl="0"/>
            <a:r>
              <a:rPr lang="en-US" kern="1200" baseline="0" dirty="0" smtClean="0">
                <a:solidFill>
                  <a:srgbClr val="000000"/>
                </a:solidFill>
                <a:latin typeface="Arial"/>
              </a:rPr>
              <a:t>Philosophy Underlying Services</a:t>
            </a:r>
          </a:p>
          <a:p>
            <a:pPr marR="0" lvl="1" rtl="0"/>
            <a:r>
              <a:rPr lang="en-US" kern="1200" baseline="0" dirty="0" smtClean="0">
                <a:solidFill>
                  <a:srgbClr val="000000"/>
                </a:solidFill>
                <a:latin typeface="Arial"/>
              </a:rPr>
              <a:t>Systems Advocacy and Collaborators</a:t>
            </a:r>
          </a:p>
          <a:p>
            <a:pPr marR="0" lvl="1" rtl="0"/>
            <a:r>
              <a:rPr lang="en-US" kern="1200" baseline="0" dirty="0" smtClean="0">
                <a:solidFill>
                  <a:srgbClr val="000000"/>
                </a:solidFill>
                <a:latin typeface="Arial"/>
              </a:rPr>
              <a:t>NCIL MH Civil Rights Task Force</a:t>
            </a:r>
          </a:p>
          <a:p>
            <a:pPr marR="0" lvl="1" rtl="0"/>
            <a:r>
              <a:rPr lang="en-US" kern="1200" baseline="0" dirty="0" smtClean="0">
                <a:solidFill>
                  <a:srgbClr val="000000"/>
                </a:solidFill>
                <a:latin typeface="Arial"/>
              </a:rPr>
              <a:t>Presenters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D1282E"/>
                </a:solidFill>
                <a:latin typeface="Arial Black"/>
              </a:rPr>
              <a:t>Systems Advocacy and Collaborators</a:t>
            </a:r>
            <a:endParaRPr lang="en-US" kern="1200" baseline="0" dirty="0" smtClean="0">
              <a:solidFill>
                <a:srgbClr val="5F497A"/>
              </a:solidFill>
              <a:latin typeface="Arial Black"/>
            </a:endParaRPr>
          </a:p>
        </p:txBody>
      </p:sp>
      <p:sp>
        <p:nvSpPr>
          <p:cNvPr id="3" name="Text Placeholder 2"/>
          <p:cNvSpPr>
            <a:spLocks noGrp="1"/>
          </p:cNvSpPr>
          <p:nvPr>
            <p:ph type="body" idx="1"/>
          </p:nvPr>
        </p:nvSpPr>
        <p:spPr/>
        <p:txBody>
          <a:bodyPr>
            <a:normAutofit/>
          </a:bodyPr>
          <a:lstStyle/>
          <a:p>
            <a:pPr marR="0" lvl="0" rtl="0"/>
            <a:r>
              <a:rPr lang="en-US" b="1" kern="1200" baseline="0" dirty="0" smtClean="0">
                <a:solidFill>
                  <a:srgbClr val="5F497A"/>
                </a:solidFill>
                <a:latin typeface="Arial"/>
              </a:rPr>
              <a:t>Violence by people with “mental illness” about as common as others in community </a:t>
            </a:r>
          </a:p>
          <a:p>
            <a:pPr marR="0" lvl="1" rtl="0"/>
            <a:r>
              <a:rPr lang="en-US" kern="1200" baseline="0" dirty="0" smtClean="0">
                <a:solidFill>
                  <a:srgbClr val="5F497A"/>
                </a:solidFill>
                <a:latin typeface="Arial"/>
              </a:rPr>
              <a:t>Shown by series of studies funded by McArthur foundation</a:t>
            </a:r>
          </a:p>
          <a:p>
            <a:pPr marR="0" lvl="1" rtl="0"/>
            <a:r>
              <a:rPr lang="en-US" kern="1200" baseline="0" dirty="0" smtClean="0">
                <a:solidFill>
                  <a:srgbClr val="5F497A"/>
                </a:solidFill>
                <a:latin typeface="Arial"/>
              </a:rPr>
              <a:t>Major exception is use of alcohol or other psycho-active substance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200" baseline="0" smtClean="0">
                <a:solidFill>
                  <a:srgbClr val="D1282E"/>
                </a:solidFill>
                <a:latin typeface="Arial Black"/>
              </a:rPr>
              <a:t>NCIL MH Civil Rights Task Force</a:t>
            </a:r>
          </a:p>
        </p:txBody>
      </p:sp>
      <p:sp>
        <p:nvSpPr>
          <p:cNvPr id="3" name="Text Placeholder 2"/>
          <p:cNvSpPr>
            <a:spLocks noGrp="1"/>
          </p:cNvSpPr>
          <p:nvPr>
            <p:ph type="body" idx="1"/>
          </p:nvPr>
        </p:nvSpPr>
        <p:spPr/>
        <p:txBody>
          <a:bodyPr/>
          <a:lstStyle/>
          <a:p>
            <a:pPr marR="0" lvl="0" rtl="0"/>
            <a:r>
              <a:rPr lang="en-US" b="1" kern="1200" baseline="0" smtClean="0">
                <a:solidFill>
                  <a:srgbClr val="000000"/>
                </a:solidFill>
                <a:latin typeface="Arial"/>
              </a:rPr>
              <a:t>Statement of Purpose </a:t>
            </a:r>
          </a:p>
          <a:p>
            <a:pPr marR="0" lvl="1" rtl="0"/>
            <a:r>
              <a:rPr lang="en-US" kern="1200" baseline="0" smtClean="0">
                <a:solidFill>
                  <a:srgbClr val="000000"/>
                </a:solidFill>
                <a:latin typeface="Arial"/>
              </a:rPr>
              <a:t>…works on policy issues that affect consumers with mental health disabilities…. </a:t>
            </a:r>
          </a:p>
          <a:p>
            <a:pPr marR="0" lvl="1" rtl="0"/>
            <a:r>
              <a:rPr lang="en-US" kern="1200" baseline="0" smtClean="0">
                <a:solidFill>
                  <a:srgbClr val="000000"/>
                </a:solidFill>
                <a:latin typeface="Arial"/>
              </a:rPr>
              <a:t>…will work for and with people with all types of disabilities to ensure that mental health programs and services better meet the needs of consumers in the community.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200" baseline="0" smtClean="0">
                <a:solidFill>
                  <a:srgbClr val="D1282E"/>
                </a:solidFill>
                <a:latin typeface="Arial Black"/>
              </a:rPr>
              <a:t>NCIL MH Civil Rights Task Force</a:t>
            </a:r>
          </a:p>
        </p:txBody>
      </p:sp>
      <p:sp>
        <p:nvSpPr>
          <p:cNvPr id="3" name="Text Placeholder 2"/>
          <p:cNvSpPr>
            <a:spLocks noGrp="1"/>
          </p:cNvSpPr>
          <p:nvPr>
            <p:ph type="body" idx="1"/>
          </p:nvPr>
        </p:nvSpPr>
        <p:spPr/>
        <p:txBody>
          <a:bodyPr>
            <a:normAutofit/>
          </a:bodyPr>
          <a:lstStyle/>
          <a:p>
            <a:pPr marR="0" lvl="0" rtl="0"/>
            <a:r>
              <a:rPr lang="en-US" b="1" kern="1200" baseline="0" smtClean="0">
                <a:solidFill>
                  <a:srgbClr val="000000"/>
                </a:solidFill>
                <a:latin typeface="Arial"/>
              </a:rPr>
              <a:t>Statement of Purpose (continued)</a:t>
            </a:r>
          </a:p>
          <a:p>
            <a:pPr marR="0" lvl="1" rtl="0"/>
            <a:r>
              <a:rPr lang="en-US" kern="1200" baseline="0" smtClean="0">
                <a:solidFill>
                  <a:srgbClr val="000000"/>
                </a:solidFill>
                <a:latin typeface="Arial"/>
              </a:rPr>
              <a:t>…will promote mental health services that are trauma-informed, recovery-oriented and consistent with independent living philosophy.</a:t>
            </a:r>
          </a:p>
          <a:p>
            <a:pPr marR="0" lvl="1" rtl="0"/>
            <a:r>
              <a:rPr lang="en-US" kern="1200" baseline="0" smtClean="0">
                <a:solidFill>
                  <a:srgbClr val="000000"/>
                </a:solidFill>
                <a:latin typeface="Arial"/>
              </a:rPr>
              <a:t>…consumers …make their own decisions about treatment….</a:t>
            </a:r>
          </a:p>
          <a:p>
            <a:pPr marR="0" lvl="1" rtl="0"/>
            <a:r>
              <a:rPr lang="en-US" kern="1200" baseline="0" smtClean="0">
                <a:solidFill>
                  <a:srgbClr val="000000"/>
                </a:solidFill>
                <a:latin typeface="Arial"/>
              </a:rPr>
              <a:t>…will educate the NCIL membership and the IL community as a whole…  </a:t>
            </a:r>
          </a:p>
          <a:p>
            <a:pPr marR="0" lvl="1" rtl="0"/>
            <a:r>
              <a:rPr lang="en-US" kern="1200" baseline="0" smtClean="0">
                <a:solidFill>
                  <a:srgbClr val="000000"/>
                </a:solidFill>
                <a:latin typeface="Arial"/>
              </a:rPr>
              <a:t>…will work with external groups to bring their expertise to the IL community.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200" baseline="0" smtClean="0">
                <a:solidFill>
                  <a:srgbClr val="D1282E"/>
                </a:solidFill>
                <a:latin typeface="Arial Black"/>
              </a:rPr>
              <a:t>NCIL MH Civil Rights Task Force</a:t>
            </a:r>
          </a:p>
        </p:txBody>
      </p:sp>
      <p:sp>
        <p:nvSpPr>
          <p:cNvPr id="3" name="Text Placeholder 2"/>
          <p:cNvSpPr>
            <a:spLocks noGrp="1"/>
          </p:cNvSpPr>
          <p:nvPr>
            <p:ph type="body" idx="1"/>
          </p:nvPr>
        </p:nvSpPr>
        <p:spPr/>
        <p:txBody>
          <a:bodyPr/>
          <a:lstStyle/>
          <a:p>
            <a:pPr marR="0" lvl="0" rtl="0"/>
            <a:r>
              <a:rPr lang="en-US" b="1" kern="1200" baseline="0" smtClean="0">
                <a:solidFill>
                  <a:srgbClr val="000000"/>
                </a:solidFill>
                <a:latin typeface="Arial"/>
              </a:rPr>
              <a:t>Task Force Membership</a:t>
            </a:r>
          </a:p>
          <a:p>
            <a:pPr marR="0" lvl="1" rtl="0"/>
            <a:r>
              <a:rPr lang="en-US" kern="1200" baseline="0" smtClean="0">
                <a:solidFill>
                  <a:srgbClr val="000000"/>
                </a:solidFill>
                <a:latin typeface="Arial"/>
              </a:rPr>
              <a:t>Must be individual NCIL member</a:t>
            </a:r>
          </a:p>
          <a:p>
            <a:pPr marR="0" lvl="0" rtl="0"/>
            <a:r>
              <a:rPr lang="en-US" b="1" kern="1200" baseline="0" smtClean="0">
                <a:solidFill>
                  <a:srgbClr val="000000"/>
                </a:solidFill>
                <a:latin typeface="Arial"/>
              </a:rPr>
              <a:t>Meetings </a:t>
            </a:r>
          </a:p>
          <a:p>
            <a:pPr marR="0" lvl="1" rtl="0"/>
            <a:r>
              <a:rPr lang="en-US" kern="1200" baseline="0" smtClean="0">
                <a:solidFill>
                  <a:srgbClr val="000000"/>
                </a:solidFill>
                <a:latin typeface="Arial"/>
              </a:rPr>
              <a:t>First Thursday at 3:00 Eastern teleconference</a:t>
            </a:r>
          </a:p>
          <a:p>
            <a:pPr marR="0" lvl="1" rtl="0"/>
            <a:r>
              <a:rPr lang="en-US" kern="1200" baseline="0" smtClean="0">
                <a:solidFill>
                  <a:srgbClr val="000000"/>
                </a:solidFill>
                <a:latin typeface="Arial"/>
              </a:rPr>
              <a:t>August 4 next meeting</a:t>
            </a:r>
          </a:p>
          <a:p>
            <a:pPr marR="0" lvl="0" rtl="0"/>
            <a:r>
              <a:rPr lang="en-US" b="1" kern="1200" baseline="0" smtClean="0">
                <a:solidFill>
                  <a:srgbClr val="000000"/>
                </a:solidFill>
                <a:latin typeface="Arial"/>
              </a:rPr>
              <a:t>“Mentally Healthy Independent Living” on Facebook</a:t>
            </a:r>
          </a:p>
          <a:p>
            <a:pPr marR="0" lvl="0" rtl="0"/>
            <a:endParaRPr lang="en-US" b="1" kern="1200" baseline="0" smtClean="0">
              <a:solidFill>
                <a:srgbClr val="000000"/>
              </a:solidFill>
              <a:latin typeface="Aria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200" baseline="0" smtClean="0">
                <a:solidFill>
                  <a:srgbClr val="D1282E"/>
                </a:solidFill>
                <a:latin typeface="Arial Black"/>
              </a:rPr>
              <a:t>NCIL MH Civil Rights Task Force</a:t>
            </a:r>
          </a:p>
        </p:txBody>
      </p:sp>
      <p:sp>
        <p:nvSpPr>
          <p:cNvPr id="3" name="Text Placeholder 2"/>
          <p:cNvSpPr>
            <a:spLocks noGrp="1"/>
          </p:cNvSpPr>
          <p:nvPr>
            <p:ph type="body" idx="1"/>
          </p:nvPr>
        </p:nvSpPr>
        <p:spPr/>
        <p:txBody>
          <a:bodyPr/>
          <a:lstStyle/>
          <a:p>
            <a:pPr marR="0" lvl="0" rtl="0"/>
            <a:r>
              <a:rPr lang="en-US" b="1" kern="1200" baseline="0" smtClean="0">
                <a:solidFill>
                  <a:srgbClr val="000000"/>
                </a:solidFill>
                <a:latin typeface="Arial"/>
              </a:rPr>
              <a:t>Recent Activities</a:t>
            </a:r>
          </a:p>
          <a:p>
            <a:pPr marR="0" lvl="1" rtl="0"/>
            <a:r>
              <a:rPr lang="en-US" kern="1200" baseline="0" smtClean="0">
                <a:solidFill>
                  <a:srgbClr val="000000"/>
                </a:solidFill>
                <a:latin typeface="Arial"/>
              </a:rPr>
              <a:t>Temple University Collaborative on Community Inclusion for Individuals with Psychiatric Disabilities and their “CIL Fact Sheet”</a:t>
            </a:r>
          </a:p>
          <a:p>
            <a:pPr marR="0" lvl="1" rtl="0"/>
            <a:r>
              <a:rPr lang="en-US" kern="1200" baseline="0" smtClean="0">
                <a:solidFill>
                  <a:srgbClr val="000000"/>
                </a:solidFill>
                <a:latin typeface="Arial"/>
              </a:rPr>
              <a:t>ECT or “Electroshock”</a:t>
            </a:r>
          </a:p>
          <a:p>
            <a:pPr marR="0" lvl="1" rtl="0"/>
            <a:r>
              <a:rPr lang="en-US" kern="1200" baseline="0" smtClean="0">
                <a:solidFill>
                  <a:srgbClr val="000000"/>
                </a:solidFill>
                <a:latin typeface="Arial"/>
              </a:rPr>
              <a:t>“Mad Pride”</a:t>
            </a:r>
          </a:p>
          <a:p>
            <a:pPr marR="0" lvl="0" rtl="0"/>
            <a:endParaRPr lang="en-US" b="1" kern="1200" baseline="0" smtClean="0">
              <a:solidFill>
                <a:srgbClr val="000000"/>
              </a:solidFill>
              <a:latin typeface="Aria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kern="1200" baseline="0" smtClean="0">
                <a:solidFill>
                  <a:srgbClr val="D1282E"/>
                </a:solidFill>
                <a:latin typeface="Arial Black"/>
              </a:rPr>
              <a:t>Presenters</a:t>
            </a:r>
          </a:p>
        </p:txBody>
      </p:sp>
      <p:sp>
        <p:nvSpPr>
          <p:cNvPr id="3" name="Text Placeholder 2"/>
          <p:cNvSpPr>
            <a:spLocks noGrp="1"/>
          </p:cNvSpPr>
          <p:nvPr>
            <p:ph type="body" idx="1"/>
          </p:nvPr>
        </p:nvSpPr>
        <p:spPr/>
        <p:txBody>
          <a:bodyPr/>
          <a:lstStyle/>
          <a:p>
            <a:pPr marR="0" lvl="0" rtl="0"/>
            <a:r>
              <a:rPr lang="en-US" b="1" kern="1200" baseline="0" smtClean="0">
                <a:solidFill>
                  <a:srgbClr val="000000"/>
                </a:solidFill>
                <a:latin typeface="Arial"/>
              </a:rPr>
              <a:t>Mike Bachhuber, Independent Living Council of Wisconsin </a:t>
            </a:r>
            <a:r>
              <a:rPr lang="en-US" b="1" kern="1200" baseline="0" smtClean="0">
                <a:solidFill>
                  <a:srgbClr val="A6431A"/>
                </a:solidFill>
                <a:latin typeface="Arial"/>
              </a:rPr>
              <a:t>mikeb@ilcw.org</a:t>
            </a:r>
            <a:r>
              <a:rPr lang="en-US" b="1" kern="1200" baseline="0" smtClean="0">
                <a:solidFill>
                  <a:srgbClr val="000000"/>
                </a:solidFill>
                <a:latin typeface="Arial"/>
              </a:rPr>
              <a:t> </a:t>
            </a:r>
          </a:p>
          <a:p>
            <a:pPr marR="0" lvl="0" rtl="0"/>
            <a:endParaRPr lang="en-US" b="1" kern="1200" baseline="0" smtClean="0">
              <a:solidFill>
                <a:srgbClr val="000000"/>
              </a:solidFill>
              <a:latin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200" baseline="0" smtClean="0">
                <a:solidFill>
                  <a:srgbClr val="D1282E"/>
                </a:solidFill>
                <a:latin typeface="Arial Black"/>
              </a:rPr>
              <a:t>Standards related to systems advocacy </a:t>
            </a:r>
          </a:p>
        </p:txBody>
      </p:sp>
      <p:sp>
        <p:nvSpPr>
          <p:cNvPr id="3" name="Text Placeholder 2"/>
          <p:cNvSpPr>
            <a:spLocks noGrp="1"/>
          </p:cNvSpPr>
          <p:nvPr>
            <p:ph type="body" idx="1"/>
          </p:nvPr>
        </p:nvSpPr>
        <p:spPr/>
        <p:txBody>
          <a:bodyPr>
            <a:normAutofit/>
          </a:bodyPr>
          <a:lstStyle/>
          <a:p>
            <a:r>
              <a:rPr lang="en-US" dirty="0" smtClean="0"/>
              <a:t>The purpose … is to promote a philosophy of independent living, including a philosophy of consumer control, peer support, </a:t>
            </a:r>
            <a:r>
              <a:rPr lang="en-US" dirty="0" err="1" smtClean="0"/>
              <a:t>self‑help</a:t>
            </a:r>
            <a:r>
              <a:rPr lang="en-US" dirty="0" smtClean="0"/>
              <a:t>, </a:t>
            </a:r>
            <a:r>
              <a:rPr lang="en-US" dirty="0" err="1" smtClean="0"/>
              <a:t>self‑determination</a:t>
            </a:r>
            <a:r>
              <a:rPr lang="en-US" dirty="0" smtClean="0"/>
              <a:t>, equal access, and individual and system advocacy, in order to maximize the leadership, empowerment, independence, and productivity of individuals with disabilities, and the integration and full inclusion of individuals with disabilities into the mainstream of American society…. Sec. 701 of Rehabilitation Act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200" baseline="0" smtClean="0">
                <a:solidFill>
                  <a:srgbClr val="D1282E"/>
                </a:solidFill>
                <a:latin typeface="Arial Black"/>
              </a:rPr>
              <a:t>Standards related to systems advocacy </a:t>
            </a:r>
          </a:p>
        </p:txBody>
      </p:sp>
      <p:sp>
        <p:nvSpPr>
          <p:cNvPr id="3" name="Text Placeholder 2"/>
          <p:cNvSpPr>
            <a:spLocks noGrp="1"/>
          </p:cNvSpPr>
          <p:nvPr>
            <p:ph type="body" idx="1"/>
          </p:nvPr>
        </p:nvSpPr>
        <p:spPr/>
        <p:txBody>
          <a:bodyPr>
            <a:normAutofit fontScale="85000" lnSpcReduction="10000"/>
          </a:bodyPr>
          <a:lstStyle/>
          <a:p>
            <a:r>
              <a:rPr lang="en-US" dirty="0" smtClean="0"/>
              <a:t>(1) The center shall promote and practice the independent living philosophy of…</a:t>
            </a:r>
          </a:p>
          <a:p>
            <a:r>
              <a:rPr lang="en-US" dirty="0" smtClean="0"/>
              <a:t> (D) equal access of individuals with significant disabilities to society and to all services, programs, activities, resources, and facilities, whether public or private and regardless of the funding source.</a:t>
            </a:r>
          </a:p>
          <a:p>
            <a:r>
              <a:rPr lang="en-US" dirty="0" smtClean="0"/>
              <a:t>(2) … The center shall provide services to individuals with a range of significant disabilities. The center shall provide services on a </a:t>
            </a:r>
            <a:r>
              <a:rPr lang="en-US" dirty="0" err="1" smtClean="0"/>
              <a:t>cross‑disability</a:t>
            </a:r>
            <a:r>
              <a:rPr lang="en-US" dirty="0" smtClean="0"/>
              <a:t> basis (for individuals with all different types of significant disabilities…. Eligibility for services … shall not be based on the presence of any one or more specific significant disabilities.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200" baseline="0" dirty="0" smtClean="0">
                <a:solidFill>
                  <a:srgbClr val="D1282E"/>
                </a:solidFill>
                <a:latin typeface="Arial Black"/>
              </a:rPr>
              <a:t>Standards related to systems advocacy </a:t>
            </a:r>
          </a:p>
        </p:txBody>
      </p:sp>
      <p:sp>
        <p:nvSpPr>
          <p:cNvPr id="3" name="Text Placeholder 2"/>
          <p:cNvSpPr>
            <a:spLocks noGrp="1"/>
          </p:cNvSpPr>
          <p:nvPr>
            <p:ph type="body" idx="1"/>
          </p:nvPr>
        </p:nvSpPr>
        <p:spPr/>
        <p:txBody>
          <a:bodyPr>
            <a:normAutofit/>
          </a:bodyPr>
          <a:lstStyle/>
          <a:p>
            <a:r>
              <a:rPr lang="en-US" dirty="0" smtClean="0"/>
              <a:t> </a:t>
            </a:r>
            <a:r>
              <a:rPr lang="en-US" b="1" dirty="0" smtClean="0"/>
              <a:t>(4)</a:t>
            </a:r>
            <a:r>
              <a:rPr lang="en-US" dirty="0" smtClean="0"/>
              <a:t> </a:t>
            </a:r>
            <a:r>
              <a:rPr lang="en-US" b="1" dirty="0" smtClean="0"/>
              <a:t>… </a:t>
            </a:r>
            <a:r>
              <a:rPr lang="en-US" dirty="0" smtClean="0"/>
              <a:t>The center shall work to increase the availability and improve the quality of community options for independent living....</a:t>
            </a:r>
          </a:p>
          <a:p>
            <a:r>
              <a:rPr lang="en-US" dirty="0" smtClean="0"/>
              <a:t> </a:t>
            </a:r>
            <a:r>
              <a:rPr lang="en-US" b="1" dirty="0" smtClean="0"/>
              <a:t>(6)</a:t>
            </a:r>
            <a:r>
              <a:rPr lang="en-US" dirty="0" smtClean="0"/>
              <a:t> </a:t>
            </a:r>
            <a:r>
              <a:rPr lang="en-US" b="1" dirty="0" smtClean="0"/>
              <a:t>… </a:t>
            </a:r>
            <a:r>
              <a:rPr lang="en-US" dirty="0" smtClean="0"/>
              <a:t>The center shall conduct activities to increase the capacity of communities within the service area of the center to meet the needs of individuals with significant disabilities.</a:t>
            </a:r>
          </a:p>
          <a:p>
            <a:r>
              <a:rPr lang="en-US" dirty="0" smtClean="0"/>
              <a:t>Rehabilitation Act Sec. 725(b)</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D1282E"/>
                </a:solidFill>
                <a:latin typeface="Arial Black"/>
              </a:rPr>
              <a:t>How Well Does Your Center Do?</a:t>
            </a:r>
          </a:p>
        </p:txBody>
      </p:sp>
      <p:sp>
        <p:nvSpPr>
          <p:cNvPr id="3" name="Text Placeholder 2"/>
          <p:cNvSpPr>
            <a:spLocks noGrp="1"/>
          </p:cNvSpPr>
          <p:nvPr>
            <p:ph type="body" idx="1"/>
          </p:nvPr>
        </p:nvSpPr>
        <p:spPr>
          <a:xfrm>
            <a:off x="612648" y="1600200"/>
            <a:ext cx="8153400" cy="4724400"/>
          </a:xfrm>
        </p:spPr>
        <p:txBody>
          <a:bodyPr>
            <a:normAutofit/>
          </a:bodyPr>
          <a:lstStyle/>
          <a:p>
            <a:r>
              <a:rPr lang="en-US" b="1" dirty="0" smtClean="0"/>
              <a:t>Board and Staff Representation </a:t>
            </a:r>
          </a:p>
          <a:p>
            <a:pPr lvl="1"/>
            <a:r>
              <a:rPr lang="en-US" dirty="0" smtClean="0"/>
              <a:t>Does the agency Board of Directors and Staff have representation on a cross disability basis? </a:t>
            </a:r>
          </a:p>
          <a:p>
            <a:r>
              <a:rPr lang="en-US" b="1" dirty="0" smtClean="0"/>
              <a:t>Marketing Materials </a:t>
            </a:r>
          </a:p>
          <a:p>
            <a:pPr lvl="1"/>
            <a:r>
              <a:rPr lang="en-US" dirty="0" smtClean="0"/>
              <a:t>Do you logo and other marketing strategies represent that your agency provides services on a cross disability basis? </a:t>
            </a:r>
          </a:p>
          <a:p>
            <a:r>
              <a:rPr lang="en-US" b="1" dirty="0" smtClean="0"/>
              <a:t>Agency Policy and Procedures </a:t>
            </a:r>
          </a:p>
          <a:p>
            <a:pPr lvl="1"/>
            <a:r>
              <a:rPr lang="en-US" dirty="0" smtClean="0"/>
              <a:t>Do you have policies and procedures to accommodate all disabilities?</a:t>
            </a:r>
          </a:p>
          <a:p>
            <a:endParaRPr lang="en-US"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D1282E"/>
                </a:solidFill>
                <a:latin typeface="Arial Black"/>
              </a:rPr>
              <a:t>How Well Does Your Center Do?</a:t>
            </a:r>
          </a:p>
        </p:txBody>
      </p:sp>
      <p:sp>
        <p:nvSpPr>
          <p:cNvPr id="3" name="Text Placeholder 2"/>
          <p:cNvSpPr>
            <a:spLocks noGrp="1"/>
          </p:cNvSpPr>
          <p:nvPr>
            <p:ph type="body" idx="1"/>
          </p:nvPr>
        </p:nvSpPr>
        <p:spPr>
          <a:xfrm>
            <a:off x="612648" y="1600200"/>
            <a:ext cx="8153400" cy="4724400"/>
          </a:xfrm>
        </p:spPr>
        <p:txBody>
          <a:bodyPr>
            <a:normAutofit/>
          </a:bodyPr>
          <a:lstStyle/>
          <a:p>
            <a:r>
              <a:rPr lang="en-US" b="1" dirty="0" smtClean="0"/>
              <a:t>Agency Culture and Language</a:t>
            </a:r>
          </a:p>
          <a:p>
            <a:pPr lvl="1"/>
            <a:r>
              <a:rPr lang="en-US" dirty="0" smtClean="0"/>
              <a:t>Look at language, staff/board perceptions, comfort level, etc.</a:t>
            </a:r>
          </a:p>
          <a:p>
            <a:r>
              <a:rPr lang="en-US" b="1" dirty="0" smtClean="0"/>
              <a:t>Agency Collaboration </a:t>
            </a:r>
          </a:p>
          <a:p>
            <a:pPr lvl="1"/>
            <a:r>
              <a:rPr lang="en-US" dirty="0" smtClean="0"/>
              <a:t>Does your agency actively collaborate with other organizations that serve persons with mental illness or other disabilities, especially those run by consumers? </a:t>
            </a:r>
          </a:p>
          <a:p>
            <a:r>
              <a:rPr lang="en-US" b="1" dirty="0" smtClean="0"/>
              <a:t>Programs and Service </a:t>
            </a:r>
          </a:p>
          <a:p>
            <a:r>
              <a:rPr lang="en-US" b="1" smtClean="0"/>
              <a:t>Staff Training and Support </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kern="1200" baseline="0" smtClean="0">
                <a:solidFill>
                  <a:srgbClr val="D1282E"/>
                </a:solidFill>
                <a:latin typeface="Arial Black"/>
              </a:rPr>
              <a:t>Terminology Note</a:t>
            </a:r>
          </a:p>
        </p:txBody>
      </p:sp>
      <p:sp>
        <p:nvSpPr>
          <p:cNvPr id="3" name="Text Placeholder 2"/>
          <p:cNvSpPr>
            <a:spLocks noGrp="1"/>
          </p:cNvSpPr>
          <p:nvPr>
            <p:ph type="body" idx="1"/>
          </p:nvPr>
        </p:nvSpPr>
        <p:spPr/>
        <p:txBody>
          <a:bodyPr>
            <a:normAutofit/>
          </a:bodyPr>
          <a:lstStyle/>
          <a:p>
            <a:pPr marR="0" lvl="0" rtl="0"/>
            <a:r>
              <a:rPr lang="en-US" b="1" kern="1200" baseline="0" dirty="0" smtClean="0">
                <a:solidFill>
                  <a:srgbClr val="000000"/>
                </a:solidFill>
                <a:latin typeface="Arial"/>
              </a:rPr>
              <a:t>There is no consensus terminology</a:t>
            </a:r>
          </a:p>
          <a:p>
            <a:pPr lvl="1"/>
            <a:r>
              <a:rPr lang="en-US" b="1" kern="1200" baseline="0" dirty="0" smtClean="0">
                <a:solidFill>
                  <a:srgbClr val="000000"/>
                </a:solidFill>
                <a:latin typeface="Arial"/>
              </a:rPr>
              <a:t>For reporting, 704 Reports use “Mental/Emotional Disabilities”</a:t>
            </a:r>
          </a:p>
          <a:p>
            <a:pPr lvl="1"/>
            <a:r>
              <a:rPr lang="en-US" b="1" kern="1200" baseline="0" dirty="0" smtClean="0">
                <a:solidFill>
                  <a:srgbClr val="000000"/>
                </a:solidFill>
                <a:latin typeface="Arial"/>
              </a:rPr>
              <a:t>Many people with lived experience in the mental health system don’t like the term “consumers”</a:t>
            </a:r>
          </a:p>
          <a:p>
            <a:pPr lvl="1"/>
            <a:r>
              <a:rPr lang="en-US" b="1" kern="1200" baseline="0" dirty="0" smtClean="0">
                <a:solidFill>
                  <a:srgbClr val="000000"/>
                </a:solidFill>
                <a:latin typeface="Arial"/>
              </a:rPr>
              <a:t>A movement often uses terms like “psychiatric survivor” or “ex-patient”</a:t>
            </a:r>
          </a:p>
          <a:p>
            <a:pPr lvl="1"/>
            <a:r>
              <a:rPr lang="en-US" b="1" kern="1200" baseline="0" dirty="0" smtClean="0">
                <a:solidFill>
                  <a:srgbClr val="000000"/>
                </a:solidFill>
                <a:latin typeface="Arial"/>
              </a:rPr>
              <a:t>Others use terms like “person with a psychiatric disability”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200" baseline="0" smtClean="0">
                <a:solidFill>
                  <a:srgbClr val="D1282E"/>
                </a:solidFill>
                <a:latin typeface="Arial Black"/>
              </a:rPr>
              <a:t>Philosophy Underlying Services</a:t>
            </a:r>
          </a:p>
        </p:txBody>
      </p:sp>
      <p:sp>
        <p:nvSpPr>
          <p:cNvPr id="3" name="Text Placeholder 2"/>
          <p:cNvSpPr>
            <a:spLocks noGrp="1"/>
          </p:cNvSpPr>
          <p:nvPr>
            <p:ph type="body" idx="1"/>
          </p:nvPr>
        </p:nvSpPr>
        <p:spPr/>
        <p:txBody>
          <a:bodyPr/>
          <a:lstStyle/>
          <a:p>
            <a:pPr marR="0" lvl="0" rtl="0"/>
            <a:r>
              <a:rPr lang="en-US" b="1" kern="1200" baseline="0" dirty="0" smtClean="0">
                <a:solidFill>
                  <a:srgbClr val="000000"/>
                </a:solidFill>
                <a:latin typeface="Arial"/>
              </a:rPr>
              <a:t>“Illness” / “Brain Disorder”</a:t>
            </a:r>
          </a:p>
          <a:p>
            <a:pPr marR="0" lvl="0" rtl="0"/>
            <a:r>
              <a:rPr lang="en-US" b="1" kern="1200" baseline="0" dirty="0" smtClean="0">
                <a:solidFill>
                  <a:srgbClr val="000000"/>
                </a:solidFill>
                <a:latin typeface="Arial"/>
              </a:rPr>
              <a:t>Post-Traumatic Stress and “Extreme Emotional States”</a:t>
            </a:r>
          </a:p>
          <a:p>
            <a:pPr marR="0" lvl="1" rtl="0"/>
            <a:r>
              <a:rPr lang="en-US" kern="1200" baseline="0" dirty="0" smtClean="0">
                <a:solidFill>
                  <a:srgbClr val="000000"/>
                </a:solidFill>
                <a:latin typeface="Arial"/>
              </a:rPr>
              <a:t>Adverse Childhood Experiences </a:t>
            </a:r>
            <a:r>
              <a:rPr lang="en-US" kern="1200" baseline="0" dirty="0" smtClean="0">
                <a:solidFill>
                  <a:srgbClr val="A6431A"/>
                </a:solidFill>
                <a:latin typeface="Arial"/>
              </a:rPr>
              <a:t>www.cdc.gov/ace</a:t>
            </a:r>
          </a:p>
          <a:p>
            <a:pPr marR="0" lvl="0" rtl="0"/>
            <a:r>
              <a:rPr lang="en-US" b="1" kern="1200" baseline="0" dirty="0" smtClean="0">
                <a:solidFill>
                  <a:srgbClr val="000000"/>
                </a:solidFill>
                <a:latin typeface="Arial"/>
              </a:rPr>
              <a:t>IL</a:t>
            </a:r>
            <a:r>
              <a:rPr lang="en-US" b="1" kern="1200" baseline="0" dirty="0" smtClean="0">
                <a:solidFill>
                  <a:srgbClr val="A6431A"/>
                </a:solidFill>
                <a:latin typeface="Arial"/>
              </a:rPr>
              <a:t> </a:t>
            </a:r>
            <a:r>
              <a:rPr lang="en-US" b="1" kern="1200" baseline="0" dirty="0" smtClean="0">
                <a:solidFill>
                  <a:srgbClr val="000000"/>
                </a:solidFill>
                <a:latin typeface="Arial"/>
              </a:rPr>
              <a:t>Philosophy &amp; Recovery</a:t>
            </a:r>
          </a:p>
          <a:p>
            <a:pPr marR="0" lvl="0" rtl="0"/>
            <a:endParaRPr lang="en-US" b="1" kern="1200" baseline="0" dirty="0" smtClean="0">
              <a:solidFill>
                <a:srgbClr val="000000"/>
              </a:solidFill>
              <a:latin typeface="Aria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133</TotalTime>
  <Words>1153</Words>
  <Application>Microsoft Office PowerPoint</Application>
  <PresentationFormat>On-screen Show (4:3)</PresentationFormat>
  <Paragraphs>168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Median</vt:lpstr>
      <vt:lpstr>Systems Advocacy: Mental Disability Policy</vt:lpstr>
      <vt:lpstr>Systems Advocacy: Mental Disability Policy</vt:lpstr>
      <vt:lpstr>Standards related to systems advocacy </vt:lpstr>
      <vt:lpstr>Standards related to systems advocacy </vt:lpstr>
      <vt:lpstr>Standards related to systems advocacy </vt:lpstr>
      <vt:lpstr>How Well Does Your Center Do?</vt:lpstr>
      <vt:lpstr>How Well Does Your Center Do?</vt:lpstr>
      <vt:lpstr>Terminology Note</vt:lpstr>
      <vt:lpstr>Philosophy Underlying Services</vt:lpstr>
      <vt:lpstr>Philosophy Underlying Services</vt:lpstr>
      <vt:lpstr>Systems Advocacy and Collaborators</vt:lpstr>
      <vt:lpstr>Systems Advocacy and Collaborators</vt:lpstr>
      <vt:lpstr>Systems Advocacy and Collaborators</vt:lpstr>
      <vt:lpstr>Systems Advocacy and Collaborators</vt:lpstr>
      <vt:lpstr>Systems Advocacy and Collaborators</vt:lpstr>
      <vt:lpstr>Systems Advocacy and Collaborators</vt:lpstr>
      <vt:lpstr>Systems Advocacy and Collaborators</vt:lpstr>
      <vt:lpstr>Systems Advocacy and Collaborators</vt:lpstr>
      <vt:lpstr>Systems Advocacy and Collaborators</vt:lpstr>
      <vt:lpstr>Systems Advocacy and Collaborators</vt:lpstr>
      <vt:lpstr>NCIL MH Civil Rights Task Force</vt:lpstr>
      <vt:lpstr>NCIL MH Civil Rights Task Force</vt:lpstr>
      <vt:lpstr>NCIL MH Civil Rights Task Force</vt:lpstr>
      <vt:lpstr>NCIL MH Civil Rights Task Force</vt:lpstr>
      <vt:lpstr>Presenters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Advocacy: Mental Disability Policy</dc:title>
  <dc:creator>ILCW laptop</dc:creator>
  <cp:lastModifiedBy>ILCW laptop</cp:lastModifiedBy>
  <cp:revision>3</cp:revision>
  <dcterms:created xsi:type="dcterms:W3CDTF">2011-10-15T21:30:30Z</dcterms:created>
  <dcterms:modified xsi:type="dcterms:W3CDTF">2011-10-16T19:05:26Z</dcterms:modified>
</cp:coreProperties>
</file>