
<file path=[Content_Types].xml><?xml version="1.0" encoding="utf-8"?>
<Types xmlns="http://schemas.openxmlformats.org/package/2006/content-types">
  <Default Extension="png" ContentType="image/png"/>
  <Default Extension="mpg" ContentType="video/mpe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7.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8.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heme/themeOverride1.xml" ContentType="application/vnd.openxmlformats-officedocument.themeOverr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2"/>
    <p:sldMasterId id="2147483674" r:id="rId3"/>
    <p:sldMasterId id="2147483879" r:id="rId4"/>
    <p:sldMasterId id="2147483883" r:id="rId5"/>
    <p:sldMasterId id="2147483887" r:id="rId6"/>
    <p:sldMasterId id="2147483907" r:id="rId7"/>
    <p:sldMasterId id="2147483923" r:id="rId8"/>
    <p:sldMasterId id="2147483927" r:id="rId9"/>
    <p:sldMasterId id="2147483943" r:id="rId10"/>
  </p:sldMasterIdLst>
  <p:notesMasterIdLst>
    <p:notesMasterId r:id="rId189"/>
  </p:notesMasterIdLst>
  <p:sldIdLst>
    <p:sldId id="257" r:id="rId11"/>
    <p:sldId id="271" r:id="rId12"/>
    <p:sldId id="482" r:id="rId13"/>
    <p:sldId id="273" r:id="rId14"/>
    <p:sldId id="274" r:id="rId15"/>
    <p:sldId id="275" r:id="rId16"/>
    <p:sldId id="489" r:id="rId17"/>
    <p:sldId id="484" r:id="rId18"/>
    <p:sldId id="487" r:id="rId19"/>
    <p:sldId id="493" r:id="rId20"/>
    <p:sldId id="485" r:id="rId21"/>
    <p:sldId id="494" r:id="rId22"/>
    <p:sldId id="350" r:id="rId23"/>
    <p:sldId id="348" r:id="rId24"/>
    <p:sldId id="488" r:id="rId25"/>
    <p:sldId id="481" r:id="rId26"/>
    <p:sldId id="347" r:id="rId27"/>
    <p:sldId id="351" r:id="rId28"/>
    <p:sldId id="495" r:id="rId29"/>
    <p:sldId id="483" r:id="rId30"/>
    <p:sldId id="490" r:id="rId31"/>
    <p:sldId id="492" r:id="rId32"/>
    <p:sldId id="613" r:id="rId33"/>
    <p:sldId id="460" r:id="rId34"/>
    <p:sldId id="461" r:id="rId35"/>
    <p:sldId id="277" r:id="rId36"/>
    <p:sldId id="462" r:id="rId37"/>
    <p:sldId id="618" r:id="rId38"/>
    <p:sldId id="453" r:id="rId39"/>
    <p:sldId id="468" r:id="rId40"/>
    <p:sldId id="467" r:id="rId41"/>
    <p:sldId id="469" r:id="rId42"/>
    <p:sldId id="470" r:id="rId43"/>
    <p:sldId id="471" r:id="rId44"/>
    <p:sldId id="472" r:id="rId45"/>
    <p:sldId id="473" r:id="rId46"/>
    <p:sldId id="474" r:id="rId47"/>
    <p:sldId id="475" r:id="rId48"/>
    <p:sldId id="476" r:id="rId49"/>
    <p:sldId id="479" r:id="rId50"/>
    <p:sldId id="480" r:id="rId51"/>
    <p:sldId id="478" r:id="rId52"/>
    <p:sldId id="463" r:id="rId53"/>
    <p:sldId id="464" r:id="rId54"/>
    <p:sldId id="465" r:id="rId55"/>
    <p:sldId id="466" r:id="rId56"/>
    <p:sldId id="454" r:id="rId57"/>
    <p:sldId id="437" r:id="rId58"/>
    <p:sldId id="449" r:id="rId59"/>
    <p:sldId id="439" r:id="rId60"/>
    <p:sldId id="440" r:id="rId61"/>
    <p:sldId id="446" r:id="rId62"/>
    <p:sldId id="614" r:id="rId63"/>
    <p:sldId id="615" r:id="rId64"/>
    <p:sldId id="616" r:id="rId65"/>
    <p:sldId id="617" r:id="rId66"/>
    <p:sldId id="447" r:id="rId67"/>
    <p:sldId id="340" r:id="rId68"/>
    <p:sldId id="455" r:id="rId69"/>
    <p:sldId id="619" r:id="rId70"/>
    <p:sldId id="456" r:id="rId71"/>
    <p:sldId id="354" r:id="rId72"/>
    <p:sldId id="458" r:id="rId73"/>
    <p:sldId id="457" r:id="rId74"/>
    <p:sldId id="459" r:id="rId75"/>
    <p:sldId id="608" r:id="rId76"/>
    <p:sldId id="498" r:id="rId77"/>
    <p:sldId id="499" r:id="rId78"/>
    <p:sldId id="500" r:id="rId79"/>
    <p:sldId id="501" r:id="rId80"/>
    <p:sldId id="502" r:id="rId81"/>
    <p:sldId id="503" r:id="rId82"/>
    <p:sldId id="504" r:id="rId83"/>
    <p:sldId id="505" r:id="rId84"/>
    <p:sldId id="609" r:id="rId85"/>
    <p:sldId id="507" r:id="rId86"/>
    <p:sldId id="508" r:id="rId87"/>
    <p:sldId id="509" r:id="rId88"/>
    <p:sldId id="510" r:id="rId89"/>
    <p:sldId id="511" r:id="rId90"/>
    <p:sldId id="512" r:id="rId91"/>
    <p:sldId id="513" r:id="rId92"/>
    <p:sldId id="620" r:id="rId93"/>
    <p:sldId id="661" r:id="rId94"/>
    <p:sldId id="662" r:id="rId95"/>
    <p:sldId id="663" r:id="rId96"/>
    <p:sldId id="664" r:id="rId97"/>
    <p:sldId id="665" r:id="rId98"/>
    <p:sldId id="666" r:id="rId99"/>
    <p:sldId id="667" r:id="rId100"/>
    <p:sldId id="668" r:id="rId101"/>
    <p:sldId id="669" r:id="rId102"/>
    <p:sldId id="670" r:id="rId103"/>
    <p:sldId id="671" r:id="rId104"/>
    <p:sldId id="672" r:id="rId105"/>
    <p:sldId id="673" r:id="rId106"/>
    <p:sldId id="674" r:id="rId107"/>
    <p:sldId id="675" r:id="rId108"/>
    <p:sldId id="676" r:id="rId109"/>
    <p:sldId id="677" r:id="rId110"/>
    <p:sldId id="678" r:id="rId111"/>
    <p:sldId id="679" r:id="rId112"/>
    <p:sldId id="680" r:id="rId113"/>
    <p:sldId id="681" r:id="rId114"/>
    <p:sldId id="722" r:id="rId115"/>
    <p:sldId id="723" r:id="rId116"/>
    <p:sldId id="724" r:id="rId117"/>
    <p:sldId id="725" r:id="rId118"/>
    <p:sldId id="726" r:id="rId119"/>
    <p:sldId id="727" r:id="rId120"/>
    <p:sldId id="728" r:id="rId121"/>
    <p:sldId id="682" r:id="rId122"/>
    <p:sldId id="683" r:id="rId123"/>
    <p:sldId id="684" r:id="rId124"/>
    <p:sldId id="685" r:id="rId125"/>
    <p:sldId id="686" r:id="rId126"/>
    <p:sldId id="687" r:id="rId127"/>
    <p:sldId id="688" r:id="rId128"/>
    <p:sldId id="689" r:id="rId129"/>
    <p:sldId id="690" r:id="rId130"/>
    <p:sldId id="691" r:id="rId131"/>
    <p:sldId id="692" r:id="rId132"/>
    <p:sldId id="693" r:id="rId133"/>
    <p:sldId id="694" r:id="rId134"/>
    <p:sldId id="695" r:id="rId135"/>
    <p:sldId id="696" r:id="rId136"/>
    <p:sldId id="697" r:id="rId137"/>
    <p:sldId id="698" r:id="rId138"/>
    <p:sldId id="699" r:id="rId139"/>
    <p:sldId id="700" r:id="rId140"/>
    <p:sldId id="701" r:id="rId141"/>
    <p:sldId id="702" r:id="rId142"/>
    <p:sldId id="703" r:id="rId143"/>
    <p:sldId id="704" r:id="rId144"/>
    <p:sldId id="705" r:id="rId145"/>
    <p:sldId id="706" r:id="rId146"/>
    <p:sldId id="707" r:id="rId147"/>
    <p:sldId id="708" r:id="rId148"/>
    <p:sldId id="709" r:id="rId149"/>
    <p:sldId id="710" r:id="rId150"/>
    <p:sldId id="711" r:id="rId151"/>
    <p:sldId id="712" r:id="rId152"/>
    <p:sldId id="713" r:id="rId153"/>
    <p:sldId id="714" r:id="rId154"/>
    <p:sldId id="715" r:id="rId155"/>
    <p:sldId id="716" r:id="rId156"/>
    <p:sldId id="717" r:id="rId157"/>
    <p:sldId id="718" r:id="rId158"/>
    <p:sldId id="719" r:id="rId159"/>
    <p:sldId id="720" r:id="rId160"/>
    <p:sldId id="721" r:id="rId161"/>
    <p:sldId id="580" r:id="rId162"/>
    <p:sldId id="581" r:id="rId163"/>
    <p:sldId id="582" r:id="rId164"/>
    <p:sldId id="583" r:id="rId165"/>
    <p:sldId id="584" r:id="rId166"/>
    <p:sldId id="585" r:id="rId167"/>
    <p:sldId id="586" r:id="rId168"/>
    <p:sldId id="587" r:id="rId169"/>
    <p:sldId id="588" r:id="rId170"/>
    <p:sldId id="589" r:id="rId171"/>
    <p:sldId id="590" r:id="rId172"/>
    <p:sldId id="591" r:id="rId173"/>
    <p:sldId id="592" r:id="rId174"/>
    <p:sldId id="593" r:id="rId175"/>
    <p:sldId id="594" r:id="rId176"/>
    <p:sldId id="595" r:id="rId177"/>
    <p:sldId id="596" r:id="rId178"/>
    <p:sldId id="597" r:id="rId179"/>
    <p:sldId id="598" r:id="rId180"/>
    <p:sldId id="599" r:id="rId181"/>
    <p:sldId id="600" r:id="rId182"/>
    <p:sldId id="601" r:id="rId183"/>
    <p:sldId id="602" r:id="rId184"/>
    <p:sldId id="603" r:id="rId185"/>
    <p:sldId id="604" r:id="rId186"/>
    <p:sldId id="605" r:id="rId187"/>
    <p:sldId id="606" r:id="rId18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151B"/>
    <a:srgbClr val="000000"/>
    <a:srgbClr val="820000"/>
    <a:srgbClr val="FFF98B"/>
    <a:srgbClr val="4218DE"/>
    <a:srgbClr val="EA3A8A"/>
    <a:srgbClr val="CC3399"/>
    <a:srgbClr val="A387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226" autoAdjust="0"/>
    <p:restoredTop sz="94737" autoAdjust="0"/>
  </p:normalViewPr>
  <p:slideViewPr>
    <p:cSldViewPr>
      <p:cViewPr>
        <p:scale>
          <a:sx n="60" d="100"/>
          <a:sy n="60" d="100"/>
        </p:scale>
        <p:origin x="-739" y="-43"/>
      </p:cViewPr>
      <p:guideLst>
        <p:guide orient="horz" pos="2160"/>
        <p:guide pos="2880"/>
      </p:guideLst>
    </p:cSldViewPr>
  </p:slideViewPr>
  <p:notesTextViewPr>
    <p:cViewPr>
      <p:scale>
        <a:sx n="100" d="100"/>
        <a:sy n="100" d="100"/>
      </p:scale>
      <p:origin x="0" y="0"/>
    </p:cViewPr>
  </p:notesTextViewPr>
  <p:sorterViewPr>
    <p:cViewPr>
      <p:scale>
        <a:sx n="62" d="100"/>
        <a:sy n="62" d="100"/>
      </p:scale>
      <p:origin x="0" y="29309"/>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12" Type="http://schemas.openxmlformats.org/officeDocument/2006/relationships/slide" Target="slides/slide102.xml"/><Relationship Id="rId133" Type="http://schemas.openxmlformats.org/officeDocument/2006/relationships/slide" Target="slides/slide123.xml"/><Relationship Id="rId138" Type="http://schemas.openxmlformats.org/officeDocument/2006/relationships/slide" Target="slides/slide128.xml"/><Relationship Id="rId154" Type="http://schemas.openxmlformats.org/officeDocument/2006/relationships/slide" Target="slides/slide144.xml"/><Relationship Id="rId159" Type="http://schemas.openxmlformats.org/officeDocument/2006/relationships/slide" Target="slides/slide149.xml"/><Relationship Id="rId175" Type="http://schemas.openxmlformats.org/officeDocument/2006/relationships/slide" Target="slides/slide165.xml"/><Relationship Id="rId170" Type="http://schemas.openxmlformats.org/officeDocument/2006/relationships/slide" Target="slides/slide160.xml"/><Relationship Id="rId191" Type="http://schemas.openxmlformats.org/officeDocument/2006/relationships/viewProps" Target="viewProps.xml"/><Relationship Id="rId16" Type="http://schemas.openxmlformats.org/officeDocument/2006/relationships/slide" Target="slides/slide6.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28" Type="http://schemas.openxmlformats.org/officeDocument/2006/relationships/slide" Target="slides/slide118.xml"/><Relationship Id="rId144" Type="http://schemas.openxmlformats.org/officeDocument/2006/relationships/slide" Target="slides/slide134.xml"/><Relationship Id="rId149" Type="http://schemas.openxmlformats.org/officeDocument/2006/relationships/slide" Target="slides/slide139.xml"/><Relationship Id="rId5" Type="http://schemas.openxmlformats.org/officeDocument/2006/relationships/slideMaster" Target="slideMasters/slideMaster4.xml"/><Relationship Id="rId90" Type="http://schemas.openxmlformats.org/officeDocument/2006/relationships/slide" Target="slides/slide80.xml"/><Relationship Id="rId95" Type="http://schemas.openxmlformats.org/officeDocument/2006/relationships/slide" Target="slides/slide85.xml"/><Relationship Id="rId160" Type="http://schemas.openxmlformats.org/officeDocument/2006/relationships/slide" Target="slides/slide150.xml"/><Relationship Id="rId165" Type="http://schemas.openxmlformats.org/officeDocument/2006/relationships/slide" Target="slides/slide155.xml"/><Relationship Id="rId181" Type="http://schemas.openxmlformats.org/officeDocument/2006/relationships/slide" Target="slides/slide171.xml"/><Relationship Id="rId186" Type="http://schemas.openxmlformats.org/officeDocument/2006/relationships/slide" Target="slides/slide176.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113" Type="http://schemas.openxmlformats.org/officeDocument/2006/relationships/slide" Target="slides/slide103.xml"/><Relationship Id="rId118" Type="http://schemas.openxmlformats.org/officeDocument/2006/relationships/slide" Target="slides/slide108.xml"/><Relationship Id="rId134" Type="http://schemas.openxmlformats.org/officeDocument/2006/relationships/slide" Target="slides/slide124.xml"/><Relationship Id="rId139" Type="http://schemas.openxmlformats.org/officeDocument/2006/relationships/slide" Target="slides/slide129.xml"/><Relationship Id="rId80" Type="http://schemas.openxmlformats.org/officeDocument/2006/relationships/slide" Target="slides/slide70.xml"/><Relationship Id="rId85" Type="http://schemas.openxmlformats.org/officeDocument/2006/relationships/slide" Target="slides/slide75.xml"/><Relationship Id="rId150" Type="http://schemas.openxmlformats.org/officeDocument/2006/relationships/slide" Target="slides/slide140.xml"/><Relationship Id="rId155" Type="http://schemas.openxmlformats.org/officeDocument/2006/relationships/slide" Target="slides/slide145.xml"/><Relationship Id="rId171" Type="http://schemas.openxmlformats.org/officeDocument/2006/relationships/slide" Target="slides/slide161.xml"/><Relationship Id="rId176" Type="http://schemas.openxmlformats.org/officeDocument/2006/relationships/slide" Target="slides/slide166.xml"/><Relationship Id="rId192" Type="http://schemas.openxmlformats.org/officeDocument/2006/relationships/theme" Target="theme/theme1.xml"/><Relationship Id="rId12" Type="http://schemas.openxmlformats.org/officeDocument/2006/relationships/slide" Target="slides/slide2.xml"/><Relationship Id="rId17" Type="http://schemas.openxmlformats.org/officeDocument/2006/relationships/slide" Target="slides/slide7.xml"/><Relationship Id="rId33" Type="http://schemas.openxmlformats.org/officeDocument/2006/relationships/slide" Target="slides/slide23.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08" Type="http://schemas.openxmlformats.org/officeDocument/2006/relationships/slide" Target="slides/slide98.xml"/><Relationship Id="rId124" Type="http://schemas.openxmlformats.org/officeDocument/2006/relationships/slide" Target="slides/slide114.xml"/><Relationship Id="rId129" Type="http://schemas.openxmlformats.org/officeDocument/2006/relationships/slide" Target="slides/slide119.xml"/><Relationship Id="rId54" Type="http://schemas.openxmlformats.org/officeDocument/2006/relationships/slide" Target="slides/slide44.xml"/><Relationship Id="rId70" Type="http://schemas.openxmlformats.org/officeDocument/2006/relationships/slide" Target="slides/slide60.xml"/><Relationship Id="rId75" Type="http://schemas.openxmlformats.org/officeDocument/2006/relationships/slide" Target="slides/slide65.xml"/><Relationship Id="rId91" Type="http://schemas.openxmlformats.org/officeDocument/2006/relationships/slide" Target="slides/slide81.xml"/><Relationship Id="rId96" Type="http://schemas.openxmlformats.org/officeDocument/2006/relationships/slide" Target="slides/slide86.xml"/><Relationship Id="rId140" Type="http://schemas.openxmlformats.org/officeDocument/2006/relationships/slide" Target="slides/slide130.xml"/><Relationship Id="rId145" Type="http://schemas.openxmlformats.org/officeDocument/2006/relationships/slide" Target="slides/slide135.xml"/><Relationship Id="rId161" Type="http://schemas.openxmlformats.org/officeDocument/2006/relationships/slide" Target="slides/slide151.xml"/><Relationship Id="rId166" Type="http://schemas.openxmlformats.org/officeDocument/2006/relationships/slide" Target="slides/slide156.xml"/><Relationship Id="rId182" Type="http://schemas.openxmlformats.org/officeDocument/2006/relationships/slide" Target="slides/slide172.xml"/><Relationship Id="rId187" Type="http://schemas.openxmlformats.org/officeDocument/2006/relationships/slide" Target="slides/slide177.xml"/><Relationship Id="rId1" Type="http://schemas.openxmlformats.org/officeDocument/2006/relationships/customXml" Target="../customXml/item1.xml"/><Relationship Id="rId6" Type="http://schemas.openxmlformats.org/officeDocument/2006/relationships/slideMaster" Target="slideMasters/slideMaster5.xml"/><Relationship Id="rId23" Type="http://schemas.openxmlformats.org/officeDocument/2006/relationships/slide" Target="slides/slide13.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slide" Target="slides/slide104.xml"/><Relationship Id="rId119" Type="http://schemas.openxmlformats.org/officeDocument/2006/relationships/slide" Target="slides/slide109.xml"/><Relationship Id="rId44" Type="http://schemas.openxmlformats.org/officeDocument/2006/relationships/slide" Target="slides/slide34.xml"/><Relationship Id="rId60" Type="http://schemas.openxmlformats.org/officeDocument/2006/relationships/slide" Target="slides/slide50.xml"/><Relationship Id="rId65" Type="http://schemas.openxmlformats.org/officeDocument/2006/relationships/slide" Target="slides/slide55.xml"/><Relationship Id="rId81" Type="http://schemas.openxmlformats.org/officeDocument/2006/relationships/slide" Target="slides/slide71.xml"/><Relationship Id="rId86" Type="http://schemas.openxmlformats.org/officeDocument/2006/relationships/slide" Target="slides/slide76.xml"/><Relationship Id="rId130" Type="http://schemas.openxmlformats.org/officeDocument/2006/relationships/slide" Target="slides/slide120.xml"/><Relationship Id="rId135" Type="http://schemas.openxmlformats.org/officeDocument/2006/relationships/slide" Target="slides/slide125.xml"/><Relationship Id="rId151" Type="http://schemas.openxmlformats.org/officeDocument/2006/relationships/slide" Target="slides/slide141.xml"/><Relationship Id="rId156" Type="http://schemas.openxmlformats.org/officeDocument/2006/relationships/slide" Target="slides/slide146.xml"/><Relationship Id="rId177" Type="http://schemas.openxmlformats.org/officeDocument/2006/relationships/slide" Target="slides/slide167.xml"/><Relationship Id="rId172" Type="http://schemas.openxmlformats.org/officeDocument/2006/relationships/slide" Target="slides/slide162.xml"/><Relationship Id="rId193" Type="http://schemas.openxmlformats.org/officeDocument/2006/relationships/tableStyles" Target="tableStyles.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slide" Target="slides/slide110.xml"/><Relationship Id="rId125" Type="http://schemas.openxmlformats.org/officeDocument/2006/relationships/slide" Target="slides/slide115.xml"/><Relationship Id="rId141" Type="http://schemas.openxmlformats.org/officeDocument/2006/relationships/slide" Target="slides/slide131.xml"/><Relationship Id="rId146" Type="http://schemas.openxmlformats.org/officeDocument/2006/relationships/slide" Target="slides/slide136.xml"/><Relationship Id="rId167" Type="http://schemas.openxmlformats.org/officeDocument/2006/relationships/slide" Target="slides/slide157.xml"/><Relationship Id="rId188" Type="http://schemas.openxmlformats.org/officeDocument/2006/relationships/slide" Target="slides/slide178.xml"/><Relationship Id="rId7" Type="http://schemas.openxmlformats.org/officeDocument/2006/relationships/slideMaster" Target="slideMasters/slideMaster6.xml"/><Relationship Id="rId71" Type="http://schemas.openxmlformats.org/officeDocument/2006/relationships/slide" Target="slides/slide61.xml"/><Relationship Id="rId92" Type="http://schemas.openxmlformats.org/officeDocument/2006/relationships/slide" Target="slides/slide82.xml"/><Relationship Id="rId162" Type="http://schemas.openxmlformats.org/officeDocument/2006/relationships/slide" Target="slides/slide152.xml"/><Relationship Id="rId183" Type="http://schemas.openxmlformats.org/officeDocument/2006/relationships/slide" Target="slides/slide173.xml"/><Relationship Id="rId2" Type="http://schemas.openxmlformats.org/officeDocument/2006/relationships/slideMaster" Target="slideMasters/slideMaster1.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131" Type="http://schemas.openxmlformats.org/officeDocument/2006/relationships/slide" Target="slides/slide121.xml"/><Relationship Id="rId136" Type="http://schemas.openxmlformats.org/officeDocument/2006/relationships/slide" Target="slides/slide126.xml"/><Relationship Id="rId157" Type="http://schemas.openxmlformats.org/officeDocument/2006/relationships/slide" Target="slides/slide147.xml"/><Relationship Id="rId178" Type="http://schemas.openxmlformats.org/officeDocument/2006/relationships/slide" Target="slides/slide168.xml"/><Relationship Id="rId61" Type="http://schemas.openxmlformats.org/officeDocument/2006/relationships/slide" Target="slides/slide51.xml"/><Relationship Id="rId82" Type="http://schemas.openxmlformats.org/officeDocument/2006/relationships/slide" Target="slides/slide72.xml"/><Relationship Id="rId152" Type="http://schemas.openxmlformats.org/officeDocument/2006/relationships/slide" Target="slides/slide142.xml"/><Relationship Id="rId173" Type="http://schemas.openxmlformats.org/officeDocument/2006/relationships/slide" Target="slides/slide163.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slide" Target="slides/slide116.xml"/><Relationship Id="rId147" Type="http://schemas.openxmlformats.org/officeDocument/2006/relationships/slide" Target="slides/slide137.xml"/><Relationship Id="rId168" Type="http://schemas.openxmlformats.org/officeDocument/2006/relationships/slide" Target="slides/slide158.xml"/><Relationship Id="rId8" Type="http://schemas.openxmlformats.org/officeDocument/2006/relationships/slideMaster" Target="slideMasters/slideMaster7.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slide" Target="slides/slide111.xml"/><Relationship Id="rId142" Type="http://schemas.openxmlformats.org/officeDocument/2006/relationships/slide" Target="slides/slide132.xml"/><Relationship Id="rId163" Type="http://schemas.openxmlformats.org/officeDocument/2006/relationships/slide" Target="slides/slide153.xml"/><Relationship Id="rId184" Type="http://schemas.openxmlformats.org/officeDocument/2006/relationships/slide" Target="slides/slide174.xml"/><Relationship Id="rId189" Type="http://schemas.openxmlformats.org/officeDocument/2006/relationships/notesMaster" Target="notesMasters/notesMaster1.xml"/><Relationship Id="rId3" Type="http://schemas.openxmlformats.org/officeDocument/2006/relationships/slideMaster" Target="slideMasters/slideMaster2.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slide" Target="slides/slide106.xml"/><Relationship Id="rId137" Type="http://schemas.openxmlformats.org/officeDocument/2006/relationships/slide" Target="slides/slide127.xml"/><Relationship Id="rId158" Type="http://schemas.openxmlformats.org/officeDocument/2006/relationships/slide" Target="slides/slide148.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32" Type="http://schemas.openxmlformats.org/officeDocument/2006/relationships/slide" Target="slides/slide122.xml"/><Relationship Id="rId153" Type="http://schemas.openxmlformats.org/officeDocument/2006/relationships/slide" Target="slides/slide143.xml"/><Relationship Id="rId174" Type="http://schemas.openxmlformats.org/officeDocument/2006/relationships/slide" Target="slides/slide164.xml"/><Relationship Id="rId179" Type="http://schemas.openxmlformats.org/officeDocument/2006/relationships/slide" Target="slides/slide169.xml"/><Relationship Id="rId190" Type="http://schemas.openxmlformats.org/officeDocument/2006/relationships/presProps" Target="presProps.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 Id="rId127" Type="http://schemas.openxmlformats.org/officeDocument/2006/relationships/slide" Target="slides/slide117.xml"/><Relationship Id="rId10" Type="http://schemas.openxmlformats.org/officeDocument/2006/relationships/slideMaster" Target="slideMasters/slideMaster9.xml"/><Relationship Id="rId31" Type="http://schemas.openxmlformats.org/officeDocument/2006/relationships/slide" Target="slides/slide21.xml"/><Relationship Id="rId52" Type="http://schemas.openxmlformats.org/officeDocument/2006/relationships/slide" Target="slides/slide42.xml"/><Relationship Id="rId73" Type="http://schemas.openxmlformats.org/officeDocument/2006/relationships/slide" Target="slides/slide63.xml"/><Relationship Id="rId78" Type="http://schemas.openxmlformats.org/officeDocument/2006/relationships/slide" Target="slides/slide68.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slide" Target="slides/slide112.xml"/><Relationship Id="rId143" Type="http://schemas.openxmlformats.org/officeDocument/2006/relationships/slide" Target="slides/slide133.xml"/><Relationship Id="rId148" Type="http://schemas.openxmlformats.org/officeDocument/2006/relationships/slide" Target="slides/slide138.xml"/><Relationship Id="rId164" Type="http://schemas.openxmlformats.org/officeDocument/2006/relationships/slide" Target="slides/slide154.xml"/><Relationship Id="rId169" Type="http://schemas.openxmlformats.org/officeDocument/2006/relationships/slide" Target="slides/slide159.xml"/><Relationship Id="rId185" Type="http://schemas.openxmlformats.org/officeDocument/2006/relationships/slide" Target="slides/slide175.xml"/><Relationship Id="rId4" Type="http://schemas.openxmlformats.org/officeDocument/2006/relationships/slideMaster" Target="slideMasters/slideMaster3.xml"/><Relationship Id="rId9" Type="http://schemas.openxmlformats.org/officeDocument/2006/relationships/slideMaster" Target="slideMasters/slideMaster8.xml"/><Relationship Id="rId180" Type="http://schemas.openxmlformats.org/officeDocument/2006/relationships/slide" Target="slides/slide170.xml"/><Relationship Id="rId26" Type="http://schemas.openxmlformats.org/officeDocument/2006/relationships/slide" Target="slides/slide1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22BEEC-593F-4528-AEC8-B7D3F327EA14}" type="doc">
      <dgm:prSet loTypeId="urn:microsoft.com/office/officeart/2005/8/layout/venn1" loCatId="relationship" qsTypeId="urn:microsoft.com/office/officeart/2005/8/quickstyle/simple1" qsCatId="simple" csTypeId="urn:microsoft.com/office/officeart/2005/8/colors/accent1_2" csCatId="accent1" phldr="1"/>
      <dgm:spPr/>
    </dgm:pt>
    <dgm:pt modelId="{5DA1A85F-7138-4A30-BC3F-0CDCF9AE303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Technical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Chapters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(Part III)</a:t>
          </a:r>
        </a:p>
      </dgm:t>
    </dgm:pt>
    <dgm:pt modelId="{E8FB4094-16EF-4498-AB4A-9D9651F826A6}" type="parTrans" cxnId="{2CC3EC82-F707-46F9-BA9B-4826F03F975C}">
      <dgm:prSet/>
      <dgm:spPr/>
      <dgm:t>
        <a:bodyPr/>
        <a:lstStyle/>
        <a:p>
          <a:endParaRPr lang="en-US"/>
        </a:p>
      </dgm:t>
    </dgm:pt>
    <dgm:pt modelId="{8B67F7C6-678B-464D-8264-1ED60D61BCF0}" type="sibTrans" cxnId="{2CC3EC82-F707-46F9-BA9B-4826F03F975C}">
      <dgm:prSet/>
      <dgm:spPr/>
      <dgm:t>
        <a:bodyPr/>
        <a:lstStyle/>
        <a:p>
          <a:endParaRPr lang="en-US"/>
        </a:p>
      </dgm:t>
    </dgm:pt>
    <dgm:pt modelId="{F0623CCF-F13A-49B1-9DE6-B3331611609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ADA Scoping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(Part II)</a:t>
          </a:r>
        </a:p>
      </dgm:t>
    </dgm:pt>
    <dgm:pt modelId="{647DE482-CB6F-415B-AAC2-FD017B90C65B}" type="parTrans" cxnId="{12E467E8-B2F9-476E-8E62-31D8C3B22419}">
      <dgm:prSet/>
      <dgm:spPr/>
      <dgm:t>
        <a:bodyPr/>
        <a:lstStyle/>
        <a:p>
          <a:endParaRPr lang="en-US"/>
        </a:p>
      </dgm:t>
    </dgm:pt>
    <dgm:pt modelId="{DE9DA592-7479-45F4-A3B3-7FD8C2638A29}" type="sibTrans" cxnId="{12E467E8-B2F9-476E-8E62-31D8C3B22419}">
      <dgm:prSet/>
      <dgm:spPr/>
      <dgm:t>
        <a:bodyPr/>
        <a:lstStyle/>
        <a:p>
          <a:endParaRPr lang="en-US"/>
        </a:p>
      </dgm:t>
    </dgm:pt>
    <dgm:pt modelId="{0F5B99AD-53CC-4314-8DBC-E78F7CC7ABE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28 CFR Part 36 Subpart D</a:t>
          </a:r>
        </a:p>
      </dgm:t>
    </dgm:pt>
    <dgm:pt modelId="{FC9054A0-15CD-4D8C-8560-41F3DEA70148}" type="parTrans" cxnId="{2E339306-B80B-4080-AC25-A0EB9AD08B1F}">
      <dgm:prSet/>
      <dgm:spPr/>
      <dgm:t>
        <a:bodyPr/>
        <a:lstStyle/>
        <a:p>
          <a:endParaRPr lang="en-US"/>
        </a:p>
      </dgm:t>
    </dgm:pt>
    <dgm:pt modelId="{D9D5CEED-AE86-4C3C-8E9D-D0E4D43BA9D9}" type="sibTrans" cxnId="{2E339306-B80B-4080-AC25-A0EB9AD08B1F}">
      <dgm:prSet/>
      <dgm:spPr/>
      <dgm:t>
        <a:bodyPr/>
        <a:lstStyle/>
        <a:p>
          <a:endParaRPr lang="en-US"/>
        </a:p>
      </dgm:t>
    </dgm:pt>
    <dgm:pt modelId="{82DB0D51-2E8A-46DC-9955-2F330C3716A1}" type="pres">
      <dgm:prSet presAssocID="{7022BEEC-593F-4528-AEC8-B7D3F327EA14}" presName="compositeShape" presStyleCnt="0">
        <dgm:presLayoutVars>
          <dgm:chMax val="7"/>
          <dgm:dir/>
          <dgm:resizeHandles val="exact"/>
        </dgm:presLayoutVars>
      </dgm:prSet>
      <dgm:spPr/>
    </dgm:pt>
    <dgm:pt modelId="{5300DAEE-CA55-4FFF-8C57-160C07880B1B}" type="pres">
      <dgm:prSet presAssocID="{0F5B99AD-53CC-4314-8DBC-E78F7CC7ABE8}" presName="circ1" presStyleLbl="vennNode1" presStyleIdx="0" presStyleCnt="3"/>
      <dgm:spPr/>
      <dgm:t>
        <a:bodyPr/>
        <a:lstStyle/>
        <a:p>
          <a:endParaRPr lang="en-US"/>
        </a:p>
      </dgm:t>
    </dgm:pt>
    <dgm:pt modelId="{9A9DBA50-C309-4DBE-8F3B-B5ADB16779A3}" type="pres">
      <dgm:prSet presAssocID="{0F5B99AD-53CC-4314-8DBC-E78F7CC7ABE8}" presName="circ1Tx" presStyleLbl="revTx" presStyleIdx="0" presStyleCnt="0">
        <dgm:presLayoutVars>
          <dgm:chMax val="0"/>
          <dgm:chPref val="0"/>
          <dgm:bulletEnabled val="1"/>
        </dgm:presLayoutVars>
      </dgm:prSet>
      <dgm:spPr/>
      <dgm:t>
        <a:bodyPr/>
        <a:lstStyle/>
        <a:p>
          <a:endParaRPr lang="en-US"/>
        </a:p>
      </dgm:t>
    </dgm:pt>
    <dgm:pt modelId="{07CD460D-D34A-4E75-8682-634ED6A86320}" type="pres">
      <dgm:prSet presAssocID="{5DA1A85F-7138-4A30-BC3F-0CDCF9AE3032}" presName="circ2" presStyleLbl="vennNode1" presStyleIdx="1" presStyleCnt="3"/>
      <dgm:spPr/>
      <dgm:t>
        <a:bodyPr/>
        <a:lstStyle/>
        <a:p>
          <a:endParaRPr lang="en-US"/>
        </a:p>
      </dgm:t>
    </dgm:pt>
    <dgm:pt modelId="{FC5AA292-5515-48A9-B4B7-A1257ED9A843}" type="pres">
      <dgm:prSet presAssocID="{5DA1A85F-7138-4A30-BC3F-0CDCF9AE3032}" presName="circ2Tx" presStyleLbl="revTx" presStyleIdx="0" presStyleCnt="0">
        <dgm:presLayoutVars>
          <dgm:chMax val="0"/>
          <dgm:chPref val="0"/>
          <dgm:bulletEnabled val="1"/>
        </dgm:presLayoutVars>
      </dgm:prSet>
      <dgm:spPr/>
      <dgm:t>
        <a:bodyPr/>
        <a:lstStyle/>
        <a:p>
          <a:endParaRPr lang="en-US"/>
        </a:p>
      </dgm:t>
    </dgm:pt>
    <dgm:pt modelId="{74B94466-DF7E-47F9-91D9-0B694CEC5E42}" type="pres">
      <dgm:prSet presAssocID="{F0623CCF-F13A-49B1-9DE6-B3331611609D}" presName="circ3" presStyleLbl="vennNode1" presStyleIdx="2" presStyleCnt="3" custLinFactNeighborX="148" custLinFactNeighborY="-132"/>
      <dgm:spPr/>
      <dgm:t>
        <a:bodyPr/>
        <a:lstStyle/>
        <a:p>
          <a:endParaRPr lang="en-US"/>
        </a:p>
      </dgm:t>
    </dgm:pt>
    <dgm:pt modelId="{74418373-5013-4317-9E3B-51175A5FA8A8}" type="pres">
      <dgm:prSet presAssocID="{F0623CCF-F13A-49B1-9DE6-B3331611609D}" presName="circ3Tx" presStyleLbl="revTx" presStyleIdx="0" presStyleCnt="0">
        <dgm:presLayoutVars>
          <dgm:chMax val="0"/>
          <dgm:chPref val="0"/>
          <dgm:bulletEnabled val="1"/>
        </dgm:presLayoutVars>
      </dgm:prSet>
      <dgm:spPr/>
      <dgm:t>
        <a:bodyPr/>
        <a:lstStyle/>
        <a:p>
          <a:endParaRPr lang="en-US"/>
        </a:p>
      </dgm:t>
    </dgm:pt>
  </dgm:ptLst>
  <dgm:cxnLst>
    <dgm:cxn modelId="{810E92CF-B374-47E3-B5C2-06C2B1354393}" type="presOf" srcId="{7022BEEC-593F-4528-AEC8-B7D3F327EA14}" destId="{82DB0D51-2E8A-46DC-9955-2F330C3716A1}" srcOrd="0" destOrd="0" presId="urn:microsoft.com/office/officeart/2005/8/layout/venn1"/>
    <dgm:cxn modelId="{279C2B92-2CF5-456C-B213-D7E12B697F5E}" type="presOf" srcId="{5DA1A85F-7138-4A30-BC3F-0CDCF9AE3032}" destId="{07CD460D-D34A-4E75-8682-634ED6A86320}" srcOrd="0" destOrd="0" presId="urn:microsoft.com/office/officeart/2005/8/layout/venn1"/>
    <dgm:cxn modelId="{7E663257-AE81-4549-BEB1-38F1D2859FDB}" type="presOf" srcId="{F0623CCF-F13A-49B1-9DE6-B3331611609D}" destId="{74B94466-DF7E-47F9-91D9-0B694CEC5E42}" srcOrd="0" destOrd="0" presId="urn:microsoft.com/office/officeart/2005/8/layout/venn1"/>
    <dgm:cxn modelId="{12E467E8-B2F9-476E-8E62-31D8C3B22419}" srcId="{7022BEEC-593F-4528-AEC8-B7D3F327EA14}" destId="{F0623CCF-F13A-49B1-9DE6-B3331611609D}" srcOrd="2" destOrd="0" parTransId="{647DE482-CB6F-415B-AAC2-FD017B90C65B}" sibTransId="{DE9DA592-7479-45F4-A3B3-7FD8C2638A29}"/>
    <dgm:cxn modelId="{2CC3EC82-F707-46F9-BA9B-4826F03F975C}" srcId="{7022BEEC-593F-4528-AEC8-B7D3F327EA14}" destId="{5DA1A85F-7138-4A30-BC3F-0CDCF9AE3032}" srcOrd="1" destOrd="0" parTransId="{E8FB4094-16EF-4498-AB4A-9D9651F826A6}" sibTransId="{8B67F7C6-678B-464D-8264-1ED60D61BCF0}"/>
    <dgm:cxn modelId="{3E44276B-23CA-4C82-9173-F987CDA30001}" type="presOf" srcId="{F0623CCF-F13A-49B1-9DE6-B3331611609D}" destId="{74418373-5013-4317-9E3B-51175A5FA8A8}" srcOrd="1" destOrd="0" presId="urn:microsoft.com/office/officeart/2005/8/layout/venn1"/>
    <dgm:cxn modelId="{2E339306-B80B-4080-AC25-A0EB9AD08B1F}" srcId="{7022BEEC-593F-4528-AEC8-B7D3F327EA14}" destId="{0F5B99AD-53CC-4314-8DBC-E78F7CC7ABE8}" srcOrd="0" destOrd="0" parTransId="{FC9054A0-15CD-4D8C-8560-41F3DEA70148}" sibTransId="{D9D5CEED-AE86-4C3C-8E9D-D0E4D43BA9D9}"/>
    <dgm:cxn modelId="{BD74A6A9-9DD2-4C91-BDA1-91C8794A804E}" type="presOf" srcId="{0F5B99AD-53CC-4314-8DBC-E78F7CC7ABE8}" destId="{5300DAEE-CA55-4FFF-8C57-160C07880B1B}" srcOrd="0" destOrd="0" presId="urn:microsoft.com/office/officeart/2005/8/layout/venn1"/>
    <dgm:cxn modelId="{7DA687DF-6A35-461F-B8E6-D247A11E7DFA}" type="presOf" srcId="{0F5B99AD-53CC-4314-8DBC-E78F7CC7ABE8}" destId="{9A9DBA50-C309-4DBE-8F3B-B5ADB16779A3}" srcOrd="1" destOrd="0" presId="urn:microsoft.com/office/officeart/2005/8/layout/venn1"/>
    <dgm:cxn modelId="{5F7AD554-4A3F-4CC0-B371-5C57DADEE768}" type="presOf" srcId="{5DA1A85F-7138-4A30-BC3F-0CDCF9AE3032}" destId="{FC5AA292-5515-48A9-B4B7-A1257ED9A843}" srcOrd="1" destOrd="0" presId="urn:microsoft.com/office/officeart/2005/8/layout/venn1"/>
    <dgm:cxn modelId="{994A06B9-7061-4C62-BB51-083FE19F6D2F}" type="presParOf" srcId="{82DB0D51-2E8A-46DC-9955-2F330C3716A1}" destId="{5300DAEE-CA55-4FFF-8C57-160C07880B1B}" srcOrd="0" destOrd="0" presId="urn:microsoft.com/office/officeart/2005/8/layout/venn1"/>
    <dgm:cxn modelId="{EA507690-355F-4FFA-8319-94570F96FA23}" type="presParOf" srcId="{82DB0D51-2E8A-46DC-9955-2F330C3716A1}" destId="{9A9DBA50-C309-4DBE-8F3B-B5ADB16779A3}" srcOrd="1" destOrd="0" presId="urn:microsoft.com/office/officeart/2005/8/layout/venn1"/>
    <dgm:cxn modelId="{96AD93A3-A92D-4F9F-94B3-F5D8CB2D9022}" type="presParOf" srcId="{82DB0D51-2E8A-46DC-9955-2F330C3716A1}" destId="{07CD460D-D34A-4E75-8682-634ED6A86320}" srcOrd="2" destOrd="0" presId="urn:microsoft.com/office/officeart/2005/8/layout/venn1"/>
    <dgm:cxn modelId="{79B0A637-FEAB-4B42-87A6-2BE34D542F47}" type="presParOf" srcId="{82DB0D51-2E8A-46DC-9955-2F330C3716A1}" destId="{FC5AA292-5515-48A9-B4B7-A1257ED9A843}" srcOrd="3" destOrd="0" presId="urn:microsoft.com/office/officeart/2005/8/layout/venn1"/>
    <dgm:cxn modelId="{52A463B8-77E7-478A-92F1-0516DF5A9D54}" type="presParOf" srcId="{82DB0D51-2E8A-46DC-9955-2F330C3716A1}" destId="{74B94466-DF7E-47F9-91D9-0B694CEC5E42}" srcOrd="4" destOrd="0" presId="urn:microsoft.com/office/officeart/2005/8/layout/venn1"/>
    <dgm:cxn modelId="{E7906B1E-726C-4AA4-B91D-134AEB68E4C5}" type="presParOf" srcId="{82DB0D51-2E8A-46DC-9955-2F330C3716A1}" destId="{74418373-5013-4317-9E3B-51175A5FA8A8}"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0DAEE-CA55-4FFF-8C57-160C07880B1B}">
      <dsp:nvSpPr>
        <dsp:cNvPr id="0" name=""/>
        <dsp:cNvSpPr/>
      </dsp:nvSpPr>
      <dsp:spPr>
        <a:xfrm>
          <a:off x="2696051" y="59114"/>
          <a:ext cx="2837497" cy="283749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900" b="1" i="0" u="none" strike="noStrike" kern="1200"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28 CFR Part 36 Subpart D</a:t>
          </a:r>
        </a:p>
      </dsp:txBody>
      <dsp:txXfrm>
        <a:off x="3074384" y="555676"/>
        <a:ext cx="2080831" cy="1276874"/>
      </dsp:txXfrm>
    </dsp:sp>
    <dsp:sp modelId="{07CD460D-D34A-4E75-8682-634ED6A86320}">
      <dsp:nvSpPr>
        <dsp:cNvPr id="0" name=""/>
        <dsp:cNvSpPr/>
      </dsp:nvSpPr>
      <dsp:spPr>
        <a:xfrm>
          <a:off x="3719914" y="1832550"/>
          <a:ext cx="2837497" cy="283749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900" b="1" i="0" u="none" strike="noStrike" kern="1200"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Technical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900" b="1" i="0" u="none" strike="noStrike" kern="1200"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Chapters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900" b="1" i="0" u="none" strike="noStrike" kern="1200"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(Part III)</a:t>
          </a:r>
        </a:p>
      </dsp:txBody>
      <dsp:txXfrm>
        <a:off x="4587716" y="2565570"/>
        <a:ext cx="1702498" cy="1560623"/>
      </dsp:txXfrm>
    </dsp:sp>
    <dsp:sp modelId="{74B94466-DF7E-47F9-91D9-0B694CEC5E42}">
      <dsp:nvSpPr>
        <dsp:cNvPr id="0" name=""/>
        <dsp:cNvSpPr/>
      </dsp:nvSpPr>
      <dsp:spPr>
        <a:xfrm>
          <a:off x="1676386" y="1828805"/>
          <a:ext cx="2837497" cy="283749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900" b="1" i="0" u="none" strike="noStrike" kern="1200"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ADA Scoping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900" b="1" i="0" u="none" strike="noStrike" kern="1200"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(Part II)</a:t>
          </a:r>
        </a:p>
      </dsp:txBody>
      <dsp:txXfrm>
        <a:off x="1943584" y="2561825"/>
        <a:ext cx="1702498" cy="1560623"/>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370A3938-3E79-4A72-91AC-ADE640910638}" type="datetimeFigureOut">
              <a:rPr lang="en-US"/>
              <a:pPr>
                <a:defRPr/>
              </a:pPr>
              <a:t>10/16/2011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ABAFFF34-0A7E-40A1-9280-7ED62A300987}" type="slidenum">
              <a:rPr lang="en-US"/>
              <a:pPr>
                <a:defRPr/>
              </a:pPr>
              <a:t>‹#›</a:t>
            </a:fld>
            <a:endParaRPr lang="en-US"/>
          </a:p>
        </p:txBody>
      </p:sp>
    </p:spTree>
    <p:extLst>
      <p:ext uri="{BB962C8B-B14F-4D97-AF65-F5344CB8AC3E}">
        <p14:creationId xmlns:p14="http://schemas.microsoft.com/office/powerpoint/2010/main" val="40724656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066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n-US" smtClean="0"/>
          </a:p>
        </p:txBody>
      </p:sp>
      <p:sp>
        <p:nvSpPr>
          <p:cNvPr id="70661"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97D3F14E-402C-4528-980D-A03E70BFF5FD}" type="datetime8">
              <a:rPr lang="en-US" smtClean="0"/>
              <a:pPr fontAlgn="base">
                <a:spcBef>
                  <a:spcPct val="0"/>
                </a:spcBef>
                <a:spcAft>
                  <a:spcPct val="0"/>
                </a:spcAft>
                <a:defRPr/>
              </a:pPr>
              <a:t>10/16/2011 9:07 AM</a:t>
            </a:fld>
            <a:endParaRPr lang="en-US" smtClean="0"/>
          </a:p>
        </p:txBody>
      </p:sp>
      <p:sp>
        <p:nvSpPr>
          <p:cNvPr id="70662" name="Footer Placeholder 5"/>
          <p:cNvSpPr>
            <a:spLocks noGrp="1"/>
          </p:cNvSpPr>
          <p:nvPr>
            <p:ph type="ftr" sz="quarter" idx="4"/>
          </p:nvPr>
        </p:nvSpPr>
        <p:spPr bwMode="auto">
          <a:xfrm>
            <a:off x="0" y="8685213"/>
            <a:ext cx="6172200" cy="4572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z="500" smtClean="0">
                <a:solidFill>
                  <a:srgbClr val="000000"/>
                </a:solidFill>
              </a:rPr>
              <a:t>© 2007 Microsoft Corporation. All rights reserved. Microsoft, Windows, Windows Vista and other product names are or may be registered trademarks and/or trademarks in the U.S. and/or other countries.</a:t>
            </a:r>
          </a:p>
          <a:p>
            <a:pPr fontAlgn="base">
              <a:spcBef>
                <a:spcPct val="0"/>
              </a:spcBef>
              <a:spcAft>
                <a:spcPct val="0"/>
              </a:spcAft>
              <a:defRPr/>
            </a:pPr>
            <a:r>
              <a:rPr lang="en-US" sz="50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smtClean="0">
                <a:solidFill>
                  <a:srgbClr val="000000"/>
                </a:solidFill>
              </a:rPr>
            </a:br>
            <a:r>
              <a:rPr lang="en-US" sz="500" smtClean="0">
                <a:solidFill>
                  <a:srgbClr val="000000"/>
                </a:solidFill>
              </a:rPr>
              <a:t>MICROSOFT MAKES NO WARRANTIES, EXPRESS, IMPLIED OR STATUTORY, AS TO THE INFORMATION IN THIS PRESENTATION.</a:t>
            </a:r>
          </a:p>
          <a:p>
            <a:pPr fontAlgn="base">
              <a:spcBef>
                <a:spcPct val="0"/>
              </a:spcBef>
              <a:spcAft>
                <a:spcPct val="0"/>
              </a:spcAft>
              <a:defRPr/>
            </a:pPr>
            <a:endParaRPr lang="en-US" sz="500" smtClean="0"/>
          </a:p>
        </p:txBody>
      </p:sp>
      <p:sp>
        <p:nvSpPr>
          <p:cNvPr id="70663" name="Slide Number Placeholder 6"/>
          <p:cNvSpPr>
            <a:spLocks noGrp="1"/>
          </p:cNvSpPr>
          <p:nvPr>
            <p:ph type="sldNum" sz="quarter" idx="5"/>
          </p:nvPr>
        </p:nvSpPr>
        <p:spPr bwMode="auto">
          <a:xfrm>
            <a:off x="6172200" y="8685213"/>
            <a:ext cx="684213" cy="457200"/>
          </a:xfrm>
          <a:ln>
            <a:miter lim="800000"/>
            <a:headEnd/>
            <a:tailEnd/>
          </a:ln>
        </p:spPr>
        <p:txBody>
          <a:bodyPr wrap="square" numCol="1" anchorCtr="0" compatLnSpc="1">
            <a:prstTxWarp prst="textNoShape">
              <a:avLst/>
            </a:prstTxWarp>
          </a:bodyPr>
          <a:lstStyle/>
          <a:p>
            <a:pPr fontAlgn="base">
              <a:spcBef>
                <a:spcPct val="0"/>
              </a:spcBef>
              <a:spcAft>
                <a:spcPct val="0"/>
              </a:spcAft>
              <a:defRPr/>
            </a:pPr>
            <a:fld id="{6CB7A930-B044-414A-BF9E-FA0FC2192FDC}" type="slidenum">
              <a:rPr lang="en-US" smtClean="0"/>
              <a:pPr fontAlgn="base">
                <a:spcBef>
                  <a:spcPct val="0"/>
                </a:spcBef>
                <a:spcAft>
                  <a:spcPct val="0"/>
                </a:spcAft>
                <a:defRPr/>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38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4E523F8A-190F-4616-981C-5970E689C28B}" type="slidenum">
              <a:rPr lang="en-US" smtClean="0"/>
              <a:pPr eaLnBrk="1" fontAlgn="base" hangingPunct="1">
                <a:spcBef>
                  <a:spcPct val="0"/>
                </a:spcBef>
                <a:spcAft>
                  <a:spcPct val="0"/>
                </a:spcAft>
              </a:pPr>
              <a:t>13</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850CECCC-D1F2-464D-A97E-A32A02511D41}" type="slidenum">
              <a:rPr lang="en-US" smtClean="0"/>
              <a:pPr eaLnBrk="1" fontAlgn="base" hangingPunct="1">
                <a:spcBef>
                  <a:spcPct val="0"/>
                </a:spcBef>
                <a:spcAft>
                  <a:spcPct val="0"/>
                </a:spcAft>
              </a:pPr>
              <a:t>14</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41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46A6FDC-4F30-4629-A1D5-A564AB58D0C4}" type="slidenum">
              <a:rPr lang="en-US" smtClean="0">
                <a:solidFill>
                  <a:prstClr val="black"/>
                </a:solidFill>
              </a:rPr>
              <a:pPr eaLnBrk="1" hangingPunct="1"/>
              <a:t>15</a:t>
            </a:fld>
            <a:endParaRPr lang="en-US" smtClean="0">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35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FC95931A-CAC3-4F69-9167-2E7B517BB5EC}" type="slidenum">
              <a:rPr lang="en-US" smtClean="0"/>
              <a:pPr eaLnBrk="1" fontAlgn="base" hangingPunct="1">
                <a:spcBef>
                  <a:spcPct val="0"/>
                </a:spcBef>
                <a:spcAft>
                  <a:spcPct val="0"/>
                </a:spcAft>
              </a:pPr>
              <a:t>17</a:t>
            </a:fld>
            <a:endParaRPr lang="en-US" smtClean="0"/>
          </a:p>
        </p:txBody>
      </p:sp>
      <p:sp>
        <p:nvSpPr>
          <p:cNvPr id="135173"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smtClean="0"/>
              <a:t>February 7, 2009</a:t>
            </a:r>
          </a:p>
        </p:txBody>
      </p:sp>
      <p:sp>
        <p:nvSpPr>
          <p:cNvPr id="135174" name="Footer Placeholder 5"/>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smtClean="0"/>
              <a:t>AHEAD, Irene Bowen, ADA One, LLC</a:t>
            </a:r>
          </a:p>
        </p:txBody>
      </p:sp>
      <p:sp>
        <p:nvSpPr>
          <p:cNvPr id="135175" name="Header Placeholder 6"/>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smtClean="0"/>
              <a:t>Managing Change, DOJ rules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39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5BDC362C-2F81-4297-A357-256EFBBF9881}" type="slidenum">
              <a:rPr lang="en-US" smtClean="0"/>
              <a:pPr eaLnBrk="1" fontAlgn="base" hangingPunct="1">
                <a:spcBef>
                  <a:spcPct val="0"/>
                </a:spcBef>
                <a:spcAft>
                  <a:spcPct val="0"/>
                </a:spcAft>
              </a:pPr>
              <a:t>18</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smtClean="0"/>
              <a:t>An hour glass with some of the sand in the bottom, most in the top.</a:t>
            </a:r>
          </a:p>
        </p:txBody>
      </p:sp>
      <p:sp>
        <p:nvSpPr>
          <p:cNvPr id="1228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9C84FC7-F51F-4EAE-81D8-36EA3E36A004}" type="slidenum">
              <a:rPr lang="en-US" smtClean="0">
                <a:solidFill>
                  <a:prstClr val="black"/>
                </a:solidFill>
              </a:rPr>
              <a:pPr eaLnBrk="1" hangingPunct="1"/>
              <a:t>21</a:t>
            </a:fld>
            <a:endParaRPr lang="en-US" smtClean="0">
              <a:solidFill>
                <a:prstClr val="black"/>
              </a:solidFill>
            </a:endParaRPr>
          </a:p>
        </p:txBody>
      </p:sp>
      <p:sp>
        <p:nvSpPr>
          <p:cNvPr id="122885" name="Footer Placeholder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prstClr val="black"/>
                </a:solidFill>
              </a:rPr>
              <a:t>NAADAC webinar session 1</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1269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037434D-F378-444A-964E-630B8E004483}" type="slidenum">
              <a:rPr lang="en-US" smtClean="0">
                <a:solidFill>
                  <a:prstClr val="black"/>
                </a:solidFill>
              </a:rPr>
              <a:pPr eaLnBrk="1" hangingPunct="1"/>
              <a:t>22</a:t>
            </a:fld>
            <a:endParaRPr lang="en-US" smtClean="0">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a:p>
            <a:endParaRPr lang="en-US" smtClean="0"/>
          </a:p>
          <a:p>
            <a:r>
              <a:rPr lang="en-US" smtClean="0"/>
              <a:t>Give examples</a:t>
            </a:r>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ED16D7D7-5B6D-44EE-9DE2-3F8A9F7FBBA4}" type="slidenum">
              <a:rPr lang="en-US" smtClean="0">
                <a:solidFill>
                  <a:prstClr val="black"/>
                </a:solidFill>
              </a:rPr>
              <a:pPr>
                <a:defRPr/>
              </a:pPr>
              <a:t>23</a:t>
            </a:fld>
            <a:endParaRPr lang="en-US" smtClean="0">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B8303011-2715-4487-A8AB-1FB2EBF40C15}" type="slidenum">
              <a:rPr lang="en-US" smtClean="0"/>
              <a:pPr eaLnBrk="1" fontAlgn="base" hangingPunct="1">
                <a:spcBef>
                  <a:spcPct val="0"/>
                </a:spcBef>
                <a:spcAft>
                  <a:spcPct val="0"/>
                </a:spcAft>
              </a:pPr>
              <a:t>26</a:t>
            </a:fld>
            <a:endParaRPr lang="en-US" smtClean="0"/>
          </a:p>
        </p:txBody>
      </p:sp>
      <p:sp>
        <p:nvSpPr>
          <p:cNvPr id="11366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8" name="Notes Placeholder 2"/>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latin typeface="Arial" pitchFamily="34" charset="0"/>
            </a:endParaRPr>
          </a:p>
        </p:txBody>
      </p:sp>
      <p:sp>
        <p:nvSpPr>
          <p:cNvPr id="113669"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792D4969-AC7D-43F6-9FD2-BD1F8DD2AAB2}" type="slidenum">
              <a:rPr lang="en-US" sz="1200">
                <a:latin typeface="Times New Roman" pitchFamily="18" charset="0"/>
              </a:rPr>
              <a:pPr algn="r"/>
              <a:t>26</a:t>
            </a:fld>
            <a:endParaRPr lang="en-US" sz="120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Give examples.</a:t>
            </a:r>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D8AFE1C4-9EC8-466C-B14A-1E31498FAFA5}" type="slidenum">
              <a:rPr lang="en-US" smtClean="0"/>
              <a:pPr>
                <a:defRPr/>
              </a:pPr>
              <a:t>27</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7043BAAA-DDB6-4908-AFA3-0EB612FA3EC1}" type="slidenum">
              <a:rPr lang="en-US" smtClean="0"/>
              <a:pPr eaLnBrk="1" fontAlgn="base" hangingPunct="1">
                <a:spcBef>
                  <a:spcPct val="0"/>
                </a:spcBef>
                <a:spcAft>
                  <a:spcPct val="0"/>
                </a:spcAft>
              </a:pPr>
              <a:t>2</a:t>
            </a:fld>
            <a:endParaRPr lang="en-US" smtClean="0"/>
          </a:p>
        </p:txBody>
      </p:sp>
      <p:sp>
        <p:nvSpPr>
          <p:cNvPr id="1095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smtClean="0"/>
              <a:t>Red flag icon in heading</a:t>
            </a:r>
          </a:p>
        </p:txBody>
      </p:sp>
      <p:sp>
        <p:nvSpPr>
          <p:cNvPr id="1300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2B3E983-EFC1-4723-AAF9-8CE214DE6FA6}" type="slidenum">
              <a:rPr lang="en-US" smtClean="0">
                <a:solidFill>
                  <a:prstClr val="black"/>
                </a:solidFill>
              </a:rPr>
              <a:pPr eaLnBrk="1" hangingPunct="1"/>
              <a:t>28</a:t>
            </a:fld>
            <a:endParaRPr lang="en-US" smtClean="0">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75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5C1918-DD84-4CA1-BA1F-62743F4D6DD2}" type="slidenum">
              <a:rPr lang="en-US" smtClean="0"/>
              <a:pPr fontAlgn="base">
                <a:spcBef>
                  <a:spcPct val="0"/>
                </a:spcBef>
                <a:spcAft>
                  <a:spcPct val="0"/>
                </a:spcAft>
                <a:defRPr/>
              </a:pPr>
              <a:t>49</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smtClean="0"/>
              <a:t>Graphic of safe harbor: lighthouse by shore</a:t>
            </a: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FE77701-BCE0-410E-B057-C00BD659B71F}" type="slidenum">
              <a:rPr lang="en-US" smtClean="0">
                <a:solidFill>
                  <a:prstClr val="black"/>
                </a:solidFill>
              </a:rPr>
              <a:pPr eaLnBrk="1" hangingPunct="1"/>
              <a:t>53</a:t>
            </a:fld>
            <a:endParaRPr lang="en-US" smtClean="0">
              <a:solidFill>
                <a:prstClr val="black"/>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310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9248AC7-810B-4477-8A01-8520AA205112}" type="slidenum">
              <a:rPr lang="en-US" smtClean="0">
                <a:solidFill>
                  <a:prstClr val="black"/>
                </a:solidFill>
              </a:rPr>
              <a:pPr eaLnBrk="1" hangingPunct="1"/>
              <a:t>54</a:t>
            </a:fld>
            <a:endParaRPr lang="en-US" smtClean="0">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32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98DA55D-3602-4F12-9B89-F9A67DFAE0A2}" type="slidenum">
              <a:rPr lang="en-US" smtClean="0">
                <a:solidFill>
                  <a:prstClr val="black"/>
                </a:solidFill>
              </a:rPr>
              <a:pPr eaLnBrk="1" hangingPunct="1"/>
              <a:t>55</a:t>
            </a:fld>
            <a:endParaRPr lang="en-US" smtClean="0">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33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3B92D82-1775-4AA1-A2BE-AC333CD62B10}" type="slidenum">
              <a:rPr lang="en-US" smtClean="0">
                <a:solidFill>
                  <a:prstClr val="black"/>
                </a:solidFill>
              </a:rPr>
              <a:pPr eaLnBrk="1" hangingPunct="1"/>
              <a:t>56</a:t>
            </a:fld>
            <a:endParaRPr lang="en-US" smtClean="0">
              <a:solidFill>
                <a:prstClr val="black"/>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1280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AE704CF6-CCCD-4284-ACC0-55E4D4F0841C}" type="slidenum">
              <a:rPr lang="en-US" smtClean="0"/>
              <a:pPr eaLnBrk="1" fontAlgn="base" hangingPunct="1">
                <a:spcBef>
                  <a:spcPct val="0"/>
                </a:spcBef>
                <a:spcAft>
                  <a:spcPct val="0"/>
                </a:spcAft>
              </a:pPr>
              <a:t>58</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42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0C4E718F-1B0E-476E-93A4-DACD70290198}" type="slidenum">
              <a:rPr lang="en-US" smtClean="0"/>
              <a:pPr eaLnBrk="1" fontAlgn="base" hangingPunct="1">
                <a:spcBef>
                  <a:spcPct val="0"/>
                </a:spcBef>
                <a:spcAft>
                  <a:spcPct val="0"/>
                </a:spcAft>
              </a:pPr>
              <a:t>62</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49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9F078C3-D59C-46CA-9924-D7062F0F1B31}" type="slidenum">
              <a:rPr lang="en-US" smtClean="0">
                <a:solidFill>
                  <a:prstClr val="black"/>
                </a:solidFill>
              </a:rPr>
              <a:pPr eaLnBrk="1" hangingPunct="1"/>
              <a:t>108</a:t>
            </a:fld>
            <a:endParaRPr lang="en-US" smtClean="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2C7A9DF7-A4B5-40F5-9646-EBDF1BB7FAE7}" type="slidenum">
              <a:rPr lang="en-US" smtClean="0"/>
              <a:pPr eaLnBrk="1" fontAlgn="base" hangingPunct="1">
                <a:spcBef>
                  <a:spcPct val="0"/>
                </a:spcBef>
                <a:spcAft>
                  <a:spcPct val="0"/>
                </a:spcAft>
              </a:pPr>
              <a:t>4</a:t>
            </a:fld>
            <a:endParaRPr lang="en-US" smtClean="0"/>
          </a:p>
        </p:txBody>
      </p:sp>
      <p:sp>
        <p:nvSpPr>
          <p:cNvPr id="1105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4F868AAD-3DA1-4051-A11B-5B714BFFE15B}" type="slidenum">
              <a:rPr lang="en-US" smtClean="0"/>
              <a:pPr eaLnBrk="1" fontAlgn="base" hangingPunct="1">
                <a:spcBef>
                  <a:spcPct val="0"/>
                </a:spcBef>
                <a:spcAft>
                  <a:spcPct val="0"/>
                </a:spcAft>
              </a:pPr>
              <a:t>5</a:t>
            </a:fld>
            <a:endParaRPr lang="en-US" smtClean="0"/>
          </a:p>
        </p:txBody>
      </p:sp>
      <p:sp>
        <p:nvSpPr>
          <p:cNvPr id="1116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5D06DCCD-1413-4970-97EA-E76E62BD06D7}" type="slidenum">
              <a:rPr lang="en-US" smtClean="0"/>
              <a:pPr eaLnBrk="1" fontAlgn="base" hangingPunct="1">
                <a:spcBef>
                  <a:spcPct val="0"/>
                </a:spcBef>
                <a:spcAft>
                  <a:spcPct val="0"/>
                </a:spcAft>
              </a:pPr>
              <a:t>6</a:t>
            </a:fld>
            <a:endParaRPr lang="en-US" smtClean="0"/>
          </a:p>
        </p:txBody>
      </p:sp>
      <p:sp>
        <p:nvSpPr>
          <p:cNvPr id="1126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7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E4D24AA7-230F-488C-8DF9-43C4A126D7B6}" type="slidenum">
              <a:rPr lang="en-US" smtClean="0">
                <a:solidFill>
                  <a:prstClr val="black"/>
                </a:solidFill>
              </a:rPr>
              <a:pPr>
                <a:defRPr/>
              </a:pPr>
              <a:t>7</a:t>
            </a:fld>
            <a:endParaRPr lang="en-US" smtClean="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Civil Rights standards effect facilities creating minimum requirements. The ADAAG has had 3 significant enfroceble Standards, m41991, 1994, &amp; 2010</a:t>
            </a:r>
          </a:p>
        </p:txBody>
      </p:sp>
      <p:sp>
        <p:nvSpPr>
          <p:cNvPr id="1065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E516499-3F01-4949-AEF6-1D88FC8F3139}" type="slidenum">
              <a:rPr lang="en-US" smtClean="0">
                <a:solidFill>
                  <a:prstClr val="black"/>
                </a:solidFill>
              </a:rPr>
              <a:pPr>
                <a:defRPr/>
              </a:pPr>
              <a:t>9</a:t>
            </a:fld>
            <a:endParaRPr lang="en-US" smtClean="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1239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625AEC2-C90B-4823-B5FF-45297CC51B3A}" type="slidenum">
              <a:rPr lang="en-US" smtClean="0">
                <a:solidFill>
                  <a:prstClr val="black"/>
                </a:solidFill>
              </a:rPr>
              <a:pPr eaLnBrk="1" hangingPunct="1"/>
              <a:t>10</a:t>
            </a:fld>
            <a:endParaRPr lang="en-US" smtClean="0">
              <a:solidFill>
                <a:prstClr val="black"/>
              </a:solidFill>
            </a:endParaRPr>
          </a:p>
        </p:txBody>
      </p:sp>
      <p:sp>
        <p:nvSpPr>
          <p:cNvPr id="123909" name="Footer Placeholder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prstClr val="black"/>
                </a:solidFill>
              </a:rPr>
              <a:t>NAADAC webinar session 1</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smtClean="0"/>
          </a:p>
        </p:txBody>
      </p:sp>
      <p:sp>
        <p:nvSpPr>
          <p:cNvPr id="121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16DF458E-3CCA-4685-A113-7EC341149F87}" type="slidenum">
              <a:rPr lang="en-US" smtClean="0"/>
              <a:pPr eaLnBrk="1" fontAlgn="base" hangingPunct="1">
                <a:spcBef>
                  <a:spcPct val="0"/>
                </a:spcBef>
                <a:spcAft>
                  <a:spcPct val="0"/>
                </a:spcAft>
              </a:pPr>
              <a:t>12</a:t>
            </a:fld>
            <a:endParaRPr lang="en-US" smtClean="0"/>
          </a:p>
        </p:txBody>
      </p:sp>
      <p:sp>
        <p:nvSpPr>
          <p:cNvPr id="121861" name="Footer Placeholder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smtClean="0"/>
              <a:t>NAADAC webinar session 1</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579882252"/>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17338910"/>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extLst>
      <p:ext uri="{BB962C8B-B14F-4D97-AF65-F5344CB8AC3E}">
        <p14:creationId xmlns:p14="http://schemas.microsoft.com/office/powerpoint/2010/main" val="2637463427"/>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722049" y="2355850"/>
            <a:ext cx="7690114" cy="1384994"/>
          </a:xfrm>
        </p:spPr>
        <p:txBody>
          <a:bodyPr>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143502396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664797"/>
          </a:xfrm>
        </p:spPr>
        <p:txBody>
          <a:bodyPr/>
          <a:lstStyle>
            <a:lvl1pPr>
              <a:defRPr b="1"/>
            </a:lvl1pPr>
          </a:lstStyle>
          <a:p>
            <a:r>
              <a:rPr lang="en-US" dirty="0" smtClean="0"/>
              <a:t>Click To Edit Master Title Style</a:t>
            </a:r>
            <a:endParaRPr lang="en-US" dirty="0"/>
          </a:p>
        </p:txBody>
      </p:sp>
      <p:sp>
        <p:nvSpPr>
          <p:cNvPr id="3" name="SmartArt Placeholder 2"/>
          <p:cNvSpPr>
            <a:spLocks noGrp="1"/>
          </p:cNvSpPr>
          <p:nvPr>
            <p:ph type="dgm" idx="1"/>
          </p:nvPr>
        </p:nvSpPr>
        <p:spPr>
          <a:xfrm>
            <a:off x="457200" y="1600200"/>
            <a:ext cx="8229600" cy="4525963"/>
          </a:xfrm>
        </p:spPr>
        <p:txBody>
          <a:bodyPr rtlCol="0">
            <a:normAutofit/>
          </a:bodyPr>
          <a:lstStyle>
            <a:lvl1pPr>
              <a:defRPr b="1">
                <a:effectLst>
                  <a:outerShdw blurRad="38100" dist="38100" dir="2700000" algn="tl">
                    <a:srgbClr val="000000">
                      <a:alpha val="43137"/>
                    </a:srgbClr>
                  </a:outerShdw>
                </a:effectLst>
              </a:defRPr>
            </a:lvl1pPr>
          </a:lstStyle>
          <a:p>
            <a:pPr lvl="0"/>
            <a:endParaRPr lang="en-US" noProof="0"/>
          </a:p>
        </p:txBody>
      </p:sp>
    </p:spTree>
    <p:extLst>
      <p:ext uri="{BB962C8B-B14F-4D97-AF65-F5344CB8AC3E}">
        <p14:creationId xmlns:p14="http://schemas.microsoft.com/office/powerpoint/2010/main" val="3345571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hasCustomPrompt="1"/>
          </p:nvPr>
        </p:nvSpPr>
        <p:spPr>
          <a:xfrm>
            <a:off x="457200" y="1600200"/>
            <a:ext cx="4038600" cy="2579168"/>
          </a:xfrm>
        </p:spPr>
        <p:txBody>
          <a:bodyPr/>
          <a:lstStyle>
            <a:lvl1pPr>
              <a:defRPr b="1">
                <a:effectLst>
                  <a:outerShdw blurRad="38100" dist="38100" dir="2700000" algn="tl">
                    <a:srgbClr val="000000">
                      <a:alpha val="43137"/>
                    </a:srgbClr>
                  </a:outerShdw>
                </a:effectLst>
              </a:defRPr>
            </a:lvl1pPr>
            <a:lvl2pPr>
              <a:defRPr b="1">
                <a:effectLst>
                  <a:outerShdw blurRad="38100" dist="38100" dir="2700000" algn="tl">
                    <a:srgbClr val="000000">
                      <a:alpha val="43137"/>
                    </a:srgbClr>
                  </a:outerShdw>
                </a:effectLst>
              </a:defRPr>
            </a:lvl2pPr>
            <a:lvl3pPr>
              <a:defRPr b="1">
                <a:effectLst>
                  <a:outerShdw blurRad="38100" dist="38100" dir="2700000" algn="tl">
                    <a:srgbClr val="000000">
                      <a:alpha val="43137"/>
                    </a:srgbClr>
                  </a:outerShdw>
                </a:effectLst>
              </a:defRPr>
            </a:lvl3pPr>
            <a:lvl4pPr>
              <a:defRPr b="1">
                <a:effectLst>
                  <a:outerShdw blurRad="38100" dist="38100" dir="2700000" algn="tl">
                    <a:srgbClr val="000000">
                      <a:alpha val="43137"/>
                    </a:srgbClr>
                  </a:outerShdw>
                </a:effectLst>
              </a:defRPr>
            </a:lvl4pPr>
            <a:lvl5pPr>
              <a:defRPr b="1">
                <a:effectLst>
                  <a:outerShdw blurRad="38100" dist="38100" dir="2700000" algn="tl">
                    <a:srgbClr val="000000">
                      <a:alpha val="43137"/>
                    </a:srgbClr>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hasCustomPrompt="1"/>
          </p:nvPr>
        </p:nvSpPr>
        <p:spPr>
          <a:xfrm>
            <a:off x="4648200" y="1600200"/>
            <a:ext cx="4038600" cy="2579168"/>
          </a:xfrm>
        </p:spPr>
        <p:txBody>
          <a:bodyPr/>
          <a:lstStyle>
            <a:lvl1pPr>
              <a:defRPr b="1">
                <a:effectLst>
                  <a:outerShdw blurRad="38100" dist="38100" dir="2700000" algn="tl">
                    <a:srgbClr val="000000">
                      <a:alpha val="43137"/>
                    </a:srgbClr>
                  </a:outerShdw>
                </a:effectLst>
              </a:defRPr>
            </a:lvl1pPr>
            <a:lvl2pPr>
              <a:defRPr b="1">
                <a:effectLst>
                  <a:outerShdw blurRad="38100" dist="38100" dir="2700000" algn="tl">
                    <a:srgbClr val="000000">
                      <a:alpha val="43137"/>
                    </a:srgbClr>
                  </a:outerShdw>
                </a:effectLst>
              </a:defRPr>
            </a:lvl2pPr>
            <a:lvl3pPr>
              <a:defRPr b="1">
                <a:effectLst>
                  <a:outerShdw blurRad="38100" dist="38100" dir="2700000" algn="tl">
                    <a:srgbClr val="000000">
                      <a:alpha val="43137"/>
                    </a:srgbClr>
                  </a:outerShdw>
                </a:effectLst>
              </a:defRPr>
            </a:lvl3pPr>
            <a:lvl4pPr>
              <a:defRPr b="1">
                <a:effectLst>
                  <a:outerShdw blurRad="38100" dist="38100" dir="2700000" algn="tl">
                    <a:srgbClr val="000000">
                      <a:alpha val="43137"/>
                    </a:srgbClr>
                  </a:outerShdw>
                </a:effectLst>
              </a:defRPr>
            </a:lvl4pPr>
            <a:lvl5pPr>
              <a:defRPr b="1">
                <a:effectLst>
                  <a:outerShdw blurRad="38100" dist="38100" dir="2700000" algn="tl">
                    <a:srgbClr val="000000">
                      <a:alpha val="43137"/>
                    </a:srgbClr>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a:defRPr/>
            </a:pPr>
            <a:fld id="{9D2BBA24-1B98-4E4F-A0B3-E355CC1563E2}" type="slidenum">
              <a:rPr lang="en-US"/>
              <a:pPr>
                <a:defRPr/>
              </a:pPr>
              <a:t>‹#›</a:t>
            </a:fld>
            <a:endParaRPr lang="en-US"/>
          </a:p>
        </p:txBody>
      </p:sp>
    </p:spTree>
    <p:extLst>
      <p:ext uri="{BB962C8B-B14F-4D97-AF65-F5344CB8AC3E}">
        <p14:creationId xmlns:p14="http://schemas.microsoft.com/office/powerpoint/2010/main" val="2187752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12306497"/>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104384544"/>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134895438"/>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32505354"/>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648148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722049" y="2355850"/>
            <a:ext cx="7690114" cy="1384994"/>
          </a:xfrm>
        </p:spPr>
        <p:txBody>
          <a:bodyPr>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62056483"/>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279112575"/>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722049" y="2355850"/>
            <a:ext cx="7690114" cy="1384994"/>
          </a:xfrm>
        </p:spPr>
        <p:txBody>
          <a:bodyPr>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4174795233"/>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1613292"/>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rtlCol="0">
            <a:normAutofit/>
          </a:bodyPr>
          <a:lstStyle/>
          <a:p>
            <a:pPr lvl="0"/>
            <a:endParaRPr lang="en-US" noProof="0"/>
          </a:p>
        </p:txBody>
      </p:sp>
    </p:spTree>
    <p:extLst>
      <p:ext uri="{BB962C8B-B14F-4D97-AF65-F5344CB8AC3E}">
        <p14:creationId xmlns:p14="http://schemas.microsoft.com/office/powerpoint/2010/main" val="19488637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a:defRPr/>
            </a:pPr>
            <a:fld id="{DD1CE679-0713-4D21-8AF4-742CDB21B05A}" type="slidenum">
              <a:rPr lang="en-US"/>
              <a:pPr>
                <a:defRPr/>
              </a:pPr>
              <a:t>‹#›</a:t>
            </a:fld>
            <a:endParaRPr lang="en-US"/>
          </a:p>
        </p:txBody>
      </p:sp>
    </p:spTree>
    <p:extLst>
      <p:ext uri="{BB962C8B-B14F-4D97-AF65-F5344CB8AC3E}">
        <p14:creationId xmlns:p14="http://schemas.microsoft.com/office/powerpoint/2010/main" val="20511661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7286DED-2E4D-41B5-B705-B8F86BA536FA}" type="slidenum">
              <a:rPr lang="en-US"/>
              <a:pPr>
                <a:defRPr/>
              </a:pPr>
              <a:t>‹#›</a:t>
            </a:fld>
            <a:endParaRPr lang="en-US"/>
          </a:p>
        </p:txBody>
      </p:sp>
    </p:spTree>
    <p:extLst>
      <p:ext uri="{BB962C8B-B14F-4D97-AF65-F5344CB8AC3E}">
        <p14:creationId xmlns:p14="http://schemas.microsoft.com/office/powerpoint/2010/main" val="6645216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9D2BBA24-1B98-4E4F-A0B3-E355CC1563E2}"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9D2BBA24-1B98-4E4F-A0B3-E355CC1563E2}" type="slidenum">
              <a:rPr lang="en-US" smtClean="0"/>
              <a:pPr>
                <a:defRPr/>
              </a:pPr>
              <a:t>‹#›</a:t>
            </a:fld>
            <a:endParaRPr lang="en-US"/>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lvl1pPr>
              <a:defRPr sz="5400" b="1" i="0" baseline="0">
                <a:solidFill>
                  <a:srgbClr val="00206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295400" y="2209800"/>
            <a:ext cx="6400800" cy="1752600"/>
          </a:xfrm>
        </p:spPr>
        <p:txBody>
          <a:bodyPr/>
          <a:lstStyle>
            <a:lvl1pPr marL="0" indent="0" algn="ctr">
              <a:buNone/>
              <a:defRPr b="1" i="0" baseline="0">
                <a:solidFill>
                  <a:srgbClr val="00206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C6EAAB9-F102-4B2C-9AEF-929D44D7ED90}" type="datetimeFigureOut">
              <a:rPr lang="en-US" smtClean="0"/>
              <a:pPr/>
              <a:t>10/16/2011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C6C9AC5-B442-432B-B5BB-E669505FFDB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effectLst>
                  <a:outerShdw blurRad="38100" dist="38100" dir="2700000" algn="tl" rotWithShape="0">
                    <a:srgbClr val="000000">
                      <a:alpha val="43137"/>
                    </a:srgbClr>
                  </a:outerShdw>
                </a:effectLst>
              </a:defRPr>
            </a:lvl1pPr>
          </a:lstStyle>
          <a:p>
            <a:r>
              <a:rPr lang="en-US" dirty="0" smtClean="0"/>
              <a:t>Click To Edit Master Title Style</a:t>
            </a:r>
            <a:endParaRPr lang="en-US" dirty="0"/>
          </a:p>
        </p:txBody>
      </p:sp>
      <p:sp>
        <p:nvSpPr>
          <p:cNvPr id="6" name="Text Placeholder 5"/>
          <p:cNvSpPr>
            <a:spLocks noGrp="1"/>
          </p:cNvSpPr>
          <p:nvPr>
            <p:ph type="body" sz="quarter" idx="10" hasCustomPrompt="1"/>
          </p:nvPr>
        </p:nvSpPr>
        <p:spPr>
          <a:xfrm>
            <a:off x="381000" y="1411552"/>
            <a:ext cx="8382000" cy="2210862"/>
          </a:xfrm>
        </p:spPr>
        <p:txBody>
          <a:bodyPr/>
          <a:lstStyle>
            <a:lvl1pPr>
              <a:lnSpc>
                <a:spcPct val="90000"/>
              </a:lnSpc>
              <a:defRPr b="1">
                <a:effectLst>
                  <a:outerShdw blurRad="38100" dist="38100" dir="2700000" algn="tl">
                    <a:srgbClr val="000000">
                      <a:alpha val="43137"/>
                    </a:srgbClr>
                  </a:outerShdw>
                </a:effectLst>
              </a:defRPr>
            </a:lvl1pPr>
            <a:lvl2pPr>
              <a:lnSpc>
                <a:spcPct val="90000"/>
              </a:lnSpc>
              <a:defRPr b="1">
                <a:effectLst>
                  <a:outerShdw blurRad="38100" dist="38100" dir="2700000" algn="tl">
                    <a:srgbClr val="000000">
                      <a:alpha val="43137"/>
                    </a:srgbClr>
                  </a:outerShdw>
                </a:effectLst>
              </a:defRPr>
            </a:lvl2pPr>
            <a:lvl3pPr>
              <a:lnSpc>
                <a:spcPct val="90000"/>
              </a:lnSpc>
              <a:defRPr b="1">
                <a:effectLst>
                  <a:outerShdw blurRad="38100" dist="38100" dir="2700000" algn="tl">
                    <a:srgbClr val="000000">
                      <a:alpha val="43137"/>
                    </a:srgbClr>
                  </a:outerShdw>
                </a:effectLst>
              </a:defRPr>
            </a:lvl3pPr>
            <a:lvl4pPr>
              <a:lnSpc>
                <a:spcPct val="90000"/>
              </a:lnSpc>
              <a:defRPr b="1">
                <a:effectLst>
                  <a:outerShdw blurRad="38100" dist="38100" dir="2700000" algn="tl">
                    <a:srgbClr val="000000">
                      <a:alpha val="43137"/>
                    </a:srgbClr>
                  </a:outerShdw>
                </a:effectLst>
              </a:defRPr>
            </a:lvl4pPr>
            <a:lvl5pPr>
              <a:lnSpc>
                <a:spcPct val="90000"/>
              </a:lnSpc>
              <a:defRPr b="1">
                <a:effectLst>
                  <a:outerShdw blurRad="38100" dist="38100" dir="2700000" algn="tl">
                    <a:srgbClr val="000000">
                      <a:alpha val="43137"/>
                    </a:srgbClr>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8337681"/>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22542807"/>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722049" y="2355850"/>
            <a:ext cx="7690114" cy="1384994"/>
          </a:xfrm>
        </p:spPr>
        <p:txBody>
          <a:bodyPr>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171320640"/>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effectLst>
                  <a:outerShdw blurRad="38100" dist="38100" dir="2700000" algn="tl" rotWithShape="0">
                    <a:srgbClr val="000000">
                      <a:alpha val="43137"/>
                    </a:srgbClr>
                  </a:outerShdw>
                </a:effectLst>
              </a:defRPr>
            </a:lvl1pPr>
          </a:lstStyle>
          <a:p>
            <a:r>
              <a:rPr lang="en-US" dirty="0" smtClean="0"/>
              <a:t>Click To Edit Master Title Style</a:t>
            </a:r>
            <a:endParaRPr lang="en-US" dirty="0"/>
          </a:p>
        </p:txBody>
      </p:sp>
      <p:sp>
        <p:nvSpPr>
          <p:cNvPr id="6" name="Text Placeholder 5"/>
          <p:cNvSpPr>
            <a:spLocks noGrp="1"/>
          </p:cNvSpPr>
          <p:nvPr>
            <p:ph type="body" sz="quarter" idx="10" hasCustomPrompt="1"/>
          </p:nvPr>
        </p:nvSpPr>
        <p:spPr>
          <a:xfrm>
            <a:off x="381000" y="1411552"/>
            <a:ext cx="8382000" cy="2210862"/>
          </a:xfrm>
        </p:spPr>
        <p:txBody>
          <a:bodyPr/>
          <a:lstStyle>
            <a:lvl1pPr>
              <a:lnSpc>
                <a:spcPct val="90000"/>
              </a:lnSpc>
              <a:defRPr b="1">
                <a:effectLst>
                  <a:outerShdw blurRad="38100" dist="38100" dir="2700000" algn="tl">
                    <a:srgbClr val="000000">
                      <a:alpha val="43137"/>
                    </a:srgbClr>
                  </a:outerShdw>
                </a:effectLst>
              </a:defRPr>
            </a:lvl1pPr>
            <a:lvl2pPr>
              <a:lnSpc>
                <a:spcPct val="90000"/>
              </a:lnSpc>
              <a:defRPr b="1">
                <a:effectLst>
                  <a:outerShdw blurRad="38100" dist="38100" dir="2700000" algn="tl">
                    <a:srgbClr val="000000">
                      <a:alpha val="43137"/>
                    </a:srgbClr>
                  </a:outerShdw>
                </a:effectLst>
              </a:defRPr>
            </a:lvl2pPr>
            <a:lvl3pPr>
              <a:lnSpc>
                <a:spcPct val="90000"/>
              </a:lnSpc>
              <a:defRPr b="1">
                <a:effectLst>
                  <a:outerShdw blurRad="38100" dist="38100" dir="2700000" algn="tl">
                    <a:srgbClr val="000000">
                      <a:alpha val="43137"/>
                    </a:srgbClr>
                  </a:outerShdw>
                </a:effectLst>
              </a:defRPr>
            </a:lvl3pPr>
            <a:lvl4pPr>
              <a:lnSpc>
                <a:spcPct val="90000"/>
              </a:lnSpc>
              <a:defRPr b="1">
                <a:effectLst>
                  <a:outerShdw blurRad="38100" dist="38100" dir="2700000" algn="tl">
                    <a:srgbClr val="000000">
                      <a:alpha val="43137"/>
                    </a:srgbClr>
                  </a:outerShdw>
                </a:effectLst>
              </a:defRPr>
            </a:lvl4pPr>
            <a:lvl5pPr>
              <a:lnSpc>
                <a:spcPct val="90000"/>
              </a:lnSpc>
              <a:defRPr b="1">
                <a:effectLst>
                  <a:outerShdw blurRad="38100" dist="38100" dir="2700000" algn="tl">
                    <a:srgbClr val="000000">
                      <a:alpha val="43137"/>
                    </a:srgbClr>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9759239"/>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381000" y="1412875"/>
            <a:ext cx="8382000" cy="2210862"/>
          </a:xfrm>
        </p:spPr>
        <p:txBody>
          <a:bodyPr/>
          <a:lstStyle>
            <a:lvl1pPr>
              <a:lnSpc>
                <a:spcPct val="90000"/>
              </a:lnSpc>
              <a:defRPr b="1">
                <a:effectLst>
                  <a:outerShdw blurRad="38100" dist="38100" dir="2700000" algn="tl">
                    <a:srgbClr val="000000">
                      <a:alpha val="43137"/>
                    </a:srgbClr>
                  </a:outerShdw>
                </a:effectLst>
              </a:defRPr>
            </a:lvl1pPr>
            <a:lvl2pPr>
              <a:lnSpc>
                <a:spcPct val="90000"/>
              </a:lnSpc>
              <a:defRPr b="1">
                <a:effectLst>
                  <a:outerShdw blurRad="38100" dist="38100" dir="2700000" algn="tl">
                    <a:srgbClr val="000000">
                      <a:alpha val="43137"/>
                    </a:srgbClr>
                  </a:outerShdw>
                </a:effectLst>
              </a:defRPr>
            </a:lvl2pPr>
            <a:lvl3pPr>
              <a:lnSpc>
                <a:spcPct val="90000"/>
              </a:lnSpc>
              <a:defRPr b="1">
                <a:effectLst>
                  <a:outerShdw blurRad="38100" dist="38100" dir="2700000" algn="tl">
                    <a:srgbClr val="000000">
                      <a:alpha val="43137"/>
                    </a:srgbClr>
                  </a:outerShdw>
                </a:effectLst>
              </a:defRPr>
            </a:lvl3pPr>
            <a:lvl4pPr>
              <a:lnSpc>
                <a:spcPct val="90000"/>
              </a:lnSpc>
              <a:defRPr b="1">
                <a:effectLst>
                  <a:outerShdw blurRad="38100" dist="38100" dir="2700000" algn="tl">
                    <a:srgbClr val="000000">
                      <a:alpha val="43137"/>
                    </a:srgbClr>
                  </a:outerShdw>
                </a:effectLst>
              </a:defRPr>
            </a:lvl4pPr>
            <a:lvl5pPr>
              <a:lnSpc>
                <a:spcPct val="90000"/>
              </a:lnSpc>
              <a:defRPr b="1">
                <a:effectLst>
                  <a:outerShdw blurRad="38100" dist="38100" dir="2700000" algn="tl">
                    <a:srgbClr val="000000">
                      <a:alpha val="43137"/>
                    </a:srgbClr>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8463559"/>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effectLst>
                  <a:outerShdw blurRad="38100" dist="38100" dir="2700000" algn="tl" rotWithShape="0">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sz="half" idx="1" hasCustomPrompt="1"/>
          </p:nvPr>
        </p:nvSpPr>
        <p:spPr>
          <a:xfrm>
            <a:off x="381000" y="1411553"/>
            <a:ext cx="4114800" cy="2129814"/>
          </a:xfrm>
        </p:spPr>
        <p:txBody>
          <a:bodyPr/>
          <a:lstStyle>
            <a:lvl1pPr marL="339976" indent="-339976">
              <a:lnSpc>
                <a:spcPct val="90000"/>
              </a:lnSpc>
              <a:defRPr sz="2800" b="1">
                <a:effectLst>
                  <a:outerShdw blurRad="38100" dist="38100" dir="2700000" algn="tl">
                    <a:srgbClr val="000000">
                      <a:alpha val="43137"/>
                    </a:srgbClr>
                  </a:outerShdw>
                </a:effectLst>
              </a:defRPr>
            </a:lvl1pPr>
            <a:lvl2pPr marL="673338" indent="-325424">
              <a:lnSpc>
                <a:spcPct val="90000"/>
              </a:lnSpc>
              <a:defRPr sz="2400" b="1">
                <a:effectLst>
                  <a:outerShdw blurRad="38100" dist="38100" dir="2700000" algn="tl">
                    <a:srgbClr val="000000">
                      <a:alpha val="43137"/>
                    </a:srgbClr>
                  </a:outerShdw>
                </a:effectLst>
              </a:defRPr>
            </a:lvl2pPr>
            <a:lvl3pPr marL="953785" indent="-288384">
              <a:lnSpc>
                <a:spcPct val="90000"/>
              </a:lnSpc>
              <a:defRPr sz="2000" b="1">
                <a:effectLst>
                  <a:outerShdw blurRad="38100" dist="38100" dir="2700000" algn="tl">
                    <a:srgbClr val="000000">
                      <a:alpha val="43137"/>
                    </a:srgbClr>
                  </a:outerShdw>
                </a:effectLst>
              </a:defRPr>
            </a:lvl3pPr>
            <a:lvl4pPr marL="1227618" indent="-273833">
              <a:lnSpc>
                <a:spcPct val="90000"/>
              </a:lnSpc>
              <a:defRPr sz="1800" b="1">
                <a:effectLst>
                  <a:outerShdw blurRad="38100" dist="38100" dir="2700000" algn="tl">
                    <a:srgbClr val="000000">
                      <a:alpha val="43137"/>
                    </a:srgbClr>
                  </a:outerShdw>
                </a:effectLst>
              </a:defRPr>
            </a:lvl4pPr>
            <a:lvl5pPr marL="1516002" indent="-280447">
              <a:lnSpc>
                <a:spcPct val="90000"/>
              </a:lnSpc>
              <a:defRPr sz="1800" b="1">
                <a:effectLst>
                  <a:outerShdw blurRad="38100" dist="38100" dir="2700000" algn="tl">
                    <a:srgbClr val="000000">
                      <a:alpha val="43137"/>
                    </a:srgbClr>
                  </a:outerShdw>
                </a:effectLst>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hasCustomPrompt="1"/>
          </p:nvPr>
        </p:nvSpPr>
        <p:spPr>
          <a:xfrm>
            <a:off x="4648200" y="1411553"/>
            <a:ext cx="4114800" cy="2129814"/>
          </a:xfrm>
        </p:spPr>
        <p:txBody>
          <a:bodyPr/>
          <a:lstStyle>
            <a:lvl1pPr marL="347914" indent="-347914">
              <a:lnSpc>
                <a:spcPct val="90000"/>
              </a:lnSpc>
              <a:defRPr sz="2800" b="1">
                <a:effectLst>
                  <a:outerShdw blurRad="38100" dist="38100" dir="2700000" algn="tl">
                    <a:srgbClr val="000000">
                      <a:alpha val="43137"/>
                    </a:srgbClr>
                  </a:outerShdw>
                </a:effectLst>
              </a:defRPr>
            </a:lvl1pPr>
            <a:lvl2pPr marL="673338" indent="-339976">
              <a:lnSpc>
                <a:spcPct val="90000"/>
              </a:lnSpc>
              <a:defRPr sz="2400" b="1">
                <a:effectLst>
                  <a:outerShdw blurRad="38100" dist="38100" dir="2700000" algn="tl">
                    <a:srgbClr val="000000">
                      <a:alpha val="43137"/>
                    </a:srgbClr>
                  </a:outerShdw>
                </a:effectLst>
              </a:defRPr>
            </a:lvl2pPr>
            <a:lvl3pPr marL="961722" indent="-302936">
              <a:lnSpc>
                <a:spcPct val="90000"/>
              </a:lnSpc>
              <a:defRPr sz="2000" b="1">
                <a:effectLst>
                  <a:outerShdw blurRad="38100" dist="38100" dir="2700000" algn="tl">
                    <a:srgbClr val="000000">
                      <a:alpha val="43137"/>
                    </a:srgbClr>
                  </a:outerShdw>
                </a:effectLst>
              </a:defRPr>
            </a:lvl3pPr>
            <a:lvl4pPr marL="1227618" indent="-265896">
              <a:lnSpc>
                <a:spcPct val="90000"/>
              </a:lnSpc>
              <a:defRPr sz="1800" b="1">
                <a:effectLst>
                  <a:outerShdw blurRad="38100" dist="38100" dir="2700000" algn="tl">
                    <a:srgbClr val="000000">
                      <a:alpha val="43137"/>
                    </a:srgbClr>
                  </a:outerShdw>
                </a:effectLst>
              </a:defRPr>
            </a:lvl4pPr>
            <a:lvl5pPr marL="1516002" indent="-273833">
              <a:lnSpc>
                <a:spcPct val="90000"/>
              </a:lnSpc>
              <a:defRPr sz="1800" b="1">
                <a:effectLst>
                  <a:outerShdw blurRad="38100" dist="38100" dir="2700000" algn="tl">
                    <a:srgbClr val="000000">
                      <a:alpha val="43137"/>
                    </a:srgbClr>
                  </a:outerShdw>
                </a:effectLst>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1136405"/>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Text Placeholder 2"/>
          <p:cNvSpPr>
            <a:spLocks noGrp="1"/>
          </p:cNvSpPr>
          <p:nvPr>
            <p:ph type="body" idx="1" hasCustomPrompt="1"/>
          </p:nvPr>
        </p:nvSpPr>
        <p:spPr>
          <a:xfrm>
            <a:off x="381000" y="1757802"/>
            <a:ext cx="4114800" cy="346249"/>
          </a:xfrm>
        </p:spPr>
        <p:txBody>
          <a:bodyPr anchor="b"/>
          <a:lstStyle>
            <a:lvl1pPr marL="0" indent="0">
              <a:lnSpc>
                <a:spcPct val="90000"/>
              </a:lnSpc>
              <a:spcBef>
                <a:spcPts val="0"/>
              </a:spcBef>
              <a:buNone/>
              <a:defRPr sz="2500" b="1">
                <a:effectLst>
                  <a:outerShdw blurRad="38100" dist="38100" dir="2700000" algn="tl">
                    <a:srgbClr val="000000">
                      <a:alpha val="43137"/>
                    </a:srgbClr>
                  </a:outerShdw>
                </a:effectLst>
              </a:defRPr>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645981" y="1757802"/>
            <a:ext cx="4117019" cy="346249"/>
          </a:xfrm>
        </p:spPr>
        <p:txBody>
          <a:bodyPr anchor="b"/>
          <a:lstStyle>
            <a:lvl1pPr marL="0" indent="0">
              <a:lnSpc>
                <a:spcPct val="90000"/>
              </a:lnSpc>
              <a:spcBef>
                <a:spcPts val="0"/>
              </a:spcBef>
              <a:buNone/>
              <a:defRPr sz="2500" b="1">
                <a:effectLst>
                  <a:outerShdw blurRad="38100" dist="38100" dir="2700000" algn="tl">
                    <a:srgbClr val="000000">
                      <a:alpha val="43137"/>
                    </a:srgbClr>
                  </a:outerShdw>
                </a:effectLst>
              </a:defRPr>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18369980"/>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165547714"/>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68140"/>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1716904"/>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42304168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381000" y="1412875"/>
            <a:ext cx="8382000" cy="2210862"/>
          </a:xfrm>
        </p:spPr>
        <p:txBody>
          <a:bodyPr/>
          <a:lstStyle>
            <a:lvl1pPr>
              <a:lnSpc>
                <a:spcPct val="90000"/>
              </a:lnSpc>
              <a:defRPr b="1">
                <a:effectLst>
                  <a:outerShdw blurRad="38100" dist="38100" dir="2700000" algn="tl">
                    <a:srgbClr val="000000">
                      <a:alpha val="43137"/>
                    </a:srgbClr>
                  </a:outerShdw>
                </a:effectLst>
              </a:defRPr>
            </a:lvl1pPr>
            <a:lvl2pPr>
              <a:lnSpc>
                <a:spcPct val="90000"/>
              </a:lnSpc>
              <a:defRPr b="1">
                <a:effectLst>
                  <a:outerShdw blurRad="38100" dist="38100" dir="2700000" algn="tl">
                    <a:srgbClr val="000000">
                      <a:alpha val="43137"/>
                    </a:srgbClr>
                  </a:outerShdw>
                </a:effectLst>
              </a:defRPr>
            </a:lvl2pPr>
            <a:lvl3pPr>
              <a:lnSpc>
                <a:spcPct val="90000"/>
              </a:lnSpc>
              <a:defRPr b="1">
                <a:effectLst>
                  <a:outerShdw blurRad="38100" dist="38100" dir="2700000" algn="tl">
                    <a:srgbClr val="000000">
                      <a:alpha val="43137"/>
                    </a:srgbClr>
                  </a:outerShdw>
                </a:effectLst>
              </a:defRPr>
            </a:lvl3pPr>
            <a:lvl4pPr>
              <a:lnSpc>
                <a:spcPct val="90000"/>
              </a:lnSpc>
              <a:defRPr b="1">
                <a:effectLst>
                  <a:outerShdw blurRad="38100" dist="38100" dir="2700000" algn="tl">
                    <a:srgbClr val="000000">
                      <a:alpha val="43137"/>
                    </a:srgbClr>
                  </a:outerShdw>
                </a:effectLst>
              </a:defRPr>
            </a:lvl4pPr>
            <a:lvl5pPr>
              <a:lnSpc>
                <a:spcPct val="90000"/>
              </a:lnSpc>
              <a:defRPr b="1">
                <a:effectLst>
                  <a:outerShdw blurRad="38100" dist="38100" dir="2700000" algn="tl">
                    <a:srgbClr val="000000">
                      <a:alpha val="43137"/>
                    </a:srgbClr>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19432657"/>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extLst>
      <p:ext uri="{BB962C8B-B14F-4D97-AF65-F5344CB8AC3E}">
        <p14:creationId xmlns:p14="http://schemas.microsoft.com/office/powerpoint/2010/main" val="342953399"/>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722049" y="2355850"/>
            <a:ext cx="7690114" cy="1384994"/>
          </a:xfrm>
        </p:spPr>
        <p:txBody>
          <a:bodyPr>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988586856"/>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664797"/>
          </a:xfrm>
        </p:spPr>
        <p:txBody>
          <a:bodyPr/>
          <a:lstStyle>
            <a:lvl1pPr>
              <a:defRPr b="1"/>
            </a:lvl1pPr>
          </a:lstStyle>
          <a:p>
            <a:r>
              <a:rPr lang="en-US" dirty="0" smtClean="0"/>
              <a:t>Click To Edit Master Title Style</a:t>
            </a:r>
            <a:endParaRPr lang="en-US" dirty="0"/>
          </a:p>
        </p:txBody>
      </p:sp>
      <p:sp>
        <p:nvSpPr>
          <p:cNvPr id="3" name="SmartArt Placeholder 2"/>
          <p:cNvSpPr>
            <a:spLocks noGrp="1"/>
          </p:cNvSpPr>
          <p:nvPr>
            <p:ph type="dgm" idx="1"/>
          </p:nvPr>
        </p:nvSpPr>
        <p:spPr>
          <a:xfrm>
            <a:off x="457200" y="1600200"/>
            <a:ext cx="8229600" cy="4525963"/>
          </a:xfrm>
        </p:spPr>
        <p:txBody>
          <a:bodyPr rtlCol="0">
            <a:normAutofit/>
          </a:bodyPr>
          <a:lstStyle>
            <a:lvl1pPr>
              <a:defRPr b="1">
                <a:effectLst>
                  <a:outerShdw blurRad="38100" dist="38100" dir="2700000" algn="tl">
                    <a:srgbClr val="000000">
                      <a:alpha val="43137"/>
                    </a:srgbClr>
                  </a:outerShdw>
                </a:effectLst>
              </a:defRPr>
            </a:lvl1pPr>
          </a:lstStyle>
          <a:p>
            <a:pPr lvl="0"/>
            <a:endParaRPr lang="en-US" noProof="0"/>
          </a:p>
        </p:txBody>
      </p:sp>
    </p:spTree>
    <p:extLst>
      <p:ext uri="{BB962C8B-B14F-4D97-AF65-F5344CB8AC3E}">
        <p14:creationId xmlns:p14="http://schemas.microsoft.com/office/powerpoint/2010/main" val="36022118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solidFill>
                <a:prstClr val="white"/>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solidFill>
                <a:prstClr val="white"/>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2AD57CE9-8087-4213-9D6B-3107C523A77A}"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974467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751415758"/>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722049" y="2355850"/>
            <a:ext cx="7690114" cy="1384994"/>
          </a:xfrm>
        </p:spPr>
        <p:txBody>
          <a:bodyPr>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1711017379"/>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effectLst>
                  <a:outerShdw blurRad="38100" dist="38100" dir="2700000" algn="tl" rotWithShape="0">
                    <a:srgbClr val="000000">
                      <a:alpha val="43137"/>
                    </a:srgbClr>
                  </a:outerShdw>
                </a:effectLst>
              </a:defRPr>
            </a:lvl1pPr>
          </a:lstStyle>
          <a:p>
            <a:r>
              <a:rPr lang="en-US" dirty="0" smtClean="0"/>
              <a:t>Click To Edit Master Title Style</a:t>
            </a:r>
            <a:endParaRPr lang="en-US" dirty="0"/>
          </a:p>
        </p:txBody>
      </p:sp>
      <p:sp>
        <p:nvSpPr>
          <p:cNvPr id="6" name="Text Placeholder 5"/>
          <p:cNvSpPr>
            <a:spLocks noGrp="1"/>
          </p:cNvSpPr>
          <p:nvPr>
            <p:ph type="body" sz="quarter" idx="10" hasCustomPrompt="1"/>
          </p:nvPr>
        </p:nvSpPr>
        <p:spPr>
          <a:xfrm>
            <a:off x="381000" y="1411552"/>
            <a:ext cx="8382000" cy="2210862"/>
          </a:xfrm>
        </p:spPr>
        <p:txBody>
          <a:bodyPr/>
          <a:lstStyle>
            <a:lvl1pPr>
              <a:lnSpc>
                <a:spcPct val="90000"/>
              </a:lnSpc>
              <a:defRPr b="1">
                <a:effectLst>
                  <a:outerShdw blurRad="38100" dist="38100" dir="2700000" algn="tl">
                    <a:srgbClr val="000000">
                      <a:alpha val="43137"/>
                    </a:srgbClr>
                  </a:outerShdw>
                </a:effectLst>
              </a:defRPr>
            </a:lvl1pPr>
            <a:lvl2pPr>
              <a:lnSpc>
                <a:spcPct val="90000"/>
              </a:lnSpc>
              <a:defRPr b="1">
                <a:effectLst>
                  <a:outerShdw blurRad="38100" dist="38100" dir="2700000" algn="tl">
                    <a:srgbClr val="000000">
                      <a:alpha val="43137"/>
                    </a:srgbClr>
                  </a:outerShdw>
                </a:effectLst>
              </a:defRPr>
            </a:lvl2pPr>
            <a:lvl3pPr>
              <a:lnSpc>
                <a:spcPct val="90000"/>
              </a:lnSpc>
              <a:defRPr b="1">
                <a:effectLst>
                  <a:outerShdw blurRad="38100" dist="38100" dir="2700000" algn="tl">
                    <a:srgbClr val="000000">
                      <a:alpha val="43137"/>
                    </a:srgbClr>
                  </a:outerShdw>
                </a:effectLst>
              </a:defRPr>
            </a:lvl3pPr>
            <a:lvl4pPr>
              <a:lnSpc>
                <a:spcPct val="90000"/>
              </a:lnSpc>
              <a:defRPr b="1">
                <a:effectLst>
                  <a:outerShdw blurRad="38100" dist="38100" dir="2700000" algn="tl">
                    <a:srgbClr val="000000">
                      <a:alpha val="43137"/>
                    </a:srgbClr>
                  </a:outerShdw>
                </a:effectLst>
              </a:defRPr>
            </a:lvl4pPr>
            <a:lvl5pPr>
              <a:lnSpc>
                <a:spcPct val="90000"/>
              </a:lnSpc>
              <a:defRPr b="1">
                <a:effectLst>
                  <a:outerShdw blurRad="38100" dist="38100" dir="2700000" algn="tl">
                    <a:srgbClr val="000000">
                      <a:alpha val="43137"/>
                    </a:srgbClr>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87326055"/>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381000" y="1412875"/>
            <a:ext cx="8382000" cy="2210862"/>
          </a:xfrm>
        </p:spPr>
        <p:txBody>
          <a:bodyPr/>
          <a:lstStyle>
            <a:lvl1pPr>
              <a:lnSpc>
                <a:spcPct val="90000"/>
              </a:lnSpc>
              <a:defRPr b="1">
                <a:effectLst>
                  <a:outerShdw blurRad="38100" dist="38100" dir="2700000" algn="tl">
                    <a:srgbClr val="000000">
                      <a:alpha val="43137"/>
                    </a:srgbClr>
                  </a:outerShdw>
                </a:effectLst>
              </a:defRPr>
            </a:lvl1pPr>
            <a:lvl2pPr>
              <a:lnSpc>
                <a:spcPct val="90000"/>
              </a:lnSpc>
              <a:defRPr b="1">
                <a:effectLst>
                  <a:outerShdw blurRad="38100" dist="38100" dir="2700000" algn="tl">
                    <a:srgbClr val="000000">
                      <a:alpha val="43137"/>
                    </a:srgbClr>
                  </a:outerShdw>
                </a:effectLst>
              </a:defRPr>
            </a:lvl2pPr>
            <a:lvl3pPr>
              <a:lnSpc>
                <a:spcPct val="90000"/>
              </a:lnSpc>
              <a:defRPr b="1">
                <a:effectLst>
                  <a:outerShdw blurRad="38100" dist="38100" dir="2700000" algn="tl">
                    <a:srgbClr val="000000">
                      <a:alpha val="43137"/>
                    </a:srgbClr>
                  </a:outerShdw>
                </a:effectLst>
              </a:defRPr>
            </a:lvl3pPr>
            <a:lvl4pPr>
              <a:lnSpc>
                <a:spcPct val="90000"/>
              </a:lnSpc>
              <a:defRPr b="1">
                <a:effectLst>
                  <a:outerShdw blurRad="38100" dist="38100" dir="2700000" algn="tl">
                    <a:srgbClr val="000000">
                      <a:alpha val="43137"/>
                    </a:srgbClr>
                  </a:outerShdw>
                </a:effectLst>
              </a:defRPr>
            </a:lvl4pPr>
            <a:lvl5pPr>
              <a:lnSpc>
                <a:spcPct val="90000"/>
              </a:lnSpc>
              <a:defRPr b="1">
                <a:effectLst>
                  <a:outerShdw blurRad="38100" dist="38100" dir="2700000" algn="tl">
                    <a:srgbClr val="000000">
                      <a:alpha val="43137"/>
                    </a:srgbClr>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92593856"/>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effectLst>
                  <a:outerShdw blurRad="38100" dist="38100" dir="2700000" algn="tl" rotWithShape="0">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sz="half" idx="1" hasCustomPrompt="1"/>
          </p:nvPr>
        </p:nvSpPr>
        <p:spPr>
          <a:xfrm>
            <a:off x="381000" y="1411553"/>
            <a:ext cx="4114800" cy="2129814"/>
          </a:xfrm>
        </p:spPr>
        <p:txBody>
          <a:bodyPr/>
          <a:lstStyle>
            <a:lvl1pPr marL="339976" indent="-339976">
              <a:lnSpc>
                <a:spcPct val="90000"/>
              </a:lnSpc>
              <a:defRPr sz="2800" b="1">
                <a:effectLst>
                  <a:outerShdw blurRad="38100" dist="38100" dir="2700000" algn="tl">
                    <a:srgbClr val="000000">
                      <a:alpha val="43137"/>
                    </a:srgbClr>
                  </a:outerShdw>
                </a:effectLst>
              </a:defRPr>
            </a:lvl1pPr>
            <a:lvl2pPr marL="673338" indent="-325424">
              <a:lnSpc>
                <a:spcPct val="90000"/>
              </a:lnSpc>
              <a:defRPr sz="2400" b="1">
                <a:effectLst>
                  <a:outerShdw blurRad="38100" dist="38100" dir="2700000" algn="tl">
                    <a:srgbClr val="000000">
                      <a:alpha val="43137"/>
                    </a:srgbClr>
                  </a:outerShdw>
                </a:effectLst>
              </a:defRPr>
            </a:lvl2pPr>
            <a:lvl3pPr marL="953785" indent="-288384">
              <a:lnSpc>
                <a:spcPct val="90000"/>
              </a:lnSpc>
              <a:defRPr sz="2000" b="1">
                <a:effectLst>
                  <a:outerShdw blurRad="38100" dist="38100" dir="2700000" algn="tl">
                    <a:srgbClr val="000000">
                      <a:alpha val="43137"/>
                    </a:srgbClr>
                  </a:outerShdw>
                </a:effectLst>
              </a:defRPr>
            </a:lvl3pPr>
            <a:lvl4pPr marL="1227618" indent="-273833">
              <a:lnSpc>
                <a:spcPct val="90000"/>
              </a:lnSpc>
              <a:defRPr sz="1800" b="1">
                <a:effectLst>
                  <a:outerShdw blurRad="38100" dist="38100" dir="2700000" algn="tl">
                    <a:srgbClr val="000000">
                      <a:alpha val="43137"/>
                    </a:srgbClr>
                  </a:outerShdw>
                </a:effectLst>
              </a:defRPr>
            </a:lvl4pPr>
            <a:lvl5pPr marL="1516002" indent="-280447">
              <a:lnSpc>
                <a:spcPct val="90000"/>
              </a:lnSpc>
              <a:defRPr sz="1800" b="1">
                <a:effectLst>
                  <a:outerShdw blurRad="38100" dist="38100" dir="2700000" algn="tl">
                    <a:srgbClr val="000000">
                      <a:alpha val="43137"/>
                    </a:srgbClr>
                  </a:outerShdw>
                </a:effectLst>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hasCustomPrompt="1"/>
          </p:nvPr>
        </p:nvSpPr>
        <p:spPr>
          <a:xfrm>
            <a:off x="4648200" y="1411553"/>
            <a:ext cx="4114800" cy="2129814"/>
          </a:xfrm>
        </p:spPr>
        <p:txBody>
          <a:bodyPr/>
          <a:lstStyle>
            <a:lvl1pPr marL="347914" indent="-347914">
              <a:lnSpc>
                <a:spcPct val="90000"/>
              </a:lnSpc>
              <a:defRPr sz="2800" b="1">
                <a:effectLst>
                  <a:outerShdw blurRad="38100" dist="38100" dir="2700000" algn="tl">
                    <a:srgbClr val="000000">
                      <a:alpha val="43137"/>
                    </a:srgbClr>
                  </a:outerShdw>
                </a:effectLst>
              </a:defRPr>
            </a:lvl1pPr>
            <a:lvl2pPr marL="673338" indent="-339976">
              <a:lnSpc>
                <a:spcPct val="90000"/>
              </a:lnSpc>
              <a:defRPr sz="2400" b="1">
                <a:effectLst>
                  <a:outerShdw blurRad="38100" dist="38100" dir="2700000" algn="tl">
                    <a:srgbClr val="000000">
                      <a:alpha val="43137"/>
                    </a:srgbClr>
                  </a:outerShdw>
                </a:effectLst>
              </a:defRPr>
            </a:lvl2pPr>
            <a:lvl3pPr marL="961722" indent="-302936">
              <a:lnSpc>
                <a:spcPct val="90000"/>
              </a:lnSpc>
              <a:defRPr sz="2000" b="1">
                <a:effectLst>
                  <a:outerShdw blurRad="38100" dist="38100" dir="2700000" algn="tl">
                    <a:srgbClr val="000000">
                      <a:alpha val="43137"/>
                    </a:srgbClr>
                  </a:outerShdw>
                </a:effectLst>
              </a:defRPr>
            </a:lvl3pPr>
            <a:lvl4pPr marL="1227618" indent="-265896">
              <a:lnSpc>
                <a:spcPct val="90000"/>
              </a:lnSpc>
              <a:defRPr sz="1800" b="1">
                <a:effectLst>
                  <a:outerShdw blurRad="38100" dist="38100" dir="2700000" algn="tl">
                    <a:srgbClr val="000000">
                      <a:alpha val="43137"/>
                    </a:srgbClr>
                  </a:outerShdw>
                </a:effectLst>
              </a:defRPr>
            </a:lvl4pPr>
            <a:lvl5pPr marL="1516002" indent="-273833">
              <a:lnSpc>
                <a:spcPct val="90000"/>
              </a:lnSpc>
              <a:defRPr sz="1800" b="1">
                <a:effectLst>
                  <a:outerShdw blurRad="38100" dist="38100" dir="2700000" algn="tl">
                    <a:srgbClr val="000000">
                      <a:alpha val="43137"/>
                    </a:srgbClr>
                  </a:outerShdw>
                </a:effectLst>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04570201"/>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Text Placeholder 2"/>
          <p:cNvSpPr>
            <a:spLocks noGrp="1"/>
          </p:cNvSpPr>
          <p:nvPr>
            <p:ph type="body" idx="1" hasCustomPrompt="1"/>
          </p:nvPr>
        </p:nvSpPr>
        <p:spPr>
          <a:xfrm>
            <a:off x="381000" y="1757802"/>
            <a:ext cx="4114800" cy="346249"/>
          </a:xfrm>
        </p:spPr>
        <p:txBody>
          <a:bodyPr anchor="b"/>
          <a:lstStyle>
            <a:lvl1pPr marL="0" indent="0">
              <a:lnSpc>
                <a:spcPct val="90000"/>
              </a:lnSpc>
              <a:spcBef>
                <a:spcPts val="0"/>
              </a:spcBef>
              <a:buNone/>
              <a:defRPr sz="2500" b="1">
                <a:effectLst>
                  <a:outerShdw blurRad="38100" dist="38100" dir="2700000" algn="tl">
                    <a:srgbClr val="000000">
                      <a:alpha val="43137"/>
                    </a:srgbClr>
                  </a:outerShdw>
                </a:effectLst>
              </a:defRPr>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645981" y="1757802"/>
            <a:ext cx="4117019" cy="346249"/>
          </a:xfrm>
        </p:spPr>
        <p:txBody>
          <a:bodyPr anchor="b"/>
          <a:lstStyle>
            <a:lvl1pPr marL="0" indent="0">
              <a:lnSpc>
                <a:spcPct val="90000"/>
              </a:lnSpc>
              <a:spcBef>
                <a:spcPts val="0"/>
              </a:spcBef>
              <a:buNone/>
              <a:defRPr sz="2500" b="1">
                <a:effectLst>
                  <a:outerShdw blurRad="38100" dist="38100" dir="2700000" algn="tl">
                    <a:srgbClr val="000000">
                      <a:alpha val="43137"/>
                    </a:srgbClr>
                  </a:outerShdw>
                </a:effectLst>
              </a:defRPr>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66125963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effectLst>
                  <a:outerShdw blurRad="38100" dist="38100" dir="2700000" algn="tl" rotWithShape="0">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sz="half" idx="1" hasCustomPrompt="1"/>
          </p:nvPr>
        </p:nvSpPr>
        <p:spPr>
          <a:xfrm>
            <a:off x="381000" y="1411553"/>
            <a:ext cx="4114800" cy="2129814"/>
          </a:xfrm>
        </p:spPr>
        <p:txBody>
          <a:bodyPr/>
          <a:lstStyle>
            <a:lvl1pPr marL="339976" indent="-339976">
              <a:lnSpc>
                <a:spcPct val="90000"/>
              </a:lnSpc>
              <a:defRPr sz="2800" b="1">
                <a:effectLst>
                  <a:outerShdw blurRad="38100" dist="38100" dir="2700000" algn="tl">
                    <a:srgbClr val="000000">
                      <a:alpha val="43137"/>
                    </a:srgbClr>
                  </a:outerShdw>
                </a:effectLst>
              </a:defRPr>
            </a:lvl1pPr>
            <a:lvl2pPr marL="673338" indent="-325424">
              <a:lnSpc>
                <a:spcPct val="90000"/>
              </a:lnSpc>
              <a:defRPr sz="2400" b="1">
                <a:effectLst>
                  <a:outerShdw blurRad="38100" dist="38100" dir="2700000" algn="tl">
                    <a:srgbClr val="000000">
                      <a:alpha val="43137"/>
                    </a:srgbClr>
                  </a:outerShdw>
                </a:effectLst>
              </a:defRPr>
            </a:lvl2pPr>
            <a:lvl3pPr marL="953785" indent="-288384">
              <a:lnSpc>
                <a:spcPct val="90000"/>
              </a:lnSpc>
              <a:defRPr sz="2000" b="1">
                <a:effectLst>
                  <a:outerShdw blurRad="38100" dist="38100" dir="2700000" algn="tl">
                    <a:srgbClr val="000000">
                      <a:alpha val="43137"/>
                    </a:srgbClr>
                  </a:outerShdw>
                </a:effectLst>
              </a:defRPr>
            </a:lvl3pPr>
            <a:lvl4pPr marL="1227618" indent="-273833">
              <a:lnSpc>
                <a:spcPct val="90000"/>
              </a:lnSpc>
              <a:defRPr sz="1800" b="1">
                <a:effectLst>
                  <a:outerShdw blurRad="38100" dist="38100" dir="2700000" algn="tl">
                    <a:srgbClr val="000000">
                      <a:alpha val="43137"/>
                    </a:srgbClr>
                  </a:outerShdw>
                </a:effectLst>
              </a:defRPr>
            </a:lvl4pPr>
            <a:lvl5pPr marL="1516002" indent="-280447">
              <a:lnSpc>
                <a:spcPct val="90000"/>
              </a:lnSpc>
              <a:defRPr sz="1800" b="1">
                <a:effectLst>
                  <a:outerShdw blurRad="38100" dist="38100" dir="2700000" algn="tl">
                    <a:srgbClr val="000000">
                      <a:alpha val="43137"/>
                    </a:srgbClr>
                  </a:outerShdw>
                </a:effectLst>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hasCustomPrompt="1"/>
          </p:nvPr>
        </p:nvSpPr>
        <p:spPr>
          <a:xfrm>
            <a:off x="4648200" y="1411553"/>
            <a:ext cx="4114800" cy="2129814"/>
          </a:xfrm>
        </p:spPr>
        <p:txBody>
          <a:bodyPr/>
          <a:lstStyle>
            <a:lvl1pPr marL="347914" indent="-347914">
              <a:lnSpc>
                <a:spcPct val="90000"/>
              </a:lnSpc>
              <a:defRPr sz="2800" b="1">
                <a:effectLst>
                  <a:outerShdw blurRad="38100" dist="38100" dir="2700000" algn="tl">
                    <a:srgbClr val="000000">
                      <a:alpha val="43137"/>
                    </a:srgbClr>
                  </a:outerShdw>
                </a:effectLst>
              </a:defRPr>
            </a:lvl1pPr>
            <a:lvl2pPr marL="673338" indent="-339976">
              <a:lnSpc>
                <a:spcPct val="90000"/>
              </a:lnSpc>
              <a:defRPr sz="2400" b="1">
                <a:effectLst>
                  <a:outerShdw blurRad="38100" dist="38100" dir="2700000" algn="tl">
                    <a:srgbClr val="000000">
                      <a:alpha val="43137"/>
                    </a:srgbClr>
                  </a:outerShdw>
                </a:effectLst>
              </a:defRPr>
            </a:lvl2pPr>
            <a:lvl3pPr marL="961722" indent="-302936">
              <a:lnSpc>
                <a:spcPct val="90000"/>
              </a:lnSpc>
              <a:defRPr sz="2000" b="1">
                <a:effectLst>
                  <a:outerShdw blurRad="38100" dist="38100" dir="2700000" algn="tl">
                    <a:srgbClr val="000000">
                      <a:alpha val="43137"/>
                    </a:srgbClr>
                  </a:outerShdw>
                </a:effectLst>
              </a:defRPr>
            </a:lvl3pPr>
            <a:lvl4pPr marL="1227618" indent="-265896">
              <a:lnSpc>
                <a:spcPct val="90000"/>
              </a:lnSpc>
              <a:defRPr sz="1800" b="1">
                <a:effectLst>
                  <a:outerShdw blurRad="38100" dist="38100" dir="2700000" algn="tl">
                    <a:srgbClr val="000000">
                      <a:alpha val="43137"/>
                    </a:srgbClr>
                  </a:outerShdw>
                </a:effectLst>
              </a:defRPr>
            </a:lvl4pPr>
            <a:lvl5pPr marL="1516002" indent="-273833">
              <a:lnSpc>
                <a:spcPct val="90000"/>
              </a:lnSpc>
              <a:defRPr sz="1800" b="1">
                <a:effectLst>
                  <a:outerShdw blurRad="38100" dist="38100" dir="2700000" algn="tl">
                    <a:srgbClr val="000000">
                      <a:alpha val="43137"/>
                    </a:srgbClr>
                  </a:outerShdw>
                </a:effectLst>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77939267"/>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203675585"/>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411741"/>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7592608"/>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13624672"/>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extLst>
      <p:ext uri="{BB962C8B-B14F-4D97-AF65-F5344CB8AC3E}">
        <p14:creationId xmlns:p14="http://schemas.microsoft.com/office/powerpoint/2010/main" val="1928924688"/>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722049" y="2355850"/>
            <a:ext cx="7690114" cy="1384994"/>
          </a:xfrm>
        </p:spPr>
        <p:txBody>
          <a:bodyPr>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1787710742"/>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664797"/>
          </a:xfrm>
        </p:spPr>
        <p:txBody>
          <a:bodyPr/>
          <a:lstStyle>
            <a:lvl1pPr>
              <a:defRPr b="1"/>
            </a:lvl1pPr>
          </a:lstStyle>
          <a:p>
            <a:r>
              <a:rPr lang="en-US" dirty="0" smtClean="0"/>
              <a:t>Click To Edit Master Title Style</a:t>
            </a:r>
            <a:endParaRPr lang="en-US" dirty="0"/>
          </a:p>
        </p:txBody>
      </p:sp>
      <p:sp>
        <p:nvSpPr>
          <p:cNvPr id="3" name="SmartArt Placeholder 2"/>
          <p:cNvSpPr>
            <a:spLocks noGrp="1"/>
          </p:cNvSpPr>
          <p:nvPr>
            <p:ph type="dgm" idx="1"/>
          </p:nvPr>
        </p:nvSpPr>
        <p:spPr>
          <a:xfrm>
            <a:off x="457200" y="1600200"/>
            <a:ext cx="8229600" cy="4525963"/>
          </a:xfrm>
        </p:spPr>
        <p:txBody>
          <a:bodyPr rtlCol="0">
            <a:normAutofit/>
          </a:bodyPr>
          <a:lstStyle>
            <a:lvl1pPr>
              <a:defRPr b="1">
                <a:effectLst>
                  <a:outerShdw blurRad="38100" dist="38100" dir="2700000" algn="tl">
                    <a:srgbClr val="000000">
                      <a:alpha val="43137"/>
                    </a:srgbClr>
                  </a:outerShdw>
                </a:effectLst>
              </a:defRPr>
            </a:lvl1pPr>
          </a:lstStyle>
          <a:p>
            <a:pPr lvl="0"/>
            <a:endParaRPr lang="en-US" noProof="0"/>
          </a:p>
        </p:txBody>
      </p:sp>
    </p:spTree>
    <p:extLst>
      <p:ext uri="{BB962C8B-B14F-4D97-AF65-F5344CB8AC3E}">
        <p14:creationId xmlns:p14="http://schemas.microsoft.com/office/powerpoint/2010/main" val="183079267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hasCustomPrompt="1"/>
          </p:nvPr>
        </p:nvSpPr>
        <p:spPr>
          <a:xfrm>
            <a:off x="457200" y="1600200"/>
            <a:ext cx="4038600" cy="2579168"/>
          </a:xfrm>
        </p:spPr>
        <p:txBody>
          <a:bodyPr/>
          <a:lstStyle>
            <a:lvl1pPr>
              <a:defRPr b="1">
                <a:effectLst>
                  <a:outerShdw blurRad="38100" dist="38100" dir="2700000" algn="tl">
                    <a:srgbClr val="000000">
                      <a:alpha val="43137"/>
                    </a:srgbClr>
                  </a:outerShdw>
                </a:effectLst>
              </a:defRPr>
            </a:lvl1pPr>
            <a:lvl2pPr>
              <a:defRPr b="1">
                <a:effectLst>
                  <a:outerShdw blurRad="38100" dist="38100" dir="2700000" algn="tl">
                    <a:srgbClr val="000000">
                      <a:alpha val="43137"/>
                    </a:srgbClr>
                  </a:outerShdw>
                </a:effectLst>
              </a:defRPr>
            </a:lvl2pPr>
            <a:lvl3pPr>
              <a:defRPr b="1">
                <a:effectLst>
                  <a:outerShdw blurRad="38100" dist="38100" dir="2700000" algn="tl">
                    <a:srgbClr val="000000">
                      <a:alpha val="43137"/>
                    </a:srgbClr>
                  </a:outerShdw>
                </a:effectLst>
              </a:defRPr>
            </a:lvl3pPr>
            <a:lvl4pPr>
              <a:defRPr b="1">
                <a:effectLst>
                  <a:outerShdw blurRad="38100" dist="38100" dir="2700000" algn="tl">
                    <a:srgbClr val="000000">
                      <a:alpha val="43137"/>
                    </a:srgbClr>
                  </a:outerShdw>
                </a:effectLst>
              </a:defRPr>
            </a:lvl4pPr>
            <a:lvl5pPr>
              <a:defRPr b="1">
                <a:effectLst>
                  <a:outerShdw blurRad="38100" dist="38100" dir="2700000" algn="tl">
                    <a:srgbClr val="000000">
                      <a:alpha val="43137"/>
                    </a:srgbClr>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hasCustomPrompt="1"/>
          </p:nvPr>
        </p:nvSpPr>
        <p:spPr>
          <a:xfrm>
            <a:off x="4648200" y="1600200"/>
            <a:ext cx="4038600" cy="2579168"/>
          </a:xfrm>
        </p:spPr>
        <p:txBody>
          <a:bodyPr/>
          <a:lstStyle>
            <a:lvl1pPr>
              <a:defRPr b="1">
                <a:effectLst>
                  <a:outerShdw blurRad="38100" dist="38100" dir="2700000" algn="tl">
                    <a:srgbClr val="000000">
                      <a:alpha val="43137"/>
                    </a:srgbClr>
                  </a:outerShdw>
                </a:effectLst>
              </a:defRPr>
            </a:lvl1pPr>
            <a:lvl2pPr>
              <a:defRPr b="1">
                <a:effectLst>
                  <a:outerShdw blurRad="38100" dist="38100" dir="2700000" algn="tl">
                    <a:srgbClr val="000000">
                      <a:alpha val="43137"/>
                    </a:srgbClr>
                  </a:outerShdw>
                </a:effectLst>
              </a:defRPr>
            </a:lvl2pPr>
            <a:lvl3pPr>
              <a:defRPr b="1">
                <a:effectLst>
                  <a:outerShdw blurRad="38100" dist="38100" dir="2700000" algn="tl">
                    <a:srgbClr val="000000">
                      <a:alpha val="43137"/>
                    </a:srgbClr>
                  </a:outerShdw>
                </a:effectLst>
              </a:defRPr>
            </a:lvl3pPr>
            <a:lvl4pPr>
              <a:defRPr b="1">
                <a:effectLst>
                  <a:outerShdw blurRad="38100" dist="38100" dir="2700000" algn="tl">
                    <a:srgbClr val="000000">
                      <a:alpha val="43137"/>
                    </a:srgbClr>
                  </a:outerShdw>
                </a:effectLst>
              </a:defRPr>
            </a:lvl4pPr>
            <a:lvl5pPr>
              <a:defRPr b="1">
                <a:effectLst>
                  <a:outerShdw blurRad="38100" dist="38100" dir="2700000" algn="tl">
                    <a:srgbClr val="000000">
                      <a:alpha val="43137"/>
                    </a:srgbClr>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a:defRPr/>
            </a:pPr>
            <a:endParaRPr lang="en-US">
              <a:solidFill>
                <a:prstClr val="white"/>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a:defRPr/>
            </a:pPr>
            <a:endParaRPr lang="en-US">
              <a:solidFill>
                <a:prstClr val="white"/>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a:defRPr/>
            </a:pPr>
            <a:fld id="{9D2BBA24-1B98-4E4F-A0B3-E355CC1563E2}"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7080458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solidFill>
                <a:prstClr val="white"/>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solidFill>
                <a:prstClr val="white"/>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2AD57CE9-8087-4213-9D6B-3107C523A77A}"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42642858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solidFill>
                <a:srgbClr val="000000"/>
              </a:solidFill>
            </a:endParaRPr>
          </a:p>
        </p:txBody>
      </p:sp>
      <p:sp>
        <p:nvSpPr>
          <p:cNvPr id="7" name="Slide Number Placeholder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9D2BBA24-1B98-4E4F-A0B3-E355CC1563E2}"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95323784"/>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Text Placeholder 2"/>
          <p:cNvSpPr>
            <a:spLocks noGrp="1"/>
          </p:cNvSpPr>
          <p:nvPr>
            <p:ph type="body" idx="1" hasCustomPrompt="1"/>
          </p:nvPr>
        </p:nvSpPr>
        <p:spPr>
          <a:xfrm>
            <a:off x="381000" y="1757802"/>
            <a:ext cx="4114800" cy="346249"/>
          </a:xfrm>
        </p:spPr>
        <p:txBody>
          <a:bodyPr anchor="b"/>
          <a:lstStyle>
            <a:lvl1pPr marL="0" indent="0">
              <a:lnSpc>
                <a:spcPct val="90000"/>
              </a:lnSpc>
              <a:spcBef>
                <a:spcPts val="0"/>
              </a:spcBef>
              <a:buNone/>
              <a:defRPr sz="2500" b="1">
                <a:effectLst>
                  <a:outerShdw blurRad="38100" dist="38100" dir="2700000" algn="tl">
                    <a:srgbClr val="000000">
                      <a:alpha val="43137"/>
                    </a:srgbClr>
                  </a:outerShdw>
                </a:effectLst>
              </a:defRPr>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645981" y="1757802"/>
            <a:ext cx="4117019" cy="346249"/>
          </a:xfrm>
        </p:spPr>
        <p:txBody>
          <a:bodyPr anchor="b"/>
          <a:lstStyle>
            <a:lvl1pPr marL="0" indent="0">
              <a:lnSpc>
                <a:spcPct val="90000"/>
              </a:lnSpc>
              <a:spcBef>
                <a:spcPts val="0"/>
              </a:spcBef>
              <a:buNone/>
              <a:defRPr sz="2500" b="1">
                <a:effectLst>
                  <a:outerShdw blurRad="38100" dist="38100" dir="2700000" algn="tl">
                    <a:srgbClr val="000000">
                      <a:alpha val="43137"/>
                    </a:srgbClr>
                  </a:outerShdw>
                </a:effectLst>
              </a:defRPr>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125103918"/>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lvl1pPr>
              <a:defRPr sz="5400" b="1" i="0" baseline="0">
                <a:solidFill>
                  <a:srgbClr val="00206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295400" y="2209800"/>
            <a:ext cx="6400800" cy="1752600"/>
          </a:xfrm>
        </p:spPr>
        <p:txBody>
          <a:bodyPr/>
          <a:lstStyle>
            <a:lvl1pPr marL="0" indent="0" algn="ctr">
              <a:buNone/>
              <a:defRPr b="1" i="0" baseline="0">
                <a:solidFill>
                  <a:srgbClr val="00206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7305199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C6EAAB9-F102-4B2C-9AEF-929D44D7ED90}" type="datetimeFigureOut">
              <a:rPr lang="en-US" smtClean="0">
                <a:solidFill>
                  <a:srgbClr val="000000"/>
                </a:solidFill>
              </a:rPr>
              <a:pPr/>
              <a:t>10/16/2011</a:t>
            </a:fld>
            <a:endParaRPr lang="en-US">
              <a:solidFill>
                <a:srgbClr val="00000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0000"/>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C6C9AC5-B442-432B-B5BB-E669505FFDB1}"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3036688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554959519"/>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722049" y="2355850"/>
            <a:ext cx="7690114" cy="1384994"/>
          </a:xfrm>
        </p:spPr>
        <p:txBody>
          <a:bodyPr>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2709953666"/>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effectLst>
                  <a:outerShdw blurRad="38100" dist="38100" dir="2700000" algn="tl" rotWithShape="0">
                    <a:srgbClr val="000000">
                      <a:alpha val="43137"/>
                    </a:srgbClr>
                  </a:outerShdw>
                </a:effectLst>
              </a:defRPr>
            </a:lvl1pPr>
          </a:lstStyle>
          <a:p>
            <a:r>
              <a:rPr lang="en-US" dirty="0" smtClean="0"/>
              <a:t>Click To Edit Master Title Style</a:t>
            </a:r>
            <a:endParaRPr lang="en-US" dirty="0"/>
          </a:p>
        </p:txBody>
      </p:sp>
      <p:sp>
        <p:nvSpPr>
          <p:cNvPr id="6" name="Text Placeholder 5"/>
          <p:cNvSpPr>
            <a:spLocks noGrp="1"/>
          </p:cNvSpPr>
          <p:nvPr>
            <p:ph type="body" sz="quarter" idx="10" hasCustomPrompt="1"/>
          </p:nvPr>
        </p:nvSpPr>
        <p:spPr>
          <a:xfrm>
            <a:off x="381000" y="1411552"/>
            <a:ext cx="8382000" cy="2210862"/>
          </a:xfrm>
        </p:spPr>
        <p:txBody>
          <a:bodyPr/>
          <a:lstStyle>
            <a:lvl1pPr>
              <a:lnSpc>
                <a:spcPct val="90000"/>
              </a:lnSpc>
              <a:defRPr b="1">
                <a:effectLst>
                  <a:outerShdw blurRad="38100" dist="38100" dir="2700000" algn="tl">
                    <a:srgbClr val="000000">
                      <a:alpha val="43137"/>
                    </a:srgbClr>
                  </a:outerShdw>
                </a:effectLst>
              </a:defRPr>
            </a:lvl1pPr>
            <a:lvl2pPr>
              <a:lnSpc>
                <a:spcPct val="90000"/>
              </a:lnSpc>
              <a:defRPr b="1">
                <a:effectLst>
                  <a:outerShdw blurRad="38100" dist="38100" dir="2700000" algn="tl">
                    <a:srgbClr val="000000">
                      <a:alpha val="43137"/>
                    </a:srgbClr>
                  </a:outerShdw>
                </a:effectLst>
              </a:defRPr>
            </a:lvl2pPr>
            <a:lvl3pPr>
              <a:lnSpc>
                <a:spcPct val="90000"/>
              </a:lnSpc>
              <a:defRPr b="1">
                <a:effectLst>
                  <a:outerShdw blurRad="38100" dist="38100" dir="2700000" algn="tl">
                    <a:srgbClr val="000000">
                      <a:alpha val="43137"/>
                    </a:srgbClr>
                  </a:outerShdw>
                </a:effectLst>
              </a:defRPr>
            </a:lvl3pPr>
            <a:lvl4pPr>
              <a:lnSpc>
                <a:spcPct val="90000"/>
              </a:lnSpc>
              <a:defRPr b="1">
                <a:effectLst>
                  <a:outerShdw blurRad="38100" dist="38100" dir="2700000" algn="tl">
                    <a:srgbClr val="000000">
                      <a:alpha val="43137"/>
                    </a:srgbClr>
                  </a:outerShdw>
                </a:effectLst>
              </a:defRPr>
            </a:lvl4pPr>
            <a:lvl5pPr>
              <a:lnSpc>
                <a:spcPct val="90000"/>
              </a:lnSpc>
              <a:defRPr b="1">
                <a:effectLst>
                  <a:outerShdw blurRad="38100" dist="38100" dir="2700000" algn="tl">
                    <a:srgbClr val="000000">
                      <a:alpha val="43137"/>
                    </a:srgbClr>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7887126"/>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381000" y="1412875"/>
            <a:ext cx="8382000" cy="2210862"/>
          </a:xfrm>
        </p:spPr>
        <p:txBody>
          <a:bodyPr/>
          <a:lstStyle>
            <a:lvl1pPr>
              <a:lnSpc>
                <a:spcPct val="90000"/>
              </a:lnSpc>
              <a:defRPr b="1">
                <a:effectLst>
                  <a:outerShdw blurRad="38100" dist="38100" dir="2700000" algn="tl">
                    <a:srgbClr val="000000">
                      <a:alpha val="43137"/>
                    </a:srgbClr>
                  </a:outerShdw>
                </a:effectLst>
              </a:defRPr>
            </a:lvl1pPr>
            <a:lvl2pPr>
              <a:lnSpc>
                <a:spcPct val="90000"/>
              </a:lnSpc>
              <a:defRPr b="1">
                <a:effectLst>
                  <a:outerShdw blurRad="38100" dist="38100" dir="2700000" algn="tl">
                    <a:srgbClr val="000000">
                      <a:alpha val="43137"/>
                    </a:srgbClr>
                  </a:outerShdw>
                </a:effectLst>
              </a:defRPr>
            </a:lvl2pPr>
            <a:lvl3pPr>
              <a:lnSpc>
                <a:spcPct val="90000"/>
              </a:lnSpc>
              <a:defRPr b="1">
                <a:effectLst>
                  <a:outerShdw blurRad="38100" dist="38100" dir="2700000" algn="tl">
                    <a:srgbClr val="000000">
                      <a:alpha val="43137"/>
                    </a:srgbClr>
                  </a:outerShdw>
                </a:effectLst>
              </a:defRPr>
            </a:lvl3pPr>
            <a:lvl4pPr>
              <a:lnSpc>
                <a:spcPct val="90000"/>
              </a:lnSpc>
              <a:defRPr b="1">
                <a:effectLst>
                  <a:outerShdw blurRad="38100" dist="38100" dir="2700000" algn="tl">
                    <a:srgbClr val="000000">
                      <a:alpha val="43137"/>
                    </a:srgbClr>
                  </a:outerShdw>
                </a:effectLst>
              </a:defRPr>
            </a:lvl4pPr>
            <a:lvl5pPr>
              <a:lnSpc>
                <a:spcPct val="90000"/>
              </a:lnSpc>
              <a:defRPr b="1">
                <a:effectLst>
                  <a:outerShdw blurRad="38100" dist="38100" dir="2700000" algn="tl">
                    <a:srgbClr val="000000">
                      <a:alpha val="43137"/>
                    </a:srgbClr>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17076150"/>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effectLst>
                  <a:outerShdw blurRad="38100" dist="38100" dir="2700000" algn="tl" rotWithShape="0">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sz="half" idx="1" hasCustomPrompt="1"/>
          </p:nvPr>
        </p:nvSpPr>
        <p:spPr>
          <a:xfrm>
            <a:off x="381000" y="1411553"/>
            <a:ext cx="4114800" cy="2129814"/>
          </a:xfrm>
        </p:spPr>
        <p:txBody>
          <a:bodyPr/>
          <a:lstStyle>
            <a:lvl1pPr marL="339976" indent="-339976">
              <a:lnSpc>
                <a:spcPct val="90000"/>
              </a:lnSpc>
              <a:defRPr sz="2800" b="1">
                <a:effectLst>
                  <a:outerShdw blurRad="38100" dist="38100" dir="2700000" algn="tl">
                    <a:srgbClr val="000000">
                      <a:alpha val="43137"/>
                    </a:srgbClr>
                  </a:outerShdw>
                </a:effectLst>
              </a:defRPr>
            </a:lvl1pPr>
            <a:lvl2pPr marL="673338" indent="-325424">
              <a:lnSpc>
                <a:spcPct val="90000"/>
              </a:lnSpc>
              <a:defRPr sz="2400" b="1">
                <a:effectLst>
                  <a:outerShdw blurRad="38100" dist="38100" dir="2700000" algn="tl">
                    <a:srgbClr val="000000">
                      <a:alpha val="43137"/>
                    </a:srgbClr>
                  </a:outerShdw>
                </a:effectLst>
              </a:defRPr>
            </a:lvl2pPr>
            <a:lvl3pPr marL="953785" indent="-288384">
              <a:lnSpc>
                <a:spcPct val="90000"/>
              </a:lnSpc>
              <a:defRPr sz="2000" b="1">
                <a:effectLst>
                  <a:outerShdw blurRad="38100" dist="38100" dir="2700000" algn="tl">
                    <a:srgbClr val="000000">
                      <a:alpha val="43137"/>
                    </a:srgbClr>
                  </a:outerShdw>
                </a:effectLst>
              </a:defRPr>
            </a:lvl3pPr>
            <a:lvl4pPr marL="1227618" indent="-273833">
              <a:lnSpc>
                <a:spcPct val="90000"/>
              </a:lnSpc>
              <a:defRPr sz="1800" b="1">
                <a:effectLst>
                  <a:outerShdw blurRad="38100" dist="38100" dir="2700000" algn="tl">
                    <a:srgbClr val="000000">
                      <a:alpha val="43137"/>
                    </a:srgbClr>
                  </a:outerShdw>
                </a:effectLst>
              </a:defRPr>
            </a:lvl4pPr>
            <a:lvl5pPr marL="1516002" indent="-280447">
              <a:lnSpc>
                <a:spcPct val="90000"/>
              </a:lnSpc>
              <a:defRPr sz="1800" b="1">
                <a:effectLst>
                  <a:outerShdw blurRad="38100" dist="38100" dir="2700000" algn="tl">
                    <a:srgbClr val="000000">
                      <a:alpha val="43137"/>
                    </a:srgbClr>
                  </a:outerShdw>
                </a:effectLst>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hasCustomPrompt="1"/>
          </p:nvPr>
        </p:nvSpPr>
        <p:spPr>
          <a:xfrm>
            <a:off x="4648200" y="1411553"/>
            <a:ext cx="4114800" cy="2129814"/>
          </a:xfrm>
        </p:spPr>
        <p:txBody>
          <a:bodyPr/>
          <a:lstStyle>
            <a:lvl1pPr marL="347914" indent="-347914">
              <a:lnSpc>
                <a:spcPct val="90000"/>
              </a:lnSpc>
              <a:defRPr sz="2800" b="1">
                <a:effectLst>
                  <a:outerShdw blurRad="38100" dist="38100" dir="2700000" algn="tl">
                    <a:srgbClr val="000000">
                      <a:alpha val="43137"/>
                    </a:srgbClr>
                  </a:outerShdw>
                </a:effectLst>
              </a:defRPr>
            </a:lvl1pPr>
            <a:lvl2pPr marL="673338" indent="-339976">
              <a:lnSpc>
                <a:spcPct val="90000"/>
              </a:lnSpc>
              <a:defRPr sz="2400" b="1">
                <a:effectLst>
                  <a:outerShdw blurRad="38100" dist="38100" dir="2700000" algn="tl">
                    <a:srgbClr val="000000">
                      <a:alpha val="43137"/>
                    </a:srgbClr>
                  </a:outerShdw>
                </a:effectLst>
              </a:defRPr>
            </a:lvl2pPr>
            <a:lvl3pPr marL="961722" indent="-302936">
              <a:lnSpc>
                <a:spcPct val="90000"/>
              </a:lnSpc>
              <a:defRPr sz="2000" b="1">
                <a:effectLst>
                  <a:outerShdw blurRad="38100" dist="38100" dir="2700000" algn="tl">
                    <a:srgbClr val="000000">
                      <a:alpha val="43137"/>
                    </a:srgbClr>
                  </a:outerShdw>
                </a:effectLst>
              </a:defRPr>
            </a:lvl3pPr>
            <a:lvl4pPr marL="1227618" indent="-265896">
              <a:lnSpc>
                <a:spcPct val="90000"/>
              </a:lnSpc>
              <a:defRPr sz="1800" b="1">
                <a:effectLst>
                  <a:outerShdw blurRad="38100" dist="38100" dir="2700000" algn="tl">
                    <a:srgbClr val="000000">
                      <a:alpha val="43137"/>
                    </a:srgbClr>
                  </a:outerShdw>
                </a:effectLst>
              </a:defRPr>
            </a:lvl4pPr>
            <a:lvl5pPr marL="1516002" indent="-273833">
              <a:lnSpc>
                <a:spcPct val="90000"/>
              </a:lnSpc>
              <a:defRPr sz="1800" b="1">
                <a:effectLst>
                  <a:outerShdw blurRad="38100" dist="38100" dir="2700000" algn="tl">
                    <a:srgbClr val="000000">
                      <a:alpha val="43137"/>
                    </a:srgbClr>
                  </a:outerShdw>
                </a:effectLst>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9346191"/>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Text Placeholder 2"/>
          <p:cNvSpPr>
            <a:spLocks noGrp="1"/>
          </p:cNvSpPr>
          <p:nvPr>
            <p:ph type="body" idx="1" hasCustomPrompt="1"/>
          </p:nvPr>
        </p:nvSpPr>
        <p:spPr>
          <a:xfrm>
            <a:off x="381000" y="1757802"/>
            <a:ext cx="4114800" cy="346249"/>
          </a:xfrm>
        </p:spPr>
        <p:txBody>
          <a:bodyPr anchor="b"/>
          <a:lstStyle>
            <a:lvl1pPr marL="0" indent="0">
              <a:lnSpc>
                <a:spcPct val="90000"/>
              </a:lnSpc>
              <a:spcBef>
                <a:spcPts val="0"/>
              </a:spcBef>
              <a:buNone/>
              <a:defRPr sz="2500" b="1">
                <a:effectLst>
                  <a:outerShdw blurRad="38100" dist="38100" dir="2700000" algn="tl">
                    <a:srgbClr val="000000">
                      <a:alpha val="43137"/>
                    </a:srgbClr>
                  </a:outerShdw>
                </a:effectLst>
              </a:defRPr>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645981" y="1757802"/>
            <a:ext cx="4117019" cy="346249"/>
          </a:xfrm>
        </p:spPr>
        <p:txBody>
          <a:bodyPr anchor="b"/>
          <a:lstStyle>
            <a:lvl1pPr marL="0" indent="0">
              <a:lnSpc>
                <a:spcPct val="90000"/>
              </a:lnSpc>
              <a:spcBef>
                <a:spcPts val="0"/>
              </a:spcBef>
              <a:buNone/>
              <a:defRPr sz="2500" b="1">
                <a:effectLst>
                  <a:outerShdw blurRad="38100" dist="38100" dir="2700000" algn="tl">
                    <a:srgbClr val="000000">
                      <a:alpha val="43137"/>
                    </a:srgbClr>
                  </a:outerShdw>
                </a:effectLst>
              </a:defRPr>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50312525"/>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879089442"/>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227666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26594062"/>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066246"/>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6761633"/>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extLst>
      <p:ext uri="{BB962C8B-B14F-4D97-AF65-F5344CB8AC3E}">
        <p14:creationId xmlns:p14="http://schemas.microsoft.com/office/powerpoint/2010/main" val="3180580598"/>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722049" y="2355850"/>
            <a:ext cx="7690114" cy="1384994"/>
          </a:xfrm>
        </p:spPr>
        <p:txBody>
          <a:bodyPr>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1106035980"/>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664797"/>
          </a:xfrm>
        </p:spPr>
        <p:txBody>
          <a:bodyPr/>
          <a:lstStyle>
            <a:lvl1pPr>
              <a:defRPr b="1"/>
            </a:lvl1pPr>
          </a:lstStyle>
          <a:p>
            <a:r>
              <a:rPr lang="en-US" dirty="0" smtClean="0"/>
              <a:t>Click To Edit Master Title Style</a:t>
            </a:r>
            <a:endParaRPr lang="en-US" dirty="0"/>
          </a:p>
        </p:txBody>
      </p:sp>
      <p:sp>
        <p:nvSpPr>
          <p:cNvPr id="3" name="SmartArt Placeholder 2"/>
          <p:cNvSpPr>
            <a:spLocks noGrp="1"/>
          </p:cNvSpPr>
          <p:nvPr>
            <p:ph type="dgm" idx="1"/>
          </p:nvPr>
        </p:nvSpPr>
        <p:spPr>
          <a:xfrm>
            <a:off x="457200" y="1600200"/>
            <a:ext cx="8229600" cy="4525963"/>
          </a:xfrm>
        </p:spPr>
        <p:txBody>
          <a:bodyPr rtlCol="0">
            <a:normAutofit/>
          </a:bodyPr>
          <a:lstStyle>
            <a:lvl1pPr>
              <a:defRPr b="1">
                <a:effectLst>
                  <a:outerShdw blurRad="38100" dist="38100" dir="2700000" algn="tl">
                    <a:srgbClr val="000000">
                      <a:alpha val="43137"/>
                    </a:srgbClr>
                  </a:outerShdw>
                </a:effectLst>
              </a:defRPr>
            </a:lvl1pPr>
          </a:lstStyle>
          <a:p>
            <a:pPr lvl="0"/>
            <a:endParaRPr lang="en-US" noProof="0"/>
          </a:p>
        </p:txBody>
      </p:sp>
    </p:spTree>
    <p:extLst>
      <p:ext uri="{BB962C8B-B14F-4D97-AF65-F5344CB8AC3E}">
        <p14:creationId xmlns:p14="http://schemas.microsoft.com/office/powerpoint/2010/main" val="358735805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hasCustomPrompt="1"/>
          </p:nvPr>
        </p:nvSpPr>
        <p:spPr>
          <a:xfrm>
            <a:off x="457200" y="1600200"/>
            <a:ext cx="4038600" cy="2579168"/>
          </a:xfrm>
        </p:spPr>
        <p:txBody>
          <a:bodyPr/>
          <a:lstStyle>
            <a:lvl1pPr>
              <a:defRPr b="1">
                <a:effectLst>
                  <a:outerShdw blurRad="38100" dist="38100" dir="2700000" algn="tl">
                    <a:srgbClr val="000000">
                      <a:alpha val="43137"/>
                    </a:srgbClr>
                  </a:outerShdw>
                </a:effectLst>
              </a:defRPr>
            </a:lvl1pPr>
            <a:lvl2pPr>
              <a:defRPr b="1">
                <a:effectLst>
                  <a:outerShdw blurRad="38100" dist="38100" dir="2700000" algn="tl">
                    <a:srgbClr val="000000">
                      <a:alpha val="43137"/>
                    </a:srgbClr>
                  </a:outerShdw>
                </a:effectLst>
              </a:defRPr>
            </a:lvl2pPr>
            <a:lvl3pPr>
              <a:defRPr b="1">
                <a:effectLst>
                  <a:outerShdw blurRad="38100" dist="38100" dir="2700000" algn="tl">
                    <a:srgbClr val="000000">
                      <a:alpha val="43137"/>
                    </a:srgbClr>
                  </a:outerShdw>
                </a:effectLst>
              </a:defRPr>
            </a:lvl3pPr>
            <a:lvl4pPr>
              <a:defRPr b="1">
                <a:effectLst>
                  <a:outerShdw blurRad="38100" dist="38100" dir="2700000" algn="tl">
                    <a:srgbClr val="000000">
                      <a:alpha val="43137"/>
                    </a:srgbClr>
                  </a:outerShdw>
                </a:effectLst>
              </a:defRPr>
            </a:lvl4pPr>
            <a:lvl5pPr>
              <a:defRPr b="1">
                <a:effectLst>
                  <a:outerShdw blurRad="38100" dist="38100" dir="2700000" algn="tl">
                    <a:srgbClr val="000000">
                      <a:alpha val="43137"/>
                    </a:srgbClr>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hasCustomPrompt="1"/>
          </p:nvPr>
        </p:nvSpPr>
        <p:spPr>
          <a:xfrm>
            <a:off x="4648200" y="1600200"/>
            <a:ext cx="4038600" cy="2579168"/>
          </a:xfrm>
        </p:spPr>
        <p:txBody>
          <a:bodyPr/>
          <a:lstStyle>
            <a:lvl1pPr>
              <a:defRPr b="1">
                <a:effectLst>
                  <a:outerShdw blurRad="38100" dist="38100" dir="2700000" algn="tl">
                    <a:srgbClr val="000000">
                      <a:alpha val="43137"/>
                    </a:srgbClr>
                  </a:outerShdw>
                </a:effectLst>
              </a:defRPr>
            </a:lvl1pPr>
            <a:lvl2pPr>
              <a:defRPr b="1">
                <a:effectLst>
                  <a:outerShdw blurRad="38100" dist="38100" dir="2700000" algn="tl">
                    <a:srgbClr val="000000">
                      <a:alpha val="43137"/>
                    </a:srgbClr>
                  </a:outerShdw>
                </a:effectLst>
              </a:defRPr>
            </a:lvl2pPr>
            <a:lvl3pPr>
              <a:defRPr b="1">
                <a:effectLst>
                  <a:outerShdw blurRad="38100" dist="38100" dir="2700000" algn="tl">
                    <a:srgbClr val="000000">
                      <a:alpha val="43137"/>
                    </a:srgbClr>
                  </a:outerShdw>
                </a:effectLst>
              </a:defRPr>
            </a:lvl3pPr>
            <a:lvl4pPr>
              <a:defRPr b="1">
                <a:effectLst>
                  <a:outerShdw blurRad="38100" dist="38100" dir="2700000" algn="tl">
                    <a:srgbClr val="000000">
                      <a:alpha val="43137"/>
                    </a:srgbClr>
                  </a:outerShdw>
                </a:effectLst>
              </a:defRPr>
            </a:lvl4pPr>
            <a:lvl5pPr>
              <a:defRPr b="1">
                <a:effectLst>
                  <a:outerShdw blurRad="38100" dist="38100" dir="2700000" algn="tl">
                    <a:srgbClr val="000000">
                      <a:alpha val="43137"/>
                    </a:srgbClr>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a:defRPr/>
            </a:pPr>
            <a:endParaRPr lang="en-US">
              <a:solidFill>
                <a:prstClr val="white"/>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a:defRPr/>
            </a:pPr>
            <a:endParaRPr lang="en-US">
              <a:solidFill>
                <a:prstClr val="white"/>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a:defRPr/>
            </a:pPr>
            <a:fld id="{9D2BBA24-1B98-4E4F-A0B3-E355CC1563E2}"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23726067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solidFill>
                <a:prstClr val="white"/>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solidFill>
                <a:prstClr val="white"/>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2AD57CE9-8087-4213-9D6B-3107C523A77A}"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6030751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solidFill>
                <a:srgbClr val="000000"/>
              </a:solidFill>
            </a:endParaRPr>
          </a:p>
        </p:txBody>
      </p:sp>
      <p:sp>
        <p:nvSpPr>
          <p:cNvPr id="7" name="Slide Number Placeholder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9D2BBA24-1B98-4E4F-A0B3-E355CC1563E2}"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12597525"/>
      </p:ext>
    </p:extLst>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lvl1pPr>
              <a:defRPr sz="5400" b="1" i="0" baseline="0">
                <a:solidFill>
                  <a:srgbClr val="00206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295400" y="2209800"/>
            <a:ext cx="6400800" cy="1752600"/>
          </a:xfrm>
        </p:spPr>
        <p:txBody>
          <a:bodyPr/>
          <a:lstStyle>
            <a:lvl1pPr marL="0" indent="0" algn="ctr">
              <a:buNone/>
              <a:defRPr b="1" i="0" baseline="0">
                <a:solidFill>
                  <a:srgbClr val="00206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3944984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C6EAAB9-F102-4B2C-9AEF-929D44D7ED90}" type="datetimeFigureOut">
              <a:rPr lang="en-US" smtClean="0">
                <a:solidFill>
                  <a:srgbClr val="000000"/>
                </a:solidFill>
              </a:rPr>
              <a:pPr/>
              <a:t>10/16/2011</a:t>
            </a:fld>
            <a:endParaRPr lang="en-US">
              <a:solidFill>
                <a:srgbClr val="00000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0000"/>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C6C9AC5-B442-432B-B5BB-E669505FFDB1}"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61673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15338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55561112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jpe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image" Target="../media/image3.pn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image" Target="../media/image2.png"/><Relationship Id="rId2" Type="http://schemas.openxmlformats.org/officeDocument/2006/relationships/slideLayout" Target="../slideLayouts/slideLayout31.xml"/><Relationship Id="rId16" Type="http://schemas.openxmlformats.org/officeDocument/2006/relationships/image" Target="../media/image1.jpe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5.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image" Target="../media/image2.pn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image" Target="../media/image1.jpeg"/><Relationship Id="rId2" Type="http://schemas.openxmlformats.org/officeDocument/2006/relationships/slideLayout" Target="../slideLayouts/slideLayout45.xml"/><Relationship Id="rId16" Type="http://schemas.openxmlformats.org/officeDocument/2006/relationships/theme" Target="../theme/theme6.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19" Type="http://schemas.openxmlformats.org/officeDocument/2006/relationships/image" Target="../media/image3.png"/><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slideLayout" Target="../slideLayouts/slideLayout60.xml"/><Relationship Id="rId1" Type="http://schemas.openxmlformats.org/officeDocument/2006/relationships/slideLayout" Target="../slideLayouts/slideLayout59.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image" Target="../media/image2.png"/><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image" Target="../media/image1.jpeg"/><Relationship Id="rId2" Type="http://schemas.openxmlformats.org/officeDocument/2006/relationships/slideLayout" Target="../slideLayouts/slideLayout63.xml"/><Relationship Id="rId16" Type="http://schemas.openxmlformats.org/officeDocument/2006/relationships/theme" Target="../theme/theme8.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19" Type="http://schemas.openxmlformats.org/officeDocument/2006/relationships/image" Target="../media/image3.png"/><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79.xml"/><Relationship Id="rId2" Type="http://schemas.openxmlformats.org/officeDocument/2006/relationships/slideLayout" Target="../slideLayouts/slideLayout78.xml"/><Relationship Id="rId1" Type="http://schemas.openxmlformats.org/officeDocument/2006/relationships/slideLayout" Target="../slideLayouts/slideLayout77.xml"/><Relationship Id="rId5" Type="http://schemas.openxmlformats.org/officeDocument/2006/relationships/image" Target="../media/image5.pn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5162"/>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6147" name="Text Placeholder 2"/>
          <p:cNvSpPr>
            <a:spLocks noGrp="1"/>
          </p:cNvSpPr>
          <p:nvPr>
            <p:ph type="body" idx="1"/>
          </p:nvPr>
        </p:nvSpPr>
        <p:spPr bwMode="auto">
          <a:xfrm>
            <a:off x="381000" y="1412875"/>
            <a:ext cx="8382000"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73" r:id="rId10"/>
    <p:sldLayoutId id="2147483874" r:id="rId11"/>
    <p:sldLayoutId id="2147483862" r:id="rId12"/>
    <p:sldLayoutId id="2147483863" r:id="rId13"/>
    <p:sldLayoutId id="2147483875" r:id="rId14"/>
  </p:sldLayoutIdLst>
  <p:transition>
    <p:fade/>
  </p:transition>
  <p:txStyles>
    <p:titleStyle>
      <a:lvl1pPr algn="l" defTabSz="912813" rtl="0" eaLnBrk="0" fontAlgn="base" hangingPunct="0">
        <a:lnSpc>
          <a:spcPct val="90000"/>
        </a:lnSpc>
        <a:spcBef>
          <a:spcPct val="0"/>
        </a:spcBef>
        <a:spcAft>
          <a:spcPct val="0"/>
        </a:spcAft>
        <a:defRPr lang="en-US" sz="4800" b="1" kern="1200" spc="-15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rotWithShape="0">
              <a:srgbClr val="000000">
                <a:alpha val="43137"/>
              </a:srgbClr>
            </a:outerShdw>
          </a:effectLst>
          <a:latin typeface="+mj-lt"/>
          <a:ea typeface="+mn-ea"/>
          <a:cs typeface="Arial" charset="0"/>
        </a:defRPr>
      </a:lvl1pPr>
      <a:lvl2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2pPr>
      <a:lvl3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3pPr>
      <a:lvl4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4pPr>
      <a:lvl5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5pPr>
      <a:lvl6pPr marL="4572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6pPr>
      <a:lvl7pPr marL="9144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7pPr>
      <a:lvl8pPr marL="13716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8pPr>
      <a:lvl9pPr marL="18288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9pPr>
    </p:titleStyle>
    <p:bodyStyle>
      <a:lvl1pPr marL="396875" indent="-396875" algn="l" defTabSz="912813" rtl="0" eaLnBrk="0" fontAlgn="base" hangingPunct="0">
        <a:lnSpc>
          <a:spcPct val="90000"/>
        </a:lnSpc>
        <a:spcBef>
          <a:spcPct val="20000"/>
        </a:spcBef>
        <a:spcAft>
          <a:spcPct val="0"/>
        </a:spcAft>
        <a:buBlip>
          <a:blip r:embed="rId17"/>
        </a:buBlip>
        <a:defRPr sz="3200" b="1" kern="1200">
          <a:solidFill>
            <a:schemeClr val="tx1"/>
          </a:solidFill>
          <a:effectLst>
            <a:outerShdw blurRad="38100" dist="38100" dir="2700000" algn="tl">
              <a:srgbClr val="000000">
                <a:alpha val="43137"/>
              </a:srgbClr>
            </a:outerShdw>
          </a:effectLst>
          <a:latin typeface="+mn-lt"/>
          <a:ea typeface="+mn-ea"/>
          <a:cs typeface="+mn-cs"/>
        </a:defRPr>
      </a:lvl1pPr>
      <a:lvl2pPr marL="914400" indent="-396875" algn="l" defTabSz="912813" rtl="0" eaLnBrk="0" fontAlgn="base" hangingPunct="0">
        <a:lnSpc>
          <a:spcPct val="90000"/>
        </a:lnSpc>
        <a:spcBef>
          <a:spcPct val="20000"/>
        </a:spcBef>
        <a:spcAft>
          <a:spcPct val="0"/>
        </a:spcAft>
        <a:buBlip>
          <a:blip r:embed="rId18"/>
        </a:buBlip>
        <a:defRPr sz="2800" b="1" kern="1200">
          <a:solidFill>
            <a:schemeClr val="tx1"/>
          </a:solidFill>
          <a:effectLst>
            <a:outerShdw blurRad="38100" dist="38100" dir="2700000" algn="tl">
              <a:srgbClr val="000000">
                <a:alpha val="43137"/>
              </a:srgbClr>
            </a:outerShdw>
          </a:effectLst>
          <a:latin typeface="+mn-lt"/>
          <a:ea typeface="+mn-ea"/>
          <a:cs typeface="+mn-cs"/>
        </a:defRPr>
      </a:lvl2pPr>
      <a:lvl3pPr marL="1258888" indent="-344488" algn="l" defTabSz="912813" rtl="0" eaLnBrk="0" fontAlgn="base" hangingPunct="0">
        <a:lnSpc>
          <a:spcPct val="90000"/>
        </a:lnSpc>
        <a:spcBef>
          <a:spcPct val="20000"/>
        </a:spcBef>
        <a:spcAft>
          <a:spcPct val="0"/>
        </a:spcAft>
        <a:buBlip>
          <a:blip r:embed="rId18"/>
        </a:buBlip>
        <a:defRPr sz="2400" b="1" kern="1200">
          <a:solidFill>
            <a:schemeClr val="tx1"/>
          </a:solidFill>
          <a:effectLst>
            <a:outerShdw blurRad="38100" dist="38100" dir="2700000" algn="tl">
              <a:srgbClr val="000000">
                <a:alpha val="43137"/>
              </a:srgbClr>
            </a:outerShdw>
          </a:effectLst>
          <a:latin typeface="+mn-lt"/>
          <a:ea typeface="+mn-ea"/>
          <a:cs typeface="+mn-cs"/>
        </a:defRPr>
      </a:lvl3pPr>
      <a:lvl4pPr marL="1604963" indent="-346075" algn="l" defTabSz="912813" rtl="0" eaLnBrk="0" fontAlgn="base" hangingPunct="0">
        <a:lnSpc>
          <a:spcPct val="90000"/>
        </a:lnSpc>
        <a:spcBef>
          <a:spcPct val="20000"/>
        </a:spcBef>
        <a:spcAft>
          <a:spcPct val="0"/>
        </a:spcAft>
        <a:buBlip>
          <a:blip r:embed="rId18"/>
        </a:buBlip>
        <a:defRPr sz="2400" b="1" kern="1200">
          <a:solidFill>
            <a:schemeClr val="tx1"/>
          </a:solidFill>
          <a:effectLst>
            <a:outerShdw blurRad="38100" dist="38100" dir="2700000" algn="tl">
              <a:srgbClr val="000000">
                <a:alpha val="43137"/>
              </a:srgbClr>
            </a:outerShdw>
          </a:effectLst>
          <a:latin typeface="+mn-lt"/>
          <a:ea typeface="+mn-ea"/>
          <a:cs typeface="+mn-cs"/>
        </a:defRPr>
      </a:lvl4pPr>
      <a:lvl5pPr marL="1941513" indent="-336550" algn="l" defTabSz="912813" rtl="0" eaLnBrk="0" fontAlgn="base" hangingPunct="0">
        <a:lnSpc>
          <a:spcPct val="90000"/>
        </a:lnSpc>
        <a:spcBef>
          <a:spcPct val="20000"/>
        </a:spcBef>
        <a:spcAft>
          <a:spcPct val="0"/>
        </a:spcAft>
        <a:buBlip>
          <a:blip r:embed="rId18"/>
        </a:buBlip>
        <a:defRPr sz="2400" b="1" kern="1200">
          <a:solidFill>
            <a:schemeClr val="tx1"/>
          </a:solidFill>
          <a:effectLst>
            <a:outerShdw blurRad="38100" dist="38100" dir="2700000" algn="tl">
              <a:srgbClr val="000000">
                <a:alpha val="43137"/>
              </a:srgbClr>
            </a:outerShdw>
          </a:effectLst>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pic>
        <p:nvPicPr>
          <p:cNvPr id="7170" name="Picture 3" descr="white rectangle.png"/>
          <p:cNvPicPr>
            <a:picLocks noChangeAspect="1"/>
          </p:cNvPicPr>
          <p:nvPr/>
        </p:nvPicPr>
        <p:blipFill>
          <a:blip r:embed="rId14">
            <a:extLst>
              <a:ext uri="{28A0092B-C50C-407E-A947-70E740481C1C}">
                <a14:useLocalDpi xmlns:a14="http://schemas.microsoft.com/office/drawing/2010/main" val="0"/>
              </a:ext>
            </a:extLst>
          </a:blip>
          <a:srcRect b="10452"/>
          <a:stretch>
            <a:fillRect/>
          </a:stretch>
        </p:blipFill>
        <p:spPr bwMode="auto">
          <a:xfrm>
            <a:off x="0" y="1300163"/>
            <a:ext cx="9144000" cy="555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381000" y="230188"/>
            <a:ext cx="8382000" cy="665162"/>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7172" name="Text Placeholder 2"/>
          <p:cNvSpPr>
            <a:spLocks noGrp="1"/>
          </p:cNvSpPr>
          <p:nvPr>
            <p:ph type="body" idx="1"/>
          </p:nvPr>
        </p:nvSpPr>
        <p:spPr bwMode="auto">
          <a:xfrm>
            <a:off x="722313" y="1905000"/>
            <a:ext cx="8040687"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7" r:id="rId10"/>
    <p:sldLayoutId id="2147483878" r:id="rId11"/>
  </p:sldLayoutIdLst>
  <p:transition>
    <p:fade/>
  </p:transition>
  <p:txStyles>
    <p:titleStyle>
      <a:lvl1pPr algn="l" defTabSz="912813" rtl="0" eaLnBrk="0" fontAlgn="base" hangingPunct="0">
        <a:lnSpc>
          <a:spcPct val="90000"/>
        </a:lnSpc>
        <a:spcBef>
          <a:spcPct val="0"/>
        </a:spcBef>
        <a:spcAft>
          <a:spcPct val="0"/>
        </a:spcAft>
        <a:defRPr lang="en-US" sz="4800" kern="1200" spc="-125"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a:lvl2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2pPr>
      <a:lvl3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3pPr>
      <a:lvl4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4pPr>
      <a:lvl5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5pPr>
      <a:lvl6pPr marL="4572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6pPr>
      <a:lvl7pPr marL="9144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7pPr>
      <a:lvl8pPr marL="13716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8pPr>
      <a:lvl9pPr marL="18288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9pPr>
    </p:titleStyle>
    <p:bodyStyle>
      <a:lvl1pPr algn="l" defTabSz="912813" rtl="0" eaLnBrk="0" fontAlgn="base" hangingPunct="0">
        <a:lnSpc>
          <a:spcPct val="90000"/>
        </a:lnSpc>
        <a:spcBef>
          <a:spcPct val="20000"/>
        </a:spcBef>
        <a:spcAft>
          <a:spcPct val="0"/>
        </a:spcAft>
        <a:buFont typeface="Arial" pitchFamily="34" charset="0"/>
        <a:defRPr sz="3000" b="1" kern="1200">
          <a:solidFill>
            <a:schemeClr val="tx1"/>
          </a:solidFill>
          <a:latin typeface="Courier New" pitchFamily="49" charset="0"/>
          <a:ea typeface="+mn-ea"/>
          <a:cs typeface="Courier New" pitchFamily="49" charset="0"/>
        </a:defRPr>
      </a:lvl1pPr>
      <a:lvl2pPr marL="384175" indent="-6350" algn="l" defTabSz="912813" rtl="0" eaLnBrk="0" fontAlgn="base" hangingPunct="0">
        <a:lnSpc>
          <a:spcPct val="90000"/>
        </a:lnSpc>
        <a:spcBef>
          <a:spcPct val="20000"/>
        </a:spcBef>
        <a:spcAft>
          <a:spcPct val="0"/>
        </a:spcAft>
        <a:buFont typeface="Arial" pitchFamily="34" charset="0"/>
        <a:defRPr sz="2800" b="1" kern="1200">
          <a:solidFill>
            <a:schemeClr val="tx1"/>
          </a:solidFill>
          <a:latin typeface="Courier New" pitchFamily="49" charset="0"/>
          <a:ea typeface="+mn-ea"/>
          <a:cs typeface="Courier New" pitchFamily="49" charset="0"/>
        </a:defRPr>
      </a:lvl2pPr>
      <a:lvl3pPr marL="760413" indent="-6350" algn="l" defTabSz="912813" rtl="0" eaLnBrk="0" fontAlgn="base" hangingPunct="0">
        <a:lnSpc>
          <a:spcPct val="90000"/>
        </a:lnSpc>
        <a:spcBef>
          <a:spcPct val="20000"/>
        </a:spcBef>
        <a:spcAft>
          <a:spcPct val="0"/>
        </a:spcAft>
        <a:buFont typeface="Arial" pitchFamily="34" charset="0"/>
        <a:defRPr sz="2400" b="1" kern="1200">
          <a:solidFill>
            <a:schemeClr val="tx1"/>
          </a:solidFill>
          <a:latin typeface="Courier New" pitchFamily="49" charset="0"/>
          <a:ea typeface="+mn-ea"/>
          <a:cs typeface="Courier New" pitchFamily="49" charset="0"/>
        </a:defRPr>
      </a:lvl3pPr>
      <a:lvl4pPr marL="1093788" indent="6350" algn="l" defTabSz="912813" rtl="0" eaLnBrk="0" fontAlgn="base" hangingPunct="0">
        <a:lnSpc>
          <a:spcPct val="90000"/>
        </a:lnSpc>
        <a:spcBef>
          <a:spcPct val="20000"/>
        </a:spcBef>
        <a:spcAft>
          <a:spcPct val="0"/>
        </a:spcAft>
        <a:buFont typeface="Arial" pitchFamily="34" charset="0"/>
        <a:defRPr sz="2400" b="1" kern="1200">
          <a:solidFill>
            <a:schemeClr val="tx1"/>
          </a:solidFill>
          <a:latin typeface="Courier New" pitchFamily="49" charset="0"/>
          <a:ea typeface="+mn-ea"/>
          <a:cs typeface="Courier New" pitchFamily="49" charset="0"/>
        </a:defRPr>
      </a:lvl4pPr>
      <a:lvl5pPr marL="1425575" algn="l" defTabSz="912813" rtl="0" eaLnBrk="0" fontAlgn="base" hangingPunct="0">
        <a:lnSpc>
          <a:spcPct val="90000"/>
        </a:lnSpc>
        <a:spcBef>
          <a:spcPct val="20000"/>
        </a:spcBef>
        <a:spcAft>
          <a:spcPct val="0"/>
        </a:spcAft>
        <a:buFont typeface="Arial" pitchFamily="34" charset="0"/>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p:cNvPicPr>
            <a:picLocks noChangeAspect="1" noChangeArrowheads="1"/>
          </p:cNvPicPr>
          <p:nvPr/>
        </p:nvPicPr>
        <p:blipFill>
          <a:blip r:embed="rId3" cstate="print"/>
          <a:srcRect/>
          <a:stretch>
            <a:fillRect/>
          </a:stretch>
        </p:blipFill>
        <p:spPr bwMode="auto">
          <a:xfrm>
            <a:off x="457200" y="6400800"/>
            <a:ext cx="5835650" cy="153988"/>
          </a:xfrm>
          <a:prstGeom prst="rect">
            <a:avLst/>
          </a:prstGeom>
          <a:noFill/>
          <a:ln w="9525">
            <a:noFill/>
            <a:miter lim="800000"/>
            <a:headEnd/>
            <a:tailEnd/>
          </a:ln>
        </p:spPr>
      </p:pic>
    </p:spTree>
    <p:extLst>
      <p:ext uri="{BB962C8B-B14F-4D97-AF65-F5344CB8AC3E}">
        <p14:creationId xmlns:p14="http://schemas.microsoft.com/office/powerpoint/2010/main" val="3314299857"/>
      </p:ext>
    </p:extLst>
  </p:cSld>
  <p:clrMap bg1="lt1" tx1="dk1" bg2="lt2" tx2="dk2" accent1="accent1" accent2="accent2" accent3="accent3" accent4="accent4" accent5="accent5" accent6="accent6" hlink="hlink" folHlink="folHlink"/>
  <p:sldLayoutIdLst>
    <p:sldLayoutId id="2147483880" r:id="rId1"/>
  </p:sldLayoutIdLst>
  <p:transition>
    <p:fad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p:cNvPicPr>
            <a:picLocks noChangeAspect="1" noChangeArrowheads="1"/>
          </p:cNvPicPr>
          <p:nvPr/>
        </p:nvPicPr>
        <p:blipFill>
          <a:blip r:embed="rId5" cstate="print"/>
          <a:srcRect/>
          <a:stretch>
            <a:fillRect/>
          </a:stretch>
        </p:blipFill>
        <p:spPr bwMode="auto">
          <a:xfrm>
            <a:off x="457200" y="6400800"/>
            <a:ext cx="5835650" cy="153988"/>
          </a:xfrm>
          <a:prstGeom prst="rect">
            <a:avLst/>
          </a:prstGeom>
          <a:noFill/>
          <a:ln w="9525">
            <a:noFill/>
            <a:miter lim="800000"/>
            <a:headEnd/>
            <a:tailEnd/>
          </a:ln>
        </p:spPr>
      </p:pic>
    </p:spTree>
    <p:extLst>
      <p:ext uri="{BB962C8B-B14F-4D97-AF65-F5344CB8AC3E}">
        <p14:creationId xmlns:p14="http://schemas.microsoft.com/office/powerpoint/2010/main" val="3891376543"/>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Lst>
  <p:transition>
    <p:fad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5162"/>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6147" name="Text Placeholder 2"/>
          <p:cNvSpPr>
            <a:spLocks noGrp="1"/>
          </p:cNvSpPr>
          <p:nvPr>
            <p:ph type="body" idx="1"/>
          </p:nvPr>
        </p:nvSpPr>
        <p:spPr bwMode="auto">
          <a:xfrm>
            <a:off x="381000" y="1412875"/>
            <a:ext cx="8382000"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4021270462"/>
      </p:ext>
    </p:extLst>
  </p:cSld>
  <p:clrMap bg1="dk1" tx1="lt1" bg2="dk2" tx2="lt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 id="2147483899" r:id="rId12"/>
    <p:sldLayoutId id="2147483900" r:id="rId13"/>
    <p:sldLayoutId id="2147483902" r:id="rId14"/>
  </p:sldLayoutIdLst>
  <p:transition>
    <p:fade/>
  </p:transition>
  <p:txStyles>
    <p:titleStyle>
      <a:lvl1pPr algn="l" defTabSz="912813" rtl="0" eaLnBrk="0" fontAlgn="base" hangingPunct="0">
        <a:lnSpc>
          <a:spcPct val="90000"/>
        </a:lnSpc>
        <a:spcBef>
          <a:spcPct val="0"/>
        </a:spcBef>
        <a:spcAft>
          <a:spcPct val="0"/>
        </a:spcAft>
        <a:defRPr lang="en-US" sz="4800" b="1" kern="1200" spc="-15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rotWithShape="0">
              <a:srgbClr val="000000">
                <a:alpha val="43137"/>
              </a:srgbClr>
            </a:outerShdw>
          </a:effectLst>
          <a:latin typeface="+mj-lt"/>
          <a:ea typeface="+mn-ea"/>
          <a:cs typeface="Arial" charset="0"/>
        </a:defRPr>
      </a:lvl1pPr>
      <a:lvl2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2pPr>
      <a:lvl3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3pPr>
      <a:lvl4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4pPr>
      <a:lvl5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5pPr>
      <a:lvl6pPr marL="4572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6pPr>
      <a:lvl7pPr marL="9144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7pPr>
      <a:lvl8pPr marL="13716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8pPr>
      <a:lvl9pPr marL="18288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9pPr>
    </p:titleStyle>
    <p:bodyStyle>
      <a:lvl1pPr marL="396875" indent="-396875" algn="l" defTabSz="912813" rtl="0" eaLnBrk="0" fontAlgn="base" hangingPunct="0">
        <a:lnSpc>
          <a:spcPct val="90000"/>
        </a:lnSpc>
        <a:spcBef>
          <a:spcPct val="20000"/>
        </a:spcBef>
        <a:spcAft>
          <a:spcPct val="0"/>
        </a:spcAft>
        <a:buBlip>
          <a:blip r:embed="rId17"/>
        </a:buBlip>
        <a:defRPr sz="3200" b="1" kern="1200">
          <a:solidFill>
            <a:schemeClr val="tx1"/>
          </a:solidFill>
          <a:effectLst>
            <a:outerShdw blurRad="38100" dist="38100" dir="2700000" algn="tl">
              <a:srgbClr val="000000">
                <a:alpha val="43137"/>
              </a:srgbClr>
            </a:outerShdw>
          </a:effectLst>
          <a:latin typeface="+mn-lt"/>
          <a:ea typeface="+mn-ea"/>
          <a:cs typeface="+mn-cs"/>
        </a:defRPr>
      </a:lvl1pPr>
      <a:lvl2pPr marL="914400" indent="-396875" algn="l" defTabSz="912813" rtl="0" eaLnBrk="0" fontAlgn="base" hangingPunct="0">
        <a:lnSpc>
          <a:spcPct val="90000"/>
        </a:lnSpc>
        <a:spcBef>
          <a:spcPct val="20000"/>
        </a:spcBef>
        <a:spcAft>
          <a:spcPct val="0"/>
        </a:spcAft>
        <a:buBlip>
          <a:blip r:embed="rId18"/>
        </a:buBlip>
        <a:defRPr sz="2800" b="1" kern="1200">
          <a:solidFill>
            <a:schemeClr val="tx1"/>
          </a:solidFill>
          <a:effectLst>
            <a:outerShdw blurRad="38100" dist="38100" dir="2700000" algn="tl">
              <a:srgbClr val="000000">
                <a:alpha val="43137"/>
              </a:srgbClr>
            </a:outerShdw>
          </a:effectLst>
          <a:latin typeface="+mn-lt"/>
          <a:ea typeface="+mn-ea"/>
          <a:cs typeface="+mn-cs"/>
        </a:defRPr>
      </a:lvl2pPr>
      <a:lvl3pPr marL="1258888" indent="-344488" algn="l" defTabSz="912813" rtl="0" eaLnBrk="0" fontAlgn="base" hangingPunct="0">
        <a:lnSpc>
          <a:spcPct val="90000"/>
        </a:lnSpc>
        <a:spcBef>
          <a:spcPct val="20000"/>
        </a:spcBef>
        <a:spcAft>
          <a:spcPct val="0"/>
        </a:spcAft>
        <a:buBlip>
          <a:blip r:embed="rId18"/>
        </a:buBlip>
        <a:defRPr sz="2400" b="1" kern="1200">
          <a:solidFill>
            <a:schemeClr val="tx1"/>
          </a:solidFill>
          <a:effectLst>
            <a:outerShdw blurRad="38100" dist="38100" dir="2700000" algn="tl">
              <a:srgbClr val="000000">
                <a:alpha val="43137"/>
              </a:srgbClr>
            </a:outerShdw>
          </a:effectLst>
          <a:latin typeface="+mn-lt"/>
          <a:ea typeface="+mn-ea"/>
          <a:cs typeface="+mn-cs"/>
        </a:defRPr>
      </a:lvl3pPr>
      <a:lvl4pPr marL="1604963" indent="-346075" algn="l" defTabSz="912813" rtl="0" eaLnBrk="0" fontAlgn="base" hangingPunct="0">
        <a:lnSpc>
          <a:spcPct val="90000"/>
        </a:lnSpc>
        <a:spcBef>
          <a:spcPct val="20000"/>
        </a:spcBef>
        <a:spcAft>
          <a:spcPct val="0"/>
        </a:spcAft>
        <a:buBlip>
          <a:blip r:embed="rId18"/>
        </a:buBlip>
        <a:defRPr sz="2400" b="1" kern="1200">
          <a:solidFill>
            <a:schemeClr val="tx1"/>
          </a:solidFill>
          <a:effectLst>
            <a:outerShdw blurRad="38100" dist="38100" dir="2700000" algn="tl">
              <a:srgbClr val="000000">
                <a:alpha val="43137"/>
              </a:srgbClr>
            </a:outerShdw>
          </a:effectLst>
          <a:latin typeface="+mn-lt"/>
          <a:ea typeface="+mn-ea"/>
          <a:cs typeface="+mn-cs"/>
        </a:defRPr>
      </a:lvl4pPr>
      <a:lvl5pPr marL="1941513" indent="-336550" algn="l" defTabSz="912813" rtl="0" eaLnBrk="0" fontAlgn="base" hangingPunct="0">
        <a:lnSpc>
          <a:spcPct val="90000"/>
        </a:lnSpc>
        <a:spcBef>
          <a:spcPct val="20000"/>
        </a:spcBef>
        <a:spcAft>
          <a:spcPct val="0"/>
        </a:spcAft>
        <a:buBlip>
          <a:blip r:embed="rId18"/>
        </a:buBlip>
        <a:defRPr sz="2400" b="1" kern="1200">
          <a:solidFill>
            <a:schemeClr val="tx1"/>
          </a:solidFill>
          <a:effectLst>
            <a:outerShdw blurRad="38100" dist="38100" dir="2700000" algn="tl">
              <a:srgbClr val="000000">
                <a:alpha val="43137"/>
              </a:srgbClr>
            </a:outerShdw>
          </a:effectLst>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7"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5162"/>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6147" name="Text Placeholder 2"/>
          <p:cNvSpPr>
            <a:spLocks noGrp="1"/>
          </p:cNvSpPr>
          <p:nvPr>
            <p:ph type="body" idx="1"/>
          </p:nvPr>
        </p:nvSpPr>
        <p:spPr bwMode="auto">
          <a:xfrm>
            <a:off x="381000" y="1412875"/>
            <a:ext cx="8382000"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3116955208"/>
      </p:ext>
    </p:extLst>
  </p:cSld>
  <p:clrMap bg1="dk1" tx1="lt1" bg2="dk2" tx2="lt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 id="2147483919" r:id="rId12"/>
    <p:sldLayoutId id="2147483920" r:id="rId13"/>
    <p:sldLayoutId id="2147483921" r:id="rId14"/>
    <p:sldLayoutId id="2147483922" r:id="rId15"/>
  </p:sldLayoutIdLst>
  <p:transition>
    <p:fade/>
  </p:transition>
  <p:txStyles>
    <p:titleStyle>
      <a:lvl1pPr algn="l" defTabSz="912813" rtl="0" eaLnBrk="0" fontAlgn="base" hangingPunct="0">
        <a:lnSpc>
          <a:spcPct val="90000"/>
        </a:lnSpc>
        <a:spcBef>
          <a:spcPct val="0"/>
        </a:spcBef>
        <a:spcAft>
          <a:spcPct val="0"/>
        </a:spcAft>
        <a:defRPr lang="en-US" sz="4800" b="1" kern="1200" spc="-15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rotWithShape="0">
              <a:srgbClr val="000000">
                <a:alpha val="43137"/>
              </a:srgbClr>
            </a:outerShdw>
          </a:effectLst>
          <a:latin typeface="+mj-lt"/>
          <a:ea typeface="+mn-ea"/>
          <a:cs typeface="Arial" charset="0"/>
        </a:defRPr>
      </a:lvl1pPr>
      <a:lvl2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2pPr>
      <a:lvl3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3pPr>
      <a:lvl4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4pPr>
      <a:lvl5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5pPr>
      <a:lvl6pPr marL="4572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6pPr>
      <a:lvl7pPr marL="9144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7pPr>
      <a:lvl8pPr marL="13716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8pPr>
      <a:lvl9pPr marL="18288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9pPr>
    </p:titleStyle>
    <p:bodyStyle>
      <a:lvl1pPr marL="396875" indent="-396875" algn="l" defTabSz="912813" rtl="0" eaLnBrk="0" fontAlgn="base" hangingPunct="0">
        <a:lnSpc>
          <a:spcPct val="90000"/>
        </a:lnSpc>
        <a:spcBef>
          <a:spcPct val="20000"/>
        </a:spcBef>
        <a:spcAft>
          <a:spcPct val="0"/>
        </a:spcAft>
        <a:buBlip>
          <a:blip r:embed="rId18"/>
        </a:buBlip>
        <a:defRPr sz="3200" b="1" kern="1200">
          <a:solidFill>
            <a:schemeClr val="tx1"/>
          </a:solidFill>
          <a:effectLst>
            <a:outerShdw blurRad="38100" dist="38100" dir="2700000" algn="tl">
              <a:srgbClr val="000000">
                <a:alpha val="43137"/>
              </a:srgbClr>
            </a:outerShdw>
          </a:effectLst>
          <a:latin typeface="+mn-lt"/>
          <a:ea typeface="+mn-ea"/>
          <a:cs typeface="+mn-cs"/>
        </a:defRPr>
      </a:lvl1pPr>
      <a:lvl2pPr marL="914400" indent="-396875" algn="l" defTabSz="912813" rtl="0" eaLnBrk="0" fontAlgn="base" hangingPunct="0">
        <a:lnSpc>
          <a:spcPct val="90000"/>
        </a:lnSpc>
        <a:spcBef>
          <a:spcPct val="20000"/>
        </a:spcBef>
        <a:spcAft>
          <a:spcPct val="0"/>
        </a:spcAft>
        <a:buBlip>
          <a:blip r:embed="rId19"/>
        </a:buBlip>
        <a:defRPr sz="2800" b="1" kern="1200">
          <a:solidFill>
            <a:schemeClr val="tx1"/>
          </a:solidFill>
          <a:effectLst>
            <a:outerShdw blurRad="38100" dist="38100" dir="2700000" algn="tl">
              <a:srgbClr val="000000">
                <a:alpha val="43137"/>
              </a:srgbClr>
            </a:outerShdw>
          </a:effectLst>
          <a:latin typeface="+mn-lt"/>
          <a:ea typeface="+mn-ea"/>
          <a:cs typeface="+mn-cs"/>
        </a:defRPr>
      </a:lvl2pPr>
      <a:lvl3pPr marL="1258888" indent="-344488" algn="l" defTabSz="912813" rtl="0" eaLnBrk="0" fontAlgn="base" hangingPunct="0">
        <a:lnSpc>
          <a:spcPct val="90000"/>
        </a:lnSpc>
        <a:spcBef>
          <a:spcPct val="20000"/>
        </a:spcBef>
        <a:spcAft>
          <a:spcPct val="0"/>
        </a:spcAft>
        <a:buBlip>
          <a:blip r:embed="rId19"/>
        </a:buBlip>
        <a:defRPr sz="2400" b="1" kern="1200">
          <a:solidFill>
            <a:schemeClr val="tx1"/>
          </a:solidFill>
          <a:effectLst>
            <a:outerShdw blurRad="38100" dist="38100" dir="2700000" algn="tl">
              <a:srgbClr val="000000">
                <a:alpha val="43137"/>
              </a:srgbClr>
            </a:outerShdw>
          </a:effectLst>
          <a:latin typeface="+mn-lt"/>
          <a:ea typeface="+mn-ea"/>
          <a:cs typeface="+mn-cs"/>
        </a:defRPr>
      </a:lvl3pPr>
      <a:lvl4pPr marL="1604963" indent="-346075" algn="l" defTabSz="912813" rtl="0" eaLnBrk="0" fontAlgn="base" hangingPunct="0">
        <a:lnSpc>
          <a:spcPct val="90000"/>
        </a:lnSpc>
        <a:spcBef>
          <a:spcPct val="20000"/>
        </a:spcBef>
        <a:spcAft>
          <a:spcPct val="0"/>
        </a:spcAft>
        <a:buBlip>
          <a:blip r:embed="rId19"/>
        </a:buBlip>
        <a:defRPr sz="2400" b="1" kern="1200">
          <a:solidFill>
            <a:schemeClr val="tx1"/>
          </a:solidFill>
          <a:effectLst>
            <a:outerShdw blurRad="38100" dist="38100" dir="2700000" algn="tl">
              <a:srgbClr val="000000">
                <a:alpha val="43137"/>
              </a:srgbClr>
            </a:outerShdw>
          </a:effectLst>
          <a:latin typeface="+mn-lt"/>
          <a:ea typeface="+mn-ea"/>
          <a:cs typeface="+mn-cs"/>
        </a:defRPr>
      </a:lvl4pPr>
      <a:lvl5pPr marL="1941513" indent="-336550" algn="l" defTabSz="912813" rtl="0" eaLnBrk="0" fontAlgn="base" hangingPunct="0">
        <a:lnSpc>
          <a:spcPct val="90000"/>
        </a:lnSpc>
        <a:spcBef>
          <a:spcPct val="20000"/>
        </a:spcBef>
        <a:spcAft>
          <a:spcPct val="0"/>
        </a:spcAft>
        <a:buBlip>
          <a:blip r:embed="rId19"/>
        </a:buBlip>
        <a:defRPr sz="2400" b="1" kern="1200">
          <a:solidFill>
            <a:schemeClr val="tx1"/>
          </a:solidFill>
          <a:effectLst>
            <a:outerShdw blurRad="38100" dist="38100" dir="2700000" algn="tl">
              <a:srgbClr val="000000">
                <a:alpha val="43137"/>
              </a:srgbClr>
            </a:outerShdw>
          </a:effectLst>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p:cNvPicPr>
            <a:picLocks noChangeAspect="1" noChangeArrowheads="1"/>
          </p:cNvPicPr>
          <p:nvPr/>
        </p:nvPicPr>
        <p:blipFill>
          <a:blip r:embed="rId5" cstate="print"/>
          <a:srcRect/>
          <a:stretch>
            <a:fillRect/>
          </a:stretch>
        </p:blipFill>
        <p:spPr bwMode="auto">
          <a:xfrm>
            <a:off x="457200" y="6400800"/>
            <a:ext cx="5835650" cy="153988"/>
          </a:xfrm>
          <a:prstGeom prst="rect">
            <a:avLst/>
          </a:prstGeom>
          <a:noFill/>
          <a:ln w="9525">
            <a:noFill/>
            <a:miter lim="800000"/>
            <a:headEnd/>
            <a:tailEnd/>
          </a:ln>
        </p:spPr>
      </p:pic>
    </p:spTree>
    <p:extLst>
      <p:ext uri="{BB962C8B-B14F-4D97-AF65-F5344CB8AC3E}">
        <p14:creationId xmlns:p14="http://schemas.microsoft.com/office/powerpoint/2010/main" val="1643786210"/>
      </p:ext>
    </p:extLst>
  </p:cSld>
  <p:clrMap bg1="lt1" tx1="dk1" bg2="lt2" tx2="dk2" accent1="accent1" accent2="accent2" accent3="accent3" accent4="accent4" accent5="accent5" accent6="accent6" hlink="hlink" folHlink="folHlink"/>
  <p:sldLayoutIdLst>
    <p:sldLayoutId id="2147483924" r:id="rId1"/>
    <p:sldLayoutId id="2147483925" r:id="rId2"/>
    <p:sldLayoutId id="2147483926" r:id="rId3"/>
  </p:sldLayoutIdLst>
  <p:transition>
    <p:fad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7"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5162"/>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6147" name="Text Placeholder 2"/>
          <p:cNvSpPr>
            <a:spLocks noGrp="1"/>
          </p:cNvSpPr>
          <p:nvPr>
            <p:ph type="body" idx="1"/>
          </p:nvPr>
        </p:nvSpPr>
        <p:spPr bwMode="auto">
          <a:xfrm>
            <a:off x="381000" y="1412875"/>
            <a:ext cx="8382000"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1005676586"/>
      </p:ext>
    </p:extLst>
  </p:cSld>
  <p:clrMap bg1="dk1" tx1="lt1" bg2="dk2" tx2="lt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 id="2147483940" r:id="rId13"/>
    <p:sldLayoutId id="2147483941" r:id="rId14"/>
    <p:sldLayoutId id="2147483942" r:id="rId15"/>
  </p:sldLayoutIdLst>
  <p:transition>
    <p:fade/>
  </p:transition>
  <p:txStyles>
    <p:titleStyle>
      <a:lvl1pPr algn="l" defTabSz="912813" rtl="0" eaLnBrk="0" fontAlgn="base" hangingPunct="0">
        <a:lnSpc>
          <a:spcPct val="90000"/>
        </a:lnSpc>
        <a:spcBef>
          <a:spcPct val="0"/>
        </a:spcBef>
        <a:spcAft>
          <a:spcPct val="0"/>
        </a:spcAft>
        <a:defRPr lang="en-US" sz="4800" b="1" kern="1200" spc="-15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rotWithShape="0">
              <a:srgbClr val="000000">
                <a:alpha val="43137"/>
              </a:srgbClr>
            </a:outerShdw>
          </a:effectLst>
          <a:latin typeface="+mj-lt"/>
          <a:ea typeface="+mn-ea"/>
          <a:cs typeface="Arial" charset="0"/>
        </a:defRPr>
      </a:lvl1pPr>
      <a:lvl2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2pPr>
      <a:lvl3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3pPr>
      <a:lvl4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4pPr>
      <a:lvl5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5pPr>
      <a:lvl6pPr marL="4572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6pPr>
      <a:lvl7pPr marL="9144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7pPr>
      <a:lvl8pPr marL="13716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8pPr>
      <a:lvl9pPr marL="18288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9pPr>
    </p:titleStyle>
    <p:bodyStyle>
      <a:lvl1pPr marL="396875" indent="-396875" algn="l" defTabSz="912813" rtl="0" eaLnBrk="0" fontAlgn="base" hangingPunct="0">
        <a:lnSpc>
          <a:spcPct val="90000"/>
        </a:lnSpc>
        <a:spcBef>
          <a:spcPct val="20000"/>
        </a:spcBef>
        <a:spcAft>
          <a:spcPct val="0"/>
        </a:spcAft>
        <a:buBlip>
          <a:blip r:embed="rId18"/>
        </a:buBlip>
        <a:defRPr sz="3200" b="1" kern="1200">
          <a:solidFill>
            <a:schemeClr val="tx1"/>
          </a:solidFill>
          <a:effectLst>
            <a:outerShdw blurRad="38100" dist="38100" dir="2700000" algn="tl">
              <a:srgbClr val="000000">
                <a:alpha val="43137"/>
              </a:srgbClr>
            </a:outerShdw>
          </a:effectLst>
          <a:latin typeface="+mn-lt"/>
          <a:ea typeface="+mn-ea"/>
          <a:cs typeface="+mn-cs"/>
        </a:defRPr>
      </a:lvl1pPr>
      <a:lvl2pPr marL="914400" indent="-396875" algn="l" defTabSz="912813" rtl="0" eaLnBrk="0" fontAlgn="base" hangingPunct="0">
        <a:lnSpc>
          <a:spcPct val="90000"/>
        </a:lnSpc>
        <a:spcBef>
          <a:spcPct val="20000"/>
        </a:spcBef>
        <a:spcAft>
          <a:spcPct val="0"/>
        </a:spcAft>
        <a:buBlip>
          <a:blip r:embed="rId19"/>
        </a:buBlip>
        <a:defRPr sz="2800" b="1" kern="1200">
          <a:solidFill>
            <a:schemeClr val="tx1"/>
          </a:solidFill>
          <a:effectLst>
            <a:outerShdw blurRad="38100" dist="38100" dir="2700000" algn="tl">
              <a:srgbClr val="000000">
                <a:alpha val="43137"/>
              </a:srgbClr>
            </a:outerShdw>
          </a:effectLst>
          <a:latin typeface="+mn-lt"/>
          <a:ea typeface="+mn-ea"/>
          <a:cs typeface="+mn-cs"/>
        </a:defRPr>
      </a:lvl2pPr>
      <a:lvl3pPr marL="1258888" indent="-344488" algn="l" defTabSz="912813" rtl="0" eaLnBrk="0" fontAlgn="base" hangingPunct="0">
        <a:lnSpc>
          <a:spcPct val="90000"/>
        </a:lnSpc>
        <a:spcBef>
          <a:spcPct val="20000"/>
        </a:spcBef>
        <a:spcAft>
          <a:spcPct val="0"/>
        </a:spcAft>
        <a:buBlip>
          <a:blip r:embed="rId19"/>
        </a:buBlip>
        <a:defRPr sz="2400" b="1" kern="1200">
          <a:solidFill>
            <a:schemeClr val="tx1"/>
          </a:solidFill>
          <a:effectLst>
            <a:outerShdw blurRad="38100" dist="38100" dir="2700000" algn="tl">
              <a:srgbClr val="000000">
                <a:alpha val="43137"/>
              </a:srgbClr>
            </a:outerShdw>
          </a:effectLst>
          <a:latin typeface="+mn-lt"/>
          <a:ea typeface="+mn-ea"/>
          <a:cs typeface="+mn-cs"/>
        </a:defRPr>
      </a:lvl3pPr>
      <a:lvl4pPr marL="1604963" indent="-346075" algn="l" defTabSz="912813" rtl="0" eaLnBrk="0" fontAlgn="base" hangingPunct="0">
        <a:lnSpc>
          <a:spcPct val="90000"/>
        </a:lnSpc>
        <a:spcBef>
          <a:spcPct val="20000"/>
        </a:spcBef>
        <a:spcAft>
          <a:spcPct val="0"/>
        </a:spcAft>
        <a:buBlip>
          <a:blip r:embed="rId19"/>
        </a:buBlip>
        <a:defRPr sz="2400" b="1" kern="1200">
          <a:solidFill>
            <a:schemeClr val="tx1"/>
          </a:solidFill>
          <a:effectLst>
            <a:outerShdw blurRad="38100" dist="38100" dir="2700000" algn="tl">
              <a:srgbClr val="000000">
                <a:alpha val="43137"/>
              </a:srgbClr>
            </a:outerShdw>
          </a:effectLst>
          <a:latin typeface="+mn-lt"/>
          <a:ea typeface="+mn-ea"/>
          <a:cs typeface="+mn-cs"/>
        </a:defRPr>
      </a:lvl4pPr>
      <a:lvl5pPr marL="1941513" indent="-336550" algn="l" defTabSz="912813" rtl="0" eaLnBrk="0" fontAlgn="base" hangingPunct="0">
        <a:lnSpc>
          <a:spcPct val="90000"/>
        </a:lnSpc>
        <a:spcBef>
          <a:spcPct val="20000"/>
        </a:spcBef>
        <a:spcAft>
          <a:spcPct val="0"/>
        </a:spcAft>
        <a:buBlip>
          <a:blip r:embed="rId19"/>
        </a:buBlip>
        <a:defRPr sz="2400" b="1" kern="1200">
          <a:solidFill>
            <a:schemeClr val="tx1"/>
          </a:solidFill>
          <a:effectLst>
            <a:outerShdw blurRad="38100" dist="38100" dir="2700000" algn="tl">
              <a:srgbClr val="000000">
                <a:alpha val="43137"/>
              </a:srgbClr>
            </a:outerShdw>
          </a:effectLst>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p:cNvPicPr>
            <a:picLocks noChangeAspect="1" noChangeArrowheads="1"/>
          </p:cNvPicPr>
          <p:nvPr/>
        </p:nvPicPr>
        <p:blipFill>
          <a:blip r:embed="rId5" cstate="print"/>
          <a:srcRect/>
          <a:stretch>
            <a:fillRect/>
          </a:stretch>
        </p:blipFill>
        <p:spPr bwMode="auto">
          <a:xfrm>
            <a:off x="457200" y="6400800"/>
            <a:ext cx="5835650" cy="153988"/>
          </a:xfrm>
          <a:prstGeom prst="rect">
            <a:avLst/>
          </a:prstGeom>
          <a:noFill/>
          <a:ln w="9525">
            <a:noFill/>
            <a:miter lim="800000"/>
            <a:headEnd/>
            <a:tailEnd/>
          </a:ln>
        </p:spPr>
      </p:pic>
    </p:spTree>
    <p:extLst>
      <p:ext uri="{BB962C8B-B14F-4D97-AF65-F5344CB8AC3E}">
        <p14:creationId xmlns:p14="http://schemas.microsoft.com/office/powerpoint/2010/main" val="41396762"/>
      </p:ext>
    </p:extLst>
  </p:cSld>
  <p:clrMap bg1="lt1" tx1="dk1" bg2="lt2" tx2="dk2" accent1="accent1" accent2="accent2" accent3="accent3" accent4="accent4" accent5="accent5" accent6="accent6" hlink="hlink" folHlink="folHlink"/>
  <p:sldLayoutIdLst>
    <p:sldLayoutId id="2147483944" r:id="rId1"/>
    <p:sldLayoutId id="2147483945" r:id="rId2"/>
    <p:sldLayoutId id="2147483946" r:id="rId3"/>
  </p:sldLayoutIdLst>
  <p:transition>
    <p:fad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59.xml"/></Relationships>
</file>

<file path=ppt/slides/_rels/slide10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59.xml"/></Relationships>
</file>

<file path=ppt/slides/_rels/slide10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59.xml"/></Relationships>
</file>

<file path=ppt/slides/_rels/slide10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9.xml"/></Relationships>
</file>

<file path=ppt/slides/_rels/slide10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60.xml"/></Relationships>
</file>

<file path=ppt/slides/_rels/slide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5.xml"/></Relationships>
</file>

<file path=ppt/slides/_rels/slide106.xml.rels><?xml version="1.0" encoding="UTF-8" standalone="yes"?>
<Relationships xmlns="http://schemas.openxmlformats.org/package/2006/relationships"><Relationship Id="rId2" Type="http://schemas.openxmlformats.org/officeDocument/2006/relationships/image" Target="../media/image92.gif"/><Relationship Id="rId1" Type="http://schemas.openxmlformats.org/officeDocument/2006/relationships/slideLayout" Target="../slideLayouts/slideLayout77.xml"/></Relationships>
</file>

<file path=ppt/slides/_rels/slide107.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7.xml"/></Relationships>
</file>

<file path=ppt/slides/_rels/slide10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28.xml"/><Relationship Id="rId1" Type="http://schemas.openxmlformats.org/officeDocument/2006/relationships/slideLayout" Target="../slideLayouts/slideLayout65.xml"/></Relationships>
</file>

<file path=ppt/slides/_rels/slide109.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77.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7.xml"/></Relationships>
</file>

<file path=ppt/slides/_rels/slide11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77.xml"/></Relationships>
</file>

<file path=ppt/slides/_rels/slide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113.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7.xml"/></Relationships>
</file>

<file path=ppt/slides/_rels/slide114.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7.xml"/></Relationships>
</file>

<file path=ppt/slides/_rels/slide115.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7.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8.xml"/></Relationships>
</file>

<file path=ppt/slides/_rels/slide118.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8.xml"/></Relationships>
</file>

<file path=ppt/slides/_rels/slide119.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hyperlink" Target="http://www.ada.gov/"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jpeg"/><Relationship Id="rId1" Type="http://schemas.openxmlformats.org/officeDocument/2006/relationships/slideLayout" Target="../slideLayouts/slideLayout27.xml"/></Relationships>
</file>

<file path=ppt/slides/_rels/slide121.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7.xml"/></Relationships>
</file>

<file path=ppt/slides/_rels/slide122.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7.xml"/></Relationships>
</file>

<file path=ppt/slides/_rels/slide123.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7.xml"/></Relationships>
</file>

<file path=ppt/slides/_rels/slide124.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8.xml"/></Relationships>
</file>

<file path=ppt/slides/_rels/slide125.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7.xml"/></Relationships>
</file>

<file path=ppt/slides/_rels/slide126.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7.xml"/></Relationships>
</file>

<file path=ppt/slides/_rels/slide127.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7.xml"/></Relationships>
</file>

<file path=ppt/slides/_rels/slide128.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7.xml"/></Relationships>
</file>

<file path=ppt/slides/_rels/slide129.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130.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27.xml"/></Relationships>
</file>

<file path=ppt/slides/_rels/slide131.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7.xml"/></Relationships>
</file>

<file path=ppt/slides/_rels/slide132.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7.xml"/></Relationships>
</file>

<file path=ppt/slides/_rels/slide133.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5.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7.xml"/></Relationships>
</file>

<file path=ppt/slides/_rels/slide136.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8.xml"/></Relationships>
</file>

<file path=ppt/slides/_rels/slide137.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8.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9.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8.xml"/></Relationships>
</file>

<file path=ppt/slides/_rels/slide141.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8.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3.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png"/><Relationship Id="rId1" Type="http://schemas.openxmlformats.org/officeDocument/2006/relationships/slideLayout" Target="../slideLayouts/slideLayout28.xml"/></Relationships>
</file>

<file path=ppt/slides/_rels/slide144.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8.xml"/></Relationships>
</file>

<file path=ppt/slides/_rels/slide145.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8.xml"/></Relationships>
</file>

<file path=ppt/slides/_rels/slide146.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8.xml"/></Relationships>
</file>

<file path=ppt/slides/_rels/slide147.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8.xml"/></Relationships>
</file>

<file path=ppt/slides/_rels/slide148.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28.xml"/></Relationships>
</file>

<file path=ppt/slides/_rels/slide149.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0.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image" Target="../media/image137.png"/><Relationship Id="rId1" Type="http://schemas.openxmlformats.org/officeDocument/2006/relationships/slideLayout" Target="../slideLayouts/slideLayout28.xml"/></Relationships>
</file>

<file path=ppt/slides/_rels/slide151.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27.xml"/></Relationships>
</file>

<file path=ppt/slides/_rels/slide1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153.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28.xml"/></Relationships>
</file>

<file path=ppt/slides/_rels/slide154.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8.xml"/></Relationships>
</file>

<file path=ppt/slides/_rels/slide155.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8.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7.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8.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9.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8.xml"/></Relationships>
</file>

<file path=ppt/slides/_rels/slide161.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8.xml"/></Relationships>
</file>

<file path=ppt/slides/_rels/slide162.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8.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166.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28.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9.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24.jpeg"/></Relationships>
</file>

<file path=ppt/slides/_rels/slide170.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28.xml"/></Relationships>
</file>

<file path=ppt/slides/_rels/slide171.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27.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3.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28.xml"/></Relationships>
</file>

<file path=ppt/slides/_rels/slide1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175.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29.xml"/></Relationships>
</file>

<file path=ppt/slides/_rels/slide176.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29.xml"/></Relationships>
</file>

<file path=ppt/slides/_rels/slide177.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29.xml"/></Relationships>
</file>

<file path=ppt/slides/_rels/slide178.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image" Target="../media/image156.jpeg"/><Relationship Id="rId1" Type="http://schemas.openxmlformats.org/officeDocument/2006/relationships/slideLayout" Target="../slideLayouts/slideLayout29.xml"/><Relationship Id="rId4" Type="http://schemas.openxmlformats.org/officeDocument/2006/relationships/image" Target="../media/image158.jpe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4.xml"/><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3.gif"/></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8.jpeg"/><Relationship Id="rId1" Type="http://schemas.openxmlformats.org/officeDocument/2006/relationships/slideLayout" Target="../slideLayouts/slideLayout27.xml"/></Relationships>
</file>

<file path=ppt/slides/_rels/slide6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6.xml"/></Relationships>
</file>

<file path=ppt/slides/_rels/slide6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7.xml"/></Relationships>
</file>

<file path=ppt/slides/_rels/slide6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4.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7.xml"/></Relationships>
</file>

<file path=ppt/slides/_rels/slide6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7.xml"/><Relationship Id="rId5" Type="http://schemas.openxmlformats.org/officeDocument/2006/relationships/image" Target="../media/image55.jpeg"/><Relationship Id="rId4" Type="http://schemas.openxmlformats.org/officeDocument/2006/relationships/image" Target="../media/image5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7.xml"/></Relationships>
</file>

<file path=ppt/slides/_rels/slide7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7.xml"/></Relationships>
</file>

<file path=ppt/slides/_rels/slide7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7.xml"/></Relationships>
</file>

<file path=ppt/slides/_rels/slide7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7.xml"/></Relationships>
</file>

<file path=ppt/slides/_rels/slide7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27.xml"/></Relationships>
</file>

<file path=ppt/slides/_rels/slide7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7.xml"/></Relationships>
</file>

<file path=ppt/slides/_rels/slide7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7.xml"/></Relationships>
</file>

<file path=ppt/slides/_rels/slide8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7.xml"/></Relationships>
</file>

<file path=ppt/slides/_rels/slide8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5.png"/><Relationship Id="rId1" Type="http://schemas.openxmlformats.org/officeDocument/2006/relationships/slideLayout" Target="../slideLayouts/slideLayout27.xm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g"/><Relationship Id="rId1" Type="http://schemas.microsoft.com/office/2007/relationships/media" Target="../media/media1.mpg"/><Relationship Id="rId4" Type="http://schemas.openxmlformats.org/officeDocument/2006/relationships/image" Target="../media/image69.png"/></Relationships>
</file>

<file path=ppt/slides/_rels/slide8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2.png"/><Relationship Id="rId1" Type="http://schemas.openxmlformats.org/officeDocument/2006/relationships/slideLayout" Target="../slideLayouts/slideLayout5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86.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71.jpeg"/><Relationship Id="rId1" Type="http://schemas.openxmlformats.org/officeDocument/2006/relationships/slideLayout" Target="../slideLayouts/slideLayout60.xml"/><Relationship Id="rId5" Type="http://schemas.openxmlformats.org/officeDocument/2006/relationships/image" Target="../media/image73.png"/><Relationship Id="rId4" Type="http://schemas.openxmlformats.org/officeDocument/2006/relationships/image" Target="../media/image72.jpeg"/></Relationships>
</file>

<file path=ppt/slides/_rels/slide8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59.xml"/></Relationships>
</file>

<file path=ppt/slides/_rels/slide8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Layout" Target="../slideLayouts/slideLayout6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60.xml"/></Relationships>
</file>

<file path=ppt/slides/_rels/slide9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60.xml"/></Relationships>
</file>

<file path=ppt/slides/_rels/slide9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59.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0.xml"/></Relationships>
</file>

<file path=ppt/slides/_rels/slide9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60.xml"/></Relationships>
</file>

<file path=ppt/slides/_rels/slide96.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59.xml"/></Relationships>
</file>

<file path=ppt/slides/_rels/slide97.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60.xml"/></Relationships>
</file>

<file path=ppt/slides/_rels/slide9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59.xml"/></Relationships>
</file>

<file path=ppt/slides/_rels/slide9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8032750" cy="2285495"/>
          </a:xfrm>
        </p:spPr>
        <p:txBody>
          <a:bodyPr/>
          <a:lstStyle/>
          <a:p>
            <a:pPr algn="ctr" defTabSz="914363" eaLnBrk="1" fontAlgn="auto" hangingPunct="1">
              <a:spcAft>
                <a:spcPts val="0"/>
              </a:spcAft>
              <a:defRPr/>
            </a:pPr>
            <a:r>
              <a:rPr b="1" dirty="0" smtClean="0"/>
              <a:t>New Rules!</a:t>
            </a:r>
            <a:br>
              <a:rPr b="1" dirty="0" smtClean="0"/>
            </a:br>
            <a:r>
              <a:rPr b="1" dirty="0" smtClean="0"/>
              <a:t> Morphing with </a:t>
            </a:r>
            <a:br>
              <a:rPr b="1" dirty="0" smtClean="0"/>
            </a:br>
            <a:r>
              <a:rPr b="1" dirty="0" smtClean="0"/>
              <a:t>The New ADA Standards</a:t>
            </a:r>
            <a:br>
              <a:rPr b="1" dirty="0" smtClean="0"/>
            </a:br>
            <a:r>
              <a:rPr b="1" dirty="0" smtClean="0"/>
              <a:t>An Overview </a:t>
            </a:r>
            <a:endParaRPr b="1" dirty="0"/>
          </a:p>
        </p:txBody>
      </p:sp>
      <p:sp>
        <p:nvSpPr>
          <p:cNvPr id="3" name="Subtitle 2"/>
          <p:cNvSpPr>
            <a:spLocks noGrp="1"/>
          </p:cNvSpPr>
          <p:nvPr>
            <p:ph type="subTitle" idx="1"/>
          </p:nvPr>
        </p:nvSpPr>
        <p:spPr>
          <a:xfrm>
            <a:off x="2590800" y="3354387"/>
            <a:ext cx="3917950" cy="1293813"/>
          </a:xfrm>
        </p:spPr>
        <p:txBody>
          <a:bodyPr rtlCol="0">
            <a:normAutofit/>
          </a:bodyPr>
          <a:lstStyle/>
          <a:p>
            <a:pPr algn="ctr" defTabSz="914363" eaLnBrk="1" fontAlgn="auto" hangingPunct="1">
              <a:spcAft>
                <a:spcPts val="0"/>
              </a:spcAft>
              <a:defRPr/>
            </a:pPr>
            <a:r>
              <a:rPr lang="en-US" sz="2800" dirty="0" smtClean="0">
                <a:effectLst>
                  <a:outerShdw blurRad="38100" dist="38100" dir="2700000" algn="tl">
                    <a:srgbClr val="000000">
                      <a:alpha val="43137"/>
                    </a:srgbClr>
                  </a:outerShdw>
                </a:effectLst>
              </a:rPr>
              <a:t>Don Brandon</a:t>
            </a:r>
          </a:p>
          <a:p>
            <a:pPr algn="ctr" defTabSz="914363" eaLnBrk="1" fontAlgn="auto" hangingPunct="1">
              <a:spcAft>
                <a:spcPts val="0"/>
              </a:spcAft>
              <a:defRPr/>
            </a:pPr>
            <a:r>
              <a:rPr lang="en-US" sz="2800" dirty="0" smtClean="0">
                <a:effectLst>
                  <a:outerShdw blurRad="38100" dist="38100" dir="2700000" algn="tl">
                    <a:srgbClr val="000000">
                      <a:alpha val="43137"/>
                    </a:srgbClr>
                  </a:outerShdw>
                </a:effectLst>
              </a:rPr>
              <a:t>Director</a:t>
            </a:r>
          </a:p>
          <a:p>
            <a:pPr algn="ctr" defTabSz="914363" eaLnBrk="1" fontAlgn="auto" hangingPunct="1">
              <a:spcAft>
                <a:spcPts val="0"/>
              </a:spcAft>
              <a:defRPr/>
            </a:pPr>
            <a:r>
              <a:rPr lang="en-US" sz="2800" dirty="0" smtClean="0">
                <a:effectLst>
                  <a:outerShdw blurRad="38100" dist="38100" dir="2700000" algn="tl">
                    <a:srgbClr val="000000">
                      <a:alpha val="43137"/>
                    </a:srgbClr>
                  </a:outerShdw>
                </a:effectLst>
              </a:rPr>
              <a:t>Northwest ADA Center</a:t>
            </a:r>
          </a:p>
        </p:txBody>
      </p:sp>
      <p:sp>
        <p:nvSpPr>
          <p:cNvPr id="14340" name="Rectangle 1"/>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14341"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pic>
        <p:nvPicPr>
          <p:cNvPr id="14342" name="Picture 6" descr="NWlogoTagFina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5105400"/>
            <a:ext cx="6934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fontAlgn="auto">
              <a:spcAft>
                <a:spcPts val="0"/>
              </a:spcAft>
              <a:defRPr/>
            </a:pPr>
            <a:r>
              <a:rPr lang="en-US" sz="4000" dirty="0" smtClean="0"/>
              <a:t>The Basics: DOJ Adopts 2004 ADAAG</a:t>
            </a:r>
            <a:br>
              <a:rPr lang="en-US" sz="4000" dirty="0" smtClean="0"/>
            </a:br>
            <a:r>
              <a:rPr lang="en-US" sz="4000" u="sng" dirty="0" smtClean="0"/>
              <a:t>&amp;</a:t>
            </a:r>
            <a:r>
              <a:rPr lang="en-US" sz="4000" dirty="0" smtClean="0"/>
              <a:t> Adds Provisions</a:t>
            </a:r>
            <a:endParaRPr lang="en-US" sz="4000" dirty="0"/>
          </a:p>
        </p:txBody>
      </p:sp>
      <p:sp>
        <p:nvSpPr>
          <p:cNvPr id="37891" name="Content Placeholder 2"/>
          <p:cNvSpPr>
            <a:spLocks noGrp="1"/>
          </p:cNvSpPr>
          <p:nvPr>
            <p:ph idx="1"/>
          </p:nvPr>
        </p:nvSpPr>
        <p:spPr>
          <a:xfrm>
            <a:off x="457200" y="1382713"/>
            <a:ext cx="8229600" cy="6297108"/>
          </a:xfrm>
        </p:spPr>
        <p:txBody>
          <a:bodyPr/>
          <a:lstStyle/>
          <a:p>
            <a:r>
              <a:rPr lang="en-US" b="1" dirty="0" smtClean="0">
                <a:effectLst>
                  <a:outerShdw blurRad="38100" dist="38100" dir="2700000" algn="tl">
                    <a:srgbClr val="000000">
                      <a:alpha val="43137"/>
                    </a:srgbClr>
                  </a:outerShdw>
                </a:effectLst>
              </a:rPr>
              <a:t>Access Board’s Guidelines Become Standards For New Construction And Alterations</a:t>
            </a:r>
          </a:p>
          <a:p>
            <a:r>
              <a:rPr lang="en-US" b="1" dirty="0" smtClean="0">
                <a:effectLst>
                  <a:outerShdw blurRad="38100" dist="38100" dir="2700000" algn="tl">
                    <a:srgbClr val="000000">
                      <a:alpha val="43137"/>
                    </a:srgbClr>
                  </a:outerShdw>
                </a:effectLst>
              </a:rPr>
              <a:t>DOJ Adds</a:t>
            </a:r>
          </a:p>
          <a:p>
            <a:pPr lvl="1">
              <a:buFont typeface="Arial" pitchFamily="34" charset="0"/>
              <a:buChar char="•"/>
            </a:pPr>
            <a:r>
              <a:rPr lang="en-US" b="1" dirty="0" smtClean="0">
                <a:effectLst>
                  <a:outerShdw blurRad="38100" dist="38100" dir="2700000" algn="tl">
                    <a:srgbClr val="000000">
                      <a:alpha val="43137"/>
                    </a:srgbClr>
                  </a:outerShdw>
                </a:effectLst>
              </a:rPr>
              <a:t>Triggers And Applicability</a:t>
            </a:r>
          </a:p>
          <a:p>
            <a:pPr lvl="2">
              <a:buFont typeface="Arial" pitchFamily="34" charset="0"/>
              <a:buChar char="–"/>
            </a:pPr>
            <a:r>
              <a:rPr lang="en-US" b="1" dirty="0" smtClean="0">
                <a:effectLst>
                  <a:outerShdw blurRad="38100" dist="38100" dir="2700000" algn="tl">
                    <a:srgbClr val="000000">
                      <a:alpha val="43137"/>
                    </a:srgbClr>
                  </a:outerShdw>
                </a:effectLst>
              </a:rPr>
              <a:t>Compliance Date</a:t>
            </a:r>
          </a:p>
          <a:p>
            <a:pPr lvl="1">
              <a:buFont typeface="Arial" pitchFamily="34" charset="0"/>
              <a:buChar char="•"/>
            </a:pPr>
            <a:r>
              <a:rPr lang="en-US" b="1" dirty="0" smtClean="0">
                <a:effectLst>
                  <a:outerShdw blurRad="38100" dist="38100" dir="2700000" algn="tl">
                    <a:srgbClr val="000000">
                      <a:alpha val="43137"/>
                    </a:srgbClr>
                  </a:outerShdw>
                </a:effectLst>
              </a:rPr>
              <a:t>Scope</a:t>
            </a:r>
          </a:p>
          <a:p>
            <a:pPr lvl="2">
              <a:buFont typeface="Arial" pitchFamily="34" charset="0"/>
              <a:buChar char="–"/>
            </a:pPr>
            <a:r>
              <a:rPr lang="en-US" b="1" dirty="0" smtClean="0">
                <a:effectLst>
                  <a:outerShdw blurRad="38100" dist="38100" dir="2700000" algn="tl">
                    <a:srgbClr val="000000">
                      <a:alpha val="43137"/>
                    </a:srgbClr>
                  </a:outerShdw>
                </a:effectLst>
              </a:rPr>
              <a:t>Fixed Or Built-in Elements On A Site</a:t>
            </a:r>
          </a:p>
          <a:p>
            <a:pPr lvl="2">
              <a:buFont typeface="Arial" pitchFamily="34" charset="0"/>
              <a:buChar char="–"/>
            </a:pPr>
            <a:r>
              <a:rPr lang="en-US" b="1" dirty="0" smtClean="0">
                <a:effectLst>
                  <a:outerShdw blurRad="38100" dist="38100" dir="2700000" algn="tl">
                    <a:srgbClr val="000000">
                      <a:alpha val="43137"/>
                    </a:srgbClr>
                  </a:outerShdw>
                </a:effectLst>
              </a:rPr>
              <a:t>Figures, Notes Do Not Establish Enforceable Requirements</a:t>
            </a:r>
          </a:p>
          <a:p>
            <a:pPr lvl="1">
              <a:buFont typeface="Arial" pitchFamily="34" charset="0"/>
              <a:buChar char="•"/>
            </a:pPr>
            <a:r>
              <a:rPr lang="en-US" b="1" dirty="0" smtClean="0">
                <a:effectLst>
                  <a:outerShdw blurRad="38100" dist="38100" dir="2700000" algn="tl">
                    <a:srgbClr val="000000">
                      <a:alpha val="43137"/>
                    </a:srgbClr>
                  </a:outerShdw>
                </a:effectLst>
              </a:rPr>
              <a:t>Structural Impracticability</a:t>
            </a:r>
          </a:p>
          <a:p>
            <a:pPr lvl="1">
              <a:buFont typeface="Arial" pitchFamily="34" charset="0"/>
              <a:buChar char="•"/>
            </a:pPr>
            <a:r>
              <a:rPr lang="en-US" b="1" dirty="0" smtClean="0">
                <a:effectLst>
                  <a:outerShdw blurRad="38100" dist="38100" dir="2700000" algn="tl">
                    <a:srgbClr val="000000">
                      <a:alpha val="43137"/>
                    </a:srgbClr>
                  </a:outerShdw>
                </a:effectLst>
              </a:rPr>
              <a:t>Path Of Travel Details</a:t>
            </a:r>
          </a:p>
          <a:p>
            <a:pPr lvl="1">
              <a:buFont typeface="Arial" pitchFamily="34" charset="0"/>
              <a:buChar char="•"/>
            </a:pPr>
            <a:r>
              <a:rPr lang="en-US" b="1" dirty="0" smtClean="0">
                <a:effectLst>
                  <a:outerShdw blurRad="38100" dist="38100" dir="2700000" algn="tl">
                    <a:srgbClr val="000000">
                      <a:alpha val="43137"/>
                    </a:srgbClr>
                  </a:outerShdw>
                </a:effectLst>
              </a:rPr>
              <a:t>Noncomplying New Construction And Alterations</a:t>
            </a:r>
          </a:p>
          <a:p>
            <a:pPr lvl="1"/>
            <a:endParaRPr lang="en-US" b="1" dirty="0" smtClean="0">
              <a:effectLst>
                <a:outerShdw blurRad="38100" dist="38100" dir="2700000" algn="tl">
                  <a:srgbClr val="000000">
                    <a:alpha val="43137"/>
                  </a:srgbClr>
                </a:outerShdw>
              </a:effectLst>
            </a:endParaRPr>
          </a:p>
          <a:p>
            <a:pPr lvl="1"/>
            <a:endParaRPr lang="en-US" b="1" dirty="0" smtClean="0">
              <a:effectLst>
                <a:outerShdw blurRad="38100" dist="38100" dir="2700000" algn="tl">
                  <a:srgbClr val="000000">
                    <a:alpha val="43137"/>
                  </a:srgbClr>
                </a:outerShdw>
              </a:effectLst>
            </a:endParaRPr>
          </a:p>
        </p:txBody>
      </p:sp>
      <p:sp>
        <p:nvSpPr>
          <p:cNvPr id="37892" name="Slide Number Placeholder 3"/>
          <p:cNvSpPr>
            <a:spLocks noGrp="1"/>
          </p:cNvSpPr>
          <p:nvPr>
            <p:ph type="sldNum" sz="quarter" idx="4294967295"/>
          </p:nvPr>
        </p:nvSpPr>
        <p:spPr bwMode="auto">
          <a:xfrm>
            <a:off x="70104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fld id="{A827E749-7358-4712-8FBF-510E47F0B4DC}" type="slidenum">
              <a:rPr lang="en-US">
                <a:solidFill>
                  <a:prstClr val="white"/>
                </a:solidFill>
              </a:rPr>
              <a:pPr algn="ctr" eaLnBrk="1" hangingPunct="1"/>
              <a:t>10</a:t>
            </a:fld>
            <a:endParaRPr lang="en-US">
              <a:solidFill>
                <a:prstClr val="white"/>
              </a:solidFill>
            </a:endParaRPr>
          </a:p>
        </p:txBody>
      </p:sp>
    </p:spTree>
    <p:extLst>
      <p:ext uri="{BB962C8B-B14F-4D97-AF65-F5344CB8AC3E}">
        <p14:creationId xmlns:p14="http://schemas.microsoft.com/office/powerpoint/2010/main" val="2205637554"/>
      </p:ext>
    </p:extLst>
  </p:cSld>
  <p:clrMapOvr>
    <a:masterClrMapping/>
  </p:clrMapOvr>
  <p:transition>
    <p:fad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8077200" cy="1143000"/>
          </a:xfrm>
        </p:spPr>
        <p:txBody>
          <a:bodyPr>
            <a:normAutofit/>
          </a:bodyPr>
          <a:lstStyle/>
          <a:p>
            <a:r>
              <a:rPr lang="en-US" sz="5400" b="1" dirty="0" smtClean="0">
                <a:solidFill>
                  <a:srgbClr val="002060"/>
                </a:solidFill>
              </a:rPr>
              <a:t>Curb Ramps </a:t>
            </a:r>
          </a:p>
        </p:txBody>
      </p:sp>
      <p:sp>
        <p:nvSpPr>
          <p:cNvPr id="23557" name="Rectangle 6"/>
          <p:cNvSpPr>
            <a:spLocks noChangeArrowheads="1"/>
          </p:cNvSpPr>
          <p:nvPr/>
        </p:nvSpPr>
        <p:spPr bwMode="auto">
          <a:xfrm>
            <a:off x="0" y="1219200"/>
            <a:ext cx="8915400" cy="3733800"/>
          </a:xfrm>
          <a:prstGeom prst="rect">
            <a:avLst/>
          </a:prstGeom>
          <a:noFill/>
          <a:ln w="9525">
            <a:noFill/>
            <a:miter lim="800000"/>
            <a:headEnd/>
            <a:tailEnd/>
          </a:ln>
        </p:spPr>
        <p:txBody>
          <a:bodyPr/>
          <a:lstStyle/>
          <a:p>
            <a:pPr marL="342900" algn="ctr">
              <a:spcBef>
                <a:spcPct val="20000"/>
              </a:spcBef>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Detectable Warnings –  required at:</a:t>
            </a:r>
          </a:p>
          <a:p>
            <a:pPr marL="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 Transit facilities (DOT standards)</a:t>
            </a:r>
          </a:p>
          <a:p>
            <a:pPr marL="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 FHWY funded projects </a:t>
            </a:r>
          </a:p>
          <a:p>
            <a:pPr marL="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 Other public sidewalks (strongly recommended) </a:t>
            </a:r>
          </a:p>
          <a:p>
            <a:pPr marL="342900">
              <a:spcBef>
                <a:spcPct val="20000"/>
              </a:spcBef>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  - Board to address in new ROW guidelines </a:t>
            </a:r>
          </a:p>
          <a:p>
            <a:pPr marL="342900" indent="-342900">
              <a:spcBef>
                <a:spcPct val="20000"/>
              </a:spcBef>
            </a:pPr>
            <a:endParaRPr lang="en-US" sz="36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endParaRPr>
          </a:p>
          <a:p>
            <a:pPr marL="342900" indent="-342900">
              <a:spcBef>
                <a:spcPct val="20000"/>
              </a:spcBef>
            </a:pPr>
            <a:endParaRPr lang="en-US" sz="3200" b="1"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endParaRPr>
          </a:p>
        </p:txBody>
      </p:sp>
      <p:pic>
        <p:nvPicPr>
          <p:cNvPr id="7" name="Picture 7" descr="detectable warning tile"/>
          <p:cNvPicPr>
            <a:picLocks noChangeAspect="1" noChangeArrowheads="1"/>
          </p:cNvPicPr>
          <p:nvPr/>
        </p:nvPicPr>
        <p:blipFill>
          <a:blip r:embed="rId2" cstate="print">
            <a:duotone>
              <a:schemeClr val="accent2">
                <a:shade val="45000"/>
                <a:satMod val="135000"/>
              </a:schemeClr>
              <a:prstClr val="white"/>
            </a:duotone>
            <a:lum bright="-10000"/>
          </a:blip>
          <a:srcRect/>
          <a:stretch>
            <a:fillRect/>
          </a:stretch>
        </p:blipFill>
        <p:spPr bwMode="auto">
          <a:xfrm>
            <a:off x="2209800" y="4419600"/>
            <a:ext cx="4191000" cy="2234471"/>
          </a:xfrm>
          <a:prstGeom prst="rect">
            <a:avLst/>
          </a:prstGeom>
          <a:noFill/>
          <a:ln w="9525">
            <a:solidFill>
              <a:schemeClr val="tx1"/>
            </a:solidFill>
            <a:miter lim="800000"/>
            <a:headEnd/>
            <a:tailEnd/>
          </a:ln>
        </p:spPr>
      </p:pic>
      <p:pic>
        <p:nvPicPr>
          <p:cNvPr id="6" name="Picture 5" descr="dot-logo.jpg"/>
          <p:cNvPicPr>
            <a:picLocks noChangeAspect="1"/>
          </p:cNvPicPr>
          <p:nvPr/>
        </p:nvPicPr>
        <p:blipFill>
          <a:blip r:embed="rId3" cstate="print">
            <a:duotone>
              <a:schemeClr val="accent2">
                <a:shade val="45000"/>
                <a:satMod val="135000"/>
              </a:schemeClr>
              <a:prstClr val="white"/>
            </a:duotone>
            <a:lum bright="10000"/>
          </a:blip>
          <a:stretch>
            <a:fillRect/>
          </a:stretch>
        </p:blipFill>
        <p:spPr>
          <a:xfrm>
            <a:off x="6705600" y="1905000"/>
            <a:ext cx="1097280" cy="1071666"/>
          </a:xfrm>
          <a:prstGeom prst="rect">
            <a:avLst/>
          </a:prstGeom>
        </p:spPr>
      </p:pic>
    </p:spTree>
    <p:extLst>
      <p:ext uri="{BB962C8B-B14F-4D97-AF65-F5344CB8AC3E}">
        <p14:creationId xmlns:p14="http://schemas.microsoft.com/office/powerpoint/2010/main" val="1459039594"/>
      </p:ext>
    </p:extLst>
  </p:cSld>
  <p:clrMapOvr>
    <a:masterClrMapping/>
  </p:clrMapOvr>
  <p:transition spd="med"/>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w-fig2"/>
          <p:cNvPicPr>
            <a:picLocks noChangeAspect="1" noChangeArrowheads="1"/>
          </p:cNvPicPr>
          <p:nvPr/>
        </p:nvPicPr>
        <p:blipFill>
          <a:blip r:embed="rId2" cstate="print">
            <a:duotone>
              <a:schemeClr val="accent2">
                <a:shade val="45000"/>
                <a:satMod val="135000"/>
              </a:schemeClr>
              <a:prstClr val="white"/>
            </a:duotone>
          </a:blip>
          <a:srcRect/>
          <a:stretch>
            <a:fillRect/>
          </a:stretch>
        </p:blipFill>
        <p:spPr bwMode="auto">
          <a:xfrm>
            <a:off x="1295400" y="2133600"/>
            <a:ext cx="6579073" cy="4297680"/>
          </a:xfrm>
          <a:prstGeom prst="rect">
            <a:avLst/>
          </a:prstGeom>
          <a:noFill/>
          <a:ln w="9525">
            <a:noFill/>
            <a:miter lim="800000"/>
            <a:headEnd/>
            <a:tailEnd/>
          </a:ln>
        </p:spPr>
      </p:pic>
      <p:sp>
        <p:nvSpPr>
          <p:cNvPr id="23556" name="Rectangle 4"/>
          <p:cNvSpPr>
            <a:spLocks noGrp="1" noChangeArrowheads="1"/>
          </p:cNvSpPr>
          <p:nvPr>
            <p:ph type="title"/>
          </p:nvPr>
        </p:nvSpPr>
        <p:spPr>
          <a:xfrm>
            <a:off x="609600" y="152400"/>
            <a:ext cx="8077200" cy="1143000"/>
          </a:xfrm>
        </p:spPr>
        <p:txBody>
          <a:bodyPr>
            <a:normAutofit/>
          </a:bodyPr>
          <a:lstStyle/>
          <a:p>
            <a:r>
              <a:rPr lang="en-US" sz="5400" b="1" dirty="0" smtClean="0">
                <a:solidFill>
                  <a:srgbClr val="002060"/>
                </a:solidFill>
              </a:rPr>
              <a:t>Curb Ramps </a:t>
            </a:r>
          </a:p>
        </p:txBody>
      </p:sp>
      <p:sp>
        <p:nvSpPr>
          <p:cNvPr id="23557" name="Rectangle 6"/>
          <p:cNvSpPr>
            <a:spLocks noChangeArrowheads="1"/>
          </p:cNvSpPr>
          <p:nvPr/>
        </p:nvSpPr>
        <p:spPr bwMode="auto">
          <a:xfrm>
            <a:off x="533400" y="1295400"/>
            <a:ext cx="8153400" cy="3733800"/>
          </a:xfrm>
          <a:prstGeom prst="rect">
            <a:avLst/>
          </a:prstGeom>
          <a:noFill/>
          <a:ln w="9525">
            <a:noFill/>
            <a:miter lim="800000"/>
            <a:headEnd/>
            <a:tailEnd/>
          </a:ln>
        </p:spPr>
        <p:txBody>
          <a:bodyPr/>
          <a:lstStyle/>
          <a:p>
            <a:pPr marL="342900" algn="ctr">
              <a:spcBef>
                <a:spcPct val="20000"/>
              </a:spcBef>
            </a:pPr>
            <a:r>
              <a:rPr lang="en-US" sz="3200" b="1" dirty="0" smtClean="0">
                <a:solidFill>
                  <a:srgbClr val="002060"/>
                </a:solidFill>
                <a:latin typeface="Calibri"/>
                <a:ea typeface="Times New Roman" pitchFamily="18" charset="0"/>
                <a:cs typeface="Arial" charset="0"/>
              </a:rPr>
              <a:t>DWs – revised specifications available where provided (draft ROW guidelines)</a:t>
            </a:r>
          </a:p>
          <a:p>
            <a:pPr marL="342900" indent="-342900">
              <a:spcBef>
                <a:spcPct val="20000"/>
              </a:spcBef>
            </a:pPr>
            <a:endParaRPr lang="en-US" sz="3600" b="1" dirty="0" smtClean="0">
              <a:solidFill>
                <a:srgbClr val="002060"/>
              </a:solidFill>
              <a:latin typeface="Calibri"/>
              <a:ea typeface="Times New Roman" pitchFamily="18" charset="0"/>
              <a:cs typeface="Arial" charset="0"/>
            </a:endParaRPr>
          </a:p>
          <a:p>
            <a:pPr marL="342900" indent="-342900">
              <a:spcBef>
                <a:spcPct val="20000"/>
              </a:spcBef>
            </a:pPr>
            <a:endParaRPr lang="en-US" sz="3200" b="1" dirty="0">
              <a:solidFill>
                <a:srgbClr val="002060"/>
              </a:solidFill>
              <a:latin typeface="Calibri"/>
              <a:ea typeface="Times New Roman" pitchFamily="18" charset="0"/>
              <a:cs typeface="Arial" charset="0"/>
            </a:endParaRPr>
          </a:p>
        </p:txBody>
      </p:sp>
    </p:spTree>
    <p:extLst>
      <p:ext uri="{BB962C8B-B14F-4D97-AF65-F5344CB8AC3E}">
        <p14:creationId xmlns:p14="http://schemas.microsoft.com/office/powerpoint/2010/main" val="2428961065"/>
      </p:ext>
    </p:extLst>
  </p:cSld>
  <p:clrMapOvr>
    <a:masterClrMapping/>
  </p:clrMapOvr>
  <p:transition spd="med"/>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8077200" cy="1143000"/>
          </a:xfrm>
        </p:spPr>
        <p:txBody>
          <a:bodyPr>
            <a:normAutofit/>
          </a:bodyPr>
          <a:lstStyle/>
          <a:p>
            <a:r>
              <a:rPr lang="en-US" sz="5400" b="1" dirty="0" smtClean="0">
                <a:solidFill>
                  <a:srgbClr val="002060"/>
                </a:solidFill>
              </a:rPr>
              <a:t>Detectable Warnings</a:t>
            </a:r>
          </a:p>
        </p:txBody>
      </p:sp>
      <p:sp>
        <p:nvSpPr>
          <p:cNvPr id="23557" name="Rectangle 6"/>
          <p:cNvSpPr>
            <a:spLocks noChangeArrowheads="1"/>
          </p:cNvSpPr>
          <p:nvPr/>
        </p:nvSpPr>
        <p:spPr bwMode="auto">
          <a:xfrm>
            <a:off x="457200" y="1066800"/>
            <a:ext cx="9296400" cy="3733800"/>
          </a:xfrm>
          <a:prstGeom prst="rect">
            <a:avLst/>
          </a:prstGeom>
          <a:noFill/>
          <a:ln w="9525">
            <a:noFill/>
            <a:miter lim="800000"/>
            <a:headEnd/>
            <a:tailEnd/>
          </a:ln>
        </p:spPr>
        <p:txBody>
          <a:bodyPr/>
          <a:lstStyle/>
          <a:p>
            <a:pPr marL="342900" indent="-342900">
              <a:spcBef>
                <a:spcPct val="20000"/>
              </a:spcBef>
            </a:pPr>
            <a:r>
              <a:rPr lang="en-US" sz="3200" b="1" dirty="0" smtClean="0">
                <a:solidFill>
                  <a:srgbClr val="002060"/>
                </a:solidFill>
                <a:latin typeface="Calibri"/>
                <a:ea typeface="Times New Roman" pitchFamily="18" charset="0"/>
                <a:cs typeface="Arial" charset="0"/>
              </a:rPr>
              <a:t>www.access-board.gov/adaag/dws/update.htm</a:t>
            </a:r>
            <a:endParaRPr lang="en-US" sz="3200" b="1" dirty="0">
              <a:solidFill>
                <a:srgbClr val="002060"/>
              </a:solidFill>
              <a:latin typeface="Calibri"/>
              <a:ea typeface="Times New Roman" pitchFamily="18" charset="0"/>
              <a:cs typeface="Arial" charset="0"/>
            </a:endParaRPr>
          </a:p>
        </p:txBody>
      </p:sp>
      <p:pic>
        <p:nvPicPr>
          <p:cNvPr id="5" name="Picture 2"/>
          <p:cNvPicPr>
            <a:picLocks noGrp="1" noChangeAspect="1" noChangeArrowheads="1"/>
          </p:cNvPicPr>
          <p:nvPr>
            <p:ph idx="1"/>
          </p:nvPr>
        </p:nvPicPr>
        <p:blipFill>
          <a:blip r:embed="rId2" cstate="print"/>
          <a:srcRect/>
          <a:stretch>
            <a:fillRect/>
          </a:stretch>
        </p:blipFill>
        <p:spPr>
          <a:xfrm>
            <a:off x="1447800" y="1905000"/>
            <a:ext cx="6172200" cy="4502828"/>
          </a:xfrm>
          <a:noFill/>
          <a:ln>
            <a:solidFill>
              <a:schemeClr val="tx1"/>
            </a:solidFill>
          </a:ln>
        </p:spPr>
      </p:pic>
    </p:spTree>
    <p:extLst>
      <p:ext uri="{BB962C8B-B14F-4D97-AF65-F5344CB8AC3E}">
        <p14:creationId xmlns:p14="http://schemas.microsoft.com/office/powerpoint/2010/main" val="4196631703"/>
      </p:ext>
    </p:extLst>
  </p:cSld>
  <p:clrMapOvr>
    <a:masterClrMapping/>
  </p:clrMapOvr>
  <p:transition spd="med"/>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2" cstate="print"/>
          <a:srcRect/>
          <a:stretch>
            <a:fillRect/>
          </a:stretch>
        </p:blipFill>
        <p:spPr bwMode="auto">
          <a:xfrm>
            <a:off x="457200" y="6400800"/>
            <a:ext cx="5835650" cy="153988"/>
          </a:xfrm>
          <a:prstGeom prst="rect">
            <a:avLst/>
          </a:prstGeom>
          <a:noFill/>
          <a:ln w="9525">
            <a:noFill/>
            <a:miter lim="800000"/>
            <a:headEnd/>
            <a:tailEnd/>
          </a:ln>
        </p:spPr>
      </p:pic>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Elevators</a:t>
            </a:r>
          </a:p>
        </p:txBody>
      </p:sp>
      <p:sp>
        <p:nvSpPr>
          <p:cNvPr id="23557" name="Rectangle 6"/>
          <p:cNvSpPr>
            <a:spLocks noChangeArrowheads="1"/>
          </p:cNvSpPr>
          <p:nvPr/>
        </p:nvSpPr>
        <p:spPr bwMode="auto">
          <a:xfrm>
            <a:off x="304800" y="1219200"/>
            <a:ext cx="8610600" cy="4724400"/>
          </a:xfrm>
          <a:prstGeom prst="rect">
            <a:avLst/>
          </a:prstGeom>
          <a:noFill/>
          <a:ln w="9525">
            <a:noFill/>
            <a:miter lim="800000"/>
            <a:headEnd/>
            <a:tailEnd/>
          </a:ln>
        </p:spPr>
        <p:txBody>
          <a:bodyPr/>
          <a:lstStyle/>
          <a:p>
            <a:pPr marL="342900" indent="-342900" algn="ctr">
              <a:spcBef>
                <a:spcPct val="20000"/>
              </a:spcBef>
            </a:pPr>
            <a:endParaRPr lang="en-US" sz="1600" b="1" dirty="0" smtClean="0">
              <a:solidFill>
                <a:srgbClr val="002060"/>
              </a:solidFill>
              <a:latin typeface="Calibri"/>
              <a:ea typeface="Times New Roman" pitchFamily="18" charset="0"/>
              <a:cs typeface="Arial" charset="0"/>
            </a:endParaRPr>
          </a:p>
          <a:p>
            <a:pPr marL="342900" indent="-342900">
              <a:spcBef>
                <a:spcPct val="20000"/>
              </a:spcBef>
              <a:buFont typeface="Arial" pitchFamily="34" charset="0"/>
              <a:buChar char="•"/>
            </a:pPr>
            <a:r>
              <a:rPr lang="en-US" sz="3600" b="1" dirty="0" smtClean="0">
                <a:solidFill>
                  <a:srgbClr val="002060"/>
                </a:solidFill>
                <a:latin typeface="Calibri"/>
                <a:ea typeface="Times New Roman" pitchFamily="18" charset="0"/>
                <a:cs typeface="Arial" charset="0"/>
              </a:rPr>
              <a:t>Standard Elevators</a:t>
            </a:r>
          </a:p>
          <a:p>
            <a:pPr marL="342900" indent="-342900">
              <a:spcBef>
                <a:spcPct val="20000"/>
              </a:spcBef>
              <a:buFont typeface="Arial" pitchFamily="34" charset="0"/>
              <a:buChar char="•"/>
            </a:pPr>
            <a:r>
              <a:rPr lang="en-US" sz="3600" b="1" dirty="0" smtClean="0">
                <a:solidFill>
                  <a:srgbClr val="002060"/>
                </a:solidFill>
                <a:latin typeface="Calibri"/>
                <a:ea typeface="Times New Roman" pitchFamily="18" charset="0"/>
                <a:cs typeface="Arial" charset="0"/>
              </a:rPr>
              <a:t>Destination-Oriented Elevators</a:t>
            </a:r>
          </a:p>
          <a:p>
            <a:pPr marL="342900" indent="-342900">
              <a:spcBef>
                <a:spcPct val="20000"/>
              </a:spcBef>
              <a:buFont typeface="Arial" pitchFamily="34" charset="0"/>
              <a:buChar char="•"/>
            </a:pPr>
            <a:r>
              <a:rPr lang="en-US" sz="3600" b="1" dirty="0" smtClean="0">
                <a:solidFill>
                  <a:srgbClr val="002060"/>
                </a:solidFill>
                <a:latin typeface="Calibri"/>
                <a:ea typeface="Times New Roman" pitchFamily="18" charset="0"/>
                <a:cs typeface="Arial" charset="0"/>
              </a:rPr>
              <a:t>Existing Elevators (alterations)</a:t>
            </a:r>
          </a:p>
          <a:p>
            <a:pPr marL="342900" indent="-342900">
              <a:spcBef>
                <a:spcPct val="20000"/>
              </a:spcBef>
              <a:buFont typeface="Arial" pitchFamily="34" charset="0"/>
              <a:buChar char="•"/>
            </a:pPr>
            <a:r>
              <a:rPr lang="en-US" sz="3600" b="1" dirty="0" smtClean="0">
                <a:solidFill>
                  <a:srgbClr val="002060"/>
                </a:solidFill>
                <a:latin typeface="Calibri"/>
                <a:ea typeface="Times New Roman" pitchFamily="18" charset="0"/>
                <a:cs typeface="Arial" charset="0"/>
              </a:rPr>
              <a:t>Limited Use/ Limited Application Elevators (LULAs)</a:t>
            </a:r>
          </a:p>
          <a:p>
            <a:pPr marL="342900" indent="-342900">
              <a:spcBef>
                <a:spcPct val="20000"/>
              </a:spcBef>
              <a:buFont typeface="Arial" pitchFamily="34" charset="0"/>
              <a:buChar char="•"/>
            </a:pPr>
            <a:r>
              <a:rPr lang="en-US" sz="3600" b="1" dirty="0" smtClean="0">
                <a:solidFill>
                  <a:srgbClr val="002060"/>
                </a:solidFill>
                <a:latin typeface="Calibri"/>
                <a:ea typeface="Times New Roman" pitchFamily="18" charset="0"/>
                <a:cs typeface="Arial" charset="0"/>
              </a:rPr>
              <a:t>Private Residence Elevators</a:t>
            </a:r>
          </a:p>
        </p:txBody>
      </p:sp>
    </p:spTree>
    <p:extLst>
      <p:ext uri="{BB962C8B-B14F-4D97-AF65-F5344CB8AC3E}">
        <p14:creationId xmlns:p14="http://schemas.microsoft.com/office/powerpoint/2010/main" val="2199821346"/>
      </p:ext>
    </p:extLst>
  </p:cSld>
  <p:clrMapOvr>
    <a:masterClrMapping/>
  </p:clrMapOvr>
  <p:transition spd="med"/>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t>Standard Elevators</a:t>
            </a:r>
            <a:endParaRPr lang="en-US" sz="5400" b="1" dirty="0"/>
          </a:p>
        </p:txBody>
      </p:sp>
      <p:sp>
        <p:nvSpPr>
          <p:cNvPr id="4" name="Rectangle 5"/>
          <p:cNvSpPr>
            <a:spLocks noChangeArrowheads="1"/>
          </p:cNvSpPr>
          <p:nvPr/>
        </p:nvSpPr>
        <p:spPr bwMode="auto">
          <a:xfrm>
            <a:off x="4876800" y="1752600"/>
            <a:ext cx="3657600" cy="4572000"/>
          </a:xfrm>
          <a:prstGeom prst="rect">
            <a:avLst/>
          </a:prstGeom>
          <a:noFill/>
          <a:ln w="9525">
            <a:noFill/>
            <a:miter lim="800000"/>
            <a:headEnd/>
            <a:tailEnd/>
          </a:ln>
        </p:spPr>
        <p:txBody>
          <a:bodyPr/>
          <a:lstStyle/>
          <a:p>
            <a:pPr marL="342900" indent="-342900" algn="ctr">
              <a:spcBef>
                <a:spcPct val="20000"/>
              </a:spcBef>
            </a:pPr>
            <a:r>
              <a:rPr lang="en-US" sz="2800" b="1" dirty="0">
                <a:solidFill>
                  <a:srgbClr val="003399"/>
                </a:solidFill>
                <a:latin typeface="Arial" charset="0"/>
                <a:ea typeface="Times New Roman" pitchFamily="18" charset="0"/>
                <a:cs typeface="Arial" charset="0"/>
              </a:rPr>
              <a:t>   </a:t>
            </a:r>
            <a:r>
              <a:rPr lang="en-US" sz="3200" b="1" dirty="0">
                <a:solidFill>
                  <a:srgbClr val="002060"/>
                </a:solidFill>
                <a:latin typeface="Calibri"/>
                <a:ea typeface="Times New Roman" pitchFamily="18" charset="0"/>
                <a:cs typeface="Arial" charset="0"/>
              </a:rPr>
              <a:t>Car sizes – more alternatives</a:t>
            </a:r>
          </a:p>
          <a:p>
            <a:pPr marL="342900" indent="-342900" algn="ctr">
              <a:spcBef>
                <a:spcPct val="20000"/>
              </a:spcBef>
            </a:pPr>
            <a:endParaRPr lang="en-US" sz="3200" b="1" dirty="0">
              <a:solidFill>
                <a:srgbClr val="002060"/>
              </a:solidFill>
              <a:latin typeface="Calibri"/>
              <a:ea typeface="Times New Roman" pitchFamily="18" charset="0"/>
              <a:cs typeface="Arial" charset="0"/>
            </a:endParaRPr>
          </a:p>
          <a:p>
            <a:pPr marL="342900" indent="-342900" algn="ctr">
              <a:spcBef>
                <a:spcPct val="20000"/>
              </a:spcBef>
            </a:pPr>
            <a:r>
              <a:rPr lang="en-US" sz="3200" b="1" dirty="0">
                <a:solidFill>
                  <a:srgbClr val="002060"/>
                </a:solidFill>
                <a:latin typeface="Calibri"/>
                <a:ea typeface="Times New Roman" pitchFamily="18" charset="0"/>
                <a:cs typeface="Arial" charset="0"/>
              </a:rPr>
              <a:t>   </a:t>
            </a:r>
            <a:r>
              <a:rPr lang="en-US" sz="3200" b="1" dirty="0" smtClean="0">
                <a:solidFill>
                  <a:srgbClr val="002060"/>
                </a:solidFill>
                <a:latin typeface="Calibri"/>
                <a:ea typeface="Times New Roman" pitchFamily="18" charset="0"/>
                <a:cs typeface="Arial" charset="0"/>
              </a:rPr>
              <a:t> designs </a:t>
            </a:r>
            <a:r>
              <a:rPr lang="en-US" sz="3200" b="1" dirty="0">
                <a:solidFill>
                  <a:srgbClr val="002060"/>
                </a:solidFill>
                <a:latin typeface="Calibri"/>
                <a:ea typeface="Times New Roman" pitchFamily="18" charset="0"/>
                <a:cs typeface="Arial" charset="0"/>
              </a:rPr>
              <a:t>providing turning space within car recognized </a:t>
            </a:r>
          </a:p>
        </p:txBody>
      </p:sp>
      <p:pic>
        <p:nvPicPr>
          <p:cNvPr id="6" name="Picture 6" descr="elevator car in plan view sized to accommodate 60 inch diameter circle; 36 inch minimum door opening  "/>
          <p:cNvPicPr>
            <a:picLocks noChangeAspect="1" noChangeArrowheads="1"/>
          </p:cNvPicPr>
          <p:nvPr/>
        </p:nvPicPr>
        <p:blipFill>
          <a:blip r:embed="rId2" cstate="print">
            <a:duotone>
              <a:schemeClr val="accent2">
                <a:shade val="45000"/>
                <a:satMod val="135000"/>
              </a:schemeClr>
              <a:prstClr val="white"/>
            </a:duotone>
          </a:blip>
          <a:srcRect t="11115" r="1013"/>
          <a:stretch>
            <a:fillRect/>
          </a:stretch>
        </p:blipFill>
        <p:spPr bwMode="auto">
          <a:xfrm>
            <a:off x="533400" y="1371600"/>
            <a:ext cx="4343400" cy="4875213"/>
          </a:xfrm>
          <a:prstGeom prst="rect">
            <a:avLst/>
          </a:prstGeom>
          <a:noFill/>
          <a:ln w="9525">
            <a:noFill/>
            <a:miter lim="800000"/>
            <a:headEnd/>
            <a:tailEnd/>
          </a:ln>
        </p:spPr>
      </p:pic>
    </p:spTree>
    <p:extLst>
      <p:ext uri="{BB962C8B-B14F-4D97-AF65-F5344CB8AC3E}">
        <p14:creationId xmlns:p14="http://schemas.microsoft.com/office/powerpoint/2010/main" val="567396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664797"/>
          </a:xfrm>
        </p:spPr>
        <p:txBody>
          <a:bodyPr vert="horz" wrap="square" lIns="0" tIns="0" rIns="0" bIns="0" numCol="1" rtlCol="0" anchor="t" anchorCtr="0" compatLnSpc="1">
            <a:prstTxWarp prst="textNoShape">
              <a:avLst/>
            </a:prstTxWarp>
            <a:spAutoFit/>
          </a:bodyPr>
          <a:lstStyle/>
          <a:p>
            <a:pPr eaLnBrk="1" hangingPunct="1"/>
            <a:r>
              <a:rPr lang="en-US" dirty="0"/>
              <a:t>CHAPTER 5</a:t>
            </a:r>
          </a:p>
        </p:txBody>
      </p:sp>
      <p:sp>
        <p:nvSpPr>
          <p:cNvPr id="23557" name="Rectangle 6"/>
          <p:cNvSpPr>
            <a:spLocks noChangeArrowheads="1"/>
          </p:cNvSpPr>
          <p:nvPr/>
        </p:nvSpPr>
        <p:spPr bwMode="auto">
          <a:xfrm>
            <a:off x="1219200" y="1828800"/>
            <a:ext cx="7162800" cy="4561249"/>
          </a:xfrm>
          <a:prstGeom prst="rect">
            <a:avLst/>
          </a:prstGeom>
          <a:noFill/>
          <a:ln>
            <a:noFill/>
          </a:ln>
        </p:spPr>
        <p:txBody>
          <a:bodyPr vert="horz" wrap="square" lIns="0" tIns="0" rIns="0" bIns="0" numCol="1" anchor="t" anchorCtr="0" compatLnSpc="1">
            <a:prstTxWarp prst="textNoShape">
              <a:avLst/>
            </a:prstTxWarp>
            <a:spAutoFit/>
          </a:bodyPr>
          <a:lstStyle/>
          <a:p>
            <a:pPr marL="396875" indent="-396875" defTabSz="912813" eaLnBrk="0" hangingPunct="0">
              <a:lnSpc>
                <a:spcPct val="90000"/>
              </a:lnSpc>
              <a:spcBef>
                <a:spcPct val="20000"/>
              </a:spcBef>
              <a:buFontTx/>
              <a:buBlip>
                <a:blip r:embed="rId2"/>
              </a:buBlip>
            </a:pPr>
            <a:r>
              <a:rPr lang="en-US" sz="4000" b="1" dirty="0">
                <a:solidFill>
                  <a:prstClr val="white"/>
                </a:solidFill>
                <a:effectLst>
                  <a:outerShdw blurRad="38100" dist="38100" dir="2700000" algn="tl">
                    <a:srgbClr val="000000">
                      <a:alpha val="43137"/>
                    </a:srgbClr>
                  </a:outerShdw>
                </a:effectLst>
                <a:latin typeface="Calibri"/>
              </a:rPr>
              <a:t>General Site &amp; Building Elements </a:t>
            </a:r>
          </a:p>
          <a:p>
            <a:pPr marL="396875" indent="-396875" defTabSz="912813" eaLnBrk="0" hangingPunct="0">
              <a:lnSpc>
                <a:spcPct val="90000"/>
              </a:lnSpc>
              <a:spcBef>
                <a:spcPct val="20000"/>
              </a:spcBef>
              <a:buFontTx/>
              <a:buBlip>
                <a:blip r:embed="rId2"/>
              </a:buBlip>
            </a:pPr>
            <a:r>
              <a:rPr lang="en-US" sz="4000" b="1" dirty="0">
                <a:solidFill>
                  <a:prstClr val="white"/>
                </a:solidFill>
                <a:effectLst>
                  <a:outerShdw blurRad="38100" dist="38100" dir="2700000" algn="tl">
                    <a:srgbClr val="000000">
                      <a:alpha val="43137"/>
                    </a:srgbClr>
                  </a:outerShdw>
                </a:effectLst>
                <a:latin typeface="Calibri"/>
              </a:rPr>
              <a:t>Parking</a:t>
            </a:r>
          </a:p>
          <a:p>
            <a:pPr marL="396875" indent="-396875" defTabSz="912813" eaLnBrk="0" hangingPunct="0">
              <a:lnSpc>
                <a:spcPct val="90000"/>
              </a:lnSpc>
              <a:spcBef>
                <a:spcPct val="20000"/>
              </a:spcBef>
              <a:buFontTx/>
              <a:buBlip>
                <a:blip r:embed="rId2"/>
              </a:buBlip>
            </a:pPr>
            <a:r>
              <a:rPr lang="en-US" sz="4000" b="1" dirty="0">
                <a:solidFill>
                  <a:prstClr val="white"/>
                </a:solidFill>
                <a:effectLst>
                  <a:outerShdw blurRad="38100" dist="38100" dir="2700000" algn="tl">
                    <a:srgbClr val="000000">
                      <a:alpha val="43137"/>
                    </a:srgbClr>
                  </a:outerShdw>
                </a:effectLst>
                <a:latin typeface="Calibri"/>
              </a:rPr>
              <a:t>Passenger Loading Zones</a:t>
            </a:r>
          </a:p>
          <a:p>
            <a:pPr marL="396875" indent="-396875" defTabSz="912813" eaLnBrk="0" hangingPunct="0">
              <a:lnSpc>
                <a:spcPct val="90000"/>
              </a:lnSpc>
              <a:spcBef>
                <a:spcPct val="20000"/>
              </a:spcBef>
              <a:buFontTx/>
              <a:buBlip>
                <a:blip r:embed="rId2"/>
              </a:buBlip>
            </a:pPr>
            <a:r>
              <a:rPr lang="en-US" sz="4000" b="1" dirty="0">
                <a:solidFill>
                  <a:prstClr val="white"/>
                </a:solidFill>
                <a:effectLst>
                  <a:outerShdw blurRad="38100" dist="38100" dir="2700000" algn="tl">
                    <a:srgbClr val="000000">
                      <a:alpha val="43137"/>
                    </a:srgbClr>
                  </a:outerShdw>
                </a:effectLst>
                <a:latin typeface="Calibri"/>
              </a:rPr>
              <a:t>Stairways</a:t>
            </a:r>
          </a:p>
          <a:p>
            <a:pPr marL="396875" indent="-396875" defTabSz="912813" eaLnBrk="0" hangingPunct="0">
              <a:lnSpc>
                <a:spcPct val="90000"/>
              </a:lnSpc>
              <a:spcBef>
                <a:spcPct val="20000"/>
              </a:spcBef>
              <a:buFontTx/>
              <a:buBlip>
                <a:blip r:embed="rId2"/>
              </a:buBlip>
            </a:pPr>
            <a:r>
              <a:rPr lang="en-US" sz="4000" b="1" dirty="0">
                <a:solidFill>
                  <a:prstClr val="white"/>
                </a:solidFill>
                <a:effectLst>
                  <a:outerShdw blurRad="38100" dist="38100" dir="2700000" algn="tl">
                    <a:srgbClr val="000000">
                      <a:alpha val="43137"/>
                    </a:srgbClr>
                  </a:outerShdw>
                </a:effectLst>
                <a:latin typeface="Calibri"/>
              </a:rPr>
              <a:t>Handrails</a:t>
            </a:r>
          </a:p>
          <a:p>
            <a:pPr marL="396875" indent="-396875" defTabSz="912813" eaLnBrk="0" hangingPunct="0">
              <a:lnSpc>
                <a:spcPct val="90000"/>
              </a:lnSpc>
              <a:spcBef>
                <a:spcPct val="20000"/>
              </a:spcBef>
              <a:buFontTx/>
              <a:buBlip>
                <a:blip r:embed="rId2"/>
              </a:buBlip>
            </a:pPr>
            <a:endParaRPr lang="en-US" sz="4400" b="1" dirty="0">
              <a:solidFill>
                <a:prstClr val="white"/>
              </a:solidFill>
              <a:effectLst>
                <a:outerShdw blurRad="38100" dist="38100" dir="2700000" algn="tl">
                  <a:srgbClr val="000000">
                    <a:alpha val="43137"/>
                  </a:srgbClr>
                </a:outerShdw>
              </a:effectLst>
              <a:latin typeface="Calibri"/>
            </a:endParaRPr>
          </a:p>
        </p:txBody>
      </p:sp>
    </p:spTree>
    <p:extLst>
      <p:ext uri="{BB962C8B-B14F-4D97-AF65-F5344CB8AC3E}">
        <p14:creationId xmlns:p14="http://schemas.microsoft.com/office/powerpoint/2010/main" val="2815115074"/>
      </p:ext>
    </p:extLst>
  </p:cSld>
  <p:clrMapOvr>
    <a:masterClrMapping/>
  </p:clrMapOvr>
  <p:transition>
    <p:fad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Parking</a:t>
            </a:r>
          </a:p>
        </p:txBody>
      </p:sp>
      <p:sp>
        <p:nvSpPr>
          <p:cNvPr id="23557" name="Rectangle 6"/>
          <p:cNvSpPr>
            <a:spLocks noChangeArrowheads="1"/>
          </p:cNvSpPr>
          <p:nvPr/>
        </p:nvSpPr>
        <p:spPr bwMode="auto">
          <a:xfrm>
            <a:off x="381000" y="1371600"/>
            <a:ext cx="8382000" cy="4724400"/>
          </a:xfrm>
          <a:prstGeom prst="rect">
            <a:avLst/>
          </a:prstGeom>
          <a:noFill/>
          <a:ln w="9525">
            <a:noFill/>
            <a:miter lim="800000"/>
            <a:headEnd/>
            <a:tailEnd/>
          </a:ln>
        </p:spPr>
        <p:txBody>
          <a:bodyPr/>
          <a:lstStyle/>
          <a:p>
            <a:pPr marL="342900">
              <a:spcBef>
                <a:spcPct val="20000"/>
              </a:spcBef>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Clarifications:</a:t>
            </a:r>
          </a:p>
          <a:p>
            <a:pPr marL="342900">
              <a:spcBef>
                <a:spcPct val="20000"/>
              </a:spcBef>
            </a:pPr>
            <a:endPar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endParaRPr>
          </a:p>
          <a:p>
            <a:pPr marL="342900">
              <a:spcBef>
                <a:spcPct val="20000"/>
              </a:spcBef>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Scoping Calculated Lot-by-lot</a:t>
            </a:r>
          </a:p>
          <a:p>
            <a:pPr marL="342900">
              <a:spcBef>
                <a:spcPct val="20000"/>
              </a:spcBef>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Exempt: Parking For Buses, Trucks,  Delivery And Law Enforcement Vehicles, Impound</a:t>
            </a:r>
          </a:p>
          <a:p>
            <a:pPr marL="342900">
              <a:spcBef>
                <a:spcPct val="20000"/>
              </a:spcBef>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Marking Of Access Aisles</a:t>
            </a:r>
          </a:p>
          <a:p>
            <a:pPr marL="342900">
              <a:spcBef>
                <a:spcPct val="20000"/>
              </a:spcBef>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Sign Height (60” Min.) </a:t>
            </a:r>
          </a:p>
          <a:p>
            <a:pPr marL="342900">
              <a:spcBef>
                <a:spcPct val="20000"/>
              </a:spcBef>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Angled Vans Spaces (Aisle On Passenger Side)</a:t>
            </a:r>
            <a:endParaRPr lang="en-US" sz="3200" b="1"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endParaRPr>
          </a:p>
        </p:txBody>
      </p:sp>
      <p:pic>
        <p:nvPicPr>
          <p:cNvPr id="4" name="Picture 3" descr="parking_logo.gif"/>
          <p:cNvPicPr>
            <a:picLocks noChangeAspect="1"/>
          </p:cNvPicPr>
          <p:nvPr/>
        </p:nvPicPr>
        <p:blipFill>
          <a:blip r:embed="rId2" cstate="print">
            <a:duotone>
              <a:prstClr val="black"/>
              <a:schemeClr val="accent2">
                <a:tint val="45000"/>
                <a:satMod val="400000"/>
              </a:schemeClr>
            </a:duotone>
            <a:lum bright="20000" contrast="40000"/>
          </a:blip>
          <a:stretch>
            <a:fillRect/>
          </a:stretch>
        </p:blipFill>
        <p:spPr>
          <a:xfrm>
            <a:off x="6705600" y="762000"/>
            <a:ext cx="1828800" cy="1828800"/>
          </a:xfrm>
          <a:prstGeom prst="rect">
            <a:avLst/>
          </a:prstGeom>
        </p:spPr>
      </p:pic>
    </p:spTree>
    <p:extLst>
      <p:ext uri="{BB962C8B-B14F-4D97-AF65-F5344CB8AC3E}">
        <p14:creationId xmlns:p14="http://schemas.microsoft.com/office/powerpoint/2010/main" val="3131118617"/>
      </p:ext>
    </p:extLst>
  </p:cSld>
  <p:clrMapOvr>
    <a:masterClrMapping/>
  </p:clrMapOvr>
  <p:transition spd="med"/>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Parking</a:t>
            </a:r>
          </a:p>
        </p:txBody>
      </p:sp>
      <p:sp>
        <p:nvSpPr>
          <p:cNvPr id="7" name="Rectangle 6"/>
          <p:cNvSpPr>
            <a:spLocks noChangeArrowheads="1"/>
          </p:cNvSpPr>
          <p:nvPr/>
        </p:nvSpPr>
        <p:spPr bwMode="auto">
          <a:xfrm>
            <a:off x="0" y="1066800"/>
            <a:ext cx="9144000" cy="1295400"/>
          </a:xfrm>
          <a:prstGeom prst="rect">
            <a:avLst/>
          </a:prstGeom>
          <a:noFill/>
          <a:ln w="9525">
            <a:noFill/>
            <a:miter lim="800000"/>
            <a:headEnd/>
            <a:tailEnd/>
          </a:ln>
        </p:spPr>
        <p:txBody>
          <a:bodyPr/>
          <a:lstStyle/>
          <a:p>
            <a:pPr marL="342900" algn="ctr">
              <a:spcBef>
                <a:spcPct val="20000"/>
              </a:spcBef>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Van Spaces</a:t>
            </a:r>
            <a:r>
              <a:rPr lang="en-US" sz="3200" b="1"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  1 of 6 accessible spaces </a:t>
            </a:r>
          </a:p>
          <a:p>
            <a:pPr marL="342900" algn="ctr">
              <a:spcBef>
                <a:spcPct val="20000"/>
              </a:spcBef>
            </a:pPr>
            <a:r>
              <a:rPr lang="en-US" sz="3200" b="1"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(instead of 1:8)</a:t>
            </a:r>
          </a:p>
        </p:txBody>
      </p:sp>
      <p:pic>
        <p:nvPicPr>
          <p:cNvPr id="8" name="Picture 3" descr="Perspective image of a van accessible space with a minivan in it with its lift deployed. The access aisle is on the passentger side of the van and contains a man in a manual wheelchair in it. "/>
          <p:cNvPicPr>
            <a:picLocks noChangeAspect="1"/>
          </p:cNvPicPr>
          <p:nvPr/>
        </p:nvPicPr>
        <p:blipFill>
          <a:blip r:embed="rId2" cstate="print"/>
          <a:srcRect/>
          <a:stretch>
            <a:fillRect/>
          </a:stretch>
        </p:blipFill>
        <p:spPr bwMode="auto">
          <a:xfrm>
            <a:off x="1752600" y="2667000"/>
            <a:ext cx="5551170" cy="358140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3147769762"/>
      </p:ext>
    </p:extLst>
  </p:cSld>
  <p:clrMapOvr>
    <a:masterClrMapping/>
  </p:clrMapOvr>
  <p:transition spd="med"/>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bwMode="auto"/>
        <p:txBody>
          <a:bodyPr numCol="1" anchorCtr="0" compatLnSpc="1">
            <a:prstTxWarp prst="textNoShape">
              <a:avLst/>
            </a:prstTxWarp>
          </a:bodyPr>
          <a:lstStyle/>
          <a:p>
            <a:pPr eaLnBrk="1" hangingPunct="1">
              <a:defRPr/>
            </a:pPr>
            <a:r>
              <a:rPr smtClean="0"/>
              <a:t>Parking (208)</a:t>
            </a:r>
          </a:p>
        </p:txBody>
      </p:sp>
      <p:pic>
        <p:nvPicPr>
          <p:cNvPr id="62467" name="Picture 6" descr="Van-Parki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09600" y="990600"/>
            <a:ext cx="8001000" cy="5334000"/>
          </a:xfrm>
        </p:spPr>
      </p:pic>
    </p:spTree>
    <p:extLst>
      <p:ext uri="{BB962C8B-B14F-4D97-AF65-F5344CB8AC3E}">
        <p14:creationId xmlns:p14="http://schemas.microsoft.com/office/powerpoint/2010/main" val="2023702205"/>
      </p:ext>
    </p:extLst>
  </p:cSld>
  <p:clrMapOvr>
    <a:masterClrMapping/>
  </p:clrMapOvr>
  <p:transition>
    <p:fad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Passenger Loading Zones</a:t>
            </a:r>
          </a:p>
        </p:txBody>
      </p:sp>
      <p:sp>
        <p:nvSpPr>
          <p:cNvPr id="7" name="Rectangle 6"/>
          <p:cNvSpPr>
            <a:spLocks noChangeArrowheads="1"/>
          </p:cNvSpPr>
          <p:nvPr/>
        </p:nvSpPr>
        <p:spPr bwMode="auto">
          <a:xfrm>
            <a:off x="914400" y="5181600"/>
            <a:ext cx="7086600" cy="1295400"/>
          </a:xfrm>
          <a:prstGeom prst="rect">
            <a:avLst/>
          </a:prstGeom>
          <a:noFill/>
          <a:ln w="9525">
            <a:noFill/>
            <a:miter lim="800000"/>
            <a:headEnd/>
            <a:tailEnd/>
          </a:ln>
        </p:spPr>
        <p:txBody>
          <a:bodyPr/>
          <a:lstStyle/>
          <a:p>
            <a:pPr marL="342900" indent="-342900" algn="ctr">
              <a:spcBef>
                <a:spcPct val="20000"/>
              </a:spcBef>
            </a:pPr>
            <a:r>
              <a:rPr lang="en-US" sz="3200" b="1" dirty="0" smtClean="0">
                <a:solidFill>
                  <a:srgbClr val="002060"/>
                </a:solidFill>
                <a:latin typeface="Calibri"/>
                <a:ea typeface="Times New Roman" pitchFamily="18" charset="0"/>
                <a:cs typeface="Arial" charset="0"/>
              </a:rPr>
              <a:t>At least 1 for every 100 linear ft. of loading zone space provided</a:t>
            </a:r>
          </a:p>
        </p:txBody>
      </p:sp>
      <p:pic>
        <p:nvPicPr>
          <p:cNvPr id="8" name="Picture 8" descr="AB003014"/>
          <p:cNvPicPr>
            <a:picLocks noChangeAspect="1" noChangeArrowheads="1"/>
          </p:cNvPicPr>
          <p:nvPr/>
        </p:nvPicPr>
        <p:blipFill>
          <a:blip r:embed="rId2" cstate="print"/>
          <a:srcRect/>
          <a:stretch>
            <a:fillRect/>
          </a:stretch>
        </p:blipFill>
        <p:spPr bwMode="auto">
          <a:xfrm>
            <a:off x="2133600" y="1219200"/>
            <a:ext cx="4724400" cy="3793836"/>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886057172"/>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30188"/>
            <a:ext cx="8610600" cy="609398"/>
          </a:xfrm>
        </p:spPr>
        <p:txBody>
          <a:bodyPr/>
          <a:lstStyle/>
          <a:p>
            <a:r>
              <a:rPr lang="en-US" sz="4400" dirty="0" smtClean="0"/>
              <a:t>ANSI A117 Is 50 Years Old This Month</a:t>
            </a:r>
            <a:endParaRPr lang="en-US" sz="4400" dirty="0"/>
          </a:p>
        </p:txBody>
      </p:sp>
      <p:sp>
        <p:nvSpPr>
          <p:cNvPr id="3" name="Text Placeholder 2"/>
          <p:cNvSpPr>
            <a:spLocks noGrp="1"/>
          </p:cNvSpPr>
          <p:nvPr>
            <p:ph type="body" sz="quarter" idx="10"/>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66800"/>
            <a:ext cx="8466764" cy="548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7068712"/>
      </p:ext>
    </p:extLst>
  </p:cSld>
  <p:clrMapOvr>
    <a:masterClrMapping/>
  </p:clrMapOvr>
  <p:transition>
    <p:fade/>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Passenger Loading Zones</a:t>
            </a:r>
          </a:p>
        </p:txBody>
      </p:sp>
      <p:sp>
        <p:nvSpPr>
          <p:cNvPr id="7" name="Rectangle 6"/>
          <p:cNvSpPr>
            <a:spLocks noChangeArrowheads="1"/>
          </p:cNvSpPr>
          <p:nvPr/>
        </p:nvSpPr>
        <p:spPr bwMode="auto">
          <a:xfrm>
            <a:off x="1066800" y="4419600"/>
            <a:ext cx="7086600" cy="2057400"/>
          </a:xfrm>
          <a:prstGeom prst="rect">
            <a:avLst/>
          </a:prstGeom>
          <a:noFill/>
          <a:ln w="9525">
            <a:noFill/>
            <a:miter lim="800000"/>
            <a:headEnd/>
            <a:tailEnd/>
          </a:ln>
        </p:spPr>
        <p:txBody>
          <a:bodyPr/>
          <a:lstStyle/>
          <a:p>
            <a:pPr marL="342900">
              <a:spcBef>
                <a:spcPct val="20000"/>
              </a:spcBef>
            </a:pPr>
            <a:r>
              <a:rPr lang="en-US" sz="3200" b="1" spc="-150"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Aisles - Same Level As Pull-up Space</a:t>
            </a:r>
          </a:p>
          <a:p>
            <a:pPr marL="342900">
              <a:spcBef>
                <a:spcPct val="20000"/>
              </a:spcBef>
            </a:pPr>
            <a:r>
              <a:rPr lang="en-US" sz="3200" b="1" spc="-150"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Aisles To Be Marked</a:t>
            </a:r>
          </a:p>
          <a:p>
            <a:pPr marL="342900">
              <a:spcBef>
                <a:spcPct val="20000"/>
              </a:spcBef>
            </a:pPr>
            <a:r>
              <a:rPr lang="en-US" sz="3200" b="1" spc="-150"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No Level Changes In Space Or Aisle</a:t>
            </a:r>
            <a:endParaRPr lang="en-US" sz="3200" b="1" spc="-150"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endParaRPr>
          </a:p>
        </p:txBody>
      </p:sp>
      <p:pic>
        <p:nvPicPr>
          <p:cNvPr id="5" name="Picture 3" descr="An access aisle at a passenger loading zone is shown to be the full length of the vehicle pull-up space and 60 inches (1525 mm) wide minimum.  The aisle area is to be marked."/>
          <p:cNvPicPr>
            <a:picLocks noChangeAspect="1"/>
          </p:cNvPicPr>
          <p:nvPr/>
        </p:nvPicPr>
        <p:blipFill>
          <a:blip r:embed="rId2" cstate="print">
            <a:duotone>
              <a:schemeClr val="accent2">
                <a:shade val="45000"/>
                <a:satMod val="135000"/>
              </a:schemeClr>
              <a:prstClr val="white"/>
            </a:duotone>
          </a:blip>
          <a:srcRect t="7575" b="31818"/>
          <a:stretch>
            <a:fillRect/>
          </a:stretch>
        </p:blipFill>
        <p:spPr bwMode="auto">
          <a:xfrm>
            <a:off x="1219200" y="1295400"/>
            <a:ext cx="6477000" cy="3048000"/>
          </a:xfrm>
          <a:prstGeom prst="rect">
            <a:avLst/>
          </a:prstGeom>
          <a:noFill/>
          <a:ln w="9525">
            <a:noFill/>
            <a:miter lim="800000"/>
            <a:headEnd/>
            <a:tailEnd/>
          </a:ln>
        </p:spPr>
      </p:pic>
    </p:spTree>
    <p:extLst>
      <p:ext uri="{BB962C8B-B14F-4D97-AF65-F5344CB8AC3E}">
        <p14:creationId xmlns:p14="http://schemas.microsoft.com/office/powerpoint/2010/main" val="2595105964"/>
      </p:ext>
    </p:extLst>
  </p:cSld>
  <p:clrMapOvr>
    <a:masterClrMapping/>
  </p:clrMapOvr>
  <p:transition spd="med"/>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Stairways</a:t>
            </a:r>
          </a:p>
        </p:txBody>
      </p:sp>
      <p:sp>
        <p:nvSpPr>
          <p:cNvPr id="23557" name="Rectangle 6"/>
          <p:cNvSpPr>
            <a:spLocks noChangeArrowheads="1"/>
          </p:cNvSpPr>
          <p:nvPr/>
        </p:nvSpPr>
        <p:spPr bwMode="auto">
          <a:xfrm>
            <a:off x="152400" y="1066800"/>
            <a:ext cx="8839200" cy="1295400"/>
          </a:xfrm>
          <a:prstGeom prst="rect">
            <a:avLst/>
          </a:prstGeom>
          <a:noFill/>
          <a:ln w="9525">
            <a:noFill/>
            <a:miter lim="800000"/>
            <a:headEnd/>
            <a:tailEnd/>
          </a:ln>
        </p:spPr>
        <p:txBody>
          <a:bodyPr/>
          <a:lstStyle/>
          <a:p>
            <a:pPr marL="342900" indent="-342900" algn="ctr">
              <a:spcBef>
                <a:spcPct val="20000"/>
              </a:spcBef>
            </a:pPr>
            <a:r>
              <a:rPr lang="en-US" sz="3200" b="1" dirty="0" smtClean="0">
                <a:solidFill>
                  <a:srgbClr val="002060"/>
                </a:solidFill>
                <a:latin typeface="Calibri"/>
                <a:ea typeface="Times New Roman" pitchFamily="18" charset="0"/>
                <a:cs typeface="Arial" charset="0"/>
              </a:rPr>
              <a:t>Covered:  </a:t>
            </a:r>
            <a:r>
              <a:rPr lang="en-US" sz="3200" b="1" u="sng" dirty="0" smtClean="0">
                <a:solidFill>
                  <a:srgbClr val="002060"/>
                </a:solidFill>
                <a:latin typeface="Calibri"/>
                <a:ea typeface="Times New Roman" pitchFamily="18" charset="0"/>
                <a:cs typeface="Arial" charset="0"/>
              </a:rPr>
              <a:t>all</a:t>
            </a:r>
            <a:r>
              <a:rPr lang="en-US" sz="3200" b="1" dirty="0" smtClean="0">
                <a:solidFill>
                  <a:srgbClr val="002060"/>
                </a:solidFill>
                <a:latin typeface="Calibri"/>
                <a:ea typeface="Times New Roman" pitchFamily="18" charset="0"/>
                <a:cs typeface="Arial" charset="0"/>
              </a:rPr>
              <a:t> stairs that are part of means of egress</a:t>
            </a:r>
          </a:p>
          <a:p>
            <a:pPr marL="342900" indent="-342900" algn="ctr">
              <a:spcBef>
                <a:spcPct val="20000"/>
              </a:spcBef>
            </a:pPr>
            <a:r>
              <a:rPr lang="en-US" sz="3200" b="1" dirty="0" smtClean="0">
                <a:solidFill>
                  <a:srgbClr val="002060"/>
                </a:solidFill>
                <a:latin typeface="Calibri"/>
                <a:ea typeface="Times New Roman" pitchFamily="18" charset="0"/>
                <a:cs typeface="Arial" charset="0"/>
              </a:rPr>
              <a:t>(exceptions for altered and assembly stairs)</a:t>
            </a:r>
          </a:p>
        </p:txBody>
      </p:sp>
      <p:sp>
        <p:nvSpPr>
          <p:cNvPr id="5" name="Rectangle 6"/>
          <p:cNvSpPr>
            <a:spLocks noChangeArrowheads="1"/>
          </p:cNvSpPr>
          <p:nvPr/>
        </p:nvSpPr>
        <p:spPr bwMode="auto">
          <a:xfrm>
            <a:off x="4572000" y="4800600"/>
            <a:ext cx="4572000" cy="1905000"/>
          </a:xfrm>
          <a:prstGeom prst="rect">
            <a:avLst/>
          </a:prstGeom>
          <a:noFill/>
          <a:ln w="9525">
            <a:noFill/>
            <a:miter lim="800000"/>
            <a:headEnd/>
            <a:tailEnd/>
          </a:ln>
        </p:spPr>
        <p:txBody>
          <a:bodyPr/>
          <a:lstStyle/>
          <a:p>
            <a:pPr marL="342900">
              <a:spcBef>
                <a:spcPct val="20000"/>
              </a:spcBef>
            </a:pPr>
            <a:r>
              <a:rPr lang="en-US" b="1" dirty="0" smtClean="0">
                <a:solidFill>
                  <a:srgbClr val="002060"/>
                </a:solidFill>
                <a:ea typeface="Times New Roman" pitchFamily="18" charset="0"/>
                <a:cs typeface="Arial" charset="0"/>
              </a:rPr>
              <a:t>• </a:t>
            </a:r>
            <a:r>
              <a:rPr lang="en-US" sz="2800" b="1" dirty="0" smtClean="0">
                <a:solidFill>
                  <a:srgbClr val="002060"/>
                </a:solidFill>
                <a:latin typeface="Calibri"/>
                <a:ea typeface="Times New Roman" pitchFamily="18" charset="0"/>
                <a:cs typeface="Arial" charset="0"/>
              </a:rPr>
              <a:t>Removed: level 12” h-rail  </a:t>
            </a:r>
          </a:p>
          <a:p>
            <a:pPr marL="342900">
              <a:lnSpc>
                <a:spcPts val="2000"/>
              </a:lnSpc>
              <a:spcBef>
                <a:spcPct val="20000"/>
              </a:spcBef>
            </a:pPr>
            <a:r>
              <a:rPr lang="en-US" sz="2800" b="1" dirty="0" smtClean="0">
                <a:solidFill>
                  <a:srgbClr val="002060"/>
                </a:solidFill>
                <a:latin typeface="Calibri"/>
                <a:ea typeface="Times New Roman" pitchFamily="18" charset="0"/>
                <a:cs typeface="Arial" charset="0"/>
              </a:rPr>
              <a:t>  extension at bottom</a:t>
            </a:r>
          </a:p>
          <a:p>
            <a:pPr marL="342900">
              <a:spcBef>
                <a:spcPct val="20000"/>
              </a:spcBef>
            </a:pPr>
            <a:r>
              <a:rPr lang="en-US" b="1" dirty="0" smtClean="0">
                <a:solidFill>
                  <a:srgbClr val="002060"/>
                </a:solidFill>
                <a:ea typeface="Times New Roman" pitchFamily="18" charset="0"/>
                <a:cs typeface="Arial" charset="0"/>
              </a:rPr>
              <a:t>• </a:t>
            </a:r>
            <a:r>
              <a:rPr lang="en-US" sz="2800" b="1" dirty="0" smtClean="0">
                <a:solidFill>
                  <a:srgbClr val="002060"/>
                </a:solidFill>
                <a:ea typeface="Times New Roman" pitchFamily="18" charset="0"/>
                <a:cs typeface="Arial" charset="0"/>
              </a:rPr>
              <a:t>Riser height (4”-7”)</a:t>
            </a:r>
          </a:p>
          <a:p>
            <a:pPr marL="342900" indent="-342900">
              <a:spcBef>
                <a:spcPct val="20000"/>
              </a:spcBef>
            </a:pPr>
            <a:endParaRPr lang="en-US" sz="2800" b="1" dirty="0" smtClean="0">
              <a:solidFill>
                <a:srgbClr val="002060"/>
              </a:solidFill>
              <a:latin typeface="Calibri"/>
              <a:ea typeface="Times New Roman" pitchFamily="18" charset="0"/>
              <a:cs typeface="Arial" charset="0"/>
            </a:endParaRPr>
          </a:p>
        </p:txBody>
      </p:sp>
      <p:pic>
        <p:nvPicPr>
          <p:cNvPr id="6" name="Picture 5" descr="emerg-stairs.jpg"/>
          <p:cNvPicPr>
            <a:picLocks noChangeAspect="1"/>
          </p:cNvPicPr>
          <p:nvPr/>
        </p:nvPicPr>
        <p:blipFill>
          <a:blip r:embed="rId2" cstate="print"/>
          <a:stretch>
            <a:fillRect/>
          </a:stretch>
        </p:blipFill>
        <p:spPr>
          <a:xfrm>
            <a:off x="304800" y="2667000"/>
            <a:ext cx="4419600" cy="3314700"/>
          </a:xfrm>
          <a:prstGeom prst="rect">
            <a:avLst/>
          </a:prstGeom>
          <a:ln>
            <a:solidFill>
              <a:schemeClr val="tx1"/>
            </a:solidFill>
          </a:ln>
        </p:spPr>
      </p:pic>
      <p:pic>
        <p:nvPicPr>
          <p:cNvPr id="7" name="Picture 6" descr="Picture1.jpg"/>
          <p:cNvPicPr>
            <a:picLocks noChangeAspect="1"/>
          </p:cNvPicPr>
          <p:nvPr/>
        </p:nvPicPr>
        <p:blipFill>
          <a:blip r:embed="rId3" cstate="print"/>
          <a:srcRect t="18824" r="25208" b="8727"/>
          <a:stretch>
            <a:fillRect/>
          </a:stretch>
        </p:blipFill>
        <p:spPr>
          <a:xfrm>
            <a:off x="5257800" y="2362200"/>
            <a:ext cx="2819400" cy="2286000"/>
          </a:xfrm>
          <a:prstGeom prst="rect">
            <a:avLst/>
          </a:prstGeom>
          <a:ln>
            <a:solidFill>
              <a:schemeClr val="tx1"/>
            </a:solidFill>
          </a:ln>
        </p:spPr>
      </p:pic>
    </p:spTree>
    <p:extLst>
      <p:ext uri="{BB962C8B-B14F-4D97-AF65-F5344CB8AC3E}">
        <p14:creationId xmlns:p14="http://schemas.microsoft.com/office/powerpoint/2010/main" val="4053377092"/>
      </p:ext>
    </p:extLst>
  </p:cSld>
  <p:clrMapOvr>
    <a:masterClrMapping/>
  </p:clrMapOvr>
  <p:transition spd="med"/>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664797"/>
          </a:xfrm>
        </p:spPr>
        <p:txBody>
          <a:bodyPr vert="horz" wrap="square" lIns="0" tIns="0" rIns="0" bIns="0" numCol="1" rtlCol="0" anchor="t" anchorCtr="0" compatLnSpc="1">
            <a:prstTxWarp prst="textNoShape">
              <a:avLst/>
            </a:prstTxWarp>
            <a:spAutoFit/>
          </a:bodyPr>
          <a:lstStyle/>
          <a:p>
            <a:pPr algn="l" defTabSz="912813" fontAlgn="base">
              <a:lnSpc>
                <a:spcPct val="90000"/>
              </a:lnSpc>
              <a:spcAft>
                <a:spcPct val="0"/>
              </a:spcAft>
            </a:pPr>
            <a:r>
              <a:rPr lang="en-US" sz="4800" b="1" spc="-15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rotWithShape="0">
                    <a:srgbClr val="000000">
                      <a:alpha val="43137"/>
                    </a:srgbClr>
                  </a:outerShdw>
                </a:effectLst>
                <a:ea typeface="+mn-ea"/>
                <a:cs typeface="Arial" charset="0"/>
              </a:rPr>
              <a:t>CHAPTER 6</a:t>
            </a:r>
          </a:p>
        </p:txBody>
      </p:sp>
      <p:sp>
        <p:nvSpPr>
          <p:cNvPr id="23557" name="Rectangle 6"/>
          <p:cNvSpPr>
            <a:spLocks noChangeArrowheads="1"/>
          </p:cNvSpPr>
          <p:nvPr/>
        </p:nvSpPr>
        <p:spPr bwMode="auto">
          <a:xfrm>
            <a:off x="762000" y="1219200"/>
            <a:ext cx="8153400" cy="4776692"/>
          </a:xfrm>
          <a:prstGeom prst="rect">
            <a:avLst/>
          </a:prstGeom>
          <a:noFill/>
          <a:ln>
            <a:noFill/>
          </a:ln>
        </p:spPr>
        <p:txBody>
          <a:bodyPr vert="horz" wrap="square" lIns="0" tIns="0" rIns="0" bIns="0" numCol="1" anchor="t" anchorCtr="0" compatLnSpc="1">
            <a:prstTxWarp prst="textNoShape">
              <a:avLst/>
            </a:prstTxWarp>
            <a:spAutoFit/>
          </a:bodyPr>
          <a:lstStyle/>
          <a:p>
            <a:pPr marL="396875" indent="-396875" defTabSz="912813" eaLnBrk="0" hangingPunct="0">
              <a:lnSpc>
                <a:spcPct val="90000"/>
              </a:lnSpc>
              <a:spcBef>
                <a:spcPct val="20000"/>
              </a:spcBef>
              <a:buFontTx/>
              <a:buBlip>
                <a:blip r:embed="rId2"/>
              </a:buBlip>
            </a:pPr>
            <a:r>
              <a:rPr lang="en-US" sz="3200" b="1" dirty="0">
                <a:solidFill>
                  <a:prstClr val="white"/>
                </a:solidFill>
                <a:effectLst>
                  <a:outerShdw blurRad="38100" dist="38100" dir="2700000" algn="tl">
                    <a:srgbClr val="000000">
                      <a:alpha val="43137"/>
                    </a:srgbClr>
                  </a:outerShdw>
                </a:effectLst>
                <a:latin typeface="Calibri"/>
              </a:rPr>
              <a:t>Plumbing Elements &amp; Facilities:</a:t>
            </a:r>
          </a:p>
          <a:p>
            <a:pPr marL="396875" indent="-396875" defTabSz="912813" eaLnBrk="0" hangingPunct="0">
              <a:lnSpc>
                <a:spcPct val="90000"/>
              </a:lnSpc>
              <a:spcBef>
                <a:spcPct val="20000"/>
              </a:spcBef>
              <a:buFontTx/>
              <a:buBlip>
                <a:blip r:embed="rId2"/>
              </a:buBlip>
            </a:pPr>
            <a:r>
              <a:rPr lang="en-US" sz="3200" b="1" dirty="0">
                <a:solidFill>
                  <a:prstClr val="white"/>
                </a:solidFill>
                <a:effectLst>
                  <a:outerShdw blurRad="38100" dist="38100" dir="2700000" algn="tl">
                    <a:srgbClr val="000000">
                      <a:alpha val="43137"/>
                    </a:srgbClr>
                  </a:outerShdw>
                </a:effectLst>
                <a:latin typeface="Calibri"/>
              </a:rPr>
              <a:t>Drinking Fountains </a:t>
            </a:r>
          </a:p>
          <a:p>
            <a:pPr marL="396875" indent="-396875" defTabSz="912813" eaLnBrk="0" hangingPunct="0">
              <a:lnSpc>
                <a:spcPct val="90000"/>
              </a:lnSpc>
              <a:spcBef>
                <a:spcPct val="20000"/>
              </a:spcBef>
              <a:buFontTx/>
              <a:buBlip>
                <a:blip r:embed="rId2"/>
              </a:buBlip>
            </a:pPr>
            <a:r>
              <a:rPr lang="en-US" sz="3200" b="1" dirty="0">
                <a:solidFill>
                  <a:prstClr val="white"/>
                </a:solidFill>
                <a:effectLst>
                  <a:outerShdw blurRad="38100" dist="38100" dir="2700000" algn="tl">
                    <a:srgbClr val="000000">
                      <a:alpha val="43137"/>
                    </a:srgbClr>
                  </a:outerShdw>
                </a:effectLst>
                <a:latin typeface="Calibri"/>
              </a:rPr>
              <a:t>Toilet &amp; Bathing Rooms</a:t>
            </a:r>
          </a:p>
          <a:p>
            <a:pPr marL="396875" indent="-396875" defTabSz="912813" eaLnBrk="0" hangingPunct="0">
              <a:lnSpc>
                <a:spcPct val="90000"/>
              </a:lnSpc>
              <a:spcBef>
                <a:spcPct val="20000"/>
              </a:spcBef>
              <a:buFontTx/>
              <a:buBlip>
                <a:blip r:embed="rId2"/>
              </a:buBlip>
            </a:pPr>
            <a:r>
              <a:rPr lang="en-US" sz="3200" b="1" dirty="0">
                <a:solidFill>
                  <a:prstClr val="white"/>
                </a:solidFill>
                <a:effectLst>
                  <a:outerShdw blurRad="38100" dist="38100" dir="2700000" algn="tl">
                    <a:srgbClr val="000000">
                      <a:alpha val="43137"/>
                    </a:srgbClr>
                  </a:outerShdw>
                </a:effectLst>
                <a:latin typeface="Calibri"/>
              </a:rPr>
              <a:t>Water Closets, Toilet Compartments, Urinals</a:t>
            </a:r>
          </a:p>
          <a:p>
            <a:pPr marL="396875" indent="-396875" defTabSz="912813" eaLnBrk="0" hangingPunct="0">
              <a:lnSpc>
                <a:spcPct val="90000"/>
              </a:lnSpc>
              <a:spcBef>
                <a:spcPct val="20000"/>
              </a:spcBef>
              <a:buFontTx/>
              <a:buBlip>
                <a:blip r:embed="rId2"/>
              </a:buBlip>
            </a:pPr>
            <a:r>
              <a:rPr lang="en-US" sz="3200" b="1" dirty="0">
                <a:solidFill>
                  <a:prstClr val="white"/>
                </a:solidFill>
                <a:effectLst>
                  <a:outerShdw blurRad="38100" dist="38100" dir="2700000" algn="tl">
                    <a:srgbClr val="000000">
                      <a:alpha val="43137"/>
                    </a:srgbClr>
                  </a:outerShdw>
                </a:effectLst>
                <a:latin typeface="Calibri"/>
              </a:rPr>
              <a:t>Lavatories &amp; Sinks</a:t>
            </a:r>
          </a:p>
          <a:p>
            <a:pPr marL="396875" indent="-396875" defTabSz="912813" eaLnBrk="0" hangingPunct="0">
              <a:lnSpc>
                <a:spcPct val="90000"/>
              </a:lnSpc>
              <a:spcBef>
                <a:spcPct val="20000"/>
              </a:spcBef>
              <a:buFontTx/>
              <a:buBlip>
                <a:blip r:embed="rId2"/>
              </a:buBlip>
            </a:pPr>
            <a:r>
              <a:rPr lang="en-US" sz="3200" b="1" dirty="0">
                <a:solidFill>
                  <a:prstClr val="white"/>
                </a:solidFill>
                <a:effectLst>
                  <a:outerShdw blurRad="38100" dist="38100" dir="2700000" algn="tl">
                    <a:srgbClr val="000000">
                      <a:alpha val="43137"/>
                    </a:srgbClr>
                  </a:outerShdw>
                </a:effectLst>
                <a:latin typeface="Calibri"/>
              </a:rPr>
              <a:t>Bathtubs &amp; Shower Compartments</a:t>
            </a:r>
          </a:p>
          <a:p>
            <a:pPr marL="396875" indent="-396875" defTabSz="912813" eaLnBrk="0" hangingPunct="0">
              <a:lnSpc>
                <a:spcPct val="90000"/>
              </a:lnSpc>
              <a:spcBef>
                <a:spcPct val="20000"/>
              </a:spcBef>
              <a:buFontTx/>
              <a:buBlip>
                <a:blip r:embed="rId2"/>
              </a:buBlip>
            </a:pPr>
            <a:r>
              <a:rPr lang="en-US" sz="3200" b="1" dirty="0">
                <a:solidFill>
                  <a:prstClr val="white"/>
                </a:solidFill>
                <a:effectLst>
                  <a:outerShdw blurRad="38100" dist="38100" dir="2700000" algn="tl">
                    <a:srgbClr val="000000">
                      <a:alpha val="43137"/>
                    </a:srgbClr>
                  </a:outerShdw>
                </a:effectLst>
                <a:latin typeface="Calibri"/>
              </a:rPr>
              <a:t>Washing Machines &amp; Clothes Dryers</a:t>
            </a:r>
          </a:p>
          <a:p>
            <a:pPr marL="396875" indent="-396875" defTabSz="912813" eaLnBrk="0" hangingPunct="0">
              <a:lnSpc>
                <a:spcPct val="90000"/>
              </a:lnSpc>
              <a:spcBef>
                <a:spcPct val="20000"/>
              </a:spcBef>
              <a:buFontTx/>
              <a:buBlip>
                <a:blip r:embed="rId2"/>
              </a:buBlip>
            </a:pPr>
            <a:r>
              <a:rPr lang="en-US" sz="3200" b="1" dirty="0">
                <a:solidFill>
                  <a:prstClr val="white"/>
                </a:solidFill>
                <a:effectLst>
                  <a:outerShdw blurRad="38100" dist="38100" dir="2700000" algn="tl">
                    <a:srgbClr val="000000">
                      <a:alpha val="43137"/>
                    </a:srgbClr>
                  </a:outerShdw>
                </a:effectLst>
                <a:latin typeface="Calibri"/>
              </a:rPr>
              <a:t>Saunas &amp; Steam Rooms</a:t>
            </a:r>
          </a:p>
          <a:p>
            <a:pPr marL="396875" indent="-396875" defTabSz="912813" eaLnBrk="0" hangingPunct="0">
              <a:lnSpc>
                <a:spcPct val="90000"/>
              </a:lnSpc>
              <a:spcBef>
                <a:spcPct val="20000"/>
              </a:spcBef>
              <a:buFontTx/>
              <a:buBlip>
                <a:blip r:embed="rId2"/>
              </a:buBlip>
            </a:pPr>
            <a:endParaRPr lang="en-US" sz="3200" b="1" dirty="0">
              <a:solidFill>
                <a:prstClr val="white"/>
              </a:solidFill>
              <a:effectLst>
                <a:outerShdw blurRad="38100" dist="38100" dir="2700000" algn="tl">
                  <a:srgbClr val="000000">
                    <a:alpha val="43137"/>
                  </a:srgbClr>
                </a:outerShdw>
              </a:effectLst>
              <a:latin typeface="Calibri"/>
            </a:endParaRPr>
          </a:p>
        </p:txBody>
      </p:sp>
    </p:spTree>
    <p:extLst>
      <p:ext uri="{BB962C8B-B14F-4D97-AF65-F5344CB8AC3E}">
        <p14:creationId xmlns:p14="http://schemas.microsoft.com/office/powerpoint/2010/main" val="3642486333"/>
      </p:ext>
    </p:extLst>
  </p:cSld>
  <p:clrMapOvr>
    <a:masterClrMapping/>
  </p:clrMapOvr>
  <p:transition>
    <p:fade/>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Drinking Fountains</a:t>
            </a:r>
          </a:p>
        </p:txBody>
      </p:sp>
      <p:sp>
        <p:nvSpPr>
          <p:cNvPr id="23557" name="Rectangle 6"/>
          <p:cNvSpPr>
            <a:spLocks noChangeArrowheads="1"/>
          </p:cNvSpPr>
          <p:nvPr/>
        </p:nvSpPr>
        <p:spPr bwMode="auto">
          <a:xfrm>
            <a:off x="0" y="1219200"/>
            <a:ext cx="8915400" cy="1524000"/>
          </a:xfrm>
          <a:prstGeom prst="rect">
            <a:avLst/>
          </a:prstGeom>
          <a:noFill/>
          <a:ln w="9525">
            <a:noFill/>
            <a:miter lim="800000"/>
            <a:headEnd/>
            <a:tailEnd/>
          </a:ln>
        </p:spPr>
        <p:txBody>
          <a:bodyPr/>
          <a:lstStyle/>
          <a:p>
            <a:pPr marL="342900" algn="ctr">
              <a:spcBef>
                <a:spcPct val="20000"/>
              </a:spcBef>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W</a:t>
            </a:r>
            <a:r>
              <a:rPr lang="en-US" sz="3200" b="1" dirty="0" smtClean="0">
                <a:solidFill>
                  <a:srgbClr val="333399">
                    <a:lumMod val="75000"/>
                  </a:srgbClr>
                </a:solidFill>
                <a:effectLst>
                  <a:outerShdw blurRad="38100" dist="38100" dir="2700000" algn="tl">
                    <a:srgbClr val="000000">
                      <a:alpha val="43137"/>
                    </a:srgbClr>
                  </a:outerShdw>
                </a:effectLst>
                <a:latin typeface="Calibri"/>
                <a:ea typeface="Times New Roman" pitchFamily="18" charset="0"/>
                <a:cs typeface="Arial" charset="0"/>
              </a:rPr>
              <a:t>he</a:t>
            </a: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re Provided At Exterior Site Or Floor, 2 Units Required (Wheelchair &amp; Standing Access)</a:t>
            </a:r>
            <a:endParaRPr lang="en-US" sz="3200" b="1"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endParaRPr>
          </a:p>
        </p:txBody>
      </p:sp>
      <p:sp>
        <p:nvSpPr>
          <p:cNvPr id="4" name="Rectangle 6"/>
          <p:cNvSpPr>
            <a:spLocks noChangeArrowheads="1"/>
          </p:cNvSpPr>
          <p:nvPr/>
        </p:nvSpPr>
        <p:spPr bwMode="auto">
          <a:xfrm>
            <a:off x="0" y="2743200"/>
            <a:ext cx="5181600" cy="3276600"/>
          </a:xfrm>
          <a:prstGeom prst="rect">
            <a:avLst/>
          </a:prstGeom>
          <a:noFill/>
          <a:ln w="9525">
            <a:noFill/>
            <a:miter lim="800000"/>
            <a:headEnd/>
            <a:tailEnd/>
          </a:ln>
        </p:spPr>
        <p:txBody>
          <a:bodyPr/>
          <a:lstStyle/>
          <a:p>
            <a:pPr lvl="1"/>
            <a:r>
              <a:rPr lang="en-US" sz="3200" b="1" dirty="0" smtClean="0">
                <a:solidFill>
                  <a:srgbClr val="333399">
                    <a:lumMod val="75000"/>
                  </a:srgbClr>
                </a:solidFill>
                <a:effectLst>
                  <a:outerShdw blurRad="38100" dist="38100" dir="2700000" algn="tl">
                    <a:srgbClr val="000000">
                      <a:alpha val="43137"/>
                    </a:srgbClr>
                  </a:outerShdw>
                </a:effectLst>
              </a:rPr>
              <a:t>Alternative</a:t>
            </a:r>
            <a:r>
              <a:rPr lang="en-US" sz="2800" b="1" dirty="0" smtClean="0">
                <a:solidFill>
                  <a:srgbClr val="333399">
                    <a:lumMod val="75000"/>
                  </a:srgbClr>
                </a:solidFill>
                <a:effectLst>
                  <a:outerShdw blurRad="38100" dist="38100" dir="2700000" algn="tl">
                    <a:srgbClr val="000000">
                      <a:alpha val="43137"/>
                    </a:srgbClr>
                  </a:outerShdw>
                </a:effectLst>
              </a:rPr>
              <a:t>:  Single “Hi-lo” Unit Multiple Installations: 50% Of Each Type (Can Round Up Or Down)  </a:t>
            </a:r>
            <a:endParaRPr lang="en-US" sz="2800" b="1" dirty="0">
              <a:solidFill>
                <a:srgbClr val="333399">
                  <a:lumMod val="75000"/>
                </a:srgbClr>
              </a:solidFill>
              <a:effectLst>
                <a:outerShdw blurRad="38100" dist="38100" dir="2700000" algn="tl">
                  <a:srgbClr val="000000">
                    <a:alpha val="43137"/>
                  </a:srgbClr>
                </a:outerShdw>
              </a:effectLst>
            </a:endParaRPr>
          </a:p>
        </p:txBody>
      </p:sp>
      <p:pic>
        <p:nvPicPr>
          <p:cNvPr id="5" name="Picture 8" descr="DrinkFount2"/>
          <p:cNvPicPr>
            <a:picLocks noGrp="1" noChangeAspect="1" noChangeArrowheads="1"/>
          </p:cNvPicPr>
          <p:nvPr>
            <p:ph sz="quarter" idx="2"/>
          </p:nvPr>
        </p:nvPicPr>
        <p:blipFill>
          <a:blip r:embed="rId2" cstate="print"/>
          <a:srcRect/>
          <a:stretch>
            <a:fillRect/>
          </a:stretch>
        </p:blipFill>
        <p:spPr>
          <a:xfrm>
            <a:off x="5334000" y="2514600"/>
            <a:ext cx="2819400" cy="3742846"/>
          </a:xfrm>
          <a:noFill/>
          <a:ln>
            <a:solidFill>
              <a:schemeClr val="tx1"/>
            </a:solidFill>
          </a:ln>
        </p:spPr>
      </p:pic>
    </p:spTree>
    <p:extLst>
      <p:ext uri="{BB962C8B-B14F-4D97-AF65-F5344CB8AC3E}">
        <p14:creationId xmlns:p14="http://schemas.microsoft.com/office/powerpoint/2010/main" val="1050751993"/>
      </p:ext>
    </p:extLst>
  </p:cSld>
  <p:clrMapOvr>
    <a:masterClrMapping/>
  </p:clrMapOvr>
  <p:transition spd="med"/>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4800" b="1" dirty="0" smtClean="0">
                <a:solidFill>
                  <a:srgbClr val="002060"/>
                </a:solidFill>
              </a:rPr>
              <a:t>Clustered Toilet Rooms </a:t>
            </a:r>
          </a:p>
        </p:txBody>
      </p:sp>
      <p:sp>
        <p:nvSpPr>
          <p:cNvPr id="23557" name="Rectangle 6"/>
          <p:cNvSpPr>
            <a:spLocks noChangeArrowheads="1"/>
          </p:cNvSpPr>
          <p:nvPr/>
        </p:nvSpPr>
        <p:spPr bwMode="auto">
          <a:xfrm>
            <a:off x="0" y="1295400"/>
            <a:ext cx="8686800" cy="2819400"/>
          </a:xfrm>
          <a:prstGeom prst="rect">
            <a:avLst/>
          </a:prstGeom>
          <a:noFill/>
          <a:ln w="9525">
            <a:noFill/>
            <a:miter lim="800000"/>
            <a:headEnd/>
            <a:tailEnd/>
          </a:ln>
        </p:spPr>
        <p:txBody>
          <a:bodyPr/>
          <a:lstStyle/>
          <a:p>
            <a:pPr marL="342900" algn="ctr">
              <a:spcBef>
                <a:spcPct val="20000"/>
              </a:spcBef>
            </a:pPr>
            <a:r>
              <a:rPr lang="en-US" sz="2800" b="1" u="sng"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50</a:t>
            </a: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 Scoping For Single User Toilet Rooms </a:t>
            </a:r>
            <a:r>
              <a:rPr lang="en-US" sz="2800" b="1" u="sng"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Clustered</a:t>
            </a: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 At One Location That Serve </a:t>
            </a:r>
            <a:r>
              <a:rPr lang="en-US" sz="2800" b="1" u="sng"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Same Users</a:t>
            </a:r>
            <a:endParaRPr lang="en-US" sz="28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endParaRPr>
          </a:p>
        </p:txBody>
      </p:sp>
      <p:pic>
        <p:nvPicPr>
          <p:cNvPr id="4" name="Picture 3" descr="Floor plan of medical office suite with 8 single user toilet rooms adjacent to exam rooms.  These toilet rooms are shaded to indicate they are part of cluster and half are accessible.  A single user toilet room outside the suite and a multi-user toilet room are not part of the cluster."/>
          <p:cNvPicPr>
            <a:picLocks noChangeAspect="1"/>
          </p:cNvPicPr>
          <p:nvPr/>
        </p:nvPicPr>
        <p:blipFill>
          <a:blip r:embed="rId2" cstate="print"/>
          <a:srcRect l="6475" t="17176" r="26222" b="19479"/>
          <a:stretch>
            <a:fillRect/>
          </a:stretch>
        </p:blipFill>
        <p:spPr>
          <a:xfrm>
            <a:off x="1066800" y="2438400"/>
            <a:ext cx="7162800" cy="4267200"/>
          </a:xfrm>
          <a:prstGeom prst="rect">
            <a:avLst/>
          </a:prstGeom>
          <a:ln>
            <a:solidFill>
              <a:schemeClr val="tx1"/>
            </a:solidFill>
          </a:ln>
        </p:spPr>
      </p:pic>
    </p:spTree>
    <p:extLst>
      <p:ext uri="{BB962C8B-B14F-4D97-AF65-F5344CB8AC3E}">
        <p14:creationId xmlns:p14="http://schemas.microsoft.com/office/powerpoint/2010/main" val="4236649509"/>
      </p:ext>
    </p:extLst>
  </p:cSld>
  <p:clrMapOvr>
    <a:masterClrMapping/>
  </p:clrMapOvr>
  <p:transition spd="med"/>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Private Toilet Rooms</a:t>
            </a:r>
          </a:p>
        </p:txBody>
      </p:sp>
      <p:sp>
        <p:nvSpPr>
          <p:cNvPr id="23557" name="Rectangle 6"/>
          <p:cNvSpPr>
            <a:spLocks noChangeArrowheads="1"/>
          </p:cNvSpPr>
          <p:nvPr/>
        </p:nvSpPr>
        <p:spPr bwMode="auto">
          <a:xfrm>
            <a:off x="304800" y="2057400"/>
            <a:ext cx="4495800" cy="4419600"/>
          </a:xfrm>
          <a:prstGeom prst="rect">
            <a:avLst/>
          </a:prstGeom>
          <a:noFill/>
          <a:ln w="9525">
            <a:noFill/>
            <a:miter lim="800000"/>
            <a:headEnd/>
            <a:tailEnd/>
          </a:ln>
        </p:spPr>
        <p:txBody>
          <a:bodyPr/>
          <a:lstStyle/>
          <a:p>
            <a:pPr marL="342900" indent="-342900">
              <a:spcBef>
                <a:spcPct val="20000"/>
              </a:spcBef>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“Adaptability” Permitted:</a:t>
            </a:r>
          </a:p>
          <a:p>
            <a:pPr marL="342900" indent="-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Private Use</a:t>
            </a:r>
          </a:p>
          <a:p>
            <a:pPr marL="342900" indent="-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Single Occupant</a:t>
            </a:r>
          </a:p>
          <a:p>
            <a:pPr marL="342900" indent="-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Accessed Only Through Private Office</a:t>
            </a:r>
          </a:p>
          <a:p>
            <a:pPr marL="342900" indent="-342900">
              <a:spcBef>
                <a:spcPct val="20000"/>
              </a:spcBef>
            </a:pPr>
            <a:endPar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342900" indent="-342900">
              <a:spcBef>
                <a:spcPct val="20000"/>
              </a:spcBef>
            </a:pPr>
            <a:endPar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342900" indent="-342900">
              <a:spcBef>
                <a:spcPct val="20000"/>
              </a:spcBef>
            </a:pPr>
            <a:endPar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endParaRPr>
          </a:p>
        </p:txBody>
      </p:sp>
      <p:pic>
        <p:nvPicPr>
          <p:cNvPr id="5" name="Picture 4" descr="Floor plan shows a room labeled “Executive Office” and within this space a private bathroom that can only be entered from the executive office and not a common use corridor."/>
          <p:cNvPicPr>
            <a:picLocks noChangeAspect="1"/>
          </p:cNvPicPr>
          <p:nvPr/>
        </p:nvPicPr>
        <p:blipFill>
          <a:blip r:embed="rId2" cstate="print"/>
          <a:srcRect l="3636" t="1917" r="5455" b="2215"/>
          <a:stretch>
            <a:fillRect/>
          </a:stretch>
        </p:blipFill>
        <p:spPr>
          <a:xfrm>
            <a:off x="5029200" y="1752600"/>
            <a:ext cx="3810000" cy="3810000"/>
          </a:xfrm>
          <a:prstGeom prst="rect">
            <a:avLst/>
          </a:prstGeom>
          <a:ln>
            <a:solidFill>
              <a:schemeClr val="tx1"/>
            </a:solidFill>
          </a:ln>
        </p:spPr>
      </p:pic>
    </p:spTree>
    <p:extLst>
      <p:ext uri="{BB962C8B-B14F-4D97-AF65-F5344CB8AC3E}">
        <p14:creationId xmlns:p14="http://schemas.microsoft.com/office/powerpoint/2010/main" val="3336614278"/>
      </p:ext>
    </p:extLst>
  </p:cSld>
  <p:clrMapOvr>
    <a:masterClrMapping/>
  </p:clrMapOvr>
  <p:transition spd="med"/>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Private Toilet Rooms</a:t>
            </a:r>
          </a:p>
        </p:txBody>
      </p:sp>
      <p:sp>
        <p:nvSpPr>
          <p:cNvPr id="23557" name="Rectangle 6"/>
          <p:cNvSpPr>
            <a:spLocks noChangeArrowheads="1"/>
          </p:cNvSpPr>
          <p:nvPr/>
        </p:nvSpPr>
        <p:spPr bwMode="auto">
          <a:xfrm>
            <a:off x="685800" y="1524000"/>
            <a:ext cx="7848600" cy="4419600"/>
          </a:xfrm>
          <a:prstGeom prst="rect">
            <a:avLst/>
          </a:prstGeom>
          <a:noFill/>
          <a:ln w="9525">
            <a:noFill/>
            <a:miter lim="800000"/>
            <a:headEnd/>
            <a:tailEnd/>
          </a:ln>
        </p:spPr>
        <p:txBody>
          <a:bodyPr/>
          <a:lstStyle/>
          <a:p>
            <a:pPr marL="342900" indent="-342900">
              <a:spcBef>
                <a:spcPct val="20000"/>
              </a:spcBef>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Clarified That Adaptability Allows:</a:t>
            </a:r>
          </a:p>
          <a:p>
            <a:pPr marL="342900" indent="-342900">
              <a:spcBef>
                <a:spcPct val="20000"/>
              </a:spcBef>
            </a:pPr>
            <a:endParaRPr lang="en-US" sz="10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342900" indent="-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Later Provision Of Grab Bars (Reinforcement/ Blocking) </a:t>
            </a:r>
          </a:p>
          <a:p>
            <a:pPr marL="342900" indent="-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Alternative Toilet Seat &amp; Lavatory Heights</a:t>
            </a:r>
          </a:p>
          <a:p>
            <a:pPr marL="342900" indent="-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Removable Base Cabinetry At </a:t>
            </a:r>
            <a:r>
              <a:rPr lang="en-US" sz="3200" b="1" dirty="0" err="1"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Lavs</a:t>
            </a:r>
            <a:endPar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342900" indent="-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Door Swing Into Fixture Clearances      (Where Swing Can Be Reversed) </a:t>
            </a:r>
          </a:p>
          <a:p>
            <a:pPr marL="342900" indent="-342900">
              <a:spcBef>
                <a:spcPct val="20000"/>
              </a:spcBef>
              <a:buFont typeface="Arial" pitchFamily="34" charset="0"/>
              <a:buChar char="•"/>
            </a:pPr>
            <a:endPar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endParaRPr>
          </a:p>
        </p:txBody>
      </p:sp>
    </p:spTree>
    <p:extLst>
      <p:ext uri="{BB962C8B-B14F-4D97-AF65-F5344CB8AC3E}">
        <p14:creationId xmlns:p14="http://schemas.microsoft.com/office/powerpoint/2010/main" val="2920555625"/>
      </p:ext>
    </p:extLst>
  </p:cSld>
  <p:clrMapOvr>
    <a:masterClrMapping/>
  </p:clrMapOvr>
  <p:transition spd="med"/>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solidFill>
                  <a:srgbClr val="002060"/>
                </a:solidFill>
              </a:rPr>
              <a:t>Water Closet Clearance</a:t>
            </a:r>
            <a:endParaRPr lang="en-US" sz="5400" b="1" dirty="0">
              <a:solidFill>
                <a:srgbClr val="002060"/>
              </a:solidFill>
            </a:endParaRPr>
          </a:p>
        </p:txBody>
      </p:sp>
      <p:sp>
        <p:nvSpPr>
          <p:cNvPr id="3" name="Subtitle 2"/>
          <p:cNvSpPr>
            <a:spLocks noGrp="1"/>
          </p:cNvSpPr>
          <p:nvPr>
            <p:ph type="subTitle" idx="1"/>
          </p:nvPr>
        </p:nvSpPr>
        <p:spPr>
          <a:xfrm>
            <a:off x="381000" y="1066800"/>
            <a:ext cx="8305800" cy="5638800"/>
          </a:xfrm>
        </p:spPr>
        <p:txBody>
          <a:bodyPr>
            <a:normAutofit/>
          </a:bodyPr>
          <a:lstStyle/>
          <a:p>
            <a:r>
              <a:rPr lang="en-US" b="1" dirty="0" smtClean="0">
                <a:solidFill>
                  <a:srgbClr val="002060"/>
                </a:solidFill>
              </a:rPr>
              <a:t>Lavatory overlap no longer permitted </a:t>
            </a:r>
          </a:p>
        </p:txBody>
      </p:sp>
      <p:pic>
        <p:nvPicPr>
          <p:cNvPr id="5" name="Picture 5" descr="Photo of water closet and lavatory immediately adjacent to it."/>
          <p:cNvPicPr>
            <a:picLocks noChangeAspect="1" noChangeArrowheads="1"/>
          </p:cNvPicPr>
          <p:nvPr/>
        </p:nvPicPr>
        <p:blipFill>
          <a:blip r:embed="rId2" cstate="print"/>
          <a:srcRect/>
          <a:stretch>
            <a:fillRect/>
          </a:stretch>
        </p:blipFill>
        <p:spPr bwMode="auto">
          <a:xfrm>
            <a:off x="1143000" y="1828800"/>
            <a:ext cx="6858000" cy="457200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3869534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solidFill>
                  <a:srgbClr val="002060"/>
                </a:solidFill>
              </a:rPr>
              <a:t>Water Closets</a:t>
            </a:r>
            <a:endParaRPr lang="en-US" sz="5400" b="1" dirty="0">
              <a:solidFill>
                <a:srgbClr val="002060"/>
              </a:solidFill>
            </a:endParaRPr>
          </a:p>
        </p:txBody>
      </p:sp>
      <p:sp>
        <p:nvSpPr>
          <p:cNvPr id="3" name="Subtitle 2"/>
          <p:cNvSpPr>
            <a:spLocks noGrp="1"/>
          </p:cNvSpPr>
          <p:nvPr>
            <p:ph type="subTitle" idx="1"/>
          </p:nvPr>
        </p:nvSpPr>
        <p:spPr>
          <a:xfrm>
            <a:off x="381000" y="1219200"/>
            <a:ext cx="8305800" cy="5486400"/>
          </a:xfrm>
        </p:spPr>
        <p:txBody>
          <a:bodyPr>
            <a:normAutofit/>
          </a:bodyPr>
          <a:lstStyle/>
          <a:p>
            <a:r>
              <a:rPr lang="en-US" b="1" dirty="0" smtClean="0"/>
              <a:t>Original ADAAG (fig. 28) permitted overlap</a:t>
            </a:r>
          </a:p>
        </p:txBody>
      </p:sp>
      <p:pic>
        <p:nvPicPr>
          <p:cNvPr id="1026" name="Picture 2" descr="Figure 28 from the original ADAAG showing 3 options for clear floor space at water closets.  One figure crossed out shows adjacent lavatory 36&quot; min. from side wall overlapping clear floor space 48&quot; min. wide and 66&quot; min. deep for a forward approach.  A second figure crossed out shows an adjacent lavatory 36&quot; min. from side wall overlapping clear floor space 48&quot; min. wide and 56&quot; min. deep for a side approach.  A third figure shows clear floor space 60&quot; min. wide and 56&quot; min. deep unobstructed by a lavatory.   "/>
          <p:cNvPicPr>
            <a:picLocks noChangeAspect="1" noChangeArrowheads="1"/>
          </p:cNvPicPr>
          <p:nvPr/>
        </p:nvPicPr>
        <p:blipFill>
          <a:blip r:embed="rId2" cstate="print"/>
          <a:srcRect/>
          <a:stretch>
            <a:fillRect/>
          </a:stretch>
        </p:blipFill>
        <p:spPr bwMode="auto">
          <a:xfrm>
            <a:off x="0" y="2057400"/>
            <a:ext cx="8915400" cy="4170106"/>
          </a:xfrm>
          <a:prstGeom prst="rect">
            <a:avLst/>
          </a:prstGeom>
          <a:noFill/>
          <a:ln w="9525">
            <a:noFill/>
            <a:miter lim="800000"/>
            <a:headEnd/>
            <a:tailEnd/>
          </a:ln>
        </p:spPr>
      </p:pic>
    </p:spTree>
    <p:extLst>
      <p:ext uri="{BB962C8B-B14F-4D97-AF65-F5344CB8AC3E}">
        <p14:creationId xmlns:p14="http://schemas.microsoft.com/office/powerpoint/2010/main" val="34713830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Toilet Rooms</a:t>
            </a:r>
          </a:p>
        </p:txBody>
      </p:sp>
      <p:pic>
        <p:nvPicPr>
          <p:cNvPr id="6" name="Picture 5" descr="Picture4.jpg"/>
          <p:cNvPicPr>
            <a:picLocks noChangeAspect="1"/>
          </p:cNvPicPr>
          <p:nvPr/>
        </p:nvPicPr>
        <p:blipFill>
          <a:blip r:embed="rId2" cstate="print"/>
          <a:srcRect/>
          <a:stretch>
            <a:fillRect/>
          </a:stretch>
        </p:blipFill>
        <p:spPr>
          <a:xfrm>
            <a:off x="381000" y="1828800"/>
            <a:ext cx="3915937" cy="3733800"/>
          </a:xfrm>
          <a:prstGeom prst="rect">
            <a:avLst/>
          </a:prstGeom>
          <a:ln w="28575">
            <a:solidFill>
              <a:schemeClr val="tx1"/>
            </a:solidFill>
          </a:ln>
        </p:spPr>
      </p:pic>
      <p:sp>
        <p:nvSpPr>
          <p:cNvPr id="7" name="Rectangle 6"/>
          <p:cNvSpPr>
            <a:spLocks noChangeArrowheads="1"/>
          </p:cNvSpPr>
          <p:nvPr/>
        </p:nvSpPr>
        <p:spPr bwMode="auto">
          <a:xfrm>
            <a:off x="4419600" y="2895600"/>
            <a:ext cx="4495800" cy="1828800"/>
          </a:xfrm>
          <a:prstGeom prst="rect">
            <a:avLst/>
          </a:prstGeom>
          <a:noFill/>
          <a:ln w="9525">
            <a:noFill/>
            <a:miter lim="800000"/>
            <a:headEnd/>
            <a:tailEnd/>
          </a:ln>
        </p:spPr>
        <p:txBody>
          <a:bodyPr/>
          <a:lstStyle/>
          <a:p>
            <a:pPr marL="342900" indent="-342900">
              <a:spcBef>
                <a:spcPct val="20000"/>
              </a:spcBef>
              <a:buFont typeface="Arial" pitchFamily="34" charset="0"/>
              <a:buChar char="•"/>
            </a:pPr>
            <a:r>
              <a:rPr lang="en-US" sz="2800" b="1" dirty="0" smtClean="0">
                <a:solidFill>
                  <a:srgbClr val="002060"/>
                </a:solidFill>
                <a:latin typeface="Calibri" pitchFamily="34" charset="0"/>
                <a:ea typeface="Times New Roman" pitchFamily="18" charset="0"/>
                <a:cs typeface="Arial" charset="0"/>
              </a:rPr>
              <a:t>Range for toilet centerline </a:t>
            </a:r>
          </a:p>
          <a:p>
            <a:pPr marL="342900" indent="-342900">
              <a:spcBef>
                <a:spcPct val="20000"/>
              </a:spcBef>
              <a:buFont typeface="Arial" pitchFamily="34" charset="0"/>
              <a:buChar char="•"/>
            </a:pPr>
            <a:r>
              <a:rPr lang="en-US" sz="2800" b="1" dirty="0" smtClean="0">
                <a:solidFill>
                  <a:srgbClr val="002060"/>
                </a:solidFill>
                <a:latin typeface="Calibri" pitchFamily="34" charset="0"/>
                <a:ea typeface="Times New Roman" pitchFamily="18" charset="0"/>
                <a:cs typeface="Arial" charset="0"/>
              </a:rPr>
              <a:t>lavatory cannot overlap toilet clearance (except in dwelling units)</a:t>
            </a:r>
          </a:p>
        </p:txBody>
      </p:sp>
    </p:spTree>
    <p:extLst>
      <p:ext uri="{BB962C8B-B14F-4D97-AF65-F5344CB8AC3E}">
        <p14:creationId xmlns:p14="http://schemas.microsoft.com/office/powerpoint/2010/main" val="1019499923"/>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fontAlgn="auto">
              <a:spcAft>
                <a:spcPts val="0"/>
              </a:spcAft>
              <a:defRPr/>
            </a:pPr>
            <a:r>
              <a:rPr smtClean="0"/>
              <a:t>Revisions to ADA regulations published</a:t>
            </a:r>
            <a:br>
              <a:rPr smtClean="0"/>
            </a:br>
            <a:r>
              <a:rPr smtClean="0"/>
              <a:t>September 15, 2010</a:t>
            </a:r>
            <a:endParaRPr/>
          </a:p>
        </p:txBody>
      </p:sp>
      <p:sp>
        <p:nvSpPr>
          <p:cNvPr id="35843" name="Content Placeholder 4"/>
          <p:cNvSpPr>
            <a:spLocks noGrp="1"/>
          </p:cNvSpPr>
          <p:nvPr>
            <p:ph idx="1"/>
          </p:nvPr>
        </p:nvSpPr>
        <p:spPr>
          <a:xfrm>
            <a:off x="381000" y="1641475"/>
            <a:ext cx="8382000" cy="5349157"/>
          </a:xfrm>
        </p:spPr>
        <p:txBody>
          <a:bodyPr/>
          <a:lstStyle/>
          <a:p>
            <a:r>
              <a:rPr lang="en-US" sz="2800" b="1" dirty="0" smtClean="0">
                <a:effectLst>
                  <a:outerShdw blurRad="38100" dist="38100" dir="2700000" algn="tl">
                    <a:srgbClr val="000000">
                      <a:alpha val="43137"/>
                    </a:srgbClr>
                  </a:outerShdw>
                </a:effectLst>
              </a:rPr>
              <a:t>President Announced, And DOJ Posted, Final ADA Regulations On July 26, 2010</a:t>
            </a:r>
          </a:p>
          <a:p>
            <a:r>
              <a:rPr lang="en-US" sz="2800" b="1" dirty="0" smtClean="0">
                <a:effectLst>
                  <a:outerShdw blurRad="38100" dist="38100" dir="2700000" algn="tl">
                    <a:srgbClr val="000000">
                      <a:alpha val="43137"/>
                    </a:srgbClr>
                  </a:outerShdw>
                </a:effectLst>
              </a:rPr>
              <a:t>Published In Federal Register September 15, 2010</a:t>
            </a:r>
          </a:p>
          <a:p>
            <a:r>
              <a:rPr lang="en-US" sz="2800" b="1" dirty="0" smtClean="0">
                <a:effectLst>
                  <a:outerShdw blurRad="38100" dist="38100" dir="2700000" algn="tl">
                    <a:srgbClr val="000000">
                      <a:alpha val="43137"/>
                    </a:srgbClr>
                  </a:outerShdw>
                </a:effectLst>
              </a:rPr>
              <a:t>First Major Updates/Revisions In 19 Years</a:t>
            </a:r>
          </a:p>
          <a:p>
            <a:r>
              <a:rPr lang="en-US" sz="2800" b="1" dirty="0" smtClean="0">
                <a:effectLst>
                  <a:outerShdw blurRad="38100" dist="38100" dir="2700000" algn="tl">
                    <a:srgbClr val="000000">
                      <a:alpha val="43137"/>
                    </a:srgbClr>
                  </a:outerShdw>
                </a:effectLst>
              </a:rPr>
              <a:t>Two Regulations</a:t>
            </a:r>
          </a:p>
          <a:p>
            <a:pPr lvl="1"/>
            <a:r>
              <a:rPr lang="en-US" sz="2400" b="1" dirty="0" smtClean="0">
                <a:effectLst>
                  <a:outerShdw blurRad="38100" dist="38100" dir="2700000" algn="tl">
                    <a:srgbClr val="000000">
                      <a:alpha val="43137"/>
                    </a:srgbClr>
                  </a:outerShdw>
                </a:effectLst>
              </a:rPr>
              <a:t>Title II: State And Local Governments (Title II), 28 CFR Part 35</a:t>
            </a:r>
          </a:p>
          <a:p>
            <a:pPr lvl="1"/>
            <a:r>
              <a:rPr lang="en-US" sz="2400" b="1" dirty="0" smtClean="0">
                <a:effectLst>
                  <a:outerShdw blurRad="38100" dist="38100" dir="2700000" algn="tl">
                    <a:srgbClr val="000000">
                      <a:alpha val="43137"/>
                    </a:srgbClr>
                  </a:outerShdw>
                </a:effectLst>
              </a:rPr>
              <a:t>Title III: Public Accommodations And  Commercial Facilities, 28 CFR Part 36</a:t>
            </a:r>
          </a:p>
          <a:p>
            <a:r>
              <a:rPr lang="en-US" sz="2800" b="1" dirty="0" smtClean="0">
                <a:effectLst>
                  <a:outerShdw blurRad="38100" dist="38100" dir="2700000" algn="tl">
                    <a:srgbClr val="000000">
                      <a:alpha val="43137"/>
                    </a:srgbClr>
                  </a:outerShdw>
                </a:effectLst>
              </a:rPr>
              <a:t>Regulations, Appendices, Standards Are At DOJ’s ADA Web Site (</a:t>
            </a:r>
            <a:r>
              <a:rPr lang="en-US" sz="2800" b="1" dirty="0" err="1" smtClean="0">
                <a:effectLst>
                  <a:outerShdw blurRad="38100" dist="38100" dir="2700000" algn="tl">
                    <a:srgbClr val="000000">
                      <a:alpha val="43137"/>
                    </a:srgbClr>
                  </a:outerShdw>
                </a:effectLst>
                <a:hlinkClick r:id="rId3"/>
              </a:rPr>
              <a:t>Www.Ada.Gov</a:t>
            </a:r>
            <a:r>
              <a:rPr lang="en-US" sz="2800" b="1" dirty="0" smtClean="0">
                <a:effectLst>
                  <a:outerShdw blurRad="38100" dist="38100" dir="2700000" algn="tl">
                    <a:srgbClr val="000000">
                      <a:alpha val="43137"/>
                    </a:srgbClr>
                  </a:outerShdw>
                </a:effectLst>
              </a:rPr>
              <a:t>). </a:t>
            </a:r>
          </a:p>
          <a:p>
            <a:endParaRPr lang="en-US" sz="2400" b="1" dirty="0" smtClean="0">
              <a:effectLst>
                <a:outerShdw blurRad="38100" dist="38100" dir="2700000" algn="tl">
                  <a:srgbClr val="000000">
                    <a:alpha val="43137"/>
                  </a:srgbClr>
                </a:outerShdw>
              </a:effectLst>
            </a:endParaRPr>
          </a:p>
          <a:p>
            <a:endParaRPr lang="en-US" sz="2400" b="1" dirty="0" smtClean="0">
              <a:effectLst>
                <a:outerShdw blurRad="38100" dist="38100" dir="2700000" algn="tl">
                  <a:srgbClr val="000000">
                    <a:alpha val="43137"/>
                  </a:srgbClr>
                </a:outerShdw>
              </a:effectLst>
            </a:endParaRPr>
          </a:p>
        </p:txBody>
      </p:sp>
      <p:sp>
        <p:nvSpPr>
          <p:cNvPr id="35844" name="Slide Number Placeholder 6"/>
          <p:cNvSpPr>
            <a:spLocks noGrp="1"/>
          </p:cNvSpPr>
          <p:nvPr>
            <p:ph type="sldNum" sz="quarter" idx="4294967295"/>
          </p:nvPr>
        </p:nvSpPr>
        <p:spPr bwMode="auto">
          <a:xfrm>
            <a:off x="70104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928FBF0-BC3F-4E8C-8FBF-B57F32AE0F4B}" type="slidenum">
              <a:rPr lang="en-US"/>
              <a:pPr eaLnBrk="1" hangingPunct="1"/>
              <a:t>12</a:t>
            </a:fld>
            <a:endParaRPr lang="en-US"/>
          </a:p>
        </p:txBody>
      </p:sp>
    </p:spTree>
    <p:extLst>
      <p:ext uri="{BB962C8B-B14F-4D97-AF65-F5344CB8AC3E}">
        <p14:creationId xmlns:p14="http://schemas.microsoft.com/office/powerpoint/2010/main" val="2070574849"/>
      </p:ext>
    </p:extLst>
  </p:cSld>
  <p:clrMapOvr>
    <a:masterClrMapping/>
  </p:clrMapOvr>
  <p:transition>
    <p:fade/>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Toilet Rooms</a:t>
            </a:r>
          </a:p>
        </p:txBody>
      </p:sp>
      <p:sp>
        <p:nvSpPr>
          <p:cNvPr id="7" name="Rectangle 6"/>
          <p:cNvSpPr>
            <a:spLocks noChangeArrowheads="1"/>
          </p:cNvSpPr>
          <p:nvPr/>
        </p:nvSpPr>
        <p:spPr bwMode="auto">
          <a:xfrm>
            <a:off x="1905000" y="1143000"/>
            <a:ext cx="5562600" cy="685800"/>
          </a:xfrm>
          <a:prstGeom prst="rect">
            <a:avLst/>
          </a:prstGeom>
          <a:noFill/>
          <a:ln w="9525">
            <a:noFill/>
            <a:miter lim="800000"/>
            <a:headEnd/>
            <a:tailEnd/>
          </a:ln>
        </p:spPr>
        <p:txBody>
          <a:bodyPr/>
          <a:lstStyle/>
          <a:p>
            <a:pPr marL="342900" indent="-342900">
              <a:spcBef>
                <a:spcPct val="20000"/>
              </a:spcBef>
            </a:pPr>
            <a:r>
              <a:rPr lang="en-US" sz="3200" b="1" dirty="0" smtClean="0">
                <a:solidFill>
                  <a:srgbClr val="002060"/>
                </a:solidFill>
                <a:latin typeface="Calibri" pitchFamily="34" charset="0"/>
                <a:ea typeface="Times New Roman" pitchFamily="18" charset="0"/>
                <a:cs typeface="Arial" charset="0"/>
              </a:rPr>
              <a:t>Allows space for side transfers</a:t>
            </a:r>
          </a:p>
        </p:txBody>
      </p:sp>
      <p:pic>
        <p:nvPicPr>
          <p:cNvPr id="6" name="Picture 5" descr="Story Bd 01.jpg"/>
          <p:cNvPicPr/>
          <p:nvPr/>
        </p:nvPicPr>
        <p:blipFill>
          <a:blip r:embed="rId2" cstate="print"/>
          <a:srcRect/>
          <a:stretch>
            <a:fillRect/>
          </a:stretch>
        </p:blipFill>
        <p:spPr>
          <a:xfrm>
            <a:off x="1905000" y="1981200"/>
            <a:ext cx="5105400" cy="4267200"/>
          </a:xfrm>
          <a:prstGeom prst="rect">
            <a:avLst/>
          </a:prstGeom>
        </p:spPr>
      </p:pic>
      <p:pic>
        <p:nvPicPr>
          <p:cNvPr id="8" name="Picture 18" descr="gray-mannequin-jpg-coloredbackgroundtransparentgif.gif"/>
          <p:cNvPicPr>
            <a:picLocks noChangeAspect="1"/>
          </p:cNvPicPr>
          <p:nvPr/>
        </p:nvPicPr>
        <p:blipFill>
          <a:blip r:embed="rId3" cstate="print">
            <a:lum bright="20000" contrast="10000"/>
          </a:blip>
          <a:srcRect/>
          <a:stretch>
            <a:fillRect/>
          </a:stretch>
        </p:blipFill>
        <p:spPr bwMode="auto">
          <a:xfrm rot="5400000">
            <a:off x="3357024" y="2815177"/>
            <a:ext cx="2057401" cy="1303850"/>
          </a:xfrm>
          <a:prstGeom prst="rect">
            <a:avLst/>
          </a:prstGeom>
          <a:noFill/>
          <a:ln w="9525">
            <a:noFill/>
            <a:miter lim="800000"/>
            <a:headEnd/>
            <a:tailEnd/>
          </a:ln>
        </p:spPr>
      </p:pic>
    </p:spTree>
    <p:extLst>
      <p:ext uri="{BB962C8B-B14F-4D97-AF65-F5344CB8AC3E}">
        <p14:creationId xmlns:p14="http://schemas.microsoft.com/office/powerpoint/2010/main" val="4278133069"/>
      </p:ext>
    </p:extLst>
  </p:cSld>
  <p:clrMapOvr>
    <a:masterClrMapping/>
  </p:clrMapOvr>
  <p:transition spd="med"/>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Toilet Rooms</a:t>
            </a:r>
          </a:p>
        </p:txBody>
      </p:sp>
      <p:pic>
        <p:nvPicPr>
          <p:cNvPr id="8" name="Picture 7" descr="Recessed lavatory adjacent to water closet shown in plan view to be located closer to the water closet but behind the water closet clear floor space.  "/>
          <p:cNvPicPr/>
          <p:nvPr/>
        </p:nvPicPr>
        <p:blipFill>
          <a:blip r:embed="rId2" cstate="print"/>
          <a:srcRect/>
          <a:stretch>
            <a:fillRect/>
          </a:stretch>
        </p:blipFill>
        <p:spPr>
          <a:xfrm>
            <a:off x="152400" y="1219200"/>
            <a:ext cx="5029200" cy="4724400"/>
          </a:xfrm>
          <a:prstGeom prst="rect">
            <a:avLst/>
          </a:prstGeom>
        </p:spPr>
      </p:pic>
      <p:sp>
        <p:nvSpPr>
          <p:cNvPr id="9" name="Rectangle 8"/>
          <p:cNvSpPr>
            <a:spLocks noChangeArrowheads="1"/>
          </p:cNvSpPr>
          <p:nvPr/>
        </p:nvSpPr>
        <p:spPr bwMode="auto">
          <a:xfrm>
            <a:off x="4953000" y="3048000"/>
            <a:ext cx="4191000" cy="1828800"/>
          </a:xfrm>
          <a:prstGeom prst="rect">
            <a:avLst/>
          </a:prstGeom>
          <a:noFill/>
          <a:ln w="9525">
            <a:noFill/>
            <a:miter lim="800000"/>
            <a:headEnd/>
            <a:tailEnd/>
          </a:ln>
        </p:spPr>
        <p:txBody>
          <a:bodyPr/>
          <a:lstStyle/>
          <a:p>
            <a:pPr marL="342900" indent="-342900">
              <a:spcBef>
                <a:spcPct val="20000"/>
              </a:spcBef>
              <a:buFont typeface="Arial" pitchFamily="34" charset="0"/>
              <a:buChar char="•"/>
            </a:pPr>
            <a:r>
              <a:rPr lang="en-US" sz="2800" b="1" dirty="0" smtClean="0">
                <a:solidFill>
                  <a:srgbClr val="002060"/>
                </a:solidFill>
                <a:latin typeface="Calibri" pitchFamily="34" charset="0"/>
                <a:ea typeface="Times New Roman" pitchFamily="18" charset="0"/>
                <a:cs typeface="Arial" charset="0"/>
              </a:rPr>
              <a:t>fixtures can be recessed</a:t>
            </a:r>
          </a:p>
          <a:p>
            <a:pPr marL="342900" indent="-342900">
              <a:spcBef>
                <a:spcPct val="20000"/>
              </a:spcBef>
              <a:buFont typeface="Arial" pitchFamily="34" charset="0"/>
              <a:buChar char="•"/>
            </a:pPr>
            <a:r>
              <a:rPr lang="en-US" sz="2800" b="1" dirty="0" smtClean="0">
                <a:solidFill>
                  <a:srgbClr val="002060"/>
                </a:solidFill>
                <a:latin typeface="Calibri" pitchFamily="34" charset="0"/>
                <a:ea typeface="Times New Roman" pitchFamily="18" charset="0"/>
                <a:cs typeface="Arial" charset="0"/>
              </a:rPr>
              <a:t>shorter (24” min.) rear grab bar allowed in this case</a:t>
            </a:r>
          </a:p>
        </p:txBody>
      </p:sp>
    </p:spTree>
    <p:extLst>
      <p:ext uri="{BB962C8B-B14F-4D97-AF65-F5344CB8AC3E}">
        <p14:creationId xmlns:p14="http://schemas.microsoft.com/office/powerpoint/2010/main" val="269679628"/>
      </p:ext>
    </p:extLst>
  </p:cSld>
  <p:clrMapOvr>
    <a:masterClrMapping/>
  </p:clrMapOvr>
  <p:transition spd="med"/>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Toilet Rooms</a:t>
            </a:r>
          </a:p>
        </p:txBody>
      </p:sp>
      <p:sp>
        <p:nvSpPr>
          <p:cNvPr id="8" name="Rectangle 7"/>
          <p:cNvSpPr>
            <a:spLocks noChangeArrowheads="1"/>
          </p:cNvSpPr>
          <p:nvPr/>
        </p:nvSpPr>
        <p:spPr bwMode="auto">
          <a:xfrm>
            <a:off x="228600" y="6096000"/>
            <a:ext cx="8686800" cy="762000"/>
          </a:xfrm>
          <a:prstGeom prst="rect">
            <a:avLst/>
          </a:prstGeom>
          <a:noFill/>
          <a:ln w="9525">
            <a:noFill/>
            <a:miter lim="800000"/>
            <a:headEnd/>
            <a:tailEnd/>
          </a:ln>
        </p:spPr>
        <p:txBody>
          <a:bodyPr/>
          <a:lstStyle/>
          <a:p>
            <a:pPr marL="342900">
              <a:spcBef>
                <a:spcPct val="20000"/>
              </a:spcBef>
            </a:pPr>
            <a:r>
              <a:rPr lang="en-US" sz="2800" b="1" dirty="0" smtClean="0">
                <a:solidFill>
                  <a:srgbClr val="002060"/>
                </a:solidFill>
                <a:latin typeface="Calibri" pitchFamily="34" charset="0"/>
                <a:ea typeface="Times New Roman" pitchFamily="18" charset="0"/>
                <a:cs typeface="Arial" charset="0"/>
              </a:rPr>
              <a:t>Door man. clearance; swing outside fixture clearances</a:t>
            </a:r>
          </a:p>
        </p:txBody>
      </p:sp>
      <p:pic>
        <p:nvPicPr>
          <p:cNvPr id="6" name="Picture 5" descr="A toilet room is shown in plan view with a water closet and lavatory on the same (back) wall with clear floor space at both fixtures indicated.  An in-swinging door is located on side wall closest to the lavatory with door maneuvering clearance shown.  The door is located so that the door swing does not intrude into the water closet and lavatory clearances."/>
          <p:cNvPicPr>
            <a:picLocks noChangeAspect="1"/>
          </p:cNvPicPr>
          <p:nvPr/>
        </p:nvPicPr>
        <p:blipFill>
          <a:blip r:embed="rId2" cstate="print"/>
          <a:srcRect/>
          <a:stretch>
            <a:fillRect/>
          </a:stretch>
        </p:blipFill>
        <p:spPr>
          <a:xfrm>
            <a:off x="1828801" y="990600"/>
            <a:ext cx="5105400" cy="5196568"/>
          </a:xfrm>
          <a:prstGeom prst="rect">
            <a:avLst/>
          </a:prstGeom>
        </p:spPr>
      </p:pic>
    </p:spTree>
    <p:extLst>
      <p:ext uri="{BB962C8B-B14F-4D97-AF65-F5344CB8AC3E}">
        <p14:creationId xmlns:p14="http://schemas.microsoft.com/office/powerpoint/2010/main" val="4172152753"/>
      </p:ext>
    </p:extLst>
  </p:cSld>
  <p:clrMapOvr>
    <a:masterClrMapping/>
  </p:clrMapOvr>
  <p:transition spd="med"/>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Toilet Rooms</a:t>
            </a:r>
          </a:p>
        </p:txBody>
      </p:sp>
      <p:sp>
        <p:nvSpPr>
          <p:cNvPr id="7" name="Rectangle 6"/>
          <p:cNvSpPr>
            <a:spLocks noChangeArrowheads="1"/>
          </p:cNvSpPr>
          <p:nvPr/>
        </p:nvSpPr>
        <p:spPr bwMode="auto">
          <a:xfrm>
            <a:off x="228600" y="5715000"/>
            <a:ext cx="8382000" cy="838200"/>
          </a:xfrm>
          <a:prstGeom prst="rect">
            <a:avLst/>
          </a:prstGeom>
          <a:noFill/>
          <a:ln w="9525">
            <a:noFill/>
            <a:miter lim="800000"/>
            <a:headEnd/>
            <a:tailEnd/>
          </a:ln>
        </p:spPr>
        <p:txBody>
          <a:bodyPr/>
          <a:lstStyle/>
          <a:p>
            <a:pPr marL="342900" algn="ctr">
              <a:spcBef>
                <a:spcPct val="20000"/>
              </a:spcBef>
            </a:pP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Doors Can Swing Into Fixture Clearances If Clear Floor Space (30” X 48” Min.) Provided Outside Swing</a:t>
            </a:r>
          </a:p>
        </p:txBody>
      </p:sp>
      <p:pic>
        <p:nvPicPr>
          <p:cNvPr id="6" name="Picture 5" descr="Picture1.jpg"/>
          <p:cNvPicPr>
            <a:picLocks noChangeAspect="1"/>
          </p:cNvPicPr>
          <p:nvPr/>
        </p:nvPicPr>
        <p:blipFill>
          <a:blip r:embed="rId2" cstate="print"/>
          <a:stretch>
            <a:fillRect/>
          </a:stretch>
        </p:blipFill>
        <p:spPr>
          <a:xfrm>
            <a:off x="1752600" y="1143000"/>
            <a:ext cx="5486400" cy="4605074"/>
          </a:xfrm>
          <a:prstGeom prst="rect">
            <a:avLst/>
          </a:prstGeom>
        </p:spPr>
      </p:pic>
    </p:spTree>
    <p:extLst>
      <p:ext uri="{BB962C8B-B14F-4D97-AF65-F5344CB8AC3E}">
        <p14:creationId xmlns:p14="http://schemas.microsoft.com/office/powerpoint/2010/main" val="3503429668"/>
      </p:ext>
    </p:extLst>
  </p:cSld>
  <p:clrMapOvr>
    <a:masterClrMapping/>
  </p:clrMapOvr>
  <p:transition spd="med"/>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solidFill>
                  <a:srgbClr val="002060"/>
                </a:solidFill>
              </a:rPr>
              <a:t>Turning Space</a:t>
            </a:r>
            <a:endParaRPr lang="en-US" sz="5400" b="1" dirty="0">
              <a:solidFill>
                <a:srgbClr val="002060"/>
              </a:solidFill>
            </a:endParaRPr>
          </a:p>
        </p:txBody>
      </p:sp>
      <p:sp>
        <p:nvSpPr>
          <p:cNvPr id="3" name="Subtitle 2"/>
          <p:cNvSpPr>
            <a:spLocks noGrp="1"/>
          </p:cNvSpPr>
          <p:nvPr>
            <p:ph type="subTitle" idx="1"/>
          </p:nvPr>
        </p:nvSpPr>
        <p:spPr>
          <a:xfrm>
            <a:off x="228600" y="1219200"/>
            <a:ext cx="8458200" cy="5181600"/>
          </a:xfrm>
        </p:spPr>
        <p:txBody>
          <a:bodyPr>
            <a:normAutofit/>
          </a:bodyPr>
          <a:lstStyle/>
          <a:p>
            <a:r>
              <a:rPr lang="en-US" b="1" dirty="0" smtClean="0">
                <a:solidFill>
                  <a:srgbClr val="002060"/>
                </a:solidFill>
                <a:effectLst>
                  <a:outerShdw blurRad="38100" dist="38100" dir="2700000" algn="tl">
                    <a:srgbClr val="000000">
                      <a:alpha val="43137"/>
                    </a:srgbClr>
                  </a:outerShdw>
                </a:effectLst>
              </a:rPr>
              <a:t>60” Diameter Circle Or “T” Turn                (Elements With Knee/Toe Clearance Can Overlap)</a:t>
            </a:r>
          </a:p>
          <a:p>
            <a:endParaRPr lang="en-US" b="1" dirty="0" smtClean="0">
              <a:solidFill>
                <a:schemeClr val="tx1"/>
              </a:solidFill>
              <a:effectLst>
                <a:outerShdw blurRad="38100" dist="38100" dir="2700000" algn="tl">
                  <a:srgbClr val="000000">
                    <a:alpha val="43137"/>
                  </a:srgbClr>
                </a:outerShdw>
              </a:effectLst>
            </a:endParaRPr>
          </a:p>
          <a:p>
            <a:endParaRPr lang="en-US" b="1" dirty="0" smtClean="0">
              <a:solidFill>
                <a:schemeClr val="tx1"/>
              </a:solidFill>
              <a:effectLst>
                <a:outerShdw blurRad="38100" dist="38100" dir="2700000" algn="tl">
                  <a:srgbClr val="000000">
                    <a:alpha val="43137"/>
                  </a:srgbClr>
                </a:outerShdw>
              </a:effectLst>
            </a:endParaRPr>
          </a:p>
          <a:p>
            <a:endParaRPr lang="en-US" b="1" dirty="0" smtClean="0">
              <a:solidFill>
                <a:schemeClr val="tx1"/>
              </a:solidFill>
              <a:effectLst>
                <a:outerShdw blurRad="38100" dist="38100" dir="2700000" algn="tl">
                  <a:srgbClr val="000000">
                    <a:alpha val="43137"/>
                  </a:srgbClr>
                </a:outerShdw>
              </a:effectLst>
            </a:endParaRPr>
          </a:p>
          <a:p>
            <a:endParaRPr lang="en-US" b="1" dirty="0" smtClean="0">
              <a:solidFill>
                <a:schemeClr val="tx1"/>
              </a:solidFill>
              <a:effectLst>
                <a:outerShdw blurRad="38100" dist="38100" dir="2700000" algn="tl">
                  <a:srgbClr val="000000">
                    <a:alpha val="43137"/>
                  </a:srgbClr>
                </a:outerShdw>
              </a:effectLst>
            </a:endParaRPr>
          </a:p>
          <a:p>
            <a:endParaRPr lang="en-US" b="1" dirty="0" smtClean="0">
              <a:solidFill>
                <a:schemeClr val="tx1"/>
              </a:solidFill>
              <a:effectLst>
                <a:outerShdw blurRad="38100" dist="38100" dir="2700000" algn="tl">
                  <a:srgbClr val="000000">
                    <a:alpha val="43137"/>
                  </a:srgbClr>
                </a:outerShdw>
              </a:effectLst>
            </a:endParaRPr>
          </a:p>
          <a:p>
            <a:endParaRPr lang="en-US" b="1" dirty="0" smtClean="0">
              <a:solidFill>
                <a:schemeClr val="tx1"/>
              </a:solidFill>
              <a:effectLst>
                <a:outerShdw blurRad="38100" dist="38100" dir="2700000" algn="tl">
                  <a:srgbClr val="000000">
                    <a:alpha val="43137"/>
                  </a:srgbClr>
                </a:outerShdw>
              </a:effectLst>
            </a:endParaRPr>
          </a:p>
          <a:p>
            <a:pPr algn="l"/>
            <a:endParaRPr lang="en-US" b="1" dirty="0" smtClean="0">
              <a:solidFill>
                <a:schemeClr val="tx1"/>
              </a:solidFill>
              <a:effectLst>
                <a:outerShdw blurRad="38100" dist="38100" dir="2700000" algn="tl">
                  <a:srgbClr val="000000">
                    <a:alpha val="43137"/>
                  </a:srgbClr>
                </a:outerShdw>
              </a:effectLst>
            </a:endParaRPr>
          </a:p>
        </p:txBody>
      </p:sp>
      <p:pic>
        <p:nvPicPr>
          <p:cNvPr id="104449" name="Picture 1" descr="Turning circle space shown in plan view with lavatory overlapping a portion of the space.  T-shaped turning space shown in plan view with lavatory overlapping one segment of the “T” at the top.  A person using a wheelchair is shown backing into the middle stem of the T.  Arrows indicate approach on open segment of the “T” (opposite the lavatory) to the current position shown.  "/>
          <p:cNvPicPr>
            <a:picLocks noChangeAspect="1" noChangeArrowheads="1"/>
          </p:cNvPicPr>
          <p:nvPr/>
        </p:nvPicPr>
        <p:blipFill>
          <a:blip r:embed="rId2" cstate="print"/>
          <a:srcRect/>
          <a:stretch>
            <a:fillRect/>
          </a:stretch>
        </p:blipFill>
        <p:spPr bwMode="auto">
          <a:xfrm>
            <a:off x="457200" y="2286000"/>
            <a:ext cx="7924800" cy="3439064"/>
          </a:xfrm>
          <a:prstGeom prst="rect">
            <a:avLst/>
          </a:prstGeom>
          <a:noFill/>
          <a:ln w="9525">
            <a:noFill/>
            <a:miter lim="800000"/>
            <a:headEnd/>
            <a:tailEnd/>
          </a:ln>
        </p:spPr>
      </p:pic>
      <p:sp>
        <p:nvSpPr>
          <p:cNvPr id="7" name="Subtitle 2"/>
          <p:cNvSpPr txBox="1">
            <a:spLocks/>
          </p:cNvSpPr>
          <p:nvPr/>
        </p:nvSpPr>
        <p:spPr>
          <a:xfrm>
            <a:off x="4953000" y="5638800"/>
            <a:ext cx="3886200" cy="1066800"/>
          </a:xfrm>
          <a:prstGeom prst="rect">
            <a:avLst/>
          </a:prstGeom>
        </p:spPr>
        <p:txBody>
          <a:bodyPr vert="horz" lIns="91440" tIns="45720" rIns="91440" bIns="45720" rtlCol="0">
            <a:normAutofit fontScale="92500"/>
          </a:bodyPr>
          <a:lstStyle/>
          <a:p>
            <a:pPr algn="ctr" fontAlgn="auto">
              <a:spcBef>
                <a:spcPct val="20000"/>
              </a:spcBef>
              <a:spcAft>
                <a:spcPts val="0"/>
              </a:spcAft>
              <a:buFont typeface="Arial" pitchFamily="34" charset="0"/>
              <a:buNone/>
              <a:defRPr/>
            </a:pPr>
            <a:r>
              <a:rPr lang="en-US" sz="3200" b="1" dirty="0" smtClean="0">
                <a:solidFill>
                  <a:srgbClr val="002060"/>
                </a:solidFill>
                <a:effectLst>
                  <a:outerShdw blurRad="38100" dist="38100" dir="2700000" algn="tl">
                    <a:srgbClr val="000000">
                      <a:alpha val="43137"/>
                    </a:srgbClr>
                  </a:outerShdw>
                </a:effectLst>
                <a:latin typeface="Calibri"/>
              </a:rPr>
              <a:t>T-turn: Overlap Limited To One Segment  </a:t>
            </a:r>
          </a:p>
          <a:p>
            <a:pPr fontAlgn="auto">
              <a:spcBef>
                <a:spcPct val="20000"/>
              </a:spcBef>
              <a:spcAft>
                <a:spcPts val="0"/>
              </a:spcAft>
              <a:buFont typeface="Arial" pitchFamily="34" charset="0"/>
              <a:buNone/>
              <a:defRPr/>
            </a:pPr>
            <a:endParaRPr lang="en-US" sz="3200" b="1" dirty="0" smtClean="0">
              <a:solidFill>
                <a:srgbClr val="000000"/>
              </a:solidFill>
              <a:effectLst>
                <a:outerShdw blurRad="38100" dist="38100" dir="2700000" algn="tl">
                  <a:srgbClr val="000000">
                    <a:alpha val="43137"/>
                  </a:srgbClr>
                </a:outerShdw>
              </a:effectLst>
              <a:latin typeface="Calibri"/>
            </a:endParaRPr>
          </a:p>
        </p:txBody>
      </p:sp>
    </p:spTree>
    <p:extLst>
      <p:ext uri="{BB962C8B-B14F-4D97-AF65-F5344CB8AC3E}">
        <p14:creationId xmlns:p14="http://schemas.microsoft.com/office/powerpoint/2010/main" val="42946897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Toilet Rooms</a:t>
            </a:r>
          </a:p>
        </p:txBody>
      </p:sp>
      <p:sp>
        <p:nvSpPr>
          <p:cNvPr id="7" name="Rectangle 6"/>
          <p:cNvSpPr>
            <a:spLocks noChangeArrowheads="1"/>
          </p:cNvSpPr>
          <p:nvPr/>
        </p:nvSpPr>
        <p:spPr bwMode="auto">
          <a:xfrm>
            <a:off x="381000" y="5867400"/>
            <a:ext cx="8305800" cy="762000"/>
          </a:xfrm>
          <a:prstGeom prst="rect">
            <a:avLst/>
          </a:prstGeom>
          <a:noFill/>
          <a:ln w="9525">
            <a:noFill/>
            <a:miter lim="800000"/>
            <a:headEnd/>
            <a:tailEnd/>
          </a:ln>
        </p:spPr>
        <p:txBody>
          <a:bodyPr/>
          <a:lstStyle/>
          <a:p>
            <a:pPr marL="342900" algn="ctr">
              <a:spcBef>
                <a:spcPct val="20000"/>
              </a:spcBef>
            </a:pP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Turning Space Can Overlap Fixture &amp; Door Clearances; Door Can Swing Into Turning Space</a:t>
            </a:r>
          </a:p>
        </p:txBody>
      </p:sp>
      <p:pic>
        <p:nvPicPr>
          <p:cNvPr id="6" name="Picture 5" descr="A toilet room is shown in plan view with a water closet and lavatory on the same (back) wall with clear floor space at both fixtures indicated.  An in-swinging door is located on side wall closest to the lavatory with door maneuvering clearance shown.  A turning circle is depicted in the room overlapping fixture and door maneuvering clearances.  The door swing overlaps the turning circle but not the water closet and lavatory clearances.  "/>
          <p:cNvPicPr>
            <a:picLocks noChangeAspect="1"/>
          </p:cNvPicPr>
          <p:nvPr/>
        </p:nvPicPr>
        <p:blipFill>
          <a:blip r:embed="rId2" cstate="print"/>
          <a:srcRect/>
          <a:stretch>
            <a:fillRect/>
          </a:stretch>
        </p:blipFill>
        <p:spPr>
          <a:xfrm>
            <a:off x="1905001" y="990601"/>
            <a:ext cx="4724400" cy="4899378"/>
          </a:xfrm>
          <a:prstGeom prst="rect">
            <a:avLst/>
          </a:prstGeom>
        </p:spPr>
      </p:pic>
    </p:spTree>
    <p:extLst>
      <p:ext uri="{BB962C8B-B14F-4D97-AF65-F5344CB8AC3E}">
        <p14:creationId xmlns:p14="http://schemas.microsoft.com/office/powerpoint/2010/main" val="1687993431"/>
      </p:ext>
    </p:extLst>
  </p:cSld>
  <p:clrMapOvr>
    <a:masterClrMapping/>
  </p:clrMapOvr>
  <p:transition spd="med"/>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Toilet Rooms</a:t>
            </a:r>
          </a:p>
        </p:txBody>
      </p:sp>
      <p:sp>
        <p:nvSpPr>
          <p:cNvPr id="7" name="Rectangle 6"/>
          <p:cNvSpPr>
            <a:spLocks noChangeArrowheads="1"/>
          </p:cNvSpPr>
          <p:nvPr/>
        </p:nvSpPr>
        <p:spPr bwMode="auto">
          <a:xfrm>
            <a:off x="-152400" y="1752600"/>
            <a:ext cx="4191000" cy="3200400"/>
          </a:xfrm>
          <a:prstGeom prst="rect">
            <a:avLst/>
          </a:prstGeom>
          <a:noFill/>
          <a:ln w="9525">
            <a:noFill/>
            <a:miter lim="800000"/>
            <a:headEnd/>
            <a:tailEnd/>
          </a:ln>
        </p:spPr>
        <p:txBody>
          <a:bodyPr/>
          <a:lstStyle/>
          <a:p>
            <a:pPr marL="342900">
              <a:spcBef>
                <a:spcPct val="20000"/>
              </a:spcBef>
            </a:pP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Same Requirements Apply For Any Design/ Configuration</a:t>
            </a:r>
          </a:p>
          <a:p>
            <a:pPr marL="342900">
              <a:spcBef>
                <a:spcPct val="20000"/>
              </a:spcBef>
            </a:pPr>
            <a:endPar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342900">
              <a:spcBef>
                <a:spcPct val="20000"/>
              </a:spcBef>
            </a:pP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(Turning Space Not Shown)</a:t>
            </a:r>
          </a:p>
        </p:txBody>
      </p:sp>
      <p:pic>
        <p:nvPicPr>
          <p:cNvPr id="4" name="Picture 3" descr="An alternative toilet room layout is shown in plan view with a water closet on the back wall in the upper left corner and a lavatory opposite the toilet on the front wall.  An in-swinging door is located next to the lavatory.  Water closet and lavatory clearances overlap.  The door maneuvering clearance overlaps these fixture clearances, but the door swing does not.  The lavatory does not overlap the strike side door maneuvering clearance."/>
          <p:cNvPicPr>
            <a:picLocks noChangeAspect="1"/>
          </p:cNvPicPr>
          <p:nvPr/>
        </p:nvPicPr>
        <p:blipFill>
          <a:blip r:embed="rId2" cstate="print"/>
          <a:srcRect/>
          <a:stretch>
            <a:fillRect/>
          </a:stretch>
        </p:blipFill>
        <p:spPr>
          <a:xfrm>
            <a:off x="3657600" y="1143000"/>
            <a:ext cx="5203723" cy="5562600"/>
          </a:xfrm>
          <a:prstGeom prst="rect">
            <a:avLst/>
          </a:prstGeom>
        </p:spPr>
      </p:pic>
    </p:spTree>
    <p:extLst>
      <p:ext uri="{BB962C8B-B14F-4D97-AF65-F5344CB8AC3E}">
        <p14:creationId xmlns:p14="http://schemas.microsoft.com/office/powerpoint/2010/main" val="4197051596"/>
      </p:ext>
    </p:extLst>
  </p:cSld>
  <p:clrMapOvr>
    <a:masterClrMapping/>
  </p:clrMapOvr>
  <p:transition spd="med"/>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Toilet Rooms</a:t>
            </a:r>
          </a:p>
        </p:txBody>
      </p:sp>
      <p:pic>
        <p:nvPicPr>
          <p:cNvPr id="5" name="Picture 4" descr="An alternative toilet room layout is shown in plan view with a water closet on the back wall in the upper left corner and a recessed lavatory on the side (right) wall further from the water closet.  An in-swinging door is located in the side (left) wall opposite the lavatory close to the front wall. Water closet and lavatory clearances overlap.  The door maneuvering clearance overlaps these fixture clearances, but the door swing does not.  "/>
          <p:cNvPicPr>
            <a:picLocks noChangeAspect="1"/>
          </p:cNvPicPr>
          <p:nvPr/>
        </p:nvPicPr>
        <p:blipFill>
          <a:blip r:embed="rId2" cstate="print"/>
          <a:srcRect/>
          <a:stretch>
            <a:fillRect/>
          </a:stretch>
        </p:blipFill>
        <p:spPr>
          <a:xfrm rot="16200000">
            <a:off x="3436144" y="1135856"/>
            <a:ext cx="5014914" cy="5943602"/>
          </a:xfrm>
          <a:prstGeom prst="rect">
            <a:avLst/>
          </a:prstGeom>
        </p:spPr>
      </p:pic>
      <p:sp>
        <p:nvSpPr>
          <p:cNvPr id="6" name="Rectangle 5"/>
          <p:cNvSpPr>
            <a:spLocks noChangeArrowheads="1"/>
          </p:cNvSpPr>
          <p:nvPr/>
        </p:nvSpPr>
        <p:spPr bwMode="auto">
          <a:xfrm>
            <a:off x="0" y="1600200"/>
            <a:ext cx="4343400" cy="3200400"/>
          </a:xfrm>
          <a:prstGeom prst="rect">
            <a:avLst/>
          </a:prstGeom>
          <a:noFill/>
          <a:ln w="9525">
            <a:noFill/>
            <a:miter lim="800000"/>
            <a:headEnd/>
            <a:tailEnd/>
          </a:ln>
        </p:spPr>
        <p:txBody>
          <a:bodyPr/>
          <a:lstStyle/>
          <a:p>
            <a:pPr marL="228600">
              <a:spcBef>
                <a:spcPct val="20000"/>
              </a:spcBef>
            </a:pP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 Including Less Common Designs</a:t>
            </a:r>
          </a:p>
          <a:p>
            <a:pPr marL="342900">
              <a:spcBef>
                <a:spcPct val="20000"/>
              </a:spcBef>
            </a:pPr>
            <a:endPar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342900">
              <a:spcBef>
                <a:spcPct val="20000"/>
              </a:spcBef>
            </a:pPr>
            <a:endPar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228600">
              <a:spcBef>
                <a:spcPct val="20000"/>
              </a:spcBef>
            </a:pP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(Turning Space Not Shown)</a:t>
            </a:r>
          </a:p>
        </p:txBody>
      </p:sp>
    </p:spTree>
    <p:extLst>
      <p:ext uri="{BB962C8B-B14F-4D97-AF65-F5344CB8AC3E}">
        <p14:creationId xmlns:p14="http://schemas.microsoft.com/office/powerpoint/2010/main" val="3888762152"/>
      </p:ext>
    </p:extLst>
  </p:cSld>
  <p:clrMapOvr>
    <a:masterClrMapping/>
  </p:clrMapOvr>
  <p:transition spd="med"/>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icture5.jpg"/>
          <p:cNvPicPr>
            <a:picLocks noChangeAspect="1"/>
          </p:cNvPicPr>
          <p:nvPr/>
        </p:nvPicPr>
        <p:blipFill>
          <a:blip r:embed="rId2" cstate="print">
            <a:duotone>
              <a:schemeClr val="accent2">
                <a:shade val="45000"/>
                <a:satMod val="135000"/>
              </a:schemeClr>
              <a:prstClr val="white"/>
            </a:duotone>
          </a:blip>
          <a:srcRect r="13398"/>
          <a:stretch>
            <a:fillRect/>
          </a:stretch>
        </p:blipFill>
        <p:spPr>
          <a:xfrm>
            <a:off x="4038600" y="457200"/>
            <a:ext cx="4763000" cy="5943600"/>
          </a:xfrm>
          <a:prstGeom prst="rect">
            <a:avLst/>
          </a:prstGeom>
        </p:spPr>
      </p:pic>
      <p:sp>
        <p:nvSpPr>
          <p:cNvPr id="9" name="Rectangle 8"/>
          <p:cNvSpPr>
            <a:spLocks noChangeArrowheads="1"/>
          </p:cNvSpPr>
          <p:nvPr/>
        </p:nvSpPr>
        <p:spPr bwMode="auto">
          <a:xfrm>
            <a:off x="381000" y="1524000"/>
            <a:ext cx="5029200" cy="3352800"/>
          </a:xfrm>
          <a:prstGeom prst="rect">
            <a:avLst/>
          </a:prstGeom>
          <a:noFill/>
          <a:ln w="9525">
            <a:noFill/>
            <a:miter lim="800000"/>
            <a:headEnd/>
            <a:tailEnd/>
          </a:ln>
        </p:spPr>
        <p:txBody>
          <a:bodyPr/>
          <a:lstStyle/>
          <a:p>
            <a:pPr marL="342900">
              <a:spcBef>
                <a:spcPct val="20000"/>
              </a:spcBef>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Clearances:</a:t>
            </a:r>
          </a:p>
          <a:p>
            <a:pPr marL="342900">
              <a:spcBef>
                <a:spcPct val="20000"/>
              </a:spcBef>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1 ½” Behind (</a:t>
            </a:r>
            <a:r>
              <a:rPr lang="en-US" sz="3200" b="1" dirty="0" err="1"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Abolute</a:t>
            </a: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a:t>
            </a:r>
          </a:p>
          <a:p>
            <a:pPr marL="342900">
              <a:spcBef>
                <a:spcPct val="20000"/>
              </a:spcBef>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1 ½” Min. Below</a:t>
            </a:r>
          </a:p>
          <a:p>
            <a:pPr marL="342900">
              <a:spcBef>
                <a:spcPct val="20000"/>
              </a:spcBef>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12” Min. Above (New)</a:t>
            </a:r>
          </a:p>
        </p:txBody>
      </p:sp>
      <p:sp>
        <p:nvSpPr>
          <p:cNvPr id="11" name="Rectangle 4"/>
          <p:cNvSpPr txBox="1">
            <a:spLocks noChangeArrowheads="1"/>
          </p:cNvSpPr>
          <p:nvPr/>
        </p:nvSpPr>
        <p:spPr>
          <a:xfrm>
            <a:off x="609600" y="152400"/>
            <a:ext cx="7772400" cy="1143000"/>
          </a:xfrm>
          <a:prstGeom prst="rect">
            <a:avLst/>
          </a:prstGeom>
        </p:spPr>
        <p:txBody>
          <a:bodyPr vert="horz" lIns="91440" tIns="45720" rIns="91440" bIns="45720" rtlCol="0" anchor="ctr">
            <a:normAutofit/>
          </a:bodyPr>
          <a:lstStyle/>
          <a:p>
            <a:pPr algn="ctr" fontAlgn="auto">
              <a:spcAft>
                <a:spcPts val="0"/>
              </a:spcAft>
              <a:defRPr/>
            </a:pPr>
            <a:r>
              <a:rPr lang="en-US" sz="5400" b="1" dirty="0" smtClean="0">
                <a:solidFill>
                  <a:srgbClr val="002060"/>
                </a:solidFill>
                <a:latin typeface="Calibri"/>
              </a:rPr>
              <a:t>Grab Bars</a:t>
            </a:r>
          </a:p>
        </p:txBody>
      </p:sp>
      <p:sp>
        <p:nvSpPr>
          <p:cNvPr id="5" name="Rectangle 4"/>
          <p:cNvSpPr/>
          <p:nvPr/>
        </p:nvSpPr>
        <p:spPr>
          <a:xfrm>
            <a:off x="533400" y="4648200"/>
            <a:ext cx="7010400" cy="2554545"/>
          </a:xfrm>
          <a:prstGeom prst="rect">
            <a:avLst/>
          </a:prstGeom>
        </p:spPr>
        <p:txBody>
          <a:bodyPr wrap="square">
            <a:spAutoFit/>
          </a:bodyPr>
          <a:lstStyle/>
          <a:p>
            <a:r>
              <a:rPr lang="en-US" sz="3200" b="1" dirty="0" smtClean="0">
                <a:solidFill>
                  <a:srgbClr val="002060"/>
                </a:solidFill>
                <a:effectLst>
                  <a:outerShdw blurRad="38100" dist="38100" dir="2700000" algn="tl">
                    <a:srgbClr val="000000">
                      <a:alpha val="43137"/>
                    </a:srgbClr>
                  </a:outerShdw>
                </a:effectLst>
              </a:rPr>
              <a:t>Other Changes: </a:t>
            </a:r>
          </a:p>
          <a:p>
            <a:pPr>
              <a:buFont typeface="Arial" pitchFamily="34" charset="0"/>
              <a:buChar char="•"/>
            </a:pPr>
            <a:r>
              <a:rPr lang="en-US" sz="3200" b="1" dirty="0" smtClean="0">
                <a:solidFill>
                  <a:srgbClr val="002060"/>
                </a:solidFill>
                <a:effectLst>
                  <a:outerShdw blurRad="38100" dist="38100" dir="2700000" algn="tl">
                    <a:srgbClr val="000000">
                      <a:alpha val="43137"/>
                    </a:srgbClr>
                  </a:outerShdw>
                </a:effectLst>
              </a:rPr>
              <a:t> 2” Max. Diameter (Instead Of 1 ½”)</a:t>
            </a:r>
          </a:p>
          <a:p>
            <a:pPr>
              <a:buFont typeface="Arial" pitchFamily="34" charset="0"/>
              <a:buChar char="•"/>
            </a:pPr>
            <a:r>
              <a:rPr lang="en-US" sz="3200" b="1" dirty="0" smtClean="0">
                <a:solidFill>
                  <a:srgbClr val="002060"/>
                </a:solidFill>
                <a:effectLst>
                  <a:outerShdw blurRad="38100" dist="38100" dir="2700000" algn="tl">
                    <a:srgbClr val="000000">
                      <a:alpha val="43137"/>
                    </a:srgbClr>
                  </a:outerShdw>
                </a:effectLst>
              </a:rPr>
              <a:t> Circular And Non-circular Cross Sections </a:t>
            </a:r>
            <a:endParaRPr lang="en-US" sz="3200" b="1"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84124179"/>
      </p:ext>
    </p:extLst>
  </p:cSld>
  <p:clrMapOvr>
    <a:masterClrMapping/>
  </p:clrMapOvr>
  <p:transition spd="med"/>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Grab Bars</a:t>
            </a:r>
          </a:p>
        </p:txBody>
      </p:sp>
      <p:sp>
        <p:nvSpPr>
          <p:cNvPr id="8" name="Rectangle 7"/>
          <p:cNvSpPr>
            <a:spLocks noChangeArrowheads="1"/>
          </p:cNvSpPr>
          <p:nvPr/>
        </p:nvSpPr>
        <p:spPr bwMode="auto">
          <a:xfrm>
            <a:off x="4191000" y="2743200"/>
            <a:ext cx="4495800" cy="762000"/>
          </a:xfrm>
          <a:prstGeom prst="rect">
            <a:avLst/>
          </a:prstGeom>
          <a:noFill/>
          <a:ln w="9525">
            <a:noFill/>
            <a:miter lim="800000"/>
            <a:headEnd/>
            <a:tailEnd/>
          </a:ln>
        </p:spPr>
        <p:txBody>
          <a:bodyPr/>
          <a:lstStyle/>
          <a:p>
            <a:pPr marL="342900">
              <a:spcBef>
                <a:spcPct val="20000"/>
              </a:spcBef>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Clearances At Grab Bars Help Ensure Usability </a:t>
            </a:r>
          </a:p>
        </p:txBody>
      </p:sp>
      <p:pic>
        <p:nvPicPr>
          <p:cNvPr id="4" name="Picture 3" descr="Photo of person gripping side grab bar at water closet."/>
          <p:cNvPicPr>
            <a:picLocks noChangeAspect="1"/>
          </p:cNvPicPr>
          <p:nvPr/>
        </p:nvPicPr>
        <p:blipFill>
          <a:blip r:embed="rId2" cstate="print">
            <a:duotone>
              <a:schemeClr val="accent2">
                <a:shade val="45000"/>
                <a:satMod val="135000"/>
              </a:schemeClr>
              <a:prstClr val="white"/>
            </a:duotone>
          </a:blip>
          <a:srcRect l="2159" t="1471" r="2850"/>
          <a:stretch>
            <a:fillRect/>
          </a:stretch>
        </p:blipFill>
        <p:spPr>
          <a:xfrm>
            <a:off x="838200" y="1371600"/>
            <a:ext cx="3352800" cy="5105400"/>
          </a:xfrm>
          <a:prstGeom prst="rect">
            <a:avLst/>
          </a:prstGeom>
          <a:ln>
            <a:solidFill>
              <a:schemeClr val="tx1"/>
            </a:solidFill>
          </a:ln>
        </p:spPr>
      </p:pic>
    </p:spTree>
    <p:extLst>
      <p:ext uri="{BB962C8B-B14F-4D97-AF65-F5344CB8AC3E}">
        <p14:creationId xmlns:p14="http://schemas.microsoft.com/office/powerpoint/2010/main" val="3066420871"/>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bwMode="auto"/>
        <p:txBody>
          <a:bodyPr numCol="1" anchorCtr="0" compatLnSpc="1">
            <a:prstTxWarp prst="textNoShape">
              <a:avLst/>
            </a:prstTxWarp>
          </a:bodyPr>
          <a:lstStyle/>
          <a:p>
            <a:pPr eaLnBrk="1" hangingPunct="1">
              <a:defRPr/>
            </a:pPr>
            <a:r>
              <a:rPr smtClean="0"/>
              <a:t>Harmonization</a:t>
            </a:r>
          </a:p>
        </p:txBody>
      </p:sp>
      <p:pic>
        <p:nvPicPr>
          <p:cNvPr id="7171" name="Picture 4" descr="ansi-2004"/>
          <p:cNvPicPr>
            <a:picLocks noGrp="1" noChangeAspect="1" noChangeArrowheads="1"/>
          </p:cNvPicPr>
          <p:nvPr>
            <p:ph sz="half" idx="1"/>
          </p:nvPr>
        </p:nvPicPr>
        <p:blipFill>
          <a:blip r:embed="rId3"/>
          <a:stretch>
            <a:fillRect/>
          </a:stretch>
        </p:blipFill>
        <p:spPr>
          <a:xfrm>
            <a:off x="1611313" y="1411288"/>
            <a:ext cx="1654175" cy="2130425"/>
          </a:xfrm>
          <a:effectLst>
            <a:outerShdw blurRad="292100" dist="139700" dir="2700000" algn="tl" rotWithShape="0">
              <a:srgbClr val="333333">
                <a:alpha val="65000"/>
              </a:srgbClr>
            </a:outerShdw>
          </a:effectLst>
        </p:spPr>
      </p:pic>
      <p:pic>
        <p:nvPicPr>
          <p:cNvPr id="7172" name="Picture 6" descr="ibc2003-cover"/>
          <p:cNvPicPr>
            <a:picLocks noGrp="1" noChangeAspect="1" noChangeArrowheads="1"/>
          </p:cNvPicPr>
          <p:nvPr>
            <p:ph sz="half" idx="2"/>
          </p:nvPr>
        </p:nvPicPr>
        <p:blipFill>
          <a:blip r:embed="rId4"/>
          <a:srcRect/>
          <a:stretch>
            <a:fillRect/>
          </a:stretch>
        </p:blipFill>
        <p:spPr>
          <a:xfrm rot="536925">
            <a:off x="5435600" y="1762125"/>
            <a:ext cx="2260600" cy="3276600"/>
          </a:xfrm>
          <a:effectLst>
            <a:outerShdw blurRad="292100" dist="139700" dir="2700000" algn="tl" rotWithShape="0">
              <a:srgbClr val="333333">
                <a:alpha val="65000"/>
              </a:srgbClr>
            </a:outerShdw>
          </a:effectLst>
        </p:spPr>
      </p:pic>
      <p:sp>
        <p:nvSpPr>
          <p:cNvPr id="35845" name="Text Box 8"/>
          <p:cNvSpPr txBox="1">
            <a:spLocks noChangeArrowheads="1"/>
          </p:cNvSpPr>
          <p:nvPr/>
        </p:nvSpPr>
        <p:spPr bwMode="auto">
          <a:xfrm>
            <a:off x="915988" y="5692775"/>
            <a:ext cx="7800975" cy="1160463"/>
          </a:xfrm>
          <a:prstGeom prst="rect">
            <a:avLst/>
          </a:prstGeom>
          <a:noFill/>
          <a:ln w="9525">
            <a:noFill/>
            <a:miter lim="800000"/>
            <a:headEnd/>
            <a:tailEnd/>
          </a:ln>
        </p:spPr>
        <p:txBody>
          <a:bodyPr>
            <a:spAutoFit/>
          </a:bodyPr>
          <a:lstStyle/>
          <a:p>
            <a:pPr>
              <a:spcBef>
                <a:spcPct val="20000"/>
              </a:spcBef>
              <a:defRPr/>
            </a:pPr>
            <a:r>
              <a:rPr lang="en-US" sz="2800" dirty="0">
                <a:latin typeface="+mn-lt"/>
              </a:rPr>
              <a:t>ICC/ANSI A117.1-2003                  IBC 2003</a:t>
            </a:r>
          </a:p>
          <a:p>
            <a:pPr>
              <a:spcBef>
                <a:spcPct val="50000"/>
              </a:spcBef>
              <a:defRPr/>
            </a:pPr>
            <a:endParaRPr lang="en-US" sz="2800" b="1" dirty="0">
              <a:solidFill>
                <a:srgbClr val="6C122E"/>
              </a:solidFill>
              <a:latin typeface="Arial" charset="0"/>
            </a:endParaRPr>
          </a:p>
        </p:txBody>
      </p:sp>
    </p:spTree>
  </p:cSld>
  <p:clrMapOvr>
    <a:masterClrMapping/>
  </p:clrMapOvr>
  <p:transition>
    <p:fade/>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Grab Bars</a:t>
            </a:r>
          </a:p>
        </p:txBody>
      </p:sp>
      <p:pic>
        <p:nvPicPr>
          <p:cNvPr id="4" name="Picture 3" descr="Elevation drawing of water closet with horizontal side grab bar and a shorter vertical grab bar above it."/>
          <p:cNvPicPr>
            <a:picLocks noChangeAspect="1"/>
          </p:cNvPicPr>
          <p:nvPr/>
        </p:nvPicPr>
        <p:blipFill>
          <a:blip r:embed="rId2" cstate="print"/>
          <a:srcRect l="22484"/>
          <a:stretch>
            <a:fillRect/>
          </a:stretch>
        </p:blipFill>
        <p:spPr>
          <a:xfrm>
            <a:off x="228600" y="1458912"/>
            <a:ext cx="5181600" cy="4992688"/>
          </a:xfrm>
          <a:prstGeom prst="rect">
            <a:avLst/>
          </a:prstGeom>
        </p:spPr>
      </p:pic>
      <p:pic>
        <p:nvPicPr>
          <p:cNvPr id="5" name="Picture 10" descr="Cover of the ANSI A117.1 Standards for Accessible and Usable Buildings and Facilities (2003)"/>
          <p:cNvPicPr>
            <a:picLocks noChangeAspect="1" noChangeArrowheads="1"/>
          </p:cNvPicPr>
          <p:nvPr/>
        </p:nvPicPr>
        <p:blipFill>
          <a:blip r:embed="rId3" cstate="print"/>
          <a:srcRect/>
          <a:stretch>
            <a:fillRect/>
          </a:stretch>
        </p:blipFill>
        <p:spPr bwMode="auto">
          <a:xfrm>
            <a:off x="5638800" y="2590800"/>
            <a:ext cx="2766176" cy="3559175"/>
          </a:xfrm>
          <a:prstGeom prst="rect">
            <a:avLst/>
          </a:prstGeom>
          <a:noFill/>
          <a:ln w="9525">
            <a:solidFill>
              <a:schemeClr val="tx1"/>
            </a:solidFill>
            <a:miter lim="800000"/>
            <a:headEnd/>
            <a:tailEnd/>
          </a:ln>
        </p:spPr>
      </p:pic>
      <p:sp>
        <p:nvSpPr>
          <p:cNvPr id="7" name="Rectangle 6"/>
          <p:cNvSpPr>
            <a:spLocks noChangeArrowheads="1"/>
          </p:cNvSpPr>
          <p:nvPr/>
        </p:nvSpPr>
        <p:spPr bwMode="auto">
          <a:xfrm>
            <a:off x="0" y="1143000"/>
            <a:ext cx="8991600" cy="762000"/>
          </a:xfrm>
          <a:prstGeom prst="rect">
            <a:avLst/>
          </a:prstGeom>
          <a:noFill/>
          <a:ln w="9525">
            <a:noFill/>
            <a:miter lim="800000"/>
            <a:headEnd/>
            <a:tailEnd/>
          </a:ln>
        </p:spPr>
        <p:txBody>
          <a:bodyPr/>
          <a:lstStyle/>
          <a:p>
            <a:pPr marL="342900" indent="-457200" algn="ctr">
              <a:spcBef>
                <a:spcPct val="20000"/>
              </a:spcBef>
            </a:pPr>
            <a:r>
              <a:rPr lang="en-US" sz="3200" b="1" dirty="0" smtClean="0">
                <a:solidFill>
                  <a:srgbClr val="002060"/>
                </a:solidFill>
                <a:latin typeface="Calibri" pitchFamily="34" charset="0"/>
                <a:ea typeface="Times New Roman" pitchFamily="18" charset="0"/>
                <a:cs typeface="Arial" charset="0"/>
              </a:rPr>
              <a:t>ANSI A117.1 requires 18” min. vertical grab bar (ADA and ABA guidelines do not)</a:t>
            </a:r>
          </a:p>
        </p:txBody>
      </p:sp>
    </p:spTree>
    <p:extLst>
      <p:ext uri="{BB962C8B-B14F-4D97-AF65-F5344CB8AC3E}">
        <p14:creationId xmlns:p14="http://schemas.microsoft.com/office/powerpoint/2010/main" val="1607392657"/>
      </p:ext>
    </p:extLst>
  </p:cSld>
  <p:clrMapOvr>
    <a:masterClrMapping/>
  </p:clrMapOvr>
  <p:transition spd="med"/>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TP Dispenser</a:t>
            </a:r>
          </a:p>
        </p:txBody>
      </p:sp>
      <p:pic>
        <p:nvPicPr>
          <p:cNvPr id="4" name="Picture 3" descr="Toilet paper dispenser location shown 7&quot; - 9&quot; in front of water closet, measured to centerline; height is 15&quot; min. and 48&quot; max. above the floor."/>
          <p:cNvPicPr>
            <a:picLocks noChangeAspect="1"/>
          </p:cNvPicPr>
          <p:nvPr/>
        </p:nvPicPr>
        <p:blipFill>
          <a:blip r:embed="rId2" cstate="print">
            <a:duotone>
              <a:schemeClr val="accent2">
                <a:shade val="45000"/>
                <a:satMod val="135000"/>
              </a:schemeClr>
              <a:prstClr val="white"/>
            </a:duotone>
          </a:blip>
          <a:srcRect b="3984"/>
          <a:stretch>
            <a:fillRect/>
          </a:stretch>
        </p:blipFill>
        <p:spPr>
          <a:xfrm>
            <a:off x="1447800" y="1817102"/>
            <a:ext cx="6400800" cy="4923668"/>
          </a:xfrm>
          <a:prstGeom prst="rect">
            <a:avLst/>
          </a:prstGeom>
        </p:spPr>
      </p:pic>
      <p:sp>
        <p:nvSpPr>
          <p:cNvPr id="5" name="Rectangle 4"/>
          <p:cNvSpPr>
            <a:spLocks noChangeArrowheads="1"/>
          </p:cNvSpPr>
          <p:nvPr/>
        </p:nvSpPr>
        <p:spPr bwMode="auto">
          <a:xfrm>
            <a:off x="152400" y="1143000"/>
            <a:ext cx="8382000" cy="762000"/>
          </a:xfrm>
          <a:prstGeom prst="rect">
            <a:avLst/>
          </a:prstGeom>
          <a:noFill/>
          <a:ln w="9525">
            <a:noFill/>
            <a:miter lim="800000"/>
            <a:headEnd/>
            <a:tailEnd/>
          </a:ln>
        </p:spPr>
        <p:txBody>
          <a:bodyPr/>
          <a:lstStyle/>
          <a:p>
            <a:pPr marL="342900" algn="ctr">
              <a:spcBef>
                <a:spcPct val="20000"/>
              </a:spcBef>
            </a:pPr>
            <a:r>
              <a:rPr lang="en-US" sz="3600" b="1" dirty="0" smtClean="0">
                <a:solidFill>
                  <a:srgbClr val="002060"/>
                </a:solidFill>
                <a:latin typeface="Calibri" pitchFamily="34" charset="0"/>
                <a:ea typeface="Times New Roman" pitchFamily="18" charset="0"/>
                <a:cs typeface="Arial" charset="0"/>
              </a:rPr>
              <a:t>Dispenser location</a:t>
            </a:r>
          </a:p>
        </p:txBody>
      </p:sp>
    </p:spTree>
    <p:extLst>
      <p:ext uri="{BB962C8B-B14F-4D97-AF65-F5344CB8AC3E}">
        <p14:creationId xmlns:p14="http://schemas.microsoft.com/office/powerpoint/2010/main" val="1050070171"/>
      </p:ext>
    </p:extLst>
  </p:cSld>
  <p:clrMapOvr>
    <a:masterClrMapping/>
  </p:clrMapOvr>
  <p:transition spd="med"/>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TP Dispenser</a:t>
            </a:r>
          </a:p>
        </p:txBody>
      </p:sp>
      <p:pic>
        <p:nvPicPr>
          <p:cNvPr id="7" name="Picture 6" descr="Required clearances above (12&quot; min.) and below (1 1/2&quot;) side grab bar imposed over location range of toilet paper dispenser."/>
          <p:cNvPicPr>
            <a:picLocks noChangeAspect="1"/>
          </p:cNvPicPr>
          <p:nvPr/>
        </p:nvPicPr>
        <p:blipFill>
          <a:blip r:embed="rId2" cstate="print">
            <a:duotone>
              <a:schemeClr val="accent2">
                <a:shade val="45000"/>
                <a:satMod val="135000"/>
              </a:schemeClr>
              <a:prstClr val="white"/>
            </a:duotone>
          </a:blip>
          <a:stretch>
            <a:fillRect/>
          </a:stretch>
        </p:blipFill>
        <p:spPr>
          <a:xfrm>
            <a:off x="1295400" y="1981200"/>
            <a:ext cx="7315200" cy="4561725"/>
          </a:xfrm>
          <a:prstGeom prst="rect">
            <a:avLst/>
          </a:prstGeom>
        </p:spPr>
      </p:pic>
      <p:sp>
        <p:nvSpPr>
          <p:cNvPr id="8" name="Rectangle 7"/>
          <p:cNvSpPr>
            <a:spLocks noChangeArrowheads="1"/>
          </p:cNvSpPr>
          <p:nvPr/>
        </p:nvSpPr>
        <p:spPr bwMode="auto">
          <a:xfrm>
            <a:off x="0" y="1143000"/>
            <a:ext cx="8991600" cy="762000"/>
          </a:xfrm>
          <a:prstGeom prst="rect">
            <a:avLst/>
          </a:prstGeom>
          <a:noFill/>
          <a:ln w="9525">
            <a:noFill/>
            <a:miter lim="800000"/>
            <a:headEnd/>
            <a:tailEnd/>
          </a:ln>
        </p:spPr>
        <p:txBody>
          <a:bodyPr/>
          <a:lstStyle/>
          <a:p>
            <a:pPr marL="342900" indent="-457200" algn="ctr">
              <a:spcBef>
                <a:spcPct val="20000"/>
              </a:spcBef>
            </a:pPr>
            <a:r>
              <a:rPr lang="en-US" sz="3200" b="1" dirty="0" smtClean="0">
                <a:solidFill>
                  <a:srgbClr val="002060"/>
                </a:solidFill>
                <a:latin typeface="Calibri" pitchFamily="34" charset="0"/>
                <a:ea typeface="Times New Roman" pitchFamily="18" charset="0"/>
                <a:cs typeface="Arial" charset="0"/>
              </a:rPr>
              <a:t>grab bar height (33”-36”) and clearances further limit location of non-recessed dispensers</a:t>
            </a:r>
          </a:p>
        </p:txBody>
      </p:sp>
    </p:spTree>
    <p:extLst>
      <p:ext uri="{BB962C8B-B14F-4D97-AF65-F5344CB8AC3E}">
        <p14:creationId xmlns:p14="http://schemas.microsoft.com/office/powerpoint/2010/main" val="3378134744"/>
      </p:ext>
    </p:extLst>
  </p:cSld>
  <p:clrMapOvr>
    <a:masterClrMapping/>
  </p:clrMapOvr>
  <p:transition spd="med"/>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Children’s Toilets</a:t>
            </a:r>
          </a:p>
        </p:txBody>
      </p:sp>
      <p:sp>
        <p:nvSpPr>
          <p:cNvPr id="7" name="Rectangle 6"/>
          <p:cNvSpPr>
            <a:spLocks noChangeArrowheads="1"/>
          </p:cNvSpPr>
          <p:nvPr/>
        </p:nvSpPr>
        <p:spPr bwMode="auto">
          <a:xfrm>
            <a:off x="0" y="2133600"/>
            <a:ext cx="4724400" cy="3276600"/>
          </a:xfrm>
          <a:prstGeom prst="rect">
            <a:avLst/>
          </a:prstGeom>
          <a:noFill/>
          <a:ln w="9525">
            <a:noFill/>
            <a:miter lim="800000"/>
            <a:headEnd/>
            <a:tailEnd/>
          </a:ln>
        </p:spPr>
        <p:txBody>
          <a:bodyPr/>
          <a:lstStyle/>
          <a:p>
            <a:pPr marL="342900">
              <a:spcBef>
                <a:spcPct val="20000"/>
              </a:spcBef>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Alternate Specifications Permitted For Toilets Designed For Children 12 &amp; Younger</a:t>
            </a:r>
          </a:p>
        </p:txBody>
      </p:sp>
      <p:pic>
        <p:nvPicPr>
          <p:cNvPr id="4" name="Picture 3" descr="Children's water closet with grab bars"/>
          <p:cNvPicPr>
            <a:picLocks noChangeAspect="1"/>
          </p:cNvPicPr>
          <p:nvPr/>
        </p:nvPicPr>
        <p:blipFill>
          <a:blip r:embed="rId2" cstate="print"/>
          <a:srcRect/>
          <a:stretch>
            <a:fillRect/>
          </a:stretch>
        </p:blipFill>
        <p:spPr>
          <a:xfrm>
            <a:off x="4876800" y="1600200"/>
            <a:ext cx="3465095" cy="4064000"/>
          </a:xfrm>
          <a:prstGeom prst="rect">
            <a:avLst/>
          </a:prstGeom>
          <a:ln>
            <a:solidFill>
              <a:schemeClr val="tx1"/>
            </a:solidFill>
          </a:ln>
        </p:spPr>
      </p:pic>
    </p:spTree>
    <p:extLst>
      <p:ext uri="{BB962C8B-B14F-4D97-AF65-F5344CB8AC3E}">
        <p14:creationId xmlns:p14="http://schemas.microsoft.com/office/powerpoint/2010/main" val="238494001"/>
      </p:ext>
    </p:extLst>
  </p:cSld>
  <p:clrMapOvr>
    <a:masterClrMapping/>
  </p:clrMapOvr>
  <p:transition spd="med"/>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Children’s Toilets</a:t>
            </a:r>
          </a:p>
        </p:txBody>
      </p:sp>
      <p:sp>
        <p:nvSpPr>
          <p:cNvPr id="7" name="Rectangle 6"/>
          <p:cNvSpPr>
            <a:spLocks noChangeArrowheads="1"/>
          </p:cNvSpPr>
          <p:nvPr/>
        </p:nvSpPr>
        <p:spPr bwMode="auto">
          <a:xfrm>
            <a:off x="152400" y="1219200"/>
            <a:ext cx="8229600" cy="1219200"/>
          </a:xfrm>
          <a:prstGeom prst="rect">
            <a:avLst/>
          </a:prstGeom>
          <a:noFill/>
          <a:ln w="9525">
            <a:noFill/>
            <a:miter lim="800000"/>
            <a:headEnd/>
            <a:tailEnd/>
          </a:ln>
        </p:spPr>
        <p:txBody>
          <a:bodyPr/>
          <a:lstStyle/>
          <a:p>
            <a:pPr marL="342900" algn="ctr">
              <a:spcBef>
                <a:spcPct val="20000"/>
              </a:spcBef>
            </a:pPr>
            <a:r>
              <a:rPr lang="en-US" sz="3200" b="1" dirty="0" smtClean="0">
                <a:solidFill>
                  <a:srgbClr val="002060"/>
                </a:solidFill>
                <a:latin typeface="Calibri" pitchFamily="34" charset="0"/>
                <a:ea typeface="Times New Roman" pitchFamily="18" charset="0"/>
                <a:cs typeface="Arial" charset="0"/>
              </a:rPr>
              <a:t>Advisory information provides guidance according to age group</a:t>
            </a:r>
          </a:p>
        </p:txBody>
      </p:sp>
      <p:graphicFrame>
        <p:nvGraphicFramePr>
          <p:cNvPr id="6" name="Table 5"/>
          <p:cNvGraphicFramePr>
            <a:graphicFrameLocks noGrp="1"/>
          </p:cNvGraphicFramePr>
          <p:nvPr/>
        </p:nvGraphicFramePr>
        <p:xfrm>
          <a:off x="304800" y="2590800"/>
          <a:ext cx="8534400" cy="3177695"/>
        </p:xfrm>
        <a:graphic>
          <a:graphicData uri="http://schemas.openxmlformats.org/drawingml/2006/table">
            <a:tbl>
              <a:tblPr/>
              <a:tblGrid>
                <a:gridCol w="2514600"/>
                <a:gridCol w="2057400"/>
                <a:gridCol w="2057400"/>
                <a:gridCol w="1905000"/>
              </a:tblGrid>
              <a:tr h="535629">
                <a:tc>
                  <a:txBody>
                    <a:bodyPr/>
                    <a:lstStyle/>
                    <a:p>
                      <a:pPr marL="0" marR="0" algn="ctr">
                        <a:lnSpc>
                          <a:spcPct val="115000"/>
                        </a:lnSpc>
                        <a:spcBef>
                          <a:spcPts val="0"/>
                        </a:spcBef>
                        <a:spcAft>
                          <a:spcPts val="0"/>
                        </a:spcAft>
                      </a:pPr>
                      <a:r>
                        <a:rPr lang="en-US" sz="1800" b="1" dirty="0">
                          <a:solidFill>
                            <a:srgbClr val="002060"/>
                          </a:solidFill>
                          <a:latin typeface="Verdana"/>
                          <a:ea typeface="Times New Roman"/>
                          <a:cs typeface="Times New Roman"/>
                        </a:rPr>
                        <a:t> </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9E6"/>
                    </a:solidFill>
                  </a:tcPr>
                </a:tc>
                <a:tc>
                  <a:txBody>
                    <a:bodyPr/>
                    <a:lstStyle/>
                    <a:p>
                      <a:pPr marL="0" marR="0" algn="ctr">
                        <a:lnSpc>
                          <a:spcPct val="115000"/>
                        </a:lnSpc>
                        <a:spcBef>
                          <a:spcPts val="0"/>
                        </a:spcBef>
                        <a:spcAft>
                          <a:spcPts val="0"/>
                        </a:spcAft>
                      </a:pPr>
                      <a:r>
                        <a:rPr lang="en-US" sz="1800" b="1" dirty="0">
                          <a:solidFill>
                            <a:srgbClr val="002060"/>
                          </a:solidFill>
                          <a:latin typeface="Verdana"/>
                          <a:ea typeface="Times New Roman"/>
                          <a:cs typeface="Times New Roman"/>
                        </a:rPr>
                        <a:t>Ages 3 &amp; 4</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9E6"/>
                    </a:solidFill>
                  </a:tcPr>
                </a:tc>
                <a:tc>
                  <a:txBody>
                    <a:bodyPr/>
                    <a:lstStyle/>
                    <a:p>
                      <a:pPr marL="0" marR="0" algn="ctr">
                        <a:lnSpc>
                          <a:spcPct val="115000"/>
                        </a:lnSpc>
                        <a:spcBef>
                          <a:spcPts val="0"/>
                        </a:spcBef>
                        <a:spcAft>
                          <a:spcPts val="0"/>
                        </a:spcAft>
                      </a:pPr>
                      <a:r>
                        <a:rPr lang="en-US" sz="1800" b="1" dirty="0">
                          <a:solidFill>
                            <a:srgbClr val="002060"/>
                          </a:solidFill>
                          <a:latin typeface="Verdana"/>
                          <a:ea typeface="Times New Roman"/>
                          <a:cs typeface="Times New Roman"/>
                        </a:rPr>
                        <a:t>Ages 5 - 8</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9E6"/>
                    </a:solidFill>
                  </a:tcPr>
                </a:tc>
                <a:tc>
                  <a:txBody>
                    <a:bodyPr/>
                    <a:lstStyle/>
                    <a:p>
                      <a:pPr marL="0" marR="0" algn="ctr">
                        <a:lnSpc>
                          <a:spcPct val="115000"/>
                        </a:lnSpc>
                        <a:spcBef>
                          <a:spcPts val="0"/>
                        </a:spcBef>
                        <a:spcAft>
                          <a:spcPts val="0"/>
                        </a:spcAft>
                      </a:pPr>
                      <a:r>
                        <a:rPr lang="en-US" sz="1800" b="1" dirty="0">
                          <a:solidFill>
                            <a:srgbClr val="002060"/>
                          </a:solidFill>
                          <a:latin typeface="Verdana"/>
                          <a:ea typeface="Times New Roman"/>
                          <a:cs typeface="Times New Roman"/>
                        </a:rPr>
                        <a:t>Ages 9 - 12</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9E6"/>
                    </a:solidFill>
                  </a:tcPr>
                </a:tc>
              </a:tr>
              <a:tr h="683570">
                <a:tc>
                  <a:txBody>
                    <a:bodyPr/>
                    <a:lstStyle/>
                    <a:p>
                      <a:pPr marL="0" marR="0">
                        <a:lnSpc>
                          <a:spcPct val="115000"/>
                        </a:lnSpc>
                        <a:spcBef>
                          <a:spcPts val="0"/>
                        </a:spcBef>
                        <a:spcAft>
                          <a:spcPts val="0"/>
                        </a:spcAft>
                      </a:pPr>
                      <a:r>
                        <a:rPr lang="en-US" sz="1800" b="1" dirty="0">
                          <a:solidFill>
                            <a:srgbClr val="002060"/>
                          </a:solidFill>
                          <a:latin typeface="Verdana"/>
                          <a:ea typeface="Times New Roman"/>
                          <a:cs typeface="Times New Roman"/>
                        </a:rPr>
                        <a:t>WC Centerline</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9E6"/>
                    </a:solidFill>
                  </a:tcPr>
                </a:tc>
                <a:tc>
                  <a:txBody>
                    <a:bodyPr/>
                    <a:lstStyle/>
                    <a:p>
                      <a:pPr marL="0" marR="0" algn="ctr">
                        <a:lnSpc>
                          <a:spcPct val="115000"/>
                        </a:lnSpc>
                        <a:spcBef>
                          <a:spcPts val="0"/>
                        </a:spcBef>
                        <a:spcAft>
                          <a:spcPts val="0"/>
                        </a:spcAft>
                      </a:pPr>
                      <a:r>
                        <a:rPr lang="en-US" sz="1800" b="1" dirty="0" smtClean="0">
                          <a:solidFill>
                            <a:srgbClr val="002060"/>
                          </a:solidFill>
                          <a:latin typeface="Verdana"/>
                          <a:ea typeface="Times New Roman"/>
                          <a:cs typeface="Times New Roman"/>
                        </a:rPr>
                        <a:t>12”</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9E6"/>
                    </a:solidFill>
                  </a:tcPr>
                </a:tc>
                <a:tc>
                  <a:txBody>
                    <a:bodyPr/>
                    <a:lstStyle/>
                    <a:p>
                      <a:pPr marL="0" marR="0" algn="ctr">
                        <a:lnSpc>
                          <a:spcPct val="115000"/>
                        </a:lnSpc>
                        <a:spcBef>
                          <a:spcPts val="0"/>
                        </a:spcBef>
                        <a:spcAft>
                          <a:spcPts val="0"/>
                        </a:spcAft>
                      </a:pPr>
                      <a:r>
                        <a:rPr lang="en-US" sz="1800" b="1" dirty="0" smtClean="0">
                          <a:solidFill>
                            <a:srgbClr val="002060"/>
                          </a:solidFill>
                          <a:latin typeface="Verdana"/>
                          <a:ea typeface="Times New Roman"/>
                          <a:cs typeface="Times New Roman"/>
                        </a:rPr>
                        <a:t>12” – 15”</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9E6"/>
                    </a:solidFill>
                  </a:tcPr>
                </a:tc>
                <a:tc>
                  <a:txBody>
                    <a:bodyPr/>
                    <a:lstStyle/>
                    <a:p>
                      <a:pPr marL="0" marR="0" algn="ctr">
                        <a:lnSpc>
                          <a:spcPct val="115000"/>
                        </a:lnSpc>
                        <a:spcBef>
                          <a:spcPts val="0"/>
                        </a:spcBef>
                        <a:spcAft>
                          <a:spcPts val="0"/>
                        </a:spcAft>
                      </a:pPr>
                      <a:r>
                        <a:rPr lang="en-US" sz="1800" b="1" dirty="0" smtClean="0">
                          <a:solidFill>
                            <a:srgbClr val="002060"/>
                          </a:solidFill>
                          <a:latin typeface="Verdana"/>
                          <a:ea typeface="Times New Roman"/>
                          <a:cs typeface="Times New Roman"/>
                        </a:rPr>
                        <a:t>15” – 18”</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9E6"/>
                    </a:solidFill>
                  </a:tcPr>
                </a:tc>
              </a:tr>
              <a:tr h="609600">
                <a:tc>
                  <a:txBody>
                    <a:bodyPr/>
                    <a:lstStyle/>
                    <a:p>
                      <a:pPr marL="0" marR="0">
                        <a:lnSpc>
                          <a:spcPct val="115000"/>
                        </a:lnSpc>
                        <a:spcBef>
                          <a:spcPts val="0"/>
                        </a:spcBef>
                        <a:spcAft>
                          <a:spcPts val="0"/>
                        </a:spcAft>
                      </a:pPr>
                      <a:r>
                        <a:rPr lang="en-US" sz="1800" b="1" dirty="0" smtClean="0">
                          <a:solidFill>
                            <a:srgbClr val="002060"/>
                          </a:solidFill>
                          <a:latin typeface="Verdana"/>
                          <a:ea typeface="Times New Roman"/>
                          <a:cs typeface="Times New Roman"/>
                        </a:rPr>
                        <a:t>Seat </a:t>
                      </a:r>
                      <a:r>
                        <a:rPr lang="en-US" sz="1800" b="1" dirty="0">
                          <a:solidFill>
                            <a:srgbClr val="002060"/>
                          </a:solidFill>
                          <a:latin typeface="Verdana"/>
                          <a:ea typeface="Times New Roman"/>
                          <a:cs typeface="Times New Roman"/>
                        </a:rPr>
                        <a:t>Height</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9E6"/>
                    </a:solidFill>
                  </a:tcPr>
                </a:tc>
                <a:tc>
                  <a:txBody>
                    <a:bodyPr/>
                    <a:lstStyle/>
                    <a:p>
                      <a:pPr marL="0" marR="0" algn="ctr">
                        <a:lnSpc>
                          <a:spcPct val="115000"/>
                        </a:lnSpc>
                        <a:spcBef>
                          <a:spcPts val="0"/>
                        </a:spcBef>
                        <a:spcAft>
                          <a:spcPts val="0"/>
                        </a:spcAft>
                      </a:pPr>
                      <a:r>
                        <a:rPr lang="en-US" sz="1800" b="1" dirty="0" smtClean="0">
                          <a:solidFill>
                            <a:srgbClr val="002060"/>
                          </a:solidFill>
                          <a:latin typeface="Verdana"/>
                          <a:ea typeface="Times New Roman"/>
                          <a:cs typeface="Times New Roman"/>
                        </a:rPr>
                        <a:t>11” – 12”</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9E6"/>
                    </a:solidFill>
                  </a:tcPr>
                </a:tc>
                <a:tc>
                  <a:txBody>
                    <a:bodyPr/>
                    <a:lstStyle/>
                    <a:p>
                      <a:pPr marL="0" marR="0" algn="ctr">
                        <a:lnSpc>
                          <a:spcPct val="115000"/>
                        </a:lnSpc>
                        <a:spcBef>
                          <a:spcPts val="0"/>
                        </a:spcBef>
                        <a:spcAft>
                          <a:spcPts val="0"/>
                        </a:spcAft>
                      </a:pPr>
                      <a:r>
                        <a:rPr lang="en-US" sz="1800" b="1" dirty="0" smtClean="0">
                          <a:solidFill>
                            <a:srgbClr val="002060"/>
                          </a:solidFill>
                          <a:latin typeface="Verdana"/>
                          <a:ea typeface="Times New Roman"/>
                          <a:cs typeface="Times New Roman"/>
                        </a:rPr>
                        <a:t>12” – 15”</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9E6"/>
                    </a:solidFill>
                  </a:tcPr>
                </a:tc>
                <a:tc>
                  <a:txBody>
                    <a:bodyPr/>
                    <a:lstStyle/>
                    <a:p>
                      <a:pPr marL="0" marR="0" algn="ctr">
                        <a:lnSpc>
                          <a:spcPct val="115000"/>
                        </a:lnSpc>
                        <a:spcBef>
                          <a:spcPts val="0"/>
                        </a:spcBef>
                        <a:spcAft>
                          <a:spcPts val="0"/>
                        </a:spcAft>
                      </a:pPr>
                      <a:r>
                        <a:rPr lang="en-US" sz="1800" b="1" dirty="0" smtClean="0">
                          <a:solidFill>
                            <a:srgbClr val="002060"/>
                          </a:solidFill>
                          <a:latin typeface="Verdana"/>
                          <a:ea typeface="Times New Roman"/>
                          <a:cs typeface="Times New Roman"/>
                        </a:rPr>
                        <a:t>15” – 17”</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9E6"/>
                    </a:solidFill>
                  </a:tcPr>
                </a:tc>
              </a:tr>
              <a:tr h="637462">
                <a:tc>
                  <a:txBody>
                    <a:bodyPr/>
                    <a:lstStyle/>
                    <a:p>
                      <a:pPr marL="0" marR="0">
                        <a:lnSpc>
                          <a:spcPct val="115000"/>
                        </a:lnSpc>
                        <a:spcBef>
                          <a:spcPts val="0"/>
                        </a:spcBef>
                        <a:spcAft>
                          <a:spcPts val="0"/>
                        </a:spcAft>
                      </a:pPr>
                      <a:r>
                        <a:rPr lang="en-US" sz="1800" b="1" dirty="0">
                          <a:solidFill>
                            <a:srgbClr val="002060"/>
                          </a:solidFill>
                          <a:latin typeface="Verdana"/>
                          <a:ea typeface="Times New Roman"/>
                          <a:cs typeface="Times New Roman"/>
                        </a:rPr>
                        <a:t>Grab Bar Height</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9E6"/>
                    </a:solidFill>
                  </a:tcPr>
                </a:tc>
                <a:tc>
                  <a:txBody>
                    <a:bodyPr/>
                    <a:lstStyle/>
                    <a:p>
                      <a:pPr marL="0" marR="0" algn="ctr">
                        <a:lnSpc>
                          <a:spcPct val="115000"/>
                        </a:lnSpc>
                        <a:spcBef>
                          <a:spcPts val="0"/>
                        </a:spcBef>
                        <a:spcAft>
                          <a:spcPts val="0"/>
                        </a:spcAft>
                      </a:pPr>
                      <a:r>
                        <a:rPr lang="en-US" sz="1800" b="1" dirty="0" smtClean="0">
                          <a:solidFill>
                            <a:srgbClr val="002060"/>
                          </a:solidFill>
                          <a:latin typeface="Verdana"/>
                          <a:ea typeface="Times New Roman"/>
                          <a:cs typeface="Times New Roman"/>
                        </a:rPr>
                        <a:t>18” – 20”</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9E6"/>
                    </a:solidFill>
                  </a:tcPr>
                </a:tc>
                <a:tc>
                  <a:txBody>
                    <a:bodyPr/>
                    <a:lstStyle/>
                    <a:p>
                      <a:pPr marL="0" marR="0" algn="ctr">
                        <a:lnSpc>
                          <a:spcPct val="115000"/>
                        </a:lnSpc>
                        <a:spcBef>
                          <a:spcPts val="0"/>
                        </a:spcBef>
                        <a:spcAft>
                          <a:spcPts val="0"/>
                        </a:spcAft>
                      </a:pPr>
                      <a:r>
                        <a:rPr lang="en-US" sz="1800" b="1" dirty="0" smtClean="0">
                          <a:solidFill>
                            <a:srgbClr val="002060"/>
                          </a:solidFill>
                          <a:latin typeface="Verdana"/>
                          <a:ea typeface="Times New Roman"/>
                          <a:cs typeface="Times New Roman"/>
                        </a:rPr>
                        <a:t>20” – 25”</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9E6"/>
                    </a:solidFill>
                  </a:tcPr>
                </a:tc>
                <a:tc>
                  <a:txBody>
                    <a:bodyPr/>
                    <a:lstStyle/>
                    <a:p>
                      <a:pPr marL="0" marR="0" algn="ctr">
                        <a:lnSpc>
                          <a:spcPct val="115000"/>
                        </a:lnSpc>
                        <a:spcBef>
                          <a:spcPts val="0"/>
                        </a:spcBef>
                        <a:spcAft>
                          <a:spcPts val="0"/>
                        </a:spcAft>
                      </a:pPr>
                      <a:r>
                        <a:rPr lang="en-US" sz="1800" b="1" dirty="0" smtClean="0">
                          <a:solidFill>
                            <a:srgbClr val="002060"/>
                          </a:solidFill>
                          <a:latin typeface="Verdana"/>
                          <a:ea typeface="Times New Roman"/>
                          <a:cs typeface="Times New Roman"/>
                        </a:rPr>
                        <a:t>25” – 27”</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9E6"/>
                    </a:solidFill>
                  </a:tcPr>
                </a:tc>
              </a:tr>
              <a:tr h="711434">
                <a:tc>
                  <a:txBody>
                    <a:bodyPr/>
                    <a:lstStyle/>
                    <a:p>
                      <a:pPr marL="0" marR="0">
                        <a:lnSpc>
                          <a:spcPct val="115000"/>
                        </a:lnSpc>
                        <a:spcBef>
                          <a:spcPts val="0"/>
                        </a:spcBef>
                        <a:spcAft>
                          <a:spcPts val="0"/>
                        </a:spcAft>
                      </a:pPr>
                      <a:r>
                        <a:rPr lang="en-US" sz="1800" b="1" dirty="0">
                          <a:solidFill>
                            <a:srgbClr val="002060"/>
                          </a:solidFill>
                          <a:latin typeface="Verdana"/>
                          <a:ea typeface="Times New Roman"/>
                          <a:cs typeface="Times New Roman"/>
                        </a:rPr>
                        <a:t>Dispenser Height</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9E6"/>
                    </a:solidFill>
                  </a:tcPr>
                </a:tc>
                <a:tc>
                  <a:txBody>
                    <a:bodyPr/>
                    <a:lstStyle/>
                    <a:p>
                      <a:pPr marL="0" marR="0" algn="ctr">
                        <a:lnSpc>
                          <a:spcPct val="115000"/>
                        </a:lnSpc>
                        <a:spcBef>
                          <a:spcPts val="0"/>
                        </a:spcBef>
                        <a:spcAft>
                          <a:spcPts val="0"/>
                        </a:spcAft>
                      </a:pPr>
                      <a:r>
                        <a:rPr lang="en-US" sz="1800" b="1" dirty="0" smtClean="0">
                          <a:solidFill>
                            <a:srgbClr val="002060"/>
                          </a:solidFill>
                          <a:latin typeface="Verdana"/>
                          <a:ea typeface="Times New Roman"/>
                          <a:cs typeface="Times New Roman"/>
                        </a:rPr>
                        <a:t>14”</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9E6"/>
                    </a:solidFill>
                  </a:tcPr>
                </a:tc>
                <a:tc>
                  <a:txBody>
                    <a:bodyPr/>
                    <a:lstStyle/>
                    <a:p>
                      <a:pPr marL="0" marR="0" algn="ctr">
                        <a:lnSpc>
                          <a:spcPct val="115000"/>
                        </a:lnSpc>
                        <a:spcBef>
                          <a:spcPts val="0"/>
                        </a:spcBef>
                        <a:spcAft>
                          <a:spcPts val="0"/>
                        </a:spcAft>
                      </a:pPr>
                      <a:r>
                        <a:rPr lang="en-US" sz="1800" b="1" dirty="0" smtClean="0">
                          <a:solidFill>
                            <a:srgbClr val="002060"/>
                          </a:solidFill>
                          <a:latin typeface="Verdana"/>
                          <a:ea typeface="Times New Roman"/>
                          <a:cs typeface="Times New Roman"/>
                        </a:rPr>
                        <a:t>14” – 17”</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9E6"/>
                    </a:solidFill>
                  </a:tcPr>
                </a:tc>
                <a:tc>
                  <a:txBody>
                    <a:bodyPr/>
                    <a:lstStyle/>
                    <a:p>
                      <a:pPr marL="0" marR="0" algn="ctr">
                        <a:lnSpc>
                          <a:spcPct val="115000"/>
                        </a:lnSpc>
                        <a:spcBef>
                          <a:spcPts val="0"/>
                        </a:spcBef>
                        <a:spcAft>
                          <a:spcPts val="0"/>
                        </a:spcAft>
                      </a:pPr>
                      <a:r>
                        <a:rPr lang="en-US" sz="1800" b="1" dirty="0" smtClean="0">
                          <a:solidFill>
                            <a:srgbClr val="002060"/>
                          </a:solidFill>
                          <a:latin typeface="Verdana"/>
                          <a:ea typeface="Times New Roman"/>
                          <a:cs typeface="Times New Roman"/>
                        </a:rPr>
                        <a:t>17” – 19”</a:t>
                      </a:r>
                      <a:endParaRPr lang="en-US" sz="1800" b="1" dirty="0">
                        <a:solidFill>
                          <a:srgbClr val="002060"/>
                        </a:solidFill>
                        <a:latin typeface="Calibri"/>
                        <a:ea typeface="Calibri"/>
                        <a:cs typeface="Times New Roman"/>
                      </a:endParaRPr>
                    </a:p>
                  </a:txBody>
                  <a:tcPr marL="28575" marR="28575" marT="47625" marB="47625"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9E6"/>
                    </a:solidFill>
                  </a:tcPr>
                </a:tc>
              </a:tr>
            </a:tbl>
          </a:graphicData>
        </a:graphic>
      </p:graphicFrame>
    </p:spTree>
    <p:extLst>
      <p:ext uri="{BB962C8B-B14F-4D97-AF65-F5344CB8AC3E}">
        <p14:creationId xmlns:p14="http://schemas.microsoft.com/office/powerpoint/2010/main" val="4018450810"/>
      </p:ext>
    </p:extLst>
  </p:cSld>
  <p:clrMapOvr>
    <a:masterClrMapping/>
  </p:clrMapOvr>
  <p:transition spd="med"/>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Lavatories and Sinks</a:t>
            </a:r>
          </a:p>
        </p:txBody>
      </p:sp>
      <p:sp>
        <p:nvSpPr>
          <p:cNvPr id="6" name="Rectangle 6"/>
          <p:cNvSpPr>
            <a:spLocks noChangeArrowheads="1"/>
          </p:cNvSpPr>
          <p:nvPr/>
        </p:nvSpPr>
        <p:spPr bwMode="auto">
          <a:xfrm>
            <a:off x="152400" y="1295400"/>
            <a:ext cx="8458200" cy="4419600"/>
          </a:xfrm>
          <a:prstGeom prst="rect">
            <a:avLst/>
          </a:prstGeom>
          <a:noFill/>
          <a:ln w="9525">
            <a:noFill/>
            <a:miter lim="800000"/>
            <a:headEnd/>
            <a:tailEnd/>
          </a:ln>
        </p:spPr>
        <p:txBody>
          <a:bodyPr/>
          <a:lstStyle/>
          <a:p>
            <a:pPr marL="342900" indent="-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Apron Clearance (29” Min.) Removed</a:t>
            </a:r>
          </a:p>
          <a:p>
            <a:pPr marL="342900" indent="-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Parallel Approach - Kitchen Sinks In Spaces Without Cook Tops/ Ranges </a:t>
            </a:r>
          </a:p>
          <a:p>
            <a:pPr marL="342900" indent="-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Removable Cabinetry:</a:t>
            </a:r>
          </a:p>
          <a:p>
            <a:pPr marL="342900" indent="-342900">
              <a:lnSpc>
                <a:spcPts val="3400"/>
              </a:lnSpc>
              <a:spcBef>
                <a:spcPct val="20000"/>
              </a:spcBef>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   Allowed In Dwelling Units  </a:t>
            </a:r>
          </a:p>
          <a:p>
            <a:pPr marL="342900" indent="-342900">
              <a:lnSpc>
                <a:spcPts val="3400"/>
              </a:lnSpc>
              <a:spcBef>
                <a:spcPct val="20000"/>
              </a:spcBef>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   (If Certain Conditions Met)</a:t>
            </a:r>
          </a:p>
          <a:p>
            <a:pPr marL="342900" indent="-342900">
              <a:spcBef>
                <a:spcPct val="20000"/>
              </a:spcBef>
            </a:pPr>
            <a:endPar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342900" indent="-342900">
              <a:spcBef>
                <a:spcPct val="20000"/>
              </a:spcBef>
            </a:pPr>
            <a:endPar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342900" indent="-342900">
              <a:spcBef>
                <a:spcPct val="20000"/>
              </a:spcBef>
            </a:pPr>
            <a:endPar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endParaRPr>
          </a:p>
        </p:txBody>
      </p:sp>
      <p:pic>
        <p:nvPicPr>
          <p:cNvPr id="8" name="Picture 7" descr="Controls-Soap1"/>
          <p:cNvPicPr>
            <a:picLocks noChangeAspect="1" noChangeArrowheads="1"/>
          </p:cNvPicPr>
          <p:nvPr/>
        </p:nvPicPr>
        <p:blipFill>
          <a:blip r:embed="rId2" cstate="print"/>
          <a:srcRect/>
          <a:stretch>
            <a:fillRect/>
          </a:stretch>
        </p:blipFill>
        <p:spPr bwMode="auto">
          <a:xfrm>
            <a:off x="5181600" y="3124200"/>
            <a:ext cx="3581400" cy="3318933"/>
          </a:xfrm>
          <a:prstGeom prst="rect">
            <a:avLst/>
          </a:prstGeom>
          <a:noFill/>
          <a:ln>
            <a:solidFill>
              <a:schemeClr val="tx1"/>
            </a:solidFill>
          </a:ln>
        </p:spPr>
      </p:pic>
    </p:spTree>
    <p:extLst>
      <p:ext uri="{BB962C8B-B14F-4D97-AF65-F5344CB8AC3E}">
        <p14:creationId xmlns:p14="http://schemas.microsoft.com/office/powerpoint/2010/main" val="3578349064"/>
      </p:ext>
    </p:extLst>
  </p:cSld>
  <p:clrMapOvr>
    <a:masterClrMapping/>
  </p:clrMapOvr>
  <p:transition spd="med"/>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eated in a wheelchair shown in side profile reaching over lavatory to faucet controls.  A dashed vertical line shows the forward reach corresponding horizontally to the toes."/>
          <p:cNvPicPr/>
          <p:nvPr/>
        </p:nvPicPr>
        <p:blipFill>
          <a:blip r:embed="rId2" cstate="print">
            <a:lum bright="20000"/>
          </a:blip>
          <a:srcRect l="25390" t="4607" r="26516" b="8299"/>
          <a:stretch>
            <a:fillRect/>
          </a:stretch>
        </p:blipFill>
        <p:spPr>
          <a:xfrm>
            <a:off x="2438400" y="1905000"/>
            <a:ext cx="4343400" cy="4419600"/>
          </a:xfrm>
          <a:prstGeom prst="rect">
            <a:avLst/>
          </a:prstGeom>
          <a:ln w="12700">
            <a:noFill/>
          </a:ln>
        </p:spPr>
      </p:pic>
      <p:sp>
        <p:nvSpPr>
          <p:cNvPr id="2" name="Title 1"/>
          <p:cNvSpPr>
            <a:spLocks noGrp="1"/>
          </p:cNvSpPr>
          <p:nvPr>
            <p:ph type="ctrTitle"/>
          </p:nvPr>
        </p:nvSpPr>
        <p:spPr>
          <a:xfrm>
            <a:off x="0" y="0"/>
            <a:ext cx="9144000" cy="1470025"/>
          </a:xfrm>
        </p:spPr>
        <p:txBody>
          <a:bodyPr>
            <a:noAutofit/>
          </a:bodyPr>
          <a:lstStyle/>
          <a:p>
            <a:r>
              <a:rPr lang="en-US" sz="5400" b="1" dirty="0" smtClean="0">
                <a:solidFill>
                  <a:srgbClr val="002060"/>
                </a:solidFill>
              </a:rPr>
              <a:t>Lavatories</a:t>
            </a:r>
            <a:endParaRPr lang="en-US" sz="5400" b="1" dirty="0">
              <a:solidFill>
                <a:srgbClr val="002060"/>
              </a:solidFill>
            </a:endParaRPr>
          </a:p>
        </p:txBody>
      </p:sp>
      <p:sp>
        <p:nvSpPr>
          <p:cNvPr id="3" name="Subtitle 2"/>
          <p:cNvSpPr>
            <a:spLocks noGrp="1"/>
          </p:cNvSpPr>
          <p:nvPr>
            <p:ph type="subTitle" idx="1"/>
          </p:nvPr>
        </p:nvSpPr>
        <p:spPr>
          <a:xfrm>
            <a:off x="304800" y="1066800"/>
            <a:ext cx="8077200" cy="4953000"/>
          </a:xfrm>
        </p:spPr>
        <p:txBody>
          <a:bodyPr>
            <a:normAutofit/>
          </a:bodyPr>
          <a:lstStyle/>
          <a:p>
            <a:r>
              <a:rPr lang="en-US" b="1" dirty="0" smtClean="0">
                <a:solidFill>
                  <a:srgbClr val="002060"/>
                </a:solidFill>
              </a:rPr>
              <a:t>Locate controls &amp; dispensers above, not beyond, </a:t>
            </a:r>
            <a:r>
              <a:rPr lang="en-US" b="1" u="sng" dirty="0" smtClean="0">
                <a:solidFill>
                  <a:srgbClr val="002060"/>
                </a:solidFill>
              </a:rPr>
              <a:t>usable</a:t>
            </a:r>
            <a:r>
              <a:rPr lang="en-US" b="1" dirty="0" smtClean="0">
                <a:solidFill>
                  <a:srgbClr val="002060"/>
                </a:solidFill>
              </a:rPr>
              <a:t> CFS to be within reach</a:t>
            </a:r>
          </a:p>
        </p:txBody>
      </p:sp>
    </p:spTree>
    <p:extLst>
      <p:ext uri="{BB962C8B-B14F-4D97-AF65-F5344CB8AC3E}">
        <p14:creationId xmlns:p14="http://schemas.microsoft.com/office/powerpoint/2010/main" val="4796282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solidFill>
                  <a:srgbClr val="002060"/>
                </a:solidFill>
              </a:rPr>
              <a:t>Lavatories</a:t>
            </a:r>
            <a:endParaRPr lang="en-US" sz="5400" b="1" dirty="0">
              <a:solidFill>
                <a:srgbClr val="002060"/>
              </a:solidFill>
            </a:endParaRPr>
          </a:p>
        </p:txBody>
      </p:sp>
      <p:sp>
        <p:nvSpPr>
          <p:cNvPr id="3" name="Subtitle 2"/>
          <p:cNvSpPr>
            <a:spLocks noGrp="1"/>
          </p:cNvSpPr>
          <p:nvPr>
            <p:ph type="subTitle" idx="1"/>
          </p:nvPr>
        </p:nvSpPr>
        <p:spPr>
          <a:xfrm>
            <a:off x="152400" y="1219200"/>
            <a:ext cx="8534400" cy="5638800"/>
          </a:xfrm>
        </p:spPr>
        <p:txBody>
          <a:bodyPr>
            <a:normAutofit/>
          </a:bodyPr>
          <a:lstStyle/>
          <a:p>
            <a:r>
              <a:rPr lang="en-US" b="1" i="1" dirty="0" smtClean="0">
                <a:solidFill>
                  <a:srgbClr val="002060"/>
                </a:solidFill>
                <a:effectLst>
                  <a:outerShdw blurRad="38100" dist="38100" dir="2700000" algn="tl">
                    <a:srgbClr val="000000">
                      <a:alpha val="43137"/>
                    </a:srgbClr>
                  </a:outerShdw>
                </a:effectLst>
              </a:rPr>
              <a:t>Tip:  </a:t>
            </a:r>
            <a:r>
              <a:rPr lang="en-US" b="1" dirty="0" smtClean="0">
                <a:solidFill>
                  <a:srgbClr val="002060"/>
                </a:solidFill>
                <a:effectLst>
                  <a:outerShdw blurRad="38100" dist="38100" dir="2700000" algn="tl">
                    <a:srgbClr val="000000">
                      <a:alpha val="43137"/>
                    </a:srgbClr>
                  </a:outerShdw>
                </a:effectLst>
              </a:rPr>
              <a:t>Avoid Hospital Style </a:t>
            </a:r>
            <a:r>
              <a:rPr lang="en-US" b="1" dirty="0" err="1" smtClean="0">
                <a:solidFill>
                  <a:srgbClr val="002060"/>
                </a:solidFill>
                <a:effectLst>
                  <a:outerShdw blurRad="38100" dist="38100" dir="2700000" algn="tl">
                    <a:srgbClr val="000000">
                      <a:alpha val="43137"/>
                    </a:srgbClr>
                  </a:outerShdw>
                </a:effectLst>
              </a:rPr>
              <a:t>Lavs</a:t>
            </a:r>
            <a:r>
              <a:rPr lang="en-US" b="1" dirty="0" smtClean="0">
                <a:solidFill>
                  <a:srgbClr val="002060"/>
                </a:solidFill>
                <a:effectLst>
                  <a:outerShdw blurRad="38100" dist="38100" dir="2700000" algn="tl">
                    <a:srgbClr val="000000">
                      <a:alpha val="43137"/>
                    </a:srgbClr>
                  </a:outerShdw>
                </a:effectLst>
              </a:rPr>
              <a:t> With Deep Projections  </a:t>
            </a:r>
          </a:p>
          <a:p>
            <a:endParaRPr lang="en-US" b="1" dirty="0" smtClean="0">
              <a:solidFill>
                <a:schemeClr val="tx1"/>
              </a:solidFill>
              <a:effectLst>
                <a:outerShdw blurRad="38100" dist="38100" dir="2700000" algn="tl">
                  <a:srgbClr val="000000">
                    <a:alpha val="43137"/>
                  </a:srgbClr>
                </a:outerShdw>
              </a:effectLst>
            </a:endParaRPr>
          </a:p>
          <a:p>
            <a:endParaRPr lang="en-US" b="1" dirty="0" smtClean="0">
              <a:solidFill>
                <a:schemeClr val="tx1"/>
              </a:solidFill>
              <a:effectLst>
                <a:outerShdw blurRad="38100" dist="38100" dir="2700000" algn="tl">
                  <a:srgbClr val="000000">
                    <a:alpha val="43137"/>
                  </a:srgbClr>
                </a:outerShdw>
              </a:effectLst>
            </a:endParaRPr>
          </a:p>
          <a:p>
            <a:endParaRPr lang="en-US" b="1" dirty="0" smtClean="0">
              <a:solidFill>
                <a:schemeClr val="tx1"/>
              </a:solidFill>
              <a:effectLst>
                <a:outerShdw blurRad="38100" dist="38100" dir="2700000" algn="tl">
                  <a:srgbClr val="000000">
                    <a:alpha val="43137"/>
                  </a:srgbClr>
                </a:outerShdw>
              </a:effectLst>
            </a:endParaRPr>
          </a:p>
          <a:p>
            <a:endParaRPr lang="en-US" b="1" dirty="0" smtClean="0">
              <a:solidFill>
                <a:schemeClr val="tx1"/>
              </a:solidFill>
              <a:effectLst>
                <a:outerShdw blurRad="38100" dist="38100" dir="2700000" algn="tl">
                  <a:srgbClr val="000000">
                    <a:alpha val="43137"/>
                  </a:srgbClr>
                </a:outerShdw>
              </a:effectLst>
            </a:endParaRPr>
          </a:p>
          <a:p>
            <a:endParaRPr lang="en-US" b="1" dirty="0" smtClean="0">
              <a:solidFill>
                <a:schemeClr val="tx1"/>
              </a:solidFill>
              <a:effectLst>
                <a:outerShdw blurRad="38100" dist="38100" dir="2700000" algn="tl">
                  <a:srgbClr val="000000">
                    <a:alpha val="43137"/>
                  </a:srgbClr>
                </a:outerShdw>
              </a:effectLst>
            </a:endParaRPr>
          </a:p>
          <a:p>
            <a:r>
              <a:rPr lang="en-US" b="1" dirty="0" smtClean="0">
                <a:solidFill>
                  <a:srgbClr val="002060"/>
                </a:solidFill>
                <a:effectLst>
                  <a:outerShdw blurRad="38100" dist="38100" dir="2700000" algn="tl">
                    <a:srgbClr val="000000">
                      <a:alpha val="43137"/>
                    </a:srgbClr>
                  </a:outerShdw>
                </a:effectLst>
              </a:rPr>
              <a:t>They Take Up More Space And Require A Greater Reach To Faucet Controls And  Dispensers  </a:t>
            </a:r>
          </a:p>
        </p:txBody>
      </p:sp>
      <p:pic>
        <p:nvPicPr>
          <p:cNvPr id="5" name="Picture 2" descr="Horizontally deep lavatory shown crossed out."/>
          <p:cNvPicPr>
            <a:picLocks noChangeAspect="1" noChangeArrowheads="1"/>
          </p:cNvPicPr>
          <p:nvPr/>
        </p:nvPicPr>
        <p:blipFill>
          <a:blip r:embed="rId2" cstate="print"/>
          <a:srcRect/>
          <a:stretch>
            <a:fillRect/>
          </a:stretch>
        </p:blipFill>
        <p:spPr bwMode="auto">
          <a:xfrm>
            <a:off x="2438400" y="2362200"/>
            <a:ext cx="3886200" cy="3080657"/>
          </a:xfrm>
          <a:prstGeom prst="rect">
            <a:avLst/>
          </a:prstGeom>
          <a:noFill/>
          <a:ln w="9525">
            <a:noFill/>
            <a:miter lim="800000"/>
            <a:headEnd/>
            <a:tailEnd/>
          </a:ln>
        </p:spPr>
      </p:pic>
    </p:spTree>
    <p:extLst>
      <p:ext uri="{BB962C8B-B14F-4D97-AF65-F5344CB8AC3E}">
        <p14:creationId xmlns:p14="http://schemas.microsoft.com/office/powerpoint/2010/main" val="3517309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Sinks</a:t>
            </a:r>
          </a:p>
        </p:txBody>
      </p:sp>
      <p:sp>
        <p:nvSpPr>
          <p:cNvPr id="6" name="Rectangle 6"/>
          <p:cNvSpPr>
            <a:spLocks noChangeArrowheads="1"/>
          </p:cNvSpPr>
          <p:nvPr/>
        </p:nvSpPr>
        <p:spPr bwMode="auto">
          <a:xfrm>
            <a:off x="-152400" y="1295400"/>
            <a:ext cx="4419600" cy="4419600"/>
          </a:xfrm>
          <a:prstGeom prst="rect">
            <a:avLst/>
          </a:prstGeom>
          <a:noFill/>
          <a:ln w="9525">
            <a:noFill/>
            <a:miter lim="800000"/>
            <a:headEnd/>
            <a:tailEnd/>
          </a:ln>
        </p:spPr>
        <p:txBody>
          <a:bodyPr/>
          <a:lstStyle/>
          <a:p>
            <a:pPr marL="342900">
              <a:lnSpc>
                <a:spcPts val="2500"/>
              </a:lnSpc>
              <a:spcBef>
                <a:spcPct val="20000"/>
              </a:spcBef>
            </a:pPr>
            <a:r>
              <a:rPr lang="en-US" sz="2800" b="1" dirty="0" smtClean="0">
                <a:solidFill>
                  <a:srgbClr val="C00000"/>
                </a:solidFill>
                <a:effectLst>
                  <a:outerShdw blurRad="38100" dist="38100" dir="2700000" algn="tl">
                    <a:srgbClr val="000000">
                      <a:alpha val="43137"/>
                    </a:srgbClr>
                  </a:outerShdw>
                </a:effectLst>
                <a:latin typeface="Calibri" pitchFamily="34" charset="0"/>
                <a:ea typeface="Times New Roman" pitchFamily="18" charset="0"/>
                <a:cs typeface="Arial" charset="0"/>
              </a:rPr>
              <a:t>Public/ Common Use:     Full Access To 5%</a:t>
            </a:r>
          </a:p>
          <a:p>
            <a:pPr marL="800100" lvl="1" indent="-342900">
              <a:spcBef>
                <a:spcPct val="20000"/>
              </a:spcBef>
              <a:buFont typeface="Arial" pitchFamily="34" charset="0"/>
              <a:buChar char="•"/>
            </a:pP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Classrooms </a:t>
            </a:r>
          </a:p>
          <a:p>
            <a:pPr marL="800100" lvl="1" indent="-342900">
              <a:spcBef>
                <a:spcPct val="20000"/>
              </a:spcBef>
              <a:buFont typeface="Arial" pitchFamily="34" charset="0"/>
              <a:buChar char="•"/>
            </a:pP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Research Laboratory        </a:t>
            </a:r>
            <a:r>
              <a:rPr lang="en-US" sz="2800" b="1" i="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(If Used For Instruction)</a:t>
            </a:r>
          </a:p>
          <a:p>
            <a:pPr marL="800100" lvl="1" indent="-342900">
              <a:spcBef>
                <a:spcPct val="20000"/>
              </a:spcBef>
              <a:buFont typeface="Arial" pitchFamily="34" charset="0"/>
              <a:buChar char="•"/>
            </a:pP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Break Room*</a:t>
            </a:r>
          </a:p>
          <a:p>
            <a:pPr marL="800100" lvl="1" indent="-342900">
              <a:spcBef>
                <a:spcPct val="20000"/>
              </a:spcBef>
              <a:buFont typeface="Arial" pitchFamily="34" charset="0"/>
              <a:buChar char="•"/>
            </a:pP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Preschool Classroom* </a:t>
            </a:r>
          </a:p>
          <a:p>
            <a:pPr marL="342900" indent="-342900">
              <a:spcBef>
                <a:spcPct val="20000"/>
              </a:spcBef>
              <a:buFont typeface="Arial" pitchFamily="34" charset="0"/>
              <a:buChar char="•"/>
            </a:pPr>
            <a:endParaRPr lang="en-US" sz="10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800100" lvl="1" indent="-342900">
              <a:spcBef>
                <a:spcPct val="20000"/>
              </a:spcBef>
            </a:pP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  </a:t>
            </a:r>
            <a:r>
              <a:rPr lang="en-US" sz="20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 * Side Approach Access Allowed </a:t>
            </a:r>
          </a:p>
          <a:p>
            <a:pPr marL="342900" indent="-342900">
              <a:spcBef>
                <a:spcPct val="20000"/>
              </a:spcBef>
            </a:pPr>
            <a:endPar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342900" indent="-342900">
              <a:spcBef>
                <a:spcPct val="20000"/>
              </a:spcBef>
            </a:pPr>
            <a:endPar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342900" indent="-342900">
              <a:spcBef>
                <a:spcPct val="20000"/>
              </a:spcBef>
            </a:pPr>
            <a:endPar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endParaRPr>
          </a:p>
        </p:txBody>
      </p:sp>
      <p:sp>
        <p:nvSpPr>
          <p:cNvPr id="5" name="Rectangle 6"/>
          <p:cNvSpPr>
            <a:spLocks noChangeArrowheads="1"/>
          </p:cNvSpPr>
          <p:nvPr/>
        </p:nvSpPr>
        <p:spPr bwMode="auto">
          <a:xfrm>
            <a:off x="4267200" y="1219200"/>
            <a:ext cx="4724400" cy="5181600"/>
          </a:xfrm>
          <a:prstGeom prst="rect">
            <a:avLst/>
          </a:prstGeom>
          <a:noFill/>
          <a:ln w="9525">
            <a:noFill/>
            <a:miter lim="800000"/>
            <a:headEnd/>
            <a:tailEnd/>
          </a:ln>
        </p:spPr>
        <p:txBody>
          <a:bodyPr/>
          <a:lstStyle/>
          <a:p>
            <a:pPr marL="342900">
              <a:lnSpc>
                <a:spcPts val="2500"/>
              </a:lnSpc>
              <a:spcBef>
                <a:spcPct val="20000"/>
              </a:spcBef>
            </a:pPr>
            <a:r>
              <a:rPr lang="en-US" sz="2800" b="1" dirty="0" smtClean="0">
                <a:solidFill>
                  <a:srgbClr val="C00000"/>
                </a:solidFill>
                <a:effectLst>
                  <a:outerShdw blurRad="38100" dist="38100" dir="2700000" algn="tl">
                    <a:srgbClr val="000000">
                      <a:alpha val="43137"/>
                    </a:srgbClr>
                  </a:outerShdw>
                </a:effectLst>
                <a:latin typeface="Calibri" pitchFamily="34" charset="0"/>
                <a:ea typeface="Times New Roman" pitchFamily="18" charset="0"/>
                <a:cs typeface="Arial" charset="0"/>
              </a:rPr>
              <a:t>Work Areas: Access Not Required (Recommended)</a:t>
            </a:r>
          </a:p>
          <a:p>
            <a:pPr marL="800100" lvl="1" indent="-342900">
              <a:spcBef>
                <a:spcPct val="20000"/>
              </a:spcBef>
              <a:buFont typeface="Arial" pitchFamily="34" charset="0"/>
              <a:buChar char="•"/>
            </a:pP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Commercial Laboratory</a:t>
            </a:r>
          </a:p>
          <a:p>
            <a:pPr marL="800100" lvl="1" indent="-342900">
              <a:spcBef>
                <a:spcPct val="20000"/>
              </a:spcBef>
              <a:buFont typeface="Arial" pitchFamily="34" charset="0"/>
              <a:buChar char="•"/>
            </a:pP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Research Laboratory </a:t>
            </a:r>
            <a:r>
              <a:rPr lang="en-US" sz="2800" b="1" i="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(Employee Use Only)</a:t>
            </a:r>
          </a:p>
          <a:p>
            <a:pPr marL="800100" lvl="1" indent="-342900">
              <a:spcBef>
                <a:spcPct val="20000"/>
              </a:spcBef>
              <a:buFont typeface="Arial" pitchFamily="34" charset="0"/>
              <a:buChar char="•"/>
            </a:pP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Restaurant Kitchen</a:t>
            </a:r>
          </a:p>
          <a:p>
            <a:pPr marL="800100" lvl="1" indent="-342900">
              <a:spcBef>
                <a:spcPct val="20000"/>
              </a:spcBef>
              <a:buFont typeface="Arial" pitchFamily="34" charset="0"/>
              <a:buChar char="•"/>
            </a:pP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Janitor’s Sink </a:t>
            </a:r>
            <a:r>
              <a:rPr lang="en-US" sz="2800" b="1" i="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(Exempt)</a:t>
            </a:r>
          </a:p>
          <a:p>
            <a:pPr marL="342900" indent="-342900">
              <a:spcBef>
                <a:spcPct val="20000"/>
              </a:spcBef>
              <a:buFont typeface="Arial" pitchFamily="34" charset="0"/>
              <a:buChar char="•"/>
            </a:pPr>
            <a:endParaRPr lang="en-US" sz="10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342900">
              <a:spcBef>
                <a:spcPct val="20000"/>
              </a:spcBef>
            </a:pPr>
            <a:r>
              <a:rPr lang="en-US" sz="2800" b="1" dirty="0" smtClean="0">
                <a:solidFill>
                  <a:srgbClr val="C00000"/>
                </a:solidFill>
                <a:effectLst>
                  <a:outerShdw blurRad="38100" dist="38100" dir="2700000" algn="tl">
                    <a:srgbClr val="000000">
                      <a:alpha val="43137"/>
                    </a:srgbClr>
                  </a:outerShdw>
                </a:effectLst>
                <a:latin typeface="Calibri" pitchFamily="34" charset="0"/>
                <a:ea typeface="Times New Roman" pitchFamily="18" charset="0"/>
                <a:cs typeface="Arial" charset="0"/>
              </a:rPr>
              <a:t>Dwelling Units: Adaptability Allowed</a:t>
            </a:r>
          </a:p>
          <a:p>
            <a:pPr marL="800100" lvl="1" indent="-342900">
              <a:spcBef>
                <a:spcPct val="20000"/>
              </a:spcBef>
              <a:buFont typeface="Arial" pitchFamily="34" charset="0"/>
              <a:buChar char="•"/>
            </a:pPr>
            <a:r>
              <a:rPr lang="en-US" sz="28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Kitchens</a:t>
            </a:r>
            <a:endParaRPr lang="en-US" sz="2800" b="1" dirty="0" smtClean="0">
              <a:solidFill>
                <a:srgbClr val="C0000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342900" indent="-342900">
              <a:spcBef>
                <a:spcPct val="20000"/>
              </a:spcBef>
            </a:pPr>
            <a:endPar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342900" indent="-342900">
              <a:spcBef>
                <a:spcPct val="20000"/>
              </a:spcBef>
            </a:pPr>
            <a:endPar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342900" indent="-342900">
              <a:spcBef>
                <a:spcPct val="20000"/>
              </a:spcBef>
            </a:pPr>
            <a:endPar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endParaRPr>
          </a:p>
        </p:txBody>
      </p:sp>
    </p:spTree>
    <p:extLst>
      <p:ext uri="{BB962C8B-B14F-4D97-AF65-F5344CB8AC3E}">
        <p14:creationId xmlns:p14="http://schemas.microsoft.com/office/powerpoint/2010/main" val="2506720695"/>
      </p:ext>
    </p:extLst>
  </p:cSld>
  <p:clrMapOvr>
    <a:masterClrMapping/>
  </p:clrMapOvr>
  <p:transition spd="med"/>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Accessible toilet stall 60&quot; min. wide and 56&quot; min. deep (wall hung water closet) or 59&quot; min. deep (floor-mounted or children's water closet)"/>
          <p:cNvPicPr>
            <a:picLocks noChangeAspect="1" noChangeArrowheads="1"/>
          </p:cNvPicPr>
          <p:nvPr/>
        </p:nvPicPr>
        <p:blipFill>
          <a:blip r:embed="rId2" cstate="print"/>
          <a:srcRect/>
          <a:stretch>
            <a:fillRect/>
          </a:stretch>
        </p:blipFill>
        <p:spPr bwMode="auto">
          <a:xfrm>
            <a:off x="381000" y="914400"/>
            <a:ext cx="8153400" cy="5715000"/>
          </a:xfrm>
          <a:prstGeom prst="rect">
            <a:avLst/>
          </a:prstGeom>
          <a:noFill/>
          <a:ln w="9525">
            <a:noFill/>
            <a:miter lim="800000"/>
            <a:headEnd/>
            <a:tailEnd/>
          </a:ln>
        </p:spPr>
      </p:pic>
      <p:sp>
        <p:nvSpPr>
          <p:cNvPr id="2" name="Title 1"/>
          <p:cNvSpPr>
            <a:spLocks noGrp="1"/>
          </p:cNvSpPr>
          <p:nvPr>
            <p:ph type="ctrTitle"/>
          </p:nvPr>
        </p:nvSpPr>
        <p:spPr>
          <a:xfrm>
            <a:off x="0" y="0"/>
            <a:ext cx="9144000" cy="1470025"/>
          </a:xfrm>
        </p:spPr>
        <p:txBody>
          <a:bodyPr>
            <a:noAutofit/>
          </a:bodyPr>
          <a:lstStyle/>
          <a:p>
            <a:r>
              <a:rPr lang="en-US" sz="5400" b="1" dirty="0" smtClean="0"/>
              <a:t>Toilet Stalls</a:t>
            </a:r>
            <a:endParaRPr lang="en-US" sz="5400" b="1" dirty="0"/>
          </a:p>
        </p:txBody>
      </p:sp>
      <p:sp>
        <p:nvSpPr>
          <p:cNvPr id="3" name="Subtitle 2"/>
          <p:cNvSpPr>
            <a:spLocks noGrp="1"/>
          </p:cNvSpPr>
          <p:nvPr>
            <p:ph type="subTitle" idx="1"/>
          </p:nvPr>
        </p:nvSpPr>
        <p:spPr>
          <a:xfrm>
            <a:off x="304800" y="1447800"/>
            <a:ext cx="5791200" cy="4724400"/>
          </a:xfrm>
        </p:spPr>
        <p:txBody>
          <a:bodyPr>
            <a:normAutofit/>
          </a:bodyPr>
          <a:lstStyle/>
          <a:p>
            <a:pPr algn="l"/>
            <a:r>
              <a:rPr lang="en-US" b="1" dirty="0" smtClean="0">
                <a:effectLst>
                  <a:outerShdw blurRad="38100" dist="38100" dir="2700000" algn="tl">
                    <a:srgbClr val="000000">
                      <a:alpha val="43137"/>
                    </a:srgbClr>
                  </a:outerShdw>
                </a:effectLst>
              </a:rPr>
              <a:t>Standard Stall </a:t>
            </a:r>
          </a:p>
          <a:p>
            <a:pPr algn="l">
              <a:buFont typeface="Arial" pitchFamily="34" charset="0"/>
              <a:buChar char="•"/>
            </a:pPr>
            <a:endParaRPr lang="en-US" sz="4000" b="1" dirty="0" smtClean="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775770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04800"/>
            <a:ext cx="8229600" cy="1329595"/>
          </a:xfrm>
        </p:spPr>
        <p:txBody>
          <a:bodyPr vert="horz" wrap="square" lIns="0" tIns="0" rIns="0" bIns="0" numCol="1" rtlCol="0" anchor="t" anchorCtr="0" compatLnSpc="1">
            <a:prstTxWarp prst="textNoShape">
              <a:avLst/>
            </a:prstTxWarp>
            <a:spAutoFit/>
          </a:bodyPr>
          <a:lstStyle/>
          <a:p>
            <a:pPr eaLnBrk="1" hangingPunct="1"/>
            <a:r>
              <a:rPr b="1" dirty="0"/>
              <a:t>ADA/ABA Accessibility Guidelines - 2004</a:t>
            </a:r>
          </a:p>
        </p:txBody>
      </p:sp>
      <p:pic>
        <p:nvPicPr>
          <p:cNvPr id="6147" name="Picture 8" descr="ADAAG"/>
          <p:cNvPicPr>
            <a:picLocks noGrp="1" noChangeAspect="1" noChangeArrowheads="1"/>
          </p:cNvPicPr>
          <p:nvPr>
            <p:ph type="dgm" idx="1"/>
          </p:nvPr>
        </p:nvPicPr>
        <p:blipFill>
          <a:blip r:embed="rId3"/>
          <a:srcRect l="4350"/>
          <a:stretch>
            <a:fillRect/>
          </a:stretch>
        </p:blipFill>
        <p:spPr>
          <a:xfrm>
            <a:off x="2946400" y="2106613"/>
            <a:ext cx="2932113" cy="3943350"/>
          </a:xfrm>
          <a:solidFill>
            <a:schemeClr val="bg2">
              <a:lumMod val="75000"/>
            </a:schemeClr>
          </a:solidFill>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76200"/>
            <a:ext cx="9144000" cy="1241425"/>
          </a:xfrm>
        </p:spPr>
        <p:txBody>
          <a:bodyPr>
            <a:noAutofit/>
          </a:bodyPr>
          <a:lstStyle/>
          <a:p>
            <a:r>
              <a:rPr lang="en-US" sz="5400" b="1" dirty="0" smtClean="0"/>
              <a:t>Toilet Stalls</a:t>
            </a:r>
            <a:endParaRPr lang="en-US" sz="5400" b="1" dirty="0"/>
          </a:p>
        </p:txBody>
      </p:sp>
      <p:sp>
        <p:nvSpPr>
          <p:cNvPr id="6" name="Subtitle 2"/>
          <p:cNvSpPr txBox="1">
            <a:spLocks/>
          </p:cNvSpPr>
          <p:nvPr/>
        </p:nvSpPr>
        <p:spPr>
          <a:xfrm>
            <a:off x="304800" y="1219200"/>
            <a:ext cx="8991600" cy="4343400"/>
          </a:xfrm>
          <a:prstGeom prst="rect">
            <a:avLst/>
          </a:prstGeom>
        </p:spPr>
        <p:txBody>
          <a:bodyPr vert="horz" lIns="91440" tIns="45720" rIns="91440" bIns="45720" rtlCol="0">
            <a:normAutofit/>
          </a:bodyPr>
          <a:lstStyle/>
          <a:p>
            <a:pPr marL="457200" indent="-457200">
              <a:spcBef>
                <a:spcPct val="20000"/>
              </a:spcBef>
              <a:buFont typeface="Arial" pitchFamily="34" charset="0"/>
              <a:buChar char="•"/>
              <a:defRPr/>
            </a:pPr>
            <a:r>
              <a:rPr lang="en-US" sz="3200" b="1" dirty="0" smtClean="0">
                <a:solidFill>
                  <a:srgbClr val="002060"/>
                </a:solidFill>
                <a:effectLst>
                  <a:outerShdw blurRad="38100" dist="38100" dir="2700000" algn="tl">
                    <a:srgbClr val="000000">
                      <a:alpha val="43137"/>
                    </a:srgbClr>
                  </a:outerShdw>
                </a:effectLst>
              </a:rPr>
              <a:t>Stalls With </a:t>
            </a:r>
            <a:r>
              <a:rPr lang="en-US" sz="3200" b="1" u="sng" dirty="0" smtClean="0">
                <a:solidFill>
                  <a:srgbClr val="002060"/>
                </a:solidFill>
                <a:effectLst>
                  <a:outerShdw blurRad="38100" dist="38100" dir="2700000" algn="tl">
                    <a:srgbClr val="000000">
                      <a:alpha val="43137"/>
                    </a:srgbClr>
                  </a:outerShdw>
                </a:effectLst>
              </a:rPr>
              <a:t>More Than 1</a:t>
            </a:r>
            <a:r>
              <a:rPr lang="en-US" sz="3200" b="1" dirty="0" smtClean="0">
                <a:solidFill>
                  <a:srgbClr val="002060"/>
                </a:solidFill>
                <a:effectLst>
                  <a:outerShdw blurRad="38100" dist="38100" dir="2700000" algn="tl">
                    <a:srgbClr val="000000">
                      <a:alpha val="43137"/>
                    </a:srgbClr>
                  </a:outerShdw>
                </a:effectLst>
              </a:rPr>
              <a:t> Plumbing Fixture Treated As Toilet </a:t>
            </a:r>
            <a:r>
              <a:rPr lang="en-US" sz="3200" b="1" u="sng" dirty="0" smtClean="0">
                <a:solidFill>
                  <a:srgbClr val="002060"/>
                </a:solidFill>
                <a:effectLst>
                  <a:outerShdw blurRad="38100" dist="38100" dir="2700000" algn="tl">
                    <a:srgbClr val="000000">
                      <a:alpha val="43137"/>
                    </a:srgbClr>
                  </a:outerShdw>
                </a:effectLst>
              </a:rPr>
              <a:t>Room</a:t>
            </a:r>
          </a:p>
          <a:p>
            <a:pPr marL="457200" indent="-457200">
              <a:spcBef>
                <a:spcPct val="20000"/>
              </a:spcBef>
              <a:buFont typeface="Arial" pitchFamily="34" charset="0"/>
              <a:buChar char="•"/>
              <a:defRPr/>
            </a:pPr>
            <a:r>
              <a:rPr lang="en-US" sz="3200" b="1" dirty="0" smtClean="0">
                <a:solidFill>
                  <a:srgbClr val="002060"/>
                </a:solidFill>
                <a:effectLst>
                  <a:outerShdw blurRad="38100" dist="38100" dir="2700000" algn="tl">
                    <a:srgbClr val="000000">
                      <a:alpha val="43137"/>
                    </a:srgbClr>
                  </a:outerShdw>
                </a:effectLst>
              </a:rPr>
              <a:t>Second Accessible </a:t>
            </a:r>
            <a:r>
              <a:rPr lang="en-US" sz="3200" b="1" dirty="0" err="1" smtClean="0">
                <a:solidFill>
                  <a:srgbClr val="002060"/>
                </a:solidFill>
                <a:effectLst>
                  <a:outerShdw blurRad="38100" dist="38100" dir="2700000" algn="tl">
                    <a:srgbClr val="000000">
                      <a:alpha val="43137"/>
                    </a:srgbClr>
                  </a:outerShdw>
                </a:effectLst>
              </a:rPr>
              <a:t>Lav</a:t>
            </a:r>
            <a:r>
              <a:rPr lang="en-US" sz="3200" b="1" dirty="0" smtClean="0">
                <a:solidFill>
                  <a:srgbClr val="002060"/>
                </a:solidFill>
                <a:effectLst>
                  <a:outerShdw blurRad="38100" dist="38100" dir="2700000" algn="tl">
                    <a:srgbClr val="000000">
                      <a:alpha val="43137"/>
                    </a:srgbClr>
                  </a:outerShdw>
                </a:effectLst>
              </a:rPr>
              <a:t> Required Outside Stall</a:t>
            </a:r>
          </a:p>
        </p:txBody>
      </p:sp>
      <p:pic>
        <p:nvPicPr>
          <p:cNvPr id="5" name="Picture 4" descr="Accessible stall with lavatory; turning space within stall shown."/>
          <p:cNvPicPr>
            <a:picLocks noChangeAspect="1"/>
          </p:cNvPicPr>
          <p:nvPr/>
        </p:nvPicPr>
        <p:blipFill>
          <a:blip r:embed="rId2" cstate="print">
            <a:duotone>
              <a:schemeClr val="accent2">
                <a:shade val="45000"/>
                <a:satMod val="135000"/>
              </a:schemeClr>
              <a:prstClr val="white"/>
            </a:duotone>
          </a:blip>
          <a:srcRect l="5469" r="5469" b="8889"/>
          <a:stretch>
            <a:fillRect/>
          </a:stretch>
        </p:blipFill>
        <p:spPr>
          <a:xfrm>
            <a:off x="3048000" y="2971800"/>
            <a:ext cx="4953000" cy="3624072"/>
          </a:xfrm>
          <a:prstGeom prst="rect">
            <a:avLst/>
          </a:prstGeom>
        </p:spPr>
      </p:pic>
    </p:spTree>
    <p:extLst>
      <p:ext uri="{BB962C8B-B14F-4D97-AF65-F5344CB8AC3E}">
        <p14:creationId xmlns:p14="http://schemas.microsoft.com/office/powerpoint/2010/main" val="30986442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t>Ambulatory Stall</a:t>
            </a:r>
            <a:endParaRPr lang="en-US" sz="5400" b="1" dirty="0"/>
          </a:p>
        </p:txBody>
      </p:sp>
      <p:sp>
        <p:nvSpPr>
          <p:cNvPr id="3" name="Subtitle 2"/>
          <p:cNvSpPr>
            <a:spLocks noGrp="1"/>
          </p:cNvSpPr>
          <p:nvPr>
            <p:ph type="subTitle" idx="1"/>
          </p:nvPr>
        </p:nvSpPr>
        <p:spPr>
          <a:xfrm>
            <a:off x="457200" y="1447800"/>
            <a:ext cx="6629400" cy="4724400"/>
          </a:xfrm>
        </p:spPr>
        <p:txBody>
          <a:bodyPr>
            <a:normAutofit/>
          </a:bodyPr>
          <a:lstStyle/>
          <a:p>
            <a:pPr algn="l"/>
            <a:r>
              <a:rPr lang="en-US" dirty="0" smtClean="0">
                <a:effectLst>
                  <a:outerShdw blurRad="38100" dist="38100" dir="2700000" algn="tl">
                    <a:srgbClr val="000000">
                      <a:alpha val="43137"/>
                    </a:srgbClr>
                  </a:outerShdw>
                </a:effectLst>
              </a:rPr>
              <a:t>Where 6 Or More Stalls Provided</a:t>
            </a:r>
          </a:p>
          <a:p>
            <a:pPr algn="l">
              <a:buFont typeface="Arial" pitchFamily="34" charset="0"/>
              <a:buChar char="•"/>
            </a:pPr>
            <a:endParaRPr lang="en-US" sz="2400" b="1" dirty="0" smtClean="0">
              <a:solidFill>
                <a:schemeClr val="tx1"/>
              </a:solidFill>
              <a:effectLst>
                <a:outerShdw blurRad="38100" dist="38100" dir="2700000" algn="tl">
                  <a:srgbClr val="000000">
                    <a:alpha val="43137"/>
                  </a:srgbClr>
                </a:outerShdw>
              </a:effectLst>
            </a:endParaRPr>
          </a:p>
          <a:p>
            <a:pPr algn="l">
              <a:buFont typeface="Arial" pitchFamily="34" charset="0"/>
              <a:buChar char="•"/>
            </a:pPr>
            <a:r>
              <a:rPr lang="en-US" b="1" dirty="0" smtClean="0">
                <a:effectLst>
                  <a:outerShdw blurRad="38100" dist="38100" dir="2700000" algn="tl">
                    <a:srgbClr val="000000">
                      <a:alpha val="43137"/>
                    </a:srgbClr>
                  </a:outerShdw>
                </a:effectLst>
              </a:rPr>
              <a:t> Parallel Grab Bars </a:t>
            </a:r>
          </a:p>
          <a:p>
            <a:pPr algn="l">
              <a:buFont typeface="Arial" pitchFamily="34" charset="0"/>
              <a:buChar char="•"/>
            </a:pPr>
            <a:r>
              <a:rPr lang="en-US" b="1" dirty="0" smtClean="0">
                <a:effectLst>
                  <a:outerShdw blurRad="38100" dist="38100" dir="2700000" algn="tl">
                    <a:srgbClr val="000000">
                      <a:alpha val="43137"/>
                    </a:srgbClr>
                  </a:outerShdw>
                </a:effectLst>
              </a:rPr>
              <a:t> Width: 35” – 37”</a:t>
            </a:r>
          </a:p>
          <a:p>
            <a:pPr algn="l">
              <a:buFont typeface="Arial" pitchFamily="34" charset="0"/>
              <a:buChar char="•"/>
            </a:pPr>
            <a:r>
              <a:rPr lang="en-US" b="1" dirty="0" smtClean="0">
                <a:effectLst>
                  <a:outerShdw blurRad="38100" dist="38100" dir="2700000" algn="tl">
                    <a:srgbClr val="000000">
                      <a:alpha val="43137"/>
                    </a:srgbClr>
                  </a:outerShdw>
                </a:effectLst>
              </a:rPr>
              <a:t> Depth: 60” Min.</a:t>
            </a:r>
          </a:p>
          <a:p>
            <a:pPr algn="l">
              <a:buFont typeface="Arial" pitchFamily="34" charset="0"/>
              <a:buChar char="•"/>
            </a:pPr>
            <a:r>
              <a:rPr lang="en-US" b="1" dirty="0" smtClean="0">
                <a:effectLst>
                  <a:outerShdw blurRad="38100" dist="38100" dir="2700000" algn="tl">
                    <a:srgbClr val="000000">
                      <a:alpha val="43137"/>
                    </a:srgbClr>
                  </a:outerShdw>
                </a:effectLst>
              </a:rPr>
              <a:t> Doors: Out-swinging, Self-closing</a:t>
            </a:r>
          </a:p>
          <a:p>
            <a:pPr algn="l"/>
            <a:endParaRPr lang="en-US" b="1" i="1" dirty="0" smtClean="0">
              <a:solidFill>
                <a:schemeClr val="tx1"/>
              </a:solidFill>
              <a:effectLst>
                <a:outerShdw blurRad="38100" dist="38100" dir="2700000" algn="tl">
                  <a:srgbClr val="000000">
                    <a:alpha val="43137"/>
                  </a:srgbClr>
                </a:outerShdw>
              </a:effectLst>
            </a:endParaRPr>
          </a:p>
        </p:txBody>
      </p:sp>
      <p:pic>
        <p:nvPicPr>
          <p:cNvPr id="5" name="Picture 4" descr="Ambulaory accessible toilet stall with parallel grab bars and out-swinging door."/>
          <p:cNvPicPr>
            <a:picLocks noChangeAspect="1"/>
          </p:cNvPicPr>
          <p:nvPr/>
        </p:nvPicPr>
        <p:blipFill>
          <a:blip r:embed="rId2" cstate="print">
            <a:duotone>
              <a:schemeClr val="accent2">
                <a:shade val="45000"/>
                <a:satMod val="135000"/>
              </a:schemeClr>
              <a:prstClr val="white"/>
            </a:duotone>
          </a:blip>
          <a:srcRect l="4167" t="13686" b="8677"/>
          <a:stretch>
            <a:fillRect/>
          </a:stretch>
        </p:blipFill>
        <p:spPr>
          <a:xfrm rot="16200000">
            <a:off x="5055441" y="2640761"/>
            <a:ext cx="4846320" cy="2612799"/>
          </a:xfrm>
          <a:prstGeom prst="rect">
            <a:avLst/>
          </a:prstGeom>
        </p:spPr>
      </p:pic>
    </p:spTree>
    <p:extLst>
      <p:ext uri="{BB962C8B-B14F-4D97-AF65-F5344CB8AC3E}">
        <p14:creationId xmlns:p14="http://schemas.microsoft.com/office/powerpoint/2010/main" val="567291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t>Bathing Facilities</a:t>
            </a:r>
            <a:endParaRPr lang="en-US" sz="5400" b="1" dirty="0"/>
          </a:p>
        </p:txBody>
      </p:sp>
      <p:sp>
        <p:nvSpPr>
          <p:cNvPr id="3" name="Subtitle 2"/>
          <p:cNvSpPr>
            <a:spLocks noGrp="1"/>
          </p:cNvSpPr>
          <p:nvPr>
            <p:ph type="subTitle" idx="1"/>
          </p:nvPr>
        </p:nvSpPr>
        <p:spPr>
          <a:xfrm>
            <a:off x="762000" y="1600200"/>
            <a:ext cx="8001000" cy="4953000"/>
          </a:xfrm>
        </p:spPr>
        <p:txBody>
          <a:bodyPr>
            <a:normAutofit/>
          </a:bodyPr>
          <a:lstStyle/>
          <a:p>
            <a:pPr algn="l"/>
            <a:r>
              <a:rPr lang="en-US" b="1" dirty="0" smtClean="0">
                <a:effectLst>
                  <a:outerShdw blurRad="38100" dist="38100" dir="2700000" algn="tl">
                    <a:srgbClr val="000000">
                      <a:alpha val="43137"/>
                    </a:srgbClr>
                  </a:outerShdw>
                </a:effectLst>
              </a:rPr>
              <a:t>At Least One Shower </a:t>
            </a:r>
            <a:r>
              <a:rPr lang="en-US" b="1" u="sng" dirty="0" smtClean="0">
                <a:effectLst>
                  <a:outerShdw blurRad="38100" dist="38100" dir="2700000" algn="tl">
                    <a:srgbClr val="000000">
                      <a:alpha val="43137"/>
                    </a:srgbClr>
                  </a:outerShdw>
                </a:effectLst>
              </a:rPr>
              <a:t>Or</a:t>
            </a:r>
            <a:r>
              <a:rPr lang="en-US" b="1" dirty="0" smtClean="0">
                <a:effectLst>
                  <a:outerShdw blurRad="38100" dist="38100" dir="2700000" algn="tl">
                    <a:srgbClr val="000000">
                      <a:alpha val="43137"/>
                    </a:srgbClr>
                  </a:outerShdw>
                </a:effectLst>
              </a:rPr>
              <a:t> Tub Required</a:t>
            </a:r>
          </a:p>
          <a:p>
            <a:pPr algn="l"/>
            <a:endParaRPr lang="en-US" sz="1200" b="1" dirty="0" smtClean="0">
              <a:effectLst>
                <a:outerShdw blurRad="38100" dist="38100" dir="2700000" algn="tl">
                  <a:srgbClr val="000000">
                    <a:alpha val="43137"/>
                  </a:srgbClr>
                </a:outerShdw>
              </a:effectLst>
            </a:endParaRPr>
          </a:p>
          <a:p>
            <a:pPr algn="l"/>
            <a:r>
              <a:rPr lang="en-US" b="1" dirty="0" smtClean="0">
                <a:effectLst>
                  <a:outerShdw blurRad="38100" dist="38100" dir="2700000" algn="tl">
                    <a:srgbClr val="000000">
                      <a:alpha val="43137"/>
                    </a:srgbClr>
                  </a:outerShdw>
                </a:effectLst>
              </a:rPr>
              <a:t>Options:</a:t>
            </a:r>
          </a:p>
          <a:p>
            <a:pPr algn="l">
              <a:buFont typeface="Arial" pitchFamily="34" charset="0"/>
              <a:buChar char="•"/>
            </a:pPr>
            <a:r>
              <a:rPr lang="en-US" b="1" dirty="0" smtClean="0">
                <a:effectLst>
                  <a:outerShdw blurRad="38100" dist="38100" dir="2700000" algn="tl">
                    <a:srgbClr val="000000">
                      <a:alpha val="43137"/>
                    </a:srgbClr>
                  </a:outerShdw>
                </a:effectLst>
              </a:rPr>
              <a:t> Transfer Shower Stall </a:t>
            </a:r>
          </a:p>
          <a:p>
            <a:pPr algn="l">
              <a:buFont typeface="Arial" pitchFamily="34" charset="0"/>
              <a:buChar char="•"/>
            </a:pPr>
            <a:r>
              <a:rPr lang="en-US" b="1" dirty="0" smtClean="0">
                <a:effectLst>
                  <a:outerShdw blurRad="38100" dist="38100" dir="2700000" algn="tl">
                    <a:srgbClr val="000000">
                      <a:alpha val="43137"/>
                    </a:srgbClr>
                  </a:outerShdw>
                </a:effectLst>
              </a:rPr>
              <a:t> Roll-in Shower</a:t>
            </a:r>
          </a:p>
          <a:p>
            <a:pPr algn="l">
              <a:buFont typeface="Arial" pitchFamily="34" charset="0"/>
              <a:buChar char="•"/>
            </a:pPr>
            <a:r>
              <a:rPr lang="en-US" b="1" dirty="0" smtClean="0">
                <a:effectLst>
                  <a:outerShdw blurRad="38100" dist="38100" dir="2700000" algn="tl">
                    <a:srgbClr val="000000">
                      <a:alpha val="43137"/>
                    </a:srgbClr>
                  </a:outerShdw>
                </a:effectLst>
              </a:rPr>
              <a:t> Combination Transfer/Roll-in Shower (Required In Some Transient Lodging Rooms)</a:t>
            </a:r>
          </a:p>
          <a:p>
            <a:pPr algn="l">
              <a:buFont typeface="Arial" pitchFamily="34" charset="0"/>
              <a:buChar char="•"/>
            </a:pPr>
            <a:r>
              <a:rPr lang="en-US" b="1" dirty="0" smtClean="0">
                <a:effectLst>
                  <a:outerShdw blurRad="38100" dist="38100" dir="2700000" algn="tl">
                    <a:srgbClr val="000000">
                      <a:alpha val="43137"/>
                    </a:srgbClr>
                  </a:outerShdw>
                </a:effectLst>
              </a:rPr>
              <a:t> Tubs</a:t>
            </a:r>
          </a:p>
        </p:txBody>
      </p:sp>
    </p:spTree>
    <p:extLst>
      <p:ext uri="{BB962C8B-B14F-4D97-AF65-F5344CB8AC3E}">
        <p14:creationId xmlns:p14="http://schemas.microsoft.com/office/powerpoint/2010/main" val="12925511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lear floor space 36&quot; min. wide and 48&quot; min. long in front of shower stall opening that is aligned with control wall.  Person using wheelchair occupies space and is aligned with shower seat.  Arrow indicates transfer direction. "/>
          <p:cNvPicPr>
            <a:picLocks noChangeAspect="1" noChangeArrowheads="1"/>
          </p:cNvPicPr>
          <p:nvPr/>
        </p:nvPicPr>
        <p:blipFill>
          <a:blip r:embed="rId2" cstate="print"/>
          <a:srcRect/>
          <a:stretch>
            <a:fillRect/>
          </a:stretch>
        </p:blipFill>
        <p:spPr bwMode="auto">
          <a:xfrm>
            <a:off x="4724400" y="990600"/>
            <a:ext cx="3697310" cy="4038600"/>
          </a:xfrm>
          <a:prstGeom prst="rect">
            <a:avLst/>
          </a:prstGeom>
          <a:noFill/>
          <a:ln w="9525">
            <a:noFill/>
            <a:miter lim="800000"/>
            <a:headEnd/>
            <a:tailEnd/>
          </a:ln>
        </p:spPr>
      </p:pic>
      <p:sp>
        <p:nvSpPr>
          <p:cNvPr id="2" name="Title 1"/>
          <p:cNvSpPr>
            <a:spLocks noGrp="1"/>
          </p:cNvSpPr>
          <p:nvPr>
            <p:ph type="ctrTitle"/>
          </p:nvPr>
        </p:nvSpPr>
        <p:spPr>
          <a:xfrm>
            <a:off x="0" y="0"/>
            <a:ext cx="9144000" cy="1470025"/>
          </a:xfrm>
        </p:spPr>
        <p:txBody>
          <a:bodyPr>
            <a:noAutofit/>
          </a:bodyPr>
          <a:lstStyle/>
          <a:p>
            <a:r>
              <a:rPr lang="en-US" sz="5400" b="1" dirty="0" smtClean="0"/>
              <a:t>Transfer Stall</a:t>
            </a:r>
            <a:endParaRPr lang="en-US" sz="5400" b="1" dirty="0"/>
          </a:p>
        </p:txBody>
      </p:sp>
      <p:sp>
        <p:nvSpPr>
          <p:cNvPr id="3" name="Subtitle 2"/>
          <p:cNvSpPr>
            <a:spLocks noGrp="1"/>
          </p:cNvSpPr>
          <p:nvPr>
            <p:ph type="subTitle" idx="1"/>
          </p:nvPr>
        </p:nvSpPr>
        <p:spPr>
          <a:xfrm>
            <a:off x="4800600" y="5105400"/>
            <a:ext cx="4038600" cy="1981200"/>
          </a:xfrm>
        </p:spPr>
        <p:txBody>
          <a:bodyPr>
            <a:normAutofit/>
          </a:bodyPr>
          <a:lstStyle/>
          <a:p>
            <a:r>
              <a:rPr lang="en-US" b="1" dirty="0" smtClean="0">
                <a:effectLst>
                  <a:outerShdw blurRad="38100" dist="38100" dir="2700000" algn="tl">
                    <a:srgbClr val="000000">
                      <a:alpha val="43137"/>
                    </a:srgbClr>
                  </a:outerShdw>
                </a:effectLst>
              </a:rPr>
              <a:t>Clear Floor Space Positioned For Alignment With Seat</a:t>
            </a:r>
          </a:p>
          <a:p>
            <a:endParaRPr lang="en-US" dirty="0" smtClean="0">
              <a:effectLst>
                <a:outerShdw blurRad="38100" dist="38100" dir="2700000" algn="tl">
                  <a:srgbClr val="000000">
                    <a:alpha val="43137"/>
                  </a:srgbClr>
                </a:outerShdw>
              </a:effectLst>
            </a:endParaRPr>
          </a:p>
        </p:txBody>
      </p:sp>
      <p:pic>
        <p:nvPicPr>
          <p:cNvPr id="5" name="Picture 7" descr="Transfer shower stall"/>
          <p:cNvPicPr>
            <a:picLocks noChangeAspect="1" noChangeArrowheads="1"/>
          </p:cNvPicPr>
          <p:nvPr/>
        </p:nvPicPr>
        <p:blipFill>
          <a:blip r:embed="rId3" cstate="print">
            <a:grayscl/>
            <a:lum bright="10000"/>
          </a:blip>
          <a:srcRect/>
          <a:stretch>
            <a:fillRect/>
          </a:stretch>
        </p:blipFill>
        <p:spPr bwMode="auto">
          <a:xfrm>
            <a:off x="914400" y="1371600"/>
            <a:ext cx="3352800" cy="4940865"/>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6633751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t>Roll-in Shower (no seat)</a:t>
            </a:r>
            <a:endParaRPr lang="en-US" sz="5400" b="1" dirty="0"/>
          </a:p>
        </p:txBody>
      </p:sp>
      <p:sp>
        <p:nvSpPr>
          <p:cNvPr id="3" name="Subtitle 2"/>
          <p:cNvSpPr>
            <a:spLocks noGrp="1"/>
          </p:cNvSpPr>
          <p:nvPr>
            <p:ph type="subTitle" idx="1"/>
          </p:nvPr>
        </p:nvSpPr>
        <p:spPr>
          <a:xfrm>
            <a:off x="1066800" y="1447800"/>
            <a:ext cx="6858000" cy="4724400"/>
          </a:xfrm>
        </p:spPr>
        <p:txBody>
          <a:bodyPr>
            <a:normAutofit/>
          </a:bodyPr>
          <a:lstStyle/>
          <a:p>
            <a:r>
              <a:rPr lang="en-US" b="1" dirty="0" smtClean="0">
                <a:effectLst>
                  <a:outerShdw blurRad="38100" dist="38100" dir="2700000" algn="tl">
                    <a:srgbClr val="000000">
                      <a:alpha val="43137"/>
                    </a:srgbClr>
                  </a:outerShdw>
                </a:effectLst>
              </a:rPr>
              <a:t>Shower Head And Controls Permitted On Any Wall </a:t>
            </a:r>
            <a:r>
              <a:rPr lang="en-US" b="1" u="sng" dirty="0" smtClean="0">
                <a:effectLst>
                  <a:outerShdw blurRad="38100" dist="38100" dir="2700000" algn="tl">
                    <a:srgbClr val="000000">
                      <a:alpha val="43137"/>
                    </a:srgbClr>
                  </a:outerShdw>
                </a:effectLst>
              </a:rPr>
              <a:t>If No Seat Provided</a:t>
            </a:r>
          </a:p>
        </p:txBody>
      </p:sp>
      <p:pic>
        <p:nvPicPr>
          <p:cNvPr id="4098" name="Picture 2" descr="Roll-in shower without seat with arrows showing permitted shower head and control location on back wall or either side wall."/>
          <p:cNvPicPr>
            <a:picLocks noChangeAspect="1" noChangeArrowheads="1"/>
          </p:cNvPicPr>
          <p:nvPr/>
        </p:nvPicPr>
        <p:blipFill>
          <a:blip r:embed="rId2" cstate="print"/>
          <a:srcRect/>
          <a:stretch>
            <a:fillRect/>
          </a:stretch>
        </p:blipFill>
        <p:spPr bwMode="auto">
          <a:xfrm>
            <a:off x="1295400" y="2743200"/>
            <a:ext cx="6208295" cy="3276600"/>
          </a:xfrm>
          <a:prstGeom prst="rect">
            <a:avLst/>
          </a:prstGeom>
          <a:noFill/>
          <a:ln w="9525">
            <a:noFill/>
            <a:miter lim="800000"/>
            <a:headEnd/>
            <a:tailEnd/>
          </a:ln>
        </p:spPr>
      </p:pic>
    </p:spTree>
    <p:extLst>
      <p:ext uri="{BB962C8B-B14F-4D97-AF65-F5344CB8AC3E}">
        <p14:creationId xmlns:p14="http://schemas.microsoft.com/office/powerpoint/2010/main" val="1879766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oll-in shower with seat and control location on back wall 27&quot; max. from seat wall and 48&quot; max. from the floor."/>
          <p:cNvPicPr>
            <a:picLocks noChangeAspect="1"/>
          </p:cNvPicPr>
          <p:nvPr/>
        </p:nvPicPr>
        <p:blipFill>
          <a:blip r:embed="rId2" cstate="print"/>
          <a:srcRect b="15385"/>
          <a:stretch>
            <a:fillRect/>
          </a:stretch>
        </p:blipFill>
        <p:spPr>
          <a:xfrm>
            <a:off x="1447800" y="2057400"/>
            <a:ext cx="6256421" cy="4572000"/>
          </a:xfrm>
          <a:prstGeom prst="rect">
            <a:avLst/>
          </a:prstGeom>
        </p:spPr>
      </p:pic>
      <p:sp>
        <p:nvSpPr>
          <p:cNvPr id="2" name="Title 1"/>
          <p:cNvSpPr>
            <a:spLocks noGrp="1"/>
          </p:cNvSpPr>
          <p:nvPr>
            <p:ph type="ctrTitle"/>
          </p:nvPr>
        </p:nvSpPr>
        <p:spPr>
          <a:xfrm>
            <a:off x="0" y="0"/>
            <a:ext cx="9144000" cy="1470025"/>
          </a:xfrm>
        </p:spPr>
        <p:txBody>
          <a:bodyPr>
            <a:noAutofit/>
          </a:bodyPr>
          <a:lstStyle/>
          <a:p>
            <a:r>
              <a:rPr lang="en-US" sz="5400" b="1" dirty="0" smtClean="0"/>
              <a:t>Roll-in Shower (with seat)</a:t>
            </a:r>
            <a:endParaRPr lang="en-US" sz="5400" b="1" dirty="0"/>
          </a:p>
        </p:txBody>
      </p:sp>
      <p:sp>
        <p:nvSpPr>
          <p:cNvPr id="3" name="Subtitle 2"/>
          <p:cNvSpPr>
            <a:spLocks noGrp="1"/>
          </p:cNvSpPr>
          <p:nvPr>
            <p:ph type="subTitle" idx="1"/>
          </p:nvPr>
        </p:nvSpPr>
        <p:spPr>
          <a:xfrm>
            <a:off x="1447800" y="1371600"/>
            <a:ext cx="6781800" cy="5029200"/>
          </a:xfrm>
        </p:spPr>
        <p:txBody>
          <a:bodyPr>
            <a:normAutofit/>
          </a:bodyPr>
          <a:lstStyle/>
          <a:p>
            <a:r>
              <a:rPr lang="en-US" b="1" dirty="0" smtClean="0">
                <a:effectLst>
                  <a:outerShdw blurRad="38100" dist="38100" dir="2700000" algn="tl">
                    <a:srgbClr val="000000">
                      <a:alpha val="43137"/>
                    </a:srgbClr>
                  </a:outerShdw>
                </a:effectLst>
              </a:rPr>
              <a:t>Shower Head/Controls Required On </a:t>
            </a:r>
            <a:r>
              <a:rPr lang="en-US" b="1" u="sng" dirty="0" smtClean="0">
                <a:effectLst>
                  <a:outerShdw blurRad="38100" dist="38100" dir="2700000" algn="tl">
                    <a:srgbClr val="000000">
                      <a:alpha val="43137"/>
                    </a:srgbClr>
                  </a:outerShdw>
                </a:effectLst>
              </a:rPr>
              <a:t>Back Wall</a:t>
            </a:r>
            <a:r>
              <a:rPr lang="en-US" b="1" dirty="0" smtClean="0">
                <a:effectLst>
                  <a:outerShdw blurRad="38100" dist="38100" dir="2700000" algn="tl">
                    <a:srgbClr val="000000">
                      <a:alpha val="43137"/>
                    </a:srgbClr>
                  </a:outerShdw>
                </a:effectLst>
              </a:rPr>
              <a:t> Within Reach From Seat</a:t>
            </a:r>
          </a:p>
        </p:txBody>
      </p:sp>
    </p:spTree>
    <p:extLst>
      <p:ext uri="{BB962C8B-B14F-4D97-AF65-F5344CB8AC3E}">
        <p14:creationId xmlns:p14="http://schemas.microsoft.com/office/powerpoint/2010/main" val="1077876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t>Roll-in Shower (with seat)</a:t>
            </a:r>
            <a:endParaRPr lang="en-US" sz="5400" b="1" dirty="0"/>
          </a:p>
        </p:txBody>
      </p:sp>
      <p:sp>
        <p:nvSpPr>
          <p:cNvPr id="3" name="Subtitle 2"/>
          <p:cNvSpPr>
            <a:spLocks noGrp="1"/>
          </p:cNvSpPr>
          <p:nvPr>
            <p:ph type="subTitle" idx="1"/>
          </p:nvPr>
        </p:nvSpPr>
        <p:spPr>
          <a:xfrm>
            <a:off x="762000" y="1295400"/>
            <a:ext cx="7696200" cy="4724400"/>
          </a:xfrm>
        </p:spPr>
        <p:txBody>
          <a:bodyPr>
            <a:normAutofit/>
          </a:bodyPr>
          <a:lstStyle/>
          <a:p>
            <a:r>
              <a:rPr lang="en-US" b="1" dirty="0" smtClean="0">
                <a:effectLst>
                  <a:outerShdw blurRad="38100" dist="38100" dir="2700000" algn="tl">
                    <a:srgbClr val="000000">
                      <a:alpha val="43137"/>
                    </a:srgbClr>
                  </a:outerShdw>
                </a:effectLst>
              </a:rPr>
              <a:t>Improper Location Makes Controls And Shower Spray Unit Unusable From Seat</a:t>
            </a:r>
          </a:p>
        </p:txBody>
      </p:sp>
      <p:pic>
        <p:nvPicPr>
          <p:cNvPr id="6146" name="Picture 2" descr="Man on roll-in shower seat shown stretching to try to reach controls on opposite wall; arrow indicates correct location on back wall closer to seat."/>
          <p:cNvPicPr>
            <a:picLocks noChangeAspect="1" noChangeArrowheads="1"/>
          </p:cNvPicPr>
          <p:nvPr/>
        </p:nvPicPr>
        <p:blipFill>
          <a:blip r:embed="rId2" cstate="print"/>
          <a:srcRect/>
          <a:stretch>
            <a:fillRect/>
          </a:stretch>
        </p:blipFill>
        <p:spPr bwMode="auto">
          <a:xfrm>
            <a:off x="2057400" y="2514600"/>
            <a:ext cx="5105400" cy="388620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12427906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Shower head and control location in alternation roll-in/transfer stall shown on side wall next to seat."/>
          <p:cNvPicPr>
            <a:picLocks noChangeAspect="1" noChangeArrowheads="1"/>
          </p:cNvPicPr>
          <p:nvPr/>
        </p:nvPicPr>
        <p:blipFill>
          <a:blip r:embed="rId2" cstate="print"/>
          <a:srcRect/>
          <a:stretch>
            <a:fillRect/>
          </a:stretch>
        </p:blipFill>
        <p:spPr bwMode="auto">
          <a:xfrm rot="5400000">
            <a:off x="-584199" y="2501900"/>
            <a:ext cx="5257800" cy="3429000"/>
          </a:xfrm>
          <a:prstGeom prst="rect">
            <a:avLst/>
          </a:prstGeom>
          <a:noFill/>
          <a:ln w="9525">
            <a:noFill/>
            <a:miter lim="800000"/>
            <a:headEnd/>
            <a:tailEnd/>
          </a:ln>
        </p:spPr>
      </p:pic>
      <p:sp>
        <p:nvSpPr>
          <p:cNvPr id="2" name="Title 1"/>
          <p:cNvSpPr>
            <a:spLocks noGrp="1"/>
          </p:cNvSpPr>
          <p:nvPr>
            <p:ph type="ctrTitle"/>
          </p:nvPr>
        </p:nvSpPr>
        <p:spPr>
          <a:xfrm>
            <a:off x="0" y="0"/>
            <a:ext cx="9144000" cy="1470025"/>
          </a:xfrm>
        </p:spPr>
        <p:txBody>
          <a:bodyPr>
            <a:noAutofit/>
          </a:bodyPr>
          <a:lstStyle/>
          <a:p>
            <a:r>
              <a:rPr lang="en-US" sz="5400" b="1" dirty="0" smtClean="0"/>
              <a:t>Alternate Roll-in/Transfer</a:t>
            </a:r>
            <a:endParaRPr lang="en-US" sz="5400" b="1" dirty="0"/>
          </a:p>
        </p:txBody>
      </p:sp>
      <p:sp>
        <p:nvSpPr>
          <p:cNvPr id="3" name="Subtitle 2"/>
          <p:cNvSpPr>
            <a:spLocks noGrp="1"/>
          </p:cNvSpPr>
          <p:nvPr>
            <p:ph type="subTitle" idx="1"/>
          </p:nvPr>
        </p:nvSpPr>
        <p:spPr>
          <a:xfrm>
            <a:off x="228600" y="1219200"/>
            <a:ext cx="8686800" cy="4953000"/>
          </a:xfrm>
        </p:spPr>
        <p:txBody>
          <a:bodyPr>
            <a:normAutofit/>
          </a:bodyPr>
          <a:lstStyle/>
          <a:p>
            <a:r>
              <a:rPr lang="en-US" b="1" dirty="0" smtClean="0">
                <a:effectLst>
                  <a:outerShdw blurRad="38100" dist="38100" dir="2700000" algn="tl">
                    <a:srgbClr val="000000">
                      <a:alpha val="43137"/>
                    </a:srgbClr>
                  </a:outerShdw>
                </a:effectLst>
              </a:rPr>
              <a:t>Location Of Controls And Shower Head On Side Or Back Wall</a:t>
            </a:r>
          </a:p>
        </p:txBody>
      </p:sp>
      <p:pic>
        <p:nvPicPr>
          <p:cNvPr id="6" name="Picture 2" descr="Shower head and control location in alternation roll-in/transfer stall shown on back wall opposite seat."/>
          <p:cNvPicPr>
            <a:picLocks noChangeAspect="1" noChangeArrowheads="1"/>
          </p:cNvPicPr>
          <p:nvPr/>
        </p:nvPicPr>
        <p:blipFill>
          <a:blip r:embed="rId3" cstate="print"/>
          <a:srcRect/>
          <a:stretch>
            <a:fillRect/>
          </a:stretch>
        </p:blipFill>
        <p:spPr bwMode="auto">
          <a:xfrm rot="5400000">
            <a:off x="4755906" y="2406894"/>
            <a:ext cx="3886200" cy="4558812"/>
          </a:xfrm>
          <a:prstGeom prst="rect">
            <a:avLst/>
          </a:prstGeom>
          <a:noFill/>
          <a:ln w="9525">
            <a:noFill/>
            <a:miter lim="800000"/>
            <a:headEnd/>
            <a:tailEnd/>
          </a:ln>
        </p:spPr>
      </p:pic>
    </p:spTree>
    <p:extLst>
      <p:ext uri="{BB962C8B-B14F-4D97-AF65-F5344CB8AC3E}">
        <p14:creationId xmlns:p14="http://schemas.microsoft.com/office/powerpoint/2010/main" val="234514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t>Roll-in Showers</a:t>
            </a:r>
            <a:endParaRPr lang="en-US" sz="5400" b="1" dirty="0"/>
          </a:p>
        </p:txBody>
      </p:sp>
      <p:sp>
        <p:nvSpPr>
          <p:cNvPr id="3" name="Subtitle 2"/>
          <p:cNvSpPr>
            <a:spLocks noGrp="1"/>
          </p:cNvSpPr>
          <p:nvPr>
            <p:ph type="subTitle" idx="1"/>
          </p:nvPr>
        </p:nvSpPr>
        <p:spPr>
          <a:xfrm>
            <a:off x="228600" y="685800"/>
            <a:ext cx="8382000" cy="4800600"/>
          </a:xfrm>
        </p:spPr>
        <p:txBody>
          <a:bodyPr>
            <a:normAutofit/>
          </a:bodyPr>
          <a:lstStyle/>
          <a:p>
            <a:pPr algn="l"/>
            <a:r>
              <a:rPr lang="en-US" b="1" dirty="0" smtClean="0">
                <a:solidFill>
                  <a:schemeClr val="tx1"/>
                </a:solidFill>
                <a:effectLst>
                  <a:outerShdw blurRad="38100" dist="38100" dir="2700000" algn="tl">
                    <a:srgbClr val="000000">
                      <a:alpha val="43137"/>
                    </a:srgbClr>
                  </a:outerShdw>
                </a:effectLst>
              </a:rPr>
              <a:t> </a:t>
            </a:r>
            <a:endParaRPr lang="en-US" b="1" dirty="0" smtClean="0">
              <a:effectLst>
                <a:outerShdw blurRad="38100" dist="38100" dir="2700000" algn="tl">
                  <a:srgbClr val="000000">
                    <a:alpha val="43137"/>
                  </a:srgbClr>
                </a:outerShdw>
              </a:effectLst>
            </a:endParaRPr>
          </a:p>
          <a:p>
            <a:r>
              <a:rPr lang="en-US" b="1" dirty="0" smtClean="0">
                <a:effectLst>
                  <a:outerShdw blurRad="38100" dist="38100" dir="2700000" algn="tl">
                    <a:srgbClr val="000000">
                      <a:alpha val="43137"/>
                    </a:srgbClr>
                  </a:outerShdw>
                </a:effectLst>
              </a:rPr>
              <a:t>½” Max. Beveled Curb Allowed (New)</a:t>
            </a:r>
          </a:p>
          <a:p>
            <a:pPr algn="l"/>
            <a:endParaRPr lang="en-US" sz="2000" b="1" dirty="0" smtClean="0">
              <a:effectLst>
                <a:outerShdw blurRad="38100" dist="38100" dir="2700000" algn="tl">
                  <a:srgbClr val="000000">
                    <a:alpha val="43137"/>
                  </a:srgbClr>
                </a:outerShdw>
              </a:effectLst>
            </a:endParaRPr>
          </a:p>
          <a:p>
            <a:pPr algn="l"/>
            <a:r>
              <a:rPr lang="en-US" sz="2800" dirty="0" smtClean="0">
                <a:effectLst>
                  <a:outerShdw blurRad="38100" dist="38100" dir="2700000" algn="tl">
                    <a:srgbClr val="000000">
                      <a:alpha val="43137"/>
                    </a:srgbClr>
                  </a:outerShdw>
                </a:effectLst>
              </a:rPr>
              <a:t>Other Ways To </a:t>
            </a:r>
            <a:r>
              <a:rPr lang="en-US" sz="2800" b="1" dirty="0" smtClean="0">
                <a:effectLst>
                  <a:outerShdw blurRad="38100" dist="38100" dir="2700000" algn="tl">
                    <a:srgbClr val="000000">
                      <a:alpha val="43137"/>
                    </a:srgbClr>
                  </a:outerShdw>
                </a:effectLst>
              </a:rPr>
              <a:t>Control Water:</a:t>
            </a:r>
          </a:p>
          <a:p>
            <a:pPr algn="l">
              <a:buFont typeface="Arial" pitchFamily="34" charset="0"/>
              <a:buChar char="•"/>
            </a:pPr>
            <a:r>
              <a:rPr lang="en-US" sz="2800" b="1" dirty="0" smtClean="0">
                <a:effectLst>
                  <a:outerShdw blurRad="38100" dist="38100" dir="2700000" algn="tl">
                    <a:srgbClr val="000000">
                      <a:alpha val="43137"/>
                    </a:srgbClr>
                  </a:outerShdw>
                </a:effectLst>
              </a:rPr>
              <a:t> 2% Max. Slope Allowed</a:t>
            </a:r>
          </a:p>
          <a:p>
            <a:pPr algn="l">
              <a:buFont typeface="Arial" pitchFamily="34" charset="0"/>
              <a:buChar char="•"/>
            </a:pPr>
            <a:r>
              <a:rPr lang="en-US" sz="2800" b="1" dirty="0" smtClean="0">
                <a:effectLst>
                  <a:outerShdw blurRad="38100" dist="38100" dir="2700000" algn="tl">
                    <a:srgbClr val="000000">
                      <a:alpha val="43137"/>
                    </a:srgbClr>
                  </a:outerShdw>
                </a:effectLst>
              </a:rPr>
              <a:t> Consider Trench Drain</a:t>
            </a:r>
          </a:p>
          <a:p>
            <a:pPr algn="l">
              <a:buFont typeface="Arial" pitchFamily="34" charset="0"/>
              <a:buChar char="•"/>
            </a:pPr>
            <a:r>
              <a:rPr lang="en-US" sz="2800" b="1" dirty="0" smtClean="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Resource From The  </a:t>
            </a:r>
          </a:p>
          <a:p>
            <a:pPr algn="l"/>
            <a:r>
              <a:rPr lang="en-US" sz="2800" dirty="0" smtClean="0">
                <a:effectLst>
                  <a:outerShdw blurRad="38100" dist="38100" dir="2700000" algn="tl">
                    <a:srgbClr val="000000">
                      <a:alpha val="43137"/>
                    </a:srgbClr>
                  </a:outerShdw>
                </a:effectLst>
              </a:rPr>
              <a:t>  Center For Universal Design </a:t>
            </a:r>
          </a:p>
          <a:p>
            <a:pPr algn="l"/>
            <a:r>
              <a:rPr lang="en-US" sz="2800" i="1" dirty="0" smtClean="0">
                <a:effectLst>
                  <a:outerShdw blurRad="38100" dist="38100" dir="2700000" algn="tl">
                    <a:srgbClr val="000000">
                      <a:alpha val="43137"/>
                    </a:srgbClr>
                  </a:outerShdw>
                </a:effectLst>
              </a:rPr>
              <a:t>  </a:t>
            </a:r>
            <a:r>
              <a:rPr lang="en-US" sz="2800" i="1" dirty="0" err="1" smtClean="0">
                <a:effectLst>
                  <a:outerShdw blurRad="38100" dist="38100" dir="2700000" algn="tl">
                    <a:srgbClr val="000000">
                      <a:alpha val="43137"/>
                    </a:srgbClr>
                  </a:outerShdw>
                </a:effectLst>
              </a:rPr>
              <a:t>Www.Design.Ncsu.Edu</a:t>
            </a:r>
            <a:endParaRPr lang="en-US" sz="2800" b="1" dirty="0" smtClean="0">
              <a:effectLst>
                <a:outerShdw blurRad="38100" dist="38100" dir="2700000" algn="tl">
                  <a:srgbClr val="000000">
                    <a:alpha val="43137"/>
                  </a:srgbClr>
                </a:outerShdw>
              </a:effectLst>
            </a:endParaRPr>
          </a:p>
        </p:txBody>
      </p:sp>
      <p:pic>
        <p:nvPicPr>
          <p:cNvPr id="4" name="Picture 3" descr="Trench drain at shower opening"/>
          <p:cNvPicPr>
            <a:picLocks noChangeAspect="1" noChangeArrowheads="1"/>
          </p:cNvPicPr>
          <p:nvPr/>
        </p:nvPicPr>
        <p:blipFill>
          <a:blip r:embed="rId2" cstate="print">
            <a:lum bright="12000" contrast="48000"/>
            <a:grayscl/>
          </a:blip>
          <a:srcRect/>
          <a:stretch>
            <a:fillRect/>
          </a:stretch>
        </p:blipFill>
        <p:spPr bwMode="auto">
          <a:xfrm>
            <a:off x="4800600" y="2057400"/>
            <a:ext cx="3454400" cy="2590800"/>
          </a:xfrm>
          <a:prstGeom prst="rect">
            <a:avLst/>
          </a:prstGeom>
          <a:noFill/>
          <a:ln w="9525">
            <a:solidFill>
              <a:schemeClr val="tx1"/>
            </a:solidFill>
            <a:miter lim="800000"/>
            <a:headEnd/>
            <a:tailEnd/>
          </a:ln>
        </p:spPr>
      </p:pic>
      <p:pic>
        <p:nvPicPr>
          <p:cNvPr id="5" name="Picture 2" descr="Cover of &quot;Curbless Showers: An Installation Guide,&quot; NC State University"/>
          <p:cNvPicPr>
            <a:picLocks noChangeAspect="1" noChangeArrowheads="1"/>
          </p:cNvPicPr>
          <p:nvPr/>
        </p:nvPicPr>
        <p:blipFill>
          <a:blip r:embed="rId3" cstate="print"/>
          <a:srcRect/>
          <a:stretch>
            <a:fillRect/>
          </a:stretch>
        </p:blipFill>
        <p:spPr>
          <a:xfrm>
            <a:off x="6629400" y="4343400"/>
            <a:ext cx="1853671" cy="2362200"/>
          </a:xfrm>
          <a:prstGeom prst="rect">
            <a:avLst/>
          </a:prstGeom>
          <a:noFill/>
          <a:ln w="15875">
            <a:solidFill>
              <a:schemeClr val="tx2"/>
            </a:solidFill>
          </a:ln>
        </p:spPr>
      </p:pic>
    </p:spTree>
    <p:extLst>
      <p:ext uri="{BB962C8B-B14F-4D97-AF65-F5344CB8AC3E}">
        <p14:creationId xmlns:p14="http://schemas.microsoft.com/office/powerpoint/2010/main" val="2045957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t>Shower Spray Unit</a:t>
            </a:r>
            <a:endParaRPr lang="en-US" sz="5400" b="1" dirty="0"/>
          </a:p>
        </p:txBody>
      </p:sp>
      <p:sp>
        <p:nvSpPr>
          <p:cNvPr id="3" name="Subtitle 2"/>
          <p:cNvSpPr>
            <a:spLocks noGrp="1"/>
          </p:cNvSpPr>
          <p:nvPr>
            <p:ph type="subTitle" idx="1"/>
          </p:nvPr>
        </p:nvSpPr>
        <p:spPr>
          <a:xfrm>
            <a:off x="228600" y="1828800"/>
            <a:ext cx="5105400" cy="4648200"/>
          </a:xfrm>
        </p:spPr>
        <p:txBody>
          <a:bodyPr>
            <a:normAutofit/>
          </a:bodyPr>
          <a:lstStyle/>
          <a:p>
            <a:pPr algn="l"/>
            <a:r>
              <a:rPr lang="en-US" sz="2800" b="1" dirty="0" smtClean="0">
                <a:effectLst>
                  <a:outerShdw blurRad="38100" dist="38100" dir="2700000" algn="tl">
                    <a:srgbClr val="000000">
                      <a:alpha val="43137"/>
                    </a:srgbClr>
                  </a:outerShdw>
                </a:effectLst>
              </a:rPr>
              <a:t>Hand-held Shower Spray Unit Required (Exception For “Unmonitored” Facilities)</a:t>
            </a:r>
          </a:p>
          <a:p>
            <a:pPr algn="l"/>
            <a:endParaRPr lang="en-US" sz="2800" b="1" dirty="0" smtClean="0">
              <a:effectLst>
                <a:outerShdw blurRad="38100" dist="38100" dir="2700000" algn="tl">
                  <a:srgbClr val="000000">
                    <a:alpha val="43137"/>
                  </a:srgbClr>
                </a:outerShdw>
              </a:effectLst>
            </a:endParaRPr>
          </a:p>
          <a:p>
            <a:pPr algn="l">
              <a:buFont typeface="Arial" pitchFamily="34" charset="0"/>
              <a:buChar char="•"/>
            </a:pPr>
            <a:r>
              <a:rPr lang="en-US" sz="2800" b="1" dirty="0" smtClean="0">
                <a:effectLst>
                  <a:outerShdw blurRad="38100" dist="38100" dir="2700000" algn="tl">
                    <a:srgbClr val="000000">
                      <a:alpha val="43137"/>
                    </a:srgbClr>
                  </a:outerShdw>
                </a:effectLst>
              </a:rPr>
              <a:t> On/Off Control </a:t>
            </a:r>
          </a:p>
          <a:p>
            <a:pPr algn="l">
              <a:buFont typeface="Arial" pitchFamily="34" charset="0"/>
              <a:buChar char="•"/>
            </a:pPr>
            <a:r>
              <a:rPr lang="en-US" sz="2800" b="1" dirty="0" smtClean="0">
                <a:effectLst>
                  <a:outerShdw blurRad="38100" dist="38100" dir="2700000" algn="tl">
                    <a:srgbClr val="000000">
                      <a:alpha val="43137"/>
                    </a:srgbClr>
                  </a:outerShdw>
                </a:effectLst>
              </a:rPr>
              <a:t> Water Temperature </a:t>
            </a:r>
          </a:p>
          <a:p>
            <a:pPr algn="l"/>
            <a:r>
              <a:rPr lang="en-US" sz="2800" dirty="0" smtClean="0">
                <a:effectLst>
                  <a:outerShdw blurRad="38100" dist="38100" dir="2700000" algn="tl">
                    <a:srgbClr val="000000">
                      <a:alpha val="43137"/>
                    </a:srgbClr>
                  </a:outerShdw>
                </a:effectLst>
              </a:rPr>
              <a:t>  </a:t>
            </a:r>
            <a:r>
              <a:rPr lang="en-US" sz="2800" b="1" dirty="0" smtClean="0">
                <a:effectLst>
                  <a:outerShdw blurRad="38100" dist="38100" dir="2700000" algn="tl">
                    <a:srgbClr val="000000">
                      <a:alpha val="43137"/>
                    </a:srgbClr>
                  </a:outerShdw>
                </a:effectLst>
              </a:rPr>
              <a:t>(120 Degrees Max.)</a:t>
            </a:r>
          </a:p>
          <a:p>
            <a:endParaRPr lang="en-US" b="1" dirty="0" smtClean="0">
              <a:solidFill>
                <a:schemeClr val="tx1"/>
              </a:solidFill>
              <a:effectLst>
                <a:outerShdw blurRad="38100" dist="38100" dir="2700000" algn="tl">
                  <a:srgbClr val="000000">
                    <a:alpha val="43137"/>
                  </a:srgbClr>
                </a:outerShdw>
              </a:effectLst>
            </a:endParaRPr>
          </a:p>
          <a:p>
            <a:endParaRPr lang="en-US" b="1" dirty="0" smtClean="0">
              <a:solidFill>
                <a:schemeClr val="tx1"/>
              </a:solidFill>
              <a:effectLst>
                <a:outerShdw blurRad="38100" dist="38100" dir="2700000" algn="tl">
                  <a:srgbClr val="000000">
                    <a:alpha val="43137"/>
                  </a:srgbClr>
                </a:outerShdw>
              </a:effectLst>
            </a:endParaRPr>
          </a:p>
          <a:p>
            <a:endParaRPr lang="en-US" b="1" dirty="0" smtClean="0">
              <a:solidFill>
                <a:schemeClr val="tx1"/>
              </a:solidFill>
              <a:effectLst>
                <a:outerShdw blurRad="38100" dist="38100" dir="2700000" algn="tl">
                  <a:srgbClr val="000000">
                    <a:alpha val="43137"/>
                  </a:srgbClr>
                </a:outerShdw>
              </a:effectLst>
            </a:endParaRPr>
          </a:p>
          <a:p>
            <a:endParaRPr lang="en-US" b="1" dirty="0" smtClean="0">
              <a:solidFill>
                <a:schemeClr val="tx1"/>
              </a:solidFill>
              <a:effectLst>
                <a:outerShdw blurRad="38100" dist="38100" dir="2700000" algn="tl">
                  <a:srgbClr val="000000">
                    <a:alpha val="43137"/>
                  </a:srgbClr>
                </a:outerShdw>
              </a:effectLst>
            </a:endParaRPr>
          </a:p>
          <a:p>
            <a:endParaRPr lang="en-US" b="1" dirty="0" smtClean="0">
              <a:solidFill>
                <a:schemeClr val="tx1"/>
              </a:solidFill>
              <a:effectLst>
                <a:outerShdw blurRad="38100" dist="38100" dir="2700000" algn="tl">
                  <a:srgbClr val="000000">
                    <a:alpha val="43137"/>
                  </a:srgbClr>
                </a:outerShdw>
              </a:effectLst>
            </a:endParaRPr>
          </a:p>
          <a:p>
            <a:endParaRPr lang="en-US" b="1" dirty="0" smtClean="0">
              <a:solidFill>
                <a:schemeClr val="tx1"/>
              </a:solidFill>
              <a:effectLst>
                <a:outerShdw blurRad="38100" dist="38100" dir="2700000" algn="tl">
                  <a:srgbClr val="000000">
                    <a:alpha val="43137"/>
                  </a:srgbClr>
                </a:outerShdw>
              </a:effectLst>
            </a:endParaRPr>
          </a:p>
          <a:p>
            <a:endParaRPr lang="en-US" b="1" dirty="0" smtClean="0">
              <a:solidFill>
                <a:schemeClr val="tx1"/>
              </a:solidFill>
              <a:effectLst>
                <a:outerShdw blurRad="38100" dist="38100" dir="2700000" algn="tl">
                  <a:srgbClr val="000000">
                    <a:alpha val="43137"/>
                  </a:srgbClr>
                </a:outerShdw>
              </a:effectLst>
            </a:endParaRPr>
          </a:p>
        </p:txBody>
      </p:sp>
      <p:pic>
        <p:nvPicPr>
          <p:cNvPr id="4" name="Picture 9" descr="Hand-held shower spray unit and hose"/>
          <p:cNvPicPr>
            <a:picLocks noChangeAspect="1" noChangeArrowheads="1"/>
          </p:cNvPicPr>
          <p:nvPr/>
        </p:nvPicPr>
        <p:blipFill>
          <a:blip r:embed="rId2" cstate="print"/>
          <a:srcRect/>
          <a:stretch>
            <a:fillRect/>
          </a:stretch>
        </p:blipFill>
        <p:spPr bwMode="auto">
          <a:xfrm>
            <a:off x="5410200" y="1828800"/>
            <a:ext cx="3352800" cy="4357259"/>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6343103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bwMode="auto">
          <a:xfrm>
            <a:off x="457200" y="274638"/>
            <a:ext cx="8229600" cy="664797"/>
          </a:xfrm>
        </p:spPr>
        <p:txBody>
          <a:bodyPr numCol="1" anchorCtr="0" compatLnSpc="1">
            <a:prstTxWarp prst="textNoShape">
              <a:avLst/>
            </a:prstTxWarp>
          </a:bodyPr>
          <a:lstStyle/>
          <a:p>
            <a:pPr eaLnBrk="1" hangingPunct="1">
              <a:defRPr/>
            </a:pPr>
            <a:r>
              <a:rPr b="1" dirty="0" smtClean="0"/>
              <a:t>New Format</a:t>
            </a:r>
          </a:p>
        </p:txBody>
      </p:sp>
      <p:sp>
        <p:nvSpPr>
          <p:cNvPr id="54275" name="Rectangle 3"/>
          <p:cNvSpPr>
            <a:spLocks noGrp="1" noChangeArrowheads="1"/>
          </p:cNvSpPr>
          <p:nvPr>
            <p:ph type="body" sz="half" idx="1"/>
          </p:nvPr>
        </p:nvSpPr>
        <p:spPr>
          <a:xfrm>
            <a:off x="487363" y="1992313"/>
            <a:ext cx="4038600" cy="4481227"/>
          </a:xfrm>
        </p:spPr>
        <p:txBody>
          <a:bodyPr/>
          <a:lstStyle/>
          <a:p>
            <a:pPr eaLnBrk="1" hangingPunct="1"/>
            <a:r>
              <a:rPr lang="en-US" b="1" dirty="0" smtClean="0">
                <a:effectLst>
                  <a:outerShdw blurRad="38100" dist="38100" dir="2700000" algn="tl">
                    <a:srgbClr val="000000">
                      <a:alpha val="43137"/>
                    </a:srgbClr>
                  </a:outerShdw>
                </a:effectLst>
              </a:rPr>
              <a:t>Numbering System </a:t>
            </a:r>
          </a:p>
          <a:p>
            <a:pPr eaLnBrk="1" hangingPunct="1"/>
            <a:r>
              <a:rPr lang="en-US" b="1" dirty="0" smtClean="0">
                <a:effectLst>
                  <a:outerShdw blurRad="38100" dist="38100" dir="2700000" algn="tl">
                    <a:srgbClr val="000000">
                      <a:alpha val="43137"/>
                    </a:srgbClr>
                  </a:outerShdw>
                </a:effectLst>
              </a:rPr>
              <a:t>New Figures 	</a:t>
            </a:r>
            <a:r>
              <a:rPr lang="en-US" sz="2400" b="1" dirty="0" smtClean="0">
                <a:effectLst>
                  <a:outerShdw blurRad="38100" dist="38100" dir="2700000" algn="tl">
                    <a:srgbClr val="000000">
                      <a:alpha val="43137"/>
                    </a:srgbClr>
                  </a:outerShdw>
                </a:effectLst>
              </a:rPr>
              <a:t>(Informational Only)</a:t>
            </a:r>
          </a:p>
          <a:p>
            <a:pPr eaLnBrk="1" hangingPunct="1"/>
            <a:r>
              <a:rPr lang="en-US" b="1" dirty="0" smtClean="0">
                <a:effectLst>
                  <a:outerShdw blurRad="38100" dist="38100" dir="2700000" algn="tl">
                    <a:srgbClr val="000000">
                      <a:alpha val="43137"/>
                    </a:srgbClr>
                  </a:outerShdw>
                </a:effectLst>
              </a:rPr>
              <a:t>All Dimensions In Text </a:t>
            </a:r>
          </a:p>
          <a:p>
            <a:pPr eaLnBrk="1" hangingPunct="1">
              <a:buFontTx/>
              <a:buNone/>
            </a:pPr>
            <a:r>
              <a:rPr lang="en-US" b="1" dirty="0" smtClean="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(Not Just Figures)</a:t>
            </a:r>
          </a:p>
          <a:p>
            <a:pPr eaLnBrk="1" hangingPunct="1"/>
            <a:r>
              <a:rPr lang="en-US" b="1" dirty="0" smtClean="0">
                <a:effectLst>
                  <a:outerShdw blurRad="38100" dist="38100" dir="2700000" algn="tl">
                    <a:srgbClr val="000000">
                      <a:alpha val="43137"/>
                    </a:srgbClr>
                  </a:outerShdw>
                </a:effectLst>
              </a:rPr>
              <a:t>New Advisory Notes Follow Provision</a:t>
            </a:r>
          </a:p>
          <a:p>
            <a:pPr eaLnBrk="1" hangingPunct="1">
              <a:buFontTx/>
              <a:buNone/>
            </a:pPr>
            <a:endParaRPr lang="en-US" b="1" dirty="0" smtClean="0">
              <a:effectLst>
                <a:outerShdw blurRad="38100" dist="38100" dir="2700000" algn="tl">
                  <a:srgbClr val="000000">
                    <a:alpha val="43137"/>
                  </a:srgbClr>
                </a:outerShdw>
              </a:effectLst>
            </a:endParaRPr>
          </a:p>
        </p:txBody>
      </p:sp>
      <p:pic>
        <p:nvPicPr>
          <p:cNvPr id="54276" name="Picture 6" descr="newadaag-sample-page"/>
          <p:cNvPicPr>
            <a:picLocks noGrp="1" noChangeAspect="1" noChangeArrowheads="1"/>
          </p:cNvPicPr>
          <p:nvPr>
            <p:ph sz="half" idx="2"/>
          </p:nvPr>
        </p:nvPicPr>
        <p:blipFill>
          <a:blip r:embed="rId3" cstate="print">
            <a:lum contrast="12000"/>
            <a:extLst>
              <a:ext uri="{28A0092B-C50C-407E-A947-70E740481C1C}">
                <a14:useLocalDpi xmlns:a14="http://schemas.microsoft.com/office/drawing/2010/main" val="0"/>
              </a:ext>
            </a:extLst>
          </a:blip>
          <a:srcRect/>
          <a:stretch>
            <a:fillRect/>
          </a:stretch>
        </p:blipFill>
        <p:spPr>
          <a:xfrm>
            <a:off x="4919663" y="914400"/>
            <a:ext cx="3495675" cy="5211763"/>
          </a:xfrm>
          <a:ln>
            <a:solidFill>
              <a:schemeClr val="tx1"/>
            </a:solidFill>
            <a:miter lim="800000"/>
            <a:headEnd/>
            <a:tailEnd/>
          </a:ln>
        </p:spPr>
      </p:pic>
      <p:sp>
        <p:nvSpPr>
          <p:cNvPr id="54277" name="Text Box 5"/>
          <p:cNvSpPr txBox="1">
            <a:spLocks noChangeArrowheads="1"/>
          </p:cNvSpPr>
          <p:nvPr/>
        </p:nvSpPr>
        <p:spPr bwMode="auto">
          <a:xfrm>
            <a:off x="2151063"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solidFill>
                <a:prstClr val="white"/>
              </a:solidFill>
            </a:endParaRPr>
          </a:p>
        </p:txBody>
      </p:sp>
      <p:cxnSp>
        <p:nvCxnSpPr>
          <p:cNvPr id="3" name="Straight Arrow Connector 2"/>
          <p:cNvCxnSpPr/>
          <p:nvPr/>
        </p:nvCxnSpPr>
        <p:spPr>
          <a:xfrm flipV="1">
            <a:off x="4267200" y="2209800"/>
            <a:ext cx="1066800" cy="2819400"/>
          </a:xfrm>
          <a:prstGeom prst="straightConnector1">
            <a:avLst/>
          </a:prstGeom>
          <a:ln w="762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735799"/>
      </p:ext>
    </p:extLst>
  </p:cSld>
  <p:clrMapOvr>
    <a:masterClrMapping/>
  </p:clrMapOvr>
  <p:transition>
    <p:fade/>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t>Bath Tubs</a:t>
            </a:r>
            <a:endParaRPr lang="en-US" sz="5400" b="1" dirty="0"/>
          </a:p>
        </p:txBody>
      </p:sp>
      <p:sp>
        <p:nvSpPr>
          <p:cNvPr id="3" name="Subtitle 2"/>
          <p:cNvSpPr>
            <a:spLocks noGrp="1"/>
          </p:cNvSpPr>
          <p:nvPr>
            <p:ph type="subTitle" idx="1"/>
          </p:nvPr>
        </p:nvSpPr>
        <p:spPr>
          <a:xfrm>
            <a:off x="3733800" y="3048000"/>
            <a:ext cx="5029200" cy="990600"/>
          </a:xfrm>
        </p:spPr>
        <p:txBody>
          <a:bodyPr>
            <a:normAutofit/>
          </a:bodyPr>
          <a:lstStyle/>
          <a:p>
            <a:endParaRPr lang="en-US" b="1" dirty="0" smtClean="0">
              <a:solidFill>
                <a:schemeClr val="tx1"/>
              </a:solidFill>
            </a:endParaRPr>
          </a:p>
          <a:p>
            <a:endParaRPr lang="en-US" b="1" dirty="0" smtClean="0">
              <a:solidFill>
                <a:schemeClr val="tx1"/>
              </a:solidFill>
            </a:endParaRPr>
          </a:p>
          <a:p>
            <a:endParaRPr lang="en-US" b="1" dirty="0" smtClean="0">
              <a:solidFill>
                <a:schemeClr val="tx1"/>
              </a:solidFill>
            </a:endParaRPr>
          </a:p>
          <a:p>
            <a:endParaRPr lang="en-US" b="1" dirty="0" smtClean="0">
              <a:solidFill>
                <a:schemeClr val="tx1"/>
              </a:solidFill>
            </a:endParaRPr>
          </a:p>
          <a:p>
            <a:endParaRPr lang="en-US" b="1" dirty="0" smtClean="0">
              <a:solidFill>
                <a:schemeClr val="tx1"/>
              </a:solidFill>
            </a:endParaRPr>
          </a:p>
          <a:p>
            <a:endParaRPr lang="en-US" b="1" dirty="0" smtClean="0">
              <a:solidFill>
                <a:schemeClr val="tx1"/>
              </a:solidFill>
            </a:endParaRPr>
          </a:p>
        </p:txBody>
      </p:sp>
      <p:pic>
        <p:nvPicPr>
          <p:cNvPr id="5" name="Picture 8" descr="Tub with removable seat"/>
          <p:cNvPicPr>
            <a:picLocks noChangeAspect="1" noChangeArrowheads="1"/>
          </p:cNvPicPr>
          <p:nvPr/>
        </p:nvPicPr>
        <p:blipFill>
          <a:blip r:embed="rId2" cstate="print">
            <a:lum bright="18000" contrast="24000"/>
            <a:grayscl/>
          </a:blip>
          <a:srcRect t="23845"/>
          <a:stretch>
            <a:fillRect/>
          </a:stretch>
        </p:blipFill>
        <p:spPr bwMode="auto">
          <a:xfrm>
            <a:off x="533400" y="1447800"/>
            <a:ext cx="3054927" cy="4114800"/>
          </a:xfrm>
          <a:prstGeom prst="rect">
            <a:avLst/>
          </a:prstGeom>
          <a:noFill/>
          <a:ln w="9525">
            <a:solidFill>
              <a:schemeClr val="tx1"/>
            </a:solidFill>
            <a:miter lim="800000"/>
            <a:headEnd/>
            <a:tailEnd/>
          </a:ln>
        </p:spPr>
      </p:pic>
      <p:sp>
        <p:nvSpPr>
          <p:cNvPr id="6" name="Subtitle 2"/>
          <p:cNvSpPr txBox="1">
            <a:spLocks/>
          </p:cNvSpPr>
          <p:nvPr/>
        </p:nvSpPr>
        <p:spPr>
          <a:xfrm>
            <a:off x="609600" y="5029200"/>
            <a:ext cx="9144000" cy="2286000"/>
          </a:xfrm>
          <a:prstGeom prst="rect">
            <a:avLst/>
          </a:prstGeom>
        </p:spPr>
        <p:txBody>
          <a:bodyPr vert="horz" lIns="91440" tIns="45720" rIns="91440" bIns="45720" rtlCol="0">
            <a:normAutofit/>
          </a:bodyPr>
          <a:lstStyle/>
          <a:p>
            <a:pPr algn="ctr" fontAlgn="auto">
              <a:spcBef>
                <a:spcPct val="20000"/>
              </a:spcBef>
              <a:spcAft>
                <a:spcPts val="0"/>
              </a:spcAft>
              <a:buFont typeface="Arial" pitchFamily="34" charset="0"/>
              <a:buNone/>
              <a:defRPr/>
            </a:pPr>
            <a:r>
              <a:rPr lang="en-US" sz="3200" b="1" dirty="0" smtClean="0">
                <a:solidFill>
                  <a:srgbClr val="002060"/>
                </a:solidFill>
              </a:rPr>
              <a:t>                    Permanent Seat</a:t>
            </a:r>
            <a:endParaRPr lang="en-US" sz="3200" b="1" dirty="0" smtClean="0">
              <a:solidFill>
                <a:srgbClr val="002060"/>
              </a:solidFill>
              <a:latin typeface="Calibri"/>
            </a:endParaRPr>
          </a:p>
          <a:p>
            <a:pPr>
              <a:spcBef>
                <a:spcPct val="20000"/>
              </a:spcBef>
            </a:pPr>
            <a:r>
              <a:rPr lang="en-US" sz="3200" b="1" dirty="0" smtClean="0">
                <a:solidFill>
                  <a:srgbClr val="002060"/>
                </a:solidFill>
              </a:rPr>
              <a:t>Removable Seat</a:t>
            </a:r>
            <a:endParaRPr lang="en-US" sz="3200" b="1" dirty="0" smtClean="0">
              <a:solidFill>
                <a:srgbClr val="002060"/>
              </a:solidFill>
              <a:latin typeface="Calibri"/>
            </a:endParaRPr>
          </a:p>
          <a:p>
            <a:pPr algn="ctr" fontAlgn="auto">
              <a:spcBef>
                <a:spcPct val="20000"/>
              </a:spcBef>
              <a:spcAft>
                <a:spcPts val="0"/>
              </a:spcAft>
              <a:buFont typeface="Arial" pitchFamily="34" charset="0"/>
              <a:buNone/>
              <a:defRPr/>
            </a:pPr>
            <a:endParaRPr lang="en-US" sz="3200" b="1" dirty="0" smtClean="0">
              <a:solidFill>
                <a:srgbClr val="000000"/>
              </a:solidFill>
              <a:latin typeface="Calibri"/>
            </a:endParaRPr>
          </a:p>
          <a:p>
            <a:pPr algn="ctr" fontAlgn="auto">
              <a:spcBef>
                <a:spcPct val="20000"/>
              </a:spcBef>
              <a:spcAft>
                <a:spcPts val="0"/>
              </a:spcAft>
              <a:buFont typeface="Arial" pitchFamily="34" charset="0"/>
              <a:buNone/>
              <a:defRPr/>
            </a:pPr>
            <a:endParaRPr lang="en-US" sz="3200" b="1" dirty="0" smtClean="0">
              <a:solidFill>
                <a:srgbClr val="000000"/>
              </a:solidFill>
              <a:latin typeface="Calibri"/>
            </a:endParaRPr>
          </a:p>
          <a:p>
            <a:pPr algn="ctr" fontAlgn="auto">
              <a:spcBef>
                <a:spcPct val="20000"/>
              </a:spcBef>
              <a:spcAft>
                <a:spcPts val="0"/>
              </a:spcAft>
              <a:buFont typeface="Arial" pitchFamily="34" charset="0"/>
              <a:buNone/>
              <a:defRPr/>
            </a:pPr>
            <a:endParaRPr lang="en-US" sz="3200" b="1" dirty="0" smtClean="0">
              <a:solidFill>
                <a:srgbClr val="000000"/>
              </a:solidFill>
              <a:latin typeface="Calibri"/>
            </a:endParaRPr>
          </a:p>
          <a:p>
            <a:pPr algn="ctr" fontAlgn="auto">
              <a:spcBef>
                <a:spcPct val="20000"/>
              </a:spcBef>
              <a:spcAft>
                <a:spcPts val="0"/>
              </a:spcAft>
              <a:buFont typeface="Arial" pitchFamily="34" charset="0"/>
              <a:buNone/>
              <a:defRPr/>
            </a:pPr>
            <a:endParaRPr lang="en-US" sz="3200" b="1" dirty="0" smtClean="0">
              <a:solidFill>
                <a:srgbClr val="000000"/>
              </a:solidFill>
              <a:latin typeface="Calibri"/>
            </a:endParaRPr>
          </a:p>
          <a:p>
            <a:pPr algn="ctr" fontAlgn="auto">
              <a:spcBef>
                <a:spcPct val="20000"/>
              </a:spcBef>
              <a:spcAft>
                <a:spcPts val="0"/>
              </a:spcAft>
              <a:buFont typeface="Arial" pitchFamily="34" charset="0"/>
              <a:buNone/>
              <a:defRPr/>
            </a:pPr>
            <a:endParaRPr lang="en-US" sz="3200" b="1" dirty="0" smtClean="0">
              <a:solidFill>
                <a:srgbClr val="000000"/>
              </a:solidFill>
              <a:latin typeface="Calibri"/>
            </a:endParaRPr>
          </a:p>
          <a:p>
            <a:pPr algn="ctr" fontAlgn="auto">
              <a:spcBef>
                <a:spcPct val="20000"/>
              </a:spcBef>
              <a:spcAft>
                <a:spcPts val="0"/>
              </a:spcAft>
              <a:buFont typeface="Arial" pitchFamily="34" charset="0"/>
              <a:buNone/>
              <a:defRPr/>
            </a:pPr>
            <a:endParaRPr lang="en-US" sz="3200" b="1" dirty="0" smtClean="0">
              <a:solidFill>
                <a:srgbClr val="000000"/>
              </a:solidFill>
              <a:latin typeface="Calibri"/>
            </a:endParaRPr>
          </a:p>
        </p:txBody>
      </p:sp>
      <p:pic>
        <p:nvPicPr>
          <p:cNvPr id="7" name="Picture 9" descr="Woman seated on tub with permanent seat"/>
          <p:cNvPicPr>
            <a:picLocks noChangeAspect="1" noChangeArrowheads="1"/>
          </p:cNvPicPr>
          <p:nvPr/>
        </p:nvPicPr>
        <p:blipFill>
          <a:blip r:embed="rId3" cstate="print">
            <a:lum bright="-6000" contrast="18000"/>
            <a:grayscl/>
          </a:blip>
          <a:srcRect/>
          <a:stretch>
            <a:fillRect/>
          </a:stretch>
        </p:blipFill>
        <p:spPr bwMode="auto">
          <a:xfrm>
            <a:off x="4038600" y="1905000"/>
            <a:ext cx="4495800" cy="2934758"/>
          </a:xfrm>
          <a:prstGeom prst="rect">
            <a:avLst/>
          </a:prstGeom>
          <a:noFill/>
          <a:ln w="12700">
            <a:solidFill>
              <a:schemeClr val="tx1"/>
            </a:solidFill>
            <a:miter lim="800000"/>
            <a:headEnd/>
            <a:tailEnd/>
          </a:ln>
        </p:spPr>
      </p:pic>
    </p:spTree>
    <p:extLst>
      <p:ext uri="{BB962C8B-B14F-4D97-AF65-F5344CB8AC3E}">
        <p14:creationId xmlns:p14="http://schemas.microsoft.com/office/powerpoint/2010/main" val="14580352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fontScale="90000"/>
          </a:bodyPr>
          <a:lstStyle/>
          <a:p>
            <a:r>
              <a:rPr lang="en-US" sz="5400" b="1" dirty="0" smtClean="0">
                <a:solidFill>
                  <a:srgbClr val="002060"/>
                </a:solidFill>
              </a:rPr>
              <a:t>Washing Machines &amp; Dryers</a:t>
            </a:r>
          </a:p>
        </p:txBody>
      </p:sp>
      <p:sp>
        <p:nvSpPr>
          <p:cNvPr id="6" name="Rectangle 6"/>
          <p:cNvSpPr>
            <a:spLocks noChangeArrowheads="1"/>
          </p:cNvSpPr>
          <p:nvPr/>
        </p:nvSpPr>
        <p:spPr bwMode="auto">
          <a:xfrm>
            <a:off x="533400" y="1524000"/>
            <a:ext cx="8382000" cy="4419600"/>
          </a:xfrm>
          <a:prstGeom prst="rect">
            <a:avLst/>
          </a:prstGeom>
          <a:noFill/>
          <a:ln w="9525">
            <a:noFill/>
            <a:miter lim="800000"/>
            <a:headEnd/>
            <a:tailEnd/>
          </a:ln>
        </p:spPr>
        <p:txBody>
          <a:bodyPr/>
          <a:lstStyle/>
          <a:p>
            <a:pPr marL="342900" indent="-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1 Accessible Where 3 Or Fewer Provided</a:t>
            </a:r>
          </a:p>
          <a:p>
            <a:pPr marL="342900" indent="-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rPr>
              <a:t>2 Accessible Where More Than 3 Provided</a:t>
            </a:r>
          </a:p>
          <a:p>
            <a:pPr marL="342900" indent="-342900">
              <a:spcBef>
                <a:spcPct val="20000"/>
              </a:spcBef>
            </a:pPr>
            <a:endPar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342900" indent="-342900">
              <a:spcBef>
                <a:spcPct val="20000"/>
              </a:spcBef>
            </a:pPr>
            <a:endParaRPr lang="en-US" sz="3200" b="1" dirty="0" smtClean="0">
              <a:solidFill>
                <a:srgbClr val="002060"/>
              </a:solidFill>
              <a:effectLst>
                <a:outerShdw blurRad="38100" dist="38100" dir="2700000" algn="tl">
                  <a:srgbClr val="000000">
                    <a:alpha val="43137"/>
                  </a:srgbClr>
                </a:outerShdw>
              </a:effectLst>
              <a:latin typeface="Calibri" pitchFamily="34" charset="0"/>
              <a:ea typeface="Times New Roman" pitchFamily="18" charset="0"/>
              <a:cs typeface="Arial" charset="0"/>
            </a:endParaRPr>
          </a:p>
          <a:p>
            <a:pPr marL="342900" indent="-342900">
              <a:spcBef>
                <a:spcPct val="20000"/>
              </a:spcBef>
            </a:pPr>
            <a:endPar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endParaRPr>
          </a:p>
        </p:txBody>
      </p:sp>
      <p:pic>
        <p:nvPicPr>
          <p:cNvPr id="5" name="Picture 8" descr="washer-dryers"/>
          <p:cNvPicPr>
            <a:picLocks noGrp="1" noChangeAspect="1" noChangeArrowheads="1"/>
          </p:cNvPicPr>
          <p:nvPr>
            <p:ph sz="half" idx="2"/>
          </p:nvPr>
        </p:nvPicPr>
        <p:blipFill>
          <a:blip r:embed="rId2" cstate="print"/>
          <a:srcRect/>
          <a:stretch>
            <a:fillRect/>
          </a:stretch>
        </p:blipFill>
        <p:spPr>
          <a:xfrm>
            <a:off x="2971800" y="2568498"/>
            <a:ext cx="3429000" cy="3679902"/>
          </a:xfrm>
          <a:noFill/>
        </p:spPr>
      </p:pic>
    </p:spTree>
    <p:extLst>
      <p:ext uri="{BB962C8B-B14F-4D97-AF65-F5344CB8AC3E}">
        <p14:creationId xmlns:p14="http://schemas.microsoft.com/office/powerpoint/2010/main" val="4062044057"/>
      </p:ext>
    </p:extLst>
  </p:cSld>
  <p:clrMapOvr>
    <a:masterClrMapping/>
  </p:clrMapOvr>
  <p:transition spd="med"/>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664797"/>
          </a:xfrm>
        </p:spPr>
        <p:txBody>
          <a:bodyPr vert="horz" wrap="square" lIns="0" tIns="0" rIns="0" bIns="0" numCol="1" rtlCol="0" anchor="t" anchorCtr="0" compatLnSpc="1">
            <a:prstTxWarp prst="textNoShape">
              <a:avLst/>
            </a:prstTxWarp>
            <a:spAutoFit/>
          </a:bodyPr>
          <a:lstStyle/>
          <a:p>
            <a:pPr algn="l" defTabSz="912813" fontAlgn="base">
              <a:lnSpc>
                <a:spcPct val="90000"/>
              </a:lnSpc>
              <a:spcAft>
                <a:spcPct val="0"/>
              </a:spcAft>
            </a:pPr>
            <a:r>
              <a:rPr lang="en-US" sz="4800" b="1" spc="-15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rotWithShape="0">
                    <a:srgbClr val="000000">
                      <a:alpha val="43137"/>
                    </a:srgbClr>
                  </a:outerShdw>
                </a:effectLst>
                <a:ea typeface="+mn-ea"/>
                <a:cs typeface="Arial" charset="0"/>
              </a:rPr>
              <a:t>CHAPTER 7</a:t>
            </a:r>
          </a:p>
        </p:txBody>
      </p:sp>
      <p:sp>
        <p:nvSpPr>
          <p:cNvPr id="23557" name="Rectangle 6"/>
          <p:cNvSpPr>
            <a:spLocks noChangeArrowheads="1"/>
          </p:cNvSpPr>
          <p:nvPr/>
        </p:nvSpPr>
        <p:spPr bwMode="auto">
          <a:xfrm>
            <a:off x="609600" y="1219200"/>
            <a:ext cx="7696200" cy="5318379"/>
          </a:xfrm>
          <a:prstGeom prst="rect">
            <a:avLst/>
          </a:prstGeom>
          <a:noFill/>
          <a:ln>
            <a:noFill/>
          </a:ln>
        </p:spPr>
        <p:txBody>
          <a:bodyPr vert="horz" wrap="square" lIns="0" tIns="0" rIns="0" bIns="0" numCol="1" anchor="t" anchorCtr="0" compatLnSpc="1">
            <a:prstTxWarp prst="textNoShape">
              <a:avLst/>
            </a:prstTxWarp>
            <a:spAutoFit/>
          </a:bodyPr>
          <a:lstStyle/>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Communication Elements &amp; Features:</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Fire Alarm Systems</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Signs </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Telephones</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Detectable Warnings</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Assistive Listening Systems</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ATMs &amp; Fare Machines</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Two-Way Communication Systems</a:t>
            </a:r>
          </a:p>
          <a:p>
            <a:pPr marL="396875" indent="-396875" defTabSz="912813" eaLnBrk="0" hangingPunct="0">
              <a:lnSpc>
                <a:spcPct val="90000"/>
              </a:lnSpc>
              <a:spcBef>
                <a:spcPct val="20000"/>
              </a:spcBef>
              <a:buBlip>
                <a:blip r:embed="rId2"/>
              </a:buBlip>
            </a:pPr>
            <a:endParaRPr lang="en-US" sz="3200" b="1" dirty="0">
              <a:effectLst>
                <a:outerShdw blurRad="38100" dist="38100" dir="2700000" algn="tl">
                  <a:srgbClr val="000000">
                    <a:alpha val="43137"/>
                  </a:srgbClr>
                </a:outerShdw>
              </a:effectLst>
              <a:latin typeface="+mn-lt"/>
            </a:endParaRPr>
          </a:p>
          <a:p>
            <a:pPr marL="396875" indent="-396875" defTabSz="912813" eaLnBrk="0" hangingPunct="0">
              <a:lnSpc>
                <a:spcPct val="90000"/>
              </a:lnSpc>
              <a:spcBef>
                <a:spcPct val="20000"/>
              </a:spcBef>
              <a:buBlip>
                <a:blip r:embed="rId2"/>
              </a:buBlip>
            </a:pPr>
            <a:endParaRPr lang="en-US" sz="3200" b="1" dirty="0">
              <a:effectLst>
                <a:outerShdw blurRad="38100" dist="38100" dir="2700000" algn="tl">
                  <a:srgbClr val="000000">
                    <a:alpha val="43137"/>
                  </a:srgbClr>
                </a:outerShdw>
              </a:effectLst>
              <a:latin typeface="+mn-lt"/>
            </a:endParaRPr>
          </a:p>
        </p:txBody>
      </p:sp>
    </p:spTree>
  </p:cSld>
  <p:clrMapOvr>
    <a:masterClrMapping/>
  </p:clrMapOvr>
  <p:transition>
    <p:fade/>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002060"/>
                </a:solidFill>
              </a:rPr>
              <a:t>Fire Alarms</a:t>
            </a:r>
            <a:endParaRPr lang="en-US" dirty="0">
              <a:solidFill>
                <a:srgbClr val="002060"/>
              </a:solidFill>
            </a:endParaRPr>
          </a:p>
        </p:txBody>
      </p:sp>
      <p:sp>
        <p:nvSpPr>
          <p:cNvPr id="3" name="Subtitle 2"/>
          <p:cNvSpPr>
            <a:spLocks noGrp="1"/>
          </p:cNvSpPr>
          <p:nvPr>
            <p:ph type="subTitle" idx="1"/>
          </p:nvPr>
        </p:nvSpPr>
        <p:spPr>
          <a:xfrm>
            <a:off x="609600" y="1828800"/>
            <a:ext cx="4191000" cy="2743200"/>
          </a:xfrm>
        </p:spPr>
        <p:txBody>
          <a:bodyPr>
            <a:normAutofit fontScale="77500" lnSpcReduction="20000"/>
          </a:bodyPr>
          <a:lstStyle/>
          <a:p>
            <a:pPr algn="l"/>
            <a:r>
              <a:rPr lang="en-US" sz="4600" dirty="0" smtClean="0"/>
              <a:t>NFPA 72 </a:t>
            </a:r>
          </a:p>
          <a:p>
            <a:pPr algn="l"/>
            <a:r>
              <a:rPr lang="en-US" sz="4600" dirty="0" smtClean="0"/>
              <a:t>(1999 or 2002) </a:t>
            </a:r>
          </a:p>
          <a:p>
            <a:pPr algn="l"/>
            <a:endParaRPr lang="en-US" sz="4600" dirty="0" smtClean="0"/>
          </a:p>
          <a:p>
            <a:pPr algn="l"/>
            <a:r>
              <a:rPr lang="en-US" sz="4600" dirty="0" smtClean="0"/>
              <a:t>guidelines require</a:t>
            </a:r>
          </a:p>
          <a:p>
            <a:pPr algn="l"/>
            <a:r>
              <a:rPr lang="en-US" sz="4600" dirty="0" smtClean="0"/>
              <a:t>110 dB max.</a:t>
            </a:r>
          </a:p>
          <a:p>
            <a:endParaRPr lang="en-US" dirty="0"/>
          </a:p>
        </p:txBody>
      </p:sp>
      <p:pic>
        <p:nvPicPr>
          <p:cNvPr id="4" name="Picture 6" descr="nfpa72-cvr"/>
          <p:cNvPicPr>
            <a:picLocks noChangeAspect="1" noChangeArrowheads="1"/>
          </p:cNvPicPr>
          <p:nvPr/>
        </p:nvPicPr>
        <p:blipFill>
          <a:blip r:embed="rId2" cstate="print"/>
          <a:srcRect/>
          <a:stretch>
            <a:fillRect/>
          </a:stretch>
        </p:blipFill>
        <p:spPr bwMode="auto">
          <a:xfrm>
            <a:off x="4953000" y="1371600"/>
            <a:ext cx="3394075" cy="4405313"/>
          </a:xfrm>
          <a:prstGeom prst="rect">
            <a:avLst/>
          </a:prstGeom>
          <a:noFill/>
          <a:ln w="9525">
            <a:solidFill>
              <a:srgbClr val="003399"/>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002060"/>
                </a:solidFill>
              </a:rPr>
              <a:t>Fire Alarms</a:t>
            </a:r>
            <a:endParaRPr lang="en-US" dirty="0">
              <a:solidFill>
                <a:srgbClr val="002060"/>
              </a:solidFill>
            </a:endParaRPr>
          </a:p>
        </p:txBody>
      </p:sp>
      <p:pic>
        <p:nvPicPr>
          <p:cNvPr id="5" name="Picture 4" descr="Fire alarm strobe appliance"/>
          <p:cNvPicPr>
            <a:picLocks noChangeAspect="1"/>
          </p:cNvPicPr>
          <p:nvPr/>
        </p:nvPicPr>
        <p:blipFill>
          <a:blip r:embed="rId2" cstate="print"/>
          <a:srcRect/>
          <a:stretch>
            <a:fillRect/>
          </a:stretch>
        </p:blipFill>
        <p:spPr>
          <a:xfrm>
            <a:off x="6324600" y="838200"/>
            <a:ext cx="2414155" cy="3124200"/>
          </a:xfrm>
          <a:prstGeom prst="rect">
            <a:avLst/>
          </a:prstGeom>
        </p:spPr>
      </p:pic>
      <p:sp>
        <p:nvSpPr>
          <p:cNvPr id="6" name="Rectangle 6"/>
          <p:cNvSpPr>
            <a:spLocks noChangeArrowheads="1"/>
          </p:cNvSpPr>
          <p:nvPr/>
        </p:nvSpPr>
        <p:spPr bwMode="auto">
          <a:xfrm>
            <a:off x="381000" y="1295400"/>
            <a:ext cx="7696200" cy="4876800"/>
          </a:xfrm>
          <a:prstGeom prst="rect">
            <a:avLst/>
          </a:prstGeom>
          <a:noFill/>
          <a:ln w="9525">
            <a:noFill/>
            <a:miter lim="800000"/>
            <a:headEnd/>
            <a:tailEnd/>
          </a:ln>
        </p:spPr>
        <p:txBody>
          <a:bodyPr/>
          <a:lstStyle/>
          <a:p>
            <a:pPr marL="342900" indent="-342900">
              <a:spcBef>
                <a:spcPct val="20000"/>
              </a:spcBef>
            </a:pPr>
            <a:r>
              <a:rPr lang="en-US" sz="3200" b="1" dirty="0" smtClean="0">
                <a:solidFill>
                  <a:srgbClr val="002060"/>
                </a:solidFill>
                <a:latin typeface="+mj-lt"/>
                <a:ea typeface="Times New Roman" pitchFamily="18" charset="0"/>
                <a:cs typeface="Arial" charset="0"/>
              </a:rPr>
              <a:t>NFPA 72 covers:</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flash rate &amp; pulse duration</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location - wall &amp; ceiling</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minimum intensity </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larger coverage thru fewer appliances</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many spaces (other than corridors) can be covered by 1 appliance</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synchronization of multiple appliances </a:t>
            </a:r>
          </a:p>
          <a:p>
            <a:pPr marL="342900" indent="-342900">
              <a:spcBef>
                <a:spcPct val="20000"/>
              </a:spcBef>
              <a:buFont typeface="Arial" pitchFamily="34" charset="0"/>
              <a:buChar char="•"/>
            </a:pPr>
            <a:endParaRPr lang="en-US" sz="32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Signs</a:t>
            </a:r>
            <a:endParaRPr lang="en-US" dirty="0">
              <a:solidFill>
                <a:srgbClr val="002060"/>
              </a:solidFill>
            </a:endParaRPr>
          </a:p>
        </p:txBody>
      </p:sp>
      <p:sp>
        <p:nvSpPr>
          <p:cNvPr id="5" name="Rectangle 6"/>
          <p:cNvSpPr>
            <a:spLocks noChangeArrowheads="1"/>
          </p:cNvSpPr>
          <p:nvPr/>
        </p:nvSpPr>
        <p:spPr bwMode="auto">
          <a:xfrm>
            <a:off x="304800" y="1143000"/>
            <a:ext cx="8382000" cy="4800600"/>
          </a:xfrm>
          <a:prstGeom prst="rect">
            <a:avLst/>
          </a:prstGeom>
          <a:noFill/>
          <a:ln w="9525">
            <a:noFill/>
            <a:miter lim="800000"/>
            <a:headEnd/>
            <a:tailEnd/>
          </a:ln>
        </p:spPr>
        <p:txBody>
          <a:bodyPr/>
          <a:lstStyle/>
          <a:p>
            <a:pPr marL="342900" indent="-342900">
              <a:spcBef>
                <a:spcPct val="20000"/>
              </a:spcBef>
            </a:pPr>
            <a:endParaRPr lang="en-US" sz="1200" b="1" dirty="0" smtClean="0">
              <a:solidFill>
                <a:srgbClr val="002060"/>
              </a:solidFill>
              <a:latin typeface="+mj-lt"/>
              <a:ea typeface="Times New Roman" pitchFamily="18" charset="0"/>
              <a:cs typeface="Arial" charset="0"/>
            </a:endParaRP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Tactile/ visual  – labels for </a:t>
            </a:r>
            <a:r>
              <a:rPr lang="en-US" sz="3200" b="1" u="sng" dirty="0" smtClean="0">
                <a:solidFill>
                  <a:srgbClr val="002060"/>
                </a:solidFill>
                <a:latin typeface="+mj-lt"/>
                <a:ea typeface="Times New Roman" pitchFamily="18" charset="0"/>
                <a:cs typeface="Arial" charset="0"/>
              </a:rPr>
              <a:t>permanent</a:t>
            </a:r>
            <a:r>
              <a:rPr lang="en-US" sz="3200" b="1" dirty="0" smtClean="0">
                <a:solidFill>
                  <a:srgbClr val="002060"/>
                </a:solidFill>
                <a:latin typeface="+mj-lt"/>
                <a:ea typeface="Times New Roman" pitchFamily="18" charset="0"/>
                <a:cs typeface="Arial" charset="0"/>
              </a:rPr>
              <a:t> rooms &amp; spaces, exit doors</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Visual only – directional or informational signs </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Exempt: temporary signs, building menus, directories, addresses, company names and logos</a:t>
            </a:r>
          </a:p>
          <a:p>
            <a:pPr marL="342900" indent="-342900">
              <a:spcBef>
                <a:spcPct val="20000"/>
              </a:spcBef>
            </a:pPr>
            <a:endParaRPr lang="en-US" sz="32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pic>
        <p:nvPicPr>
          <p:cNvPr id="4" name="Picture 5" descr="los angeles county-lee mclaren56"/>
          <p:cNvPicPr>
            <a:picLocks noChangeAspect="1" noChangeArrowheads="1"/>
          </p:cNvPicPr>
          <p:nvPr/>
        </p:nvPicPr>
        <p:blipFill>
          <a:blip r:embed="rId2" cstate="print"/>
          <a:srcRect l="20455" t="6815" b="4585"/>
          <a:stretch>
            <a:fillRect/>
          </a:stretch>
        </p:blipFill>
        <p:spPr bwMode="auto">
          <a:xfrm>
            <a:off x="3276600" y="4267200"/>
            <a:ext cx="2667000" cy="1981200"/>
          </a:xfrm>
          <a:prstGeom prst="rect">
            <a:avLst/>
          </a:prstGeom>
          <a:noFill/>
          <a:ln w="9525">
            <a:solidFill>
              <a:schemeClr val="tx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solidFill>
                  <a:srgbClr val="002060"/>
                </a:solidFill>
              </a:rPr>
              <a:t>Tactile Signs </a:t>
            </a:r>
            <a:endParaRPr lang="en-US" sz="5400" b="1" dirty="0">
              <a:solidFill>
                <a:srgbClr val="002060"/>
              </a:solidFill>
            </a:endParaRPr>
          </a:p>
        </p:txBody>
      </p:sp>
      <p:sp>
        <p:nvSpPr>
          <p:cNvPr id="3" name="Subtitle 2"/>
          <p:cNvSpPr>
            <a:spLocks noGrp="1"/>
          </p:cNvSpPr>
          <p:nvPr>
            <p:ph type="subTitle" idx="1"/>
          </p:nvPr>
        </p:nvSpPr>
        <p:spPr>
          <a:xfrm>
            <a:off x="609600" y="1371600"/>
            <a:ext cx="8229600" cy="5257800"/>
          </a:xfrm>
        </p:spPr>
        <p:txBody>
          <a:bodyPr>
            <a:normAutofit/>
          </a:bodyPr>
          <a:lstStyle/>
          <a:p>
            <a:r>
              <a:rPr lang="en-US" b="1" dirty="0" smtClean="0">
                <a:solidFill>
                  <a:srgbClr val="002060"/>
                </a:solidFill>
              </a:rPr>
              <a:t>Scoping (interior &amp; exterior):</a:t>
            </a:r>
          </a:p>
          <a:p>
            <a:endParaRPr lang="en-US" sz="1600" b="1" dirty="0" smtClean="0">
              <a:solidFill>
                <a:srgbClr val="002060"/>
              </a:solidFill>
            </a:endParaRPr>
          </a:p>
          <a:p>
            <a:pPr algn="l">
              <a:buFont typeface="Arial" pitchFamily="34" charset="0"/>
              <a:buChar char="•"/>
            </a:pPr>
            <a:r>
              <a:rPr lang="en-US" b="1" dirty="0" smtClean="0">
                <a:solidFill>
                  <a:srgbClr val="002060"/>
                </a:solidFill>
              </a:rPr>
              <a:t> Restroom labels (at entry) </a:t>
            </a:r>
          </a:p>
          <a:p>
            <a:pPr algn="l">
              <a:buFont typeface="Arial" pitchFamily="34" charset="0"/>
              <a:buChar char="•"/>
            </a:pPr>
            <a:r>
              <a:rPr lang="en-US" b="1" dirty="0" smtClean="0">
                <a:solidFill>
                  <a:srgbClr val="002060"/>
                </a:solidFill>
              </a:rPr>
              <a:t> Room numbers/ names (not likely to change)</a:t>
            </a:r>
          </a:p>
          <a:p>
            <a:pPr algn="l">
              <a:buFont typeface="Arial" pitchFamily="34" charset="0"/>
              <a:buChar char="•"/>
            </a:pPr>
            <a:r>
              <a:rPr lang="en-US" b="1" dirty="0" smtClean="0">
                <a:solidFill>
                  <a:srgbClr val="002060"/>
                </a:solidFill>
              </a:rPr>
              <a:t> Floor levels</a:t>
            </a:r>
          </a:p>
          <a:p>
            <a:pPr algn="l">
              <a:buFont typeface="Arial" pitchFamily="34" charset="0"/>
              <a:buChar char="•"/>
            </a:pPr>
            <a:r>
              <a:rPr lang="en-US" b="1" dirty="0" smtClean="0">
                <a:solidFill>
                  <a:srgbClr val="002060"/>
                </a:solidFill>
              </a:rPr>
              <a:t> Exit access/discharge</a:t>
            </a:r>
          </a:p>
          <a:p>
            <a:pPr algn="l">
              <a:buFont typeface="Arial" pitchFamily="34" charset="0"/>
              <a:buChar char="•"/>
            </a:pPr>
            <a:r>
              <a:rPr lang="en-US" b="1" dirty="0" smtClean="0">
                <a:solidFill>
                  <a:srgbClr val="002060"/>
                </a:solidFill>
              </a:rPr>
              <a:t> Areas of Rescue Assistance</a:t>
            </a:r>
          </a:p>
          <a:p>
            <a:pPr algn="l"/>
            <a:r>
              <a:rPr lang="en-US" b="1" dirty="0" smtClean="0">
                <a:solidFill>
                  <a:srgbClr val="002060"/>
                </a:solidFill>
              </a:rPr>
              <a:t> </a:t>
            </a:r>
          </a:p>
          <a:p>
            <a:endParaRPr lang="en-US" sz="3600" b="1"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t>Tactile Signs </a:t>
            </a:r>
            <a:endParaRPr lang="en-US" sz="5400" b="1" dirty="0"/>
          </a:p>
        </p:txBody>
      </p:sp>
      <p:sp>
        <p:nvSpPr>
          <p:cNvPr id="3" name="Subtitle 2"/>
          <p:cNvSpPr>
            <a:spLocks noGrp="1"/>
          </p:cNvSpPr>
          <p:nvPr>
            <p:ph type="subTitle" idx="1"/>
          </p:nvPr>
        </p:nvSpPr>
        <p:spPr>
          <a:xfrm>
            <a:off x="609600" y="1295400"/>
            <a:ext cx="8153400" cy="685800"/>
          </a:xfrm>
        </p:spPr>
        <p:txBody>
          <a:bodyPr>
            <a:normAutofit/>
          </a:bodyPr>
          <a:lstStyle/>
          <a:p>
            <a:r>
              <a:rPr lang="en-US" b="1" dirty="0" smtClean="0"/>
              <a:t>Cane detection of doorways</a:t>
            </a:r>
          </a:p>
          <a:p>
            <a:pPr algn="l">
              <a:buFont typeface="Arial" pitchFamily="34" charset="0"/>
              <a:buChar char="•"/>
            </a:pPr>
            <a:endParaRPr lang="en-US" sz="3600" b="1" dirty="0" smtClean="0">
              <a:solidFill>
                <a:schemeClr val="tx1"/>
              </a:solidFill>
            </a:endParaRPr>
          </a:p>
          <a:p>
            <a:endParaRPr lang="en-US" sz="3600" b="1" dirty="0" smtClean="0">
              <a:solidFill>
                <a:schemeClr val="tx1"/>
              </a:solidFill>
            </a:endParaRPr>
          </a:p>
          <a:p>
            <a:endParaRPr lang="en-US" sz="3600" b="1" dirty="0">
              <a:solidFill>
                <a:schemeClr val="tx1"/>
              </a:solidFill>
            </a:endParaRPr>
          </a:p>
        </p:txBody>
      </p:sp>
      <p:pic>
        <p:nvPicPr>
          <p:cNvPr id="2054" name="Picture 6" descr="Blind person using cane to detect doorway on cooridor"/>
          <p:cNvPicPr>
            <a:picLocks noChangeAspect="1" noChangeArrowheads="1"/>
          </p:cNvPicPr>
          <p:nvPr/>
        </p:nvPicPr>
        <p:blipFill>
          <a:blip r:embed="rId2" cstate="print">
            <a:grayscl/>
            <a:lum contrast="-10000"/>
          </a:blip>
          <a:srcRect/>
          <a:stretch>
            <a:fillRect/>
          </a:stretch>
        </p:blipFill>
        <p:spPr bwMode="auto">
          <a:xfrm>
            <a:off x="1524000" y="2057400"/>
            <a:ext cx="6248400" cy="4419600"/>
          </a:xfrm>
          <a:prstGeom prst="rect">
            <a:avLst/>
          </a:prstGeom>
          <a:noFill/>
          <a:ln w="9525">
            <a:solidFill>
              <a:schemeClr val="tx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Signs</a:t>
            </a:r>
            <a:endParaRPr lang="en-US" dirty="0">
              <a:solidFill>
                <a:srgbClr val="002060"/>
              </a:solidFill>
            </a:endParaRPr>
          </a:p>
        </p:txBody>
      </p:sp>
      <p:sp>
        <p:nvSpPr>
          <p:cNvPr id="5" name="Rectangle 6"/>
          <p:cNvSpPr>
            <a:spLocks noChangeArrowheads="1"/>
          </p:cNvSpPr>
          <p:nvPr/>
        </p:nvSpPr>
        <p:spPr bwMode="auto">
          <a:xfrm>
            <a:off x="381000" y="1219200"/>
            <a:ext cx="8610600" cy="4800600"/>
          </a:xfrm>
          <a:prstGeom prst="rect">
            <a:avLst/>
          </a:prstGeom>
          <a:noFill/>
          <a:ln w="9525">
            <a:noFill/>
            <a:miter lim="800000"/>
            <a:headEnd/>
            <a:tailEnd/>
          </a:ln>
        </p:spPr>
        <p:txBody>
          <a:bodyPr/>
          <a:lstStyle/>
          <a:p>
            <a:pPr marL="342900" indent="-342900">
              <a:spcBef>
                <a:spcPct val="20000"/>
              </a:spcBef>
            </a:pPr>
            <a:endParaRPr lang="en-US" sz="1200" b="1" dirty="0" smtClean="0">
              <a:solidFill>
                <a:srgbClr val="002060"/>
              </a:solidFill>
              <a:latin typeface="+mj-lt"/>
              <a:ea typeface="Times New Roman" pitchFamily="18" charset="0"/>
              <a:cs typeface="Arial" charset="0"/>
            </a:endParaRPr>
          </a:p>
          <a:p>
            <a:pPr marL="342900" indent="-342900">
              <a:spcBef>
                <a:spcPct val="20000"/>
              </a:spcBef>
            </a:pPr>
            <a:r>
              <a:rPr lang="en-US" sz="2800" b="1" u="sng" dirty="0" smtClean="0">
                <a:solidFill>
                  <a:srgbClr val="C00000"/>
                </a:solidFill>
                <a:latin typeface="+mj-lt"/>
                <a:ea typeface="Times New Roman" pitchFamily="18" charset="0"/>
                <a:cs typeface="Arial" charset="0"/>
              </a:rPr>
              <a:t>Tactile &amp; Visual</a:t>
            </a:r>
            <a:r>
              <a:rPr lang="en-US" sz="2800" b="1" i="1" dirty="0" smtClean="0">
                <a:solidFill>
                  <a:srgbClr val="C00000"/>
                </a:solidFill>
                <a:latin typeface="+mj-lt"/>
                <a:ea typeface="Times New Roman" pitchFamily="18" charset="0"/>
                <a:cs typeface="Arial" charset="0"/>
              </a:rPr>
              <a:t>              </a:t>
            </a:r>
            <a:r>
              <a:rPr lang="en-US" sz="2800" b="1" dirty="0" smtClean="0">
                <a:solidFill>
                  <a:srgbClr val="C00000"/>
                </a:solidFill>
                <a:latin typeface="+mj-lt"/>
                <a:ea typeface="Times New Roman" pitchFamily="18" charset="0"/>
                <a:cs typeface="Arial" charset="0"/>
              </a:rPr>
              <a:t>	     </a:t>
            </a:r>
            <a:r>
              <a:rPr lang="en-US" sz="2800" b="1" u="sng" dirty="0" err="1" smtClean="0">
                <a:solidFill>
                  <a:srgbClr val="C00000"/>
                </a:solidFill>
                <a:latin typeface="+mj-lt"/>
                <a:ea typeface="Times New Roman" pitchFamily="18" charset="0"/>
                <a:cs typeface="Arial" charset="0"/>
              </a:rPr>
              <a:t>Visual</a:t>
            </a:r>
            <a:r>
              <a:rPr lang="en-US" sz="2800" b="1" u="sng" dirty="0" smtClean="0">
                <a:solidFill>
                  <a:srgbClr val="C00000"/>
                </a:solidFill>
                <a:latin typeface="+mj-lt"/>
                <a:ea typeface="Times New Roman" pitchFamily="18" charset="0"/>
                <a:cs typeface="Arial" charset="0"/>
              </a:rPr>
              <a:t> Only</a:t>
            </a:r>
          </a:p>
          <a:p>
            <a:pPr marL="342900" indent="-342900">
              <a:spcBef>
                <a:spcPct val="20000"/>
              </a:spcBef>
            </a:pPr>
            <a:r>
              <a:rPr lang="en-US" sz="2800" b="1" dirty="0" smtClean="0">
                <a:solidFill>
                  <a:srgbClr val="002060"/>
                </a:solidFill>
                <a:latin typeface="+mj-lt"/>
                <a:ea typeface="Times New Roman" pitchFamily="18" charset="0"/>
                <a:cs typeface="Arial" charset="0"/>
              </a:rPr>
              <a:t>“Room 123”		      	     “Exit →”	</a:t>
            </a:r>
          </a:p>
          <a:p>
            <a:pPr marL="342900" indent="-342900">
              <a:spcBef>
                <a:spcPct val="20000"/>
              </a:spcBef>
            </a:pPr>
            <a:r>
              <a:rPr lang="en-US" sz="2800" b="1" dirty="0" smtClean="0">
                <a:solidFill>
                  <a:srgbClr val="002060"/>
                </a:solidFill>
                <a:latin typeface="+mj-lt"/>
                <a:ea typeface="Times New Roman" pitchFamily="18" charset="0"/>
                <a:cs typeface="Arial" charset="0"/>
              </a:rPr>
              <a:t>“Restroom”		     	     “Accounting Department”</a:t>
            </a:r>
          </a:p>
          <a:p>
            <a:pPr marL="342900" indent="-342900">
              <a:spcBef>
                <a:spcPct val="20000"/>
              </a:spcBef>
            </a:pPr>
            <a:r>
              <a:rPr lang="en-US" sz="2800" b="1" dirty="0" smtClean="0">
                <a:solidFill>
                  <a:srgbClr val="002060"/>
                </a:solidFill>
                <a:latin typeface="+mj-lt"/>
                <a:ea typeface="Times New Roman" pitchFamily="18" charset="0"/>
                <a:cs typeface="Arial" charset="0"/>
              </a:rPr>
              <a:t>“Mechanical Room”	     “Visitors must sign in”  </a:t>
            </a:r>
          </a:p>
          <a:p>
            <a:pPr marL="342900" indent="-342900">
              <a:spcBef>
                <a:spcPct val="20000"/>
              </a:spcBef>
            </a:pPr>
            <a:r>
              <a:rPr lang="en-US" sz="2800" b="1" dirty="0" smtClean="0">
                <a:solidFill>
                  <a:srgbClr val="002060"/>
                </a:solidFill>
                <a:latin typeface="+mj-lt"/>
                <a:ea typeface="Times New Roman" pitchFamily="18" charset="0"/>
                <a:cs typeface="Arial" charset="0"/>
              </a:rPr>
              <a:t>“Exit”</a:t>
            </a:r>
          </a:p>
          <a:p>
            <a:pPr marL="342900" indent="-342900">
              <a:spcBef>
                <a:spcPct val="20000"/>
              </a:spcBef>
            </a:pPr>
            <a:r>
              <a:rPr lang="en-US" sz="2800" b="1" dirty="0" smtClean="0">
                <a:solidFill>
                  <a:srgbClr val="002060"/>
                </a:solidFill>
                <a:latin typeface="+mj-lt"/>
                <a:ea typeface="Times New Roman" pitchFamily="18" charset="0"/>
                <a:cs typeface="Arial" charset="0"/>
              </a:rPr>
              <a:t>“Floor B”			     </a:t>
            </a:r>
            <a:r>
              <a:rPr lang="en-US" sz="2800" b="1" u="sng" dirty="0" smtClean="0">
                <a:solidFill>
                  <a:srgbClr val="C00000"/>
                </a:solidFill>
                <a:latin typeface="+mj-lt"/>
                <a:ea typeface="Times New Roman" pitchFamily="18" charset="0"/>
                <a:cs typeface="Arial" charset="0"/>
              </a:rPr>
              <a:t>Exempt </a:t>
            </a:r>
          </a:p>
          <a:p>
            <a:pPr marL="342900" indent="-342900">
              <a:spcBef>
                <a:spcPct val="20000"/>
              </a:spcBef>
            </a:pPr>
            <a:r>
              <a:rPr lang="en-US" sz="2800" b="1" dirty="0" smtClean="0">
                <a:solidFill>
                  <a:srgbClr val="002060"/>
                </a:solidFill>
                <a:latin typeface="+mj-lt"/>
                <a:ea typeface="Times New Roman" pitchFamily="18" charset="0"/>
                <a:cs typeface="Arial" charset="0"/>
              </a:rPr>
              <a:t>“Ballroom A” 		     building directory</a:t>
            </a:r>
          </a:p>
          <a:p>
            <a:pPr marL="342900" indent="-342900">
              <a:spcBef>
                <a:spcPct val="20000"/>
              </a:spcBef>
            </a:pPr>
            <a:r>
              <a:rPr lang="en-US" sz="2800" b="1" dirty="0" smtClean="0">
                <a:solidFill>
                  <a:srgbClr val="002060"/>
                </a:solidFill>
                <a:latin typeface="+mj-lt"/>
                <a:ea typeface="Times New Roman" pitchFamily="18" charset="0"/>
                <a:cs typeface="Arial" charset="0"/>
              </a:rPr>
              <a:t>“C. Smith Room”	 	     “Mr. C. Smith, Accountant”</a:t>
            </a:r>
          </a:p>
          <a:p>
            <a:pPr marL="342900" indent="-342900">
              <a:spcBef>
                <a:spcPct val="20000"/>
              </a:spcBef>
            </a:pPr>
            <a:endParaRPr lang="en-US" sz="32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t>Signs </a:t>
            </a:r>
            <a:endParaRPr lang="en-US" sz="5400" b="1" dirty="0"/>
          </a:p>
        </p:txBody>
      </p:sp>
      <p:sp>
        <p:nvSpPr>
          <p:cNvPr id="3" name="Subtitle 2"/>
          <p:cNvSpPr>
            <a:spLocks noGrp="1"/>
          </p:cNvSpPr>
          <p:nvPr>
            <p:ph type="subTitle" idx="1"/>
          </p:nvPr>
        </p:nvSpPr>
        <p:spPr>
          <a:xfrm>
            <a:off x="152400" y="2286000"/>
            <a:ext cx="3886200" cy="3429000"/>
          </a:xfrm>
        </p:spPr>
        <p:txBody>
          <a:bodyPr>
            <a:normAutofit/>
          </a:bodyPr>
          <a:lstStyle/>
          <a:p>
            <a:pPr algn="r">
              <a:lnSpc>
                <a:spcPct val="120000"/>
              </a:lnSpc>
            </a:pPr>
            <a:r>
              <a:rPr lang="en-US" sz="2800" b="1" dirty="0" smtClean="0">
                <a:solidFill>
                  <a:schemeClr val="tx1"/>
                </a:solidFill>
              </a:rPr>
              <a:t>Exempt </a:t>
            </a:r>
          </a:p>
          <a:p>
            <a:pPr algn="r">
              <a:lnSpc>
                <a:spcPts val="1500"/>
              </a:lnSpc>
            </a:pPr>
            <a:r>
              <a:rPr lang="en-US" sz="2800" b="1" dirty="0" smtClean="0">
                <a:solidFill>
                  <a:schemeClr val="tx1"/>
                </a:solidFill>
              </a:rPr>
              <a:t>(temporary)</a:t>
            </a:r>
          </a:p>
          <a:p>
            <a:pPr algn="r">
              <a:lnSpc>
                <a:spcPct val="120000"/>
              </a:lnSpc>
            </a:pPr>
            <a:endParaRPr lang="en-US" sz="1100" b="1" dirty="0" smtClean="0">
              <a:solidFill>
                <a:schemeClr val="tx1"/>
              </a:solidFill>
            </a:endParaRPr>
          </a:p>
          <a:p>
            <a:pPr algn="r">
              <a:lnSpc>
                <a:spcPct val="120000"/>
              </a:lnSpc>
            </a:pPr>
            <a:endParaRPr lang="en-US" sz="900" b="1" dirty="0" smtClean="0">
              <a:solidFill>
                <a:schemeClr val="tx1"/>
              </a:solidFill>
            </a:endParaRPr>
          </a:p>
          <a:p>
            <a:pPr algn="r">
              <a:lnSpc>
                <a:spcPct val="120000"/>
              </a:lnSpc>
            </a:pPr>
            <a:r>
              <a:rPr lang="en-US" sz="2800" b="1" dirty="0" smtClean="0">
                <a:solidFill>
                  <a:schemeClr val="tx1"/>
                </a:solidFill>
              </a:rPr>
              <a:t>Visual </a:t>
            </a:r>
          </a:p>
          <a:p>
            <a:pPr algn="r">
              <a:lnSpc>
                <a:spcPts val="1500"/>
              </a:lnSpc>
            </a:pPr>
            <a:r>
              <a:rPr lang="en-US" sz="2800" b="1" dirty="0" smtClean="0">
                <a:solidFill>
                  <a:schemeClr val="tx1"/>
                </a:solidFill>
              </a:rPr>
              <a:t>(Informational)</a:t>
            </a:r>
          </a:p>
          <a:p>
            <a:pPr algn="r">
              <a:lnSpc>
                <a:spcPct val="120000"/>
              </a:lnSpc>
            </a:pPr>
            <a:r>
              <a:rPr lang="en-US" sz="2800" b="1" dirty="0" smtClean="0">
                <a:solidFill>
                  <a:schemeClr val="tx1"/>
                </a:solidFill>
              </a:rPr>
              <a:t>Tactile (Room number)</a:t>
            </a:r>
            <a:endParaRPr lang="en-US" sz="2800" b="1" dirty="0">
              <a:solidFill>
                <a:schemeClr val="tx1"/>
              </a:solidFill>
            </a:endParaRPr>
          </a:p>
        </p:txBody>
      </p:sp>
      <p:cxnSp>
        <p:nvCxnSpPr>
          <p:cNvPr id="8" name="Straight Arrow Connector 7"/>
          <p:cNvCxnSpPr/>
          <p:nvPr/>
        </p:nvCxnSpPr>
        <p:spPr>
          <a:xfrm rot="10800000">
            <a:off x="4038600" y="2743200"/>
            <a:ext cx="609600" cy="1588"/>
          </a:xfrm>
          <a:prstGeom prst="straightConnector1">
            <a:avLst/>
          </a:prstGeom>
          <a:ln w="38100">
            <a:solidFill>
              <a:schemeClr val="tx1"/>
            </a:solidFill>
            <a:beve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0800000">
            <a:off x="4038600" y="4800600"/>
            <a:ext cx="609600" cy="1588"/>
          </a:xfrm>
          <a:prstGeom prst="straightConnector1">
            <a:avLst/>
          </a:prstGeom>
          <a:ln w="38100">
            <a:solidFill>
              <a:schemeClr val="tx1"/>
            </a:solidFill>
            <a:beve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0800000">
            <a:off x="4038600" y="3962400"/>
            <a:ext cx="609600" cy="1588"/>
          </a:xfrm>
          <a:prstGeom prst="straightConnector1">
            <a:avLst/>
          </a:prstGeom>
          <a:ln w="38100">
            <a:solidFill>
              <a:schemeClr val="tx1"/>
            </a:solidFill>
            <a:bevel/>
            <a:headEnd type="triangle"/>
            <a:tailEnd type="none"/>
          </a:ln>
        </p:spPr>
        <p:style>
          <a:lnRef idx="1">
            <a:schemeClr val="accent1"/>
          </a:lnRef>
          <a:fillRef idx="0">
            <a:schemeClr val="accent1"/>
          </a:fillRef>
          <a:effectRef idx="0">
            <a:schemeClr val="accent1"/>
          </a:effectRef>
          <a:fontRef idx="minor">
            <a:schemeClr val="tx1"/>
          </a:fontRef>
        </p:style>
      </p:cxnSp>
      <p:pic>
        <p:nvPicPr>
          <p:cNvPr id="27" name="Picture 2" descr="Sign with text: &quot;John Smith, Director,&quot; &quot;Accounting&quot; and, in raised chracters and braille, &quot;123&quot;"/>
          <p:cNvPicPr>
            <a:picLocks noChangeAspect="1" noChangeArrowheads="1"/>
          </p:cNvPicPr>
          <p:nvPr/>
        </p:nvPicPr>
        <p:blipFill>
          <a:blip r:embed="rId2" cstate="print"/>
          <a:srcRect/>
          <a:stretch>
            <a:fillRect/>
          </a:stretch>
        </p:blipFill>
        <p:spPr bwMode="auto">
          <a:xfrm>
            <a:off x="4724400" y="1371600"/>
            <a:ext cx="4114800" cy="4580626"/>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4400" b="1" dirty="0" smtClean="0"/>
              <a:t>ADA-ABA Guidelines, </a:t>
            </a:r>
            <a:endParaRPr lang="en-US" sz="4400" b="1" dirty="0"/>
          </a:p>
        </p:txBody>
      </p:sp>
      <p:sp>
        <p:nvSpPr>
          <p:cNvPr id="3" name="Subtitle 2"/>
          <p:cNvSpPr>
            <a:spLocks noGrp="1"/>
          </p:cNvSpPr>
          <p:nvPr>
            <p:ph type="subTitle" idx="1"/>
          </p:nvPr>
        </p:nvSpPr>
        <p:spPr>
          <a:xfrm>
            <a:off x="2362200" y="1066800"/>
            <a:ext cx="5334000" cy="990600"/>
          </a:xfrm>
        </p:spPr>
        <p:txBody>
          <a:bodyPr>
            <a:normAutofit/>
          </a:bodyPr>
          <a:lstStyle/>
          <a:p>
            <a:pPr algn="l"/>
            <a:endParaRPr lang="en-US" sz="4000" b="1" dirty="0" smtClean="0">
              <a:solidFill>
                <a:schemeClr val="tx1"/>
              </a:solidFill>
            </a:endParaRPr>
          </a:p>
          <a:p>
            <a:pPr algn="l">
              <a:buFont typeface="Arial" pitchFamily="34" charset="0"/>
              <a:buChar char="•"/>
            </a:pPr>
            <a:endParaRPr lang="en-US" sz="4000" b="1" dirty="0" smtClean="0">
              <a:solidFill>
                <a:schemeClr val="tx1"/>
              </a:solidFill>
            </a:endParaRPr>
          </a:p>
          <a:p>
            <a:pPr algn="l"/>
            <a:endParaRPr lang="en-US" sz="4000" b="1" dirty="0" smtClean="0">
              <a:solidFill>
                <a:schemeClr val="tx1"/>
              </a:solidFill>
            </a:endParaRPr>
          </a:p>
          <a:p>
            <a:pPr algn="l"/>
            <a:endParaRPr lang="en-US" sz="4000" b="1" dirty="0">
              <a:solidFill>
                <a:schemeClr val="tx1"/>
              </a:solidFill>
            </a:endParaRPr>
          </a:p>
        </p:txBody>
      </p:sp>
      <p:pic>
        <p:nvPicPr>
          <p:cNvPr id="6" name="Picture 5" descr="ada-aba-sections.jpg"/>
          <p:cNvPicPr>
            <a:picLocks noChangeAspect="1"/>
          </p:cNvPicPr>
          <p:nvPr/>
        </p:nvPicPr>
        <p:blipFill>
          <a:blip r:embed="rId2" cstate="print"/>
          <a:stretch>
            <a:fillRect/>
          </a:stretch>
        </p:blipFill>
        <p:spPr>
          <a:xfrm>
            <a:off x="838200" y="990600"/>
            <a:ext cx="7340600" cy="5448300"/>
          </a:xfrm>
          <a:prstGeom prst="rect">
            <a:avLst/>
          </a:prstGeom>
        </p:spPr>
      </p:pic>
    </p:spTree>
    <p:extLst>
      <p:ext uri="{BB962C8B-B14F-4D97-AF65-F5344CB8AC3E}">
        <p14:creationId xmlns:p14="http://schemas.microsoft.com/office/powerpoint/2010/main" val="1529635197"/>
      </p:ext>
    </p:extLst>
  </p:cSld>
  <p:clrMapOvr>
    <a:masterClrMapping/>
  </p:clrMapOvr>
  <p:transition>
    <p:fade/>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t>Tactile Signs </a:t>
            </a:r>
            <a:endParaRPr lang="en-US" sz="5400" b="1" dirty="0"/>
          </a:p>
        </p:txBody>
      </p:sp>
      <p:sp>
        <p:nvSpPr>
          <p:cNvPr id="3" name="Subtitle 2"/>
          <p:cNvSpPr>
            <a:spLocks noGrp="1"/>
          </p:cNvSpPr>
          <p:nvPr>
            <p:ph type="subTitle" idx="1"/>
          </p:nvPr>
        </p:nvSpPr>
        <p:spPr>
          <a:xfrm>
            <a:off x="609600" y="1219200"/>
            <a:ext cx="8382000" cy="4876800"/>
          </a:xfrm>
        </p:spPr>
        <p:txBody>
          <a:bodyPr>
            <a:normAutofit/>
          </a:bodyPr>
          <a:lstStyle/>
          <a:p>
            <a:endParaRPr lang="en-US" sz="2000" b="1" dirty="0" smtClean="0">
              <a:solidFill>
                <a:schemeClr val="tx1"/>
              </a:solidFill>
            </a:endParaRPr>
          </a:p>
          <a:p>
            <a:pPr algn="l">
              <a:buFont typeface="Arial" pitchFamily="34" charset="0"/>
              <a:buChar char="•"/>
            </a:pPr>
            <a:r>
              <a:rPr lang="en-US" sz="3600" b="1" dirty="0" smtClean="0">
                <a:solidFill>
                  <a:schemeClr val="tx1"/>
                </a:solidFill>
              </a:rPr>
              <a:t> </a:t>
            </a:r>
            <a:r>
              <a:rPr lang="en-US" sz="3600" b="1" dirty="0" smtClean="0"/>
              <a:t>Raised characters</a:t>
            </a:r>
          </a:p>
          <a:p>
            <a:pPr algn="l">
              <a:buFont typeface="Arial" pitchFamily="34" charset="0"/>
              <a:buChar char="•"/>
            </a:pPr>
            <a:r>
              <a:rPr lang="en-US" sz="3600" b="1" dirty="0" smtClean="0"/>
              <a:t> Grade 2 Braille</a:t>
            </a:r>
          </a:p>
          <a:p>
            <a:pPr algn="l">
              <a:buFont typeface="Arial" pitchFamily="34" charset="0"/>
              <a:buChar char="•"/>
            </a:pPr>
            <a:r>
              <a:rPr lang="en-US" sz="3600" b="1" dirty="0" smtClean="0"/>
              <a:t> Visual access (finish and contrast)</a:t>
            </a:r>
          </a:p>
          <a:p>
            <a:pPr algn="l">
              <a:buFont typeface="Arial" pitchFamily="34" charset="0"/>
              <a:buChar char="•"/>
            </a:pPr>
            <a:r>
              <a:rPr lang="en-US" sz="3600" b="1" dirty="0" smtClean="0"/>
              <a:t> Pictograms (designating room/space)</a:t>
            </a:r>
          </a:p>
          <a:p>
            <a:pPr algn="l">
              <a:buFont typeface="Arial" pitchFamily="34" charset="0"/>
              <a:buChar char="•"/>
            </a:pPr>
            <a:endParaRPr lang="en-US" sz="3600" b="1" dirty="0" smtClean="0">
              <a:solidFill>
                <a:schemeClr val="tx1"/>
              </a:solidFill>
            </a:endParaRPr>
          </a:p>
          <a:p>
            <a:endParaRPr lang="en-US" sz="3600" b="1" dirty="0" smtClean="0">
              <a:solidFill>
                <a:schemeClr val="tx1"/>
              </a:solidFill>
            </a:endParaRPr>
          </a:p>
          <a:p>
            <a:endParaRPr lang="en-US" sz="3600" b="1" dirty="0">
              <a:solidFill>
                <a:schemeClr val="tx1"/>
              </a:solidFill>
            </a:endParaRPr>
          </a:p>
        </p:txBody>
      </p:sp>
      <p:pic>
        <p:nvPicPr>
          <p:cNvPr id="4" name="Picture 2" descr="Fingers shown &quot;reading&quot; braille (photo)"/>
          <p:cNvPicPr>
            <a:picLocks noChangeAspect="1" noChangeArrowheads="1"/>
          </p:cNvPicPr>
          <p:nvPr/>
        </p:nvPicPr>
        <p:blipFill>
          <a:blip r:embed="rId2" cstate="print"/>
          <a:srcRect/>
          <a:stretch>
            <a:fillRect/>
          </a:stretch>
        </p:blipFill>
        <p:spPr bwMode="auto">
          <a:xfrm>
            <a:off x="2971800" y="4495800"/>
            <a:ext cx="3048000" cy="2031173"/>
          </a:xfrm>
          <a:prstGeom prst="rect">
            <a:avLst/>
          </a:prstGeom>
          <a:noFill/>
          <a:ln w="9525">
            <a:solidFill>
              <a:schemeClr val="tx1"/>
            </a:solid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Signs</a:t>
            </a:r>
            <a:endParaRPr lang="en-US" dirty="0">
              <a:solidFill>
                <a:srgbClr val="002060"/>
              </a:solidFill>
            </a:endParaRPr>
          </a:p>
        </p:txBody>
      </p:sp>
      <p:pic>
        <p:nvPicPr>
          <p:cNvPr id="4" name="Picture 2"/>
          <p:cNvPicPr>
            <a:picLocks noChangeAspect="1" noChangeArrowheads="1"/>
          </p:cNvPicPr>
          <p:nvPr/>
        </p:nvPicPr>
        <p:blipFill>
          <a:blip r:embed="rId2" cstate="print"/>
          <a:srcRect/>
          <a:stretch>
            <a:fillRect/>
          </a:stretch>
        </p:blipFill>
        <p:spPr bwMode="auto">
          <a:xfrm>
            <a:off x="4106801" y="3276600"/>
            <a:ext cx="5037199" cy="2540822"/>
          </a:xfrm>
          <a:prstGeom prst="rect">
            <a:avLst/>
          </a:prstGeom>
          <a:noFill/>
          <a:ln w="9525">
            <a:noFill/>
            <a:miter lim="800000"/>
            <a:headEnd/>
            <a:tailEnd/>
          </a:ln>
        </p:spPr>
      </p:pic>
      <p:sp>
        <p:nvSpPr>
          <p:cNvPr id="5" name="Rectangle 6"/>
          <p:cNvSpPr>
            <a:spLocks noChangeArrowheads="1"/>
          </p:cNvSpPr>
          <p:nvPr/>
        </p:nvSpPr>
        <p:spPr bwMode="auto">
          <a:xfrm>
            <a:off x="457200" y="1143000"/>
            <a:ext cx="7696200" cy="4876800"/>
          </a:xfrm>
          <a:prstGeom prst="rect">
            <a:avLst/>
          </a:prstGeom>
          <a:noFill/>
          <a:ln w="9525">
            <a:noFill/>
            <a:miter lim="800000"/>
            <a:headEnd/>
            <a:tailEnd/>
          </a:ln>
        </p:spPr>
        <p:txBody>
          <a:bodyPr/>
          <a:lstStyle/>
          <a:p>
            <a:pPr marL="342900" indent="-342900">
              <a:spcBef>
                <a:spcPct val="20000"/>
              </a:spcBef>
            </a:pPr>
            <a:r>
              <a:rPr lang="en-US" sz="3200" b="1" dirty="0" smtClean="0">
                <a:solidFill>
                  <a:srgbClr val="002060"/>
                </a:solidFill>
                <a:latin typeface="+mj-lt"/>
                <a:ea typeface="Times New Roman" pitchFamily="18" charset="0"/>
                <a:cs typeface="Arial" charset="0"/>
              </a:rPr>
              <a:t>Raised Characters</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sans serif </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character proportion, height, spacing</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line spacing</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height (48” – 60”)</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placement at doors </a:t>
            </a:r>
          </a:p>
          <a:p>
            <a:pPr marL="342900" indent="-342900">
              <a:spcBef>
                <a:spcPct val="20000"/>
              </a:spcBef>
              <a:buFont typeface="Arial" pitchFamily="34" charset="0"/>
              <a:buChar char="•"/>
            </a:pPr>
            <a:endParaRPr lang="en-US" sz="32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t>Pictograms</a:t>
            </a:r>
            <a:endParaRPr lang="en-US" sz="5400" b="1" dirty="0"/>
          </a:p>
        </p:txBody>
      </p:sp>
      <p:pic>
        <p:nvPicPr>
          <p:cNvPr id="4" name="Picture 3" descr="Sign with male pictogram on field 6&quot; high min. and outside this field &quot;Men&quot; in text and braille"/>
          <p:cNvPicPr>
            <a:picLocks noChangeAspect="1"/>
          </p:cNvPicPr>
          <p:nvPr/>
        </p:nvPicPr>
        <p:blipFill>
          <a:blip r:embed="rId2" cstate="print"/>
          <a:stretch>
            <a:fillRect/>
          </a:stretch>
        </p:blipFill>
        <p:spPr>
          <a:xfrm>
            <a:off x="2362200" y="1371600"/>
            <a:ext cx="4715405" cy="5105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Visual Signs</a:t>
            </a:r>
            <a:endParaRPr lang="en-US" dirty="0">
              <a:solidFill>
                <a:srgbClr val="002060"/>
              </a:solidFill>
            </a:endParaRPr>
          </a:p>
        </p:txBody>
      </p:sp>
      <p:sp>
        <p:nvSpPr>
          <p:cNvPr id="5" name="Rectangle 6"/>
          <p:cNvSpPr>
            <a:spLocks noChangeArrowheads="1"/>
          </p:cNvSpPr>
          <p:nvPr/>
        </p:nvSpPr>
        <p:spPr bwMode="auto">
          <a:xfrm>
            <a:off x="457200" y="1143000"/>
            <a:ext cx="8153400" cy="4876800"/>
          </a:xfrm>
          <a:prstGeom prst="rect">
            <a:avLst/>
          </a:prstGeom>
          <a:noFill/>
          <a:ln w="9525">
            <a:noFill/>
            <a:miter lim="800000"/>
            <a:headEnd/>
            <a:tailEnd/>
          </a:ln>
        </p:spPr>
        <p:txBody>
          <a:bodyPr/>
          <a:lstStyle/>
          <a:p>
            <a:pPr marL="342900" indent="-342900">
              <a:spcBef>
                <a:spcPct val="20000"/>
              </a:spcBef>
            </a:pPr>
            <a:endParaRPr lang="en-US" sz="1200" b="1" dirty="0" smtClean="0">
              <a:solidFill>
                <a:srgbClr val="002060"/>
              </a:solidFill>
              <a:latin typeface="+mj-lt"/>
              <a:ea typeface="Times New Roman" pitchFamily="18" charset="0"/>
              <a:cs typeface="Arial" charset="0"/>
            </a:endParaRP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“conventional form”</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character proportion &amp; spacing</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character height based on viewing distance</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location  (40” min. height)</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stroke thickness </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line spacing </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finish &amp; contrast </a:t>
            </a:r>
          </a:p>
          <a:p>
            <a:pPr marL="342900" indent="-342900">
              <a:spcBef>
                <a:spcPct val="20000"/>
              </a:spcBef>
            </a:pPr>
            <a:endParaRPr lang="en-US" sz="32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solidFill>
                  <a:srgbClr val="002060"/>
                </a:solidFill>
              </a:rPr>
              <a:t>Character Style</a:t>
            </a:r>
            <a:endParaRPr lang="en-US" sz="5400" b="1" dirty="0">
              <a:solidFill>
                <a:srgbClr val="002060"/>
              </a:solidFill>
            </a:endParaRPr>
          </a:p>
        </p:txBody>
      </p:sp>
      <p:sp>
        <p:nvSpPr>
          <p:cNvPr id="3" name="Subtitle 2"/>
          <p:cNvSpPr>
            <a:spLocks noGrp="1"/>
          </p:cNvSpPr>
          <p:nvPr>
            <p:ph type="subTitle" idx="1"/>
          </p:nvPr>
        </p:nvSpPr>
        <p:spPr>
          <a:xfrm>
            <a:off x="152400" y="1295400"/>
            <a:ext cx="8991600" cy="5257800"/>
          </a:xfrm>
        </p:spPr>
        <p:txBody>
          <a:bodyPr>
            <a:normAutofit/>
          </a:bodyPr>
          <a:lstStyle/>
          <a:p>
            <a:r>
              <a:rPr lang="en-US" sz="3600" b="1" dirty="0" smtClean="0">
                <a:solidFill>
                  <a:srgbClr val="002060"/>
                </a:solidFill>
              </a:rPr>
              <a:t>New standards specify “conventional form” </a:t>
            </a:r>
          </a:p>
          <a:p>
            <a:pPr>
              <a:lnSpc>
                <a:spcPts val="1500"/>
              </a:lnSpc>
            </a:pPr>
            <a:r>
              <a:rPr lang="en-US" sz="3600" b="1" dirty="0" smtClean="0">
                <a:solidFill>
                  <a:srgbClr val="002060"/>
                </a:solidFill>
              </a:rPr>
              <a:t> </a:t>
            </a:r>
          </a:p>
          <a:p>
            <a:r>
              <a:rPr lang="en-US" sz="3600" b="1" dirty="0" smtClean="0">
                <a:solidFill>
                  <a:srgbClr val="002060"/>
                </a:solidFill>
              </a:rPr>
              <a:t>Prohibited: </a:t>
            </a:r>
          </a:p>
          <a:p>
            <a:r>
              <a:rPr lang="en-US" sz="5400" b="1" i="1" dirty="0" smtClean="0">
                <a:solidFill>
                  <a:schemeClr val="tx1"/>
                </a:solidFill>
                <a:latin typeface="+mj-lt"/>
                <a:cs typeface="Arial" pitchFamily="34" charset="0"/>
              </a:rPr>
              <a:t>Italic      </a:t>
            </a:r>
            <a:r>
              <a:rPr lang="en-US" sz="4800" b="1" i="1" dirty="0" smtClean="0">
                <a:solidFill>
                  <a:schemeClr val="tx1"/>
                </a:solidFill>
                <a:latin typeface="Arial" pitchFamily="34" charset="0"/>
                <a:cs typeface="Arial" pitchFamily="34" charset="0"/>
              </a:rPr>
              <a:t>Oblique</a:t>
            </a:r>
            <a:r>
              <a:rPr lang="en-US" sz="5400" b="1" i="1" dirty="0" smtClean="0">
                <a:solidFill>
                  <a:schemeClr val="tx1"/>
                </a:solidFill>
                <a:latin typeface="Arial" pitchFamily="34" charset="0"/>
                <a:cs typeface="Arial" pitchFamily="34" charset="0"/>
              </a:rPr>
              <a:t>    </a:t>
            </a:r>
            <a:r>
              <a:rPr lang="en-US" sz="7200" b="1" dirty="0" smtClean="0">
                <a:solidFill>
                  <a:schemeClr val="tx1"/>
                </a:solidFill>
                <a:latin typeface="Vladimir Script" pitchFamily="66" charset="0"/>
              </a:rPr>
              <a:t>script</a:t>
            </a:r>
            <a:r>
              <a:rPr lang="en-US" sz="7200" b="1" dirty="0" smtClean="0">
                <a:solidFill>
                  <a:schemeClr val="tx1"/>
                </a:solidFill>
              </a:rPr>
              <a:t>    </a:t>
            </a:r>
          </a:p>
          <a:p>
            <a:r>
              <a:rPr lang="en-US" sz="6000" b="1" dirty="0" smtClean="0">
                <a:solidFill>
                  <a:schemeClr val="tx1"/>
                </a:solidFill>
                <a:latin typeface="Rosewood Std Regular" pitchFamily="82" charset="0"/>
              </a:rPr>
              <a:t>highly decorative</a:t>
            </a:r>
            <a:r>
              <a:rPr lang="en-US" sz="6000" b="1" dirty="0" smtClean="0">
                <a:solidFill>
                  <a:schemeClr val="tx1"/>
                </a:solidFill>
              </a:rPr>
              <a:t> </a:t>
            </a:r>
          </a:p>
          <a:p>
            <a:r>
              <a:rPr lang="en-US" sz="6000" b="1" dirty="0" smtClean="0">
                <a:solidFill>
                  <a:schemeClr val="tx1"/>
                </a:solidFill>
                <a:latin typeface="Old English Text MT" pitchFamily="66" charset="0"/>
              </a:rPr>
              <a:t>or other</a:t>
            </a:r>
            <a:r>
              <a:rPr lang="en-US" sz="6000" b="1" dirty="0" smtClean="0">
                <a:solidFill>
                  <a:schemeClr val="tx1"/>
                </a:solidFill>
              </a:rPr>
              <a:t>   </a:t>
            </a:r>
            <a:r>
              <a:rPr lang="en-US" sz="6000" b="1" dirty="0" smtClean="0">
                <a:solidFill>
                  <a:schemeClr val="tx1"/>
                </a:solidFill>
                <a:latin typeface="Harlow Solid Italic" pitchFamily="82" charset="0"/>
              </a:rPr>
              <a:t>unusual forms</a:t>
            </a:r>
            <a:endParaRPr lang="en-US" sz="6000" b="1" dirty="0">
              <a:solidFill>
                <a:schemeClr val="tx1"/>
              </a:solidFill>
              <a:latin typeface="Harlow Solid Italic" pitchFamily="82"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85800" y="152400"/>
            <a:ext cx="7772400" cy="664797"/>
          </a:xfrm>
        </p:spPr>
        <p:txBody>
          <a:bodyPr vert="horz" wrap="square" lIns="0" tIns="0" rIns="0" bIns="0" numCol="1" rtlCol="0" anchor="t" anchorCtr="0" compatLnSpc="1">
            <a:prstTxWarp prst="textNoShape">
              <a:avLst/>
            </a:prstTxWarp>
            <a:spAutoFit/>
          </a:bodyPr>
          <a:lstStyle/>
          <a:p>
            <a:pPr algn="l" defTabSz="912813" fontAlgn="base">
              <a:lnSpc>
                <a:spcPct val="90000"/>
              </a:lnSpc>
              <a:spcAft>
                <a:spcPct val="0"/>
              </a:spcAft>
            </a:pPr>
            <a:r>
              <a:rPr lang="en-US" sz="4800" b="1" spc="-15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rotWithShape="0">
                    <a:srgbClr val="000000">
                      <a:alpha val="43137"/>
                    </a:srgbClr>
                  </a:outerShdw>
                </a:effectLst>
                <a:ea typeface="+mn-ea"/>
                <a:cs typeface="Arial" charset="0"/>
              </a:rPr>
              <a:t>CHAPTER 8</a:t>
            </a:r>
          </a:p>
        </p:txBody>
      </p:sp>
      <p:sp>
        <p:nvSpPr>
          <p:cNvPr id="23557" name="Rectangle 6"/>
          <p:cNvSpPr>
            <a:spLocks noChangeArrowheads="1"/>
          </p:cNvSpPr>
          <p:nvPr/>
        </p:nvSpPr>
        <p:spPr bwMode="auto">
          <a:xfrm>
            <a:off x="990600" y="1371600"/>
            <a:ext cx="7391400" cy="6943439"/>
          </a:xfrm>
          <a:prstGeom prst="rect">
            <a:avLst/>
          </a:prstGeom>
          <a:noFill/>
          <a:ln>
            <a:noFill/>
          </a:ln>
        </p:spPr>
        <p:txBody>
          <a:bodyPr vert="horz" wrap="square" lIns="0" tIns="0" rIns="0" bIns="0" numCol="1" anchor="t" anchorCtr="0" compatLnSpc="1">
            <a:prstTxWarp prst="textNoShape">
              <a:avLst/>
            </a:prstTxWarp>
            <a:spAutoFit/>
          </a:bodyPr>
          <a:lstStyle/>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Special Rooms, Spaces &amp; Elements:</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Assembly areas </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Dressing, fitting, and locker rooms</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Kitchens and kitchenettes</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Medical care and long-term care</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Transient lodging</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Prison cells</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Courtrooms</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Dwelling units</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Transportation facilities</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Storage</a:t>
            </a:r>
          </a:p>
          <a:p>
            <a:pPr marL="396875" indent="-396875" defTabSz="912813" eaLnBrk="0" hangingPunct="0">
              <a:lnSpc>
                <a:spcPct val="90000"/>
              </a:lnSpc>
              <a:spcBef>
                <a:spcPct val="20000"/>
              </a:spcBef>
              <a:buBlip>
                <a:blip r:embed="rId2"/>
              </a:buBlip>
            </a:pPr>
            <a:endParaRPr lang="en-US" sz="3200" b="1" dirty="0">
              <a:effectLst>
                <a:outerShdw blurRad="38100" dist="38100" dir="2700000" algn="tl">
                  <a:srgbClr val="000000">
                    <a:alpha val="43137"/>
                  </a:srgbClr>
                </a:outerShdw>
              </a:effectLst>
              <a:latin typeface="+mn-lt"/>
            </a:endParaRPr>
          </a:p>
          <a:p>
            <a:pPr marL="396875" indent="-396875" defTabSz="912813" eaLnBrk="0" hangingPunct="0">
              <a:lnSpc>
                <a:spcPct val="90000"/>
              </a:lnSpc>
              <a:spcBef>
                <a:spcPct val="20000"/>
              </a:spcBef>
              <a:buBlip>
                <a:blip r:embed="rId2"/>
              </a:buBlip>
            </a:pPr>
            <a:endParaRPr lang="en-US" sz="3200" b="1" dirty="0">
              <a:effectLst>
                <a:outerShdw blurRad="38100" dist="38100" dir="2700000" algn="tl">
                  <a:srgbClr val="000000">
                    <a:alpha val="43137"/>
                  </a:srgbClr>
                </a:outerShdw>
              </a:effectLst>
              <a:latin typeface="+mn-lt"/>
            </a:endParaRPr>
          </a:p>
        </p:txBody>
      </p:sp>
    </p:spTree>
  </p:cSld>
  <p:clrMapOvr>
    <a:masterClrMapping/>
  </p:clrMapOvr>
  <p:transition>
    <p:fade/>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IPFW Student Housing on the Waterfield Campus, Building C"/>
          <p:cNvPicPr>
            <a:picLocks noChangeAspect="1" noChangeArrowheads="1"/>
          </p:cNvPicPr>
          <p:nvPr/>
        </p:nvPicPr>
        <p:blipFill>
          <a:blip r:embed="rId2" cstate="print"/>
          <a:srcRect/>
          <a:stretch>
            <a:fillRect/>
          </a:stretch>
        </p:blipFill>
        <p:spPr bwMode="auto">
          <a:xfrm>
            <a:off x="1143000" y="2935223"/>
            <a:ext cx="7132320" cy="3922777"/>
          </a:xfrm>
          <a:prstGeom prst="rect">
            <a:avLst/>
          </a:prstGeom>
          <a:noFill/>
        </p:spPr>
      </p:pic>
      <p:sp>
        <p:nvSpPr>
          <p:cNvPr id="2" name="Title 1"/>
          <p:cNvSpPr>
            <a:spLocks noGrp="1"/>
          </p:cNvSpPr>
          <p:nvPr>
            <p:ph type="ctrTitle"/>
          </p:nvPr>
        </p:nvSpPr>
        <p:spPr/>
        <p:txBody>
          <a:bodyPr/>
          <a:lstStyle/>
          <a:p>
            <a:r>
              <a:rPr lang="en-US" dirty="0" smtClean="0">
                <a:solidFill>
                  <a:srgbClr val="002060"/>
                </a:solidFill>
              </a:rPr>
              <a:t>Dwelling Units</a:t>
            </a:r>
            <a:endParaRPr lang="en-US" dirty="0">
              <a:solidFill>
                <a:srgbClr val="002060"/>
              </a:solidFill>
            </a:endParaRPr>
          </a:p>
        </p:txBody>
      </p:sp>
      <p:sp>
        <p:nvSpPr>
          <p:cNvPr id="4" name="Rectangle 6"/>
          <p:cNvSpPr>
            <a:spLocks noChangeArrowheads="1"/>
          </p:cNvSpPr>
          <p:nvPr/>
        </p:nvSpPr>
        <p:spPr bwMode="auto">
          <a:xfrm>
            <a:off x="609600" y="1143000"/>
            <a:ext cx="8077200" cy="4343400"/>
          </a:xfrm>
          <a:prstGeom prst="rect">
            <a:avLst/>
          </a:prstGeom>
          <a:noFill/>
          <a:ln w="9525">
            <a:noFill/>
            <a:miter lim="800000"/>
            <a:headEnd/>
            <a:tailEnd/>
          </a:ln>
        </p:spPr>
        <p:txBody>
          <a:bodyPr/>
          <a:lstStyle/>
          <a:p>
            <a:pPr marL="342900" indent="-342900">
              <a:spcBef>
                <a:spcPct val="20000"/>
              </a:spcBef>
            </a:pPr>
            <a:endParaRPr lang="en-US" sz="1600" b="1" dirty="0" smtClean="0">
              <a:solidFill>
                <a:srgbClr val="002060"/>
              </a:solidFill>
              <a:latin typeface="+mj-lt"/>
              <a:ea typeface="Times New Roman" pitchFamily="18" charset="0"/>
              <a:cs typeface="Arial" charset="0"/>
            </a:endParaRPr>
          </a:p>
          <a:p>
            <a:pPr marL="342900" indent="-342900">
              <a:lnSpc>
                <a:spcPts val="2800"/>
              </a:lnSpc>
              <a:spcBef>
                <a:spcPct val="20000"/>
              </a:spcBef>
            </a:pPr>
            <a:r>
              <a:rPr lang="en-US" sz="3600" b="1" dirty="0" smtClean="0">
                <a:solidFill>
                  <a:srgbClr val="002060"/>
                </a:solidFill>
                <a:latin typeface="+mj-lt"/>
                <a:ea typeface="Times New Roman" pitchFamily="18" charset="0"/>
                <a:cs typeface="Arial" charset="0"/>
              </a:rPr>
              <a:t>New section:</a:t>
            </a:r>
          </a:p>
          <a:p>
            <a:pPr marL="342900" indent="-342900">
              <a:lnSpc>
                <a:spcPts val="2800"/>
              </a:lnSpc>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5% wheelchair accessible</a:t>
            </a:r>
          </a:p>
          <a:p>
            <a:pPr marL="342900" indent="-342900">
              <a:lnSpc>
                <a:spcPts val="2800"/>
              </a:lnSpc>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2% communication access features</a:t>
            </a:r>
          </a:p>
          <a:p>
            <a:pPr marL="342900" indent="-342900">
              <a:lnSpc>
                <a:spcPts val="2800"/>
              </a:lnSpc>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Recognize coverage by HUD 504 regulations</a:t>
            </a:r>
          </a:p>
          <a:p>
            <a:pPr marL="342900" indent="-342900">
              <a:lnSpc>
                <a:spcPts val="2800"/>
              </a:lnSpc>
              <a:spcBef>
                <a:spcPct val="20000"/>
              </a:spcBef>
              <a:buFont typeface="Arial" pitchFamily="34" charset="0"/>
              <a:buChar char="•"/>
            </a:pPr>
            <a:endParaRPr lang="en-US" sz="3200" b="1" dirty="0" smtClean="0">
              <a:solidFill>
                <a:srgbClr val="002060"/>
              </a:solidFill>
              <a:latin typeface="+mj-lt"/>
              <a:ea typeface="Times New Roman" pitchFamily="18" charset="0"/>
              <a:cs typeface="Arial" charset="0"/>
            </a:endParaRPr>
          </a:p>
          <a:p>
            <a:pPr marL="342900" indent="-342900">
              <a:lnSpc>
                <a:spcPts val="2800"/>
              </a:lnSpc>
              <a:spcBef>
                <a:spcPct val="20000"/>
              </a:spcBef>
              <a:buFont typeface="Arial" pitchFamily="34" charset="0"/>
              <a:buChar char="•"/>
            </a:pPr>
            <a:endParaRPr lang="en-US" sz="3200" b="1" dirty="0" smtClean="0">
              <a:solidFill>
                <a:srgbClr val="002060"/>
              </a:solidFill>
              <a:latin typeface="+mj-lt"/>
              <a:ea typeface="Times New Roman" pitchFamily="18" charset="0"/>
              <a:cs typeface="Arial" charset="0"/>
            </a:endParaRPr>
          </a:p>
          <a:p>
            <a:pPr marL="342900" indent="-342900">
              <a:lnSpc>
                <a:spcPts val="2800"/>
              </a:lnSpc>
              <a:spcBef>
                <a:spcPct val="20000"/>
              </a:spcBef>
              <a:buFont typeface="Arial" pitchFamily="34" charset="0"/>
              <a:buChar char="•"/>
            </a:pPr>
            <a:endParaRPr lang="en-US" sz="32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002060"/>
                </a:solidFill>
              </a:rPr>
              <a:t>Transient Lodging</a:t>
            </a:r>
            <a:endParaRPr lang="en-US" dirty="0">
              <a:solidFill>
                <a:srgbClr val="002060"/>
              </a:solidFill>
            </a:endParaRPr>
          </a:p>
        </p:txBody>
      </p:sp>
      <p:sp>
        <p:nvSpPr>
          <p:cNvPr id="4" name="Rectangle 6"/>
          <p:cNvSpPr>
            <a:spLocks noChangeArrowheads="1"/>
          </p:cNvSpPr>
          <p:nvPr/>
        </p:nvSpPr>
        <p:spPr bwMode="auto">
          <a:xfrm>
            <a:off x="381000" y="1447800"/>
            <a:ext cx="8077200" cy="4343400"/>
          </a:xfrm>
          <a:prstGeom prst="rect">
            <a:avLst/>
          </a:prstGeom>
          <a:noFill/>
          <a:ln w="9525">
            <a:noFill/>
            <a:miter lim="800000"/>
            <a:headEnd/>
            <a:tailEnd/>
          </a:ln>
        </p:spPr>
        <p:txBody>
          <a:bodyPr/>
          <a:lstStyle/>
          <a:p>
            <a:pPr marL="342900" indent="-342900">
              <a:spcBef>
                <a:spcPct val="20000"/>
              </a:spcBef>
            </a:pPr>
            <a:endParaRPr lang="en-US" sz="1600" b="1" dirty="0" smtClean="0">
              <a:solidFill>
                <a:srgbClr val="002060"/>
              </a:solidFill>
              <a:latin typeface="+mj-lt"/>
              <a:ea typeface="Times New Roman" pitchFamily="18" charset="0"/>
              <a:cs typeface="Arial" charset="0"/>
            </a:endParaRP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Bed scoping (5%)</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Communication features no longer required in all mobility access rooms (at least 1, no more than 10%)</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All rooms:  32” min. clear width for doors</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Housing at Places of Education (DOJ </a:t>
            </a:r>
            <a:r>
              <a:rPr lang="en-US" sz="3200" b="1" dirty="0" err="1" smtClean="0">
                <a:solidFill>
                  <a:srgbClr val="002060"/>
                </a:solidFill>
                <a:latin typeface="+mj-lt"/>
                <a:ea typeface="Times New Roman" pitchFamily="18" charset="0"/>
                <a:cs typeface="Arial" charset="0"/>
              </a:rPr>
              <a:t>Regs</a:t>
            </a:r>
            <a:r>
              <a:rPr lang="en-US" sz="3200" b="1" dirty="0" smtClean="0">
                <a:solidFill>
                  <a:srgbClr val="002060"/>
                </a:solidFill>
                <a:latin typeface="+mj-lt"/>
                <a:ea typeface="Times New Roman" pitchFamily="18" charset="0"/>
                <a:cs typeface="Arial" charset="0"/>
              </a:rPr>
              <a:t>)</a:t>
            </a:r>
          </a:p>
          <a:p>
            <a:pPr marL="342900" indent="-342900">
              <a:lnSpc>
                <a:spcPts val="2800"/>
              </a:lnSpc>
              <a:spcBef>
                <a:spcPct val="20000"/>
              </a:spcBef>
            </a:pPr>
            <a:endParaRPr lang="en-US" sz="1000" b="1" dirty="0" smtClean="0">
              <a:solidFill>
                <a:srgbClr val="002060"/>
              </a:solidFill>
              <a:latin typeface="+mj-lt"/>
              <a:ea typeface="Times New Roman" pitchFamily="18" charset="0"/>
              <a:cs typeface="Arial" charset="0"/>
            </a:endParaRPr>
          </a:p>
          <a:p>
            <a:pPr marL="342900" indent="-342900">
              <a:lnSpc>
                <a:spcPts val="2800"/>
              </a:lnSpc>
              <a:spcBef>
                <a:spcPct val="20000"/>
              </a:spcBef>
              <a:buFont typeface="Arial" pitchFamily="34" charset="0"/>
              <a:buChar char="•"/>
            </a:pPr>
            <a:endParaRPr lang="en-US" sz="3200" b="1" dirty="0" smtClean="0">
              <a:solidFill>
                <a:srgbClr val="002060"/>
              </a:solidFill>
              <a:latin typeface="+mj-lt"/>
              <a:ea typeface="Times New Roman" pitchFamily="18" charset="0"/>
              <a:cs typeface="Arial" charset="0"/>
            </a:endParaRPr>
          </a:p>
          <a:p>
            <a:pPr marL="342900" indent="-342900">
              <a:lnSpc>
                <a:spcPts val="2800"/>
              </a:lnSpc>
              <a:spcBef>
                <a:spcPct val="20000"/>
              </a:spcBef>
              <a:buFont typeface="Arial" pitchFamily="34" charset="0"/>
              <a:buChar char="•"/>
            </a:pPr>
            <a:endParaRPr lang="en-US" sz="3200" b="1" dirty="0" smtClean="0">
              <a:solidFill>
                <a:srgbClr val="002060"/>
              </a:solidFill>
              <a:latin typeface="+mj-lt"/>
              <a:ea typeface="Times New Roman" pitchFamily="18" charset="0"/>
              <a:cs typeface="Arial" charset="0"/>
            </a:endParaRPr>
          </a:p>
          <a:p>
            <a:pPr marL="342900" indent="-342900">
              <a:lnSpc>
                <a:spcPts val="2800"/>
              </a:lnSpc>
              <a:spcBef>
                <a:spcPct val="20000"/>
              </a:spcBef>
              <a:buFont typeface="Arial" pitchFamily="34" charset="0"/>
              <a:buChar char="•"/>
            </a:pPr>
            <a:endParaRPr lang="en-US" sz="32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153400" cy="1143000"/>
          </a:xfrm>
        </p:spPr>
        <p:txBody>
          <a:bodyPr rtlCol="0">
            <a:noAutofit/>
          </a:bodyPr>
          <a:lstStyle/>
          <a:p>
            <a:pPr eaLnBrk="1" fontAlgn="auto" hangingPunct="1">
              <a:spcAft>
                <a:spcPts val="0"/>
              </a:spcAft>
              <a:defRPr/>
            </a:pPr>
            <a:r>
              <a:rPr lang="en-US" sz="5400" b="1" u="sng" dirty="0" smtClean="0">
                <a:solidFill>
                  <a:srgbClr val="002060"/>
                </a:solidFill>
              </a:rPr>
              <a:t/>
            </a:r>
            <a:br>
              <a:rPr lang="en-US" sz="5400" b="1" u="sng" dirty="0" smtClean="0">
                <a:solidFill>
                  <a:srgbClr val="002060"/>
                </a:solidFill>
              </a:rPr>
            </a:br>
            <a:r>
              <a:rPr lang="en-US" sz="5400" b="1" dirty="0" smtClean="0">
                <a:solidFill>
                  <a:srgbClr val="002060"/>
                </a:solidFill>
              </a:rPr>
              <a:t>Transient vs. Residential </a:t>
            </a:r>
            <a:br>
              <a:rPr lang="en-US" sz="5400" b="1" dirty="0" smtClean="0">
                <a:solidFill>
                  <a:srgbClr val="002060"/>
                </a:solidFill>
              </a:rPr>
            </a:br>
            <a:endParaRPr lang="en-US" sz="5400" b="1" dirty="0" smtClean="0">
              <a:solidFill>
                <a:srgbClr val="002060"/>
              </a:solidFill>
            </a:endParaRPr>
          </a:p>
        </p:txBody>
      </p:sp>
      <p:sp>
        <p:nvSpPr>
          <p:cNvPr id="43012" name="Content Placeholder 2"/>
          <p:cNvSpPr>
            <a:spLocks noGrp="1"/>
          </p:cNvSpPr>
          <p:nvPr>
            <p:ph idx="1"/>
          </p:nvPr>
        </p:nvSpPr>
        <p:spPr>
          <a:xfrm>
            <a:off x="533400" y="1447800"/>
            <a:ext cx="8229600" cy="4419600"/>
          </a:xfrm>
        </p:spPr>
        <p:txBody>
          <a:bodyPr>
            <a:normAutofit/>
          </a:bodyPr>
          <a:lstStyle/>
          <a:p>
            <a:pPr lvl="1" eaLnBrk="1" hangingPunct="1">
              <a:spcBef>
                <a:spcPct val="0"/>
              </a:spcBef>
              <a:buFont typeface="Arial" charset="0"/>
              <a:buNone/>
            </a:pPr>
            <a:endParaRPr lang="en-US" sz="2400" dirty="0" smtClean="0"/>
          </a:p>
          <a:p>
            <a:pPr>
              <a:lnSpc>
                <a:spcPct val="120000"/>
              </a:lnSpc>
              <a:buNone/>
            </a:pPr>
            <a:r>
              <a:rPr lang="en-US" b="1" dirty="0" smtClean="0">
                <a:solidFill>
                  <a:srgbClr val="002060"/>
                </a:solidFill>
              </a:rPr>
              <a:t>Transient Lodging:  primarily </a:t>
            </a:r>
            <a:r>
              <a:rPr lang="en-US" b="1" u="sng" dirty="0" smtClean="0">
                <a:solidFill>
                  <a:srgbClr val="002060"/>
                </a:solidFill>
              </a:rPr>
              <a:t>short-term</a:t>
            </a:r>
            <a:r>
              <a:rPr lang="en-US" b="1" dirty="0" smtClean="0">
                <a:solidFill>
                  <a:srgbClr val="002060"/>
                </a:solidFill>
              </a:rPr>
              <a:t> in nature/ not used as a residence </a:t>
            </a:r>
          </a:p>
          <a:p>
            <a:pPr>
              <a:lnSpc>
                <a:spcPct val="120000"/>
              </a:lnSpc>
              <a:buNone/>
            </a:pPr>
            <a:endParaRPr lang="en-US" sz="1900" b="1" dirty="0" smtClean="0">
              <a:solidFill>
                <a:srgbClr val="002060"/>
              </a:solidFill>
            </a:endParaRPr>
          </a:p>
          <a:p>
            <a:pPr>
              <a:lnSpc>
                <a:spcPct val="120000"/>
              </a:lnSpc>
              <a:buNone/>
            </a:pPr>
            <a:r>
              <a:rPr lang="en-US" b="1" dirty="0" smtClean="0">
                <a:solidFill>
                  <a:srgbClr val="002060"/>
                </a:solidFill>
              </a:rPr>
              <a:t>Residential: Intended to be used as a residence, primarily </a:t>
            </a:r>
            <a:r>
              <a:rPr lang="en-US" b="1" u="sng" dirty="0" smtClean="0">
                <a:solidFill>
                  <a:srgbClr val="002060"/>
                </a:solidFill>
              </a:rPr>
              <a:t>long-term</a:t>
            </a:r>
            <a:r>
              <a:rPr lang="en-US" b="1" dirty="0" smtClean="0">
                <a:solidFill>
                  <a:srgbClr val="002060"/>
                </a:solidFill>
              </a:rPr>
              <a:t> in nature.  </a:t>
            </a:r>
          </a:p>
          <a:p>
            <a:pPr eaLnBrk="1" hangingPunct="1"/>
            <a:endParaRPr lang="en-US" dirty="0" smtClean="0"/>
          </a:p>
        </p:txBody>
      </p:sp>
      <p:sp>
        <p:nvSpPr>
          <p:cNvPr id="43013" name="AutoShape 5" descr="data:image/jpeg;base64,/9j/4AAQSkZJRgABAQAAAQABAAD/2wCEAAkGBhQSERUUEhQWFBUUFxgWGBgYGBUYGBgWFxcXFRgWGBgfGyYgFxkjGR0XHy8gJCcpLC0sFR4xNTAqNSYrLCkBCQoKDgwOGg8PGiwkHyQyLikpLywtKSwyLC0sKiwsMSwsLCksKjUyKi8tKiwwLC8sLS8uLy4yLywsNSwsLCwsKf/AABEIAKoBKQMBIgACEQEDEQH/xAAbAAABBQEBAAAAAAAAAAAAAAAFAQIDBAYAB//EAE4QAAICAAQCBgUHCAYJAwUAAAECAxEABBIhBTEGEyJBUWEycYGRoQcUI0KxwdEWM1JicpLh8BVDgpPS0xckNERTVKKy8WOD1AgYc5TD/8QAGwEAAgMBAQEAAAAAAAAAAAAAAAMBAgQFBgf/xAA3EQABAwIDBgQFAwMFAQAAAAABAAIRAyESMUEEUWFxgfAFkaHBEyIysdEU4fEGIzMVJFKCwhb/2gAMAwEAAhEDEQA/APJc4HUgOCtgML7weRHiPwx2TypkYKis7HkFBZj37AAk7Ybn+JPMylwtqioNKqopbokDYt4nvxc4TxBIkltX6xgvVOpA6tg1lr9IGtuycQhIcgdwSQRsb2IPgR3HBDgUUAlC5rrFQ7FoyupPPSUbWOWwo+vlgrkPlAzbuiSZtljY6XLCLSUZdBMv0Z60aaFuGoYzWfzFyORp06mrSFVdINAhQAFBFHYd+BC12Y4VkNDCPOkyDcGSCSOFrPo6tJdWA5kiieQ8Mp85KPt5Y7MwPE2iUFWpW0kb0wDKd65jf240PBuARyIGkzEOWZhqQTiUB05B1dV0lSQw5k9k4EKrB0kmC6Q8ijwDuo9wIxQn4c8naOw8f4nFvi+T6iTSs8Eo56su+pfUx0qVby88GeDdK4UiCS5HKT0K1shWU+bOL1HzoHAhZNcuiHdr9Vn7KHxxt+jXQKXORdZB1LDfZpgritu0iqSvlZ3G+Mnxl1kkZ4ohCp5IrO4HqZiSb5/ZhMrmyKHM7Ad59nfgQiHSXgGYycnVzIImrUK0ta2RYYFtr9R8sQdH+JiGZJCqzFDemVdaHYjtKTv922G57JuC2pGUr6QZGUjw1AgEe3FDLEXR/H8MCF6VxL5RYJYCr8OypJFXuAD4gBAw9jD1483zTEnY16tvsxrpuC8P6gsuekDhfQfKSbmthasQL8dRGMhKpvYHEoSZGMjka9uLsmfZVNtt5b40XRHpbmskhSAoFY2VZEbtbC72bl3E0PDArpTxSTNSGSUxqxAHZRIxse8Cix8ySeWBCBpPrPf6+7/zjaZDoA0qRFJssZJBq6rrV6xV72IFg1tYWz2uXOgPBuiE00ZlhiklQHQWRGYatttgbO45XV92GcRjOXkMMsbK4rUrKARYBFgnwIPLvxCFX41k+qeSPUrlCVJXUVJHOiQCaO3LuPrwMiy5sEA8x4/b34M5bNxh11qSti9JAOnvAJFA1ysEY0vF+JcNMJEEOaWWuyXeEqD4sO1Y8gAfMc8ShVejHTWbJqVhSIFmBZiGLOoN6H7ekruRQW9zve+Hcd4rJnQkYjSJFoLFEp06rO4vtE0aAuthQxm5oXZm0liB3Lq29dDb24k4fnHiKuhZWWiGBIIPiGuwfxOIQiGa+TzMJGZHhmCgWT1b0B4nskgeeM60UaHmTv3A/fWNZmum2amUxyZiUq1AgyMAQR9aqseN3iXP9Co1iMnz7JMQLCI7uxPPSKS79YxKFm0z4Tx94H3HGw6NZXJzAfOc11eobBEkJQ7/AJ1nj0dwHZ1bnwxhOIZYjlZ38PwxJw+QirB+zvxCEb6R5ONQBBIzsD2m6tUjO39WdRdhfeQPVjI5h3U8z7STj0zKS5SSNkXK5mWQ0UbrRqPiHVEoLyFhSd+d4zXSLotKtyvC8EbGl1rIFuvRDuAWNAn3+GJQgEEvLG66HSZqVhFlutJ3YqjlRQoFm7QUD0dz4jGGVQNi9n2n7MGuDSLrUE0CQC2liFB2LUO0aHgCdtsCFuOlnRDNRwtLO0S0CaecGQ+SgjtN5A48vzke/P8An3Y9Gz2UyYjLHNa2rYJl5bPraRkA/nbHn+dffkB7ScCFRCWeZ/n24NdH41WVS8ZkQEFl1mPUPDWASoutwO7AtGN93u/E43fQngE8ya1ynzhSa1ljGoqtQVg6KT5kN6jgQtIemMEUdQ8OyyGub3KfbaAn2nHnHH88ZZGchFLG6RFRB3bKBQ/nfGm6ZcWZWZDl8pDa1piWCUoN7p1ZtL+umFCq5488zDXyF/HEIXNz9Ie8fjiL5mv6WLGTyJO9X8Bg9/RuX/4sn9zH/wDIwIWXGXbbbnQ325+vEr5d15qa5XsR8Lxpc5kpUAi6lks9plJI33FqGI5VuPDAzNIHkjBIKjsjTpsG67RqtN1z5b4Q2oXHSPuN6Zh03ZwZjudJ6IUzeNj12MdqxpYeAsRJFqLONwB2gqmu0hDgNZNVR5YhzPR19Ghl0PyUsCAxFWoOgksTy3wDaGb0OpuacJCBasXJuLyMqBmsRII0FKNKAlguwF7sTZs788WZuEIWWiV5ArVcuZPa5+OK83CDZq9O/ifMG65YY14dcJZtEpc9xZpVjBUL1UYjsc27TNqazz37vDHT5pOx1asKjUNf1pBeph2jsdvDlyGIk4axB0myO6hy7zd7+qsRtlWHMfd9oGLBwOSkiDBW1y/FcvrGXTL5OZCyos80ckb7qtvI6vGdmLCyF5Yy5iLl2UdlAWarIVdQXvJNWQBZJ3HPFAX+ift+GGs5HewB2PMWOdHx3rbEqFtcpxLOzwsTnHKP9EwlzSIHFUQFmkAZQGolbq8Z6eMRSMpAJU0SGVhfkykhh5gkYofPGKqhclVLFV7gXrUR4XpW/wBkYnl4mXaV3VGaa96oIzOrlkA5HYr6mOBC1OU4hkuppo80Ja3KPlimr1MlgX3Gz5nACOdnYBTZJAFULJIAAPwxJlekQVYo9ChEjcMTBlpWZ36w6wzx6lG8Yq9tJI7hiHhYiLRB3oNq6y7XQFuu0VIJYDwNWLu8CFt+JZ7iGXywTM5dFiI0BpMtlz3bDUBWqu8i9ud4xGTiWSUK8nVoTTOVdwtA0SqAltwBsO+/PF3NiNtBy0RUGN5CHeKRwserVemNAlBSdJuxRHhi1FAIIeskGUmLdW/Vsc6syq4DLsgjQKQdRJY2OROBCZxPJpCF6jNDMb39GmYj0Ecm7agX5jfA2GEs4Z79IFtwWO4s7n0q8cWMnGZG1S9dHEdRLRRlwtb6RqkUaRYFl7G13eCK8Umv5vl83O0JXSI3lEQKlSXUxiZkVavm1EXY7sCEvFPmxjYQpOjkgDrZoCgUcyQsYYsfCwB4nliCHo7I8Zl1RCMb2ZsupryVpQ1/q1eJooYYbTM5cySbEEZhk0qwtRpjRwfG7B39RNCDKRmy0yJXcyTFj5rpjb4ke7EoRXJdLczAnVx5qdE3pE2As2dNjs2bO1bk4qwQQTM7zZgJIzE3Ik8hZjbMxdFYKCe+yxJ3A54tRvMmWLfN1MJu5Wy2Vbma/OshY9rYHetqwJh6goNPWmQ0KOgRg2BbPrLct70j11gQrQ4NI7MctBNmEBoSJBOVYjbkENd+xN+rECcRKkFl1KKtQShI7wGIbT69J9WJ5nlhARGDBrNQTPIoP6wQgXvy9eJ0mhcBTCYCecpeSYDlv1QRbJN99C+RIvEIVr5zDmRoihgyrEUZJc1JoFGwV1D0zYBvUDRIVcZ/jXDmhOkTRzE0dUMjug5itRVd/eNxvgjmOFyhS8OuSIAnrepMSirvmSABVWSPDnirkOkOillEMkY5lY8r1t70wleF7bfewduVHfAhU+D5+WI6lLqfFSytW21gg1+GNjlY4c0n0i8QzE9WQhiZVvwJWRwt99ezGVPRtsxbZNXZVUMU61czLvW5WKMFdqFFeYO/diplpuramvUpplZWBtTurCwR4EWDz9eBCfxXgckL1IpjPPS1q1E7bEA93h3YZlWAPpD2YOTIuahJihijKEkiGFIydIslpnnJIo2QAeQxmmIViK3BI9IHcGtiLB9YJGBC9HyHSGoAFlyEJrkMtcteJHUOGJ53veMFxIKCdydzvyvc713fxwf6L9ImjBT5zJAnOlnzMYLHmfo4ZLNDvC9257gHF8wpkamEgLXrqS2vck66e/NhffgQq8Gk91+38MegxcHjhy7PNE4OkEXPw+PkO1sXd28gFs+G9DA8MzSrIpcdkG2AUEkeFalv94d++C/FuOQ6AuXj07UzMiBjyIK07lSdwd+Vbc8CFR4pnwzHQule4EhiB5kKoP7oxQjLHx9wxDJmiTucEuHcYjiF9XIZADTjMNGASeYCxhh2bFa97vywIWl4dJl8ugPXdY16qPD45DYGw1yzKdNi6Xv8bN3Pynz/AIQf/r5T/Lxmc70lEZYxEySyDtSuzuUB+pGXJbblqJ8fWA35QT/8aX+8f/FgQt+vQp5JyBPKE7TWjF9IJNDS2xo0tWOd4qt0ObLyn6NpCpZkagrsN9J7Ped/v5Y9fk4PGw3L+xzeKX5IRmQv12YNitBeMoOW4HV6gdv0vrHGF9OqXZ/Lu181rFVrQYYDIi8+eea83l4cZMuyiOSGRhsZGtKUjUNtzdmmUjmMUY8pS9WTMGCqQxUkqygMdElUGG3sx6oeh1xmNszNJ+izrExUbDSAAoI2+OFh6ExqunWStaSNNWD6XJuze/Lli3w3ybiLx+II/a+aW0saywOYBg6DMyZ1623LzfLcJ6yZlGZeQRxdZIHjZTYHpE3Y3INi/MYoRcJi1Mocdaw+jtxocijvHRYgAUa3o3j1Q9DGVkEUqCNdVh0YvRNjS+rbuuwboYhk6FPrBuEgb2dYYGydqSq38cDm1GNBnFloJEXiRpP7ZmTGJqBrSJyuNMiQALxPOdSBHm79FZljl1LEymFiAso7MhAOy2vmOR5cu/DxwsnqtJG0UfWJRv0VUkHcXfv9uN/l+guYCx6swCyuS5NPqS1pSxVSdgeQUixueZHx9Dc91w16JIhJsbhBRbFNswLdnaqJ5d+KtkGSCc4seW833ZKTjqOdMA75HoIvOpBJ8iDh24O8jDQyvG516mt11DsFLUEnzPpCiN+WIc7wBo4wVTWsgBQr9Rr31DnsQQd79YBx6cnRvNgqHTLlNTA9Wmh9NAK1g0fPbfTyBO0md4FIFvqnezpKhSwKkMSa9YAv9bDm/M2IhUgWK8lm6N6CNS2msKNj2mK6xRI3Ui/3G278U04MjGl5gb2TWo7jdR6FciAfbj1HN9Feoj7GWkk1OJNibiYgN6BWmRWsVz7R8MUv6O6qBVfKMiOF1uFQBO3pBkpwSFJIBANA7YW55ba+fpbvsSFowSc+HqYPS0x6rzibo06gtpdQDRZgSL7OxUAlTTeJutuYxUn4VIil9J0jvq97I7idtjR8jyx6PDwcFXIR0VkLCQvIhLlzpDFSUVhKKLKdhICLO2KjcBKszqq61BKKHUxupIsFVCnUG1WQQKYbDmYZWMkZxme574BWLLgfj3IOfpfUBefPkpBzHIA8658j59xvwIwq5uRRszgWp5ki4ydFjl2TdA/Zj1Lh/RMlD1kYB2bsMais9kIw32ABohh2q3rYXmehxiIU3ov6i9q6Yj9k8u+gNRva0cK0iRfvuFUsz38O/dYNuNS6SjG1oijY9JxKTQI3Ld57mrF4dJwY+pZAsWqyqCLk0vWEKzIXAC2q9vmBdixgtn+jp16UQl7PZ0qoIU7eIB0snLbUe8DEidEwy9kAoR2W7QAulCgk7ksWUUSbVsSKokTr33vVC1B8jxaOPq2idoG3uRDIH/WVSstAWQBst8ycLneOIJWZCJ9VEvOGLk7juk32r0iTsOW4wcXob9GCSpNXpCsK0usekm927QPhXntgfP0UIcqU7A7VqSXK2l7EAGyRtd7nnVi+OBJRhuBvshTcVi6sAR1Le8usbjfbq+rFGqF6jy88SZXpGQwMixzALpCvrVQNt/onjJPmSeZvBOHoy7AtGFLDUKDHcrZIB0jVuCARttuRYtT0d2t17X6pZ2q1YsxW1UBGjNE1RJF1eKGsAYKlrMWXogDcTbWWQshs+gzige4G9VVtuTtzvEkvGCYwmiMAV2hEoc14yVZ8/H1AAapOiVlQQyiRiDYOoKobU3dpsjSL2sAG9qst0MGmhantEUFYc1rWTvXaYgDno5ixiW1A4SFAF4WIymcdXV4wwfmrKCGG1WrDfl54TO5qadi8heVqos7amochbG9sbjOdGjQ0lebq93pRlUOOsIFkbjkp5jxOnm6KINQGmgX0/SSVpHe9Voa9J2sDXRIG2FmuBPBBblfvuPubZeehZFsgMvceY59x+OHjIS/oEC6ujQPgTWx8sa6HhsnIJKXaIqLA3YFw1bHS1ilDdo9nY6t7WV4BEAHlKqrC0EjLrjRQqatdhWOsENQ5grscBrYcx333NlcsgaeYPoPVYeTLMCLC78jufuxKOEynkAeVeBvl4V7cb5ujAKqU0DtMGYL1aBHPYYPZBC7ALyJc7it7cnR1EQsylEUanEisGCrWvWoNjvujdHniW1S50c/S38KMIjvvvJebQZGQ2NrHPdTXxwgyDE76vD0eXgTvy+7HoWT4RHLUkITQ3ZJj1BSyRxFr1bkh2YX4acWsz0ZHXkyJpHVOUu7pYhrLUSNjVYmpWFMfN3yUYZMNHe85930XmP8AR7A7nkTdfCvbhx4Y5ruB7yVO11dDu9eN2eBuY+y40hOvF32lJChV3Gl68fDliKfhiawksah1TmhVEcSi6Bo6Coq9RN+WF/H3e3ufPyTvhEAGM8s92ekZ66XOV8SvDgDTbk3R1AA14fb7sd8wF72oA77+N8h342ycKgijDgF49lJbUJGANAxxsNai+ZXnVk74fPwBut9KN1aMqAhUtqUDcKvNdP1r7j68WFYTcxzPt3HNLtElp779xaJw0/CtIQmqIDXubDXW1c8M+bJ4/wDQfwxv8t0fDaSgKhLDNtpcmyC1mztdBa54ufkzH4t71/x4YwktBPfkqPZ8xAyHSVi0+UjiA/32f2kH7QcTL8p3ER/vknuiP2pipm+i00QUy5V4w4JUsJV1AUTVt5j34G53IlSKQi13A1Hez4nwrF8TZhX+FUw44Mb4Mea1GT+VDiJJBzRNf+nlz9seL4+VLiA/3i//AGMt/gwH6KJHJDJlvmnW5hyzpJt1iqFU0tuoCgq178pMW870SzMRjWXKshl3QFl7XLwmNcxzrngxAAlwgbyqtBccLbnOAiI+VbiA5yoeR/2eDvAPdXjizF8refINGAkfpQgX6qk57HHRcPVIoYpeGxmRmCCUuluSStNUu2xUAn9C+/bpuimYOYbq8rlUC6S0TSZcrXlbn0tyPAk1iDUaM+nG0qvzQDFjMHfFlIPlkzwq0yxHf9FKPsn+7CZz5b83GVHU5c2D3TDl/wC7hX4LM5cFMjGtDbrcttYJ2b0qrtbm6xN0h4CjRpUHDVqgSuYS73G4A79r8wO7bCxVbfkD5pjQ1wBxReDnbj3dV0+X6fvy2XPqaYfecTf/AHASd+TiPqlk/wAOMvP0bBbUFyoCMqkCQlWsjtAhd13FnzwVz3QPripifICkAIhad1Yr39mE1IbHr28DiRVZedFarTwXmRMek+6MR/8A1At35NR6p2/ysXsp8vAY180YEAt/tHcOf9T4YxnE+gczRBIoVZ0UFWhizJaUM9sD9EAWQHyFeJw3hHAzmcxoCxQzkPE8IjlLKY0pm6tRYBIo/rWTV1gbWaROneiXBmO8p7/K9BHy1IRfzRz4/TKffcQ288LF8seWO5ykgIB74SRfOjtzr24BzdCHbU6LGG9Lqxl5VUsvZZVLsBHpJPv8MLBw+JlIkEUZg1AsmVDM24rWOstthdjkLBO+I+Mw5c++9+4pjaYc2QZvEeXuQBvJsro+WfhhIY5OXUNweqypINhuesHmAfZiT/TLwo2Dl5xqq/oot6FD0Zu4YDfkPGIWS4WE9uh+aoHAYKw0N851IAwXskEgMed4pZr5NjJGqR9UHidQGYRxrIru1ozh21OJDoqthpBxA2ikbylgHLvOFo3+Urgj+lDKNqvqd65VqEl92Ik6W8DbSi/OBR2ULMBzLAHtHYEmh3chjO8O6HxzQdU30UsOqR1aGNJxqKqoNsS0TBl06h6ZoGt8G8t0Njy7lnC65Rr0nL5d1UivzYIPVqxZvVpF6dsVL2NEgen7K4L5hpy3Hduj26InmuOcKnZCZMyCjEjSkgtjoBDDQdXJfefHEs/SnhT1csoO9EJKD2jsR2KsHlYNWcAs90e6iWMjTvK/0lKsCBZVGqXSmoRmkAYGlJJOxGBsvRiTKMvXxdZa0rIqhErmzrJGxlWiGBj8GA3GD41N3yz2EEEHvvOy1P8ASvC5WIWfMAtVBEK6dB1grUPZo2PA3ve1TjjHCoSFDzgoQaCyHta0ls9nc2B7GI8KDrko4pVKoCktuuhYkZYtNmZiYQ3Vagy0KFgA+kMEM3weJ59SqraAxJGWjMYNAESjqO231QvMMKO+F46ZcGgAz19uCYGugu3buAnf3dX4ekPDIkBDT6GqgVc7BQEFHuAG3rPPEY6X8J6xpLm1FdBtXrSCrbKWrmoN+WKU/AxMuphAgEbABViYCrUARIhKyKLtlHZ0tXdjPdMuADKpEwMTGRAg0ppJCi2loKpPMAs3aJblQwwVKYdgFj5d/hUu7M7/AE77stc3THhbNdTksFXYPXZPZFCWu+vMbcsUF6ZcEEjhYZQ3aDARMFINIylesC6bAOmq1DV6W+BeU6KAQ5csYzLtMyoq6tDNds5Ha0sqrV7AsVsG8ER0ZjOoMsRAbWXTLwkm5esQGVipkBplf1V34q6tTImJHLQnS11UywbtfaT3u4K8enXCyS3VTkneyGsn9Lef0tvS5+e+Ip+nnCl+kOXkJUk/m1NFuyaUzVW/Kqsk8zeKOb6O5cGOZqINsViy0HVLoIB1xl17N2DV3XquhnegrysIxHWpNQYRIqm2DHUQxNAULq9wOWIFWibwN37ZJha85nz9eRFhGa0LdOOGDq2+bS2wMidhBXWDc7zVuPZ4YWb5ReHspRsvIysKIKQlSp5ggzcsYjphCiTQwwFZOrhjiulsvZjCnSTZoL5jVXhg9J0PAMrVGNMbhg0MSopoKCPpeyeXa5g2avDn1mtaDOaRcPwkXRTLfKDw6IaYsqyLZakTLqNR0gmhJzND90YROnuQZkAyRLXS/RZWwTvt2rG/hgJw7oUJgqXpuyHEMZDHSdSiXrhrC1XkcEOE8L7aN1WS1IHYpHDAZDW9/ntQaqptO2vkdsLdtNINmeHffBMAfMAXHc+ufHippPlGyJOr5mSdXWXoypJk/wCJfe/63PzxHN8o+TYb5PVW+6ZZt/Kwd8ZaTiECugeOFGjSnX5nt1gIYKy9b2r732oE7csTflDljpuDJiwC3+o+i1+j+d7Qr623q5YYHg2g8LH8KXU8NzHG4/K1EvyhQKQfmbHs7GoBtzAG3LEB+VmAcss/sZB9keAeY6SZaRgtQxImmnGTYs2mzWkSWkZOxSzzJvlgNnONQSRSAwwI50lerhKmwQSAbpBz5ePLliWnFp9x9+H4QQQJkWzuNdw14xlrC2Z+VxO7LP7ZQP8A+WGf6X1/5dv74/5OPPeHaZJUQlYwx9NtTAGiR2VWySQFFd5wX/JRv0h/c5v/ACcMhUErccZihZ9EtEJ2jrz00iqlArKn6rAgfVGw3PcLj6PQZlpIerjyxVNXzgmeVV7aherutQYerm3PngpHxfIgi5syQd+zHGtKP6s2l2a5j9IbrvghxPiWZV0lEunLPThZJIlcFlsIxAI0nnzPMgk449LbntYGw0Xj5jeOrSbb80/9HVphztoDgIkAlwEi9hYE7gbb15DxTh0uXkeNw0TjUoJBXUtldQvmrVYx6V0Y4jl83HS5WAzqT9EYVldkRY+2XL0CSTua1aara8CulcQzCAlNcq6QZA7zPGLLdU2wpTqaiSPVjHqJYGJXXG1UQUC9lqNENzBoe7GqtT/U0w0OuN0x6ws7ZwioRAMxlNuRPqt7xv5vKkRijjHVMpn0wRQldgXCgtbi723ortYxc4RmY8wrrEqaYgrHVHlIydZfYbHUSARQ7gK3xa6I8bXNQkQJEc0S8rxqmW1KusRqdTMDqoq2o7G96usUF4k6ymOZhqkJKFWiVAqhiwelJUk8x3cxQxVlB1OqAACBcG+cERc6niEys9tagWhplosMQmJBcT8tyLm0QN5ztcFg62aRTSxhU6okxrrZj2tLJFUm9bCuQ87IZjKTuBHIGaBBTJpnIcaQV7axKQA4Dbbk33nTiaPLyskMgzKlYCkhjVpZC23WBCwUBAQD2uRsXyGAsnHTPmurd5Il1qulesYSak0srq7bAdwO/b333wk0GU3w8C8EtEiZ3EZQTvi0q1Jr6gFWh8pa28XiBGIiLkm8iSJkxBh0MH1Yl/1dJNL9p9JbUby7q8gIBBssO/1DB7Lr1DIqIsbS6gsakmOlAZ2JEx0tRavGu+hcTKetjOWaFFRCrmQQRsSUVw1BWs7EkkdxO4CnEGZzkkAKF/o0Q6ZkZ2jikdmTT2UW27QIB29H9HViHNc2oWOFsgLWNiM3CeM881GI1YDCXA/NYySbguMAkngBlYZp+cijTLGRpHOo2w1qJY9bi9BolFDae/kvfeAHEejMc0jpCs+Xmy43mZrZrbWdkCEsyEtqY3v5DB85Rj14zwpRHoZ2K6iGS+sCtLSuO0a7gD+jhOJxug15eaEaUqQtGksnYvtkrGeQBsk84x47zXcaOYh0TI4GNQbHlfiLq9FzajDTkTPGMheG65iN5uJBCzfR7i4gnMOehCzThB1oe0YOewCI30rexJv6pusavhzS3DG8YpC0Z6lpH0RgAKrXYCEgqfIiu/AOfPpmpAJIlzMTBNfWEqqOFZXljDFQWZbIHIEHxvAXL5qXIdZHHU+WbRFplZRKiFbLxkLpVW1EA3zI7xhrG03H5LbpFsuW+NcoiLRFQVKZAqXsCc5AyFjBGdgRytnrcvl0u3DRlUDJGeS9oRSbEUdPYUC7Gk7kbhZcxGsfoh3UuQWXRSSysjCQKd+yopmBu2I3xlYekmXOYbMCUKWVQgClpIyFKFTpa70AdqjdnnWLMvygjVIZUttIVWVI0LA/pda2ptq320n14Wym8mMJic+ZnLyvre6KgY04mOnCGn/jOcga6meN7lGuK8HSJmjdRF1bq8Ug6zrBsvZjbtaGpaLsCtKOe+KpaeIsZm6yKRCvXxhTNEUUlnOkm0A0a5UIBpexywMyvS2VgdOUMuoXbl9OpjqfZV00zFmIvYsa2oCaTiOelARIcvCtVSol0VKsCFLXzr0f4aG7NWeCBTgaefDTJZKu10KTr1ATzztuPHPMaCArObiTMICp9As0ckLHUSvV9vbVGAWRttNHQNhqwOPCJ8nE/Y62I1qc6lZDE4AuE31ZIdaKM1KpPZ1ECbJdBM4SzdY6dYO1pBTVz5klNRokXp78Fovkw1G5pSx57sW5Gx6IXkf1sambC5oAcRb723dfPolDxEgEUwSDuBAO7OB5WWf6K5nr5qklCwqjpGrul0aJjQMRpiJWie8ELyvGjM2qNwWjGvrFdh1Lty1HcP2pCFAAHZG1kVggnyaZM7umo/qgRjx5L54b/otyHdG634OfwwO2KnLnEzPDqec/xdXZt1WWuLctLRlGhA652E2sYOGcQQwaWzDUUdixUsRGqhWYml0kGyFGrdhu17ZfheUk4hnXzGllihKrCrKW35R6wdtI/OSHlZA5Ghqm+SnKXatKvqZfsK4jT5LYkBEeZnjvfbQNx5gA45zalGi0txRlmx4/86zmmOqYnYgw+bD5X9o4RZSz5SSMoYYnkl2V30RhKUU6MNIJUqNwNu8b1i7mIWWA3Soqt9G0ZURgajqiZF1NIW/SO9nx3l4T0WaCMIJ5GpmbU132q8/LD+JcElkidFnKlhSt2uydSm+fgK9uFHadmxf5Wi9tI5ZdwmycIBaTnPGfPKIEcc5KGRmtL9SpJ6pGLMrGOMoTRayesY+uj3jE3EC+X6tgA1KEU0ZipBLKV3Uvq3t9qNbHAT8gs8qOi5wFXNsDq3NBb3G50gDfuxTg+TzPxnUksRIPPUBtRBHod9nDAaJj4dZgOZ+ZpO7eJ4Tl9qsfSElzXSMhgdBNzc6ZxkQQJINws5CfnfEbHWSK0pI1G2McQsaqUX2VAuuRx6DHCUZh1iQ9UFUppY7Ba32JkXkbUbHnjO8O6F8QysgkiSHWAy2WQ2G09xUeHxOFzXC+KsxYxRsx5kJESSTvXauqoV/I2u2d7/ojDAtYznztl5WhZ3bQwkl0zfeIO/LPS0LQzouaRUSUOnpdaUkjYUQ+n82oNgVYHJcJmFjRmMJRGYkodN6UHpo+pSQT6jXiKxmPnXEoFpoQVI2D6QofY6ox1lKQAKoCrNVisOkGfVkYQjWiaWfU2qQkC2chjZ57+eKs2OtxEwJBNhN4ME9MpmZyVq21US4ltRtiXAOjUdBoBcbsolZHpPLWcntQtsDSklRaKdidz7cDDmPZjb5foWc31mZnl6ukNhh/WKpRe1fIARsRW4Jo7Vg7lui2WyxL9VS6DEWkDN2jr1ksBpbSAyvSigEYFKIL3vFOxz9ff3Vmw4/KRHDLpwXm+Q4HPOajjNaWfU1qmhQzE6ztXZavEisaPh/yegBJMzJ2b0tGlhi51AIkgDAkHTYoEXRGNuuWUWtfRjs2Co1SaAxXrNQVdmKhtARi1sAw7XZPLKrUSv0bVqfkakLk6mBMTMysQWJWt7ShhTqxDwNN2pTSwYOPff4QvI9H8vlSIzFbHQC8iqRG/XENpkCiwADb6iBY2Pcn9K5n9OP35r/LxqHzCrJHGpI0kPo5i2PVU3aJCkMTaHTTE0dO9D/WP+NH/dzf5GEMdUuDJ5Cd61UcD2guMf8AYidNGncsZwfgqHOdXmHhjWIs8hftKRE3IA0Kblvtv340/SbNdRbARAtVFcu6JMg0kAMSe0FY95PgBW9KTh8eZZBLMTVkNDGQvV7sN/pFGwNEtvewusE+O8Wyky1mZHYFjXWTRRdS1FQSiujgEG6IZmCjwxNT/Z1MiXRYjjnaY+6vW26j4j8OpVmB9bYGh3wJDtbCNFDw7jWa6kKxf6QMzACEKwZQNB5sOzR2rcmzyGBXSHhMEsSfm45rTVNLKZDyb6IrdA0RR/U5Vgb+V+SX0lje2Gpakm7K16OqMLqosALrYbm8Xc98oGoK0WXftatVRpArKDQUsWkIPpb94YejW9WUKr3B9Rxk63+WNCNZ8tbriuc6SWCBoNIO7OIWLy80sD6lDIaGoFAoZdQbSwYVptRvXNb7seqcI6dR5uM2GWU62aKM5dTswok7MDRB1VVDck7Y85zvGGkmjZzGNPV2xdGYiwxUhUFFSWXZQD5jfEGXyc7kFDMx5WsRI35jt0tezGmps767AMiDNt475prqjWt+aOq9L4Bxwlp45GGmWQxxl5WBCBZP6tR2zytdu8+GKmc4Zl2ep5ViC6GBWMxWHG7F5W3QD2ruDZOMgOj2YkA16971F5tOqzfaWMG/fixlehAFgtGt1YWMudjY3kY735YHeHV6sYnG3Afc3VX+K7PRrfFokN3BuQtGQt6LW5LjfDokUCeVwii6kB0jtjfqI23B0fW3JFHskYpTdO8vRC5Z2Bs3IrsuoIDzmlW+2qkdncD6pOzcl0EuqWd/aY132+qFHxwayXydqu/VQp5tTt8b+3Dj4VSgB5iN2p3kb+Kyf6iXOL6bHEnWI9Ssi/TWSSVnigjXXG8TIG6zUp1ECoo+ydyCbs6jywmTzXENOkawukqLRFFdkC+tYggActHjys36VB0UQelIT5KAo+N4vQ8BgX6mr9ok/DlhzNj2anl35qX7XttUAEAAZSZ+y8ig6LTn0paNk/nJCdwBVRqn29+DGU+Tl3IYiRjtvoRNwKvVJqPLzx6pDGF9FQo/VAH2YfeHj4bfpaluG0VDNSqeg9zKwmU+TNfrBR5M7yf9I7ODeS6Ewx8tv2ESP40TjQXjsW+I7Syr+lpn6pdzJP7KnFwWBf6sE+Lkufia+GLqKF2WlHgAFHwxwGFGKEk5p7GNZ9IA5Lqx1fzeOvHasQrpawhx147VgQuvCYUtjif52wISY68dthCMChJf874QnC1hpH81gCEwjDgKF9/Ifef58fLHBLPd+A5k4hzmaCKzkbILryHIesn4nFs1BOESVmukM+qXSOSCv7Rot9w9mA7Jfhh7z2STzNk7953J9+I9eN7W4RC8vVq/EeXHVX+jTr1siOuoFesC3QYqrKQfHstfrUHuxcizMDTSSHQm+vrBoIDVsWK3qBTSGP6y4CZLNCOeJ+QDU3qbY4t51urmZgWEUZkSU6FFMhBGkgDfYUTRbUvkcee8SoRW+INRH8r1nhNUP2fAcwY/hTvm2k1dVRozRws8pCoCmiq0MGXc0LHo+oYlhnSFdVGXqgllGjMqEqxWNhq+lHV9rc2NTUa3UOUmOt5BMrMUSUNMHXTGWYNGCgYKzMCCb2uxsRizmOCZhVky0aQvKQ1yRiODrBRS3QRhXcRuVNNQLk99Yw/EpHExxJIABXcpNFSKRLW6kyMsrnLmLctF3C3kn6wLH1bjVIkeYjdFv9OFlZXQFW5qaFkld7Nv+mMx/MEP/wAzDmrLImWQuyaLeNrYwlKQmLtqyEkhtOqhdpQNGH+kY/8Amj/c/wAcaadd7fmwEggEQY438xbTquY6mTYOHUE2FtJ3HNeVf0NPKbdJ5d7uaQAeums/HBGHoxKUCkQIooDYuQAXbwpt3Y2b8OVAeh5Po2HF9aGH6gB+JO3tGCUHR6FeYLftMfsFY7eCkM5K4oq7W8WAA75rziHosB6Uz+pAkY+AOCeV6GI1EQvJ5vrYfHbHomWyqJ6KIP7I+3n8cXNd+I9x/A/E4MbW5NR+nrP+uoelljMj0OdfRjjiH9kf9owVh6KD68t+Sj7zeNAsV94Pvv3HDuqA539n44w7X4tR2X/K6Oh/BTqXhjHXgnmf4QyDo/Av1S37RP2DbBCGFE9BFX1AA4loeH24fGd/4AY43/0mz1HimwOJJjQD7+y3s2AMEgAclzAkbEFt6uwoP6x3Nd22FaFxdKWAqtJW2vnsaArzO/wx0q2yGrotvdaeyRdfW8K877sSjDqnibmGA31/ZaRRbHf5VeaTRq1WoSrYhgu/KmIoj1XXfWH72R3jmLFi+W3niwshHecUp/zwO9mM8vRPaUdrz/R/t4VV8YLKReG3CgbK1xiSpgp88LprnfxwwnHBiMckf1WR9VLyd+yn9GNCpA+E14b1h9frGF1eXuvG+l/U+yP+sOb0B+x9kp2yPGRS6sLhAAfH4HDhF7fh9uOvR8U2Ov8ARUHW33hJdRqNzCQY4jDuXljrx0EuEysdh+EJwIhMvHXh2kerCGPEqITScJeFK4aQcCF14S8IcKgHM8hz8/Ae0/fiVCcxoeZ3PkO4e3n7sAekubpVQc2Oo+obD3t/24Mu1m+84xfFM31krMDtelf2V2Hv3Ptw2i2XLDt9XBTga2/PfFQGQ4YWGGMMNJxthcDEos2OySNq322O2+3gcHc7ko8zHFK6yMWVUPVNtancMK7YsFb57e4DJg/0QnV4ij6X6tr0kA0hGncHYkkOb88cnxSljpTF16TwHaTTqEAka274qxwvOSJcrEqGYrKPAn6QbFTWnVp5X2WxDxKZWYIGutcgNMHF7BbKqVOqS6A9CEeGNE/CkUGMII0KsQAoUBhvYFV+t/ZOMjxXPhF6uZ2Qg9knrCAy7g7WLHssXjzVCs51PGbGYJvMSMhfll1XoXtl39lhcbhoHIiYgzvsbJycEkzOsxaA1COTVPIzGO9xpdTVjVpIegTRONh85i/5V/3BjzjgGfkkmkKH0dKqFs2a3UciVarA77Hfgh+UOY/9L96f8cdSlWdVbiP8a6Dioq0n03fCsCACfmMy5ozknIADcFSSUqbWwfEGj7xgll+kki+kA489j7x94OBQKt+qfay/iPjhzRsBy27iN1PtG3349FDTYrwwfUZdh8vcflanK8fifmdB/W5fvcvfWCavYsbg943HvxgghxZysrRm0Zl9Roe0cjhbqI0K109vdk8LbjEiSEcjt4cx7jtjN5bpKw2dQ3mux93I/DBXK8aifkwB8G7J/A+wnCH0rQ4SF0Ke003/AEm/kiYkHeB7NvhuMSxuvj7ximWxwk2xyX+E7IXio1gDhut6C3ot7a7xYlXJaLIeyaLUSdx2D6PifHyvEt4Hqx7jv7jiVcyRz39f488Z9o8Nc+7D5p4rjVXAcVZz9MvP82eXontr6XmNq9b+GJEzI77HxxG4uQUSewRQ5E6gd73sd3jrbwxxts2Ksyi4YZtpf7LTSqNJzT8dha8dsOAx4sUnFPlNAxIFwl468PbSaFCeMdht468NUJ4b3eHd/DHaL5e78PH1fbhmOvHT2LxOtshGEy3ccum7uUmpSa/NdeOw+buP6Qv2jY/j7cRY+iUqgqsD25ESOq5jhhMFLjgcJjsMVU7ny54YThLw7n6/bv8Ax+7ApTcLMa7Phz/a7/dy9+FjNDV38l9fefZ9pGIcCFV4nNoiY957I9bfgLPsxkWyQ7rHuODfHszbhP0RZ/ab8BXvwL1Y2UhAXE2wipUjdZVTk/PETZVvI+3F1jhhw3EVi+E1DnhbwOLXRTMlMyUoVICCd7FAuBXh2X9rDxxK2BmalaOVXQkN5d+mn0+0Bh7cJr/OwhbNh/tVmnp5r0PMcV+j0tq7Nb6SRa7jtAHyB27zjKZ2RGKggM2gSMrAG9Rs7Gxa6gvswV47mZo9LQEbkhgWKg+BB5X3b+Ixl8vO4zWqcaGmYIoJ1Buy7sARsCWqh548VhezayHGQbXM2Ol9B7L2LWw3GSOQIm5jKZ4zGQzRaM5TLSdfFPCeqsvEDoZq5UrUCymm23OkqNyMY38oc7+m/vbG5y2ciRWSeISLdr2EegeYIPPff2nDvynyPg39y+L7TXrNOBlMwN0wulse0UdmDiGYi6JxnFluNlmJcxEJCikjZT2yK3A2DbAgHxA5eWLKzlTsSD9x33HeMRcf4WkwWWIr1nVhFS1R3kS2BonTJqU6bBU7KeZIIDNZibLlkPa0qp72VQdlsGjGeywo1yx6Fm1ua3+4Jg35ELxtTw/+7hpHCTYTlMjVab5wp5ij4r96cvcRhTEfq9r1cx615j3V54p8HU5jL9apUN2rSyNkFkqx2O1mjXrOHMSD4HbyPrx0qb2vEsK5m00KmzuLK7bgxbr55c1L1vhhpOJBmb9MavPk373f/aBw45YH0GB/VNK3s3pvYb8sNxR9SxmmXXYZ+/l+JUmV4nJH6DkDwO6+4/dWDGU6TjlIntX/AAk/YcZ/qyDRsEcweftHdiSJLOwvA5jXK1KvVp2aei2eWzkcnoMCfDk37p3xZAOMQYsEcrxmRNtVjwff48/jjO6juXTpbf8A8xHJagL7MOVAMC8v0gQ+mCvmO0PxHuOCcM6vupDDyN/+MJLS3NdBlVlT6TKnWYjv28DuPjh4lHePcfuN4hvHXjJX2ShX/wArAel/NPbUc3IqcAHkfft/D44cYyBuPb3fhiveFVyORI9W2OLX/p2g69Nxb6j8+q0N2pwzClvCXhBP4gH2UfeKwoZT4j17j38/hji1/Adqp3ZDhwN/I/utDdoYc7Lrx14cI75UfVv8OeHDs7nn3D7z5fbjn0vD9oqVRSwkHiDbimmo0DFK7MGtK+A39Z3/AAxDeGlicJj6RRpClTbTbkBHkuS44jKdeO1YbeEvDYVUt4dEpJAH/jzPlhl4mPZTzf4L/H7BgKkJs8lnbkNh6v488QyOFBJ5AEn1DfC3gZx3M1Hp73P/AEjc/GhiWiTCXVfgaXFBJpCzFjzYkn24jOO1Y7XjauBnmmk4acKThpwITWOB3Fl7N+G+3OgbO/dteCBOK2dW1P8APcR9+AqwMFF4+IdXw7rZQziEFWoKWKo/U6qJAPLVz5HHnHSTpDHMf9XBBiKSA1oZXBN9gWNgAbB7/LG86Hz9bHLlZTqWVDzrZGTqGHsaK78ZBirwThYmy2mWMM8BaB9cV7x7DcjcFNJvvvHCqhzXfK2eoH3XqDXAph51UHGeKTPk/nESqjpokkRlDfRug1fuyFSaPok+GMl+Vc/6EP7j/wCZj0fg0IiSYOupFtKJvXHJuQe8c9G/6Ixn/wDR3lf+Ym9/8MRSaXS2DIseZAMdJhRT2gYZe4CbjlJ/CpZ2NJcqskUisyzCMJfc7FEAdqoi4wyMAwIJO1HBvITpPEI8wpBKGJitJKv1WW+8Hc01iyCMCuL9IIp8xUynLy6VX5zGFYyWo/2iE9meO+Q9IVscTpmPm+sZhB9JtFOshMDSKoVerlJ7F0oMcp7jTd2ObXeKzmuZnYxv5aHiFvfsr6MOeLEWOaJ8P6J6C6LKphkFq3VkU1aCJEGy32O0pIFWQLvGOzWfniiibkjWVvSynuK33EEG12IO+NrmVaMRujatQPo3rRgutkdeasASfMC+WM7nONJLKyZgBR1jMsiEjSSCAzKdQkUqxHK+1QoVT2bUWF1JwIygjv7KHFrqzK1UBwmCCBBBEZR7KHI8eRzTdg+Z7PLffu9uC0aluW48e739+MrnOjrKjSxMssQ31JZ0irIkT0ojz52PPFTJcYlh9A0Go0QCDt/Hux0KPiLx/kvxTdr/AKa2XaWGpsTsM6TI9yOvkF6JEpApjqHgdwPUeY9hGJrX9n17r4cwLHtHtwE4T0gSVAWIRuRB9G/Ju7+1XrwUlP2j/uGOmHB7cTD3yXj30nUapo1RcGD+x7HBWGSuffy5EH1HkfZhhTCpIRyNXz8D6xyPtw/WDzGn1bj90mx7D7MMkjPvvqs5Y130nofz+YUOmsSQkg3yNbEbH+GHhOZFEDmR3esc19oGFxOKckv4Zab2V+Djci+lTjz2PvH33glBxyNudofPl+8PvrGeJw28UNNpWlm01GazzWxVwRYNjxFEe/Drxj4Z2U2pKnyNf+cEYOPsPTAbzHZP4HCzSIyWxm2sP1CEfx14pZfi0bcm0nwbb48j78XMKIIzWtrmuEtKXDxMfWPA0ftxHeOvEK6l1KeYr1H7j+OO0DuYeo9k/Hb44hvHXgRKe6EcwR/Pjht4VJCORI9WFM181B9XZPw2+GC6E6BATZ9Fdz9w9ZOGSSliSeZ/msOeYaQqggXZsiye72DEN4gIO5KTjNcWzOuU1yXsj2c/jeDudzOiNm7wNvWdh8fsxlQMaKQ1XO219gwc114S8cRhpOHrmwuvCE4S8JgUpCcQzC1PqOJWOIzgUhVuj2cWPNKp5uzovqkTrK/ehUD/APIcbafOlDd7Hbff1fz5485ncpJqHMAuPNoGE6j29Xp/tnxxuUfrYEa7DKCD319U+uqOOTtlMEkEAzocl6DY3F9CAYN1U45ndQVwq2uzMG/qmILbctmCNv3Ka57huqbzxpM70bDodLhlYcmGxBHKxfd5YA/kG3/Gk/vW/wAOPLP26k9jWMmmBNgSbn+E39NULiX3PRZHpLHFM0csA0o8ZBALFOsQ2VRq7JIN6G0kUdgKJFcL4zJHriViI5QUdCAVN7bqwIvnvVjHdEjeYlT6jQzEr9UlN0JHIle7wxQbuPf1h37+Sn7cdZ9BrBg0XrfDa/xKeFwnDEzcEHSFoOG8VlyzIY+2sZtVJGpNiPopCDp2JGkhl3O3fi/OsedlllVwhYISAukxsBpbror7KN2T1ikqDdkXWBWBvFpmRo3RijruGUkMDY3BG4whkVXQ7PKdd/Va/GvCaNOi6vTtESNLkC27PlyRro1mmSaJyCElOi+4nyYcmDDxv340vFeiqTeCtersAAeYZbCsOfaGg951HnFxBQozSrsoETADYBm0sWA7iW3J8cEeIDVJGjbqwk1Kd1NKascjjK9zxtAYwxeN435dV46nWqUak03QVkMpwOQsVjKMhunDgxlxsY9XNJPBHAbblW+NjwbIBsvcrOjq1PqZewYyNt9gDte/1tiLx5x0SkIz2XUEhZJercA0HTfsMPrL5HbHpHQztZjMBu0FZ2UHcBgkYBF8iBtePT0XBjeSz7a1+0VccgYjeB6+iqQ8YheRo45VdlNbbav2b9KuW3gcXbxm/lSyqLmIyqKpdCWIABYjkWI5nzOLfRSdnyylmLGyLJJNDus400a5eYIXN2rYhSbiaeCLztSkiwVViCCQQaNEEbj2YlSY0L7XLfZW94GlvaAf1sQTei37Lf8AacPj5D1D7MPIkrCHFrYVhYr9HteXJv3e/wDslsMvDcX8xvl43O7E0WO5rwvnWKlxaQDqrNYKjXOFov8Ax2VSwt4THYakJbxNl866eixA8OY9x2xBjsESgEgyEZy/SD9Nfav+E/jgjl8+j+iwJ8OR9xxlTjsKNIHJa2bW9ud1srwl4E9HpmZDqJNcrJNYKYQRBhdKm/G0OTrwmEx2IV0t4S8JhDiFKD9IMzuqeHaP2D4WfaMCQ2LHFT9M/rH/AGjFTGxohq4lZxdUJUmGthmEOJSpXE4aTjjhDiVCQnDGOHYY2BWCGcRk0Mrj6jh/dRIPkaI9uNV0UzSyZYKt1EzxAHnUTlFv1poOMtxTl7PvwZ6DttL68ufacjlyT7TjDtYsCux4afqC1GVzqqultiO+tqvbliX53H+mPecCsz6Xs+/EN443+hUK4+JiIJmct/JPreIVKVQsgGOe5f/Z"/>
          <p:cNvSpPr>
            <a:spLocks noChangeAspect="1" noChangeArrowheads="1"/>
          </p:cNvSpPr>
          <p:nvPr/>
        </p:nvSpPr>
        <p:spPr bwMode="auto">
          <a:xfrm>
            <a:off x="155575" y="-776288"/>
            <a:ext cx="2828925" cy="1619251"/>
          </a:xfrm>
          <a:prstGeom prst="rect">
            <a:avLst/>
          </a:prstGeom>
          <a:noFill/>
          <a:ln w="9525">
            <a:noFill/>
            <a:miter lim="800000"/>
            <a:headEnd/>
            <a:tailEnd/>
          </a:ln>
        </p:spPr>
        <p:txBody>
          <a:bodyPr/>
          <a:lstStyle/>
          <a:p>
            <a:endParaRPr lang="en-US">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Detention/ Correction </a:t>
            </a:r>
            <a:r>
              <a:rPr lang="en-US" dirty="0" smtClean="0">
                <a:solidFill>
                  <a:srgbClr val="002060"/>
                </a:solidFill>
              </a:rPr>
              <a:t>Facilities</a:t>
            </a:r>
            <a:endParaRPr lang="en-US" dirty="0">
              <a:solidFill>
                <a:srgbClr val="002060"/>
              </a:solidFill>
            </a:endParaRPr>
          </a:p>
        </p:txBody>
      </p:sp>
      <p:sp>
        <p:nvSpPr>
          <p:cNvPr id="4" name="Rectangle 6"/>
          <p:cNvSpPr>
            <a:spLocks noChangeArrowheads="1"/>
          </p:cNvSpPr>
          <p:nvPr/>
        </p:nvSpPr>
        <p:spPr bwMode="auto">
          <a:xfrm>
            <a:off x="1066800" y="1219200"/>
            <a:ext cx="7239000" cy="3200400"/>
          </a:xfrm>
          <a:prstGeom prst="rect">
            <a:avLst/>
          </a:prstGeom>
          <a:noFill/>
          <a:ln w="9525">
            <a:noFill/>
            <a:miter lim="800000"/>
            <a:headEnd/>
            <a:tailEnd/>
          </a:ln>
        </p:spPr>
        <p:txBody>
          <a:bodyPr/>
          <a:lstStyle/>
          <a:p>
            <a:pPr marL="342900" indent="-342900">
              <a:spcBef>
                <a:spcPct val="20000"/>
              </a:spcBef>
            </a:pPr>
            <a:endParaRPr lang="en-US" sz="1600" b="1" dirty="0" smtClean="0">
              <a:solidFill>
                <a:srgbClr val="002060"/>
              </a:solidFill>
              <a:latin typeface="+mj-lt"/>
              <a:ea typeface="Times New Roman" pitchFamily="18" charset="0"/>
              <a:cs typeface="Arial" charset="0"/>
            </a:endParaRPr>
          </a:p>
          <a:p>
            <a:pPr marL="342900" indent="-342900">
              <a:lnSpc>
                <a:spcPts val="2800"/>
              </a:lnSpc>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Accessible cells: 3% (DOJ </a:t>
            </a:r>
            <a:r>
              <a:rPr lang="en-US" sz="3200" b="1" dirty="0" err="1" smtClean="0">
                <a:solidFill>
                  <a:srgbClr val="002060"/>
                </a:solidFill>
                <a:latin typeface="+mj-lt"/>
                <a:ea typeface="Times New Roman" pitchFamily="18" charset="0"/>
                <a:cs typeface="Arial" charset="0"/>
              </a:rPr>
              <a:t>regs</a:t>
            </a:r>
            <a:r>
              <a:rPr lang="en-US" sz="3200" b="1" dirty="0" smtClean="0">
                <a:solidFill>
                  <a:srgbClr val="002060"/>
                </a:solidFill>
                <a:latin typeface="+mj-lt"/>
                <a:ea typeface="Times New Roman" pitchFamily="18" charset="0"/>
                <a:cs typeface="Arial" charset="0"/>
              </a:rPr>
              <a:t>)</a:t>
            </a:r>
          </a:p>
          <a:p>
            <a:pPr marL="342900" indent="-342900">
              <a:lnSpc>
                <a:spcPts val="2800"/>
              </a:lnSpc>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Dispersion (DOJ </a:t>
            </a:r>
            <a:r>
              <a:rPr lang="en-US" sz="3200" b="1" dirty="0" err="1" smtClean="0">
                <a:solidFill>
                  <a:srgbClr val="002060"/>
                </a:solidFill>
                <a:latin typeface="+mj-lt"/>
                <a:ea typeface="Times New Roman" pitchFamily="18" charset="0"/>
                <a:cs typeface="Arial" charset="0"/>
              </a:rPr>
              <a:t>regs</a:t>
            </a:r>
            <a:r>
              <a:rPr lang="en-US" sz="3200" b="1" dirty="0" smtClean="0">
                <a:solidFill>
                  <a:srgbClr val="002060"/>
                </a:solidFill>
                <a:latin typeface="+mj-lt"/>
                <a:ea typeface="Times New Roman" pitchFamily="18" charset="0"/>
                <a:cs typeface="Arial" charset="0"/>
              </a:rPr>
              <a:t>)</a:t>
            </a:r>
          </a:p>
          <a:p>
            <a:pPr marL="342900" indent="-342900">
              <a:lnSpc>
                <a:spcPts val="2800"/>
              </a:lnSpc>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Special holding cells: 1 of each type)</a:t>
            </a:r>
          </a:p>
          <a:p>
            <a:pPr marL="342900" indent="-342900">
              <a:lnSpc>
                <a:spcPts val="2800"/>
              </a:lnSpc>
              <a:spcBef>
                <a:spcPct val="20000"/>
              </a:spcBef>
            </a:pPr>
            <a:endParaRPr lang="en-US" sz="3200" b="1" dirty="0" smtClean="0">
              <a:solidFill>
                <a:srgbClr val="002060"/>
              </a:solidFill>
              <a:latin typeface="+mj-lt"/>
              <a:ea typeface="Times New Roman" pitchFamily="18" charset="0"/>
              <a:cs typeface="Arial" charset="0"/>
            </a:endParaRPr>
          </a:p>
          <a:p>
            <a:pPr marL="342900" indent="-342900">
              <a:lnSpc>
                <a:spcPts val="2800"/>
              </a:lnSpc>
              <a:spcBef>
                <a:spcPct val="20000"/>
              </a:spcBef>
            </a:pPr>
            <a:endParaRPr lang="en-US" sz="3200" b="1" dirty="0" smtClean="0">
              <a:solidFill>
                <a:srgbClr val="002060"/>
              </a:solidFill>
              <a:latin typeface="+mj-lt"/>
              <a:ea typeface="Times New Roman" pitchFamily="18" charset="0"/>
              <a:cs typeface="Arial" charset="0"/>
            </a:endParaRPr>
          </a:p>
          <a:p>
            <a:pPr marL="342900" indent="-342900">
              <a:lnSpc>
                <a:spcPts val="2800"/>
              </a:lnSpc>
              <a:spcBef>
                <a:spcPct val="20000"/>
              </a:spcBef>
            </a:pPr>
            <a:endParaRPr lang="en-US" sz="3200" b="1" dirty="0" smtClean="0">
              <a:solidFill>
                <a:srgbClr val="002060"/>
              </a:solidFill>
              <a:latin typeface="+mj-lt"/>
              <a:ea typeface="Times New Roman" pitchFamily="18" charset="0"/>
              <a:cs typeface="Arial" charset="0"/>
            </a:endParaRPr>
          </a:p>
          <a:p>
            <a:pPr marL="342900" indent="-342900">
              <a:lnSpc>
                <a:spcPts val="2800"/>
              </a:lnSpc>
              <a:spcBef>
                <a:spcPct val="20000"/>
              </a:spcBef>
            </a:pPr>
            <a:endParaRPr lang="en-US" sz="3200" b="1" dirty="0" smtClean="0">
              <a:solidFill>
                <a:srgbClr val="002060"/>
              </a:solidFill>
              <a:latin typeface="+mj-lt"/>
              <a:ea typeface="Times New Roman" pitchFamily="18" charset="0"/>
              <a:cs typeface="Arial" charset="0"/>
            </a:endParaRPr>
          </a:p>
          <a:p>
            <a:pPr marL="342900" indent="-342900">
              <a:lnSpc>
                <a:spcPts val="2800"/>
              </a:lnSpc>
              <a:spcBef>
                <a:spcPct val="20000"/>
              </a:spcBef>
              <a:buFont typeface="Arial" pitchFamily="34" charset="0"/>
              <a:buChar char="•"/>
            </a:pPr>
            <a:endParaRPr lang="en-US" sz="3200" b="1" dirty="0" smtClean="0">
              <a:solidFill>
                <a:srgbClr val="002060"/>
              </a:solidFill>
              <a:latin typeface="+mj-lt"/>
              <a:ea typeface="Times New Roman" pitchFamily="18" charset="0"/>
              <a:cs typeface="Arial" charset="0"/>
            </a:endParaRPr>
          </a:p>
          <a:p>
            <a:pPr marL="342900" indent="-342900">
              <a:lnSpc>
                <a:spcPts val="2800"/>
              </a:lnSpc>
              <a:spcBef>
                <a:spcPct val="20000"/>
              </a:spcBef>
              <a:buFont typeface="Arial" pitchFamily="34" charset="0"/>
              <a:buChar char="•"/>
            </a:pPr>
            <a:endParaRPr lang="en-US" sz="32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pic>
        <p:nvPicPr>
          <p:cNvPr id="5" name="Picture 9" descr="AB002752"/>
          <p:cNvPicPr>
            <a:picLocks noChangeAspect="1" noChangeArrowheads="1"/>
          </p:cNvPicPr>
          <p:nvPr/>
        </p:nvPicPr>
        <p:blipFill>
          <a:blip r:embed="rId2" cstate="print">
            <a:lum bright="20000"/>
          </a:blip>
          <a:srcRect t="37500"/>
          <a:stretch>
            <a:fillRect/>
          </a:stretch>
        </p:blipFill>
        <p:spPr bwMode="auto">
          <a:xfrm>
            <a:off x="2590800" y="3276600"/>
            <a:ext cx="3810000" cy="3175000"/>
          </a:xfrm>
          <a:prstGeom prst="rect">
            <a:avLst/>
          </a:prstGeom>
          <a:noFill/>
          <a:ln w="9525">
            <a:solidFill>
              <a:schemeClr val="tx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6" name="Rectangle 4"/>
          <p:cNvSpPr>
            <a:spLocks noGrp="1" noChangeArrowheads="1"/>
          </p:cNvSpPr>
          <p:nvPr>
            <p:ph type="title" idx="4294967295"/>
          </p:nvPr>
        </p:nvSpPr>
        <p:spPr bwMode="auto">
          <a:xfrm>
            <a:off x="2819400" y="5500688"/>
            <a:ext cx="3454400" cy="830997"/>
          </a:xfrm>
        </p:spPr>
        <p:txBody>
          <a:bodyPr numCol="1" anchorCtr="0" compatLnSpc="1">
            <a:prstTxWarp prst="textNoShape">
              <a:avLst/>
            </a:prstTxWarp>
          </a:bodyPr>
          <a:lstStyle/>
          <a:p>
            <a:pPr eaLnBrk="1" hangingPunct="1">
              <a:defRPr/>
            </a:pPr>
            <a:r>
              <a:rPr sz="6000" b="1" dirty="0" smtClean="0">
                <a:solidFill>
                  <a:srgbClr val="E5EACC"/>
                </a:solidFill>
              </a:rPr>
              <a:t>At Last!</a:t>
            </a:r>
          </a:p>
        </p:txBody>
      </p:sp>
      <p:pic>
        <p:nvPicPr>
          <p:cNvPr id="49155" name="Picture 7" descr="Fed Regs"/>
          <p:cNvPicPr>
            <a:picLocks noGrp="1" noChangeAspect="1" noChangeArrowheads="1"/>
          </p:cNvPicPr>
          <p:nvPr>
            <p:ph sz="quarter" idx="4294967295"/>
          </p:nvPr>
        </p:nvPicPr>
        <p:blipFill>
          <a:blip r:embed="rId3" cstate="print">
            <a:extLst>
              <a:ext uri="{28A0092B-C50C-407E-A947-70E740481C1C}">
                <a14:useLocalDpi xmlns:a14="http://schemas.microsoft.com/office/drawing/2010/main" val="0"/>
              </a:ext>
            </a:extLst>
          </a:blip>
          <a:srcRect l="3040" b="2896"/>
          <a:stretch>
            <a:fillRect/>
          </a:stretch>
        </p:blipFill>
        <p:spPr>
          <a:xfrm>
            <a:off x="4953000" y="1393825"/>
            <a:ext cx="2828925" cy="4092575"/>
          </a:xfrm>
          <a:ln w="0">
            <a:solidFill>
              <a:schemeClr val="tx1"/>
            </a:solidFill>
            <a:bevel/>
            <a:headEnd/>
            <a:tailEnd/>
          </a:ln>
        </p:spPr>
      </p:pic>
      <p:pic>
        <p:nvPicPr>
          <p:cNvPr id="49156" name="Picture 8" descr="ADAAG"/>
          <p:cNvPicPr>
            <a:picLocks noGrp="1" noChangeAspect="1" noChangeArrowheads="1"/>
          </p:cNvPicPr>
          <p:nvPr>
            <p:ph sz="quarter" idx="4294967295"/>
          </p:nvPr>
        </p:nvPicPr>
        <p:blipFill>
          <a:blip r:embed="rId4" cstate="print">
            <a:extLst>
              <a:ext uri="{28A0092B-C50C-407E-A947-70E740481C1C}">
                <a14:useLocalDpi xmlns:a14="http://schemas.microsoft.com/office/drawing/2010/main" val="0"/>
              </a:ext>
            </a:extLst>
          </a:blip>
          <a:srcRect l="3999"/>
          <a:stretch>
            <a:fillRect/>
          </a:stretch>
        </p:blipFill>
        <p:spPr>
          <a:xfrm>
            <a:off x="935037" y="1392238"/>
            <a:ext cx="2798763" cy="4094162"/>
          </a:xfrm>
          <a:ln cap="flat">
            <a:solidFill>
              <a:schemeClr val="tx1"/>
            </a:solidFill>
            <a:miter lim="800000"/>
            <a:headEnd/>
            <a:tailEnd/>
          </a:ln>
        </p:spPr>
      </p:pic>
      <p:sp>
        <p:nvSpPr>
          <p:cNvPr id="49157" name="Slide Number Placeholder 7"/>
          <p:cNvSpPr>
            <a:spLocks noGrp="1"/>
          </p:cNvSpPr>
          <p:nvPr>
            <p:ph type="sldNum" sz="quarter" idx="4294967295"/>
          </p:nvPr>
        </p:nvSpPr>
        <p:spPr bwMode="auto">
          <a:xfrm>
            <a:off x="70104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dirty="0"/>
          </a:p>
        </p:txBody>
      </p:sp>
      <p:sp>
        <p:nvSpPr>
          <p:cNvPr id="9" name="Rectangle 4"/>
          <p:cNvSpPr txBox="1">
            <a:spLocks noChangeArrowheads="1"/>
          </p:cNvSpPr>
          <p:nvPr/>
        </p:nvSpPr>
        <p:spPr>
          <a:xfrm>
            <a:off x="246743" y="286810"/>
            <a:ext cx="8694058" cy="664797"/>
          </a:xfrm>
          <a:prstGeom prst="rect">
            <a:avLst/>
          </a:prstGeom>
        </p:spPr>
        <p:txBody>
          <a:bodyPr vert="horz" wrap="square" lIns="0" tIns="0" rIns="0" bIns="0" numCol="1" rtlCol="0" anchor="t" anchorCtr="0" compatLnSpc="1">
            <a:prstTxWarp prst="textNoShape">
              <a:avLst/>
            </a:prstTxWarp>
            <a:spAutoFit/>
          </a:bodyPr>
          <a:lstStyle>
            <a:lvl1pPr defTabSz="912813" eaLnBrk="1" hangingPunct="1">
              <a:lnSpc>
                <a:spcPct val="90000"/>
              </a:lnSpc>
              <a:defRPr lang="en-US" sz="48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defRPr>
            </a:lvl1pPr>
            <a:lvl2pPr defTabSz="912813" eaLnBrk="0" hangingPunct="0">
              <a:lnSpc>
                <a:spcPct val="90000"/>
              </a:lnSpc>
              <a:defRPr sz="4800">
                <a:latin typeface="Calibri" pitchFamily="34" charset="0"/>
                <a:cs typeface="Arial" pitchFamily="34" charset="0"/>
              </a:defRPr>
            </a:lvl2pPr>
            <a:lvl3pPr defTabSz="912813" eaLnBrk="0" hangingPunct="0">
              <a:lnSpc>
                <a:spcPct val="90000"/>
              </a:lnSpc>
              <a:defRPr sz="4800">
                <a:latin typeface="Calibri" pitchFamily="34" charset="0"/>
                <a:cs typeface="Arial" pitchFamily="34" charset="0"/>
              </a:defRPr>
            </a:lvl3pPr>
            <a:lvl4pPr defTabSz="912813" eaLnBrk="0" hangingPunct="0">
              <a:lnSpc>
                <a:spcPct val="90000"/>
              </a:lnSpc>
              <a:defRPr sz="4800">
                <a:latin typeface="Calibri" pitchFamily="34" charset="0"/>
                <a:cs typeface="Arial" pitchFamily="34" charset="0"/>
              </a:defRPr>
            </a:lvl4pPr>
            <a:lvl5pPr defTabSz="912813" eaLnBrk="0" hangingPunct="0">
              <a:lnSpc>
                <a:spcPct val="90000"/>
              </a:lnSpc>
              <a:defRPr sz="4800">
                <a:latin typeface="Calibri" pitchFamily="34" charset="0"/>
                <a:cs typeface="Arial" pitchFamily="34" charset="0"/>
              </a:defRPr>
            </a:lvl5pPr>
            <a:lvl6pPr marL="457200" defTabSz="912813" fontAlgn="base">
              <a:lnSpc>
                <a:spcPct val="90000"/>
              </a:lnSpc>
              <a:spcBef>
                <a:spcPct val="0"/>
              </a:spcBef>
              <a:spcAft>
                <a:spcPct val="0"/>
              </a:spcAft>
              <a:defRPr sz="4800">
                <a:latin typeface="Calibri" pitchFamily="34" charset="0"/>
                <a:cs typeface="Arial" pitchFamily="34" charset="0"/>
              </a:defRPr>
            </a:lvl6pPr>
            <a:lvl7pPr marL="914400" defTabSz="912813" fontAlgn="base">
              <a:lnSpc>
                <a:spcPct val="90000"/>
              </a:lnSpc>
              <a:spcBef>
                <a:spcPct val="0"/>
              </a:spcBef>
              <a:spcAft>
                <a:spcPct val="0"/>
              </a:spcAft>
              <a:defRPr sz="4800">
                <a:latin typeface="Calibri" pitchFamily="34" charset="0"/>
                <a:cs typeface="Arial" pitchFamily="34" charset="0"/>
              </a:defRPr>
            </a:lvl7pPr>
            <a:lvl8pPr marL="1371600" defTabSz="912813" fontAlgn="base">
              <a:lnSpc>
                <a:spcPct val="90000"/>
              </a:lnSpc>
              <a:spcBef>
                <a:spcPct val="0"/>
              </a:spcBef>
              <a:spcAft>
                <a:spcPct val="0"/>
              </a:spcAft>
              <a:defRPr sz="4800">
                <a:latin typeface="Calibri" pitchFamily="34" charset="0"/>
                <a:cs typeface="Arial" pitchFamily="34" charset="0"/>
              </a:defRPr>
            </a:lvl8pPr>
            <a:lvl9pPr marL="1828800" defTabSz="912813" fontAlgn="base">
              <a:lnSpc>
                <a:spcPct val="90000"/>
              </a:lnSpc>
              <a:spcBef>
                <a:spcPct val="0"/>
              </a:spcBef>
              <a:spcAft>
                <a:spcPct val="0"/>
              </a:spcAft>
              <a:defRPr sz="4800">
                <a:latin typeface="Calibri" pitchFamily="34" charset="0"/>
                <a:cs typeface="Arial" pitchFamily="34" charset="0"/>
              </a:defRPr>
            </a:lvl9pPr>
          </a:lstStyle>
          <a:p>
            <a:pPr algn="ctr"/>
            <a:r>
              <a:rPr lang="en-US" dirty="0"/>
              <a:t>New ADA Standards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20836"/>
                                        </p:tgtEl>
                                        <p:attrNameLst>
                                          <p:attrName>style.visibility</p:attrName>
                                        </p:attrNameLst>
                                      </p:cBhvr>
                                      <p:to>
                                        <p:strVal val="visible"/>
                                      </p:to>
                                    </p:set>
                                    <p:anim calcmode="discrete" valueType="clr">
                                      <p:cBhvr override="childStyle">
                                        <p:cTn id="7" dur="80"/>
                                        <p:tgtEl>
                                          <p:spTgt spid="12083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20836"/>
                                        </p:tgtEl>
                                        <p:attrNameLst>
                                          <p:attrName>fillcolor</p:attrName>
                                        </p:attrNameLst>
                                      </p:cBhvr>
                                      <p:tavLst>
                                        <p:tav tm="0">
                                          <p:val>
                                            <p:clrVal>
                                              <a:schemeClr val="accent2"/>
                                            </p:clrVal>
                                          </p:val>
                                        </p:tav>
                                        <p:tav tm="50000">
                                          <p:val>
                                            <p:clrVal>
                                              <a:schemeClr val="hlink"/>
                                            </p:clrVal>
                                          </p:val>
                                        </p:tav>
                                      </p:tavLst>
                                    </p:anim>
                                    <p:set>
                                      <p:cBhvr>
                                        <p:cTn id="9" dur="80"/>
                                        <p:tgtEl>
                                          <p:spTgt spid="12083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Courtrooms</a:t>
            </a:r>
            <a:endParaRPr lang="en-US" dirty="0">
              <a:solidFill>
                <a:srgbClr val="002060"/>
              </a:solidFill>
            </a:endParaRPr>
          </a:p>
        </p:txBody>
      </p:sp>
      <p:sp>
        <p:nvSpPr>
          <p:cNvPr id="4" name="Rectangle 6"/>
          <p:cNvSpPr>
            <a:spLocks noChangeArrowheads="1"/>
          </p:cNvSpPr>
          <p:nvPr/>
        </p:nvSpPr>
        <p:spPr bwMode="auto">
          <a:xfrm>
            <a:off x="381000" y="1676400"/>
            <a:ext cx="4191000" cy="4495800"/>
          </a:xfrm>
          <a:prstGeom prst="rect">
            <a:avLst/>
          </a:prstGeom>
          <a:noFill/>
          <a:ln w="9525">
            <a:noFill/>
            <a:miter lim="800000"/>
            <a:headEnd/>
            <a:tailEnd/>
          </a:ln>
        </p:spPr>
        <p:txBody>
          <a:bodyPr/>
          <a:lstStyle/>
          <a:p>
            <a:pPr marL="342900" indent="-342900">
              <a:spcBef>
                <a:spcPct val="20000"/>
              </a:spcBef>
            </a:pPr>
            <a:endParaRPr lang="en-US" sz="1600" b="1" dirty="0" smtClean="0">
              <a:solidFill>
                <a:srgbClr val="002060"/>
              </a:solidFill>
              <a:latin typeface="+mj-lt"/>
              <a:ea typeface="Times New Roman" pitchFamily="18" charset="0"/>
              <a:cs typeface="Arial" charset="0"/>
            </a:endParaRPr>
          </a:p>
          <a:p>
            <a:pPr marL="342900" indent="-342900">
              <a:lnSpc>
                <a:spcPts val="2800"/>
              </a:lnSpc>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jury boxes</a:t>
            </a:r>
          </a:p>
          <a:p>
            <a:pPr marL="342900" indent="-342900">
              <a:lnSpc>
                <a:spcPts val="2800"/>
              </a:lnSpc>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witness stands</a:t>
            </a:r>
          </a:p>
          <a:p>
            <a:pPr marL="342900" indent="-342900">
              <a:lnSpc>
                <a:spcPts val="2800"/>
              </a:lnSpc>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judges’ benches </a:t>
            </a:r>
          </a:p>
          <a:p>
            <a:pPr marL="342900" indent="-342900">
              <a:lnSpc>
                <a:spcPts val="2800"/>
              </a:lnSpc>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clerk stations</a:t>
            </a:r>
          </a:p>
          <a:p>
            <a:pPr marL="342900" indent="-342900">
              <a:lnSpc>
                <a:spcPts val="2800"/>
              </a:lnSpc>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spectator areas</a:t>
            </a:r>
          </a:p>
          <a:p>
            <a:pPr marL="342900" indent="-342900">
              <a:lnSpc>
                <a:spcPts val="2800"/>
              </a:lnSpc>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assistive listening systems</a:t>
            </a:r>
          </a:p>
          <a:p>
            <a:pPr marL="342900" indent="-342900">
              <a:lnSpc>
                <a:spcPts val="2800"/>
              </a:lnSpc>
              <a:spcBef>
                <a:spcPct val="20000"/>
              </a:spcBef>
            </a:pPr>
            <a:endParaRPr lang="en-US" sz="3200" b="1" dirty="0" smtClean="0">
              <a:solidFill>
                <a:srgbClr val="002060"/>
              </a:solidFill>
              <a:latin typeface="+mj-lt"/>
              <a:ea typeface="Times New Roman" pitchFamily="18" charset="0"/>
              <a:cs typeface="Arial" charset="0"/>
            </a:endParaRPr>
          </a:p>
          <a:p>
            <a:pPr marL="342900" indent="-342900">
              <a:lnSpc>
                <a:spcPts val="2800"/>
              </a:lnSpc>
              <a:spcBef>
                <a:spcPct val="20000"/>
              </a:spcBef>
            </a:pPr>
            <a:endParaRPr lang="en-US" sz="3200" b="1" dirty="0" smtClean="0">
              <a:solidFill>
                <a:srgbClr val="002060"/>
              </a:solidFill>
              <a:latin typeface="+mj-lt"/>
              <a:ea typeface="Times New Roman" pitchFamily="18" charset="0"/>
              <a:cs typeface="Arial" charset="0"/>
            </a:endParaRPr>
          </a:p>
          <a:p>
            <a:pPr marL="342900" indent="-342900">
              <a:lnSpc>
                <a:spcPts val="2800"/>
              </a:lnSpc>
              <a:spcBef>
                <a:spcPct val="20000"/>
              </a:spcBef>
            </a:pPr>
            <a:endParaRPr lang="en-US" sz="3200" b="1" dirty="0" smtClean="0">
              <a:solidFill>
                <a:srgbClr val="002060"/>
              </a:solidFill>
              <a:latin typeface="+mj-lt"/>
              <a:ea typeface="Times New Roman" pitchFamily="18" charset="0"/>
              <a:cs typeface="Arial" charset="0"/>
            </a:endParaRPr>
          </a:p>
          <a:p>
            <a:pPr marL="342900" indent="-342900">
              <a:lnSpc>
                <a:spcPts val="2800"/>
              </a:lnSpc>
              <a:spcBef>
                <a:spcPct val="20000"/>
              </a:spcBef>
              <a:buFont typeface="Arial" pitchFamily="34" charset="0"/>
              <a:buChar char="•"/>
            </a:pPr>
            <a:endParaRPr lang="en-US" sz="3200" b="1" dirty="0" smtClean="0">
              <a:solidFill>
                <a:srgbClr val="002060"/>
              </a:solidFill>
              <a:latin typeface="+mj-lt"/>
              <a:ea typeface="Times New Roman" pitchFamily="18" charset="0"/>
              <a:cs typeface="Arial" charset="0"/>
            </a:endParaRPr>
          </a:p>
          <a:p>
            <a:pPr marL="342900" indent="-342900">
              <a:lnSpc>
                <a:spcPts val="2800"/>
              </a:lnSpc>
              <a:spcBef>
                <a:spcPct val="20000"/>
              </a:spcBef>
              <a:buFont typeface="Arial" pitchFamily="34" charset="0"/>
              <a:buChar char="•"/>
            </a:pPr>
            <a:endParaRPr lang="en-US" sz="32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pic>
        <p:nvPicPr>
          <p:cNvPr id="5" name="Picture 7" descr="AB002618"/>
          <p:cNvPicPr>
            <a:picLocks noChangeAspect="1" noChangeArrowheads="1"/>
          </p:cNvPicPr>
          <p:nvPr/>
        </p:nvPicPr>
        <p:blipFill>
          <a:blip r:embed="rId2" cstate="print"/>
          <a:srcRect/>
          <a:stretch>
            <a:fillRect/>
          </a:stretch>
        </p:blipFill>
        <p:spPr bwMode="auto">
          <a:xfrm>
            <a:off x="4648200" y="1752600"/>
            <a:ext cx="3971925" cy="3817889"/>
          </a:xfrm>
          <a:prstGeom prst="rect">
            <a:avLst/>
          </a:prstGeom>
          <a:noFill/>
          <a:ln w="9525">
            <a:solidFill>
              <a:schemeClr val="tx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chemeClr val="bg1"/>
                </a:solidFill>
              </a:rPr>
              <a:t>CHAPTER 9</a:t>
            </a:r>
          </a:p>
        </p:txBody>
      </p:sp>
      <p:sp>
        <p:nvSpPr>
          <p:cNvPr id="23557" name="Rectangle 6"/>
          <p:cNvSpPr>
            <a:spLocks noChangeArrowheads="1"/>
          </p:cNvSpPr>
          <p:nvPr/>
        </p:nvSpPr>
        <p:spPr bwMode="auto">
          <a:xfrm>
            <a:off x="381000" y="1143000"/>
            <a:ext cx="7696200" cy="4038600"/>
          </a:xfrm>
          <a:prstGeom prst="rect">
            <a:avLst/>
          </a:prstGeom>
          <a:noFill/>
          <a:ln w="9525">
            <a:noFill/>
            <a:miter lim="800000"/>
            <a:headEnd/>
            <a:tailEnd/>
          </a:ln>
        </p:spPr>
        <p:txBody>
          <a:bodyPr/>
          <a:lstStyle/>
          <a:p>
            <a:pPr marL="342900" indent="-342900">
              <a:spcBef>
                <a:spcPct val="20000"/>
              </a:spcBef>
            </a:pPr>
            <a:r>
              <a:rPr lang="en-US" sz="3600" b="1" dirty="0" smtClean="0">
                <a:solidFill>
                  <a:schemeClr val="bg1"/>
                </a:solidFill>
                <a:latin typeface="+mj-lt"/>
                <a:ea typeface="Times New Roman" pitchFamily="18" charset="0"/>
                <a:cs typeface="Arial" charset="0"/>
              </a:rPr>
              <a:t>Built-In Elements:</a:t>
            </a:r>
          </a:p>
          <a:p>
            <a:pPr marL="342900" indent="-342900">
              <a:spcBef>
                <a:spcPct val="20000"/>
              </a:spcBef>
              <a:buFont typeface="Arial" pitchFamily="34" charset="0"/>
              <a:buChar char="•"/>
            </a:pPr>
            <a:r>
              <a:rPr lang="en-US" sz="3200" b="1" dirty="0" smtClean="0">
                <a:solidFill>
                  <a:schemeClr val="bg1"/>
                </a:solidFill>
                <a:latin typeface="+mj-lt"/>
                <a:ea typeface="Times New Roman" pitchFamily="18" charset="0"/>
                <a:cs typeface="Arial" charset="0"/>
              </a:rPr>
              <a:t>Dining &amp; Work Surfaces</a:t>
            </a:r>
          </a:p>
          <a:p>
            <a:pPr marL="342900" indent="-342900">
              <a:spcBef>
                <a:spcPct val="20000"/>
              </a:spcBef>
              <a:buFont typeface="Arial" pitchFamily="34" charset="0"/>
              <a:buChar char="•"/>
            </a:pPr>
            <a:r>
              <a:rPr lang="en-US" sz="3200" b="1" dirty="0" smtClean="0">
                <a:solidFill>
                  <a:schemeClr val="bg1"/>
                </a:solidFill>
                <a:latin typeface="+mj-lt"/>
                <a:ea typeface="Times New Roman" pitchFamily="18" charset="0"/>
                <a:cs typeface="Arial" charset="0"/>
              </a:rPr>
              <a:t>Benches</a:t>
            </a:r>
          </a:p>
          <a:p>
            <a:pPr marL="342900" indent="-342900">
              <a:spcBef>
                <a:spcPct val="20000"/>
              </a:spcBef>
              <a:buFont typeface="Arial" pitchFamily="34" charset="0"/>
              <a:buChar char="•"/>
            </a:pPr>
            <a:r>
              <a:rPr lang="en-US" sz="3200" b="1" dirty="0" smtClean="0">
                <a:solidFill>
                  <a:schemeClr val="bg1"/>
                </a:solidFill>
                <a:latin typeface="+mj-lt"/>
                <a:ea typeface="Times New Roman" pitchFamily="18" charset="0"/>
                <a:cs typeface="Arial" charset="0"/>
              </a:rPr>
              <a:t>Check-Out Aisles </a:t>
            </a:r>
          </a:p>
          <a:p>
            <a:pPr marL="342900" indent="-342900">
              <a:spcBef>
                <a:spcPct val="20000"/>
              </a:spcBef>
              <a:buFont typeface="Arial" pitchFamily="34" charset="0"/>
              <a:buChar char="•"/>
            </a:pPr>
            <a:r>
              <a:rPr lang="en-US" sz="3200" b="1" dirty="0" smtClean="0">
                <a:solidFill>
                  <a:schemeClr val="bg1"/>
                </a:solidFill>
                <a:latin typeface="+mj-lt"/>
                <a:ea typeface="Times New Roman" pitchFamily="18" charset="0"/>
                <a:cs typeface="Arial" charset="0"/>
              </a:rPr>
              <a:t>Service Counters</a:t>
            </a:r>
          </a:p>
          <a:p>
            <a:pPr marL="342900" indent="-342900">
              <a:spcBef>
                <a:spcPct val="20000"/>
              </a:spcBef>
              <a:buFont typeface="Arial" pitchFamily="34" charset="0"/>
              <a:buChar char="•"/>
            </a:pPr>
            <a:endParaRPr lang="en-US" sz="32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pic>
        <p:nvPicPr>
          <p:cNvPr id="5" name="Picture 4" descr="duke 010.jpg"/>
          <p:cNvPicPr>
            <a:picLocks noChangeAspect="1"/>
          </p:cNvPicPr>
          <p:nvPr/>
        </p:nvPicPr>
        <p:blipFill>
          <a:blip r:embed="rId2" cstate="print"/>
          <a:srcRect l="1695" r="3390" b="2825"/>
          <a:stretch>
            <a:fillRect/>
          </a:stretch>
        </p:blipFill>
        <p:spPr>
          <a:xfrm>
            <a:off x="4191000" y="2819400"/>
            <a:ext cx="4267200" cy="3276600"/>
          </a:xfrm>
          <a:prstGeom prst="rect">
            <a:avLst/>
          </a:prstGeom>
          <a:ln>
            <a:solidFill>
              <a:srgbClr val="A7CBF7"/>
            </a:solidFill>
          </a:ln>
        </p:spPr>
      </p:pic>
    </p:spTree>
  </p:cSld>
  <p:clrMapOvr>
    <a:masterClrMapping/>
  </p:clrMapOvr>
  <p:transition spd="med"/>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002060"/>
                </a:solidFill>
              </a:rPr>
              <a:t>Sales and Service Counters</a:t>
            </a:r>
            <a:endParaRPr lang="en-US" dirty="0">
              <a:solidFill>
                <a:srgbClr val="002060"/>
              </a:solidFill>
            </a:endParaRPr>
          </a:p>
        </p:txBody>
      </p:sp>
      <p:sp>
        <p:nvSpPr>
          <p:cNvPr id="4" name="Rectangle 6"/>
          <p:cNvSpPr>
            <a:spLocks noChangeArrowheads="1"/>
          </p:cNvSpPr>
          <p:nvPr/>
        </p:nvSpPr>
        <p:spPr bwMode="auto">
          <a:xfrm>
            <a:off x="685800" y="1676400"/>
            <a:ext cx="7696200" cy="3810000"/>
          </a:xfrm>
          <a:prstGeom prst="rect">
            <a:avLst/>
          </a:prstGeom>
          <a:noFill/>
          <a:ln w="9525">
            <a:noFill/>
            <a:miter lim="800000"/>
            <a:headEnd/>
            <a:tailEnd/>
          </a:ln>
        </p:spPr>
        <p:txBody>
          <a:bodyPr/>
          <a:lstStyle/>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36” max. height (accessible portion)</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Applies to full depth of counter</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36” min. length (30” min. forward approach) </a:t>
            </a:r>
          </a:p>
          <a:p>
            <a:pPr marL="342900" indent="-342900">
              <a:spcBef>
                <a:spcPct val="20000"/>
              </a:spcBef>
              <a:buFont typeface="Arial" pitchFamily="34" charset="0"/>
              <a:buChar char="•"/>
            </a:pPr>
            <a:r>
              <a:rPr lang="en-US" sz="3200" b="1" dirty="0" smtClean="0">
                <a:solidFill>
                  <a:srgbClr val="002060"/>
                </a:solidFill>
                <a:latin typeface="+mj-lt"/>
                <a:ea typeface="Times New Roman" pitchFamily="18" charset="0"/>
                <a:cs typeface="Arial" charset="0"/>
              </a:rPr>
              <a:t>security glazing –  method to facilitate voice communication</a:t>
            </a:r>
          </a:p>
          <a:p>
            <a:pPr marL="342900" indent="-342900">
              <a:spcBef>
                <a:spcPct val="20000"/>
              </a:spcBef>
              <a:buFont typeface="Arial" pitchFamily="34" charset="0"/>
              <a:buChar char="•"/>
            </a:pPr>
            <a:endParaRPr lang="en-US" sz="3200" b="1" dirty="0" smtClean="0">
              <a:solidFill>
                <a:srgbClr val="002060"/>
              </a:solidFill>
              <a:latin typeface="+mj-lt"/>
              <a:ea typeface="Times New Roman" pitchFamily="18" charset="0"/>
              <a:cs typeface="Arial" charset="0"/>
            </a:endParaRPr>
          </a:p>
          <a:p>
            <a:pPr marL="342900" indent="-342900">
              <a:spcBef>
                <a:spcPct val="20000"/>
              </a:spcBef>
              <a:buFont typeface="Arial" pitchFamily="34" charset="0"/>
              <a:buChar char="•"/>
            </a:pPr>
            <a:endParaRPr lang="en-US" sz="32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002060"/>
                </a:solidFill>
              </a:rPr>
              <a:t>Benches</a:t>
            </a:r>
            <a:endParaRPr lang="en-US" dirty="0">
              <a:solidFill>
                <a:srgbClr val="002060"/>
              </a:solidFill>
            </a:endParaRPr>
          </a:p>
        </p:txBody>
      </p:sp>
      <p:pic>
        <p:nvPicPr>
          <p:cNvPr id="4" name="Picture 8" descr="09-02"/>
          <p:cNvPicPr>
            <a:picLocks noChangeAspect="1" noChangeArrowheads="1"/>
          </p:cNvPicPr>
          <p:nvPr/>
        </p:nvPicPr>
        <p:blipFill>
          <a:blip r:embed="rId2" cstate="print">
            <a:duotone>
              <a:schemeClr val="accent2">
                <a:shade val="45000"/>
                <a:satMod val="135000"/>
              </a:schemeClr>
              <a:prstClr val="white"/>
            </a:duotone>
          </a:blip>
          <a:srcRect/>
          <a:stretch>
            <a:fillRect/>
          </a:stretch>
        </p:blipFill>
        <p:spPr bwMode="auto">
          <a:xfrm>
            <a:off x="2209800" y="1905000"/>
            <a:ext cx="4297680" cy="4336308"/>
          </a:xfrm>
          <a:prstGeom prst="rect">
            <a:avLst/>
          </a:prstGeom>
          <a:noFill/>
        </p:spPr>
      </p:pic>
      <p:sp>
        <p:nvSpPr>
          <p:cNvPr id="6" name="Subtitle 2"/>
          <p:cNvSpPr txBox="1">
            <a:spLocks/>
          </p:cNvSpPr>
          <p:nvPr/>
        </p:nvSpPr>
        <p:spPr>
          <a:xfrm>
            <a:off x="533400" y="1219200"/>
            <a:ext cx="7924800" cy="1752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dirty="0" smtClean="0">
                <a:ln>
                  <a:noFill/>
                </a:ln>
                <a:solidFill>
                  <a:srgbClr val="002060"/>
                </a:solidFill>
                <a:effectLst/>
                <a:uLnTx/>
                <a:uFillTx/>
                <a:latin typeface="+mn-lt"/>
                <a:ea typeface="+mn-ea"/>
                <a:cs typeface="+mn-cs"/>
              </a:rPr>
              <a:t>Back support - new specifications</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1" i="0" u="none" strike="noStrike" kern="1200" cap="none" spc="0" normalizeH="0" baseline="0" noProof="0" dirty="0">
              <a:ln>
                <a:noFill/>
              </a:ln>
              <a:solidFill>
                <a:srgbClr val="002060"/>
              </a:solidFill>
              <a:effectLst/>
              <a:uLnTx/>
              <a:uFillTx/>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664797"/>
          </a:xfrm>
        </p:spPr>
        <p:txBody>
          <a:bodyPr vert="horz" wrap="square" lIns="0" tIns="0" rIns="0" bIns="0" numCol="1" rtlCol="0" anchor="t" anchorCtr="0" compatLnSpc="1">
            <a:prstTxWarp prst="textNoShape">
              <a:avLst/>
            </a:prstTxWarp>
            <a:spAutoFit/>
          </a:bodyPr>
          <a:lstStyle/>
          <a:p>
            <a:pPr algn="l" defTabSz="912813" fontAlgn="base">
              <a:lnSpc>
                <a:spcPct val="90000"/>
              </a:lnSpc>
              <a:spcAft>
                <a:spcPct val="0"/>
              </a:spcAft>
            </a:pPr>
            <a:r>
              <a:rPr lang="en-US" sz="4800" b="1" spc="-15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rotWithShape="0">
                    <a:srgbClr val="000000">
                      <a:alpha val="43137"/>
                    </a:srgbClr>
                  </a:outerShdw>
                </a:effectLst>
                <a:ea typeface="+mn-ea"/>
                <a:cs typeface="Arial" charset="0"/>
              </a:rPr>
              <a:t>CHAPTER 10</a:t>
            </a:r>
          </a:p>
        </p:txBody>
      </p:sp>
      <p:sp>
        <p:nvSpPr>
          <p:cNvPr id="23557" name="Rectangle 6"/>
          <p:cNvSpPr>
            <a:spLocks noChangeArrowheads="1"/>
          </p:cNvSpPr>
          <p:nvPr/>
        </p:nvSpPr>
        <p:spPr bwMode="auto">
          <a:xfrm>
            <a:off x="609600" y="1066800"/>
            <a:ext cx="7696200" cy="7091172"/>
          </a:xfrm>
          <a:prstGeom prst="rect">
            <a:avLst/>
          </a:prstGeom>
          <a:noFill/>
          <a:ln>
            <a:noFill/>
          </a:ln>
        </p:spPr>
        <p:txBody>
          <a:bodyPr vert="horz" wrap="square" lIns="0" tIns="0" rIns="0" bIns="0" numCol="1" anchor="t" anchorCtr="0" compatLnSpc="1">
            <a:prstTxWarp prst="textNoShape">
              <a:avLst/>
            </a:prstTxWarp>
            <a:spAutoFit/>
          </a:bodyPr>
          <a:lstStyle/>
          <a:p>
            <a:pPr marL="396875" indent="-396875" defTabSz="912813" eaLnBrk="0" hangingPunct="0">
              <a:lnSpc>
                <a:spcPct val="90000"/>
              </a:lnSpc>
              <a:spcBef>
                <a:spcPct val="20000"/>
              </a:spcBef>
              <a:buBlip>
                <a:blip r:embed="rId2"/>
              </a:buBlip>
            </a:pPr>
            <a:r>
              <a:rPr lang="en-US" sz="3600" b="1" dirty="0" smtClean="0">
                <a:effectLst>
                  <a:outerShdw blurRad="38100" dist="38100" dir="2700000" algn="tl">
                    <a:srgbClr val="000000">
                      <a:alpha val="43137"/>
                    </a:srgbClr>
                  </a:outerShdw>
                </a:effectLst>
                <a:latin typeface="+mn-lt"/>
              </a:rPr>
              <a:t>Recreation Facilities:</a:t>
            </a:r>
          </a:p>
          <a:p>
            <a:pPr marL="396875" indent="-396875" defTabSz="912813" eaLnBrk="0" hangingPunct="0">
              <a:lnSpc>
                <a:spcPct val="90000"/>
              </a:lnSpc>
              <a:spcBef>
                <a:spcPct val="20000"/>
              </a:spcBef>
              <a:buBlip>
                <a:blip r:embed="rId2"/>
              </a:buBlip>
            </a:pPr>
            <a:r>
              <a:rPr lang="en-US" sz="3600" b="1" dirty="0" smtClean="0">
                <a:effectLst>
                  <a:outerShdw blurRad="38100" dist="38100" dir="2700000" algn="tl">
                    <a:srgbClr val="000000">
                      <a:alpha val="43137"/>
                    </a:srgbClr>
                  </a:outerShdw>
                </a:effectLst>
                <a:latin typeface="+mn-lt"/>
              </a:rPr>
              <a:t>Amusement Rides </a:t>
            </a:r>
          </a:p>
          <a:p>
            <a:pPr marL="396875" indent="-396875" defTabSz="912813" eaLnBrk="0" hangingPunct="0">
              <a:lnSpc>
                <a:spcPct val="90000"/>
              </a:lnSpc>
              <a:spcBef>
                <a:spcPct val="20000"/>
              </a:spcBef>
              <a:buBlip>
                <a:blip r:embed="rId2"/>
              </a:buBlip>
            </a:pPr>
            <a:r>
              <a:rPr lang="en-US" sz="3600" b="1" dirty="0" smtClean="0">
                <a:effectLst>
                  <a:outerShdw blurRad="38100" dist="38100" dir="2700000" algn="tl">
                    <a:srgbClr val="000000">
                      <a:alpha val="43137"/>
                    </a:srgbClr>
                  </a:outerShdw>
                </a:effectLst>
                <a:latin typeface="+mn-lt"/>
              </a:rPr>
              <a:t>Recreational Boating Facilities</a:t>
            </a:r>
          </a:p>
          <a:p>
            <a:pPr marL="396875" indent="-396875" defTabSz="912813" eaLnBrk="0" hangingPunct="0">
              <a:lnSpc>
                <a:spcPct val="90000"/>
              </a:lnSpc>
              <a:spcBef>
                <a:spcPct val="20000"/>
              </a:spcBef>
              <a:buBlip>
                <a:blip r:embed="rId2"/>
              </a:buBlip>
            </a:pPr>
            <a:r>
              <a:rPr lang="en-US" sz="3600" b="1" dirty="0" smtClean="0">
                <a:effectLst>
                  <a:outerShdw blurRad="38100" dist="38100" dir="2700000" algn="tl">
                    <a:srgbClr val="000000">
                      <a:alpha val="43137"/>
                    </a:srgbClr>
                  </a:outerShdw>
                </a:effectLst>
                <a:latin typeface="+mn-lt"/>
              </a:rPr>
              <a:t>Exercise Machines </a:t>
            </a:r>
          </a:p>
          <a:p>
            <a:pPr marL="396875" indent="-396875" defTabSz="912813" eaLnBrk="0" hangingPunct="0">
              <a:lnSpc>
                <a:spcPct val="90000"/>
              </a:lnSpc>
              <a:spcBef>
                <a:spcPct val="20000"/>
              </a:spcBef>
              <a:buBlip>
                <a:blip r:embed="rId2"/>
              </a:buBlip>
            </a:pPr>
            <a:r>
              <a:rPr lang="en-US" sz="3600" b="1" dirty="0" smtClean="0">
                <a:effectLst>
                  <a:outerShdw blurRad="38100" dist="38100" dir="2700000" algn="tl">
                    <a:srgbClr val="000000">
                      <a:alpha val="43137"/>
                    </a:srgbClr>
                  </a:outerShdw>
                </a:effectLst>
                <a:latin typeface="+mn-lt"/>
              </a:rPr>
              <a:t>Fishing Piers And Platforms </a:t>
            </a:r>
          </a:p>
          <a:p>
            <a:pPr marL="396875" indent="-396875" defTabSz="912813" eaLnBrk="0" hangingPunct="0">
              <a:lnSpc>
                <a:spcPct val="90000"/>
              </a:lnSpc>
              <a:spcBef>
                <a:spcPct val="20000"/>
              </a:spcBef>
              <a:buBlip>
                <a:blip r:embed="rId2"/>
              </a:buBlip>
            </a:pPr>
            <a:r>
              <a:rPr lang="en-US" sz="3600" b="1" dirty="0" smtClean="0">
                <a:effectLst>
                  <a:outerShdw blurRad="38100" dist="38100" dir="2700000" algn="tl">
                    <a:srgbClr val="000000">
                      <a:alpha val="43137"/>
                    </a:srgbClr>
                  </a:outerShdw>
                </a:effectLst>
                <a:latin typeface="+mn-lt"/>
              </a:rPr>
              <a:t>Golf Facilities </a:t>
            </a:r>
          </a:p>
          <a:p>
            <a:pPr marL="396875" indent="-396875" defTabSz="912813" eaLnBrk="0" hangingPunct="0">
              <a:lnSpc>
                <a:spcPct val="90000"/>
              </a:lnSpc>
              <a:spcBef>
                <a:spcPct val="20000"/>
              </a:spcBef>
              <a:buBlip>
                <a:blip r:embed="rId2"/>
              </a:buBlip>
            </a:pPr>
            <a:r>
              <a:rPr lang="en-US" sz="3600" b="1" dirty="0" smtClean="0">
                <a:effectLst>
                  <a:outerShdw blurRad="38100" dist="38100" dir="2700000" algn="tl">
                    <a:srgbClr val="000000">
                      <a:alpha val="43137"/>
                    </a:srgbClr>
                  </a:outerShdw>
                </a:effectLst>
                <a:latin typeface="+mn-lt"/>
              </a:rPr>
              <a:t>Miniature Golf Facilities </a:t>
            </a:r>
          </a:p>
          <a:p>
            <a:pPr marL="396875" indent="-396875" defTabSz="912813" eaLnBrk="0" hangingPunct="0">
              <a:lnSpc>
                <a:spcPct val="90000"/>
              </a:lnSpc>
              <a:spcBef>
                <a:spcPct val="20000"/>
              </a:spcBef>
              <a:buBlip>
                <a:blip r:embed="rId2"/>
              </a:buBlip>
            </a:pPr>
            <a:r>
              <a:rPr lang="en-US" sz="3600" b="1" dirty="0" smtClean="0">
                <a:effectLst>
                  <a:outerShdw blurRad="38100" dist="38100" dir="2700000" algn="tl">
                    <a:srgbClr val="000000">
                      <a:alpha val="43137"/>
                    </a:srgbClr>
                  </a:outerShdw>
                </a:effectLst>
                <a:latin typeface="+mn-lt"/>
              </a:rPr>
              <a:t>Play Areas </a:t>
            </a:r>
          </a:p>
          <a:p>
            <a:pPr marL="396875" indent="-396875" defTabSz="912813" eaLnBrk="0" hangingPunct="0">
              <a:lnSpc>
                <a:spcPct val="90000"/>
              </a:lnSpc>
              <a:spcBef>
                <a:spcPct val="20000"/>
              </a:spcBef>
              <a:buBlip>
                <a:blip r:embed="rId2"/>
              </a:buBlip>
            </a:pPr>
            <a:r>
              <a:rPr lang="en-US" sz="3600" b="1" dirty="0" smtClean="0">
                <a:effectLst>
                  <a:outerShdw blurRad="38100" dist="38100" dir="2700000" algn="tl">
                    <a:srgbClr val="000000">
                      <a:alpha val="43137"/>
                    </a:srgbClr>
                  </a:outerShdw>
                </a:effectLst>
                <a:latin typeface="+mn-lt"/>
              </a:rPr>
              <a:t>Swimming Pools, Wading Pools, And Spas </a:t>
            </a:r>
          </a:p>
          <a:p>
            <a:pPr marL="396875" indent="-396875" defTabSz="912813" eaLnBrk="0" hangingPunct="0">
              <a:lnSpc>
                <a:spcPct val="90000"/>
              </a:lnSpc>
              <a:spcBef>
                <a:spcPct val="20000"/>
              </a:spcBef>
              <a:buBlip>
                <a:blip r:embed="rId2"/>
              </a:buBlip>
            </a:pPr>
            <a:endParaRPr lang="en-US" sz="3600" b="1" dirty="0" smtClean="0">
              <a:effectLst>
                <a:outerShdw blurRad="38100" dist="38100" dir="2700000" algn="tl">
                  <a:srgbClr val="000000">
                    <a:alpha val="43137"/>
                  </a:srgbClr>
                </a:outerShdw>
              </a:effectLst>
              <a:latin typeface="+mn-lt"/>
            </a:endParaRPr>
          </a:p>
          <a:p>
            <a:pPr marL="396875" indent="-396875" defTabSz="912813" eaLnBrk="0" hangingPunct="0">
              <a:lnSpc>
                <a:spcPct val="90000"/>
              </a:lnSpc>
              <a:spcBef>
                <a:spcPct val="20000"/>
              </a:spcBef>
              <a:buBlip>
                <a:blip r:embed="rId2"/>
              </a:buBlip>
            </a:pPr>
            <a:endParaRPr lang="en-US" sz="3600" b="1" dirty="0">
              <a:effectLst>
                <a:outerShdw blurRad="38100" dist="38100" dir="2700000" algn="tl">
                  <a:srgbClr val="000000">
                    <a:alpha val="43137"/>
                  </a:srgbClr>
                </a:outerShdw>
              </a:effectLst>
              <a:latin typeface="+mn-lt"/>
            </a:endParaRPr>
          </a:p>
        </p:txBody>
      </p:sp>
    </p:spTree>
  </p:cSld>
  <p:clrMapOvr>
    <a:masterClrMapping/>
  </p:clrMapOvr>
  <p:transition>
    <p:fade/>
  </p:transition>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50m swimming pool"/>
          <p:cNvPicPr>
            <a:picLocks noChangeAspect="1" noChangeArrowheads="1"/>
          </p:cNvPicPr>
          <p:nvPr/>
        </p:nvPicPr>
        <p:blipFill>
          <a:blip r:embed="rId2" cstate="print"/>
          <a:srcRect/>
          <a:stretch>
            <a:fillRect/>
          </a:stretch>
        </p:blipFill>
        <p:spPr bwMode="auto">
          <a:xfrm>
            <a:off x="4648200" y="1752600"/>
            <a:ext cx="3810000" cy="2638426"/>
          </a:xfrm>
          <a:prstGeom prst="rect">
            <a:avLst/>
          </a:prstGeom>
          <a:noFill/>
        </p:spPr>
      </p:pic>
      <p:sp>
        <p:nvSpPr>
          <p:cNvPr id="112642" name="Rectangle 2"/>
          <p:cNvSpPr>
            <a:spLocks noGrp="1" noChangeArrowheads="1"/>
          </p:cNvSpPr>
          <p:nvPr>
            <p:ph type="title"/>
          </p:nvPr>
        </p:nvSpPr>
        <p:spPr>
          <a:xfrm>
            <a:off x="685800" y="0"/>
            <a:ext cx="7772400" cy="1143000"/>
          </a:xfrm>
        </p:spPr>
        <p:txBody>
          <a:bodyPr/>
          <a:lstStyle/>
          <a:p>
            <a:r>
              <a:rPr lang="en-US" sz="5400" b="1" dirty="0" smtClean="0">
                <a:solidFill>
                  <a:srgbClr val="002060"/>
                </a:solidFill>
                <a:latin typeface="Calibri" pitchFamily="34" charset="0"/>
              </a:rPr>
              <a:t>Swimming pools</a:t>
            </a:r>
          </a:p>
        </p:txBody>
      </p:sp>
      <p:sp>
        <p:nvSpPr>
          <p:cNvPr id="63491" name="Rectangle 3"/>
          <p:cNvSpPr>
            <a:spLocks noGrp="1" noChangeArrowheads="1"/>
          </p:cNvSpPr>
          <p:nvPr>
            <p:ph type="body" idx="1"/>
          </p:nvPr>
        </p:nvSpPr>
        <p:spPr>
          <a:xfrm>
            <a:off x="381000" y="1219200"/>
            <a:ext cx="8534400" cy="5181600"/>
          </a:xfrm>
        </p:spPr>
        <p:txBody>
          <a:bodyPr>
            <a:normAutofit fontScale="92500" lnSpcReduction="20000"/>
          </a:bodyPr>
          <a:lstStyle/>
          <a:p>
            <a:pPr>
              <a:defRPr/>
            </a:pPr>
            <a:endParaRPr lang="en-US" b="1" dirty="0"/>
          </a:p>
          <a:p>
            <a:pPr>
              <a:buNone/>
              <a:defRPr/>
            </a:pPr>
            <a:r>
              <a:rPr lang="en-US" sz="3900" b="1" dirty="0" smtClean="0">
                <a:solidFill>
                  <a:srgbClr val="002060"/>
                </a:solidFill>
                <a:latin typeface="Calibri" pitchFamily="34" charset="0"/>
              </a:rPr>
              <a:t>Means of access: </a:t>
            </a:r>
          </a:p>
          <a:p>
            <a:pPr>
              <a:defRPr/>
            </a:pPr>
            <a:endParaRPr lang="en-US" sz="3500" b="1" dirty="0" smtClean="0">
              <a:solidFill>
                <a:srgbClr val="002060"/>
              </a:solidFill>
              <a:latin typeface="Calibri" pitchFamily="34" charset="0"/>
            </a:endParaRPr>
          </a:p>
          <a:p>
            <a:pPr>
              <a:buNone/>
              <a:defRPr/>
            </a:pPr>
            <a:r>
              <a:rPr lang="en-US" sz="3500" b="1" u="sng" dirty="0" smtClean="0">
                <a:solidFill>
                  <a:srgbClr val="002060"/>
                </a:solidFill>
                <a:latin typeface="Calibri" pitchFamily="34" charset="0"/>
              </a:rPr>
              <a:t>Small</a:t>
            </a:r>
            <a:r>
              <a:rPr lang="en-US" sz="3500" b="1" dirty="0" smtClean="0">
                <a:solidFill>
                  <a:srgbClr val="002060"/>
                </a:solidFill>
                <a:latin typeface="Calibri" pitchFamily="34" charset="0"/>
              </a:rPr>
              <a:t> (&lt; 300 linear ft) </a:t>
            </a:r>
          </a:p>
          <a:p>
            <a:pPr>
              <a:defRPr/>
            </a:pPr>
            <a:r>
              <a:rPr lang="en-US" sz="3500" b="1" dirty="0" smtClean="0">
                <a:solidFill>
                  <a:srgbClr val="002060"/>
                </a:solidFill>
                <a:latin typeface="Calibri" pitchFamily="34" charset="0"/>
              </a:rPr>
              <a:t>lift or sloped entry</a:t>
            </a:r>
          </a:p>
          <a:p>
            <a:pPr algn="ctr">
              <a:defRPr/>
            </a:pPr>
            <a:endParaRPr lang="en-US" sz="3500" b="1" dirty="0" smtClean="0">
              <a:solidFill>
                <a:srgbClr val="002060"/>
              </a:solidFill>
              <a:latin typeface="Calibri" pitchFamily="34" charset="0"/>
            </a:endParaRPr>
          </a:p>
          <a:p>
            <a:pPr>
              <a:buNone/>
              <a:defRPr/>
            </a:pPr>
            <a:r>
              <a:rPr lang="en-US" sz="3500" b="1" u="sng" dirty="0" smtClean="0">
                <a:solidFill>
                  <a:srgbClr val="002060"/>
                </a:solidFill>
                <a:latin typeface="Calibri" pitchFamily="34" charset="0"/>
              </a:rPr>
              <a:t>Large</a:t>
            </a:r>
            <a:r>
              <a:rPr lang="en-US" sz="3500" b="1" dirty="0" smtClean="0">
                <a:solidFill>
                  <a:srgbClr val="002060"/>
                </a:solidFill>
                <a:latin typeface="Calibri" pitchFamily="34" charset="0"/>
              </a:rPr>
              <a:t> (300 or more linear ft) </a:t>
            </a:r>
          </a:p>
          <a:p>
            <a:pPr>
              <a:defRPr/>
            </a:pPr>
            <a:r>
              <a:rPr lang="en-US" sz="3500" b="1" dirty="0" smtClean="0">
                <a:solidFill>
                  <a:srgbClr val="002060"/>
                </a:solidFill>
                <a:latin typeface="Calibri" pitchFamily="34" charset="0"/>
              </a:rPr>
              <a:t>lift or sloped entry </a:t>
            </a:r>
            <a:r>
              <a:rPr lang="en-US" sz="3500" b="1" u="sng" dirty="0" smtClean="0">
                <a:solidFill>
                  <a:srgbClr val="002060"/>
                </a:solidFill>
                <a:latin typeface="Calibri" pitchFamily="34" charset="0"/>
              </a:rPr>
              <a:t>AND</a:t>
            </a:r>
          </a:p>
          <a:p>
            <a:pPr>
              <a:defRPr/>
            </a:pPr>
            <a:r>
              <a:rPr lang="en-US" sz="3500" b="1" dirty="0" smtClean="0">
                <a:solidFill>
                  <a:srgbClr val="002060"/>
                </a:solidFill>
                <a:latin typeface="Calibri" pitchFamily="34" charset="0"/>
              </a:rPr>
              <a:t>transfer wall/system, stairs, lift, or sloped entry (must be different)</a:t>
            </a:r>
            <a:endParaRPr lang="en-US" sz="3500" b="1" dirty="0">
              <a:solidFill>
                <a:srgbClr val="002060"/>
              </a:solidFill>
              <a:latin typeface="Calibri" pitchFamily="34" charset="0"/>
            </a:endParaRPr>
          </a:p>
        </p:txBody>
      </p:sp>
    </p:spTree>
    <p:extLst>
      <p:ext uri="{BB962C8B-B14F-4D97-AF65-F5344CB8AC3E}">
        <p14:creationId xmlns:p14="http://schemas.microsoft.com/office/powerpoint/2010/main" val="3354512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ig72"/>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t="25555" b="38889"/>
          <a:stretch>
            <a:fillRect/>
          </a:stretch>
        </p:blipFill>
        <p:spPr bwMode="auto">
          <a:xfrm>
            <a:off x="304800" y="2133600"/>
            <a:ext cx="8229600" cy="219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2" name="Rectangle 2"/>
          <p:cNvSpPr>
            <a:spLocks noGrp="1" noChangeArrowheads="1"/>
          </p:cNvSpPr>
          <p:nvPr>
            <p:ph type="title"/>
          </p:nvPr>
        </p:nvSpPr>
        <p:spPr>
          <a:xfrm>
            <a:off x="685800" y="0"/>
            <a:ext cx="7772400" cy="1143000"/>
          </a:xfrm>
        </p:spPr>
        <p:txBody>
          <a:bodyPr/>
          <a:lstStyle/>
          <a:p>
            <a:r>
              <a:rPr lang="en-US" sz="5400" b="1" dirty="0" smtClean="0">
                <a:solidFill>
                  <a:srgbClr val="002060"/>
                </a:solidFill>
                <a:latin typeface="Calibri" pitchFamily="34" charset="0"/>
              </a:rPr>
              <a:t>Swimming pools</a:t>
            </a:r>
          </a:p>
        </p:txBody>
      </p:sp>
      <p:sp>
        <p:nvSpPr>
          <p:cNvPr id="63491" name="Rectangle 3"/>
          <p:cNvSpPr>
            <a:spLocks noGrp="1" noChangeArrowheads="1"/>
          </p:cNvSpPr>
          <p:nvPr>
            <p:ph type="body" idx="1"/>
          </p:nvPr>
        </p:nvSpPr>
        <p:spPr>
          <a:xfrm>
            <a:off x="304800" y="1143000"/>
            <a:ext cx="8458200" cy="5562600"/>
          </a:xfrm>
        </p:spPr>
        <p:txBody>
          <a:bodyPr>
            <a:normAutofit/>
          </a:bodyPr>
          <a:lstStyle/>
          <a:p>
            <a:pPr algn="ctr">
              <a:buNone/>
              <a:defRPr/>
            </a:pPr>
            <a:r>
              <a:rPr lang="en-US" sz="3500" b="1" dirty="0" smtClean="0">
                <a:solidFill>
                  <a:srgbClr val="002060"/>
                </a:solidFill>
                <a:latin typeface="Calibri" pitchFamily="34" charset="0"/>
              </a:rPr>
              <a:t>Sloped Entry</a:t>
            </a:r>
          </a:p>
          <a:p>
            <a:pPr>
              <a:defRPr/>
            </a:pPr>
            <a:endParaRPr lang="en-US" sz="3500" b="1" dirty="0" smtClean="0">
              <a:solidFill>
                <a:srgbClr val="002060"/>
              </a:solidFill>
              <a:latin typeface="Calibri" pitchFamily="34" charset="0"/>
            </a:endParaRPr>
          </a:p>
          <a:p>
            <a:pPr>
              <a:defRPr/>
            </a:pPr>
            <a:endParaRPr lang="en-US" sz="3500" b="1" dirty="0" smtClean="0">
              <a:solidFill>
                <a:srgbClr val="002060"/>
              </a:solidFill>
              <a:latin typeface="Calibri" pitchFamily="34" charset="0"/>
            </a:endParaRPr>
          </a:p>
          <a:p>
            <a:pPr>
              <a:defRPr/>
            </a:pPr>
            <a:endParaRPr lang="en-US" sz="3500" b="1" dirty="0" smtClean="0">
              <a:solidFill>
                <a:srgbClr val="002060"/>
              </a:solidFill>
              <a:latin typeface="Calibri" pitchFamily="34" charset="0"/>
            </a:endParaRPr>
          </a:p>
          <a:p>
            <a:pPr>
              <a:defRPr/>
            </a:pPr>
            <a:endParaRPr lang="en-US" sz="3500" b="1" dirty="0" smtClean="0">
              <a:solidFill>
                <a:srgbClr val="002060"/>
              </a:solidFill>
              <a:latin typeface="Calibri" pitchFamily="34" charset="0"/>
            </a:endParaRPr>
          </a:p>
          <a:p>
            <a:pPr>
              <a:defRPr/>
            </a:pPr>
            <a:r>
              <a:rPr lang="en-US" b="1" dirty="0" smtClean="0">
                <a:solidFill>
                  <a:srgbClr val="002060"/>
                </a:solidFill>
                <a:latin typeface="Calibri" pitchFamily="34" charset="0"/>
              </a:rPr>
              <a:t>Extend to 24” – 30” below water level</a:t>
            </a:r>
          </a:p>
          <a:p>
            <a:pPr>
              <a:defRPr/>
            </a:pPr>
            <a:r>
              <a:rPr lang="en-US" b="1" dirty="0" smtClean="0">
                <a:solidFill>
                  <a:srgbClr val="002060"/>
                </a:solidFill>
                <a:latin typeface="Calibri" pitchFamily="34" charset="0"/>
              </a:rPr>
              <a:t>1:12 maximum slope</a:t>
            </a:r>
          </a:p>
          <a:p>
            <a:pPr>
              <a:defRPr/>
            </a:pPr>
            <a:r>
              <a:rPr lang="en-US" b="1" dirty="0" smtClean="0">
                <a:solidFill>
                  <a:srgbClr val="002060"/>
                </a:solidFill>
                <a:latin typeface="Calibri" pitchFamily="34" charset="0"/>
              </a:rPr>
              <a:t>Handrails – 33” – 38” max clear width </a:t>
            </a:r>
          </a:p>
        </p:txBody>
      </p:sp>
    </p:spTree>
    <p:extLst>
      <p:ext uri="{BB962C8B-B14F-4D97-AF65-F5344CB8AC3E}">
        <p14:creationId xmlns:p14="http://schemas.microsoft.com/office/powerpoint/2010/main" val="3354512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685800" y="0"/>
            <a:ext cx="7772400" cy="1143000"/>
          </a:xfrm>
        </p:spPr>
        <p:txBody>
          <a:bodyPr/>
          <a:lstStyle/>
          <a:p>
            <a:r>
              <a:rPr lang="en-US" sz="5400" b="1" dirty="0" smtClean="0">
                <a:solidFill>
                  <a:srgbClr val="002060"/>
                </a:solidFill>
                <a:latin typeface="Calibri" pitchFamily="34" charset="0"/>
              </a:rPr>
              <a:t>Swimming pools</a:t>
            </a:r>
          </a:p>
        </p:txBody>
      </p:sp>
      <p:sp>
        <p:nvSpPr>
          <p:cNvPr id="63491" name="Rectangle 3"/>
          <p:cNvSpPr>
            <a:spLocks noGrp="1" noChangeArrowheads="1"/>
          </p:cNvSpPr>
          <p:nvPr>
            <p:ph type="body" idx="1"/>
          </p:nvPr>
        </p:nvSpPr>
        <p:spPr>
          <a:xfrm>
            <a:off x="304800" y="1524000"/>
            <a:ext cx="7772400" cy="5791200"/>
          </a:xfrm>
        </p:spPr>
        <p:txBody>
          <a:bodyPr>
            <a:normAutofit/>
          </a:bodyPr>
          <a:lstStyle/>
          <a:p>
            <a:pPr algn="ctr">
              <a:buNone/>
              <a:defRPr/>
            </a:pPr>
            <a:r>
              <a:rPr lang="en-US" sz="3500" b="1" dirty="0" smtClean="0">
                <a:solidFill>
                  <a:srgbClr val="002060"/>
                </a:solidFill>
                <a:latin typeface="Calibri" pitchFamily="34" charset="0"/>
              </a:rPr>
              <a:t>Lifts</a:t>
            </a:r>
          </a:p>
          <a:p>
            <a:pPr>
              <a:defRPr/>
            </a:pPr>
            <a:r>
              <a:rPr lang="en-US" b="1" dirty="0" smtClean="0">
                <a:solidFill>
                  <a:srgbClr val="002060"/>
                </a:solidFill>
                <a:latin typeface="Calibri" pitchFamily="34" charset="0"/>
              </a:rPr>
              <a:t>Unassisted operation</a:t>
            </a:r>
          </a:p>
          <a:p>
            <a:pPr>
              <a:defRPr/>
            </a:pPr>
            <a:r>
              <a:rPr lang="en-US" b="1" dirty="0" smtClean="0">
                <a:solidFill>
                  <a:srgbClr val="002060"/>
                </a:solidFill>
                <a:latin typeface="Calibri" pitchFamily="34" charset="0"/>
              </a:rPr>
              <a:t>Location (48” max water level)</a:t>
            </a:r>
          </a:p>
          <a:p>
            <a:pPr>
              <a:defRPr/>
            </a:pPr>
            <a:r>
              <a:rPr lang="en-US" b="1" dirty="0" smtClean="0">
                <a:solidFill>
                  <a:srgbClr val="002060"/>
                </a:solidFill>
                <a:latin typeface="Calibri" pitchFamily="34" charset="0"/>
              </a:rPr>
              <a:t>Submerged depth: 18” min.</a:t>
            </a:r>
          </a:p>
          <a:p>
            <a:pPr>
              <a:defRPr/>
            </a:pPr>
            <a:r>
              <a:rPr lang="en-US" b="1" dirty="0" smtClean="0">
                <a:solidFill>
                  <a:srgbClr val="002060"/>
                </a:solidFill>
                <a:latin typeface="Calibri" pitchFamily="34" charset="0"/>
              </a:rPr>
              <a:t>Footrests </a:t>
            </a:r>
          </a:p>
        </p:txBody>
      </p:sp>
      <p:pic>
        <p:nvPicPr>
          <p:cNvPr id="5" name="Picture 4" descr="Picture8.jpg"/>
          <p:cNvPicPr>
            <a:picLocks noChangeAspect="1"/>
          </p:cNvPicPr>
          <p:nvPr/>
        </p:nvPicPr>
        <p:blipFill>
          <a:blip r:embed="rId2" cstate="print">
            <a:lum bright="10000"/>
          </a:blip>
          <a:stretch>
            <a:fillRect/>
          </a:stretch>
        </p:blipFill>
        <p:spPr>
          <a:xfrm>
            <a:off x="6172200" y="1752600"/>
            <a:ext cx="2309331" cy="3517392"/>
          </a:xfrm>
          <a:prstGeom prst="rect">
            <a:avLst/>
          </a:prstGeom>
          <a:ln>
            <a:solidFill>
              <a:schemeClr val="tx1"/>
            </a:solidFill>
          </a:ln>
        </p:spPr>
      </p:pic>
    </p:spTree>
    <p:extLst>
      <p:ext uri="{BB962C8B-B14F-4D97-AF65-F5344CB8AC3E}">
        <p14:creationId xmlns:p14="http://schemas.microsoft.com/office/powerpoint/2010/main" val="3354512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illustration of transfer system platform and steps"/>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b="9561"/>
          <a:stretch>
            <a:fillRect/>
          </a:stretch>
        </p:blipFill>
        <p:spPr bwMode="auto">
          <a:xfrm>
            <a:off x="304800" y="1676400"/>
            <a:ext cx="4267200" cy="274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2 illustrations showing transfer wall with one grab bar and transfer wall with two grab bars"/>
          <p:cNvPicPr>
            <a:picLocks noChangeAspect="1" noChangeArrowheads="1"/>
          </p:cNvPicPr>
          <p:nvPr/>
        </p:nvPicPr>
        <p:blipFill>
          <a:blip r:embed="rId3" cstate="print">
            <a:duotone>
              <a:schemeClr val="accent2">
                <a:shade val="45000"/>
                <a:satMod val="135000"/>
              </a:schemeClr>
              <a:prstClr val="white"/>
            </a:duotone>
            <a:lum bright="-10000" contrast="20000"/>
            <a:extLst>
              <a:ext uri="{28A0092B-C50C-407E-A947-70E740481C1C}">
                <a14:useLocalDpi xmlns:a14="http://schemas.microsoft.com/office/drawing/2010/main" val="0"/>
              </a:ext>
            </a:extLst>
          </a:blip>
          <a:srcRect t="13257" b="17636"/>
          <a:stretch>
            <a:fillRect/>
          </a:stretch>
        </p:blipFill>
        <p:spPr bwMode="auto">
          <a:xfrm>
            <a:off x="4572000" y="1066800"/>
            <a:ext cx="4038600" cy="2679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2" name="Rectangle 2"/>
          <p:cNvSpPr>
            <a:spLocks noGrp="1" noChangeArrowheads="1"/>
          </p:cNvSpPr>
          <p:nvPr>
            <p:ph type="title"/>
          </p:nvPr>
        </p:nvSpPr>
        <p:spPr>
          <a:xfrm>
            <a:off x="685800" y="0"/>
            <a:ext cx="7772400" cy="1143000"/>
          </a:xfrm>
        </p:spPr>
        <p:txBody>
          <a:bodyPr/>
          <a:lstStyle/>
          <a:p>
            <a:r>
              <a:rPr lang="en-US" sz="5400" b="1" dirty="0" smtClean="0">
                <a:solidFill>
                  <a:srgbClr val="002060"/>
                </a:solidFill>
                <a:latin typeface="Calibri" pitchFamily="34" charset="0"/>
              </a:rPr>
              <a:t>Swimming pools</a:t>
            </a:r>
          </a:p>
        </p:txBody>
      </p:sp>
      <p:sp>
        <p:nvSpPr>
          <p:cNvPr id="63491" name="Rectangle 3"/>
          <p:cNvSpPr>
            <a:spLocks noGrp="1" noChangeArrowheads="1"/>
          </p:cNvSpPr>
          <p:nvPr>
            <p:ph type="body" idx="1"/>
          </p:nvPr>
        </p:nvSpPr>
        <p:spPr>
          <a:xfrm>
            <a:off x="4419600" y="3505200"/>
            <a:ext cx="4343400" cy="762000"/>
          </a:xfrm>
        </p:spPr>
        <p:txBody>
          <a:bodyPr>
            <a:normAutofit/>
          </a:bodyPr>
          <a:lstStyle/>
          <a:p>
            <a:pPr algn="ctr">
              <a:buNone/>
              <a:defRPr/>
            </a:pPr>
            <a:r>
              <a:rPr lang="en-US" sz="3500" b="1" dirty="0" smtClean="0">
                <a:solidFill>
                  <a:srgbClr val="002060"/>
                </a:solidFill>
                <a:latin typeface="Calibri" pitchFamily="34" charset="0"/>
              </a:rPr>
              <a:t>Transfer Wall</a:t>
            </a:r>
          </a:p>
        </p:txBody>
      </p:sp>
      <p:pic>
        <p:nvPicPr>
          <p:cNvPr id="9" name="Picture 4" descr="illustration of pool stairs"/>
          <p:cNvPicPr>
            <a:picLocks noChangeAspect="1" noChangeArrowheads="1"/>
          </p:cNvPicPr>
          <p:nvPr/>
        </p:nvPicPr>
        <p:blipFill>
          <a:blip r:embed="rId4" cstate="print">
            <a:duotone>
              <a:schemeClr val="accent2">
                <a:shade val="45000"/>
                <a:satMod val="135000"/>
              </a:schemeClr>
              <a:prstClr val="white"/>
            </a:duotone>
            <a:lum bright="-10000" contrast="20000"/>
            <a:extLst>
              <a:ext uri="{28A0092B-C50C-407E-A947-70E740481C1C}">
                <a14:useLocalDpi xmlns:a14="http://schemas.microsoft.com/office/drawing/2010/main" val="0"/>
              </a:ext>
            </a:extLst>
          </a:blip>
          <a:srcRect t="11435" b="14235"/>
          <a:stretch>
            <a:fillRect/>
          </a:stretch>
        </p:blipFill>
        <p:spPr bwMode="auto">
          <a:xfrm>
            <a:off x="5257800" y="4267200"/>
            <a:ext cx="3137207"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3"/>
          <p:cNvSpPr txBox="1">
            <a:spLocks noChangeArrowheads="1"/>
          </p:cNvSpPr>
          <p:nvPr/>
        </p:nvSpPr>
        <p:spPr>
          <a:xfrm>
            <a:off x="152400" y="4495800"/>
            <a:ext cx="4724400" cy="762000"/>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500" b="1" i="0" u="none" strike="noStrike" kern="1200" cap="none" spc="0" normalizeH="0" baseline="0" noProof="0" dirty="0" smtClean="0">
                <a:ln>
                  <a:noFill/>
                </a:ln>
                <a:solidFill>
                  <a:srgbClr val="002060"/>
                </a:solidFill>
                <a:effectLst/>
                <a:uLnTx/>
                <a:uFillTx/>
                <a:latin typeface="Calibri" pitchFamily="34" charset="0"/>
                <a:ea typeface="+mn-ea"/>
                <a:cs typeface="+mn-cs"/>
              </a:rPr>
              <a:t>Transfer System</a:t>
            </a:r>
          </a:p>
        </p:txBody>
      </p:sp>
      <p:sp>
        <p:nvSpPr>
          <p:cNvPr id="10" name="Rectangle 3"/>
          <p:cNvSpPr txBox="1">
            <a:spLocks noChangeArrowheads="1"/>
          </p:cNvSpPr>
          <p:nvPr/>
        </p:nvSpPr>
        <p:spPr>
          <a:xfrm>
            <a:off x="2057400" y="5715000"/>
            <a:ext cx="4572000" cy="762000"/>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500" b="1" i="0" u="none" strike="noStrike" kern="1200" cap="none" spc="0" normalizeH="0" baseline="0" noProof="0" dirty="0" smtClean="0">
                <a:ln>
                  <a:noFill/>
                </a:ln>
                <a:solidFill>
                  <a:srgbClr val="002060"/>
                </a:solidFill>
                <a:effectLst/>
                <a:uLnTx/>
                <a:uFillTx/>
                <a:latin typeface="Calibri" pitchFamily="34" charset="0"/>
                <a:ea typeface="+mn-ea"/>
                <a:cs typeface="+mn-cs"/>
              </a:rPr>
              <a:t>Pool Stairs</a:t>
            </a:r>
          </a:p>
        </p:txBody>
      </p:sp>
    </p:spTree>
    <p:extLst>
      <p:ext uri="{BB962C8B-B14F-4D97-AF65-F5344CB8AC3E}">
        <p14:creationId xmlns:p14="http://schemas.microsoft.com/office/powerpoint/2010/main" val="3354512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 name="Rectangle 2"/>
          <p:cNvSpPr>
            <a:spLocks noGrp="1" noChangeArrowheads="1"/>
          </p:cNvSpPr>
          <p:nvPr>
            <p:ph type="title"/>
          </p:nvPr>
        </p:nvSpPr>
        <p:spPr bwMode="auto">
          <a:xfrm>
            <a:off x="457200" y="274638"/>
            <a:ext cx="8229600" cy="1329595"/>
          </a:xfrm>
        </p:spPr>
        <p:txBody>
          <a:bodyPr numCol="1" anchorCtr="0" compatLnSpc="1">
            <a:prstTxWarp prst="textNoShape">
              <a:avLst/>
            </a:prstTxWarp>
          </a:bodyPr>
          <a:lstStyle/>
          <a:p>
            <a:pPr algn="ctr" eaLnBrk="1" hangingPunct="1">
              <a:defRPr/>
            </a:pPr>
            <a:r>
              <a:rPr b="1" dirty="0" smtClean="0"/>
              <a:t>ADA 2010 Standards </a:t>
            </a:r>
            <a:r>
              <a:rPr b="1" dirty="0"/>
              <a:t> </a:t>
            </a:r>
            <a:r>
              <a:rPr b="1" dirty="0" smtClean="0"/>
              <a:t>Has 3 Parts Applicable to Title II &amp; III</a:t>
            </a:r>
          </a:p>
        </p:txBody>
      </p:sp>
      <p:graphicFrame>
        <p:nvGraphicFramePr>
          <p:cNvPr id="2" name="Diagram 1"/>
          <p:cNvGraphicFramePr/>
          <p:nvPr>
            <p:extLst>
              <p:ext uri="{D42A27DB-BD31-4B8C-83A1-F6EECF244321}">
                <p14:modId xmlns:p14="http://schemas.microsoft.com/office/powerpoint/2010/main" val="755798916"/>
              </p:ext>
            </p:extLst>
          </p:nvPr>
        </p:nvGraphicFramePr>
        <p:xfrm>
          <a:off x="457200" y="1752600"/>
          <a:ext cx="8229600" cy="4729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533400" y="533400"/>
            <a:ext cx="8305800" cy="1717393"/>
          </a:xfrm>
        </p:spPr>
        <p:txBody>
          <a:bodyPr/>
          <a:lstStyle/>
          <a:p>
            <a:pPr eaLnBrk="1" hangingPunct="1">
              <a:defRPr/>
            </a:pPr>
            <a:r>
              <a:rPr sz="4400" dirty="0" smtClean="0"/>
              <a:t>Additional Requirements Applicable to Specific Types of Facilities</a:t>
            </a:r>
            <a:r>
              <a:rPr sz="3600" dirty="0" smtClean="0"/>
              <a:t/>
            </a:r>
            <a:br>
              <a:rPr sz="3600" dirty="0" smtClean="0"/>
            </a:br>
            <a:endParaRPr sz="3600" dirty="0" smtClean="0"/>
          </a:p>
        </p:txBody>
      </p:sp>
      <p:sp>
        <p:nvSpPr>
          <p:cNvPr id="31747" name="Content Placeholder 2"/>
          <p:cNvSpPr>
            <a:spLocks noGrp="1"/>
          </p:cNvSpPr>
          <p:nvPr>
            <p:ph idx="1"/>
          </p:nvPr>
        </p:nvSpPr>
        <p:spPr>
          <a:xfrm>
            <a:off x="914400" y="2133600"/>
            <a:ext cx="7162800" cy="4825937"/>
          </a:xfrm>
        </p:spPr>
        <p:txBody>
          <a:bodyPr/>
          <a:lstStyle/>
          <a:p>
            <a:pPr eaLnBrk="1" hangingPunct="1"/>
            <a:r>
              <a:rPr lang="en-US" b="1" dirty="0" smtClean="0">
                <a:effectLst>
                  <a:outerShdw blurRad="38100" dist="38100" dir="2700000" algn="tl">
                    <a:srgbClr val="000000">
                      <a:alpha val="43137"/>
                    </a:srgbClr>
                  </a:outerShdw>
                </a:effectLst>
              </a:rPr>
              <a:t>Applies To New Construction And Alterations, Program Access, And Barrier Removal.</a:t>
            </a:r>
          </a:p>
          <a:p>
            <a:pPr eaLnBrk="1" hangingPunct="1"/>
            <a:endParaRPr lang="en-US" b="1" dirty="0" smtClean="0">
              <a:effectLst>
                <a:outerShdw blurRad="38100" dist="38100" dir="2700000" algn="tl">
                  <a:srgbClr val="000000">
                    <a:alpha val="43137"/>
                  </a:srgbClr>
                </a:outerShdw>
              </a:effectLst>
            </a:endParaRPr>
          </a:p>
          <a:p>
            <a:pPr eaLnBrk="1" hangingPunct="1"/>
            <a:r>
              <a:rPr lang="en-US" b="1" dirty="0" smtClean="0">
                <a:effectLst>
                  <a:outerShdw blurRad="38100" dist="38100" dir="2700000" algn="tl">
                    <a:srgbClr val="000000">
                      <a:alpha val="43137"/>
                    </a:srgbClr>
                  </a:outerShdw>
                </a:effectLst>
              </a:rPr>
              <a:t>Final Rules Describe Additional Requirements Beyond Those Originally Contained In The ADA/ABA Accessibility Guidelines.   </a:t>
            </a:r>
          </a:p>
          <a:p>
            <a:pPr eaLnBrk="1" hangingPunct="1">
              <a:buFontTx/>
              <a:buNone/>
            </a:pPr>
            <a:r>
              <a:rPr lang="en-US" b="1" dirty="0" smtClean="0">
                <a:effectLst>
                  <a:outerShdw blurRad="38100" dist="38100" dir="2700000" algn="tl">
                    <a:srgbClr val="000000">
                      <a:alpha val="43137"/>
                    </a:srgbClr>
                  </a:outerShdw>
                </a:effectLst>
              </a:rPr>
              <a:t> </a:t>
            </a:r>
          </a:p>
          <a:p>
            <a:pPr eaLnBrk="1" hangingPunct="1"/>
            <a:endParaRPr lang="en-US" b="1"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3773277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ChangeArrowheads="1"/>
          </p:cNvSpPr>
          <p:nvPr>
            <p:ph type="title"/>
          </p:nvPr>
        </p:nvSpPr>
        <p:spPr/>
        <p:txBody>
          <a:bodyPr/>
          <a:lstStyle/>
          <a:p>
            <a:pPr defTabSz="914363" eaLnBrk="1" fontAlgn="auto" hangingPunct="1">
              <a:spcAft>
                <a:spcPts val="0"/>
              </a:spcAft>
              <a:defRPr/>
            </a:pPr>
            <a:r>
              <a:rPr dirty="0"/>
              <a:t>Northwest ADA </a:t>
            </a:r>
            <a:r>
              <a:rPr dirty="0" smtClean="0"/>
              <a:t>Center </a:t>
            </a:r>
            <a:r>
              <a:rPr lang="en-US" dirty="0" smtClean="0"/>
              <a:t>–</a:t>
            </a:r>
            <a:r>
              <a:rPr dirty="0" smtClean="0"/>
              <a:t> Region X</a:t>
            </a:r>
            <a:endParaRPr dirty="0"/>
          </a:p>
        </p:txBody>
      </p:sp>
      <p:sp>
        <p:nvSpPr>
          <p:cNvPr id="324611" name="Rectangle 3"/>
          <p:cNvSpPr>
            <a:spLocks noGrp="1" noChangeArrowheads="1"/>
          </p:cNvSpPr>
          <p:nvPr>
            <p:ph idx="1"/>
          </p:nvPr>
        </p:nvSpPr>
        <p:spPr>
          <a:xfrm>
            <a:off x="152400" y="1524000"/>
            <a:ext cx="4572000" cy="4183063"/>
          </a:xfrm>
          <a:effectLst>
            <a:outerShdw dist="12700" algn="ctr" rotWithShape="0">
              <a:schemeClr val="tx1"/>
            </a:outerShdw>
          </a:effectLst>
        </p:spPr>
        <p:txBody>
          <a:bodyPr rtlCol="0"/>
          <a:lstStyle/>
          <a:p>
            <a:pPr defTabSz="914363" eaLnBrk="1" fontAlgn="auto" hangingPunct="1">
              <a:spcAft>
                <a:spcPts val="0"/>
              </a:spcAft>
              <a:defRPr/>
            </a:pPr>
            <a:r>
              <a:rPr lang="en-US" sz="2400" b="1" dirty="0" smtClean="0">
                <a:effectLst>
                  <a:outerShdw blurRad="38100" dist="38100" dir="2700000" algn="tl">
                    <a:srgbClr val="000000">
                      <a:alpha val="43137"/>
                    </a:srgbClr>
                  </a:outerShdw>
                </a:effectLst>
                <a:latin typeface="Trebuchet MS" pitchFamily="34" charset="0"/>
              </a:rPr>
              <a:t>Located in Mountlake Terrace with </a:t>
            </a:r>
            <a:r>
              <a:rPr lang="en-US" sz="2400" b="1" dirty="0" smtClean="0">
                <a:solidFill>
                  <a:srgbClr val="FFFF00"/>
                </a:solidFill>
                <a:effectLst>
                  <a:outerShdw blurRad="38100" dist="38100" dir="2700000" algn="tl">
                    <a:srgbClr val="000000">
                      <a:alpha val="43137"/>
                    </a:srgbClr>
                  </a:outerShdw>
                </a:effectLst>
                <a:latin typeface="Trebuchet MS" pitchFamily="34" charset="0"/>
              </a:rPr>
              <a:t>CCER </a:t>
            </a:r>
            <a:r>
              <a:rPr lang="en-US" sz="2400" b="1" dirty="0" smtClean="0">
                <a:effectLst>
                  <a:outerShdw blurRad="38100" dist="38100" dir="2700000" algn="tl">
                    <a:srgbClr val="000000">
                      <a:alpha val="43137"/>
                    </a:srgbClr>
                  </a:outerShdw>
                </a:effectLst>
                <a:latin typeface="Trebuchet MS" pitchFamily="34" charset="0"/>
              </a:rPr>
              <a:t>(Center for Continuing Education in Rehabilitation)</a:t>
            </a:r>
          </a:p>
          <a:p>
            <a:pPr defTabSz="914363" eaLnBrk="1" fontAlgn="auto" hangingPunct="1">
              <a:spcAft>
                <a:spcPts val="0"/>
              </a:spcAft>
              <a:defRPr/>
            </a:pPr>
            <a:endParaRPr lang="en-US" sz="2400" b="1" dirty="0" smtClean="0">
              <a:effectLst>
                <a:outerShdw blurRad="38100" dist="38100" dir="2700000" algn="tl">
                  <a:srgbClr val="000000">
                    <a:alpha val="43137"/>
                  </a:srgbClr>
                </a:outerShdw>
              </a:effectLst>
              <a:latin typeface="Trebuchet MS" pitchFamily="34" charset="0"/>
            </a:endParaRPr>
          </a:p>
          <a:p>
            <a:pPr defTabSz="914363" eaLnBrk="1" fontAlgn="auto" hangingPunct="1">
              <a:spcAft>
                <a:spcPts val="0"/>
              </a:spcAft>
              <a:defRPr/>
            </a:pPr>
            <a:r>
              <a:rPr lang="en-US" sz="2400" b="1" dirty="0" smtClean="0">
                <a:effectLst>
                  <a:outerShdw blurRad="38100" dist="38100" dir="2700000" algn="tl">
                    <a:srgbClr val="000000">
                      <a:alpha val="43137"/>
                    </a:srgbClr>
                  </a:outerShdw>
                </a:effectLst>
                <a:latin typeface="Trebuchet MS" pitchFamily="34" charset="0"/>
              </a:rPr>
              <a:t>Program in Rehabilitation Medicine at the </a:t>
            </a:r>
            <a:r>
              <a:rPr lang="en-US" sz="2400" b="1" dirty="0" smtClean="0">
                <a:solidFill>
                  <a:srgbClr val="FFFF00"/>
                </a:solidFill>
                <a:effectLst>
                  <a:outerShdw blurRad="38100" dist="38100" dir="2700000" algn="tl">
                    <a:srgbClr val="000000">
                      <a:alpha val="43137"/>
                    </a:srgbClr>
                  </a:outerShdw>
                </a:effectLst>
                <a:latin typeface="Trebuchet MS" pitchFamily="34" charset="0"/>
              </a:rPr>
              <a:t>University of Washington</a:t>
            </a:r>
            <a:r>
              <a:rPr lang="en-US" sz="1800" b="1" dirty="0" smtClean="0">
                <a:solidFill>
                  <a:srgbClr val="FFFF00"/>
                </a:solidFill>
                <a:effectLst>
                  <a:outerShdw blurRad="38100" dist="38100" dir="2700000" algn="tl">
                    <a:srgbClr val="000000">
                      <a:alpha val="43137"/>
                    </a:srgbClr>
                  </a:outerShdw>
                </a:effectLst>
                <a:latin typeface="Trebuchet MS" pitchFamily="34" charset="0"/>
              </a:rPr>
              <a:t> </a:t>
            </a:r>
          </a:p>
          <a:p>
            <a:pPr defTabSz="914363" eaLnBrk="1" fontAlgn="auto" hangingPunct="1">
              <a:spcAft>
                <a:spcPts val="0"/>
              </a:spcAft>
              <a:defRPr/>
            </a:pPr>
            <a:endParaRPr lang="en-US" sz="1800" b="1" dirty="0" smtClean="0">
              <a:effectLst>
                <a:outerShdw blurRad="38100" dist="38100" dir="2700000" algn="tl">
                  <a:srgbClr val="000000">
                    <a:alpha val="43137"/>
                  </a:srgbClr>
                </a:outerShdw>
              </a:effectLst>
              <a:latin typeface="Trebuchet MS" pitchFamily="34" charset="0"/>
            </a:endParaRPr>
          </a:p>
          <a:p>
            <a:pPr defTabSz="914363" eaLnBrk="1" fontAlgn="auto" hangingPunct="1">
              <a:spcAft>
                <a:spcPts val="0"/>
              </a:spcAft>
              <a:defRPr/>
            </a:pPr>
            <a:r>
              <a:rPr lang="en-US" sz="2400" b="1" dirty="0" smtClean="0">
                <a:effectLst>
                  <a:outerShdw blurRad="38100" dist="38100" dir="2700000" algn="tl">
                    <a:srgbClr val="000000">
                      <a:alpha val="43137"/>
                    </a:srgbClr>
                  </a:outerShdw>
                </a:effectLst>
                <a:latin typeface="Trebuchet MS" pitchFamily="34" charset="0"/>
              </a:rPr>
              <a:t>Funded by </a:t>
            </a:r>
            <a:r>
              <a:rPr lang="en-US" sz="2400" b="1" dirty="0" smtClean="0">
                <a:solidFill>
                  <a:srgbClr val="FFFF00"/>
                </a:solidFill>
                <a:effectLst>
                  <a:outerShdw blurRad="38100" dist="38100" dir="2700000" algn="tl">
                    <a:srgbClr val="000000">
                      <a:alpha val="43137"/>
                    </a:srgbClr>
                  </a:outerShdw>
                </a:effectLst>
                <a:latin typeface="Trebuchet MS" pitchFamily="34" charset="0"/>
              </a:rPr>
              <a:t>NIDRR</a:t>
            </a:r>
            <a:r>
              <a:rPr lang="en-US" sz="2400" b="1" dirty="0" smtClean="0">
                <a:effectLst>
                  <a:outerShdw blurRad="38100" dist="38100" dir="2700000" algn="tl">
                    <a:srgbClr val="000000">
                      <a:alpha val="43137"/>
                    </a:srgbClr>
                  </a:outerShdw>
                </a:effectLst>
                <a:latin typeface="Trebuchet MS" pitchFamily="34" charset="0"/>
              </a:rPr>
              <a:t> (National Institute on Disability and Rehabilitation Research) </a:t>
            </a:r>
            <a:endParaRPr lang="en-US" sz="2400" b="1" dirty="0" smtClean="0">
              <a:effectLst>
                <a:outerShdw blurRad="38100" dist="38100" dir="2700000" algn="tl">
                  <a:srgbClr val="000000">
                    <a:alpha val="43137"/>
                  </a:srgbClr>
                </a:outerShdw>
              </a:effectLst>
            </a:endParaRPr>
          </a:p>
        </p:txBody>
      </p:sp>
      <p:pic>
        <p:nvPicPr>
          <p:cNvPr id="324615" name="Picture 7" descr="uw-camp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7575" y="2162175"/>
            <a:ext cx="4124325" cy="3092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24617" name="Picture 9" descr="nidrr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1000" y="5003800"/>
            <a:ext cx="2457450" cy="10255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24618" name="Picture 10" descr="ccer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4238" y="1524000"/>
            <a:ext cx="1457325" cy="1090613"/>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4611">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324618"/>
                                        </p:tgtEl>
                                        <p:attrNameLst>
                                          <p:attrName>style.visibility</p:attrName>
                                        </p:attrNameLst>
                                      </p:cBhvr>
                                      <p:to>
                                        <p:strVal val="visible"/>
                                      </p:to>
                                    </p:set>
                                    <p:animEffect transition="in" filter="fade">
                                      <p:cBhvr>
                                        <p:cTn id="9" dur="1000"/>
                                        <p:tgtEl>
                                          <p:spTgt spid="32461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24611">
                                            <p:txEl>
                                              <p:pRg st="2" end="2"/>
                                            </p:txEl>
                                          </p:spTgt>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324615"/>
                                        </p:tgtEl>
                                        <p:attrNameLst>
                                          <p:attrName>style.visibility</p:attrName>
                                        </p:attrNameLst>
                                      </p:cBhvr>
                                      <p:to>
                                        <p:strVal val="visible"/>
                                      </p:to>
                                    </p:set>
                                    <p:animEffect transition="in" filter="fade">
                                      <p:cBhvr>
                                        <p:cTn id="16" dur="1000"/>
                                        <p:tgtEl>
                                          <p:spTgt spid="32461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24611">
                                            <p:txEl>
                                              <p:pRg st="4" end="4"/>
                                            </p:txEl>
                                          </p:spTgt>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324617"/>
                                        </p:tgtEl>
                                        <p:attrNameLst>
                                          <p:attrName>style.visibility</p:attrName>
                                        </p:attrNameLst>
                                      </p:cBhvr>
                                      <p:to>
                                        <p:strVal val="visible"/>
                                      </p:to>
                                    </p:set>
                                    <p:animEffect transition="in" filter="fade">
                                      <p:cBhvr>
                                        <p:cTn id="23" dur="1000"/>
                                        <p:tgtEl>
                                          <p:spTgt spid="3246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461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20436" y="5930003"/>
            <a:ext cx="8229600" cy="775597"/>
          </a:xfrm>
        </p:spPr>
        <p:txBody>
          <a:bodyPr/>
          <a:lstStyle/>
          <a:p>
            <a:r>
              <a:rPr lang="en-US" sz="2800" dirty="0"/>
              <a:t>http://www.ada.gov/regs2010/2010ADAStandards/2010ADAstandards.htm</a:t>
            </a:r>
          </a:p>
        </p:txBody>
      </p:sp>
      <p:sp>
        <p:nvSpPr>
          <p:cNvPr id="6" name="Text Placeholder 5"/>
          <p:cNvSpPr>
            <a:spLocks noGrp="1"/>
          </p:cNvSpPr>
          <p:nvPr>
            <p:ph type="body" sz="half" idx="1"/>
          </p:nvPr>
        </p:nvSpPr>
        <p:spPr/>
        <p:txBody>
          <a:bodyPr/>
          <a:lstStyle/>
          <a:p>
            <a:endParaRPr lang="en-US" dirty="0"/>
          </a:p>
        </p:txBody>
      </p:sp>
      <p:sp>
        <p:nvSpPr>
          <p:cNvPr id="7" name="Content Placeholder 6"/>
          <p:cNvSpPr>
            <a:spLocks noGrp="1"/>
          </p:cNvSpPr>
          <p:nvPr>
            <p:ph sz="half" idx="2"/>
          </p:nvPr>
        </p:nvSpPr>
        <p:spPr/>
        <p:txBody>
          <a:bodyPr/>
          <a:lstStyle/>
          <a:p>
            <a:endParaRPr lang="en-US" dirty="0"/>
          </a:p>
        </p:txBody>
      </p:sp>
      <p:sp>
        <p:nvSpPr>
          <p:cNvPr id="4" name="Content Placeholder 2"/>
          <p:cNvSpPr txBox="1">
            <a:spLocks/>
          </p:cNvSpPr>
          <p:nvPr/>
        </p:nvSpPr>
        <p:spPr bwMode="auto">
          <a:xfrm>
            <a:off x="381000" y="1447800"/>
            <a:ext cx="838200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396875" indent="-396875" algn="l" defTabSz="912813" rtl="0" eaLnBrk="0" fontAlgn="base" hangingPunct="0">
              <a:lnSpc>
                <a:spcPct val="90000"/>
              </a:lnSpc>
              <a:spcBef>
                <a:spcPct val="20000"/>
              </a:spcBef>
              <a:spcAft>
                <a:spcPct val="0"/>
              </a:spcAft>
              <a:buBlip>
                <a:blip r:embed="rId2"/>
              </a:buBlip>
              <a:defRPr sz="3200" kern="1200">
                <a:solidFill>
                  <a:schemeClr val="tx1"/>
                </a:solidFill>
                <a:latin typeface="+mn-lt"/>
                <a:ea typeface="+mn-ea"/>
                <a:cs typeface="+mn-cs"/>
              </a:defRPr>
            </a:lvl1pPr>
            <a:lvl2pPr marL="914400" indent="-396875" algn="l" defTabSz="912813" rtl="0" eaLnBrk="0" fontAlgn="base" hangingPunct="0">
              <a:lnSpc>
                <a:spcPct val="90000"/>
              </a:lnSpc>
              <a:spcBef>
                <a:spcPct val="20000"/>
              </a:spcBef>
              <a:spcAft>
                <a:spcPct val="0"/>
              </a:spcAft>
              <a:buBlip>
                <a:blip r:embed="rId3"/>
              </a:buBlip>
              <a:defRPr sz="2800" kern="1200">
                <a:solidFill>
                  <a:schemeClr val="tx1"/>
                </a:solidFill>
                <a:latin typeface="+mn-lt"/>
                <a:ea typeface="+mn-ea"/>
                <a:cs typeface="+mn-cs"/>
              </a:defRPr>
            </a:lvl2pPr>
            <a:lvl3pPr marL="1258888" indent="-344488" algn="l" defTabSz="912813" rtl="0" eaLnBrk="0" fontAlgn="base" hangingPunct="0">
              <a:lnSpc>
                <a:spcPct val="90000"/>
              </a:lnSpc>
              <a:spcBef>
                <a:spcPct val="20000"/>
              </a:spcBef>
              <a:spcAft>
                <a:spcPct val="0"/>
              </a:spcAft>
              <a:buBlip>
                <a:blip r:embed="rId3"/>
              </a:buBlip>
              <a:defRPr sz="2400" kern="1200">
                <a:solidFill>
                  <a:schemeClr val="tx1"/>
                </a:solidFill>
                <a:latin typeface="+mn-lt"/>
                <a:ea typeface="+mn-ea"/>
                <a:cs typeface="+mn-cs"/>
              </a:defRPr>
            </a:lvl3pPr>
            <a:lvl4pPr marL="1604963" indent="-346075" algn="l" defTabSz="912813" rtl="0" eaLnBrk="0" fontAlgn="base" hangingPunct="0">
              <a:lnSpc>
                <a:spcPct val="90000"/>
              </a:lnSpc>
              <a:spcBef>
                <a:spcPct val="20000"/>
              </a:spcBef>
              <a:spcAft>
                <a:spcPct val="0"/>
              </a:spcAft>
              <a:buBlip>
                <a:blip r:embed="rId3"/>
              </a:buBlip>
              <a:defRPr sz="2400" kern="1200">
                <a:solidFill>
                  <a:schemeClr val="tx1"/>
                </a:solidFill>
                <a:latin typeface="+mn-lt"/>
                <a:ea typeface="+mn-ea"/>
                <a:cs typeface="+mn-cs"/>
              </a:defRPr>
            </a:lvl4pPr>
            <a:lvl5pPr marL="1941513" indent="-336550" algn="l" defTabSz="912813" rtl="0" eaLnBrk="0" fontAlgn="base" hangingPunct="0">
              <a:lnSpc>
                <a:spcPct val="90000"/>
              </a:lnSpc>
              <a:spcBef>
                <a:spcPct val="20000"/>
              </a:spcBef>
              <a:spcAft>
                <a:spcPct val="0"/>
              </a:spcAft>
              <a:buBlip>
                <a:blip r:embed="rId3"/>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4135" y="228600"/>
            <a:ext cx="4098866" cy="5569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637" y="228600"/>
            <a:ext cx="4005473"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Oval 7"/>
          <p:cNvSpPr/>
          <p:nvPr/>
        </p:nvSpPr>
        <p:spPr bwMode="auto">
          <a:xfrm>
            <a:off x="685800" y="1524000"/>
            <a:ext cx="3581400" cy="2057400"/>
          </a:xfrm>
          <a:prstGeom prst="ellipse">
            <a:avLst/>
          </a:prstGeom>
          <a:noFill/>
          <a:ln w="57150">
            <a:solidFill>
              <a:schemeClr val="accent2"/>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effectLst>
                <a:outerShdw blurRad="38100" dist="38100" dir="2700000" algn="tl">
                  <a:srgbClr val="000000">
                    <a:alpha val="43137"/>
                  </a:srgbClr>
                </a:outerShdw>
              </a:effectLst>
              <a:latin typeface="Segoe" pitchFamily="34" charset="0"/>
            </a:endParaRPr>
          </a:p>
        </p:txBody>
      </p:sp>
      <p:sp>
        <p:nvSpPr>
          <p:cNvPr id="9" name="Heart 8"/>
          <p:cNvSpPr/>
          <p:nvPr/>
        </p:nvSpPr>
        <p:spPr bwMode="auto">
          <a:xfrm>
            <a:off x="4503768" y="1219200"/>
            <a:ext cx="4419600" cy="2975264"/>
          </a:xfrm>
          <a:prstGeom prst="heart">
            <a:avLst/>
          </a:prstGeom>
          <a:noFill/>
          <a:ln w="76200">
            <a:solidFill>
              <a:schemeClr val="accent2"/>
            </a:solidFill>
            <a:headEnd type="none" w="med" len="med"/>
            <a:tailEnd type="none" w="med" len="med"/>
          </a:ln>
          <a:scene3d>
            <a:camera prst="orthographicFront">
              <a:rot lat="0" lon="0" rev="0"/>
            </a:camera>
            <a:lightRig rig="threePt" dir="t">
              <a:rot lat="0" lon="0" rev="1200000"/>
            </a:lightRig>
          </a:scene3d>
          <a:sp3d>
            <a:bevelT w="63500" h="25400"/>
            <a:bevelB w="114300" prst="hardEdge"/>
          </a:sp3d>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defTabSz="914099" fontAlgn="base">
              <a:spcBef>
                <a:spcPct val="0"/>
              </a:spcBef>
              <a:spcAft>
                <a:spcPct val="0"/>
              </a:spcAft>
            </a:pPr>
            <a:endParaRPr lang="en-US" sz="23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Segoe" pitchFamily="34" charset="0"/>
            </a:endParaRPr>
          </a:p>
        </p:txBody>
      </p:sp>
    </p:spTree>
    <p:extLst>
      <p:ext uri="{BB962C8B-B14F-4D97-AF65-F5344CB8AC3E}">
        <p14:creationId xmlns:p14="http://schemas.microsoft.com/office/powerpoint/2010/main" val="36340742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circle(in)">
                                      <p:cBhvr>
                                        <p:cTn id="14" dur="20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fltVal val="0"/>
                                          </p:val>
                                        </p:tav>
                                        <p:tav tm="100000">
                                          <p:val>
                                            <p:strVal val="#ppt_w"/>
                                          </p:val>
                                        </p:tav>
                                      </p:tavLst>
                                    </p:anim>
                                    <p:anim calcmode="lin" valueType="num">
                                      <p:cBhvr>
                                        <p:cTn id="20" dur="1000" fill="hold"/>
                                        <p:tgtEl>
                                          <p:spTgt spid="9"/>
                                        </p:tgtEl>
                                        <p:attrNameLst>
                                          <p:attrName>ppt_h</p:attrName>
                                        </p:attrNameLst>
                                      </p:cBhvr>
                                      <p:tavLst>
                                        <p:tav tm="0">
                                          <p:val>
                                            <p:fltVal val="0"/>
                                          </p:val>
                                        </p:tav>
                                        <p:tav tm="100000">
                                          <p:val>
                                            <p:strVal val="#ppt_h"/>
                                          </p:val>
                                        </p:tav>
                                      </p:tavLst>
                                    </p:anim>
                                    <p:anim calcmode="lin" valueType="num">
                                      <p:cBhvr>
                                        <p:cTn id="21" dur="1000" fill="hold"/>
                                        <p:tgtEl>
                                          <p:spTgt spid="9"/>
                                        </p:tgtEl>
                                        <p:attrNameLst>
                                          <p:attrName>style.rotation</p:attrName>
                                        </p:attrNameLst>
                                      </p:cBhvr>
                                      <p:tavLst>
                                        <p:tav tm="0">
                                          <p:val>
                                            <p:fltVal val="90"/>
                                          </p:val>
                                        </p:tav>
                                        <p:tav tm="100000">
                                          <p:val>
                                            <p:fltVal val="0"/>
                                          </p:val>
                                        </p:tav>
                                      </p:tavLst>
                                    </p:anim>
                                    <p:animEffect transition="in" filter="fade">
                                      <p:cBhvr>
                                        <p:cTn id="2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title"/>
          </p:nvPr>
        </p:nvSpPr>
        <p:spPr bwMode="auto">
          <a:xfrm>
            <a:off x="457200" y="274638"/>
            <a:ext cx="7620000" cy="1143000"/>
          </a:xfrm>
        </p:spPr>
        <p:txBody>
          <a:bodyPr numCol="1" anchorCtr="0" compatLnSpc="1">
            <a:prstTxWarp prst="textNoShape">
              <a:avLst/>
            </a:prstTxWarp>
          </a:bodyPr>
          <a:lstStyle/>
          <a:p>
            <a:pPr>
              <a:defRPr/>
            </a:pPr>
            <a:r>
              <a:rPr dirty="0" smtClean="0"/>
              <a:t>Challenges</a:t>
            </a:r>
          </a:p>
        </p:txBody>
      </p:sp>
      <p:sp>
        <p:nvSpPr>
          <p:cNvPr id="5" name="Content Placeholder 4"/>
          <p:cNvSpPr>
            <a:spLocks noGrp="1"/>
          </p:cNvSpPr>
          <p:nvPr>
            <p:ph idx="1"/>
          </p:nvPr>
        </p:nvSpPr>
        <p:spPr>
          <a:xfrm>
            <a:off x="304800" y="1371600"/>
            <a:ext cx="8229600" cy="4297363"/>
          </a:xfrm>
        </p:spPr>
        <p:txBody>
          <a:bodyPr rtlCol="0">
            <a:normAutofit lnSpcReduction="10000"/>
          </a:bodyPr>
          <a:lstStyle/>
          <a:p>
            <a:pPr fontAlgn="auto">
              <a:spcAft>
                <a:spcPts val="0"/>
              </a:spcAft>
              <a:defRPr/>
            </a:pPr>
            <a:r>
              <a:rPr lang="en-US" sz="3600" b="1" dirty="0" smtClean="0">
                <a:effectLst>
                  <a:outerShdw blurRad="38100" dist="38100" dir="2700000" algn="tl">
                    <a:srgbClr val="000000">
                      <a:alpha val="43137"/>
                    </a:srgbClr>
                  </a:outerShdw>
                </a:effectLst>
              </a:rPr>
              <a:t>Learning The New Standards</a:t>
            </a:r>
          </a:p>
          <a:p>
            <a:pPr fontAlgn="auto">
              <a:spcAft>
                <a:spcPts val="0"/>
              </a:spcAft>
              <a:defRPr/>
            </a:pPr>
            <a:r>
              <a:rPr lang="en-US" sz="3600" b="1" dirty="0" smtClean="0">
                <a:effectLst>
                  <a:outerShdw blurRad="38100" dist="38100" dir="2700000" algn="tl">
                    <a:srgbClr val="000000">
                      <a:alpha val="43137"/>
                    </a:srgbClr>
                  </a:outerShdw>
                </a:effectLst>
              </a:rPr>
              <a:t>Figuring Out What To Do In The Next Six Months </a:t>
            </a:r>
          </a:p>
          <a:p>
            <a:pPr fontAlgn="auto">
              <a:spcAft>
                <a:spcPts val="0"/>
              </a:spcAft>
              <a:defRPr/>
            </a:pPr>
            <a:r>
              <a:rPr lang="en-US" sz="3600" b="1" dirty="0" smtClean="0">
                <a:effectLst>
                  <a:outerShdw blurRad="38100" dist="38100" dir="2700000" algn="tl">
                    <a:srgbClr val="000000">
                      <a:alpha val="43137"/>
                    </a:srgbClr>
                  </a:outerShdw>
                </a:effectLst>
              </a:rPr>
              <a:t>Understanding The “Safe Harbors”</a:t>
            </a:r>
          </a:p>
          <a:p>
            <a:pPr fontAlgn="auto">
              <a:spcAft>
                <a:spcPts val="0"/>
              </a:spcAft>
              <a:buFont typeface="Arial" pitchFamily="34" charset="0"/>
              <a:buNone/>
              <a:defRPr/>
            </a:pPr>
            <a:r>
              <a:rPr lang="en-US" sz="3600" b="1" dirty="0" smtClean="0">
                <a:effectLst>
                  <a:outerShdw blurRad="38100" dist="38100" dir="2700000" algn="tl">
                    <a:srgbClr val="000000">
                      <a:alpha val="43137"/>
                    </a:srgbClr>
                  </a:outerShdw>
                </a:effectLst>
              </a:rPr>
              <a:t>	(New Concept) </a:t>
            </a:r>
          </a:p>
          <a:p>
            <a:pPr fontAlgn="auto">
              <a:spcAft>
                <a:spcPts val="0"/>
              </a:spcAft>
              <a:defRPr/>
            </a:pPr>
            <a:r>
              <a:rPr lang="en-US" sz="3600" b="1" dirty="0" smtClean="0">
                <a:effectLst>
                  <a:outerShdw blurRad="38100" dist="38100" dir="2700000" algn="tl">
                    <a:srgbClr val="000000">
                      <a:alpha val="43137"/>
                    </a:srgbClr>
                  </a:outerShdw>
                </a:effectLst>
              </a:rPr>
              <a:t>Modifying Certain Types Of Policies</a:t>
            </a:r>
          </a:p>
          <a:p>
            <a:pPr fontAlgn="auto">
              <a:spcAft>
                <a:spcPts val="0"/>
              </a:spcAft>
              <a:defRPr/>
            </a:pPr>
            <a:r>
              <a:rPr lang="en-US" sz="3600" b="1" dirty="0" smtClean="0">
                <a:effectLst>
                  <a:outerShdw blurRad="38100" dist="38100" dir="2700000" algn="tl">
                    <a:srgbClr val="000000">
                      <a:alpha val="43137"/>
                    </a:srgbClr>
                  </a:outerShdw>
                </a:effectLst>
              </a:rPr>
              <a:t>Keeping Up With Other Regulatory Developments</a:t>
            </a:r>
          </a:p>
          <a:p>
            <a:pPr lvl="1" fontAlgn="auto">
              <a:spcAft>
                <a:spcPts val="0"/>
              </a:spcAft>
              <a:defRPr/>
            </a:pPr>
            <a:endParaRPr lang="en-US" b="1" dirty="0" smtClean="0">
              <a:effectLst>
                <a:outerShdw blurRad="38100" dist="38100" dir="2700000" algn="tl">
                  <a:srgbClr val="000000">
                    <a:alpha val="43137"/>
                  </a:srgbClr>
                </a:outerShdw>
              </a:effectLst>
            </a:endParaRPr>
          </a:p>
          <a:p>
            <a:pPr fontAlgn="auto">
              <a:spcAft>
                <a:spcPts val="0"/>
              </a:spcAft>
              <a:defRPr/>
            </a:pPr>
            <a:endParaRPr lang="en-US" b="1" dirty="0" smtClean="0">
              <a:effectLst>
                <a:outerShdw blurRad="38100" dist="38100" dir="2700000" algn="tl">
                  <a:srgbClr val="000000">
                    <a:alpha val="43137"/>
                  </a:srgbClr>
                </a:outerShdw>
              </a:effectLst>
            </a:endParaRPr>
          </a:p>
          <a:p>
            <a:pPr fontAlgn="auto">
              <a:spcAft>
                <a:spcPts val="0"/>
              </a:spcAft>
              <a:defRPr/>
            </a:pPr>
            <a:endParaRPr lang="en-US" b="1" dirty="0">
              <a:effectLst>
                <a:outerShdw blurRad="38100" dist="38100" dir="2700000" algn="tl">
                  <a:srgbClr val="000000">
                    <a:alpha val="43137"/>
                  </a:srgbClr>
                </a:outerShdw>
              </a:effectLst>
            </a:endParaRPr>
          </a:p>
        </p:txBody>
      </p:sp>
      <p:sp>
        <p:nvSpPr>
          <p:cNvPr id="36868" name="Slide Number Placeholder 6"/>
          <p:cNvSpPr>
            <a:spLocks noGrp="1"/>
          </p:cNvSpPr>
          <p:nvPr>
            <p:ph type="sldNum" sz="quarter" idx="4294967295"/>
          </p:nvPr>
        </p:nvSpPr>
        <p:spPr bwMode="auto">
          <a:xfrm>
            <a:off x="70104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25E1D3F-B2A4-4007-9A4C-4CEF2555618B}" type="slidenum">
              <a:rPr lang="en-US">
                <a:solidFill>
                  <a:prstClr val="white"/>
                </a:solidFill>
              </a:rPr>
              <a:pPr eaLnBrk="1" hangingPunct="1"/>
              <a:t>21</a:t>
            </a:fld>
            <a:endParaRPr lang="en-US">
              <a:solidFill>
                <a:prstClr val="white"/>
              </a:solidFill>
            </a:endParaRPr>
          </a:p>
        </p:txBody>
      </p:sp>
      <p:pic>
        <p:nvPicPr>
          <p:cNvPr id="14341" name="Picture 2" descr="An hour glass with some of the sand in the bottom, most in the top."/>
          <p:cNvPicPr>
            <a:picLocks noChangeAspect="1" noChangeArrowheads="1"/>
          </p:cNvPicPr>
          <p:nvPr/>
        </p:nvPicPr>
        <p:blipFill>
          <a:blip r:embed="rId3"/>
          <a:srcRect l="21333" r="21333"/>
          <a:stretch>
            <a:fillRect/>
          </a:stretch>
        </p:blipFill>
        <p:spPr bwMode="auto">
          <a:xfrm>
            <a:off x="7467600" y="2743200"/>
            <a:ext cx="1509712" cy="2895600"/>
          </a:xfrm>
          <a:prstGeom prst="rect">
            <a:avLst/>
          </a:prstGeom>
          <a:ln w="3175">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97558911"/>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p:txBody>
          <a:bodyPr numCol="1" anchorCtr="0" compatLnSpc="1">
            <a:prstTxWarp prst="textNoShape">
              <a:avLst/>
            </a:prstTxWarp>
          </a:bodyPr>
          <a:lstStyle/>
          <a:p>
            <a:pPr>
              <a:defRPr/>
            </a:pPr>
            <a:r>
              <a:rPr lang="en-US" dirty="0" smtClean="0"/>
              <a:t>Triggering Events</a:t>
            </a:r>
          </a:p>
        </p:txBody>
      </p:sp>
      <p:sp>
        <p:nvSpPr>
          <p:cNvPr id="40963" name="Content Placeholder 2"/>
          <p:cNvSpPr>
            <a:spLocks noGrp="1"/>
          </p:cNvSpPr>
          <p:nvPr>
            <p:ph idx="1"/>
          </p:nvPr>
        </p:nvSpPr>
        <p:spPr>
          <a:xfrm>
            <a:off x="381000" y="1143000"/>
            <a:ext cx="8382000" cy="5084469"/>
          </a:xfrm>
        </p:spPr>
        <p:txBody>
          <a:bodyPr/>
          <a:lstStyle/>
          <a:p>
            <a:r>
              <a:rPr lang="en-US" sz="2800" b="1" dirty="0" smtClean="0">
                <a:effectLst>
                  <a:outerShdw blurRad="38100" dist="38100" dir="2700000" algn="tl">
                    <a:srgbClr val="000000">
                      <a:alpha val="43137"/>
                    </a:srgbClr>
                  </a:outerShdw>
                </a:effectLst>
              </a:rPr>
              <a:t>Title II </a:t>
            </a:r>
          </a:p>
          <a:p>
            <a:pPr lvl="1">
              <a:buFontTx/>
              <a:buChar char="–"/>
            </a:pPr>
            <a:r>
              <a:rPr lang="en-US" b="1" dirty="0" smtClean="0">
                <a:effectLst>
                  <a:outerShdw blurRad="38100" dist="38100" dir="2700000" algn="tl">
                    <a:srgbClr val="000000">
                      <a:alpha val="43137"/>
                    </a:srgbClr>
                  </a:outerShdw>
                </a:effectLst>
              </a:rPr>
              <a:t> Start Of Physical Construction Or Alterations, 35.151(c) </a:t>
            </a:r>
          </a:p>
          <a:p>
            <a:r>
              <a:rPr lang="en-US" sz="2800" b="1" dirty="0" smtClean="0">
                <a:effectLst>
                  <a:outerShdw blurRad="38100" dist="38100" dir="2700000" algn="tl">
                    <a:srgbClr val="000000">
                      <a:alpha val="43137"/>
                    </a:srgbClr>
                  </a:outerShdw>
                </a:effectLst>
              </a:rPr>
              <a:t>Title III Tied To Permits, If Granted, 46.406(a)</a:t>
            </a:r>
          </a:p>
          <a:p>
            <a:pPr lvl="1">
              <a:buFontTx/>
              <a:buChar char="–"/>
            </a:pPr>
            <a:r>
              <a:rPr lang="en-US" b="1" dirty="0" smtClean="0">
                <a:effectLst>
                  <a:outerShdw blurRad="38100" dist="38100" dir="2700000" algn="tl">
                    <a:srgbClr val="000000">
                      <a:alpha val="43137"/>
                    </a:srgbClr>
                  </a:outerShdw>
                </a:effectLst>
              </a:rPr>
              <a:t> If State/Local/County Government Requires Permits, Date That Last Application For Building Permit Or Permit Extension Certified Complete</a:t>
            </a:r>
          </a:p>
          <a:p>
            <a:pPr lvl="1">
              <a:buFontTx/>
              <a:buChar char="–"/>
            </a:pPr>
            <a:r>
              <a:rPr lang="en-US" sz="2800" b="1" dirty="0" smtClean="0">
                <a:effectLst>
                  <a:outerShdw blurRad="38100" dist="38100" dir="2700000" algn="tl">
                    <a:srgbClr val="000000">
                      <a:alpha val="43137"/>
                    </a:srgbClr>
                  </a:outerShdw>
                </a:effectLst>
              </a:rPr>
              <a:t>If Government Doesn’t Certify Completion Of Applications, Then Date Of Last Application For Permit Or Extension</a:t>
            </a:r>
          </a:p>
          <a:p>
            <a:pPr lvl="1">
              <a:buFontTx/>
              <a:buChar char="–"/>
            </a:pPr>
            <a:r>
              <a:rPr lang="en-US" b="1" dirty="0" smtClean="0">
                <a:effectLst>
                  <a:outerShdw blurRad="38100" dist="38100" dir="2700000" algn="tl">
                    <a:srgbClr val="000000">
                      <a:alpha val="43137"/>
                    </a:srgbClr>
                  </a:outerShdw>
                </a:effectLst>
              </a:rPr>
              <a:t> If Government Doesn’t Require Permits, Start Of Physical Construction Or Alterations</a:t>
            </a:r>
          </a:p>
        </p:txBody>
      </p:sp>
      <p:sp>
        <p:nvSpPr>
          <p:cNvPr id="40964" name="Slide Number Placeholder 3"/>
          <p:cNvSpPr>
            <a:spLocks noGrp="1"/>
          </p:cNvSpPr>
          <p:nvPr>
            <p:ph type="sldNum" sz="quarter" idx="4294967295"/>
          </p:nvPr>
        </p:nvSpPr>
        <p:spPr bwMode="auto">
          <a:xfrm>
            <a:off x="70104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16AA456-4E91-4152-A4CD-CFBA9B11EFE9}" type="slidenum">
              <a:rPr lang="en-US">
                <a:solidFill>
                  <a:prstClr val="white"/>
                </a:solidFill>
              </a:rPr>
              <a:pPr eaLnBrk="1" hangingPunct="1"/>
              <a:t>22</a:t>
            </a:fld>
            <a:endParaRPr lang="en-US">
              <a:solidFill>
                <a:prstClr val="white"/>
              </a:solidFill>
            </a:endParaRPr>
          </a:p>
        </p:txBody>
      </p:sp>
    </p:spTree>
    <p:extLst>
      <p:ext uri="{BB962C8B-B14F-4D97-AF65-F5344CB8AC3E}">
        <p14:creationId xmlns:p14="http://schemas.microsoft.com/office/powerpoint/2010/main" val="3728772818"/>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a:defRPr/>
            </a:pPr>
            <a:r>
              <a:rPr dirty="0" smtClean="0"/>
              <a:t>Definition of “Existing Facility”</a:t>
            </a:r>
          </a:p>
        </p:txBody>
      </p:sp>
      <p:sp>
        <p:nvSpPr>
          <p:cNvPr id="23555" name="Content Placeholder 2"/>
          <p:cNvSpPr>
            <a:spLocks noGrp="1"/>
          </p:cNvSpPr>
          <p:nvPr>
            <p:ph idx="1"/>
          </p:nvPr>
        </p:nvSpPr>
        <p:spPr>
          <a:xfrm>
            <a:off x="381000" y="1412875"/>
            <a:ext cx="8382000" cy="3397853"/>
          </a:xfrm>
        </p:spPr>
        <p:txBody>
          <a:bodyPr/>
          <a:lstStyle/>
          <a:p>
            <a:r>
              <a:rPr lang="en-US" b="1" dirty="0" smtClean="0"/>
              <a:t>Rules Add A Definition Of “Existing Facility”</a:t>
            </a:r>
          </a:p>
          <a:p>
            <a:endParaRPr lang="en-US" b="1" dirty="0" smtClean="0"/>
          </a:p>
          <a:p>
            <a:pPr marL="290513" indent="-290513">
              <a:buFontTx/>
              <a:buNone/>
            </a:pPr>
            <a:r>
              <a:rPr lang="en-US" b="1" dirty="0" smtClean="0">
                <a:effectLst>
                  <a:outerShdw blurRad="38100" dist="38100" dir="2700000" algn="tl">
                    <a:srgbClr val="000000">
                      <a:alpha val="43137"/>
                    </a:srgbClr>
                  </a:outerShdw>
                </a:effectLst>
              </a:rPr>
              <a:t>   An “Existing Facility” Is  “A Facility In Existence On Any Given Date, Without Regard To Whether The Facility May Also Be Considered Newly Constructed Or Altered Under This Part.”</a:t>
            </a:r>
          </a:p>
          <a:p>
            <a:pPr>
              <a:buFontTx/>
              <a:buNone/>
            </a:pPr>
            <a:endParaRPr lang="en-US" b="1" dirty="0" smtClean="0"/>
          </a:p>
        </p:txBody>
      </p:sp>
    </p:spTree>
    <p:extLst>
      <p:ext uri="{BB962C8B-B14F-4D97-AF65-F5344CB8AC3E}">
        <p14:creationId xmlns:p14="http://schemas.microsoft.com/office/powerpoint/2010/main" val="65477319"/>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329595"/>
          </a:xfrm>
        </p:spPr>
        <p:txBody>
          <a:bodyPr/>
          <a:lstStyle/>
          <a:p>
            <a:r>
              <a:rPr lang="en-US" dirty="0"/>
              <a:t>Title II – Compliance</a:t>
            </a:r>
            <a:br>
              <a:rPr lang="en-US" dirty="0"/>
            </a:br>
            <a:endParaRPr lang="en-US" dirty="0"/>
          </a:p>
        </p:txBody>
      </p:sp>
      <p:sp>
        <p:nvSpPr>
          <p:cNvPr id="3" name="Content Placeholder 2"/>
          <p:cNvSpPr>
            <a:spLocks noGrp="1"/>
          </p:cNvSpPr>
          <p:nvPr>
            <p:ph idx="1"/>
          </p:nvPr>
        </p:nvSpPr>
        <p:spPr>
          <a:xfrm>
            <a:off x="381000" y="1412875"/>
            <a:ext cx="8534400" cy="2215991"/>
          </a:xfrm>
        </p:spPr>
        <p:txBody>
          <a:bodyPr/>
          <a:lstStyle/>
          <a:p>
            <a:pPr marL="0" indent="0">
              <a:buNone/>
            </a:pPr>
            <a:r>
              <a:rPr lang="en-US" sz="4000" b="1" dirty="0" smtClean="0">
                <a:effectLst>
                  <a:outerShdw blurRad="38100" dist="38100" dir="2700000" algn="tl">
                    <a:srgbClr val="000000">
                      <a:alpha val="43137"/>
                    </a:srgbClr>
                  </a:outerShdw>
                </a:effectLst>
              </a:rPr>
              <a:t>For Program Access, Until Compliance Date, Covered Entities May Choose To Use Either The UFAS, The 1991 Standards, Or The 2010 Standards</a:t>
            </a:r>
            <a:endParaRPr lang="en-US"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2974593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994392"/>
          </a:xfrm>
        </p:spPr>
        <p:txBody>
          <a:bodyPr/>
          <a:lstStyle/>
          <a:p>
            <a:r>
              <a:rPr lang="en-US" dirty="0"/>
              <a:t>Title III Compliance – Existing</a:t>
            </a:r>
            <a:br>
              <a:rPr lang="en-US" dirty="0"/>
            </a:br>
            <a:r>
              <a:rPr lang="en-US" dirty="0"/>
              <a:t>Facilities Before Compliance Date</a:t>
            </a:r>
            <a:br>
              <a:rPr lang="en-US" dirty="0"/>
            </a:br>
            <a:endParaRPr lang="en-US" dirty="0"/>
          </a:p>
        </p:txBody>
      </p:sp>
      <p:sp>
        <p:nvSpPr>
          <p:cNvPr id="3" name="Content Placeholder 2"/>
          <p:cNvSpPr>
            <a:spLocks noGrp="1"/>
          </p:cNvSpPr>
          <p:nvPr>
            <p:ph idx="1"/>
          </p:nvPr>
        </p:nvSpPr>
        <p:spPr>
          <a:xfrm>
            <a:off x="381000" y="1700308"/>
            <a:ext cx="8382000" cy="4690515"/>
          </a:xfrm>
        </p:spPr>
        <p:txBody>
          <a:bodyPr/>
          <a:lstStyle/>
          <a:p>
            <a:r>
              <a:rPr lang="en-US" b="1" dirty="0" smtClean="0">
                <a:effectLst>
                  <a:outerShdw blurRad="38100" dist="38100" dir="2700000" algn="tl">
                    <a:srgbClr val="000000">
                      <a:alpha val="43137"/>
                    </a:srgbClr>
                  </a:outerShdw>
                </a:effectLst>
              </a:rPr>
              <a:t>Requirement:  Elements That Do Not Comply With The Corresponding Requirements For Those Elements In The 1991 Standards, Must Be Modified To The Extent Readily Achievable.</a:t>
            </a:r>
          </a:p>
          <a:p>
            <a:pPr marL="0" indent="0">
              <a:buNone/>
            </a:pPr>
            <a:r>
              <a:rPr lang="en-US" b="1" dirty="0" smtClean="0">
                <a:effectLst>
                  <a:outerShdw blurRad="38100" dist="38100" dir="2700000" algn="tl">
                    <a:srgbClr val="000000">
                      <a:alpha val="43137"/>
                    </a:srgbClr>
                  </a:outerShdw>
                </a:effectLst>
              </a:rPr>
              <a:t>	</a:t>
            </a:r>
            <a:r>
              <a:rPr lang="en-US" sz="2800" b="1" dirty="0" smtClean="0">
                <a:solidFill>
                  <a:srgbClr val="FFFF00"/>
                </a:solidFill>
                <a:effectLst>
                  <a:outerShdw blurRad="38100" dist="38100" dir="2700000" algn="tl">
                    <a:srgbClr val="000000">
                      <a:alpha val="43137"/>
                    </a:srgbClr>
                  </a:outerShdw>
                </a:effectLst>
              </a:rPr>
              <a:t>(</a:t>
            </a:r>
            <a:r>
              <a:rPr lang="en-US" sz="2800" b="1" spc="-150" dirty="0" smtClean="0">
                <a:solidFill>
                  <a:srgbClr val="FFFF00"/>
                </a:solidFill>
                <a:effectLst>
                  <a:outerShdw blurRad="38100" dist="38100" dir="2700000" algn="tl">
                    <a:srgbClr val="000000">
                      <a:alpha val="43137"/>
                    </a:srgbClr>
                  </a:outerShdw>
                </a:effectLst>
              </a:rPr>
              <a:t>Barrier Removal) (Section 36.304)</a:t>
            </a:r>
          </a:p>
          <a:p>
            <a:r>
              <a:rPr lang="en-US" b="1" dirty="0" smtClean="0">
                <a:effectLst>
                  <a:outerShdw blurRad="38100" dist="38100" dir="2700000" algn="tl">
                    <a:srgbClr val="000000">
                      <a:alpha val="43137"/>
                    </a:srgbClr>
                  </a:outerShdw>
                </a:effectLst>
              </a:rPr>
              <a:t> Applicable Standard Before Compliance Date (18 Months After Publication In The Federal Register): </a:t>
            </a:r>
          </a:p>
          <a:p>
            <a:pPr lvl="1"/>
            <a:r>
              <a:rPr lang="en-US" b="1" dirty="0" smtClean="0">
                <a:effectLst>
                  <a:outerShdw blurRad="38100" dist="38100" dir="2700000" algn="tl">
                    <a:srgbClr val="000000">
                      <a:alpha val="43137"/>
                    </a:srgbClr>
                  </a:outerShdw>
                </a:effectLst>
              </a:rPr>
              <a:t>1991 Standards; Or</a:t>
            </a:r>
          </a:p>
          <a:p>
            <a:pPr lvl="1"/>
            <a:r>
              <a:rPr lang="en-US" b="1" dirty="0" smtClean="0">
                <a:effectLst>
                  <a:outerShdw blurRad="38100" dist="38100" dir="2700000" algn="tl">
                    <a:srgbClr val="000000">
                      <a:alpha val="43137"/>
                    </a:srgbClr>
                  </a:outerShdw>
                </a:effectLst>
              </a:rPr>
              <a:t>2010 Standards (Section 36.304(d)(2)(ii)(a)</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60283842"/>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03357" y="132429"/>
            <a:ext cx="7508298" cy="5943600"/>
            <a:chOff x="-12700" y="-12700"/>
            <a:chExt cx="8242300" cy="6565900"/>
          </a:xfrm>
        </p:grpSpPr>
        <p:sp>
          <p:nvSpPr>
            <p:cNvPr id="19459" name="Rectangle 3"/>
            <p:cNvSpPr>
              <a:spLocks noChangeArrowheads="1"/>
            </p:cNvSpPr>
            <p:nvPr/>
          </p:nvSpPr>
          <p:spPr bwMode="auto">
            <a:xfrm>
              <a:off x="381000" y="2286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endParaRPr>
            </a:p>
          </p:txBody>
        </p:sp>
        <p:sp>
          <p:nvSpPr>
            <p:cNvPr id="19461" name="CGAddIn 2"/>
            <p:cNvSpPr>
              <a:spLocks noChangeArrowheads="1"/>
            </p:cNvSpPr>
            <p:nvPr/>
          </p:nvSpPr>
          <p:spPr bwMode="auto">
            <a:xfrm>
              <a:off x="-12700" y="-12700"/>
              <a:ext cx="38100" cy="25400"/>
            </a:xfrm>
            <a:prstGeom prst="rect">
              <a:avLst/>
            </a:prstGeom>
            <a:solidFill>
              <a:srgbClr val="00FF00"/>
            </a:solidFill>
            <a:ln w="12700">
              <a:solidFill>
                <a:srgbClr val="000000"/>
              </a:solidFill>
              <a:miter lim="800000"/>
              <a:headEnd/>
              <a:tailEnd/>
            </a:ln>
          </p:spPr>
          <p:txBody>
            <a:bodyPr wrap="none" anchor="ctr"/>
            <a:lstStyle/>
            <a:p>
              <a:endParaRPr lang="en-US" sz="2400">
                <a:latin typeface="Times New Roman" pitchFamily="18" charset="0"/>
              </a:endParaRPr>
            </a:p>
          </p:txBody>
        </p:sp>
        <p:pic>
          <p:nvPicPr>
            <p:cNvPr id="19462" name="Picture 19" descr="RubricsCub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685800"/>
              <a:ext cx="6400800" cy="58674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4583" name="TextBox 20"/>
            <p:cNvSpPr txBox="1">
              <a:spLocks noChangeArrowheads="1"/>
            </p:cNvSpPr>
            <p:nvPr/>
          </p:nvSpPr>
          <p:spPr bwMode="auto">
            <a:xfrm>
              <a:off x="1963738" y="5486400"/>
              <a:ext cx="1465262" cy="708025"/>
            </a:xfrm>
            <a:prstGeom prst="rect">
              <a:avLst/>
            </a:prstGeom>
            <a:noFill/>
            <a:ln w="9525">
              <a:noFill/>
              <a:miter lim="800000"/>
              <a:headEnd/>
              <a:tailEnd/>
            </a:ln>
          </p:spPr>
          <p:txBody>
            <a:bodyPr>
              <a:spAutoFit/>
            </a:bodyPr>
            <a:lstStyle/>
            <a:p>
              <a:pPr>
                <a:defRPr/>
              </a:pPr>
              <a:r>
                <a:rPr lang="en-US" sz="4000" b="1" dirty="0">
                  <a:solidFill>
                    <a:srgbClr val="FF0000"/>
                  </a:solidFill>
                  <a:effectLst>
                    <a:outerShdw blurRad="38100" dist="38100" dir="2700000" algn="tl">
                      <a:srgbClr val="000000">
                        <a:alpha val="43137"/>
                      </a:srgbClr>
                    </a:outerShdw>
                  </a:effectLst>
                  <a:latin typeface="Calibri" pitchFamily="34" charset="0"/>
                </a:rPr>
                <a:t>1991</a:t>
              </a:r>
            </a:p>
          </p:txBody>
        </p:sp>
        <p:sp>
          <p:nvSpPr>
            <p:cNvPr id="24584" name="TextBox 21"/>
            <p:cNvSpPr txBox="1">
              <a:spLocks noChangeArrowheads="1"/>
            </p:cNvSpPr>
            <p:nvPr/>
          </p:nvSpPr>
          <p:spPr bwMode="auto">
            <a:xfrm>
              <a:off x="1914525" y="990600"/>
              <a:ext cx="1514475" cy="708025"/>
            </a:xfrm>
            <a:prstGeom prst="rect">
              <a:avLst/>
            </a:prstGeom>
            <a:noFill/>
            <a:ln w="9525">
              <a:noFill/>
              <a:miter lim="800000"/>
              <a:headEnd/>
              <a:tailEnd/>
            </a:ln>
          </p:spPr>
          <p:txBody>
            <a:bodyPr>
              <a:spAutoFit/>
            </a:bodyPr>
            <a:lstStyle/>
            <a:p>
              <a:pPr>
                <a:defRPr/>
              </a:pPr>
              <a:r>
                <a:rPr lang="en-US" sz="4000" b="1" dirty="0">
                  <a:solidFill>
                    <a:srgbClr val="FFFF00"/>
                  </a:solidFill>
                  <a:effectLst>
                    <a:outerShdw blurRad="38100" dist="38100" dir="2700000" algn="tl">
                      <a:srgbClr val="000000">
                        <a:alpha val="43137"/>
                      </a:srgbClr>
                    </a:outerShdw>
                  </a:effectLst>
                  <a:latin typeface="Calibri" pitchFamily="34" charset="0"/>
                </a:rPr>
                <a:t>UFAS</a:t>
              </a:r>
            </a:p>
          </p:txBody>
        </p:sp>
        <p:sp>
          <p:nvSpPr>
            <p:cNvPr id="23" name="TextBox 22"/>
            <p:cNvSpPr txBox="1"/>
            <p:nvPr/>
          </p:nvSpPr>
          <p:spPr>
            <a:xfrm>
              <a:off x="6858000" y="5486400"/>
              <a:ext cx="1371600" cy="707886"/>
            </a:xfrm>
            <a:custGeom>
              <a:avLst/>
              <a:gdLst>
                <a:gd name="connsiteX0" fmla="*/ 0 w 1285875"/>
                <a:gd name="connsiteY0" fmla="*/ 86679 h 520065"/>
                <a:gd name="connsiteX1" fmla="*/ 86679 w 1285875"/>
                <a:gd name="connsiteY1" fmla="*/ 0 h 520065"/>
                <a:gd name="connsiteX2" fmla="*/ 1199196 w 1285875"/>
                <a:gd name="connsiteY2" fmla="*/ 0 h 520065"/>
                <a:gd name="connsiteX3" fmla="*/ 1285875 w 1285875"/>
                <a:gd name="connsiteY3" fmla="*/ 86679 h 520065"/>
                <a:gd name="connsiteX4" fmla="*/ 1285875 w 1285875"/>
                <a:gd name="connsiteY4" fmla="*/ 433386 h 520065"/>
                <a:gd name="connsiteX5" fmla="*/ 1199196 w 1285875"/>
                <a:gd name="connsiteY5" fmla="*/ 520065 h 520065"/>
                <a:gd name="connsiteX6" fmla="*/ 86679 w 1285875"/>
                <a:gd name="connsiteY6" fmla="*/ 520065 h 520065"/>
                <a:gd name="connsiteX7" fmla="*/ 0 w 1285875"/>
                <a:gd name="connsiteY7" fmla="*/ 433386 h 520065"/>
                <a:gd name="connsiteX8" fmla="*/ 0 w 1285875"/>
                <a:gd name="connsiteY8" fmla="*/ 86679 h 52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875" h="520065">
                  <a:moveTo>
                    <a:pt x="0" y="86679"/>
                  </a:moveTo>
                  <a:cubicBezTo>
                    <a:pt x="47871" y="86679"/>
                    <a:pt x="86679" y="47872"/>
                    <a:pt x="86679" y="0"/>
                  </a:cubicBezTo>
                  <a:lnTo>
                    <a:pt x="1199196" y="0"/>
                  </a:lnTo>
                  <a:cubicBezTo>
                    <a:pt x="1199196" y="47871"/>
                    <a:pt x="1238003" y="86679"/>
                    <a:pt x="1285875" y="86679"/>
                  </a:cubicBezTo>
                  <a:lnTo>
                    <a:pt x="1285875" y="433386"/>
                  </a:lnTo>
                  <a:cubicBezTo>
                    <a:pt x="1238004" y="433386"/>
                    <a:pt x="1199196" y="472193"/>
                    <a:pt x="1199196" y="520065"/>
                  </a:cubicBezTo>
                  <a:lnTo>
                    <a:pt x="86679" y="520065"/>
                  </a:lnTo>
                  <a:cubicBezTo>
                    <a:pt x="86679" y="472194"/>
                    <a:pt x="47871" y="433386"/>
                    <a:pt x="0" y="433386"/>
                  </a:cubicBezTo>
                  <a:lnTo>
                    <a:pt x="0" y="86679"/>
                  </a:lnTo>
                  <a:close/>
                </a:path>
              </a:pathLst>
            </a:custGeom>
            <a:noFill/>
            <a:effectLst>
              <a:outerShdw blurRad="76200" dist="12700" dir="2700000" sy="-23000" kx="-800400" algn="bl" rotWithShape="0">
                <a:prstClr val="black">
                  <a:alpha val="20000"/>
                </a:prstClr>
              </a:outerShdw>
            </a:effectLst>
          </p:spPr>
          <p:style>
            <a:lnRef idx="0">
              <a:schemeClr val="accent1"/>
            </a:lnRef>
            <a:fillRef idx="3">
              <a:schemeClr val="accent1"/>
            </a:fillRef>
            <a:effectRef idx="3">
              <a:schemeClr val="accent1"/>
            </a:effectRef>
            <a:fontRef idx="minor">
              <a:schemeClr val="lt1"/>
            </a:fontRef>
          </p:style>
          <p:txBody>
            <a:bodyPr>
              <a:spAutoFit/>
            </a:bodyPr>
            <a:lstStyle/>
            <a:p>
              <a:pPr fontAlgn="auto">
                <a:spcBef>
                  <a:spcPts val="0"/>
                </a:spcBef>
                <a:spcAft>
                  <a:spcPts val="0"/>
                </a:spcAft>
                <a:defRPr/>
              </a:pPr>
              <a:r>
                <a:rPr lang="en-US" sz="4000" b="1" dirty="0">
                  <a:solidFill>
                    <a:srgbClr val="4F151B"/>
                  </a:solidFill>
                  <a:effectLst>
                    <a:outerShdw blurRad="38100" dist="38100" dir="2700000" algn="tl">
                      <a:srgbClr val="000000">
                        <a:alpha val="43137"/>
                      </a:srgbClr>
                    </a:outerShdw>
                  </a:effectLst>
                </a:rPr>
                <a:t>2010</a:t>
              </a:r>
            </a:p>
          </p:txBody>
        </p:sp>
      </p:grpSp>
      <p:sp>
        <p:nvSpPr>
          <p:cNvPr id="3" name="TextBox 2"/>
          <p:cNvSpPr txBox="1"/>
          <p:nvPr/>
        </p:nvSpPr>
        <p:spPr>
          <a:xfrm>
            <a:off x="228600" y="270175"/>
            <a:ext cx="6553200" cy="830997"/>
          </a:xfrm>
          <a:prstGeom prst="rect">
            <a:avLst/>
          </a:prstGeom>
          <a:noFill/>
        </p:spPr>
        <p:txBody>
          <a:bodyPr wrap="square" rtlCol="0">
            <a:spAutoFit/>
          </a:bodyPr>
          <a:lstStyle/>
          <a:p>
            <a:r>
              <a:rPr lang="en-US" sz="2400" b="1" dirty="0" smtClean="0">
                <a:effectLst>
                  <a:outerShdw blurRad="38100" dist="38100" dir="2700000" algn="tl">
                    <a:srgbClr val="000000">
                      <a:alpha val="43137"/>
                    </a:srgbClr>
                  </a:outerShdw>
                </a:effectLst>
              </a:rPr>
              <a:t>Title II Can Choose Any of the Standards Till 3-15-12</a:t>
            </a:r>
            <a:endParaRPr lang="en-US" sz="2400" b="1" dirty="0">
              <a:effectLst>
                <a:outerShdw blurRad="38100" dist="38100" dir="2700000" algn="tl">
                  <a:srgbClr val="000000">
                    <a:alpha val="43137"/>
                  </a:srgbClr>
                </a:outerShdw>
              </a:effectLst>
            </a:endParaRPr>
          </a:p>
        </p:txBody>
      </p:sp>
      <p:sp>
        <p:nvSpPr>
          <p:cNvPr id="4" name="TextBox 3"/>
          <p:cNvSpPr txBox="1"/>
          <p:nvPr/>
        </p:nvSpPr>
        <p:spPr>
          <a:xfrm>
            <a:off x="149015" y="5788201"/>
            <a:ext cx="6785185" cy="830997"/>
          </a:xfrm>
          <a:prstGeom prst="rect">
            <a:avLst/>
          </a:prstGeom>
          <a:noFill/>
        </p:spPr>
        <p:txBody>
          <a:bodyPr wrap="square" rtlCol="0">
            <a:spAutoFit/>
          </a:bodyPr>
          <a:lstStyle/>
          <a:p>
            <a:r>
              <a:rPr lang="en-US" sz="2300" b="1" dirty="0" smtClean="0">
                <a:effectLst>
                  <a:outerShdw blurRad="38100" dist="38100" dir="2700000" algn="tl">
                    <a:srgbClr val="000000">
                      <a:alpha val="43137"/>
                    </a:srgbClr>
                  </a:outerShdw>
                </a:effectLst>
              </a:rPr>
              <a:t>Title III Can Only </a:t>
            </a:r>
          </a:p>
          <a:p>
            <a:r>
              <a:rPr lang="en-US" sz="2400" b="1" dirty="0" smtClean="0">
                <a:effectLst>
                  <a:outerShdw blurRad="38100" dist="38100" dir="2700000" algn="tl">
                    <a:srgbClr val="000000">
                      <a:alpha val="43137"/>
                    </a:srgbClr>
                  </a:outerShdw>
                </a:effectLst>
              </a:rPr>
              <a:t>Choose Two Till 3-15-11 (Safe Harbor Option)</a:t>
            </a:r>
            <a:endParaRPr lang="en-US" sz="2400" b="1" dirty="0">
              <a:effectLst>
                <a:outerShdw blurRad="38100" dist="38100" dir="2700000" algn="tl">
                  <a:srgbClr val="000000">
                    <a:alpha val="43137"/>
                  </a:srgbClr>
                </a:outerShdw>
              </a:effectLst>
            </a:endParaRPr>
          </a:p>
        </p:txBody>
      </p:sp>
    </p:spTree>
  </p:cSld>
  <p:clrMapOvr>
    <a:masterClrMapping/>
  </p:clrMapOvr>
  <p:transition spd="med">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a:defRPr/>
            </a:pPr>
            <a:r>
              <a:rPr dirty="0" smtClean="0"/>
              <a:t>Maintenance of Accessible Features (New Provision)</a:t>
            </a:r>
          </a:p>
        </p:txBody>
      </p:sp>
      <p:sp>
        <p:nvSpPr>
          <p:cNvPr id="30723" name="Content Placeholder 2"/>
          <p:cNvSpPr>
            <a:spLocks noGrp="1"/>
          </p:cNvSpPr>
          <p:nvPr>
            <p:ph idx="1"/>
          </p:nvPr>
        </p:nvSpPr>
        <p:spPr>
          <a:xfrm>
            <a:off x="381000" y="1371600"/>
            <a:ext cx="8382000" cy="4284250"/>
          </a:xfrm>
        </p:spPr>
        <p:txBody>
          <a:bodyPr/>
          <a:lstStyle/>
          <a:p>
            <a:endParaRPr lang="en-US" b="1" dirty="0" smtClean="0">
              <a:effectLst>
                <a:outerShdw blurRad="38100" dist="38100" dir="2700000" algn="tl">
                  <a:srgbClr val="000000">
                    <a:alpha val="43137"/>
                  </a:srgbClr>
                </a:outerShdw>
              </a:effectLst>
            </a:endParaRPr>
          </a:p>
          <a:p>
            <a:r>
              <a:rPr lang="en-US" b="1" dirty="0" smtClean="0">
                <a:effectLst>
                  <a:outerShdw blurRad="38100" dist="38100" dir="2700000" algn="tl">
                    <a:srgbClr val="000000">
                      <a:alpha val="43137"/>
                    </a:srgbClr>
                  </a:outerShdw>
                </a:effectLst>
              </a:rPr>
              <a:t>If The 2010 Standards Reduce The Technical Requirements Or The Number Of Required Accessible Elements Below The Number Required By The 1991 Standards, The Covered Entity May Reduce The Level Of Accessibility In Accordance With The 2010 Standards.  </a:t>
            </a:r>
            <a:endParaRPr lang="en-US" b="1" dirty="0">
              <a:effectLst>
                <a:outerShdw blurRad="38100" dist="38100" dir="2700000" algn="tl">
                  <a:srgbClr val="000000">
                    <a:alpha val="43137"/>
                  </a:srgbClr>
                </a:outerShdw>
              </a:effectLst>
            </a:endParaRPr>
          </a:p>
          <a:p>
            <a:r>
              <a:rPr lang="en-US" b="1" dirty="0" smtClean="0">
                <a:effectLst>
                  <a:outerShdw blurRad="38100" dist="38100" dir="2700000" algn="tl">
                    <a:srgbClr val="000000">
                      <a:alpha val="43137"/>
                    </a:srgbClr>
                  </a:outerShdw>
                </a:effectLst>
              </a:rPr>
              <a:t>Stadium Seating</a:t>
            </a:r>
          </a:p>
          <a:p>
            <a:endParaRPr lang="en-US" b="1"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03422645"/>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bwMode="auto"/>
        <p:txBody>
          <a:bodyPr numCol="1" anchorCtr="0" compatLnSpc="1">
            <a:prstTxWarp prst="textNoShape">
              <a:avLst/>
            </a:prstTxWarp>
          </a:bodyPr>
          <a:lstStyle/>
          <a:p>
            <a:pPr>
              <a:defRPr/>
            </a:pPr>
            <a:r>
              <a:rPr smtClean="0"/>
              <a:t>               Maintenance</a:t>
            </a:r>
          </a:p>
        </p:txBody>
      </p:sp>
      <p:sp>
        <p:nvSpPr>
          <p:cNvPr id="44035" name="Content Placeholder 2"/>
          <p:cNvSpPr>
            <a:spLocks noGrp="1"/>
          </p:cNvSpPr>
          <p:nvPr>
            <p:ph idx="1"/>
          </p:nvPr>
        </p:nvSpPr>
        <p:spPr>
          <a:xfrm>
            <a:off x="533400" y="1524000"/>
            <a:ext cx="8229600" cy="5335307"/>
          </a:xfrm>
        </p:spPr>
        <p:txBody>
          <a:bodyPr/>
          <a:lstStyle/>
          <a:p>
            <a:pPr>
              <a:buFont typeface="Wingdings 2" pitchFamily="18" charset="2"/>
              <a:buNone/>
            </a:pPr>
            <a:r>
              <a:rPr lang="en-US" b="1" dirty="0" smtClean="0"/>
              <a:t>Maintenance Of Accessible Features:</a:t>
            </a:r>
          </a:p>
          <a:p>
            <a:pPr>
              <a:buFontTx/>
              <a:buChar char="•"/>
            </a:pPr>
            <a:r>
              <a:rPr lang="en-US" sz="3000" dirty="0" smtClean="0"/>
              <a:t>Not In “Standards” Sections</a:t>
            </a:r>
          </a:p>
          <a:p>
            <a:pPr>
              <a:buFontTx/>
              <a:buChar char="•"/>
            </a:pPr>
            <a:r>
              <a:rPr lang="en-US" sz="3000" dirty="0" smtClean="0"/>
              <a:t>Sections 35.133(c) And 36.211 (C) Of General Requirements: </a:t>
            </a:r>
          </a:p>
          <a:p>
            <a:pPr>
              <a:buFont typeface="Wingdings 2" pitchFamily="18" charset="2"/>
              <a:buNone/>
            </a:pPr>
            <a:r>
              <a:rPr lang="en-US" dirty="0" smtClean="0"/>
              <a:t>		</a:t>
            </a:r>
            <a:r>
              <a:rPr lang="en-US" sz="2500" dirty="0" smtClean="0"/>
              <a:t>If The Standards Reduce The Technical Or Scoping 	Requirements For An Element Below What The 1991 	Standards Required, The Technical Or Scoping Standards 	May Be Reduced Per 2010 Standards.</a:t>
            </a:r>
          </a:p>
          <a:p>
            <a:pPr>
              <a:buFontTx/>
              <a:buChar char="•"/>
            </a:pPr>
            <a:r>
              <a:rPr lang="en-US" sz="3000" dirty="0" smtClean="0"/>
              <a:t>Example: 1991 Standards Require 4% Of Seats To Have </a:t>
            </a:r>
            <a:r>
              <a:rPr lang="en-US" sz="3000" dirty="0" err="1" smtClean="0"/>
              <a:t>Ald’s</a:t>
            </a:r>
            <a:r>
              <a:rPr lang="en-US" sz="3000" dirty="0" smtClean="0"/>
              <a:t> In Auditorium.  2010 Require Only 2%.  You Can Reduce Existing Number To 2%.  </a:t>
            </a:r>
          </a:p>
          <a:p>
            <a:pPr>
              <a:buFontTx/>
              <a:buChar char="•"/>
            </a:pPr>
            <a:endParaRPr lang="en-US" dirty="0" smtClean="0"/>
          </a:p>
        </p:txBody>
      </p:sp>
      <p:sp>
        <p:nvSpPr>
          <p:cNvPr id="44036" name="Slide Number Placeholder 3"/>
          <p:cNvSpPr>
            <a:spLocks noGrp="1"/>
          </p:cNvSpPr>
          <p:nvPr>
            <p:ph type="sldNum" sz="quarter" idx="4294967295"/>
          </p:nvPr>
        </p:nvSpPr>
        <p:spPr bwMode="auto">
          <a:xfrm>
            <a:off x="70104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fld id="{BDEBB364-5235-432B-93EA-CA605AF8DE51}" type="slidenum">
              <a:rPr lang="en-US">
                <a:solidFill>
                  <a:prstClr val="white"/>
                </a:solidFill>
              </a:rPr>
              <a:pPr algn="ctr" eaLnBrk="1" hangingPunct="1"/>
              <a:t>28</a:t>
            </a:fld>
            <a:endParaRPr lang="en-US">
              <a:solidFill>
                <a:prstClr val="white"/>
              </a:solidFill>
            </a:endParaRPr>
          </a:p>
        </p:txBody>
      </p:sp>
      <p:pic>
        <p:nvPicPr>
          <p:cNvPr id="24581" name="Picture 4" descr="red flag icon in heading"/>
          <p:cNvPicPr>
            <a:picLocks noChangeAspect="1" noChangeArrowheads="1"/>
          </p:cNvPicPr>
          <p:nvPr/>
        </p:nvPicPr>
        <p:blipFill>
          <a:blip r:embed="rId3"/>
          <a:srcRect/>
          <a:stretch>
            <a:fillRect/>
          </a:stretch>
        </p:blipFill>
        <p:spPr bwMode="auto">
          <a:xfrm rot="-840000">
            <a:off x="6916738" y="338138"/>
            <a:ext cx="1169987" cy="14049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96275745"/>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28600"/>
            <a:ext cx="9144000" cy="838200"/>
          </a:xfrm>
        </p:spPr>
        <p:txBody>
          <a:bodyPr>
            <a:noAutofit/>
          </a:bodyPr>
          <a:lstStyle/>
          <a:p>
            <a:pPr algn="ctr"/>
            <a:r>
              <a:rPr lang="en-US" sz="5400" b="1" dirty="0" smtClean="0"/>
              <a:t>Additional DOJ Requirements</a:t>
            </a:r>
            <a:endParaRPr lang="en-US" sz="5400" b="1" dirty="0"/>
          </a:p>
        </p:txBody>
      </p:sp>
      <p:sp>
        <p:nvSpPr>
          <p:cNvPr id="3" name="Subtitle 2"/>
          <p:cNvSpPr>
            <a:spLocks noGrp="1"/>
          </p:cNvSpPr>
          <p:nvPr>
            <p:ph type="subTitle" idx="1"/>
          </p:nvPr>
        </p:nvSpPr>
        <p:spPr>
          <a:xfrm>
            <a:off x="2362200" y="1066800"/>
            <a:ext cx="5334000" cy="990600"/>
          </a:xfrm>
        </p:spPr>
        <p:txBody>
          <a:bodyPr>
            <a:normAutofit/>
          </a:bodyPr>
          <a:lstStyle/>
          <a:p>
            <a:pPr algn="l"/>
            <a:endParaRPr lang="en-US" sz="4000" b="1" dirty="0" smtClean="0">
              <a:solidFill>
                <a:schemeClr val="tx1"/>
              </a:solidFill>
            </a:endParaRPr>
          </a:p>
          <a:p>
            <a:pPr algn="l">
              <a:buFont typeface="Arial" pitchFamily="34" charset="0"/>
              <a:buChar char="•"/>
            </a:pPr>
            <a:endParaRPr lang="en-US" sz="4000" b="1" dirty="0" smtClean="0">
              <a:solidFill>
                <a:schemeClr val="tx1"/>
              </a:solidFill>
            </a:endParaRPr>
          </a:p>
          <a:p>
            <a:pPr algn="l"/>
            <a:endParaRPr lang="en-US" sz="4000" b="1" dirty="0" smtClean="0">
              <a:solidFill>
                <a:schemeClr val="tx1"/>
              </a:solidFill>
            </a:endParaRPr>
          </a:p>
          <a:p>
            <a:pPr algn="l"/>
            <a:endParaRPr lang="en-US" sz="4000" b="1" dirty="0">
              <a:solidFill>
                <a:schemeClr val="tx1"/>
              </a:solidFill>
            </a:endParaRPr>
          </a:p>
        </p:txBody>
      </p:sp>
      <p:sp>
        <p:nvSpPr>
          <p:cNvPr id="7" name="Subtitle 2"/>
          <p:cNvSpPr txBox="1">
            <a:spLocks/>
          </p:cNvSpPr>
          <p:nvPr/>
        </p:nvSpPr>
        <p:spPr>
          <a:xfrm>
            <a:off x="297872" y="1447800"/>
            <a:ext cx="8001000" cy="4235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396875" indent="-396875" defTabSz="912813" eaLnBrk="1" hangingPunct="1">
              <a:lnSpc>
                <a:spcPct val="90000"/>
              </a:lnSpc>
              <a:spcBef>
                <a:spcPct val="20000"/>
              </a:spcBef>
              <a:buBlip>
                <a:blip r:embed="rId2"/>
              </a:buBlip>
              <a:defRPr sz="3200">
                <a:latin typeface="+mn-lt"/>
              </a:defRPr>
            </a:lvl1pPr>
            <a:lvl2pPr marL="914400" indent="-396875" defTabSz="912813" eaLnBrk="0" hangingPunct="0">
              <a:lnSpc>
                <a:spcPct val="90000"/>
              </a:lnSpc>
              <a:spcBef>
                <a:spcPct val="20000"/>
              </a:spcBef>
              <a:buBlip>
                <a:blip r:embed="rId3"/>
              </a:buBlip>
              <a:defRPr sz="2800">
                <a:latin typeface="+mn-lt"/>
              </a:defRPr>
            </a:lvl2pPr>
            <a:lvl3pPr marL="1258888" indent="-344488" defTabSz="912813" eaLnBrk="0" hangingPunct="0">
              <a:lnSpc>
                <a:spcPct val="90000"/>
              </a:lnSpc>
              <a:spcBef>
                <a:spcPct val="20000"/>
              </a:spcBef>
              <a:buBlip>
                <a:blip r:embed="rId3"/>
              </a:buBlip>
              <a:defRPr sz="2400">
                <a:latin typeface="+mn-lt"/>
              </a:defRPr>
            </a:lvl3pPr>
            <a:lvl4pPr marL="1604963" indent="-346075" defTabSz="912813" eaLnBrk="0" hangingPunct="0">
              <a:lnSpc>
                <a:spcPct val="90000"/>
              </a:lnSpc>
              <a:spcBef>
                <a:spcPct val="20000"/>
              </a:spcBef>
              <a:buBlip>
                <a:blip r:embed="rId3"/>
              </a:buBlip>
              <a:defRPr sz="2400">
                <a:latin typeface="+mn-lt"/>
              </a:defRPr>
            </a:lvl4pPr>
            <a:lvl5pPr marL="1941513" indent="-336550" defTabSz="912813" eaLnBrk="0" hangingPunct="0">
              <a:lnSpc>
                <a:spcPct val="90000"/>
              </a:lnSpc>
              <a:spcBef>
                <a:spcPct val="20000"/>
              </a:spcBef>
              <a:buBlip>
                <a:blip r:embed="rId3"/>
              </a:buBlip>
              <a:defRPr sz="2400">
                <a:latin typeface="+mn-lt"/>
              </a:defRPr>
            </a:lvl5pPr>
            <a:lvl6pPr marL="2514499" indent="-228591" defTabSz="914363">
              <a:spcBef>
                <a:spcPct val="20000"/>
              </a:spcBef>
              <a:buFont typeface="Arial" pitchFamily="34" charset="0"/>
              <a:buChar char="•"/>
              <a:defRPr sz="2000">
                <a:latin typeface="+mn-lt"/>
              </a:defRPr>
            </a:lvl6pPr>
            <a:lvl7pPr marL="2971681" indent="-228591" defTabSz="914363">
              <a:spcBef>
                <a:spcPct val="20000"/>
              </a:spcBef>
              <a:buFont typeface="Arial" pitchFamily="34" charset="0"/>
              <a:buChar char="•"/>
              <a:defRPr sz="2000">
                <a:latin typeface="+mn-lt"/>
              </a:defRPr>
            </a:lvl7pPr>
            <a:lvl8pPr marL="3428863" indent="-228591" defTabSz="914363">
              <a:spcBef>
                <a:spcPct val="20000"/>
              </a:spcBef>
              <a:buFont typeface="Arial" pitchFamily="34" charset="0"/>
              <a:buChar char="•"/>
              <a:defRPr sz="2000">
                <a:latin typeface="+mn-lt"/>
              </a:defRPr>
            </a:lvl8pPr>
            <a:lvl9pPr marL="3886045" indent="-228591" defTabSz="914363">
              <a:spcBef>
                <a:spcPct val="20000"/>
              </a:spcBef>
              <a:buFont typeface="Arial" pitchFamily="34" charset="0"/>
              <a:buChar char="•"/>
              <a:defRPr sz="2000">
                <a:latin typeface="+mn-lt"/>
              </a:defRPr>
            </a:lvl9pPr>
          </a:lstStyle>
          <a:p>
            <a:r>
              <a:rPr lang="en-US" b="1" dirty="0" smtClean="0">
                <a:effectLst>
                  <a:outerShdw blurRad="38100" dist="38100" dir="2700000" algn="tl">
                    <a:srgbClr val="000000">
                      <a:alpha val="43137"/>
                    </a:srgbClr>
                  </a:outerShdw>
                </a:effectLst>
              </a:rPr>
              <a:t> Social Service Center Establishments</a:t>
            </a:r>
          </a:p>
          <a:p>
            <a:r>
              <a:rPr lang="en-US" b="1" dirty="0" smtClean="0">
                <a:effectLst>
                  <a:outerShdw blurRad="38100" dist="38100" dir="2700000" algn="tl">
                    <a:srgbClr val="000000">
                      <a:alpha val="43137"/>
                    </a:srgbClr>
                  </a:outerShdw>
                </a:effectLst>
              </a:rPr>
              <a:t> Housing At Places Of Education </a:t>
            </a:r>
          </a:p>
          <a:p>
            <a:r>
              <a:rPr lang="en-US" b="1" dirty="0" smtClean="0">
                <a:effectLst>
                  <a:outerShdw blurRad="38100" dist="38100" dir="2700000" algn="tl">
                    <a:srgbClr val="000000">
                      <a:alpha val="43137"/>
                    </a:srgbClr>
                  </a:outerShdw>
                </a:effectLst>
              </a:rPr>
              <a:t> Assembly Areas</a:t>
            </a:r>
          </a:p>
          <a:p>
            <a:r>
              <a:rPr lang="en-US" b="1" dirty="0" smtClean="0">
                <a:effectLst>
                  <a:outerShdw blurRad="38100" dist="38100" dir="2700000" algn="tl">
                    <a:srgbClr val="000000">
                      <a:alpha val="43137"/>
                    </a:srgbClr>
                  </a:outerShdw>
                </a:effectLst>
              </a:rPr>
              <a:t> Medical Care Facilities</a:t>
            </a:r>
          </a:p>
          <a:p>
            <a:r>
              <a:rPr lang="en-US" b="1" dirty="0" smtClean="0">
                <a:effectLst>
                  <a:outerShdw blurRad="38100" dist="38100" dir="2700000" algn="tl">
                    <a:srgbClr val="000000">
                      <a:alpha val="43137"/>
                    </a:srgbClr>
                  </a:outerShdw>
                </a:effectLst>
              </a:rPr>
              <a:t> Residential Dwelling Units</a:t>
            </a:r>
          </a:p>
          <a:p>
            <a:r>
              <a:rPr lang="en-US" b="1" dirty="0" smtClean="0">
                <a:effectLst>
                  <a:outerShdw blurRad="38100" dist="38100" dir="2700000" algn="tl">
                    <a:srgbClr val="000000">
                      <a:alpha val="43137"/>
                    </a:srgbClr>
                  </a:outerShdw>
                </a:effectLst>
              </a:rPr>
              <a:t> Detention And Correctional Facilities</a:t>
            </a:r>
          </a:p>
          <a:p>
            <a:r>
              <a:rPr lang="en-US" b="1" dirty="0" smtClean="0">
                <a:effectLst>
                  <a:outerShdw blurRad="38100" dist="38100" dir="2700000" algn="tl">
                    <a:srgbClr val="000000">
                      <a:alpha val="43137"/>
                    </a:srgbClr>
                  </a:outerShdw>
                </a:effectLst>
              </a:rPr>
              <a:t> Places Of Lodging</a:t>
            </a:r>
          </a:p>
          <a:p>
            <a:pPr marL="0" indent="0">
              <a:buNone/>
            </a:pPr>
            <a:endParaRPr lang="en-US" b="1" dirty="0">
              <a:effectLst>
                <a:outerShdw blurRad="38100" dist="38100" dir="2700000" algn="tl">
                  <a:srgbClr val="000000">
                    <a:alpha val="43137"/>
                  </a:srgbClr>
                </a:outerShdw>
              </a:effectLst>
            </a:endParaRPr>
          </a:p>
        </p:txBody>
      </p:sp>
      <p:pic>
        <p:nvPicPr>
          <p:cNvPr id="9" name="Picture 8" descr="Seal of the U.S. Department of Justice"/>
          <p:cNvPicPr>
            <a:picLocks noChangeAspect="1"/>
          </p:cNvPicPr>
          <p:nvPr/>
        </p:nvPicPr>
        <p:blipFill>
          <a:blip r:embed="rId4" cstate="print"/>
          <a:stretch>
            <a:fillRect/>
          </a:stretch>
        </p:blipFill>
        <p:spPr>
          <a:xfrm>
            <a:off x="6096000" y="4800600"/>
            <a:ext cx="2275610" cy="1934269"/>
          </a:xfrm>
          <a:prstGeom prst="rect">
            <a:avLst/>
          </a:prstGeom>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9595"/>
          </a:xfrm>
        </p:spPr>
        <p:txBody>
          <a:bodyPr/>
          <a:lstStyle/>
          <a:p>
            <a:pPr algn="ctr"/>
            <a:r>
              <a:rPr lang="en-US" b="1" dirty="0" smtClean="0"/>
              <a:t>The National Network of ADA Centers</a:t>
            </a:r>
            <a:endParaRPr lang="en-US" b="1" dirty="0"/>
          </a:p>
        </p:txBody>
      </p:sp>
      <p:sp>
        <p:nvSpPr>
          <p:cNvPr id="5" name="Text Placeholder 4"/>
          <p:cNvSpPr>
            <a:spLocks noGrp="1"/>
          </p:cNvSpPr>
          <p:nvPr>
            <p:ph type="body" sz="half" idx="1"/>
          </p:nvPr>
        </p:nvSpPr>
        <p:spPr>
          <a:xfrm>
            <a:off x="457200" y="1600200"/>
            <a:ext cx="4038600" cy="4136517"/>
          </a:xfrm>
        </p:spPr>
        <p:txBody>
          <a:bodyPr/>
          <a:lstStyle/>
          <a:p>
            <a:r>
              <a:rPr lang="en-US" b="1" dirty="0" smtClean="0">
                <a:effectLst>
                  <a:outerShdw blurRad="38100" dist="38100" dir="2700000" algn="tl">
                    <a:srgbClr val="000000">
                      <a:alpha val="43137"/>
                    </a:srgbClr>
                  </a:outerShdw>
                </a:effectLst>
              </a:rPr>
              <a:t>Funded By NIDRR</a:t>
            </a:r>
          </a:p>
          <a:p>
            <a:r>
              <a:rPr lang="en-US" b="1" dirty="0" smtClean="0">
                <a:effectLst>
                  <a:outerShdw blurRad="38100" dist="38100" dir="2700000" algn="tl">
                    <a:srgbClr val="000000">
                      <a:alpha val="43137"/>
                    </a:srgbClr>
                  </a:outerShdw>
                </a:effectLst>
              </a:rPr>
              <a:t>Common Research</a:t>
            </a:r>
          </a:p>
          <a:p>
            <a:r>
              <a:rPr lang="en-US" b="1" dirty="0" smtClean="0">
                <a:effectLst>
                  <a:outerShdw blurRad="38100" dist="38100" dir="2700000" algn="tl">
                    <a:srgbClr val="000000">
                      <a:alpha val="43137"/>
                    </a:srgbClr>
                  </a:outerShdw>
                </a:effectLst>
              </a:rPr>
              <a:t>National Programs</a:t>
            </a:r>
          </a:p>
          <a:p>
            <a:r>
              <a:rPr lang="en-US" b="1" dirty="0" smtClean="0">
                <a:effectLst>
                  <a:outerShdw blurRad="38100" dist="38100" dir="2700000" algn="tl">
                    <a:srgbClr val="000000">
                      <a:alpha val="43137"/>
                    </a:srgbClr>
                  </a:outerShdw>
                </a:effectLst>
              </a:rPr>
              <a:t>Mandated By TITLE V of The ADA</a:t>
            </a:r>
          </a:p>
          <a:p>
            <a:r>
              <a:rPr lang="en-US" b="1" dirty="0" smtClean="0">
                <a:effectLst>
                  <a:outerShdw blurRad="38100" dist="38100" dir="2700000" algn="tl">
                    <a:srgbClr val="000000">
                      <a:alpha val="43137"/>
                    </a:srgbClr>
                  </a:outerShdw>
                </a:effectLst>
              </a:rPr>
              <a:t>Same 800-949-4232</a:t>
            </a:r>
          </a:p>
          <a:p>
            <a:r>
              <a:rPr lang="en-US" b="1" dirty="0" smtClean="0">
                <a:effectLst>
                  <a:outerShdw blurRad="38100" dist="38100" dir="2700000" algn="tl">
                    <a:srgbClr val="000000">
                      <a:alpha val="43137"/>
                    </a:srgbClr>
                  </a:outerShdw>
                </a:effectLst>
              </a:rPr>
              <a:t>National Web Site www.adata.org</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sz="half" idx="2"/>
          </p:nvPr>
        </p:nvSpPr>
        <p:spPr/>
        <p:txBody>
          <a:bodyPr/>
          <a:lstStyle/>
          <a:p>
            <a:endParaRPr lang="en-US" dirty="0"/>
          </a:p>
          <a:p>
            <a:endParaRPr lang="en-US" dirty="0"/>
          </a:p>
        </p:txBody>
      </p:sp>
      <p:sp>
        <p:nvSpPr>
          <p:cNvPr id="4" name="Rectangle 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7" name="Picture 3" descr="U.S. map showing regions for the 10 ADA  National Network cent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35221">
            <a:off x="4108512" y="2235302"/>
            <a:ext cx="4658224" cy="4125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607538"/>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218795"/>
          </a:xfrm>
        </p:spPr>
        <p:txBody>
          <a:bodyPr/>
          <a:lstStyle/>
          <a:p>
            <a:r>
              <a:rPr lang="en-US" sz="4400" b="1" dirty="0" smtClean="0"/>
              <a:t>Social Service Center Establishments</a:t>
            </a:r>
            <a:br>
              <a:rPr lang="en-US" sz="4400" b="1" dirty="0" smtClean="0"/>
            </a:br>
            <a:endParaRPr lang="en-US" sz="4400" dirty="0"/>
          </a:p>
        </p:txBody>
      </p:sp>
      <p:sp>
        <p:nvSpPr>
          <p:cNvPr id="3" name="Text Placeholder 2"/>
          <p:cNvSpPr>
            <a:spLocks noGrp="1"/>
          </p:cNvSpPr>
          <p:nvPr>
            <p:ph type="body" sz="quarter" idx="10"/>
          </p:nvPr>
        </p:nvSpPr>
        <p:spPr>
          <a:xfrm>
            <a:off x="381000" y="2038255"/>
            <a:ext cx="8382000" cy="2856167"/>
          </a:xfrm>
        </p:spPr>
        <p:txBody>
          <a:bodyPr/>
          <a:lstStyle/>
          <a:p>
            <a:r>
              <a:rPr lang="en-US" b="1" dirty="0" smtClean="0">
                <a:effectLst>
                  <a:outerShdw blurRad="38100" dist="38100" dir="2700000" algn="tl">
                    <a:srgbClr val="000000">
                      <a:alpha val="43137"/>
                    </a:srgbClr>
                  </a:outerShdw>
                </a:effectLst>
              </a:rPr>
              <a:t>Facilities With More Than 50 Beds With Common‐use Bathing Facilities Must Provide At Least One Roll‐in Shower With A Seat.</a:t>
            </a:r>
          </a:p>
          <a:p>
            <a:r>
              <a:rPr lang="en-US" b="1" dirty="0" smtClean="0">
                <a:effectLst>
                  <a:outerShdw blurRad="38100" dist="38100" dir="2700000" algn="tl">
                    <a:srgbClr val="000000">
                      <a:alpha val="43137"/>
                    </a:srgbClr>
                  </a:outerShdw>
                </a:effectLst>
              </a:rPr>
              <a:t>If Common‐use Shower Facilities For Both Genders Are Provided, Roll‐in Showers Required For Each Group.</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60571086"/>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382000" cy="1218795"/>
          </a:xfrm>
        </p:spPr>
        <p:txBody>
          <a:bodyPr/>
          <a:lstStyle/>
          <a:p>
            <a:r>
              <a:rPr lang="en-US" sz="4400" b="1" dirty="0" smtClean="0"/>
              <a:t>Social Service Center Establishments</a:t>
            </a:r>
            <a:br>
              <a:rPr lang="en-US" sz="4400" b="1" dirty="0" smtClean="0"/>
            </a:br>
            <a:endParaRPr lang="en-US" sz="4400" dirty="0"/>
          </a:p>
        </p:txBody>
      </p:sp>
      <p:sp>
        <p:nvSpPr>
          <p:cNvPr id="3" name="Text Placeholder 2"/>
          <p:cNvSpPr>
            <a:spLocks noGrp="1"/>
          </p:cNvSpPr>
          <p:nvPr>
            <p:ph type="body" sz="quarter" idx="10"/>
          </p:nvPr>
        </p:nvSpPr>
        <p:spPr>
          <a:xfrm>
            <a:off x="381000" y="1411552"/>
            <a:ext cx="8382000" cy="4284250"/>
          </a:xfrm>
        </p:spPr>
        <p:txBody>
          <a:bodyPr/>
          <a:lstStyle/>
          <a:p>
            <a:pPr marL="0" indent="0">
              <a:buNone/>
            </a:pPr>
            <a:endParaRPr lang="en-US" dirty="0"/>
          </a:p>
          <a:p>
            <a:pPr marL="0" indent="0">
              <a:buNone/>
            </a:pPr>
            <a:r>
              <a:rPr lang="en-US" b="1" dirty="0" smtClean="0"/>
              <a:t>Section </a:t>
            </a:r>
            <a:r>
              <a:rPr lang="en-US" b="1" dirty="0"/>
              <a:t>35.151(e) and Section 36.406(d)</a:t>
            </a:r>
          </a:p>
          <a:p>
            <a:r>
              <a:rPr lang="en-US" b="1" dirty="0" smtClean="0">
                <a:effectLst>
                  <a:outerShdw blurRad="38100" dist="38100" dir="2700000" algn="tl">
                    <a:srgbClr val="000000">
                      <a:alpha val="43137"/>
                    </a:srgbClr>
                  </a:outerShdw>
                </a:effectLst>
              </a:rPr>
              <a:t>Social Service Establishments Are Required To Comply With The Requirements For </a:t>
            </a:r>
            <a:r>
              <a:rPr lang="en-US" b="1" i="1" dirty="0" smtClean="0">
                <a:effectLst>
                  <a:outerShdw blurRad="38100" dist="38100" dir="2700000" algn="tl">
                    <a:srgbClr val="000000">
                      <a:alpha val="43137"/>
                    </a:srgbClr>
                  </a:outerShdw>
                </a:effectLst>
              </a:rPr>
              <a:t>Residential Facilities</a:t>
            </a:r>
            <a:r>
              <a:rPr lang="en-US" b="1" dirty="0" smtClean="0">
                <a:effectLst>
                  <a:outerShdw blurRad="38100" dist="38100" dir="2700000" algn="tl">
                    <a:srgbClr val="000000">
                      <a:alpha val="43137"/>
                    </a:srgbClr>
                  </a:outerShdw>
                </a:effectLst>
              </a:rPr>
              <a:t>, Including, But Not Limited To The Provisions In Sections 233 And 809.</a:t>
            </a:r>
          </a:p>
          <a:p>
            <a:r>
              <a:rPr lang="en-US" b="1" dirty="0" smtClean="0">
                <a:effectLst>
                  <a:outerShdw blurRad="38100" dist="38100" dir="2700000" algn="tl">
                    <a:srgbClr val="000000">
                      <a:alpha val="43137"/>
                    </a:srgbClr>
                  </a:outerShdw>
                </a:effectLst>
              </a:rPr>
              <a:t>In Sleeping Rooms With More Than 25 Beds, A Minimum Of 5 Percent Of The Beds Must Have Clear Floor Space</a:t>
            </a:r>
            <a:r>
              <a:rPr lang="en-US" b="1" dirty="0" smtClean="0"/>
              <a:t>.</a:t>
            </a:r>
            <a:endParaRPr lang="en-US" dirty="0"/>
          </a:p>
        </p:txBody>
      </p:sp>
    </p:spTree>
    <p:extLst>
      <p:ext uri="{BB962C8B-B14F-4D97-AF65-F5344CB8AC3E}">
        <p14:creationId xmlns:p14="http://schemas.microsoft.com/office/powerpoint/2010/main" val="993371769"/>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329595"/>
          </a:xfrm>
        </p:spPr>
        <p:txBody>
          <a:bodyPr/>
          <a:lstStyle/>
          <a:p>
            <a:r>
              <a:rPr lang="en-US" b="1" dirty="0" smtClean="0"/>
              <a:t>Housing at a Place of Education</a:t>
            </a:r>
            <a:br>
              <a:rPr lang="en-US" b="1" dirty="0" smtClean="0"/>
            </a:br>
            <a:endParaRPr lang="en-US" dirty="0"/>
          </a:p>
        </p:txBody>
      </p:sp>
      <p:sp>
        <p:nvSpPr>
          <p:cNvPr id="3" name="Text Placeholder 2"/>
          <p:cNvSpPr>
            <a:spLocks noGrp="1"/>
          </p:cNvSpPr>
          <p:nvPr>
            <p:ph type="body" sz="quarter" idx="10"/>
          </p:nvPr>
        </p:nvSpPr>
        <p:spPr>
          <a:xfrm>
            <a:off x="381000" y="1411552"/>
            <a:ext cx="8382000" cy="2757678"/>
          </a:xfrm>
        </p:spPr>
        <p:txBody>
          <a:bodyPr/>
          <a:lstStyle/>
          <a:p>
            <a:pPr marL="0" indent="0">
              <a:buNone/>
            </a:pPr>
            <a:r>
              <a:rPr lang="en-US" b="1" dirty="0" smtClean="0">
                <a:effectLst>
                  <a:outerShdw blurRad="38100" dist="38100" dir="2700000" algn="tl">
                    <a:srgbClr val="000000">
                      <a:alpha val="43137"/>
                    </a:srgbClr>
                  </a:outerShdw>
                </a:effectLst>
              </a:rPr>
              <a:t>“Housing Operated By Or On Behalf Of An Elementary, Secondary, Undergraduate, Or Postgraduate School, Or Other Place Of Education, Including Dormitories, Suites, Apartments, Or Other Places Of Residence.”</a:t>
            </a:r>
          </a:p>
          <a:p>
            <a:pPr marL="0" indent="0">
              <a:buNone/>
            </a:pPr>
            <a:r>
              <a:rPr lang="en-US" b="1" dirty="0" smtClean="0">
                <a:effectLst>
                  <a:outerShdw blurRad="38100" dist="38100" dir="2700000" algn="tl">
                    <a:srgbClr val="000000">
                      <a:alpha val="43137"/>
                    </a:srgbClr>
                  </a:outerShdw>
                </a:effectLst>
              </a:rPr>
              <a:t>Defined At Section 35.104 And Section 36.104</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58049732"/>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329595"/>
          </a:xfrm>
        </p:spPr>
        <p:txBody>
          <a:bodyPr/>
          <a:lstStyle/>
          <a:p>
            <a:r>
              <a:rPr lang="en-US" b="1" dirty="0" smtClean="0"/>
              <a:t>Housing at a Place of Education</a:t>
            </a:r>
            <a:br>
              <a:rPr lang="en-US" b="1" dirty="0" smtClean="0"/>
            </a:br>
            <a:endParaRPr lang="en-US" dirty="0"/>
          </a:p>
        </p:txBody>
      </p:sp>
      <p:sp>
        <p:nvSpPr>
          <p:cNvPr id="3" name="Text Placeholder 2"/>
          <p:cNvSpPr>
            <a:spLocks noGrp="1"/>
          </p:cNvSpPr>
          <p:nvPr>
            <p:ph type="body" sz="quarter" idx="10"/>
          </p:nvPr>
        </p:nvSpPr>
        <p:spPr>
          <a:xfrm>
            <a:off x="381000" y="1411552"/>
            <a:ext cx="8382000" cy="3797963"/>
          </a:xfrm>
        </p:spPr>
        <p:txBody>
          <a:bodyPr/>
          <a:lstStyle/>
          <a:p>
            <a:pPr marL="0" indent="0">
              <a:buNone/>
            </a:pPr>
            <a:r>
              <a:rPr lang="en-US" b="1" dirty="0" smtClean="0"/>
              <a:t>Section </a:t>
            </a:r>
            <a:r>
              <a:rPr lang="en-US" b="1" dirty="0"/>
              <a:t>35.151(f) and Section 36. 406(e</a:t>
            </a:r>
            <a:r>
              <a:rPr lang="en-US" b="1" dirty="0" smtClean="0"/>
              <a:t>)</a:t>
            </a:r>
          </a:p>
          <a:p>
            <a:pPr marL="0" indent="0">
              <a:buNone/>
            </a:pPr>
            <a:endParaRPr lang="en-US" sz="1200" b="1" dirty="0"/>
          </a:p>
          <a:p>
            <a:pPr marL="0" indent="0">
              <a:buNone/>
            </a:pPr>
            <a:r>
              <a:rPr lang="en-US" b="1" dirty="0" smtClean="0">
                <a:effectLst>
                  <a:outerShdw blurRad="38100" dist="38100" dir="2700000" algn="tl">
                    <a:srgbClr val="000000">
                      <a:alpha val="43137"/>
                    </a:srgbClr>
                  </a:outerShdw>
                </a:effectLst>
              </a:rPr>
              <a:t>Kitchens Within Housing Units Containing</a:t>
            </a:r>
          </a:p>
          <a:p>
            <a:pPr marL="0" indent="0">
              <a:buNone/>
            </a:pPr>
            <a:r>
              <a:rPr lang="en-US" b="1" dirty="0" smtClean="0">
                <a:effectLst>
                  <a:outerShdw blurRad="38100" dist="38100" dir="2700000" algn="tl">
                    <a:srgbClr val="000000">
                      <a:alpha val="43137"/>
                    </a:srgbClr>
                  </a:outerShdw>
                </a:effectLst>
              </a:rPr>
              <a:t>Accessible Sleeping Rooms With Mobility</a:t>
            </a:r>
          </a:p>
          <a:p>
            <a:pPr marL="0" indent="0">
              <a:buNone/>
            </a:pPr>
            <a:r>
              <a:rPr lang="en-US" b="1" dirty="0" smtClean="0">
                <a:effectLst>
                  <a:outerShdw blurRad="38100" dist="38100" dir="2700000" algn="tl">
                    <a:srgbClr val="000000">
                      <a:alpha val="43137"/>
                    </a:srgbClr>
                  </a:outerShdw>
                </a:effectLst>
              </a:rPr>
              <a:t>Features Or On Floors Containing Accessible</a:t>
            </a:r>
          </a:p>
          <a:p>
            <a:pPr marL="0" indent="0">
              <a:buNone/>
            </a:pPr>
            <a:r>
              <a:rPr lang="en-US" b="1" dirty="0" smtClean="0">
                <a:effectLst>
                  <a:outerShdw blurRad="38100" dist="38100" dir="2700000" algn="tl">
                    <a:srgbClr val="000000">
                      <a:alpha val="43137"/>
                    </a:srgbClr>
                  </a:outerShdw>
                </a:effectLst>
              </a:rPr>
              <a:t>Sleeping Rooms With Mobility Features Must</a:t>
            </a:r>
          </a:p>
          <a:p>
            <a:pPr marL="0" indent="0">
              <a:buNone/>
            </a:pPr>
            <a:r>
              <a:rPr lang="en-US" b="1" dirty="0" smtClean="0">
                <a:effectLst>
                  <a:outerShdw blurRad="38100" dist="38100" dir="2700000" algn="tl">
                    <a:srgbClr val="000000">
                      <a:alpha val="43137"/>
                    </a:srgbClr>
                  </a:outerShdw>
                </a:effectLst>
              </a:rPr>
              <a:t>Provide Turning Spaces &amp; </a:t>
            </a:r>
            <a:r>
              <a:rPr lang="en-US" dirty="0" smtClean="0"/>
              <a:t>Accessible Route</a:t>
            </a:r>
            <a:r>
              <a:rPr lang="en-US" b="1" dirty="0" smtClean="0">
                <a:effectLst>
                  <a:outerShdw blurRad="38100" dist="38100" dir="2700000" algn="tl">
                    <a:srgbClr val="000000">
                      <a:alpha val="43137"/>
                    </a:srgbClr>
                  </a:outerShdw>
                </a:effectLst>
              </a:rPr>
              <a:t> That Comply With The Requirements Of A.S. 2010</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33297016"/>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329595"/>
          </a:xfrm>
        </p:spPr>
        <p:txBody>
          <a:bodyPr/>
          <a:lstStyle/>
          <a:p>
            <a:r>
              <a:rPr lang="en-US" b="1" dirty="0" smtClean="0"/>
              <a:t>Housing at a Place of Education</a:t>
            </a:r>
            <a:br>
              <a:rPr lang="en-US" b="1" dirty="0" smtClean="0"/>
            </a:br>
            <a:endParaRPr lang="en-US" dirty="0"/>
          </a:p>
        </p:txBody>
      </p:sp>
      <p:sp>
        <p:nvSpPr>
          <p:cNvPr id="3" name="Text Placeholder 2"/>
          <p:cNvSpPr>
            <a:spLocks noGrp="1"/>
          </p:cNvSpPr>
          <p:nvPr>
            <p:ph type="body" sz="quarter" idx="10"/>
          </p:nvPr>
        </p:nvSpPr>
        <p:spPr>
          <a:xfrm>
            <a:off x="381000" y="1411552"/>
            <a:ext cx="8382000" cy="3151632"/>
          </a:xfrm>
        </p:spPr>
        <p:txBody>
          <a:bodyPr/>
          <a:lstStyle/>
          <a:p>
            <a:pPr marL="0" indent="0">
              <a:buNone/>
            </a:pPr>
            <a:r>
              <a:rPr lang="en-US" b="1" dirty="0" smtClean="0">
                <a:effectLst>
                  <a:outerShdw blurRad="38100" dist="38100" dir="2700000" algn="tl">
                    <a:srgbClr val="000000">
                      <a:alpha val="43137"/>
                    </a:srgbClr>
                  </a:outerShdw>
                </a:effectLst>
              </a:rPr>
              <a:t> Multi‐bedroom Housing Units That Contain</a:t>
            </a:r>
          </a:p>
          <a:p>
            <a:pPr marL="0" indent="0">
              <a:buNone/>
            </a:pPr>
            <a:r>
              <a:rPr lang="en-US" b="1" dirty="0" smtClean="0">
                <a:effectLst>
                  <a:outerShdw blurRad="38100" dist="38100" dir="2700000" algn="tl">
                    <a:srgbClr val="000000">
                      <a:alpha val="43137"/>
                    </a:srgbClr>
                  </a:outerShdw>
                </a:effectLst>
              </a:rPr>
              <a:t>Accessible Sleeping Rooms With Mobility</a:t>
            </a:r>
          </a:p>
          <a:p>
            <a:pPr marL="0" indent="0">
              <a:buNone/>
            </a:pPr>
            <a:r>
              <a:rPr lang="en-US" b="1" dirty="0" smtClean="0">
                <a:effectLst>
                  <a:outerShdw blurRad="38100" dist="38100" dir="2700000" algn="tl">
                    <a:srgbClr val="000000">
                      <a:alpha val="43137"/>
                    </a:srgbClr>
                  </a:outerShdw>
                </a:effectLst>
              </a:rPr>
              <a:t>Features Must Have An Accessible Route</a:t>
            </a:r>
          </a:p>
          <a:p>
            <a:pPr marL="0" indent="0">
              <a:buNone/>
            </a:pPr>
            <a:r>
              <a:rPr lang="en-US" b="1" dirty="0" smtClean="0">
                <a:effectLst>
                  <a:outerShdw blurRad="38100" dist="38100" dir="2700000" algn="tl">
                    <a:srgbClr val="000000">
                      <a:alpha val="43137"/>
                    </a:srgbClr>
                  </a:outerShdw>
                </a:effectLst>
              </a:rPr>
              <a:t>Throughout The Unit In Accordance With The</a:t>
            </a:r>
          </a:p>
          <a:p>
            <a:pPr marL="0" indent="0">
              <a:buNone/>
            </a:pPr>
            <a:r>
              <a:rPr lang="en-US" b="1" dirty="0" smtClean="0">
                <a:effectLst>
                  <a:outerShdw blurRad="38100" dist="38100" dir="2700000" algn="tl">
                    <a:srgbClr val="000000">
                      <a:alpha val="43137"/>
                    </a:srgbClr>
                  </a:outerShdw>
                </a:effectLst>
              </a:rPr>
              <a:t>Requirements Of The Residential Dwelling</a:t>
            </a:r>
          </a:p>
          <a:p>
            <a:pPr marL="0" indent="0">
              <a:buNone/>
            </a:pPr>
            <a:r>
              <a:rPr lang="en-US" b="1" dirty="0" smtClean="0">
                <a:effectLst>
                  <a:outerShdw blurRad="38100" dist="38100" dir="2700000" algn="tl">
                    <a:srgbClr val="000000">
                      <a:alpha val="43137"/>
                    </a:srgbClr>
                  </a:outerShdw>
                </a:effectLst>
              </a:rPr>
              <a:t>Units Standards.</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82817461"/>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329595"/>
          </a:xfrm>
        </p:spPr>
        <p:txBody>
          <a:bodyPr/>
          <a:lstStyle/>
          <a:p>
            <a:r>
              <a:rPr lang="en-US" b="1" dirty="0" smtClean="0"/>
              <a:t>Housing at a Place of Education</a:t>
            </a:r>
            <a:br>
              <a:rPr lang="en-US" b="1" dirty="0" smtClean="0"/>
            </a:br>
            <a:endParaRPr lang="en-US" dirty="0"/>
          </a:p>
        </p:txBody>
      </p:sp>
      <p:sp>
        <p:nvSpPr>
          <p:cNvPr id="3" name="Text Placeholder 2"/>
          <p:cNvSpPr>
            <a:spLocks noGrp="1"/>
          </p:cNvSpPr>
          <p:nvPr>
            <p:ph type="body" sz="quarter" idx="10"/>
          </p:nvPr>
        </p:nvSpPr>
        <p:spPr>
          <a:xfrm>
            <a:off x="381000" y="1411552"/>
            <a:ext cx="8382000" cy="3693319"/>
          </a:xfrm>
        </p:spPr>
        <p:txBody>
          <a:bodyPr/>
          <a:lstStyle/>
          <a:p>
            <a:pPr marL="0" indent="0">
              <a:buNone/>
            </a:pPr>
            <a:r>
              <a:rPr lang="en-US" b="1" dirty="0" smtClean="0">
                <a:effectLst>
                  <a:outerShdw blurRad="38100" dist="38100" dir="2700000" algn="tl">
                    <a:srgbClr val="000000">
                      <a:alpha val="43137"/>
                    </a:srgbClr>
                  </a:outerShdw>
                </a:effectLst>
              </a:rPr>
              <a:t> Apartments Or Townhome Facilities Which Are</a:t>
            </a:r>
          </a:p>
          <a:p>
            <a:pPr marL="0" indent="0">
              <a:buNone/>
            </a:pPr>
            <a:r>
              <a:rPr lang="en-US" b="1" dirty="0" smtClean="0">
                <a:effectLst>
                  <a:outerShdw blurRad="38100" dist="38100" dir="2700000" algn="tl">
                    <a:srgbClr val="000000">
                      <a:alpha val="43137"/>
                    </a:srgbClr>
                  </a:outerShdw>
                </a:effectLst>
              </a:rPr>
              <a:t>Leased On A Year‐round Basis Exclusively To</a:t>
            </a:r>
          </a:p>
          <a:p>
            <a:pPr marL="0" indent="0">
              <a:buNone/>
            </a:pPr>
            <a:r>
              <a:rPr lang="en-US" b="1" dirty="0" smtClean="0">
                <a:effectLst>
                  <a:outerShdw blurRad="38100" dist="38100" dir="2700000" algn="tl">
                    <a:srgbClr val="000000">
                      <a:alpha val="43137"/>
                    </a:srgbClr>
                  </a:outerShdw>
                </a:effectLst>
              </a:rPr>
              <a:t>Graduate Students Or Faculty, And That Do Not</a:t>
            </a:r>
          </a:p>
          <a:p>
            <a:pPr marL="0" indent="0">
              <a:buNone/>
            </a:pPr>
            <a:r>
              <a:rPr lang="en-US" b="1" dirty="0" smtClean="0">
                <a:effectLst>
                  <a:outerShdw blurRad="38100" dist="38100" dir="2700000" algn="tl">
                    <a:srgbClr val="000000">
                      <a:alpha val="43137"/>
                    </a:srgbClr>
                  </a:outerShdw>
                </a:effectLst>
              </a:rPr>
              <a:t>Contain Any Public Or Common Areas Available</a:t>
            </a:r>
          </a:p>
          <a:p>
            <a:pPr marL="0" indent="0">
              <a:buNone/>
            </a:pPr>
            <a:r>
              <a:rPr lang="en-US" b="1" dirty="0" smtClean="0">
                <a:effectLst>
                  <a:outerShdw blurRad="38100" dist="38100" dir="2700000" algn="tl">
                    <a:srgbClr val="000000">
                      <a:alpha val="43137"/>
                    </a:srgbClr>
                  </a:outerShdw>
                </a:effectLst>
              </a:rPr>
              <a:t>For Educational Programming, Are Required To</a:t>
            </a:r>
          </a:p>
          <a:p>
            <a:pPr marL="0" indent="0">
              <a:buNone/>
            </a:pPr>
            <a:r>
              <a:rPr lang="en-US" b="1" dirty="0" smtClean="0">
                <a:effectLst>
                  <a:outerShdw blurRad="38100" dist="38100" dir="2700000" algn="tl">
                    <a:srgbClr val="000000">
                      <a:alpha val="43137"/>
                    </a:srgbClr>
                  </a:outerShdw>
                </a:effectLst>
              </a:rPr>
              <a:t>Comply With The Requirements For Residential</a:t>
            </a:r>
          </a:p>
          <a:p>
            <a:pPr marL="0" indent="0">
              <a:buNone/>
            </a:pPr>
            <a:r>
              <a:rPr lang="en-US" b="1" dirty="0" smtClean="0">
                <a:effectLst>
                  <a:outerShdw blurRad="38100" dist="38100" dir="2700000" algn="tl">
                    <a:srgbClr val="000000">
                      <a:alpha val="43137"/>
                    </a:srgbClr>
                  </a:outerShdw>
                </a:effectLst>
              </a:rPr>
              <a:t>Facilities.</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36185400"/>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Assembly Areas</a:t>
            </a:r>
            <a:br>
              <a:rPr lang="en-US" b="1" dirty="0" smtClean="0"/>
            </a:br>
            <a:endParaRPr lang="en-US" dirty="0"/>
          </a:p>
        </p:txBody>
      </p:sp>
      <p:sp>
        <p:nvSpPr>
          <p:cNvPr id="3" name="Text Placeholder 2"/>
          <p:cNvSpPr>
            <a:spLocks noGrp="1"/>
          </p:cNvSpPr>
          <p:nvPr>
            <p:ph sz="half" idx="1"/>
          </p:nvPr>
        </p:nvSpPr>
        <p:spPr>
          <a:xfrm>
            <a:off x="381000" y="1600200"/>
            <a:ext cx="4114800" cy="2499146"/>
          </a:xfrm>
        </p:spPr>
        <p:txBody>
          <a:bodyPr/>
          <a:lstStyle/>
          <a:p>
            <a:pPr marL="0" indent="0">
              <a:buNone/>
            </a:pPr>
            <a:r>
              <a:rPr lang="en-US" b="1" dirty="0" smtClean="0">
                <a:effectLst>
                  <a:outerShdw blurRad="38100" dist="38100" dir="2700000" algn="tl">
                    <a:srgbClr val="000000">
                      <a:alpha val="43137"/>
                    </a:srgbClr>
                  </a:outerShdw>
                </a:effectLst>
              </a:rPr>
              <a:t>Section 36.151(g) And Section 36.406(f)</a:t>
            </a:r>
          </a:p>
          <a:p>
            <a:pPr marL="0" indent="0">
              <a:buNone/>
            </a:pPr>
            <a:r>
              <a:rPr lang="en-US" b="1" dirty="0" smtClean="0">
                <a:effectLst>
                  <a:outerShdw blurRad="38100" dist="38100" dir="2700000" algn="tl">
                    <a:srgbClr val="000000">
                      <a:alpha val="43137"/>
                    </a:srgbClr>
                  </a:outerShdw>
                </a:effectLst>
              </a:rPr>
              <a:t>The 2010 Standards Require:</a:t>
            </a:r>
          </a:p>
          <a:p>
            <a:pPr marL="0" indent="0">
              <a:buNone/>
            </a:pPr>
            <a:r>
              <a:rPr lang="en-US" b="1" dirty="0" smtClean="0">
                <a:effectLst>
                  <a:outerShdw blurRad="38100" dist="38100" dir="2700000" algn="tl">
                    <a:srgbClr val="000000">
                      <a:alpha val="43137"/>
                    </a:srgbClr>
                  </a:outerShdw>
                </a:effectLst>
              </a:rPr>
              <a:t>Dispersion Of Wheelchair Spaces</a:t>
            </a:r>
          </a:p>
        </p:txBody>
      </p:sp>
      <p:sp>
        <p:nvSpPr>
          <p:cNvPr id="4" name="Content Placeholder 3"/>
          <p:cNvSpPr>
            <a:spLocks noGrp="1"/>
          </p:cNvSpPr>
          <p:nvPr>
            <p:ph sz="half" idx="2"/>
          </p:nvPr>
        </p:nvSpPr>
        <p:spPr>
          <a:xfrm>
            <a:off x="381000" y="4648200"/>
            <a:ext cx="7620000" cy="1723549"/>
          </a:xfrm>
        </p:spPr>
        <p:txBody>
          <a:bodyPr/>
          <a:lstStyle/>
          <a:p>
            <a:pPr marL="0" indent="0">
              <a:buNone/>
            </a:pPr>
            <a:r>
              <a:rPr lang="en-US" b="1" dirty="0">
                <a:effectLst>
                  <a:outerShdw blurRad="38100" dist="38100" dir="2700000" algn="tl">
                    <a:srgbClr val="000000">
                      <a:alpha val="43137"/>
                    </a:srgbClr>
                  </a:outerShdw>
                </a:effectLst>
              </a:rPr>
              <a:t>And Companion Seats To All </a:t>
            </a:r>
            <a:r>
              <a:rPr lang="en-US" b="1" dirty="0" smtClean="0">
                <a:effectLst>
                  <a:outerShdw blurRad="38100" dist="38100" dir="2700000" algn="tl">
                    <a:srgbClr val="000000">
                      <a:alpha val="43137"/>
                    </a:srgbClr>
                  </a:outerShdw>
                </a:effectLst>
              </a:rPr>
              <a:t>Levels That </a:t>
            </a:r>
            <a:r>
              <a:rPr lang="en-US" b="1" dirty="0">
                <a:effectLst>
                  <a:outerShdw blurRad="38100" dist="38100" dir="2700000" algn="tl">
                    <a:srgbClr val="000000">
                      <a:alpha val="43137"/>
                    </a:srgbClr>
                  </a:outerShdw>
                </a:effectLst>
              </a:rPr>
              <a:t>Include Seating Served </a:t>
            </a:r>
            <a:r>
              <a:rPr lang="en-US" b="1" dirty="0" smtClean="0">
                <a:effectLst>
                  <a:outerShdw blurRad="38100" dist="38100" dir="2700000" algn="tl">
                    <a:srgbClr val="000000">
                      <a:alpha val="43137"/>
                    </a:srgbClr>
                  </a:outerShdw>
                </a:effectLst>
              </a:rPr>
              <a:t>By An </a:t>
            </a:r>
            <a:r>
              <a:rPr lang="en-US" b="1" dirty="0">
                <a:effectLst>
                  <a:outerShdw blurRad="38100" dist="38100" dir="2700000" algn="tl">
                    <a:srgbClr val="000000">
                      <a:alpha val="43137"/>
                    </a:srgbClr>
                  </a:outerShdw>
                </a:effectLst>
              </a:rPr>
              <a:t>Accessible Route In</a:t>
            </a:r>
          </a:p>
          <a:p>
            <a:pPr marL="0" indent="0">
              <a:buNone/>
            </a:pPr>
            <a:r>
              <a:rPr lang="en-US" b="1" dirty="0">
                <a:effectLst>
                  <a:outerShdw blurRad="38100" dist="38100" dir="2700000" algn="tl">
                    <a:srgbClr val="000000">
                      <a:alpha val="43137"/>
                    </a:srgbClr>
                  </a:outerShdw>
                </a:effectLst>
              </a:rPr>
              <a:t>Stadiums, </a:t>
            </a:r>
            <a:r>
              <a:rPr lang="en-US" b="1" dirty="0" smtClean="0">
                <a:effectLst>
                  <a:outerShdw blurRad="38100" dist="38100" dir="2700000" algn="tl">
                    <a:srgbClr val="000000">
                      <a:alpha val="43137"/>
                    </a:srgbClr>
                  </a:outerShdw>
                </a:effectLst>
              </a:rPr>
              <a:t>Arenas, And </a:t>
            </a:r>
            <a:r>
              <a:rPr lang="en-US" b="1" dirty="0">
                <a:effectLst>
                  <a:outerShdw blurRad="38100" dist="38100" dir="2700000" algn="tl">
                    <a:srgbClr val="000000">
                      <a:alpha val="43137"/>
                    </a:srgbClr>
                  </a:outerShdw>
                </a:effectLst>
              </a:rPr>
              <a:t>Grandstands.</a:t>
            </a:r>
          </a:p>
          <a:p>
            <a:endParaRPr lang="en-US" dirty="0"/>
          </a:p>
        </p:txBody>
      </p:sp>
      <p:pic>
        <p:nvPicPr>
          <p:cNvPr id="2273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826718"/>
            <a:ext cx="4343400" cy="3669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4061848"/>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329595"/>
          </a:xfrm>
        </p:spPr>
        <p:txBody>
          <a:bodyPr/>
          <a:lstStyle/>
          <a:p>
            <a:r>
              <a:rPr lang="en-US" b="1" dirty="0" smtClean="0"/>
              <a:t>Assembly Areas</a:t>
            </a:r>
            <a:br>
              <a:rPr lang="en-US" b="1" dirty="0" smtClean="0"/>
            </a:br>
            <a:endParaRPr lang="en-US" dirty="0"/>
          </a:p>
        </p:txBody>
      </p:sp>
      <p:sp>
        <p:nvSpPr>
          <p:cNvPr id="3" name="Text Placeholder 2"/>
          <p:cNvSpPr>
            <a:spLocks noGrp="1"/>
          </p:cNvSpPr>
          <p:nvPr>
            <p:ph type="body" sz="quarter" idx="10"/>
          </p:nvPr>
        </p:nvSpPr>
        <p:spPr>
          <a:xfrm>
            <a:off x="304800" y="1411552"/>
            <a:ext cx="5791200" cy="5299912"/>
          </a:xfrm>
        </p:spPr>
        <p:txBody>
          <a:bodyPr/>
          <a:lstStyle/>
          <a:p>
            <a:r>
              <a:rPr lang="en-US" sz="2800" b="1" dirty="0" smtClean="0">
                <a:effectLst>
                  <a:outerShdw blurRad="38100" dist="38100" dir="2700000" algn="tl">
                    <a:srgbClr val="000000">
                      <a:alpha val="43137"/>
                    </a:srgbClr>
                  </a:outerShdw>
                </a:effectLst>
              </a:rPr>
              <a:t>Wheelchair Spaces And Companion Seats Are Required To Be Horizontally </a:t>
            </a:r>
            <a:r>
              <a:rPr lang="en-US" sz="2800" b="1" dirty="0" smtClean="0">
                <a:solidFill>
                  <a:srgbClr val="FFFF00"/>
                </a:solidFill>
                <a:effectLst>
                  <a:outerShdw blurRad="38100" dist="38100" dir="2700000" algn="tl">
                    <a:srgbClr val="000000">
                      <a:alpha val="43137"/>
                    </a:srgbClr>
                  </a:outerShdw>
                </a:effectLst>
              </a:rPr>
              <a:t>Dispersed Have Seating Encircling, In Whole Or In Part</a:t>
            </a:r>
            <a:r>
              <a:rPr lang="en-US" sz="2800" b="1" dirty="0" smtClean="0">
                <a:effectLst>
                  <a:outerShdw blurRad="38100" dist="38100" dir="2700000" algn="tl">
                    <a:srgbClr val="000000">
                      <a:alpha val="43137"/>
                    </a:srgbClr>
                  </a:outerShdw>
                </a:effectLst>
              </a:rPr>
              <a:t>, A Field Of Play Or Performance Area.</a:t>
            </a:r>
          </a:p>
          <a:p>
            <a:r>
              <a:rPr lang="en-US" sz="2800" b="1" dirty="0" smtClean="0">
                <a:effectLst>
                  <a:outerShdw blurRad="38100" dist="38100" dir="2700000" algn="tl">
                    <a:srgbClr val="000000">
                      <a:alpha val="43137"/>
                    </a:srgbClr>
                  </a:outerShdw>
                </a:effectLst>
              </a:rPr>
              <a:t>Wheelchair Spaces And Companion Seats May Not Be Located On </a:t>
            </a:r>
            <a:r>
              <a:rPr lang="en-US" sz="2800" b="1" dirty="0" smtClean="0">
                <a:solidFill>
                  <a:srgbClr val="FFFF00"/>
                </a:solidFill>
                <a:effectLst>
                  <a:outerShdw blurRad="38100" dist="38100" dir="2700000" algn="tl">
                    <a:srgbClr val="000000">
                      <a:alpha val="43137"/>
                    </a:srgbClr>
                  </a:outerShdw>
                </a:effectLst>
              </a:rPr>
              <a:t>Temporary Platforms Or Other Moveable Structures </a:t>
            </a:r>
            <a:r>
              <a:rPr lang="en-US" sz="2800" b="1" dirty="0" smtClean="0">
                <a:effectLst>
                  <a:outerShdw blurRad="38100" dist="38100" dir="2700000" algn="tl">
                    <a:srgbClr val="000000">
                      <a:alpha val="43137"/>
                    </a:srgbClr>
                  </a:outerShdw>
                </a:effectLst>
              </a:rPr>
              <a:t>Except In Certain Specified Circumstances.</a:t>
            </a:r>
          </a:p>
          <a:p>
            <a:r>
              <a:rPr lang="en-US" sz="2800" b="1" dirty="0" smtClean="0">
                <a:effectLst>
                  <a:outerShdw blurRad="38100" dist="38100" dir="2700000" algn="tl">
                    <a:srgbClr val="000000">
                      <a:alpha val="43137"/>
                    </a:srgbClr>
                  </a:outerShdw>
                </a:effectLst>
              </a:rPr>
              <a:t>Wheelchair Spaces And Companion Seats Shall Be Placed To </a:t>
            </a:r>
            <a:r>
              <a:rPr lang="en-US" sz="2800" b="1" dirty="0" smtClean="0">
                <a:solidFill>
                  <a:srgbClr val="FFFF00"/>
                </a:solidFill>
                <a:effectLst>
                  <a:outerShdw blurRad="38100" dist="38100" dir="2700000" algn="tl">
                    <a:srgbClr val="000000">
                      <a:alpha val="43137"/>
                    </a:srgbClr>
                  </a:outerShdw>
                </a:effectLst>
              </a:rPr>
              <a:t>Assure Line‐of Sight</a:t>
            </a:r>
            <a:endParaRPr lang="en-US" sz="2800" b="1" dirty="0">
              <a:solidFill>
                <a:srgbClr val="FFFF00"/>
              </a:solidFill>
              <a:effectLst>
                <a:outerShdw blurRad="38100" dist="38100" dir="2700000" algn="tl">
                  <a:srgbClr val="000000">
                    <a:alpha val="43137"/>
                  </a:srgbClr>
                </a:outerShdw>
              </a:effectLst>
            </a:endParaRPr>
          </a:p>
        </p:txBody>
      </p:sp>
      <p:pic>
        <p:nvPicPr>
          <p:cNvPr id="2283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1524000"/>
            <a:ext cx="2466975"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8727629"/>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329595"/>
          </a:xfrm>
        </p:spPr>
        <p:txBody>
          <a:bodyPr/>
          <a:lstStyle/>
          <a:p>
            <a:r>
              <a:rPr lang="en-US" b="1" dirty="0" smtClean="0"/>
              <a:t>Assembly Areas</a:t>
            </a:r>
            <a:br>
              <a:rPr lang="en-US" b="1" dirty="0" smtClean="0"/>
            </a:br>
            <a:endParaRPr lang="en-US" dirty="0"/>
          </a:p>
        </p:txBody>
      </p:sp>
      <p:sp>
        <p:nvSpPr>
          <p:cNvPr id="3" name="Text Placeholder 2"/>
          <p:cNvSpPr>
            <a:spLocks noGrp="1"/>
          </p:cNvSpPr>
          <p:nvPr>
            <p:ph type="body" sz="quarter" idx="10"/>
          </p:nvPr>
        </p:nvSpPr>
        <p:spPr>
          <a:xfrm>
            <a:off x="381000" y="1411552"/>
            <a:ext cx="8382000" cy="4087273"/>
          </a:xfrm>
        </p:spPr>
        <p:txBody>
          <a:bodyPr/>
          <a:lstStyle/>
          <a:p>
            <a:r>
              <a:rPr lang="en-US" b="1" dirty="0" smtClean="0">
                <a:effectLst>
                  <a:outerShdw blurRad="38100" dist="38100" dir="2700000" algn="tl">
                    <a:srgbClr val="000000">
                      <a:alpha val="43137"/>
                    </a:srgbClr>
                  </a:outerShdw>
                </a:effectLst>
              </a:rPr>
              <a:t>Wheelchair Spaces And Companion Seats Are Required In Each Specialty Area </a:t>
            </a:r>
            <a:r>
              <a:rPr lang="en-US" b="1" dirty="0" smtClean="0">
                <a:solidFill>
                  <a:srgbClr val="FFFF00"/>
                </a:solidFill>
                <a:effectLst>
                  <a:outerShdw blurRad="38100" dist="38100" dir="2700000" algn="tl">
                    <a:srgbClr val="000000">
                      <a:alpha val="43137"/>
                    </a:srgbClr>
                  </a:outerShdw>
                </a:effectLst>
              </a:rPr>
              <a:t>That Provides Spectators With Distinct Services Or Amenities </a:t>
            </a:r>
            <a:r>
              <a:rPr lang="en-US" b="1" dirty="0" smtClean="0">
                <a:effectLst>
                  <a:outerShdw blurRad="38100" dist="38100" dir="2700000" algn="tl">
                    <a:srgbClr val="000000">
                      <a:alpha val="43137"/>
                    </a:srgbClr>
                  </a:outerShdw>
                </a:effectLst>
              </a:rPr>
              <a:t>That Are Generally </a:t>
            </a:r>
            <a:r>
              <a:rPr lang="en-US" b="1" dirty="0" smtClean="0">
                <a:solidFill>
                  <a:srgbClr val="FFFF00"/>
                </a:solidFill>
                <a:effectLst>
                  <a:outerShdw blurRad="38100" dist="38100" dir="2700000" algn="tl">
                    <a:srgbClr val="000000">
                      <a:alpha val="43137"/>
                    </a:srgbClr>
                  </a:outerShdw>
                </a:effectLst>
              </a:rPr>
              <a:t>Not Available To Other Spectators.</a:t>
            </a:r>
            <a:r>
              <a:rPr lang="en-US" b="1" dirty="0" smtClean="0">
                <a:effectLst>
                  <a:outerShdw blurRad="38100" dist="38100" dir="2700000" algn="tl">
                    <a:srgbClr val="000000">
                      <a:alpha val="43137"/>
                    </a:srgbClr>
                  </a:outerShdw>
                </a:effectLst>
              </a:rPr>
              <a:t> (Section 36.308)</a:t>
            </a:r>
          </a:p>
          <a:p>
            <a:r>
              <a:rPr lang="en-US" b="1" dirty="0" smtClean="0">
                <a:effectLst>
                  <a:outerShdw blurRad="38100" dist="38100" dir="2700000" algn="tl">
                    <a:srgbClr val="000000">
                      <a:alpha val="43137"/>
                    </a:srgbClr>
                  </a:outerShdw>
                </a:effectLst>
              </a:rPr>
              <a:t>This Requirement Is </a:t>
            </a:r>
            <a:r>
              <a:rPr lang="en-US" b="1" dirty="0" smtClean="0">
                <a:solidFill>
                  <a:srgbClr val="FFFF00"/>
                </a:solidFill>
                <a:effectLst>
                  <a:outerShdw blurRad="38100" dist="38100" dir="2700000" algn="tl">
                    <a:srgbClr val="000000">
                      <a:alpha val="43137"/>
                    </a:srgbClr>
                  </a:outerShdw>
                </a:effectLst>
              </a:rPr>
              <a:t>Included In, Rather Than In Addition To, </a:t>
            </a:r>
            <a:r>
              <a:rPr lang="en-US" b="1" dirty="0" smtClean="0">
                <a:effectLst>
                  <a:outerShdw blurRad="38100" dist="38100" dir="2700000" algn="tl">
                    <a:srgbClr val="000000">
                      <a:alpha val="43137"/>
                    </a:srgbClr>
                  </a:outerShdw>
                </a:effectLst>
              </a:rPr>
              <a:t>Wheelchair Space Requirements Set Forth In Table 221.2.1.1 In The 2010 Standards.</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37259121"/>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329595"/>
          </a:xfrm>
        </p:spPr>
        <p:txBody>
          <a:bodyPr/>
          <a:lstStyle/>
          <a:p>
            <a:r>
              <a:rPr lang="en-US" b="1" dirty="0" smtClean="0"/>
              <a:t>Medical Care Facilities</a:t>
            </a:r>
            <a:br>
              <a:rPr lang="en-US" b="1" dirty="0" smtClean="0"/>
            </a:br>
            <a:endParaRPr lang="en-US" dirty="0"/>
          </a:p>
        </p:txBody>
      </p:sp>
      <p:sp>
        <p:nvSpPr>
          <p:cNvPr id="3" name="Text Placeholder 2"/>
          <p:cNvSpPr>
            <a:spLocks noGrp="1"/>
          </p:cNvSpPr>
          <p:nvPr>
            <p:ph type="body" sz="quarter" idx="10"/>
          </p:nvPr>
        </p:nvSpPr>
        <p:spPr>
          <a:xfrm>
            <a:off x="381000" y="1411552"/>
            <a:ext cx="5334000" cy="4678204"/>
          </a:xfrm>
        </p:spPr>
        <p:txBody>
          <a:bodyPr/>
          <a:lstStyle/>
          <a:p>
            <a:pPr marL="0" indent="0">
              <a:buNone/>
            </a:pPr>
            <a:r>
              <a:rPr lang="en-US" b="1" dirty="0" smtClean="0">
                <a:effectLst>
                  <a:outerShdw blurRad="38100" dist="38100" dir="2700000" algn="tl">
                    <a:srgbClr val="000000">
                      <a:alpha val="43137"/>
                    </a:srgbClr>
                  </a:outerShdw>
                </a:effectLst>
              </a:rPr>
              <a:t>Section 35.151(h) And Section 36.406(g)</a:t>
            </a:r>
          </a:p>
          <a:p>
            <a:pPr marL="0" indent="0">
              <a:buNone/>
            </a:pPr>
            <a:r>
              <a:rPr lang="en-US" b="1" dirty="0" smtClean="0">
                <a:effectLst>
                  <a:outerShdw blurRad="38100" dist="38100" dir="2700000" algn="tl">
                    <a:srgbClr val="000000">
                      <a:alpha val="43137"/>
                    </a:srgbClr>
                  </a:outerShdw>
                </a:effectLst>
              </a:rPr>
              <a:t>The AS 2010 Require: </a:t>
            </a:r>
            <a:r>
              <a:rPr lang="en-US" b="1" dirty="0" smtClean="0">
                <a:solidFill>
                  <a:srgbClr val="FFFF00"/>
                </a:solidFill>
                <a:effectLst>
                  <a:outerShdw blurRad="38100" dist="38100" dir="2700000" algn="tl">
                    <a:srgbClr val="000000">
                      <a:alpha val="43137"/>
                    </a:srgbClr>
                  </a:outerShdw>
                </a:effectLst>
              </a:rPr>
              <a:t>Dispersion Of</a:t>
            </a:r>
          </a:p>
          <a:p>
            <a:pPr marL="0" indent="0">
              <a:buNone/>
            </a:pPr>
            <a:r>
              <a:rPr lang="en-US" b="1" dirty="0" smtClean="0">
                <a:solidFill>
                  <a:srgbClr val="FFFF00"/>
                </a:solidFill>
                <a:effectLst>
                  <a:outerShdw blurRad="38100" dist="38100" dir="2700000" algn="tl">
                    <a:srgbClr val="000000">
                      <a:alpha val="43137"/>
                    </a:srgbClr>
                  </a:outerShdw>
                </a:effectLst>
              </a:rPr>
              <a:t>Accessible Patient</a:t>
            </a:r>
          </a:p>
          <a:p>
            <a:pPr marL="0" indent="0">
              <a:buNone/>
            </a:pPr>
            <a:r>
              <a:rPr lang="en-US" b="1" dirty="0" smtClean="0">
                <a:solidFill>
                  <a:srgbClr val="FFFF00"/>
                </a:solidFill>
                <a:effectLst>
                  <a:outerShdw blurRad="38100" dist="38100" dir="2700000" algn="tl">
                    <a:srgbClr val="000000">
                      <a:alpha val="43137"/>
                    </a:srgbClr>
                  </a:outerShdw>
                </a:effectLst>
              </a:rPr>
              <a:t>Bedrooms In A Manner</a:t>
            </a:r>
          </a:p>
          <a:p>
            <a:pPr marL="0" indent="0">
              <a:buNone/>
            </a:pPr>
            <a:r>
              <a:rPr lang="en-US" b="1" dirty="0" smtClean="0">
                <a:solidFill>
                  <a:srgbClr val="FFFF00"/>
                </a:solidFill>
                <a:effectLst>
                  <a:outerShdw blurRad="38100" dist="38100" dir="2700000" algn="tl">
                    <a:srgbClr val="000000">
                      <a:alpha val="43137"/>
                    </a:srgbClr>
                  </a:outerShdw>
                </a:effectLst>
              </a:rPr>
              <a:t>That Is Proportionate </a:t>
            </a:r>
            <a:r>
              <a:rPr lang="en-US" b="1" dirty="0" smtClean="0">
                <a:effectLst>
                  <a:outerShdw blurRad="38100" dist="38100" dir="2700000" algn="tl">
                    <a:srgbClr val="000000">
                      <a:alpha val="43137"/>
                    </a:srgbClr>
                  </a:outerShdw>
                </a:effectLst>
              </a:rPr>
              <a:t>By</a:t>
            </a:r>
          </a:p>
          <a:p>
            <a:pPr marL="0" indent="0">
              <a:buNone/>
            </a:pPr>
            <a:r>
              <a:rPr lang="en-US" b="1" dirty="0" smtClean="0">
                <a:effectLst>
                  <a:outerShdw blurRad="38100" dist="38100" dir="2700000" algn="tl">
                    <a:srgbClr val="000000">
                      <a:alpha val="43137"/>
                    </a:srgbClr>
                  </a:outerShdw>
                </a:effectLst>
              </a:rPr>
              <a:t>Type Of Medical</a:t>
            </a:r>
          </a:p>
          <a:p>
            <a:pPr marL="0" indent="0">
              <a:buNone/>
            </a:pPr>
            <a:r>
              <a:rPr lang="en-US" b="1" dirty="0" smtClean="0">
                <a:effectLst>
                  <a:outerShdw blurRad="38100" dist="38100" dir="2700000" algn="tl">
                    <a:srgbClr val="000000">
                      <a:alpha val="43137"/>
                    </a:srgbClr>
                  </a:outerShdw>
                </a:effectLst>
              </a:rPr>
              <a:t>Specialty.</a:t>
            </a:r>
            <a:endParaRPr lang="en-US" b="1" dirty="0">
              <a:effectLst>
                <a:outerShdw blurRad="38100" dist="38100" dir="2700000" algn="tl">
                  <a:srgbClr val="000000">
                    <a:alpha val="43137"/>
                  </a:srgbClr>
                </a:outerShdw>
              </a:effectLst>
            </a:endParaRPr>
          </a:p>
        </p:txBody>
      </p:sp>
      <p:pic>
        <p:nvPicPr>
          <p:cNvPr id="2293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981200"/>
            <a:ext cx="4114801"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7333233"/>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0210" name="Rectangle 2"/>
          <p:cNvSpPr>
            <a:spLocks noGrp="1" noChangeArrowheads="1"/>
          </p:cNvSpPr>
          <p:nvPr>
            <p:ph type="title"/>
          </p:nvPr>
        </p:nvSpPr>
        <p:spPr>
          <a:xfrm>
            <a:off x="152400" y="76200"/>
            <a:ext cx="6934200" cy="914400"/>
          </a:xfrm>
        </p:spPr>
        <p:txBody>
          <a:bodyPr/>
          <a:lstStyle/>
          <a:p>
            <a:pPr defTabSz="914363" eaLnBrk="1" fontAlgn="auto" hangingPunct="1">
              <a:spcAft>
                <a:spcPts val="0"/>
              </a:spcAft>
              <a:defRPr/>
            </a:pPr>
            <a:r>
              <a:rPr dirty="0"/>
              <a:t>What Do We Do?</a:t>
            </a:r>
          </a:p>
        </p:txBody>
      </p:sp>
      <p:sp>
        <p:nvSpPr>
          <p:cNvPr id="350211" name="Rectangle 3"/>
          <p:cNvSpPr>
            <a:spLocks noGrp="1" noChangeArrowheads="1"/>
          </p:cNvSpPr>
          <p:nvPr>
            <p:ph idx="1"/>
          </p:nvPr>
        </p:nvSpPr>
        <p:spPr>
          <a:xfrm>
            <a:off x="228600" y="1219200"/>
            <a:ext cx="6248400" cy="5334000"/>
          </a:xfrm>
          <a:effectLst>
            <a:outerShdw dist="12700" algn="ctr" rotWithShape="0">
              <a:schemeClr val="tx1"/>
            </a:outerShdw>
          </a:effectLst>
        </p:spPr>
        <p:txBody>
          <a:bodyPr rtlCol="0"/>
          <a:lstStyle/>
          <a:p>
            <a:pPr defTabSz="914363" eaLnBrk="1" fontAlgn="auto" hangingPunct="1">
              <a:spcAft>
                <a:spcPts val="0"/>
              </a:spcAft>
              <a:defRPr/>
            </a:pPr>
            <a:r>
              <a:rPr lang="en-US" b="1" dirty="0" smtClean="0">
                <a:effectLst>
                  <a:outerShdw blurRad="38100" dist="38100" dir="2700000" algn="tl">
                    <a:srgbClr val="000000">
                      <a:alpha val="43137"/>
                    </a:srgbClr>
                  </a:outerShdw>
                </a:effectLst>
                <a:latin typeface="Trebuchet MS" pitchFamily="34" charset="0"/>
              </a:rPr>
              <a:t>We Provide Comprehensive And Accurate Information On ADA Compliance, Including:</a:t>
            </a:r>
          </a:p>
          <a:p>
            <a:pPr defTabSz="914363" eaLnBrk="1" fontAlgn="auto" hangingPunct="1">
              <a:spcAft>
                <a:spcPts val="0"/>
              </a:spcAft>
              <a:buFontTx/>
              <a:buNone/>
              <a:defRPr/>
            </a:pPr>
            <a:endParaRPr lang="en-US" sz="900" b="1" dirty="0" smtClean="0">
              <a:effectLst>
                <a:outerShdw blurRad="38100" dist="38100" dir="2700000" algn="tl">
                  <a:srgbClr val="000000">
                    <a:alpha val="43137"/>
                  </a:srgbClr>
                </a:outerShdw>
              </a:effectLst>
              <a:latin typeface="Trebuchet MS" pitchFamily="34" charset="0"/>
            </a:endParaRPr>
          </a:p>
          <a:p>
            <a:pPr marL="685800" lvl="1" indent="-228600" defTabSz="914363" eaLnBrk="1" fontAlgn="auto" hangingPunct="1">
              <a:spcAft>
                <a:spcPts val="0"/>
              </a:spcAft>
              <a:defRPr/>
            </a:pPr>
            <a:r>
              <a:rPr lang="en-US" b="1" dirty="0" smtClean="0">
                <a:effectLst>
                  <a:outerShdw blurRad="38100" dist="38100" dir="2700000" algn="tl">
                    <a:srgbClr val="000000">
                      <a:alpha val="43137"/>
                    </a:srgbClr>
                  </a:outerShdw>
                </a:effectLst>
                <a:latin typeface="Trebuchet MS" pitchFamily="34" charset="0"/>
              </a:rPr>
              <a:t>Employment Of Persons With Disabilities (E.G., Reasonable Accommodation)</a:t>
            </a:r>
          </a:p>
          <a:p>
            <a:pPr marL="685800" lvl="1" indent="-228600" defTabSz="914363" eaLnBrk="1" fontAlgn="auto" hangingPunct="1">
              <a:spcAft>
                <a:spcPts val="0"/>
              </a:spcAft>
              <a:defRPr/>
            </a:pPr>
            <a:r>
              <a:rPr lang="en-US" b="1" dirty="0" smtClean="0">
                <a:effectLst>
                  <a:outerShdw blurRad="38100" dist="38100" dir="2700000" algn="tl">
                    <a:srgbClr val="000000">
                      <a:alpha val="43137"/>
                    </a:srgbClr>
                  </a:outerShdw>
                </a:effectLst>
                <a:latin typeface="Trebuchet MS" pitchFamily="34" charset="0"/>
              </a:rPr>
              <a:t>Accessibility In Facilities, Programs And Information (Public And Private)</a:t>
            </a:r>
          </a:p>
          <a:p>
            <a:pPr marL="685800" lvl="1" indent="-228600" defTabSz="914363" eaLnBrk="1" fontAlgn="auto" hangingPunct="1">
              <a:spcAft>
                <a:spcPts val="0"/>
              </a:spcAft>
              <a:defRPr/>
            </a:pPr>
            <a:r>
              <a:rPr lang="en-US" b="1" dirty="0" smtClean="0">
                <a:effectLst>
                  <a:outerShdw blurRad="38100" dist="38100" dir="2700000" algn="tl">
                    <a:srgbClr val="000000">
                      <a:alpha val="43137"/>
                    </a:srgbClr>
                  </a:outerShdw>
                </a:effectLst>
                <a:latin typeface="Trebuchet MS" pitchFamily="34" charset="0"/>
              </a:rPr>
              <a:t>Assistive Technology, Universal Design </a:t>
            </a:r>
          </a:p>
          <a:p>
            <a:pPr marL="685800" lvl="1" indent="-228600" defTabSz="914363" eaLnBrk="1" fontAlgn="auto" hangingPunct="1">
              <a:spcAft>
                <a:spcPts val="0"/>
              </a:spcAft>
              <a:defRPr/>
            </a:pPr>
            <a:endParaRPr lang="en-US" b="1" dirty="0" smtClean="0">
              <a:effectLst>
                <a:outerShdw blurRad="38100" dist="38100" dir="2700000" algn="tl">
                  <a:srgbClr val="000000">
                    <a:alpha val="43137"/>
                  </a:srgbClr>
                </a:outerShdw>
              </a:effectLst>
              <a:latin typeface="Trebuchet MS" pitchFamily="34" charset="0"/>
            </a:endParaRPr>
          </a:p>
        </p:txBody>
      </p:sp>
      <p:grpSp>
        <p:nvGrpSpPr>
          <p:cNvPr id="16388" name="Group 4"/>
          <p:cNvGrpSpPr>
            <a:grpSpLocks/>
          </p:cNvGrpSpPr>
          <p:nvPr/>
        </p:nvGrpSpPr>
        <p:grpSpPr bwMode="auto">
          <a:xfrm>
            <a:off x="6477000" y="2001838"/>
            <a:ext cx="2362200" cy="3733800"/>
            <a:chOff x="4224" y="1200"/>
            <a:chExt cx="1392" cy="2346"/>
          </a:xfrm>
        </p:grpSpPr>
        <p:pic>
          <p:nvPicPr>
            <p:cNvPr id="16389" name="Picture 5" descr="headmas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0" y="1200"/>
              <a:ext cx="1056" cy="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6" descr="CantedDrillPres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0" y="2688"/>
              <a:ext cx="1008" cy="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7" descr="Serv_SupportedEmployment_D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24" y="1968"/>
              <a:ext cx="1116" cy="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02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0211">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0211">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02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211"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b="1" dirty="0"/>
              <a:t>Title II—Residential Dwelling Units</a:t>
            </a:r>
            <a:endParaRPr lang="en-US" dirty="0"/>
          </a:p>
        </p:txBody>
      </p:sp>
      <p:sp>
        <p:nvSpPr>
          <p:cNvPr id="3" name="Content Placeholder 2"/>
          <p:cNvSpPr>
            <a:spLocks noGrp="1"/>
          </p:cNvSpPr>
          <p:nvPr>
            <p:ph sz="half" idx="1"/>
          </p:nvPr>
        </p:nvSpPr>
        <p:spPr>
          <a:xfrm>
            <a:off x="381000" y="1411553"/>
            <a:ext cx="8382000" cy="5903154"/>
          </a:xfrm>
        </p:spPr>
        <p:txBody>
          <a:bodyPr/>
          <a:lstStyle/>
          <a:p>
            <a:r>
              <a:rPr lang="en-US" b="1" dirty="0" smtClean="0">
                <a:effectLst>
                  <a:outerShdw blurRad="38100" dist="38100" dir="2700000" algn="tl">
                    <a:srgbClr val="000000">
                      <a:alpha val="43137"/>
                    </a:srgbClr>
                  </a:outerShdw>
                </a:effectLst>
              </a:rPr>
              <a:t>Standards Require At Least 5 Percent To Be Accessible To Persons With Mobility Disabilities And At Least 2 Percent To Be Accessible To Persons With Communication Disabilities.</a:t>
            </a:r>
          </a:p>
          <a:p>
            <a:r>
              <a:rPr lang="en-US" b="1" dirty="0" smtClean="0">
                <a:effectLst>
                  <a:outerShdw blurRad="38100" dist="38100" dir="2700000" algn="tl">
                    <a:srgbClr val="000000">
                      <a:alpha val="43137"/>
                    </a:srgbClr>
                  </a:outerShdw>
                </a:effectLst>
              </a:rPr>
              <a:t>Section 35.151(j) Applies These Requirements To Those Housing Programs Operated By Public Entities That Provide Units For Sale To Individuals.</a:t>
            </a:r>
            <a:endParaRPr lang="en-US" b="1" dirty="0">
              <a:effectLst>
                <a:outerShdw blurRad="38100" dist="38100" dir="2700000" algn="tl">
                  <a:srgbClr val="000000">
                    <a:alpha val="43137"/>
                  </a:srgbClr>
                </a:outerShdw>
              </a:effectLst>
            </a:endParaRPr>
          </a:p>
        </p:txBody>
      </p:sp>
      <p:pic>
        <p:nvPicPr>
          <p:cNvPr id="23040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667000" y="4459288"/>
            <a:ext cx="3774549" cy="1941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8886904"/>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329595"/>
          </a:xfrm>
        </p:spPr>
        <p:txBody>
          <a:bodyPr/>
          <a:lstStyle/>
          <a:p>
            <a:r>
              <a:rPr lang="en-US" b="1" dirty="0" smtClean="0"/>
              <a:t>Title II—Residential Dwelling Units</a:t>
            </a:r>
            <a:br>
              <a:rPr lang="en-US" b="1" dirty="0" smtClean="0"/>
            </a:br>
            <a:endParaRPr lang="en-US" dirty="0"/>
          </a:p>
        </p:txBody>
      </p:sp>
      <p:sp>
        <p:nvSpPr>
          <p:cNvPr id="3" name="Content Placeholder 2"/>
          <p:cNvSpPr>
            <a:spLocks noGrp="1"/>
          </p:cNvSpPr>
          <p:nvPr>
            <p:ph sz="half" idx="1"/>
          </p:nvPr>
        </p:nvSpPr>
        <p:spPr>
          <a:xfrm>
            <a:off x="381000" y="1411553"/>
            <a:ext cx="8610600" cy="1637371"/>
          </a:xfrm>
        </p:spPr>
        <p:txBody>
          <a:bodyPr/>
          <a:lstStyle/>
          <a:p>
            <a:pPr marL="0" indent="0">
              <a:buNone/>
            </a:pPr>
            <a:r>
              <a:rPr lang="en-US" b="1" dirty="0" smtClean="0">
                <a:effectLst>
                  <a:outerShdw blurRad="38100" dist="38100" dir="2700000" algn="tl">
                    <a:srgbClr val="000000">
                      <a:alpha val="43137"/>
                    </a:srgbClr>
                  </a:outerShdw>
                </a:effectLst>
              </a:rPr>
              <a:t>Residential Units Subject To The Section</a:t>
            </a:r>
          </a:p>
          <a:p>
            <a:pPr marL="0" indent="0">
              <a:buNone/>
            </a:pPr>
            <a:r>
              <a:rPr lang="en-US" b="1" dirty="0" smtClean="0">
                <a:effectLst>
                  <a:outerShdw blurRad="38100" dist="38100" dir="2700000" algn="tl">
                    <a:srgbClr val="000000">
                      <a:alpha val="43137"/>
                    </a:srgbClr>
                  </a:outerShdw>
                </a:effectLst>
              </a:rPr>
              <a:t>504 Regulations Of The Department Of Housing And Urban Development (HUD) Defer To The HUD Regulations For The Scoping Requirements.</a:t>
            </a:r>
            <a:endParaRPr lang="en-US" b="1" dirty="0">
              <a:effectLst>
                <a:outerShdw blurRad="38100" dist="38100" dir="2700000" algn="tl">
                  <a:srgbClr val="000000">
                    <a:alpha val="43137"/>
                  </a:srgbClr>
                </a:outerShdw>
              </a:effectLst>
            </a:endParaRPr>
          </a:p>
        </p:txBody>
      </p:sp>
      <p:sp>
        <p:nvSpPr>
          <p:cNvPr id="4" name="Content Placeholder 3"/>
          <p:cNvSpPr>
            <a:spLocks noGrp="1"/>
          </p:cNvSpPr>
          <p:nvPr>
            <p:ph sz="half" idx="2"/>
          </p:nvPr>
        </p:nvSpPr>
        <p:spPr>
          <a:xfrm>
            <a:off x="4572000" y="3429000"/>
            <a:ext cx="4114800" cy="2129814"/>
          </a:xfrm>
        </p:spPr>
        <p:txBody>
          <a:bodyPr/>
          <a:lstStyle/>
          <a:p>
            <a:endParaRPr lang="en-US" dirty="0"/>
          </a:p>
        </p:txBody>
      </p:sp>
    </p:spTree>
    <p:extLst>
      <p:ext uri="{BB962C8B-B14F-4D97-AF65-F5344CB8AC3E}">
        <p14:creationId xmlns:p14="http://schemas.microsoft.com/office/powerpoint/2010/main" val="179267865"/>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07996"/>
          </a:xfrm>
        </p:spPr>
        <p:txBody>
          <a:bodyPr/>
          <a:lstStyle/>
          <a:p>
            <a:r>
              <a:rPr lang="en-US" sz="4000" b="1" dirty="0"/>
              <a:t>Title II ‐ Detention and Correctional</a:t>
            </a:r>
            <a:br>
              <a:rPr lang="en-US" sz="4000" b="1" dirty="0"/>
            </a:br>
            <a:r>
              <a:rPr lang="en-US" sz="4000" b="1" dirty="0"/>
              <a:t>Facilities ‐ Section 35.151(k))</a:t>
            </a:r>
            <a:endParaRPr lang="en-US" sz="4000" dirty="0"/>
          </a:p>
        </p:txBody>
      </p:sp>
      <p:sp>
        <p:nvSpPr>
          <p:cNvPr id="3" name="Content Placeholder 2"/>
          <p:cNvSpPr>
            <a:spLocks noGrp="1"/>
          </p:cNvSpPr>
          <p:nvPr>
            <p:ph sz="half" idx="1"/>
          </p:nvPr>
        </p:nvSpPr>
        <p:spPr>
          <a:xfrm>
            <a:off x="381000" y="1750838"/>
            <a:ext cx="4114800" cy="3964162"/>
          </a:xfrm>
        </p:spPr>
        <p:txBody>
          <a:bodyPr/>
          <a:lstStyle/>
          <a:p>
            <a:r>
              <a:rPr lang="en-US" b="1" dirty="0" smtClean="0">
                <a:effectLst>
                  <a:outerShdw blurRad="38100" dist="38100" dir="2700000" algn="tl">
                    <a:srgbClr val="000000">
                      <a:alpha val="43137"/>
                    </a:srgbClr>
                  </a:outerShdw>
                </a:effectLst>
              </a:rPr>
              <a:t>Increases Required Scoping For New Construction And Alterations </a:t>
            </a:r>
            <a:r>
              <a:rPr lang="en-US" b="1" dirty="0" smtClean="0">
                <a:solidFill>
                  <a:srgbClr val="FFFF00"/>
                </a:solidFill>
                <a:effectLst>
                  <a:outerShdw blurRad="38100" dist="38100" dir="2700000" algn="tl">
                    <a:srgbClr val="000000">
                      <a:alpha val="43137"/>
                    </a:srgbClr>
                  </a:outerShdw>
                </a:effectLst>
              </a:rPr>
              <a:t>Of Accessible Cells To 3 Percent</a:t>
            </a:r>
            <a:r>
              <a:rPr lang="en-US" b="1" dirty="0" smtClean="0">
                <a:effectLst>
                  <a:outerShdw blurRad="38100" dist="38100" dir="2700000" algn="tl">
                    <a:srgbClr val="000000">
                      <a:alpha val="43137"/>
                    </a:srgbClr>
                  </a:outerShdw>
                </a:effectLst>
              </a:rPr>
              <a:t>, But No Fewer Than One.</a:t>
            </a:r>
          </a:p>
          <a:p>
            <a:r>
              <a:rPr lang="en-US" b="1" dirty="0" smtClean="0">
                <a:effectLst>
                  <a:outerShdw blurRad="38100" dist="38100" dir="2700000" algn="tl">
                    <a:srgbClr val="000000">
                      <a:alpha val="43137"/>
                    </a:srgbClr>
                  </a:outerShdw>
                </a:effectLst>
              </a:rPr>
              <a:t>Cells With Mobility Features Shall Be Provided In Each Classification Level.</a:t>
            </a:r>
            <a:endParaRPr lang="en-US" b="1" dirty="0">
              <a:effectLst>
                <a:outerShdw blurRad="38100" dist="38100" dir="2700000" algn="tl">
                  <a:srgbClr val="000000">
                    <a:alpha val="43137"/>
                  </a:srgbClr>
                </a:outerShdw>
              </a:effectLst>
            </a:endParaRP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3962400"/>
            <a:ext cx="3892351" cy="2591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181600" y="1752600"/>
            <a:ext cx="3657600" cy="2445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2779600"/>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b="1" dirty="0" smtClean="0"/>
              <a:t>Places of </a:t>
            </a:r>
            <a:r>
              <a:rPr lang="en-US" sz="4000" b="1" dirty="0" smtClean="0"/>
              <a:t>Lodging  </a:t>
            </a:r>
            <a:r>
              <a:rPr lang="en-US" sz="2800" b="1" dirty="0" smtClean="0"/>
              <a:t>(Section 36.406(c))</a:t>
            </a:r>
            <a:endParaRPr lang="en-US" sz="4000" dirty="0"/>
          </a:p>
        </p:txBody>
      </p:sp>
      <p:sp>
        <p:nvSpPr>
          <p:cNvPr id="3" name="Text Placeholder 2"/>
          <p:cNvSpPr>
            <a:spLocks noGrp="1"/>
          </p:cNvSpPr>
          <p:nvPr>
            <p:ph type="body" sz="quarter" idx="10"/>
          </p:nvPr>
        </p:nvSpPr>
        <p:spPr>
          <a:xfrm>
            <a:off x="381000" y="1411552"/>
            <a:ext cx="8382000" cy="2757678"/>
          </a:xfrm>
        </p:spPr>
        <p:txBody>
          <a:bodyPr/>
          <a:lstStyle/>
          <a:p>
            <a:r>
              <a:rPr lang="en-US" b="1" dirty="0" smtClean="0">
                <a:effectLst>
                  <a:outerShdw blurRad="38100" dist="38100" dir="2700000" algn="tl">
                    <a:srgbClr val="000000">
                      <a:alpha val="43137"/>
                    </a:srgbClr>
                  </a:outerShdw>
                </a:effectLst>
              </a:rPr>
              <a:t>Places Of Lodging Include Other Facilities Such As Timeshare And Condominium Properties That Operate Similarly To Hotels. (Defined At Section 36.104)</a:t>
            </a:r>
          </a:p>
          <a:p>
            <a:r>
              <a:rPr lang="en-US" b="1" dirty="0" smtClean="0">
                <a:effectLst>
                  <a:outerShdw blurRad="38100" dist="38100" dir="2700000" algn="tl">
                    <a:srgbClr val="000000">
                      <a:alpha val="43137"/>
                    </a:srgbClr>
                  </a:outerShdw>
                </a:effectLst>
              </a:rPr>
              <a:t>These Facilities Must Comply With Transient Lodging Requirements.</a:t>
            </a:r>
            <a:endParaRPr lang="en-US" b="1" dirty="0">
              <a:effectLst>
                <a:outerShdw blurRad="38100" dist="38100" dir="2700000" algn="tl">
                  <a:srgbClr val="000000">
                    <a:alpha val="43137"/>
                  </a:srgbClr>
                </a:outerShdw>
              </a:effectLst>
            </a:endParaRPr>
          </a:p>
        </p:txBody>
      </p:sp>
      <p:pic>
        <p:nvPicPr>
          <p:cNvPr id="2252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4038600"/>
            <a:ext cx="3762375" cy="232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4001757"/>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329595"/>
          </a:xfrm>
        </p:spPr>
        <p:txBody>
          <a:bodyPr/>
          <a:lstStyle/>
          <a:p>
            <a:r>
              <a:rPr lang="en-US" b="1" dirty="0" smtClean="0"/>
              <a:t>Places of Lodging</a:t>
            </a:r>
            <a:br>
              <a:rPr lang="en-US" b="1" dirty="0" smtClean="0"/>
            </a:br>
            <a:endParaRPr lang="en-US" dirty="0"/>
          </a:p>
        </p:txBody>
      </p:sp>
      <p:sp>
        <p:nvSpPr>
          <p:cNvPr id="3" name="Text Placeholder 2"/>
          <p:cNvSpPr>
            <a:spLocks noGrp="1"/>
          </p:cNvSpPr>
          <p:nvPr>
            <p:ph type="body" sz="quarter" idx="10"/>
          </p:nvPr>
        </p:nvSpPr>
        <p:spPr>
          <a:xfrm>
            <a:off x="381000" y="1411552"/>
            <a:ext cx="8382000" cy="2314480"/>
          </a:xfrm>
        </p:spPr>
        <p:txBody>
          <a:bodyPr/>
          <a:lstStyle/>
          <a:p>
            <a:r>
              <a:rPr lang="en-US" b="1" dirty="0" smtClean="0">
                <a:effectLst>
                  <a:outerShdw blurRad="38100" dist="38100" dir="2700000" algn="tl">
                    <a:srgbClr val="000000">
                      <a:alpha val="43137"/>
                    </a:srgbClr>
                  </a:outerShdw>
                </a:effectLst>
              </a:rPr>
              <a:t>May Combine Multiple Facilities On A Single Site That Have 50 Or Fewer Guest Rooms And Are Constructed Or Altered Subject To The Same Permit Application.</a:t>
            </a:r>
          </a:p>
          <a:p>
            <a:r>
              <a:rPr lang="en-US" b="1" dirty="0" smtClean="0">
                <a:effectLst>
                  <a:outerShdw blurRad="38100" dist="38100" dir="2700000" algn="tl">
                    <a:srgbClr val="000000">
                      <a:alpha val="43137"/>
                    </a:srgbClr>
                  </a:outerShdw>
                </a:effectLst>
              </a:rPr>
              <a:t>More Than 50 Guest Rooms Treated Separately</a:t>
            </a:r>
            <a:endParaRPr lang="en-US" b="1" dirty="0">
              <a:effectLst>
                <a:outerShdw blurRad="38100" dist="38100" dir="2700000" algn="tl">
                  <a:srgbClr val="000000">
                    <a:alpha val="43137"/>
                  </a:srgbClr>
                </a:outerShdw>
              </a:effectLst>
            </a:endParaRPr>
          </a:p>
        </p:txBody>
      </p:sp>
      <p:pic>
        <p:nvPicPr>
          <p:cNvPr id="2263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0109" y="3962400"/>
            <a:ext cx="32004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678443"/>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1329595"/>
          </a:xfrm>
        </p:spPr>
        <p:txBody>
          <a:bodyPr/>
          <a:lstStyle/>
          <a:p>
            <a:r>
              <a:rPr lang="en-US" b="1" dirty="0" smtClean="0"/>
              <a:t>Places of Lodging</a:t>
            </a:r>
            <a:br>
              <a:rPr lang="en-US" b="1" dirty="0" smtClean="0"/>
            </a:br>
            <a:endParaRPr lang="en-US" dirty="0"/>
          </a:p>
        </p:txBody>
      </p:sp>
      <p:sp>
        <p:nvSpPr>
          <p:cNvPr id="3" name="Text Placeholder 2"/>
          <p:cNvSpPr>
            <a:spLocks noGrp="1"/>
          </p:cNvSpPr>
          <p:nvPr>
            <p:ph type="body" sz="quarter" idx="10"/>
          </p:nvPr>
        </p:nvSpPr>
        <p:spPr>
          <a:xfrm>
            <a:off x="381000" y="1439037"/>
            <a:ext cx="8382000" cy="3742563"/>
          </a:xfrm>
        </p:spPr>
        <p:txBody>
          <a:bodyPr/>
          <a:lstStyle/>
          <a:p>
            <a:r>
              <a:rPr lang="en-US" b="1" dirty="0" smtClean="0">
                <a:effectLst>
                  <a:outerShdw blurRad="38100" dist="38100" dir="2700000" algn="tl">
                    <a:srgbClr val="000000">
                      <a:alpha val="43137"/>
                    </a:srgbClr>
                  </a:outerShdw>
                </a:effectLst>
              </a:rPr>
              <a:t>Rule Exempts From The Alterations Requirements, Guest Rooms That Are:</a:t>
            </a:r>
          </a:p>
          <a:p>
            <a:pPr marL="401638" indent="0">
              <a:buNone/>
            </a:pPr>
            <a:r>
              <a:rPr lang="en-US" b="1" dirty="0" smtClean="0">
                <a:effectLst>
                  <a:outerShdw blurRad="38100" dist="38100" dir="2700000" algn="tl">
                    <a:srgbClr val="000000">
                      <a:alpha val="43137"/>
                    </a:srgbClr>
                  </a:outerShdw>
                </a:effectLst>
              </a:rPr>
              <a:t>1) Not Owned Or Substantially Controlled By The Entity That Owns, Leases, Or Operates The Overall Facility; And</a:t>
            </a:r>
          </a:p>
          <a:p>
            <a:pPr marL="401638" indent="0">
              <a:buNone/>
            </a:pPr>
            <a:r>
              <a:rPr lang="en-US" b="1" dirty="0" smtClean="0">
                <a:effectLst>
                  <a:outerShdw blurRad="38100" dist="38100" dir="2700000" algn="tl">
                    <a:srgbClr val="000000">
                      <a:alpha val="43137"/>
                    </a:srgbClr>
                  </a:outerShdw>
                </a:effectLst>
              </a:rPr>
              <a:t>2) Where The Physical Features Of Guest Room Interiors Are Controlled By The Individual Owners.</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63995655"/>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994392"/>
          </a:xfrm>
        </p:spPr>
        <p:txBody>
          <a:bodyPr/>
          <a:lstStyle/>
          <a:p>
            <a:r>
              <a:rPr lang="en-US" b="1" dirty="0" smtClean="0"/>
              <a:t>Places of Lodging That Are Part of</a:t>
            </a:r>
            <a:br>
              <a:rPr lang="en-US" b="1" dirty="0" smtClean="0"/>
            </a:br>
            <a:r>
              <a:rPr lang="en-US" b="1" dirty="0" smtClean="0"/>
              <a:t>Mixed Use Facilities</a:t>
            </a:r>
            <a:br>
              <a:rPr lang="en-US" b="1" dirty="0" smtClean="0"/>
            </a:br>
            <a:endParaRPr lang="en-US" dirty="0"/>
          </a:p>
        </p:txBody>
      </p:sp>
      <p:sp>
        <p:nvSpPr>
          <p:cNvPr id="3" name="Text Placeholder 2"/>
          <p:cNvSpPr>
            <a:spLocks noGrp="1"/>
          </p:cNvSpPr>
          <p:nvPr>
            <p:ph type="body" sz="quarter" idx="10"/>
          </p:nvPr>
        </p:nvSpPr>
        <p:spPr>
          <a:xfrm>
            <a:off x="381000" y="2029968"/>
            <a:ext cx="8382000" cy="3151632"/>
          </a:xfrm>
        </p:spPr>
        <p:txBody>
          <a:bodyPr/>
          <a:lstStyle/>
          <a:p>
            <a:pPr marL="0" indent="0">
              <a:buNone/>
            </a:pPr>
            <a:r>
              <a:rPr lang="en-US" b="1" dirty="0" smtClean="0">
                <a:effectLst>
                  <a:outerShdw blurRad="38100" dist="38100" dir="2700000" algn="tl">
                    <a:srgbClr val="000000">
                      <a:alpha val="43137"/>
                    </a:srgbClr>
                  </a:outerShdw>
                </a:effectLst>
              </a:rPr>
              <a:t>Mixed‐use Facilities ‐ Where A Facility Contains</a:t>
            </a:r>
          </a:p>
          <a:p>
            <a:pPr marL="0" indent="0">
              <a:buNone/>
            </a:pPr>
            <a:r>
              <a:rPr lang="en-US" b="1" dirty="0" smtClean="0">
                <a:effectLst>
                  <a:outerShdw blurRad="38100" dist="38100" dir="2700000" algn="tl">
                    <a:srgbClr val="000000">
                      <a:alpha val="43137"/>
                    </a:srgbClr>
                  </a:outerShdw>
                </a:effectLst>
              </a:rPr>
              <a:t>Both Residential Dwelling Units And Other</a:t>
            </a:r>
          </a:p>
          <a:p>
            <a:pPr marL="0" indent="0">
              <a:buNone/>
            </a:pPr>
            <a:r>
              <a:rPr lang="en-US" b="1" dirty="0" smtClean="0">
                <a:effectLst>
                  <a:outerShdw blurRad="38100" dist="38100" dir="2700000" algn="tl">
                    <a:srgbClr val="000000">
                      <a:alpha val="43137"/>
                    </a:srgbClr>
                  </a:outerShdw>
                </a:effectLst>
              </a:rPr>
              <a:t>Units Designed As Transient Lodging Facilities,</a:t>
            </a:r>
          </a:p>
          <a:p>
            <a:pPr marL="0" indent="0">
              <a:buNone/>
            </a:pPr>
            <a:r>
              <a:rPr lang="en-US" b="1" dirty="0" smtClean="0">
                <a:effectLst>
                  <a:outerShdw blurRad="38100" dist="38100" dir="2700000" algn="tl">
                    <a:srgbClr val="000000">
                      <a:alpha val="43137"/>
                    </a:srgbClr>
                  </a:outerShdw>
                </a:effectLst>
              </a:rPr>
              <a:t>The Residential Dwelling Units Are Not Covered</a:t>
            </a:r>
          </a:p>
          <a:p>
            <a:pPr marL="0" indent="0">
              <a:buNone/>
            </a:pPr>
            <a:r>
              <a:rPr lang="en-US" b="1" dirty="0" smtClean="0">
                <a:effectLst>
                  <a:outerShdw blurRad="38100" dist="38100" dir="2700000" algn="tl">
                    <a:srgbClr val="000000">
                      <a:alpha val="43137"/>
                    </a:srgbClr>
                  </a:outerShdw>
                </a:effectLst>
              </a:rPr>
              <a:t>By The Transient Lodging Standards.</a:t>
            </a:r>
          </a:p>
          <a:p>
            <a:pPr marL="0" indent="0">
              <a:buNone/>
            </a:pPr>
            <a:r>
              <a:rPr lang="en-US" b="1" dirty="0" smtClean="0">
                <a:effectLst>
                  <a:outerShdw blurRad="38100" dist="38100" dir="2700000" algn="tl">
                    <a:srgbClr val="000000">
                      <a:alpha val="43137"/>
                    </a:srgbClr>
                  </a:outerShdw>
                </a:effectLst>
              </a:rPr>
              <a:t>Section 36.406 (C)(3)</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80124494"/>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06375"/>
            <a:ext cx="9144000" cy="1470025"/>
          </a:xfrm>
        </p:spPr>
        <p:txBody>
          <a:bodyPr>
            <a:noAutofit/>
          </a:bodyPr>
          <a:lstStyle/>
          <a:p>
            <a:pPr algn="ctr"/>
            <a:r>
              <a:rPr lang="en-US" sz="5400" b="1" dirty="0" smtClean="0"/>
              <a:t>Current ADA Standards</a:t>
            </a:r>
            <a:endParaRPr lang="en-US" sz="5400" b="1" dirty="0"/>
          </a:p>
        </p:txBody>
      </p:sp>
      <p:sp>
        <p:nvSpPr>
          <p:cNvPr id="3" name="Subtitle 2"/>
          <p:cNvSpPr>
            <a:spLocks noGrp="1"/>
          </p:cNvSpPr>
          <p:nvPr>
            <p:ph type="subTitle" idx="1"/>
          </p:nvPr>
        </p:nvSpPr>
        <p:spPr>
          <a:xfrm>
            <a:off x="533400" y="1295400"/>
            <a:ext cx="8001000" cy="4800600"/>
          </a:xfrm>
        </p:spPr>
        <p:txBody>
          <a:bodyPr>
            <a:normAutofit/>
          </a:bodyPr>
          <a:lstStyle/>
          <a:p>
            <a:pPr>
              <a:lnSpc>
                <a:spcPts val="3400"/>
              </a:lnSpc>
            </a:pPr>
            <a:r>
              <a:rPr lang="en-US" sz="4000" b="1" dirty="0" smtClean="0"/>
              <a:t>Transit Facilities </a:t>
            </a:r>
          </a:p>
          <a:p>
            <a:pPr>
              <a:lnSpc>
                <a:spcPts val="2600"/>
              </a:lnSpc>
            </a:pPr>
            <a:r>
              <a:rPr lang="en-US" b="1" dirty="0" smtClean="0"/>
              <a:t>(e.g., bus stops/stations, rail stations):</a:t>
            </a:r>
            <a:r>
              <a:rPr lang="en-US" sz="4000" b="1" dirty="0" smtClean="0"/>
              <a:t>  </a:t>
            </a:r>
          </a:p>
          <a:p>
            <a:r>
              <a:rPr lang="en-US" sz="4000" b="1" dirty="0" smtClean="0"/>
              <a:t>DOT’s ADA standards (2006)</a:t>
            </a:r>
          </a:p>
          <a:p>
            <a:pPr algn="l"/>
            <a:endParaRPr lang="en-US" sz="4000" b="1" dirty="0" smtClean="0">
              <a:solidFill>
                <a:schemeClr val="tx1"/>
              </a:solidFill>
            </a:endParaRPr>
          </a:p>
          <a:p>
            <a:pPr algn="l"/>
            <a:endParaRPr lang="en-US" sz="4000" b="1" dirty="0">
              <a:solidFill>
                <a:schemeClr val="tx1"/>
              </a:solidFill>
            </a:endParaRPr>
          </a:p>
        </p:txBody>
      </p:sp>
      <p:pic>
        <p:nvPicPr>
          <p:cNvPr id="6" name="Picture 5" descr="transit-station.jpg"/>
          <p:cNvPicPr>
            <a:picLocks noChangeAspect="1"/>
          </p:cNvPicPr>
          <p:nvPr/>
        </p:nvPicPr>
        <p:blipFill>
          <a:blip r:embed="rId2" cstate="print"/>
          <a:stretch>
            <a:fillRect/>
          </a:stretch>
        </p:blipFill>
        <p:spPr>
          <a:xfrm>
            <a:off x="1371600" y="3352800"/>
            <a:ext cx="6504831" cy="2718816"/>
          </a:xfrm>
          <a:prstGeom prst="rect">
            <a:avLst/>
          </a:prstGeom>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04800" y="228600"/>
            <a:ext cx="8153400" cy="3323987"/>
          </a:xfrm>
        </p:spPr>
        <p:txBody>
          <a:bodyPr/>
          <a:lstStyle/>
          <a:p>
            <a:pPr algn="ctr" eaLnBrk="1" hangingPunct="1">
              <a:defRPr/>
            </a:pPr>
            <a:r>
              <a:rPr dirty="0" smtClean="0"/>
              <a:t>Element-by-Element Safe Harbor:</a:t>
            </a:r>
            <a:br>
              <a:rPr dirty="0" smtClean="0"/>
            </a:br>
            <a:r>
              <a:rPr dirty="0" smtClean="0"/>
              <a:t>Existing Facilities </a:t>
            </a:r>
            <a:br>
              <a:rPr dirty="0" smtClean="0"/>
            </a:br>
            <a:r>
              <a:rPr dirty="0" smtClean="0"/>
              <a:t/>
            </a:r>
            <a:br>
              <a:rPr dirty="0" smtClean="0"/>
            </a:br>
            <a:r>
              <a:rPr dirty="0" smtClean="0">
                <a:latin typeface="Verdana" pitchFamily="34" charset="0"/>
                <a:ea typeface="Calibri" pitchFamily="34" charset="0"/>
                <a:cs typeface="Calibri" pitchFamily="34" charset="0"/>
              </a:rPr>
              <a:t/>
            </a:r>
            <a:br>
              <a:rPr dirty="0" smtClean="0">
                <a:latin typeface="Verdana" pitchFamily="34" charset="0"/>
                <a:ea typeface="Calibri" pitchFamily="34" charset="0"/>
                <a:cs typeface="Calibri" pitchFamily="34" charset="0"/>
              </a:rPr>
            </a:br>
            <a:endParaRPr dirty="0" smtClean="0"/>
          </a:p>
        </p:txBody>
      </p:sp>
      <p:sp>
        <p:nvSpPr>
          <p:cNvPr id="24579" name="Content Placeholder 2"/>
          <p:cNvSpPr>
            <a:spLocks noGrp="1"/>
          </p:cNvSpPr>
          <p:nvPr>
            <p:ph idx="1"/>
          </p:nvPr>
        </p:nvSpPr>
        <p:spPr>
          <a:xfrm>
            <a:off x="381000" y="1752600"/>
            <a:ext cx="8229600" cy="4745915"/>
          </a:xfrm>
        </p:spPr>
        <p:txBody>
          <a:bodyPr/>
          <a:lstStyle/>
          <a:p>
            <a:r>
              <a:rPr lang="en-US" sz="2800" b="1" dirty="0" smtClean="0">
                <a:effectLst>
                  <a:outerShdw blurRad="38100" dist="38100" dir="2700000" algn="tl">
                    <a:srgbClr val="000000">
                      <a:alpha val="43137"/>
                    </a:srgbClr>
                  </a:outerShdw>
                </a:effectLst>
                <a:cs typeface="Times New Roman" pitchFamily="18" charset="0"/>
              </a:rPr>
              <a:t>Elements That </a:t>
            </a:r>
            <a:r>
              <a:rPr lang="en-US" sz="2800" b="1" i="1" dirty="0" smtClean="0">
                <a:effectLst>
                  <a:outerShdw blurRad="38100" dist="38100" dir="2700000" algn="tl">
                    <a:srgbClr val="000000">
                      <a:alpha val="43137"/>
                    </a:srgbClr>
                  </a:outerShdw>
                </a:effectLst>
                <a:cs typeface="Times New Roman" pitchFamily="18" charset="0"/>
              </a:rPr>
              <a:t>Comply</a:t>
            </a:r>
            <a:r>
              <a:rPr lang="en-US" sz="2800" b="1" dirty="0" smtClean="0">
                <a:effectLst>
                  <a:outerShdw blurRad="38100" dist="38100" dir="2700000" algn="tl">
                    <a:srgbClr val="000000">
                      <a:alpha val="43137"/>
                    </a:srgbClr>
                  </a:outerShdw>
                </a:effectLst>
                <a:cs typeface="Times New Roman" pitchFamily="18" charset="0"/>
              </a:rPr>
              <a:t> With The Corresponding Requirements For Those Elements In The 1991 Standards </a:t>
            </a:r>
            <a:r>
              <a:rPr lang="en-US" sz="2800" b="1" i="1" dirty="0" smtClean="0">
                <a:effectLst>
                  <a:outerShdw blurRad="38100" dist="38100" dir="2700000" algn="tl">
                    <a:srgbClr val="000000">
                      <a:alpha val="43137"/>
                    </a:srgbClr>
                  </a:outerShdw>
                </a:effectLst>
                <a:cs typeface="Times New Roman" pitchFamily="18" charset="0"/>
              </a:rPr>
              <a:t>Do Not Need To Be Modified </a:t>
            </a:r>
            <a:r>
              <a:rPr lang="en-US" sz="2800" b="1" dirty="0" smtClean="0">
                <a:effectLst>
                  <a:outerShdw blurRad="38100" dist="38100" dir="2700000" algn="tl">
                    <a:srgbClr val="000000">
                      <a:alpha val="43137"/>
                    </a:srgbClr>
                  </a:outerShdw>
                </a:effectLst>
                <a:cs typeface="Times New Roman" pitchFamily="18" charset="0"/>
              </a:rPr>
              <a:t>To Meet The 2010 Standards Unless Those Elements Are Altered On Or After March 15, 2012. </a:t>
            </a:r>
          </a:p>
          <a:p>
            <a:pPr eaLnBrk="1" hangingPunct="1">
              <a:buFontTx/>
              <a:buNone/>
            </a:pPr>
            <a:endParaRPr lang="en-US" sz="2800" b="1" dirty="0" smtClean="0">
              <a:effectLst>
                <a:outerShdw blurRad="38100" dist="38100" dir="2700000" algn="tl">
                  <a:srgbClr val="000000">
                    <a:alpha val="43137"/>
                  </a:srgbClr>
                </a:outerShdw>
              </a:effectLst>
              <a:cs typeface="Times New Roman" pitchFamily="18" charset="0"/>
            </a:endParaRPr>
          </a:p>
          <a:p>
            <a:r>
              <a:rPr lang="en-US" sz="2800" b="1" dirty="0" smtClean="0">
                <a:effectLst>
                  <a:outerShdw blurRad="38100" dist="38100" dir="2700000" algn="tl">
                    <a:srgbClr val="000000">
                      <a:alpha val="43137"/>
                    </a:srgbClr>
                  </a:outerShdw>
                </a:effectLst>
              </a:rPr>
              <a:t>Safe Harbor </a:t>
            </a:r>
            <a:r>
              <a:rPr lang="en-US" sz="2800" b="1" i="1" dirty="0" smtClean="0">
                <a:effectLst>
                  <a:outerShdw blurRad="38100" dist="38100" dir="2700000" algn="tl">
                    <a:srgbClr val="000000">
                      <a:alpha val="43137"/>
                    </a:srgbClr>
                  </a:outerShdw>
                </a:effectLst>
              </a:rPr>
              <a:t>Does Not Apply </a:t>
            </a:r>
            <a:r>
              <a:rPr lang="en-US" sz="2800" b="1" dirty="0" smtClean="0">
                <a:effectLst>
                  <a:outerShdw blurRad="38100" dist="38100" dir="2700000" algn="tl">
                    <a:srgbClr val="000000">
                      <a:alpha val="43137"/>
                    </a:srgbClr>
                  </a:outerShdw>
                </a:effectLst>
              </a:rPr>
              <a:t>To Those Elements In Existing Facilities That Are Not Subject To Specific Requirements In The 1991 Standards.</a:t>
            </a:r>
            <a:endParaRPr lang="en-US" sz="2800" b="1" dirty="0" smtClean="0">
              <a:effectLst>
                <a:outerShdw blurRad="38100" dist="38100" dir="2700000" algn="tl">
                  <a:srgbClr val="000000">
                    <a:alpha val="43137"/>
                  </a:srgbClr>
                </a:outerShdw>
              </a:effectLst>
              <a:cs typeface="Times New Roman" pitchFamily="18" charset="0"/>
            </a:endParaRPr>
          </a:p>
          <a:p>
            <a:pPr eaLnBrk="1" hangingPunct="1"/>
            <a:endParaRPr lang="en-US" b="1" dirty="0" smtClean="0">
              <a:solidFill>
                <a:srgbClr val="000000"/>
              </a:solidFill>
              <a:effectLst>
                <a:outerShdw blurRad="38100" dist="38100" dir="2700000" algn="tl">
                  <a:srgbClr val="000000">
                    <a:alpha val="43137"/>
                  </a:srgbClr>
                </a:outerShdw>
              </a:effectLst>
              <a:cs typeface="Times New Roman" pitchFamily="18" charset="0"/>
            </a:endParaRPr>
          </a:p>
          <a:p>
            <a:pPr eaLnBrk="1" hangingPunct="1">
              <a:buFontTx/>
              <a:buNone/>
            </a:pPr>
            <a:endParaRPr lang="en-US" b="1" dirty="0" smtClean="0">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타원 37"/>
          <p:cNvSpPr/>
          <p:nvPr/>
        </p:nvSpPr>
        <p:spPr>
          <a:xfrm>
            <a:off x="152400" y="2209800"/>
            <a:ext cx="3048000" cy="3429000"/>
          </a:xfrm>
          <a:prstGeom prst="ellipse">
            <a:avLst/>
          </a:prstGeom>
          <a:ln/>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r>
              <a:rPr lang="en-US" altLang="ko-KR" sz="4800" b="1" dirty="0">
                <a:ln w="10541" cmpd="sng">
                  <a:solidFill>
                    <a:schemeClr val="accent1">
                      <a:shade val="88000"/>
                      <a:satMod val="110000"/>
                    </a:schemeClr>
                  </a:solidFill>
                  <a:prstDash val="solid"/>
                </a:ln>
                <a:solidFill>
                  <a:srgbClr val="000000"/>
                </a:solidFill>
                <a:cs typeface="Arial" pitchFamily="34" charset="0"/>
              </a:rPr>
              <a:t>ADAAG</a:t>
            </a:r>
            <a:r>
              <a:rPr lang="en-US" altLang="ko-KR" sz="4000" b="1" dirty="0">
                <a:ln w="10541" cmpd="sng">
                  <a:solidFill>
                    <a:schemeClr val="accent1">
                      <a:shade val="88000"/>
                      <a:satMod val="110000"/>
                    </a:schemeClr>
                  </a:solidFill>
                  <a:prstDash val="solid"/>
                </a:ln>
                <a:solidFill>
                  <a:srgbClr val="000000"/>
                </a:solidFill>
                <a:cs typeface="Arial" pitchFamily="34" charset="0"/>
              </a:rPr>
              <a:t> </a:t>
            </a:r>
            <a:r>
              <a:rPr lang="en-US" altLang="ko-KR" sz="3600" b="1" dirty="0">
                <a:ln w="10541" cmpd="sng">
                  <a:solidFill>
                    <a:schemeClr val="accent1">
                      <a:shade val="88000"/>
                      <a:satMod val="110000"/>
                    </a:schemeClr>
                  </a:solidFill>
                  <a:prstDash val="solid"/>
                </a:ln>
                <a:solidFill>
                  <a:srgbClr val="000000"/>
                </a:solidFill>
                <a:cs typeface="Arial" pitchFamily="34" charset="0"/>
              </a:rPr>
              <a:t>2010 Standard</a:t>
            </a:r>
            <a:endParaRPr lang="ko-KR" altLang="en-US" sz="4000" b="1" dirty="0">
              <a:ln w="10541" cmpd="sng">
                <a:solidFill>
                  <a:schemeClr val="accent1">
                    <a:shade val="88000"/>
                    <a:satMod val="110000"/>
                  </a:schemeClr>
                </a:solidFill>
                <a:prstDash val="solid"/>
              </a:ln>
              <a:solidFill>
                <a:srgbClr val="000000"/>
              </a:solidFill>
              <a:cs typeface="Arial" pitchFamily="34" charset="0"/>
            </a:endParaRPr>
          </a:p>
        </p:txBody>
      </p:sp>
      <p:grpSp>
        <p:nvGrpSpPr>
          <p:cNvPr id="7" name="Group 21"/>
          <p:cNvGrpSpPr>
            <a:grpSpLocks/>
          </p:cNvGrpSpPr>
          <p:nvPr/>
        </p:nvGrpSpPr>
        <p:grpSpPr bwMode="auto">
          <a:xfrm>
            <a:off x="3429000" y="4267200"/>
            <a:ext cx="6045200" cy="461963"/>
            <a:chOff x="3352800" y="4419600"/>
            <a:chExt cx="6045200" cy="461666"/>
          </a:xfrm>
        </p:grpSpPr>
        <p:sp>
          <p:nvSpPr>
            <p:cNvPr id="5" name="타원 78"/>
            <p:cNvSpPr/>
            <p:nvPr/>
          </p:nvSpPr>
          <p:spPr>
            <a:xfrm flipH="1">
              <a:off x="3352800" y="4419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ko-KR" altLang="en-US" b="1">
                <a:effectLst>
                  <a:outerShdw blurRad="38100" dist="38100" dir="2700000" algn="tl">
                    <a:srgbClr val="000000">
                      <a:alpha val="43137"/>
                    </a:srgbClr>
                  </a:outerShdw>
                </a:effectLst>
                <a:latin typeface="Arial" pitchFamily="34" charset="0"/>
                <a:cs typeface="Arial" pitchFamily="34" charset="0"/>
              </a:endParaRPr>
            </a:p>
          </p:txBody>
        </p:sp>
        <p:sp>
          <p:nvSpPr>
            <p:cNvPr id="8" name="TextBox 7"/>
            <p:cNvSpPr txBox="1"/>
            <p:nvPr/>
          </p:nvSpPr>
          <p:spPr>
            <a:xfrm>
              <a:off x="3886200" y="4419600"/>
              <a:ext cx="5511800" cy="461666"/>
            </a:xfrm>
            <a:prstGeom prst="rect">
              <a:avLst/>
            </a:prstGeom>
            <a:noFill/>
          </p:spPr>
          <p:txBody>
            <a:bodyPr>
              <a:spAutoFit/>
            </a:bodyPr>
            <a:lstStyle/>
            <a:p>
              <a:pPr fontAlgn="auto">
                <a:spcBef>
                  <a:spcPts val="0"/>
                </a:spcBef>
                <a:spcAft>
                  <a:spcPts val="0"/>
                </a:spcAft>
                <a:defRPr/>
              </a:pPr>
              <a:r>
                <a:rPr lang="en-US" sz="2400" b="1" dirty="0">
                  <a:effectLst>
                    <a:outerShdw blurRad="38100" dist="38100" dir="2700000" algn="tl">
                      <a:srgbClr val="000000">
                        <a:alpha val="43137"/>
                      </a:srgbClr>
                    </a:outerShdw>
                  </a:effectLst>
                  <a:latin typeface="+mn-lt"/>
                </a:rPr>
                <a:t>Can Use Lower Applicable Standard</a:t>
              </a:r>
            </a:p>
          </p:txBody>
        </p:sp>
      </p:grpSp>
      <p:grpSp>
        <p:nvGrpSpPr>
          <p:cNvPr id="13" name="Group 23"/>
          <p:cNvGrpSpPr>
            <a:grpSpLocks/>
          </p:cNvGrpSpPr>
          <p:nvPr/>
        </p:nvGrpSpPr>
        <p:grpSpPr bwMode="auto">
          <a:xfrm>
            <a:off x="3505200" y="3505200"/>
            <a:ext cx="5638800" cy="461963"/>
            <a:chOff x="3505200" y="2819400"/>
            <a:chExt cx="5638800" cy="461665"/>
          </a:xfrm>
        </p:grpSpPr>
        <p:sp>
          <p:nvSpPr>
            <p:cNvPr id="2" name="타원 34"/>
            <p:cNvSpPr/>
            <p:nvPr/>
          </p:nvSpPr>
          <p:spPr>
            <a:xfrm>
              <a:off x="3505200" y="2819400"/>
              <a:ext cx="457200" cy="457200"/>
            </a:xfrm>
            <a:prstGeom prst="ellipse">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ko-KR" altLang="en-US" b="1">
                <a:effectLst>
                  <a:outerShdw blurRad="38100" dist="38100" dir="2700000" algn="tl">
                    <a:srgbClr val="000000">
                      <a:alpha val="43137"/>
                    </a:srgbClr>
                  </a:outerShdw>
                </a:effectLst>
                <a:latin typeface="Arial" pitchFamily="34" charset="0"/>
                <a:cs typeface="Arial" pitchFamily="34" charset="0"/>
              </a:endParaRPr>
            </a:p>
          </p:txBody>
        </p:sp>
        <p:sp>
          <p:nvSpPr>
            <p:cNvPr id="9" name="TextBox 8"/>
            <p:cNvSpPr txBox="1"/>
            <p:nvPr/>
          </p:nvSpPr>
          <p:spPr>
            <a:xfrm>
              <a:off x="3962400" y="2819400"/>
              <a:ext cx="5181600" cy="461665"/>
            </a:xfrm>
            <a:prstGeom prst="rect">
              <a:avLst/>
            </a:prstGeom>
            <a:noFill/>
          </p:spPr>
          <p:txBody>
            <a:bodyPr>
              <a:spAutoFit/>
            </a:bodyPr>
            <a:lstStyle/>
            <a:p>
              <a:pPr fontAlgn="auto">
                <a:spcBef>
                  <a:spcPts val="0"/>
                </a:spcBef>
                <a:spcAft>
                  <a:spcPts val="0"/>
                </a:spcAft>
                <a:defRPr/>
              </a:pPr>
              <a:r>
                <a:rPr lang="en-US" sz="2400" b="1" dirty="0">
                  <a:effectLst>
                    <a:outerShdw blurRad="38100" dist="38100" dir="2700000" algn="tl">
                      <a:srgbClr val="000000">
                        <a:alpha val="43137"/>
                      </a:srgbClr>
                    </a:outerShdw>
                  </a:effectLst>
                  <a:latin typeface="+mn-lt"/>
                </a:rPr>
                <a:t>After 3-15-2012; 2010 Standard Only</a:t>
              </a:r>
            </a:p>
          </p:txBody>
        </p:sp>
      </p:grpSp>
      <p:grpSp>
        <p:nvGrpSpPr>
          <p:cNvPr id="15" name="Group 22"/>
          <p:cNvGrpSpPr>
            <a:grpSpLocks/>
          </p:cNvGrpSpPr>
          <p:nvPr/>
        </p:nvGrpSpPr>
        <p:grpSpPr bwMode="auto">
          <a:xfrm>
            <a:off x="3346450" y="2819400"/>
            <a:ext cx="5797550" cy="468313"/>
            <a:chOff x="3498574" y="3657600"/>
            <a:chExt cx="5797826" cy="468356"/>
          </a:xfrm>
        </p:grpSpPr>
        <p:sp>
          <p:nvSpPr>
            <p:cNvPr id="3" name="타원 36"/>
            <p:cNvSpPr/>
            <p:nvPr/>
          </p:nvSpPr>
          <p:spPr>
            <a:xfrm>
              <a:off x="3498574" y="3657600"/>
              <a:ext cx="463826" cy="463826"/>
            </a:xfrm>
            <a:prstGeom prst="ellipse">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ko-KR" altLang="en-US" b="1">
                <a:effectLst>
                  <a:outerShdw blurRad="38100" dist="38100" dir="2700000" algn="tl">
                    <a:srgbClr val="000000">
                      <a:alpha val="43137"/>
                    </a:srgbClr>
                  </a:outerShdw>
                </a:effectLst>
                <a:latin typeface="Arial" pitchFamily="34" charset="0"/>
                <a:cs typeface="Arial" pitchFamily="34" charset="0"/>
              </a:endParaRPr>
            </a:p>
          </p:txBody>
        </p:sp>
        <p:sp>
          <p:nvSpPr>
            <p:cNvPr id="10" name="TextBox 9"/>
            <p:cNvSpPr txBox="1"/>
            <p:nvPr/>
          </p:nvSpPr>
          <p:spPr>
            <a:xfrm>
              <a:off x="3962146" y="3657600"/>
              <a:ext cx="5334254" cy="468356"/>
            </a:xfrm>
            <a:prstGeom prst="rect">
              <a:avLst/>
            </a:prstGeom>
            <a:noFill/>
          </p:spPr>
          <p:txBody>
            <a:bodyPr>
              <a:spAutoFit/>
            </a:bodyPr>
            <a:lstStyle/>
            <a:p>
              <a:pPr fontAlgn="auto">
                <a:spcBef>
                  <a:spcPts val="0"/>
                </a:spcBef>
                <a:spcAft>
                  <a:spcPts val="0"/>
                </a:spcAft>
                <a:defRPr/>
              </a:pPr>
              <a:r>
                <a:rPr lang="en-US" sz="2400" b="1" dirty="0">
                  <a:effectLst>
                    <a:outerShdw blurRad="38100" dist="38100" dir="2700000" algn="tl">
                      <a:srgbClr val="000000">
                        <a:alpha val="43137"/>
                      </a:srgbClr>
                    </a:outerShdw>
                  </a:effectLst>
                  <a:latin typeface="+mn-lt"/>
                </a:rPr>
                <a:t>Can Use Either Standard Till 3-15-2012</a:t>
              </a:r>
            </a:p>
          </p:txBody>
        </p:sp>
      </p:grpSp>
      <p:sp>
        <p:nvSpPr>
          <p:cNvPr id="12" name="Title 27"/>
          <p:cNvSpPr txBox="1">
            <a:spLocks/>
          </p:cNvSpPr>
          <p:nvPr/>
        </p:nvSpPr>
        <p:spPr>
          <a:xfrm>
            <a:off x="914400" y="512064"/>
            <a:ext cx="7772400" cy="914400"/>
          </a:xfrm>
          <a:prstGeom prst="rect">
            <a:avLst/>
          </a:prstGeom>
        </p:spPr>
        <p:txBody>
          <a:bodyPr>
            <a:scene3d>
              <a:camera prst="orthographicFront"/>
              <a:lightRig rig="threePt" dir="t"/>
            </a:scene3d>
            <a:sp3d extrusionH="57150">
              <a:bevelT w="38100" h="38100"/>
            </a:sp3d>
          </a:bodyPr>
          <a:lstStyle/>
          <a:p>
            <a:pPr defTabSz="914363" fontAlgn="auto">
              <a:lnSpc>
                <a:spcPct val="90000"/>
              </a:lnSpc>
              <a:spcAft>
                <a:spcPts val="0"/>
              </a:spcAft>
              <a:defRPr/>
            </a:pPr>
            <a:r>
              <a:rPr lang="en-US" sz="48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rPr>
              <a:t>Safe Harbor</a:t>
            </a:r>
          </a:p>
        </p:txBody>
      </p:sp>
      <p:grpSp>
        <p:nvGrpSpPr>
          <p:cNvPr id="17" name="Group 24"/>
          <p:cNvGrpSpPr>
            <a:grpSpLocks/>
          </p:cNvGrpSpPr>
          <p:nvPr/>
        </p:nvGrpSpPr>
        <p:grpSpPr bwMode="auto">
          <a:xfrm>
            <a:off x="2971800" y="2209800"/>
            <a:ext cx="5486400" cy="461963"/>
            <a:chOff x="3124200" y="2209800"/>
            <a:chExt cx="5486400" cy="461665"/>
          </a:xfrm>
        </p:grpSpPr>
        <p:sp>
          <p:nvSpPr>
            <p:cNvPr id="11" name="TextBox 10"/>
            <p:cNvSpPr txBox="1"/>
            <p:nvPr/>
          </p:nvSpPr>
          <p:spPr>
            <a:xfrm>
              <a:off x="3581400" y="2209800"/>
              <a:ext cx="5029200" cy="461665"/>
            </a:xfrm>
            <a:prstGeom prst="rect">
              <a:avLst/>
            </a:prstGeom>
            <a:noFill/>
          </p:spPr>
          <p:txBody>
            <a:bodyPr>
              <a:spAutoFit/>
            </a:bodyPr>
            <a:lstStyle/>
            <a:p>
              <a:pPr fontAlgn="auto">
                <a:spcBef>
                  <a:spcPts val="0"/>
                </a:spcBef>
                <a:spcAft>
                  <a:spcPts val="0"/>
                </a:spcAft>
                <a:defRPr/>
              </a:pPr>
              <a:r>
                <a:rPr lang="en-US" sz="2400" b="1" dirty="0">
                  <a:effectLst>
                    <a:outerShdw blurRad="38100" dist="38100" dir="2700000" algn="tl">
                      <a:srgbClr val="000000">
                        <a:alpha val="43137"/>
                      </a:srgbClr>
                    </a:outerShdw>
                  </a:effectLst>
                  <a:latin typeface="+mn-lt"/>
                </a:rPr>
                <a:t>Only </a:t>
              </a:r>
              <a:r>
                <a:rPr lang="en-US" sz="2400" b="1" dirty="0" smtClean="0">
                  <a:effectLst>
                    <a:outerShdw blurRad="38100" dist="38100" dir="2700000" algn="tl">
                      <a:srgbClr val="000000">
                        <a:alpha val="43137"/>
                      </a:srgbClr>
                    </a:outerShdw>
                  </a:effectLst>
                  <a:latin typeface="+mn-lt"/>
                </a:rPr>
                <a:t>Applicable </a:t>
              </a:r>
              <a:r>
                <a:rPr lang="en-US" sz="2400" b="1" dirty="0">
                  <a:effectLst>
                    <a:outerShdw blurRad="38100" dist="38100" dir="2700000" algn="tl">
                      <a:srgbClr val="000000">
                        <a:alpha val="43137"/>
                      </a:srgbClr>
                    </a:outerShdw>
                  </a:effectLst>
                  <a:latin typeface="+mn-lt"/>
                </a:rPr>
                <a:t>Element By Element</a:t>
              </a:r>
            </a:p>
          </p:txBody>
        </p:sp>
        <p:sp>
          <p:nvSpPr>
            <p:cNvPr id="14" name="타원 38"/>
            <p:cNvSpPr/>
            <p:nvPr/>
          </p:nvSpPr>
          <p:spPr>
            <a:xfrm>
              <a:off x="3124200" y="2209800"/>
              <a:ext cx="457200" cy="457200"/>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ko-KR" altLang="en-US" b="1">
                <a:effectLst>
                  <a:outerShdw blurRad="38100" dist="38100" dir="2700000" algn="tl">
                    <a:srgbClr val="000000">
                      <a:alpha val="43137"/>
                    </a:srgbClr>
                  </a:outerShdw>
                </a:effectLst>
                <a:latin typeface="Arial" pitchFamily="34" charset="0"/>
                <a:cs typeface="Arial" pitchFamily="34" charset="0"/>
              </a:endParaRPr>
            </a:p>
          </p:txBody>
        </p:sp>
      </p:grpSp>
      <p:grpSp>
        <p:nvGrpSpPr>
          <p:cNvPr id="18" name="Group 27"/>
          <p:cNvGrpSpPr>
            <a:grpSpLocks/>
          </p:cNvGrpSpPr>
          <p:nvPr/>
        </p:nvGrpSpPr>
        <p:grpSpPr bwMode="auto">
          <a:xfrm>
            <a:off x="3124200" y="4953000"/>
            <a:ext cx="5967413" cy="506413"/>
            <a:chOff x="3124200" y="4953000"/>
            <a:chExt cx="5966939" cy="507087"/>
          </a:xfrm>
        </p:grpSpPr>
        <p:sp>
          <p:nvSpPr>
            <p:cNvPr id="16" name="타원 91"/>
            <p:cNvSpPr/>
            <p:nvPr/>
          </p:nvSpPr>
          <p:spPr>
            <a:xfrm>
              <a:off x="3124200" y="4953000"/>
              <a:ext cx="457200" cy="457200"/>
            </a:xfrm>
            <a:prstGeom prst="ellipse">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ko-KR" altLang="en-US" b="1">
                <a:effectLst>
                  <a:outerShdw blurRad="38100" dist="38100" dir="2700000" algn="tl">
                    <a:srgbClr val="000000">
                      <a:alpha val="43137"/>
                    </a:srgbClr>
                  </a:outerShdw>
                </a:effectLst>
                <a:latin typeface="Arial" pitchFamily="34" charset="0"/>
                <a:cs typeface="Arial" pitchFamily="34" charset="0"/>
              </a:endParaRPr>
            </a:p>
          </p:txBody>
        </p:sp>
        <p:sp>
          <p:nvSpPr>
            <p:cNvPr id="19" name="Rectangle 18"/>
            <p:cNvSpPr/>
            <p:nvPr/>
          </p:nvSpPr>
          <p:spPr>
            <a:xfrm>
              <a:off x="3657558" y="5029301"/>
              <a:ext cx="5433581" cy="430786"/>
            </a:xfrm>
            <a:prstGeom prst="rect">
              <a:avLst/>
            </a:prstGeom>
          </p:spPr>
          <p:txBody>
            <a:bodyPr wrap="none">
              <a:spAutoFit/>
            </a:bodyPr>
            <a:lstStyle/>
            <a:p>
              <a:pPr fontAlgn="auto">
                <a:spcBef>
                  <a:spcPts val="0"/>
                </a:spcBef>
                <a:spcAft>
                  <a:spcPts val="0"/>
                </a:spcAft>
                <a:defRPr/>
              </a:pPr>
              <a:r>
                <a:rPr lang="en-US" sz="2200" b="1" dirty="0">
                  <a:solidFill>
                    <a:srgbClr val="FFFFFF"/>
                  </a:solidFill>
                  <a:effectLst>
                    <a:outerShdw blurRad="38100" dist="38100" dir="2700000" algn="tl">
                      <a:srgbClr val="000000">
                        <a:alpha val="43137"/>
                      </a:srgbClr>
                    </a:outerShdw>
                  </a:effectLst>
                  <a:latin typeface="+mn-lt"/>
                </a:rPr>
                <a:t>Title II Entities Can Use 1991 or 2010 or UFAS</a:t>
              </a:r>
            </a:p>
          </p:txBody>
        </p:sp>
      </p:grpSp>
      <p:grpSp>
        <p:nvGrpSpPr>
          <p:cNvPr id="21" name="Group 25"/>
          <p:cNvGrpSpPr>
            <a:grpSpLocks/>
          </p:cNvGrpSpPr>
          <p:nvPr/>
        </p:nvGrpSpPr>
        <p:grpSpPr bwMode="auto">
          <a:xfrm>
            <a:off x="1828800" y="1447800"/>
            <a:ext cx="7696200" cy="708025"/>
            <a:chOff x="1447800" y="1371600"/>
            <a:chExt cx="7696200" cy="707886"/>
          </a:xfrm>
        </p:grpSpPr>
        <p:sp>
          <p:nvSpPr>
            <p:cNvPr id="6" name="타원 91"/>
            <p:cNvSpPr/>
            <p:nvPr/>
          </p:nvSpPr>
          <p:spPr>
            <a:xfrm>
              <a:off x="1447800" y="1524000"/>
              <a:ext cx="457200" cy="457200"/>
            </a:xfrm>
            <a:prstGeom prst="ellipse">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ko-KR" altLang="en-US" b="1">
                <a:effectLst>
                  <a:outerShdw blurRad="38100" dist="38100" dir="2700000" algn="tl">
                    <a:srgbClr val="000000">
                      <a:alpha val="43137"/>
                    </a:srgbClr>
                  </a:outerShdw>
                </a:effectLst>
                <a:latin typeface="Arial" pitchFamily="34" charset="0"/>
                <a:cs typeface="Arial" pitchFamily="34" charset="0"/>
              </a:endParaRPr>
            </a:p>
          </p:txBody>
        </p:sp>
        <p:sp>
          <p:nvSpPr>
            <p:cNvPr id="20" name="TextBox 19"/>
            <p:cNvSpPr txBox="1"/>
            <p:nvPr/>
          </p:nvSpPr>
          <p:spPr>
            <a:xfrm>
              <a:off x="1981200" y="1371600"/>
              <a:ext cx="7162800" cy="707886"/>
            </a:xfrm>
            <a:prstGeom prst="rect">
              <a:avLst/>
            </a:prstGeom>
            <a:noFill/>
          </p:spPr>
          <p:txBody>
            <a:bodyPr>
              <a:spAutoFit/>
            </a:bodyPr>
            <a:lstStyle/>
            <a:p>
              <a:pPr fontAlgn="auto">
                <a:spcBef>
                  <a:spcPts val="0"/>
                </a:spcBef>
                <a:spcAft>
                  <a:spcPts val="0"/>
                </a:spcAft>
                <a:defRPr/>
              </a:pPr>
              <a:r>
                <a:rPr lang="en-US" sz="2000" b="1" dirty="0">
                  <a:effectLst>
                    <a:outerShdw blurRad="38100" dist="38100" dir="2700000" algn="tl">
                      <a:srgbClr val="000000">
                        <a:alpha val="43137"/>
                      </a:srgbClr>
                    </a:outerShdw>
                  </a:effectLst>
                  <a:latin typeface="+mn-lt"/>
                </a:rPr>
                <a:t>Exist &amp; Complies with 1991 Standard, No Change Ever Required; Except for Alteration after 3-15-2012</a:t>
              </a: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1+#ppt_w/2"/>
                                          </p:val>
                                        </p:tav>
                                        <p:tav tm="100000">
                                          <p:val>
                                            <p:strVal val="#ppt_x"/>
                                          </p:val>
                                        </p:tav>
                                      </p:tavLst>
                                    </p:anim>
                                    <p:anim calcmode="lin" valueType="num">
                                      <p:cBhvr additive="base">
                                        <p:cTn id="8"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1+#ppt_w/2"/>
                                          </p:val>
                                        </p:tav>
                                        <p:tav tm="100000">
                                          <p:val>
                                            <p:strVal val="#ppt_x"/>
                                          </p:val>
                                        </p:tav>
                                      </p:tavLst>
                                    </p:anim>
                                    <p:anim calcmode="lin" valueType="num">
                                      <p:cBhvr additive="base">
                                        <p:cTn id="14"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1+#ppt_w/2"/>
                                          </p:val>
                                        </p:tav>
                                        <p:tav tm="100000">
                                          <p:val>
                                            <p:strVal val="#ppt_x"/>
                                          </p:val>
                                        </p:tav>
                                      </p:tavLst>
                                    </p:anim>
                                    <p:anim calcmode="lin" valueType="num">
                                      <p:cBhvr additive="base">
                                        <p:cTn id="20"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6"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1+#ppt_w/2"/>
                                          </p:val>
                                        </p:tav>
                                        <p:tav tm="100000">
                                          <p:val>
                                            <p:strVal val="#ppt_x"/>
                                          </p:val>
                                        </p:tav>
                                      </p:tavLst>
                                    </p:anim>
                                    <p:anim calcmode="lin" valueType="num">
                                      <p:cBhvr additive="base">
                                        <p:cTn id="3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6"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1+#ppt_w/2"/>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6"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500" fill="hold"/>
                                        <p:tgtEl>
                                          <p:spTgt spid="18"/>
                                        </p:tgtEl>
                                        <p:attrNameLst>
                                          <p:attrName>ppt_x</p:attrName>
                                        </p:attrNameLst>
                                      </p:cBhvr>
                                      <p:tavLst>
                                        <p:tav tm="0">
                                          <p:val>
                                            <p:strVal val="1+#ppt_w/2"/>
                                          </p:val>
                                        </p:tav>
                                        <p:tav tm="100000">
                                          <p:val>
                                            <p:strVal val="#ppt_x"/>
                                          </p:val>
                                        </p:tav>
                                      </p:tavLst>
                                    </p:anim>
                                    <p:anim calcmode="lin" valueType="num">
                                      <p:cBhvr additive="base">
                                        <p:cTn id="4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4594" name="Rectangle 2"/>
          <p:cNvSpPr>
            <a:spLocks noGrp="1" noChangeArrowheads="1"/>
          </p:cNvSpPr>
          <p:nvPr>
            <p:ph type="title"/>
          </p:nvPr>
        </p:nvSpPr>
        <p:spPr>
          <a:xfrm>
            <a:off x="393700" y="300038"/>
            <a:ext cx="8445500" cy="664797"/>
          </a:xfrm>
        </p:spPr>
        <p:txBody>
          <a:bodyPr/>
          <a:lstStyle/>
          <a:p>
            <a:pPr algn="ctr" defTabSz="914363" eaLnBrk="1" fontAlgn="auto" hangingPunct="1">
              <a:spcAft>
                <a:spcPts val="0"/>
              </a:spcAft>
              <a:defRPr/>
            </a:pPr>
            <a:r>
              <a:t>Why We Can Be Valuable To You!</a:t>
            </a:r>
          </a:p>
        </p:txBody>
      </p:sp>
      <p:sp>
        <p:nvSpPr>
          <p:cNvPr id="494595" name="Rectangle 3"/>
          <p:cNvSpPr>
            <a:spLocks noGrp="1" noChangeArrowheads="1"/>
          </p:cNvSpPr>
          <p:nvPr>
            <p:ph idx="1"/>
          </p:nvPr>
        </p:nvSpPr>
        <p:spPr>
          <a:xfrm>
            <a:off x="165100" y="1524000"/>
            <a:ext cx="6400800" cy="4981575"/>
          </a:xfrm>
          <a:effectLst>
            <a:outerShdw dist="12700" algn="ctr" rotWithShape="0">
              <a:schemeClr val="tx1"/>
            </a:outerShdw>
          </a:effectLst>
        </p:spPr>
        <p:txBody>
          <a:bodyPr rtlCol="0"/>
          <a:lstStyle/>
          <a:p>
            <a:pPr defTabSz="914363" eaLnBrk="1" fontAlgn="auto" hangingPunct="1">
              <a:spcAft>
                <a:spcPts val="0"/>
              </a:spcAft>
              <a:buFontTx/>
              <a:buNone/>
              <a:defRPr/>
            </a:pPr>
            <a:endParaRPr lang="en-US" sz="900" dirty="0" smtClean="0">
              <a:effectLst>
                <a:outerShdw blurRad="38100" dist="38100" dir="2700000" algn="tl">
                  <a:srgbClr val="000000">
                    <a:alpha val="43137"/>
                  </a:srgbClr>
                </a:outerShdw>
              </a:effectLst>
              <a:latin typeface="Trebuchet MS" pitchFamily="34" charset="0"/>
            </a:endParaRPr>
          </a:p>
          <a:p>
            <a:pPr defTabSz="914363" eaLnBrk="1" fontAlgn="auto" hangingPunct="1">
              <a:spcAft>
                <a:spcPts val="0"/>
              </a:spcAft>
              <a:defRPr/>
            </a:pPr>
            <a:r>
              <a:rPr lang="en-US" dirty="0" smtClean="0">
                <a:effectLst>
                  <a:outerShdw blurRad="38100" dist="38100" dir="2700000" algn="tl">
                    <a:srgbClr val="000000">
                      <a:alpha val="43137"/>
                    </a:srgbClr>
                  </a:outerShdw>
                </a:effectLst>
                <a:latin typeface="Trebuchet MS" pitchFamily="34" charset="0"/>
              </a:rPr>
              <a:t>We Are</a:t>
            </a:r>
            <a:r>
              <a:rPr lang="en-US" dirty="0" smtClean="0">
                <a:solidFill>
                  <a:srgbClr val="FF0000"/>
                </a:solidFill>
                <a:effectLst>
                  <a:outerShdw blurRad="38100" dist="38100" dir="2700000" algn="tl">
                    <a:srgbClr val="000000">
                      <a:alpha val="43137"/>
                    </a:srgbClr>
                  </a:outerShdw>
                </a:effectLst>
                <a:latin typeface="Trebuchet MS" pitchFamily="34" charset="0"/>
              </a:rPr>
              <a:t> </a:t>
            </a:r>
            <a:r>
              <a:rPr lang="en-US" dirty="0" smtClean="0">
                <a:solidFill>
                  <a:srgbClr val="FFFF00"/>
                </a:solidFill>
                <a:effectLst>
                  <a:outerShdw blurRad="38100" dist="38100" dir="2700000" algn="tl">
                    <a:srgbClr val="000000">
                      <a:alpha val="43137"/>
                    </a:srgbClr>
                  </a:outerShdw>
                </a:effectLst>
                <a:latin typeface="Trebuchet MS" pitchFamily="34" charset="0"/>
              </a:rPr>
              <a:t>Knowledgeable Professionals </a:t>
            </a:r>
            <a:r>
              <a:rPr lang="en-US" dirty="0" smtClean="0">
                <a:effectLst>
                  <a:outerShdw blurRad="38100" dist="38100" dir="2700000" algn="tl">
                    <a:srgbClr val="000000">
                      <a:alpha val="43137"/>
                    </a:srgbClr>
                  </a:outerShdw>
                </a:effectLst>
                <a:latin typeface="Trebuchet MS" pitchFamily="34" charset="0"/>
              </a:rPr>
              <a:t>Providing Information</a:t>
            </a:r>
            <a:r>
              <a:rPr lang="en-US" dirty="0" smtClean="0">
                <a:solidFill>
                  <a:srgbClr val="CC3300"/>
                </a:solidFill>
                <a:effectLst>
                  <a:outerShdw blurRad="38100" dist="38100" dir="2700000" algn="tl">
                    <a:srgbClr val="000000">
                      <a:alpha val="43137"/>
                    </a:srgbClr>
                  </a:outerShdw>
                </a:effectLst>
                <a:latin typeface="Trebuchet MS" pitchFamily="34" charset="0"/>
              </a:rPr>
              <a:t> </a:t>
            </a:r>
            <a:r>
              <a:rPr lang="en-US" dirty="0" smtClean="0">
                <a:effectLst>
                  <a:outerShdw blurRad="38100" dist="38100" dir="2700000" algn="tl">
                    <a:srgbClr val="000000">
                      <a:alpha val="43137"/>
                    </a:srgbClr>
                  </a:outerShdw>
                </a:effectLst>
                <a:latin typeface="Trebuchet MS" pitchFamily="34" charset="0"/>
              </a:rPr>
              <a:t>About The ADA</a:t>
            </a:r>
          </a:p>
          <a:p>
            <a:pPr defTabSz="914363" eaLnBrk="1" fontAlgn="auto" hangingPunct="1">
              <a:spcAft>
                <a:spcPts val="0"/>
              </a:spcAft>
              <a:defRPr/>
            </a:pPr>
            <a:r>
              <a:rPr lang="en-US" dirty="0" smtClean="0">
                <a:effectLst>
                  <a:outerShdw blurRad="38100" dist="38100" dir="2700000" algn="tl">
                    <a:srgbClr val="000000">
                      <a:alpha val="43137"/>
                    </a:srgbClr>
                  </a:outerShdw>
                </a:effectLst>
                <a:latin typeface="Trebuchet MS" pitchFamily="34" charset="0"/>
              </a:rPr>
              <a:t>We Are </a:t>
            </a:r>
            <a:r>
              <a:rPr lang="en-US" dirty="0" smtClean="0">
                <a:solidFill>
                  <a:srgbClr val="FFFF00"/>
                </a:solidFill>
                <a:effectLst>
                  <a:outerShdw blurRad="38100" dist="38100" dir="2700000" algn="tl">
                    <a:srgbClr val="000000">
                      <a:alpha val="43137"/>
                    </a:srgbClr>
                  </a:outerShdw>
                </a:effectLst>
                <a:latin typeface="Trebuchet MS" pitchFamily="34" charset="0"/>
              </a:rPr>
              <a:t>Not </a:t>
            </a:r>
            <a:r>
              <a:rPr lang="en-US" dirty="0" smtClean="0">
                <a:effectLst>
                  <a:outerShdw blurRad="38100" dist="38100" dir="2700000" algn="tl">
                    <a:srgbClr val="000000">
                      <a:alpha val="43137"/>
                    </a:srgbClr>
                  </a:outerShdw>
                </a:effectLst>
                <a:latin typeface="Trebuchet MS" pitchFamily="34" charset="0"/>
              </a:rPr>
              <a:t>An Enforcement Authority</a:t>
            </a:r>
          </a:p>
          <a:p>
            <a:pPr defTabSz="914363" eaLnBrk="1" fontAlgn="auto" hangingPunct="1">
              <a:spcAft>
                <a:spcPts val="0"/>
              </a:spcAft>
              <a:defRPr/>
            </a:pPr>
            <a:r>
              <a:rPr lang="en-US" dirty="0" smtClean="0">
                <a:effectLst>
                  <a:outerShdw blurRad="38100" dist="38100" dir="2700000" algn="tl">
                    <a:srgbClr val="000000">
                      <a:alpha val="43137"/>
                    </a:srgbClr>
                  </a:outerShdw>
                </a:effectLst>
                <a:latin typeface="Trebuchet MS" pitchFamily="34" charset="0"/>
              </a:rPr>
              <a:t>We Are </a:t>
            </a:r>
            <a:r>
              <a:rPr lang="en-US" dirty="0" smtClean="0">
                <a:solidFill>
                  <a:srgbClr val="FFFF00"/>
                </a:solidFill>
                <a:effectLst>
                  <a:outerShdw blurRad="38100" dist="38100" dir="2700000" algn="tl">
                    <a:srgbClr val="000000">
                      <a:alpha val="43137"/>
                    </a:srgbClr>
                  </a:outerShdw>
                </a:effectLst>
                <a:latin typeface="Trebuchet MS" pitchFamily="34" charset="0"/>
              </a:rPr>
              <a:t>Not</a:t>
            </a:r>
            <a:r>
              <a:rPr lang="en-US" dirty="0" smtClean="0">
                <a:effectLst>
                  <a:outerShdw blurRad="38100" dist="38100" dir="2700000" algn="tl">
                    <a:srgbClr val="000000">
                      <a:alpha val="43137"/>
                    </a:srgbClr>
                  </a:outerShdw>
                </a:effectLst>
                <a:latin typeface="Trebuchet MS" pitchFamily="34" charset="0"/>
              </a:rPr>
              <a:t> Lawyers Or Advocates</a:t>
            </a:r>
          </a:p>
          <a:p>
            <a:pPr defTabSz="914363" eaLnBrk="1" fontAlgn="auto" hangingPunct="1">
              <a:spcAft>
                <a:spcPts val="0"/>
              </a:spcAft>
              <a:defRPr/>
            </a:pPr>
            <a:r>
              <a:rPr lang="en-US" dirty="0" smtClean="0">
                <a:effectLst>
                  <a:outerShdw blurRad="38100" dist="38100" dir="2700000" algn="tl">
                    <a:srgbClr val="000000">
                      <a:alpha val="43137"/>
                    </a:srgbClr>
                  </a:outerShdw>
                </a:effectLst>
                <a:latin typeface="Trebuchet MS" pitchFamily="34" charset="0"/>
              </a:rPr>
              <a:t>Note: All Contacts Are </a:t>
            </a:r>
            <a:r>
              <a:rPr lang="en-US" dirty="0" smtClean="0">
                <a:solidFill>
                  <a:srgbClr val="FFFF00"/>
                </a:solidFill>
                <a:effectLst>
                  <a:outerShdw blurRad="38100" dist="38100" dir="2700000" algn="tl">
                    <a:srgbClr val="000000">
                      <a:alpha val="43137"/>
                    </a:srgbClr>
                  </a:outerShdw>
                </a:effectLst>
                <a:latin typeface="Trebuchet MS" pitchFamily="34" charset="0"/>
              </a:rPr>
              <a:t>Confidential</a:t>
            </a:r>
          </a:p>
          <a:p>
            <a:pPr marL="685800" lvl="1" indent="-228600" defTabSz="914363" eaLnBrk="1" fontAlgn="auto" hangingPunct="1">
              <a:spcAft>
                <a:spcPts val="0"/>
              </a:spcAft>
              <a:defRPr/>
            </a:pPr>
            <a:endParaRPr lang="en-US" dirty="0" smtClean="0">
              <a:effectLst>
                <a:outerShdw blurRad="38100" dist="38100" dir="2700000" algn="tl">
                  <a:srgbClr val="000000">
                    <a:alpha val="43137"/>
                  </a:srgbClr>
                </a:outerShdw>
              </a:effectLst>
              <a:latin typeface="Trebuchet MS" pitchFamily="34" charset="0"/>
            </a:endParaRPr>
          </a:p>
        </p:txBody>
      </p:sp>
      <p:pic>
        <p:nvPicPr>
          <p:cNvPr id="17412" name="Picture 4" descr="Man in an office in a wheelcha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4075" y="1525588"/>
            <a:ext cx="1089025" cy="181451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94597" name="Picture 5" descr="parking w-hgi"/>
          <p:cNvPicPr>
            <a:picLocks noChangeAspect="1" noChangeArrowheads="1"/>
          </p:cNvPicPr>
          <p:nvPr/>
        </p:nvPicPr>
        <p:blipFill>
          <a:blip r:embed="rId4"/>
          <a:srcRect/>
          <a:stretch>
            <a:fillRect/>
          </a:stretch>
        </p:blipFill>
        <p:spPr bwMode="auto">
          <a:xfrm>
            <a:off x="6654800" y="3822700"/>
            <a:ext cx="2243138" cy="1677988"/>
          </a:xfrm>
          <a:prstGeom prst="rect">
            <a:avLst/>
          </a:prstGeom>
          <a:noFill/>
          <a:ln w="12700">
            <a:solidFill>
              <a:schemeClr val="tx1"/>
            </a:solidFill>
            <a:miter lim="800000"/>
            <a:headEnd/>
            <a:tailEnd/>
          </a:ln>
          <a:effectLst>
            <a:outerShdw dist="25399" dir="2700000" algn="ctr" rotWithShape="0">
              <a:schemeClr val="bg2">
                <a:alpha val="75000"/>
              </a:scheme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9459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9459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94595">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945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81000" y="274639"/>
            <a:ext cx="8382000" cy="1401762"/>
          </a:xfrm>
        </p:spPr>
        <p:txBody>
          <a:bodyPr/>
          <a:lstStyle/>
          <a:p>
            <a:pPr eaLnBrk="1" hangingPunct="1">
              <a:defRPr/>
            </a:pPr>
            <a:r>
              <a:rPr sz="4000" dirty="0" smtClean="0"/>
              <a:t>Elements in 2010 Standards </a:t>
            </a:r>
            <a:r>
              <a:rPr sz="4000" u="sng" dirty="0" smtClean="0"/>
              <a:t>Not</a:t>
            </a:r>
            <a:r>
              <a:rPr sz="4000" dirty="0" smtClean="0"/>
              <a:t> Subject to Safe Harbor</a:t>
            </a:r>
            <a:br>
              <a:rPr sz="4000" dirty="0" smtClean="0"/>
            </a:br>
            <a:r>
              <a:rPr sz="2800" dirty="0" smtClean="0"/>
              <a:t/>
            </a:r>
            <a:br>
              <a:rPr sz="2800" dirty="0" smtClean="0"/>
            </a:br>
            <a:endParaRPr sz="2800" dirty="0" smtClean="0"/>
          </a:p>
        </p:txBody>
      </p:sp>
      <p:sp>
        <p:nvSpPr>
          <p:cNvPr id="26627" name="Content Placeholder 2"/>
          <p:cNvSpPr>
            <a:spLocks noGrp="1"/>
          </p:cNvSpPr>
          <p:nvPr>
            <p:ph idx="1"/>
          </p:nvPr>
        </p:nvSpPr>
        <p:spPr>
          <a:xfrm>
            <a:off x="304800" y="1905000"/>
            <a:ext cx="8305800" cy="5115246"/>
          </a:xfrm>
        </p:spPr>
        <p:txBody>
          <a:bodyPr/>
          <a:lstStyle/>
          <a:p>
            <a:pPr marL="514350" indent="-514350" eaLnBrk="1" hangingPunct="1">
              <a:buFont typeface="+mj-lt"/>
              <a:buAutoNum type="arabicPeriod"/>
            </a:pPr>
            <a:r>
              <a:rPr lang="en-US" b="1" dirty="0" smtClean="0">
                <a:effectLst>
                  <a:outerShdw blurRad="38100" dist="38100" dir="2700000" algn="tl">
                    <a:srgbClr val="000000">
                      <a:alpha val="43137"/>
                    </a:srgbClr>
                  </a:outerShdw>
                </a:effectLst>
              </a:rPr>
              <a:t>Residential</a:t>
            </a:r>
            <a:r>
              <a:rPr lang="en-US" b="1" dirty="0" smtClean="0"/>
              <a:t> Facilities And Dwelling Units</a:t>
            </a:r>
          </a:p>
          <a:p>
            <a:pPr marL="514350" indent="-514350" eaLnBrk="1" hangingPunct="1">
              <a:buFont typeface="+mj-lt"/>
              <a:buAutoNum type="arabicPeriod"/>
            </a:pPr>
            <a:r>
              <a:rPr lang="en-US" b="1" dirty="0" smtClean="0">
                <a:effectLst>
                  <a:outerShdw blurRad="38100" dist="38100" dir="2700000" algn="tl">
                    <a:srgbClr val="000000">
                      <a:alpha val="43137"/>
                    </a:srgbClr>
                  </a:outerShdw>
                </a:effectLst>
              </a:rPr>
              <a:t>Amusement</a:t>
            </a:r>
            <a:r>
              <a:rPr lang="en-US" b="1" dirty="0" smtClean="0"/>
              <a:t> Rides</a:t>
            </a:r>
          </a:p>
          <a:p>
            <a:pPr marL="514350" indent="-514350" eaLnBrk="1" hangingPunct="1">
              <a:buFont typeface="+mj-lt"/>
              <a:buAutoNum type="arabicPeriod"/>
            </a:pPr>
            <a:r>
              <a:rPr lang="en-US" b="1" dirty="0" smtClean="0"/>
              <a:t>Recreational Boating Facilities</a:t>
            </a:r>
          </a:p>
          <a:p>
            <a:pPr marL="514350" indent="-514350" eaLnBrk="1" hangingPunct="1">
              <a:buFont typeface="+mj-lt"/>
              <a:buAutoNum type="arabicPeriod"/>
            </a:pPr>
            <a:r>
              <a:rPr lang="en-US" b="1" dirty="0" smtClean="0"/>
              <a:t>Exercise Machines And Equipment</a:t>
            </a:r>
          </a:p>
          <a:p>
            <a:pPr marL="514350" indent="-514350" eaLnBrk="1" hangingPunct="1">
              <a:buFont typeface="+mj-lt"/>
              <a:buAutoNum type="arabicPeriod"/>
            </a:pPr>
            <a:r>
              <a:rPr lang="en-US" b="1" dirty="0" smtClean="0"/>
              <a:t> Fishing Piers And Platforms</a:t>
            </a:r>
          </a:p>
          <a:p>
            <a:pPr marL="514350" indent="-514350" eaLnBrk="1" hangingPunct="1">
              <a:buFont typeface="+mj-lt"/>
              <a:buAutoNum type="arabicPeriod"/>
            </a:pPr>
            <a:r>
              <a:rPr lang="en-US" b="1" dirty="0" smtClean="0"/>
              <a:t>Golf Facilities</a:t>
            </a:r>
          </a:p>
          <a:p>
            <a:pPr marL="514350" indent="-514350" eaLnBrk="1" hangingPunct="1">
              <a:buFont typeface="+mj-lt"/>
              <a:buAutoNum type="arabicPeriod"/>
            </a:pPr>
            <a:r>
              <a:rPr lang="en-US" b="1" dirty="0" smtClean="0"/>
              <a:t> Miniature Golf Facilities</a:t>
            </a:r>
          </a:p>
          <a:p>
            <a:pPr marL="514350" indent="-514350" eaLnBrk="1" hangingPunct="1">
              <a:buFont typeface="+mj-lt"/>
              <a:buAutoNum type="arabicPeriod"/>
            </a:pPr>
            <a:endParaRPr lang="en-US" sz="2800" b="1" dirty="0" smtClean="0"/>
          </a:p>
          <a:p>
            <a:pPr marL="514350" indent="-514350" eaLnBrk="1" hangingPunct="1">
              <a:buFont typeface="+mj-lt"/>
              <a:buAutoNum type="arabicPeriod"/>
            </a:pPr>
            <a:endParaRPr lang="en-US" sz="2800" b="1" dirty="0" smtClean="0"/>
          </a:p>
          <a:p>
            <a:pPr marL="514350" indent="-514350" eaLnBrk="1" hangingPunct="1">
              <a:buFont typeface="+mj-lt"/>
              <a:buAutoNum type="arabicPeriod"/>
            </a:pPr>
            <a:r>
              <a:rPr lang="en-US" sz="2800" b="1" dirty="0" smtClean="0"/>
              <a:t>   </a:t>
            </a:r>
            <a:endParaRPr lang="en-US" b="1" dirty="0" smtClean="0"/>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1"/>
          <p:cNvSpPr>
            <a:spLocks noGrp="1"/>
          </p:cNvSpPr>
          <p:nvPr>
            <p:ph type="title"/>
          </p:nvPr>
        </p:nvSpPr>
        <p:spPr>
          <a:xfrm>
            <a:off x="381000" y="381000"/>
            <a:ext cx="8229600" cy="1107996"/>
          </a:xfrm>
        </p:spPr>
        <p:txBody>
          <a:bodyPr/>
          <a:lstStyle/>
          <a:p>
            <a:pPr algn="ctr" eaLnBrk="1" hangingPunct="1">
              <a:defRPr/>
            </a:pPr>
            <a:r>
              <a:rPr sz="4000" dirty="0" smtClean="0"/>
              <a:t>Elements in 2010 Standards</a:t>
            </a:r>
            <a:br>
              <a:rPr sz="4000" dirty="0" smtClean="0"/>
            </a:br>
            <a:r>
              <a:rPr sz="4000" dirty="0" smtClean="0"/>
              <a:t>N</a:t>
            </a:r>
            <a:r>
              <a:rPr sz="4000" u="sng" dirty="0" smtClean="0"/>
              <a:t>ot</a:t>
            </a:r>
            <a:r>
              <a:rPr sz="4000" dirty="0" smtClean="0"/>
              <a:t> Subject to Safe Harbor</a:t>
            </a:r>
          </a:p>
        </p:txBody>
      </p:sp>
      <p:sp>
        <p:nvSpPr>
          <p:cNvPr id="27651" name="Content Placeholder 2"/>
          <p:cNvSpPr>
            <a:spLocks noGrp="1"/>
          </p:cNvSpPr>
          <p:nvPr>
            <p:ph idx="1"/>
          </p:nvPr>
        </p:nvSpPr>
        <p:spPr>
          <a:xfrm>
            <a:off x="381000" y="1752600"/>
            <a:ext cx="8229600" cy="5589222"/>
          </a:xfrm>
        </p:spPr>
        <p:txBody>
          <a:bodyPr/>
          <a:lstStyle/>
          <a:p>
            <a:pPr marL="514350" indent="-514350" eaLnBrk="1" hangingPunct="1">
              <a:buFont typeface="+mj-lt"/>
              <a:buAutoNum type="arabicPeriod" startAt="8"/>
            </a:pPr>
            <a:r>
              <a:rPr lang="en-US" b="1" dirty="0" smtClean="0">
                <a:effectLst>
                  <a:outerShdw blurRad="38100" dist="38100" dir="2700000" algn="tl">
                    <a:srgbClr val="000000">
                      <a:alpha val="43137"/>
                    </a:srgbClr>
                  </a:outerShdw>
                </a:effectLst>
              </a:rPr>
              <a:t>Play Areas</a:t>
            </a:r>
          </a:p>
          <a:p>
            <a:pPr marL="514350" indent="-514350" eaLnBrk="1" hangingPunct="1">
              <a:buFont typeface="+mj-lt"/>
              <a:buAutoNum type="arabicPeriod" startAt="8"/>
            </a:pPr>
            <a:r>
              <a:rPr lang="en-US" b="1" dirty="0" smtClean="0">
                <a:effectLst>
                  <a:outerShdw blurRad="38100" dist="38100" dir="2700000" algn="tl">
                    <a:srgbClr val="000000">
                      <a:alpha val="43137"/>
                    </a:srgbClr>
                  </a:outerShdw>
                </a:effectLst>
              </a:rPr>
              <a:t>Saunas And Steam Rooms</a:t>
            </a:r>
          </a:p>
          <a:p>
            <a:pPr marL="514350" indent="-514350" eaLnBrk="1" hangingPunct="1">
              <a:buFont typeface="+mj-lt"/>
              <a:buAutoNum type="arabicPeriod" startAt="8"/>
            </a:pPr>
            <a:r>
              <a:rPr lang="en-US" b="1" dirty="0" smtClean="0">
                <a:effectLst>
                  <a:outerShdw blurRad="38100" dist="38100" dir="2700000" algn="tl">
                    <a:srgbClr val="000000">
                      <a:alpha val="43137"/>
                    </a:srgbClr>
                  </a:outerShdw>
                </a:effectLst>
              </a:rPr>
              <a:t>Swimming Pools, Wading Pools, Spas </a:t>
            </a:r>
          </a:p>
          <a:p>
            <a:pPr marL="514350" indent="-514350" eaLnBrk="1" hangingPunct="1">
              <a:buFont typeface="+mj-lt"/>
              <a:buAutoNum type="arabicPeriod" startAt="8"/>
            </a:pPr>
            <a:r>
              <a:rPr lang="en-US" b="1" dirty="0" smtClean="0">
                <a:effectLst>
                  <a:outerShdw blurRad="38100" dist="38100" dir="2700000" algn="tl">
                    <a:srgbClr val="000000">
                      <a:alpha val="43137"/>
                    </a:srgbClr>
                  </a:outerShdw>
                </a:effectLst>
              </a:rPr>
              <a:t> Shooting Facilities With Firing Positions, </a:t>
            </a:r>
          </a:p>
          <a:p>
            <a:pPr marL="514350" indent="-514350" eaLnBrk="1" hangingPunct="1">
              <a:buFont typeface="+mj-lt"/>
              <a:buAutoNum type="arabicPeriod" startAt="8"/>
            </a:pPr>
            <a:r>
              <a:rPr lang="en-US" b="1" dirty="0" smtClean="0">
                <a:effectLst>
                  <a:outerShdw blurRad="38100" dist="38100" dir="2700000" algn="tl">
                    <a:srgbClr val="000000">
                      <a:alpha val="43137"/>
                    </a:srgbClr>
                  </a:outerShdw>
                </a:effectLst>
              </a:rPr>
              <a:t> Miscellaneous</a:t>
            </a:r>
          </a:p>
          <a:p>
            <a:pPr marL="1031875" lvl="1" indent="-514350" eaLnBrk="1" hangingPunct="1">
              <a:buFont typeface="+mj-lt"/>
              <a:buAutoNum type="alphaLcPeriod"/>
            </a:pPr>
            <a:r>
              <a:rPr lang="en-US" b="1" dirty="0" smtClean="0">
                <a:effectLst>
                  <a:outerShdw blurRad="38100" dist="38100" dir="2700000" algn="tl">
                    <a:srgbClr val="000000">
                      <a:alpha val="43137"/>
                    </a:srgbClr>
                  </a:outerShdw>
                </a:effectLst>
              </a:rPr>
              <a:t>Team Or Player Seating</a:t>
            </a:r>
          </a:p>
          <a:p>
            <a:pPr marL="1031875" lvl="1" indent="-514350" eaLnBrk="1" hangingPunct="1">
              <a:buFont typeface="+mj-lt"/>
              <a:buAutoNum type="alphaLcPeriod"/>
            </a:pPr>
            <a:r>
              <a:rPr lang="en-US" b="1" dirty="0" smtClean="0">
                <a:effectLst>
                  <a:outerShdw blurRad="38100" dist="38100" dir="2700000" algn="tl">
                    <a:srgbClr val="000000">
                      <a:alpha val="43137"/>
                    </a:srgbClr>
                  </a:outerShdw>
                </a:effectLst>
              </a:rPr>
              <a:t>Accessible Route To Bowling Lanes</a:t>
            </a:r>
          </a:p>
          <a:p>
            <a:pPr marL="1031875" lvl="1" indent="-514350" eaLnBrk="1" hangingPunct="1">
              <a:buFont typeface="+mj-lt"/>
              <a:buAutoNum type="alphaLcPeriod"/>
            </a:pPr>
            <a:r>
              <a:rPr lang="en-US" b="1" dirty="0" smtClean="0">
                <a:effectLst>
                  <a:outerShdw blurRad="38100" dist="38100" dir="2700000" algn="tl">
                    <a:srgbClr val="000000">
                      <a:alpha val="43137"/>
                    </a:srgbClr>
                  </a:outerShdw>
                </a:effectLst>
              </a:rPr>
              <a:t> Accessible Route In Court Sports Facilities</a:t>
            </a:r>
          </a:p>
          <a:p>
            <a:pPr marL="514350" indent="-514350" eaLnBrk="1" hangingPunct="1">
              <a:buFont typeface="+mj-lt"/>
              <a:buAutoNum type="arabicPeriod" startAt="8"/>
            </a:pPr>
            <a:endParaRPr lang="en-US" sz="2800" b="1" dirty="0" smtClean="0">
              <a:effectLst>
                <a:outerShdw blurRad="38100" dist="38100" dir="2700000" algn="tl">
                  <a:srgbClr val="000000">
                    <a:alpha val="43137"/>
                  </a:srgbClr>
                </a:outerShdw>
              </a:effectLst>
            </a:endParaRPr>
          </a:p>
          <a:p>
            <a:pPr marL="514350" indent="-514350" eaLnBrk="1" hangingPunct="1">
              <a:buFont typeface="+mj-lt"/>
              <a:buAutoNum type="arabicPeriod" startAt="8"/>
            </a:pPr>
            <a:endParaRPr lang="en-US" sz="2800" b="1" dirty="0" smtClean="0">
              <a:effectLst>
                <a:outerShdw blurRad="38100" dist="38100" dir="2700000" algn="tl">
                  <a:srgbClr val="000000">
                    <a:alpha val="43137"/>
                  </a:srgbClr>
                </a:outerShdw>
              </a:effectLst>
            </a:endParaRPr>
          </a:p>
          <a:p>
            <a:pPr marL="514350" indent="-514350" eaLnBrk="1" hangingPunct="1">
              <a:buFont typeface="+mj-lt"/>
              <a:buAutoNum type="arabicPeriod" startAt="8"/>
            </a:pPr>
            <a:endParaRPr lang="en-US" b="1" dirty="0" smtClean="0">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a:defRPr/>
            </a:pPr>
            <a:r>
              <a:rPr dirty="0" smtClean="0"/>
              <a:t>Path of Travel - Safe Harbor	</a:t>
            </a:r>
          </a:p>
        </p:txBody>
      </p:sp>
      <p:sp>
        <p:nvSpPr>
          <p:cNvPr id="33795" name="Content Placeholder 2"/>
          <p:cNvSpPr>
            <a:spLocks noGrp="1"/>
          </p:cNvSpPr>
          <p:nvPr>
            <p:ph idx="1"/>
          </p:nvPr>
        </p:nvSpPr>
        <p:spPr>
          <a:xfrm>
            <a:off x="381000" y="1371600"/>
            <a:ext cx="8305800" cy="4462760"/>
          </a:xfrm>
        </p:spPr>
        <p:txBody>
          <a:bodyPr/>
          <a:lstStyle/>
          <a:p>
            <a:r>
              <a:rPr lang="en-US" b="1" dirty="0" smtClean="0">
                <a:effectLst>
                  <a:outerShdw blurRad="38100" dist="38100" dir="2700000" algn="tl">
                    <a:srgbClr val="000000">
                      <a:alpha val="43137"/>
                    </a:srgbClr>
                  </a:outerShdw>
                </a:effectLst>
              </a:rPr>
              <a:t>Both Title II And Title III Specify That If A Covered Entity Has Constructed Or Altered Required Elements Of A Path Of Travel In Compliance With The Applicable Standards (1991 Or UFAS), Before March 15, 2012, They Are Not Required To Retrofit Such Elements To Reflect Incremental Changes In The 2010 Standards, Just Because They Alter A Primary Function Area Served By The Path Of Travel.</a:t>
            </a:r>
          </a:p>
          <a:p>
            <a:pPr>
              <a:buFontTx/>
              <a:buNone/>
            </a:pPr>
            <a:endParaRPr lang="en-US" sz="2800" b="1" dirty="0" smtClean="0">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3025"/>
            <a:ext cx="8229600" cy="1433513"/>
          </a:xfrm>
        </p:spPr>
        <p:txBody>
          <a:bodyPr>
            <a:normAutofit fontScale="90000"/>
          </a:bodyPr>
          <a:lstStyle/>
          <a:p>
            <a:pPr fontAlgn="auto">
              <a:spcAft>
                <a:spcPts val="0"/>
              </a:spcAft>
              <a:defRPr/>
            </a:pPr>
            <a:r>
              <a:rPr smtClean="0"/>
              <a:t>…Title II and III alterations:</a:t>
            </a:r>
            <a:br>
              <a:rPr smtClean="0"/>
            </a:br>
            <a:r>
              <a:rPr sz="6000" smtClean="0"/>
              <a:t>Safe Harbor</a:t>
            </a:r>
            <a:endParaRPr sz="6000"/>
          </a:p>
        </p:txBody>
      </p:sp>
      <p:sp>
        <p:nvSpPr>
          <p:cNvPr id="43011" name="Content Placeholder 2"/>
          <p:cNvSpPr>
            <a:spLocks noGrp="1"/>
          </p:cNvSpPr>
          <p:nvPr>
            <p:ph idx="1"/>
          </p:nvPr>
        </p:nvSpPr>
        <p:spPr>
          <a:xfrm>
            <a:off x="304800" y="1752600"/>
            <a:ext cx="8229600" cy="4087273"/>
          </a:xfrm>
        </p:spPr>
        <p:txBody>
          <a:bodyPr/>
          <a:lstStyle/>
          <a:p>
            <a:r>
              <a:rPr lang="en-US" dirty="0" smtClean="0"/>
              <a:t>Alterations Don’t Trigger Requirement To Alter Elements Of Path Of Travel That Already Comply With The 1991 Standards.</a:t>
            </a:r>
          </a:p>
          <a:p>
            <a:pPr>
              <a:lnSpc>
                <a:spcPct val="150000"/>
              </a:lnSpc>
            </a:pPr>
            <a:r>
              <a:rPr lang="en-US" dirty="0" smtClean="0"/>
              <a:t>Title II: 35.151(b)(4)(ii)(c)</a:t>
            </a:r>
          </a:p>
          <a:p>
            <a:pPr>
              <a:lnSpc>
                <a:spcPct val="150000"/>
              </a:lnSpc>
            </a:pPr>
            <a:r>
              <a:rPr lang="en-US" dirty="0" smtClean="0"/>
              <a:t>Title III: 36.403(a)(1)</a:t>
            </a:r>
          </a:p>
          <a:p>
            <a:pPr>
              <a:buFontTx/>
              <a:buNone/>
            </a:pPr>
            <a:endParaRPr lang="en-US" dirty="0" smtClean="0"/>
          </a:p>
          <a:p>
            <a:endParaRPr lang="en-US" dirty="0" smtClean="0"/>
          </a:p>
        </p:txBody>
      </p:sp>
      <p:sp>
        <p:nvSpPr>
          <p:cNvPr id="43012" name="Slide Number Placeholder 3"/>
          <p:cNvSpPr>
            <a:spLocks noGrp="1"/>
          </p:cNvSpPr>
          <p:nvPr>
            <p:ph type="sldNum" sz="quarter" idx="4294967295"/>
          </p:nvPr>
        </p:nvSpPr>
        <p:spPr bwMode="auto">
          <a:xfrm>
            <a:off x="70104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374877D-2AD7-4749-9258-8A9C593FA5D1}" type="slidenum">
              <a:rPr lang="en-US">
                <a:solidFill>
                  <a:prstClr val="white"/>
                </a:solidFill>
              </a:rPr>
              <a:pPr eaLnBrk="1" hangingPunct="1"/>
              <a:t>53</a:t>
            </a:fld>
            <a:endParaRPr lang="en-US">
              <a:solidFill>
                <a:prstClr val="white"/>
              </a:solidFill>
            </a:endParaRPr>
          </a:p>
        </p:txBody>
      </p:sp>
      <p:pic>
        <p:nvPicPr>
          <p:cNvPr id="43013" name="Picture 4" descr="safe harbor icon: lighthouse along sho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1776" y="3352800"/>
            <a:ext cx="2900224" cy="2789598"/>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727125"/>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bwMode="auto"/>
        <p:txBody>
          <a:bodyPr numCol="1" anchorCtr="0" compatLnSpc="1">
            <a:prstTxWarp prst="textNoShape">
              <a:avLst/>
            </a:prstTxWarp>
          </a:bodyPr>
          <a:lstStyle/>
          <a:p>
            <a:pPr>
              <a:defRPr/>
            </a:pPr>
            <a:r>
              <a:rPr smtClean="0"/>
              <a:t>Existing facilities: safe harbor</a:t>
            </a:r>
          </a:p>
        </p:txBody>
      </p:sp>
      <p:sp>
        <p:nvSpPr>
          <p:cNvPr id="45059" name="Content Placeholder 2"/>
          <p:cNvSpPr>
            <a:spLocks noGrp="1"/>
          </p:cNvSpPr>
          <p:nvPr>
            <p:ph idx="1"/>
          </p:nvPr>
        </p:nvSpPr>
        <p:spPr>
          <a:xfrm>
            <a:off x="457200" y="1454729"/>
            <a:ext cx="8229600" cy="4641271"/>
          </a:xfrm>
        </p:spPr>
        <p:txBody>
          <a:bodyPr/>
          <a:lstStyle/>
          <a:p>
            <a:pPr>
              <a:buFontTx/>
              <a:buNone/>
            </a:pPr>
            <a:r>
              <a:rPr lang="en-US" b="1" dirty="0" smtClean="0">
                <a:effectLst>
                  <a:outerShdw blurRad="38100" dist="38100" dir="2700000" algn="tl">
                    <a:srgbClr val="000000">
                      <a:alpha val="43137"/>
                    </a:srgbClr>
                  </a:outerShdw>
                </a:effectLst>
              </a:rPr>
              <a:t>Program Accessibility (Title II)</a:t>
            </a:r>
          </a:p>
          <a:p>
            <a:r>
              <a:rPr lang="en-US" b="1" dirty="0" smtClean="0">
                <a:effectLst>
                  <a:outerShdw blurRad="38100" dist="38100" dir="2700000" algn="tl">
                    <a:srgbClr val="000000">
                      <a:alpha val="43137"/>
                    </a:srgbClr>
                  </a:outerShdw>
                </a:effectLst>
              </a:rPr>
              <a:t>Basic Requirement Stays: </a:t>
            </a:r>
          </a:p>
          <a:p>
            <a:pPr lvl="1"/>
            <a:r>
              <a:rPr lang="en-US" b="1" dirty="0" smtClean="0">
                <a:effectLst>
                  <a:outerShdw blurRad="38100" dist="38100" dir="2700000" algn="tl">
                    <a:srgbClr val="000000">
                      <a:alpha val="43137"/>
                    </a:srgbClr>
                  </a:outerShdw>
                </a:effectLst>
              </a:rPr>
              <a:t>Every Program Must Be Accessible When Viewed In Its Entirety</a:t>
            </a:r>
          </a:p>
          <a:p>
            <a:pPr lvl="1"/>
            <a:r>
              <a:rPr lang="en-US" b="1" dirty="0" smtClean="0">
                <a:effectLst>
                  <a:outerShdw blurRad="38100" dist="38100" dir="2700000" algn="tl">
                    <a:srgbClr val="000000">
                      <a:alpha val="43137"/>
                    </a:srgbClr>
                  </a:outerShdw>
                </a:effectLst>
              </a:rPr>
              <a:t>Whether Something Is “Accessible” Is Measured By Reference To Standards</a:t>
            </a:r>
          </a:p>
          <a:p>
            <a:r>
              <a:rPr lang="en-US" b="1" dirty="0" smtClean="0">
                <a:effectLst>
                  <a:outerShdw blurRad="38100" dist="38100" dir="2700000" algn="tl">
                    <a:srgbClr val="000000">
                      <a:alpha val="43137"/>
                    </a:srgbClr>
                  </a:outerShdw>
                </a:effectLst>
              </a:rPr>
              <a:t>The “Measure”/Reference Point Changes (1991, 2010)</a:t>
            </a:r>
          </a:p>
          <a:p>
            <a:pPr lvl="1">
              <a:buFontTx/>
              <a:buNone/>
            </a:pPr>
            <a:endParaRPr lang="en-US" b="1" dirty="0" smtClean="0">
              <a:effectLst>
                <a:outerShdw blurRad="38100" dist="38100" dir="2700000" algn="tl">
                  <a:srgbClr val="000000">
                    <a:alpha val="43137"/>
                  </a:srgbClr>
                </a:outerShdw>
              </a:effectLst>
            </a:endParaRPr>
          </a:p>
          <a:p>
            <a:pPr lvl="1"/>
            <a:endParaRPr lang="en-US" b="1"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04607938"/>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bwMode="auto"/>
        <p:txBody>
          <a:bodyPr numCol="1" anchorCtr="0" compatLnSpc="1">
            <a:prstTxWarp prst="textNoShape">
              <a:avLst/>
            </a:prstTxWarp>
          </a:bodyPr>
          <a:lstStyle/>
          <a:p>
            <a:pPr>
              <a:defRPr/>
            </a:pPr>
            <a:r>
              <a:rPr smtClean="0"/>
              <a:t>…Existing facilities: safe harbor</a:t>
            </a:r>
          </a:p>
        </p:txBody>
      </p:sp>
      <p:sp>
        <p:nvSpPr>
          <p:cNvPr id="46083" name="Content Placeholder 2"/>
          <p:cNvSpPr>
            <a:spLocks noGrp="1"/>
          </p:cNvSpPr>
          <p:nvPr>
            <p:ph idx="1"/>
          </p:nvPr>
        </p:nvSpPr>
        <p:spPr>
          <a:xfrm>
            <a:off x="457200" y="1368425"/>
            <a:ext cx="8229600" cy="4525963"/>
          </a:xfrm>
        </p:spPr>
        <p:txBody>
          <a:bodyPr/>
          <a:lstStyle/>
          <a:p>
            <a:r>
              <a:rPr lang="en-US" b="1" dirty="0" smtClean="0">
                <a:effectLst>
                  <a:outerShdw blurRad="38100" dist="38100" dir="2700000" algn="tl">
                    <a:srgbClr val="000000">
                      <a:alpha val="43137"/>
                    </a:srgbClr>
                  </a:outerShdw>
                </a:effectLst>
              </a:rPr>
              <a:t>New “Safe Harbor”: </a:t>
            </a:r>
            <a:r>
              <a:rPr lang="en-US" b="1" u="sng" dirty="0" smtClean="0">
                <a:effectLst>
                  <a:outerShdw blurRad="38100" dist="38100" dir="2700000" algn="tl">
                    <a:srgbClr val="000000">
                      <a:alpha val="43137"/>
                    </a:srgbClr>
                  </a:outerShdw>
                </a:effectLst>
              </a:rPr>
              <a:t>Elements</a:t>
            </a:r>
            <a:r>
              <a:rPr lang="en-US" b="1" dirty="0" smtClean="0">
                <a:effectLst>
                  <a:outerShdw blurRad="38100" dist="38100" dir="2700000" algn="tl">
                    <a:srgbClr val="000000">
                      <a:alpha val="43137"/>
                    </a:srgbClr>
                  </a:outerShdw>
                </a:effectLst>
              </a:rPr>
              <a:t> Complying With </a:t>
            </a:r>
            <a:r>
              <a:rPr lang="en-US" b="1" dirty="0" err="1" smtClean="0">
                <a:effectLst>
                  <a:outerShdw blurRad="38100" dist="38100" dir="2700000" algn="tl">
                    <a:srgbClr val="000000">
                      <a:alpha val="43137"/>
                    </a:srgbClr>
                  </a:outerShdw>
                </a:effectLst>
              </a:rPr>
              <a:t>UFAS</a:t>
            </a:r>
            <a:r>
              <a:rPr lang="en-US" b="1" dirty="0" smtClean="0">
                <a:effectLst>
                  <a:outerShdw blurRad="38100" dist="38100" dir="2700000" algn="tl">
                    <a:srgbClr val="000000">
                      <a:alpha val="43137"/>
                    </a:srgbClr>
                  </a:outerShdw>
                </a:effectLst>
              </a:rPr>
              <a:t> Or 1991 Standards Don’t Have To Be Altered Just For Sake Of Program Access Even After March 2012</a:t>
            </a:r>
          </a:p>
          <a:p>
            <a:pPr lvl="1"/>
            <a:r>
              <a:rPr lang="en-US" b="1" dirty="0" smtClean="0">
                <a:effectLst>
                  <a:outerShdw blurRad="38100" dist="38100" dir="2700000" algn="tl">
                    <a:srgbClr val="000000">
                      <a:alpha val="43137"/>
                    </a:srgbClr>
                  </a:outerShdw>
                </a:effectLst>
              </a:rPr>
              <a:t>Areas Not Addressed In 1991 But Addressed In 2010 Are Not Subject To Safe Harbor: Recreation, Play Areas, Etc.</a:t>
            </a:r>
          </a:p>
          <a:p>
            <a:r>
              <a:rPr lang="en-US" b="1" dirty="0" smtClean="0">
                <a:effectLst>
                  <a:outerShdw blurRad="38100" dist="38100" dir="2700000" algn="tl">
                    <a:srgbClr val="000000">
                      <a:alpha val="43137"/>
                    </a:srgbClr>
                  </a:outerShdw>
                </a:effectLst>
              </a:rPr>
              <a:t>Barrier Removal (Title III): Similar Safe Harbor</a:t>
            </a:r>
          </a:p>
          <a:p>
            <a:pPr lvl="1">
              <a:buFontTx/>
              <a:buNone/>
            </a:pPr>
            <a:endParaRPr lang="en-US" b="1" dirty="0" smtClean="0">
              <a:effectLst>
                <a:outerShdw blurRad="38100" dist="38100" dir="2700000" algn="tl">
                  <a:srgbClr val="000000">
                    <a:alpha val="43137"/>
                  </a:srgbClr>
                </a:outerShdw>
              </a:effectLst>
            </a:endParaRPr>
          </a:p>
          <a:p>
            <a:pPr lvl="1"/>
            <a:endParaRPr lang="en-US" b="1"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42142944"/>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bwMode="auto">
          <a:xfrm>
            <a:off x="381000" y="533602"/>
            <a:ext cx="8382000" cy="609398"/>
          </a:xfrm>
        </p:spPr>
        <p:txBody>
          <a:bodyPr numCol="1" anchorCtr="0" compatLnSpc="1">
            <a:prstTxWarp prst="textNoShape">
              <a:avLst/>
            </a:prstTxWarp>
          </a:bodyPr>
          <a:lstStyle/>
          <a:p>
            <a:pPr>
              <a:defRPr/>
            </a:pPr>
            <a:r>
              <a:rPr lang="en-US" sz="4400" dirty="0" smtClean="0"/>
              <a:t>Using The Safe Harbor Before 3-25-12</a:t>
            </a:r>
          </a:p>
        </p:txBody>
      </p:sp>
      <p:sp>
        <p:nvSpPr>
          <p:cNvPr id="47107" name="Content Placeholder 2"/>
          <p:cNvSpPr>
            <a:spLocks noGrp="1"/>
          </p:cNvSpPr>
          <p:nvPr>
            <p:ph idx="1"/>
          </p:nvPr>
        </p:nvSpPr>
        <p:spPr>
          <a:xfrm>
            <a:off x="457200" y="1447800"/>
            <a:ext cx="8229600" cy="3053144"/>
          </a:xfrm>
        </p:spPr>
        <p:txBody>
          <a:bodyPr/>
          <a:lstStyle/>
          <a:p>
            <a:pPr>
              <a:lnSpc>
                <a:spcPct val="100000"/>
              </a:lnSpc>
            </a:pPr>
            <a:r>
              <a:rPr lang="en-US" b="1" dirty="0" smtClean="0">
                <a:effectLst>
                  <a:outerShdw blurRad="38100" dist="38100" dir="2700000" algn="tl">
                    <a:srgbClr val="000000">
                      <a:alpha val="43137"/>
                    </a:srgbClr>
                  </a:outerShdw>
                </a:effectLst>
              </a:rPr>
              <a:t>Document Existing Elements Complying With 1991 Standards (Or </a:t>
            </a:r>
            <a:r>
              <a:rPr lang="en-US" b="1" dirty="0" err="1" smtClean="0">
                <a:effectLst>
                  <a:outerShdw blurRad="38100" dist="38100" dir="2700000" algn="tl">
                    <a:srgbClr val="000000">
                      <a:alpha val="43137"/>
                    </a:srgbClr>
                  </a:outerShdw>
                </a:effectLst>
              </a:rPr>
              <a:t>UFAS</a:t>
            </a:r>
            <a:r>
              <a:rPr lang="en-US" b="1" dirty="0" smtClean="0">
                <a:effectLst>
                  <a:outerShdw blurRad="38100" dist="38100" dir="2700000" algn="tl">
                    <a:srgbClr val="000000">
                      <a:alpha val="43137"/>
                    </a:srgbClr>
                  </a:outerShdw>
                </a:effectLst>
              </a:rPr>
              <a:t> If Title II)</a:t>
            </a:r>
          </a:p>
          <a:p>
            <a:pPr>
              <a:lnSpc>
                <a:spcPct val="100000"/>
              </a:lnSpc>
            </a:pPr>
            <a:r>
              <a:rPr lang="en-US" b="1" dirty="0" smtClean="0">
                <a:effectLst>
                  <a:outerShdw blurRad="38100" dist="38100" dir="2700000" algn="tl">
                    <a:srgbClr val="000000">
                      <a:alpha val="43137"/>
                    </a:srgbClr>
                  </a:outerShdw>
                </a:effectLst>
              </a:rPr>
              <a:t>If Changes Are Required, Remove Barriers To Program Access (Or Title III Barriers) Under 1991 Or 2010 Standard Considering Safe Harbor</a:t>
            </a:r>
          </a:p>
        </p:txBody>
      </p:sp>
    </p:spTree>
    <p:extLst>
      <p:ext uri="{BB962C8B-B14F-4D97-AF65-F5344CB8AC3E}">
        <p14:creationId xmlns:p14="http://schemas.microsoft.com/office/powerpoint/2010/main" val="466653524"/>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dirty="0" smtClean="0"/>
              <a:t>Resources</a:t>
            </a:r>
            <a:endParaRPr dirty="0"/>
          </a:p>
        </p:txBody>
      </p:sp>
      <p:sp>
        <p:nvSpPr>
          <p:cNvPr id="34819" name="Content Placeholder 2"/>
          <p:cNvSpPr>
            <a:spLocks noGrp="1"/>
          </p:cNvSpPr>
          <p:nvPr>
            <p:ph idx="1"/>
          </p:nvPr>
        </p:nvSpPr>
        <p:spPr>
          <a:xfrm>
            <a:off x="381000" y="1412875"/>
            <a:ext cx="8382000" cy="4262705"/>
          </a:xfrm>
        </p:spPr>
        <p:txBody>
          <a:bodyPr/>
          <a:lstStyle/>
          <a:p>
            <a:pPr>
              <a:buFontTx/>
              <a:buNone/>
            </a:pPr>
            <a:r>
              <a:rPr lang="en-US" sz="2600" dirty="0" smtClean="0"/>
              <a:t>Regulations, Appendices, Standards Are Available At </a:t>
            </a:r>
            <a:r>
              <a:rPr lang="en-US" sz="2600" dirty="0" err="1" smtClean="0"/>
              <a:t>Doj’s</a:t>
            </a:r>
            <a:r>
              <a:rPr lang="en-US" sz="2600" dirty="0" smtClean="0"/>
              <a:t> ADA Web Site At </a:t>
            </a:r>
            <a:r>
              <a:rPr lang="en-US" sz="2600" dirty="0" smtClean="0">
                <a:solidFill>
                  <a:schemeClr val="tx2"/>
                </a:solidFill>
              </a:rPr>
              <a:t>www.AdA.Gov </a:t>
            </a:r>
          </a:p>
          <a:p>
            <a:pPr>
              <a:buFontTx/>
              <a:buNone/>
            </a:pPr>
            <a:r>
              <a:rPr lang="en-US" sz="2600" dirty="0" smtClean="0"/>
              <a:t>For Answers To Specific Questions, DOJ Toll-free Ada Information Line: </a:t>
            </a:r>
          </a:p>
          <a:p>
            <a:pPr>
              <a:buFontTx/>
              <a:buNone/>
            </a:pPr>
            <a:r>
              <a:rPr lang="en-US" sz="2600" dirty="0" smtClean="0"/>
              <a:t>	800-514-0301 (Voice) 			                 </a:t>
            </a:r>
          </a:p>
          <a:p>
            <a:pPr>
              <a:buFontTx/>
              <a:buNone/>
            </a:pPr>
            <a:r>
              <a:rPr lang="en-US" sz="2600" dirty="0" smtClean="0"/>
              <a:t>	800-514-0383 (TTY) </a:t>
            </a:r>
          </a:p>
          <a:p>
            <a:pPr>
              <a:buFontTx/>
              <a:buNone/>
            </a:pPr>
            <a:r>
              <a:rPr lang="en-US" sz="2600" dirty="0" smtClean="0"/>
              <a:t>Network Of Ada Centers (Formerly Known As </a:t>
            </a:r>
            <a:r>
              <a:rPr lang="en-US" sz="2600" dirty="0" err="1" smtClean="0"/>
              <a:t>DBTAC”S</a:t>
            </a:r>
            <a:r>
              <a:rPr lang="en-US" sz="2600" dirty="0" smtClean="0"/>
              <a:t>)</a:t>
            </a:r>
          </a:p>
          <a:p>
            <a:pPr>
              <a:buFontTx/>
              <a:buNone/>
            </a:pPr>
            <a:r>
              <a:rPr lang="en-US" sz="2600" dirty="0" smtClean="0"/>
              <a:t> 800-949-4232 (Voice/</a:t>
            </a:r>
            <a:r>
              <a:rPr lang="en-US" sz="2600" dirty="0" err="1" smtClean="0"/>
              <a:t>Tty</a:t>
            </a:r>
            <a:r>
              <a:rPr lang="en-US" sz="2600" dirty="0" smtClean="0"/>
              <a:t>)</a:t>
            </a:r>
          </a:p>
          <a:p>
            <a:pPr>
              <a:buFontTx/>
              <a:buNone/>
            </a:pPr>
            <a:r>
              <a:rPr lang="en-US" sz="2600" dirty="0" smtClean="0"/>
              <a:t>U.S. Access Board Web Site At </a:t>
            </a:r>
            <a:r>
              <a:rPr lang="en-US" sz="2600" dirty="0" err="1" smtClean="0">
                <a:solidFill>
                  <a:schemeClr val="tx2"/>
                </a:solidFill>
              </a:rPr>
              <a:t>Www.Access-board.Gov</a:t>
            </a:r>
            <a:r>
              <a:rPr lang="en-US" sz="2600" dirty="0" smtClean="0">
                <a:solidFill>
                  <a:schemeClr val="tx2"/>
                </a:solidFill>
              </a:rPr>
              <a:t>.</a:t>
            </a:r>
          </a:p>
          <a:p>
            <a:pPr marL="0" indent="0">
              <a:buNone/>
            </a:pPr>
            <a:endParaRPr lang="en-US" dirty="0" smtClean="0"/>
          </a:p>
        </p:txBody>
      </p:sp>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bwMode="auto"/>
        <p:txBody>
          <a:bodyPr numCol="1" anchorCtr="0" compatLnSpc="1">
            <a:prstTxWarp prst="textNoShape">
              <a:avLst/>
            </a:prstTxWarp>
          </a:bodyPr>
          <a:lstStyle/>
          <a:p>
            <a:pPr>
              <a:defRPr/>
            </a:pPr>
            <a:r>
              <a:rPr smtClean="0"/>
              <a:t>Alterations: title II</a:t>
            </a:r>
          </a:p>
        </p:txBody>
      </p:sp>
      <p:sp>
        <p:nvSpPr>
          <p:cNvPr id="41987" name="Content Placeholder 2"/>
          <p:cNvSpPr>
            <a:spLocks noGrp="1"/>
          </p:cNvSpPr>
          <p:nvPr>
            <p:ph idx="1"/>
          </p:nvPr>
        </p:nvSpPr>
        <p:spPr>
          <a:xfrm>
            <a:off x="381000" y="1412875"/>
            <a:ext cx="8382000" cy="4355038"/>
          </a:xfrm>
        </p:spPr>
        <p:txBody>
          <a:bodyPr/>
          <a:lstStyle/>
          <a:p>
            <a:r>
              <a:rPr lang="en-US" b="1" dirty="0" smtClean="0"/>
              <a:t>“Path Of Travel” </a:t>
            </a:r>
            <a:r>
              <a:rPr lang="en-US" dirty="0" smtClean="0"/>
              <a:t>Requirement Now Applies Under Title II Too. 35.151(b)(2) And (4).</a:t>
            </a:r>
          </a:p>
          <a:p>
            <a:pPr lvl="1"/>
            <a:r>
              <a:rPr lang="en-US" sz="2500" b="1" dirty="0" smtClean="0"/>
              <a:t>Aka 20% Rule</a:t>
            </a:r>
            <a:r>
              <a:rPr lang="en-US" sz="2500" dirty="0" smtClean="0"/>
              <a:t>: If You Alter A “Primary Function Area,” You Have To Comply With Alterations Standards For That Space, </a:t>
            </a:r>
            <a:r>
              <a:rPr lang="en-US" sz="2500" u="sng" dirty="0" smtClean="0"/>
              <a:t>Plus </a:t>
            </a:r>
            <a:r>
              <a:rPr lang="en-US" sz="2500" dirty="0" smtClean="0"/>
              <a:t>Spend Up To 20% </a:t>
            </a:r>
          </a:p>
          <a:p>
            <a:pPr lvl="1">
              <a:buFontTx/>
              <a:buNone/>
            </a:pPr>
            <a:r>
              <a:rPr lang="en-US" sz="2500" dirty="0" smtClean="0"/>
              <a:t>	On Path Of Travel Accessibility </a:t>
            </a:r>
          </a:p>
          <a:p>
            <a:pPr lvl="1">
              <a:buFontTx/>
              <a:buNone/>
            </a:pPr>
            <a:r>
              <a:rPr lang="en-US" sz="2500" dirty="0" smtClean="0"/>
              <a:t>	(Route To Space, Restrooms, </a:t>
            </a:r>
          </a:p>
          <a:p>
            <a:pPr lvl="1">
              <a:buFontTx/>
              <a:buNone/>
            </a:pPr>
            <a:r>
              <a:rPr lang="en-US" sz="2500" dirty="0" smtClean="0"/>
              <a:t>	Drinking Fountains, Phones)</a:t>
            </a:r>
          </a:p>
          <a:p>
            <a:endParaRPr lang="en-US" dirty="0" smtClean="0"/>
          </a:p>
          <a:p>
            <a:r>
              <a:rPr lang="en-US" dirty="0" smtClean="0"/>
              <a:t>Structural Impracticability</a:t>
            </a:r>
          </a:p>
        </p:txBody>
      </p:sp>
      <p:sp>
        <p:nvSpPr>
          <p:cNvPr id="41988" name="Slide Number Placeholder 3"/>
          <p:cNvSpPr>
            <a:spLocks noGrp="1"/>
          </p:cNvSpPr>
          <p:nvPr>
            <p:ph type="sldNum" sz="quarter" idx="4294967295"/>
          </p:nvPr>
        </p:nvSpPr>
        <p:spPr bwMode="auto">
          <a:xfrm>
            <a:off x="70104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F87D675-32D9-4BE3-B641-C413CB8A758C}" type="slidenum">
              <a:rPr lang="en-US"/>
              <a:pPr eaLnBrk="1" hangingPunct="1"/>
              <a:t>58</a:t>
            </a:fld>
            <a:endParaRPr lang="en-US"/>
          </a:p>
        </p:txBody>
      </p:sp>
      <p:pic>
        <p:nvPicPr>
          <p:cNvPr id="5" name="Picture 2" descr="http://www.zionbismarck.com/Building_Project/Renovation/hallway.jpg"/>
          <p:cNvPicPr>
            <a:picLocks noChangeAspect="1" noChangeArrowheads="1"/>
          </p:cNvPicPr>
          <p:nvPr/>
        </p:nvPicPr>
        <p:blipFill>
          <a:blip r:embed="rId3"/>
          <a:srcRect/>
          <a:stretch>
            <a:fillRect/>
          </a:stretch>
        </p:blipFill>
        <p:spPr bwMode="auto">
          <a:xfrm>
            <a:off x="5603874" y="3503206"/>
            <a:ext cx="3082925" cy="3126194"/>
          </a:xfrm>
          <a:prstGeom prst="rect">
            <a:avLst/>
          </a:prstGeom>
          <a:ln w="3175">
            <a:solidFill>
              <a:schemeClr val="tx1"/>
            </a:solid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pPr algn="ctr"/>
            <a:r>
              <a:rPr lang="en-US" sz="5400" b="1" dirty="0" smtClean="0"/>
              <a:t>ABA Standards</a:t>
            </a:r>
            <a:endParaRPr lang="en-US" sz="5400" b="1" dirty="0"/>
          </a:p>
        </p:txBody>
      </p:sp>
      <p:sp>
        <p:nvSpPr>
          <p:cNvPr id="3" name="Subtitle 2"/>
          <p:cNvSpPr>
            <a:spLocks noGrp="1"/>
          </p:cNvSpPr>
          <p:nvPr>
            <p:ph type="subTitle" idx="1"/>
          </p:nvPr>
        </p:nvSpPr>
        <p:spPr>
          <a:xfrm>
            <a:off x="2362200" y="1066800"/>
            <a:ext cx="5334000" cy="990600"/>
          </a:xfrm>
        </p:spPr>
        <p:txBody>
          <a:bodyPr>
            <a:normAutofit/>
          </a:bodyPr>
          <a:lstStyle/>
          <a:p>
            <a:pPr algn="l"/>
            <a:r>
              <a:rPr lang="en-US" sz="4400" b="1" dirty="0" smtClean="0"/>
              <a:t>(Federal facilities)</a:t>
            </a:r>
          </a:p>
          <a:p>
            <a:pPr algn="l"/>
            <a:endParaRPr lang="en-US" sz="4000" b="1" dirty="0" smtClean="0"/>
          </a:p>
          <a:p>
            <a:pPr algn="l">
              <a:buFont typeface="Arial" pitchFamily="34" charset="0"/>
              <a:buChar char="•"/>
            </a:pPr>
            <a:endParaRPr lang="en-US" sz="4000" b="1" dirty="0" smtClean="0">
              <a:solidFill>
                <a:schemeClr val="tx1"/>
              </a:solidFill>
            </a:endParaRPr>
          </a:p>
          <a:p>
            <a:pPr algn="l"/>
            <a:endParaRPr lang="en-US" sz="4000" b="1" dirty="0" smtClean="0">
              <a:solidFill>
                <a:schemeClr val="tx1"/>
              </a:solidFill>
            </a:endParaRPr>
          </a:p>
          <a:p>
            <a:pPr algn="l"/>
            <a:endParaRPr lang="en-US" sz="4000" b="1" dirty="0">
              <a:solidFill>
                <a:schemeClr val="tx1"/>
              </a:solidFill>
            </a:endParaRPr>
          </a:p>
        </p:txBody>
      </p:sp>
      <p:pic>
        <p:nvPicPr>
          <p:cNvPr id="5" name="Picture 4" descr="Seal of the U.S. Department of Housing and Urban Development"/>
          <p:cNvPicPr>
            <a:picLocks noChangeAspect="1"/>
          </p:cNvPicPr>
          <p:nvPr/>
        </p:nvPicPr>
        <p:blipFill>
          <a:blip r:embed="rId2" cstate="print"/>
          <a:stretch>
            <a:fillRect/>
          </a:stretch>
        </p:blipFill>
        <p:spPr>
          <a:xfrm>
            <a:off x="1066800" y="4724400"/>
            <a:ext cx="1151128" cy="1117600"/>
          </a:xfrm>
          <a:prstGeom prst="rect">
            <a:avLst/>
          </a:prstGeom>
        </p:spPr>
      </p:pic>
      <p:pic>
        <p:nvPicPr>
          <p:cNvPr id="6" name="Picture 2" descr="Federal building"/>
          <p:cNvPicPr>
            <a:picLocks noChangeAspect="1" noChangeArrowheads="1"/>
          </p:cNvPicPr>
          <p:nvPr/>
        </p:nvPicPr>
        <p:blipFill>
          <a:blip r:embed="rId3" cstate="print">
            <a:duotone>
              <a:schemeClr val="accent2">
                <a:shade val="45000"/>
                <a:satMod val="135000"/>
              </a:schemeClr>
              <a:prstClr val="white"/>
            </a:duotone>
          </a:blip>
          <a:srcRect/>
          <a:stretch>
            <a:fillRect/>
          </a:stretch>
        </p:blipFill>
        <p:spPr bwMode="auto">
          <a:xfrm>
            <a:off x="228600" y="2133600"/>
            <a:ext cx="2486108" cy="1914525"/>
          </a:xfrm>
          <a:prstGeom prst="rect">
            <a:avLst/>
          </a:prstGeom>
          <a:noFill/>
          <a:ln w="9525">
            <a:noFill/>
            <a:miter lim="800000"/>
            <a:headEnd/>
            <a:tailEnd/>
          </a:ln>
          <a:effectLst/>
        </p:spPr>
      </p:pic>
      <p:sp>
        <p:nvSpPr>
          <p:cNvPr id="7" name="Subtitle 2"/>
          <p:cNvSpPr txBox="1">
            <a:spLocks/>
          </p:cNvSpPr>
          <p:nvPr/>
        </p:nvSpPr>
        <p:spPr>
          <a:xfrm>
            <a:off x="2895600" y="1905000"/>
            <a:ext cx="6019800" cy="4343400"/>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1600" b="1" i="0" u="none" strike="noStrike" kern="1200" cap="none" spc="0" normalizeH="0" baseline="0" noProof="0" dirty="0" smtClean="0">
              <a:ln>
                <a:noFill/>
              </a:ln>
              <a:effectLst>
                <a:outerShdw blurRad="38100" dist="38100" dir="2700000" algn="tl">
                  <a:srgbClr val="000000">
                    <a:alpha val="43137"/>
                  </a:srgbClr>
                </a:outerShdw>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smtClean="0">
                <a:ln>
                  <a:noFill/>
                </a:ln>
                <a:effectLst>
                  <a:outerShdw blurRad="38100" dist="38100" dir="2700000" algn="tl">
                    <a:srgbClr val="000000">
                      <a:alpha val="43137"/>
                    </a:srgbClr>
                  </a:outerShdw>
                </a:effectLst>
                <a:uLnTx/>
                <a:uFillTx/>
                <a:latin typeface="+mn-lt"/>
                <a:ea typeface="+mn-ea"/>
                <a:cs typeface="+mn-cs"/>
              </a:rPr>
              <a:t>Similar Standards In Effect For All Federally Funded Facilities (Except Housing)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1" i="0" u="none" strike="noStrike" kern="1200" cap="none" spc="0" normalizeH="0" baseline="0" noProof="0" dirty="0" smtClean="0">
              <a:ln>
                <a:noFill/>
              </a:ln>
              <a:effectLst>
                <a:outerShdw blurRad="38100" dist="38100" dir="2700000" algn="tl">
                  <a:srgbClr val="000000">
                    <a:alpha val="43137"/>
                  </a:srgbClr>
                </a:outerShdw>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smtClean="0">
                <a:ln>
                  <a:noFill/>
                </a:ln>
                <a:effectLst>
                  <a:outerShdw blurRad="38100" dist="38100" dir="2700000" algn="tl">
                    <a:srgbClr val="000000">
                      <a:alpha val="43137"/>
                    </a:srgbClr>
                  </a:outerShdw>
                </a:effectLst>
                <a:uLnTx/>
                <a:uFillTx/>
                <a:latin typeface="+mn-lt"/>
                <a:ea typeface="+mn-ea"/>
                <a:cs typeface="+mn-cs"/>
              </a:rPr>
              <a:t>Housing – UFAA Still Applies    (HUD To Update Standards)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4000" b="1" i="0" u="none" strike="noStrike" kern="1200" cap="none" spc="0" normalizeH="0" baseline="0" noProof="0" dirty="0" smtClean="0">
              <a:ln>
                <a:noFill/>
              </a:ln>
              <a:effectLst>
                <a:outerShdw blurRad="38100" dist="38100" dir="2700000" algn="tl">
                  <a:srgbClr val="000000">
                    <a:alpha val="43137"/>
                  </a:srgbClr>
                </a:outerShdw>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4000" b="1" i="0" u="none" strike="noStrike" kern="1200" cap="none" spc="0" normalizeH="0" baseline="0" noProof="0" dirty="0" smtClean="0">
              <a:ln>
                <a:noFill/>
              </a:ln>
              <a:effectLst>
                <a:outerShdw blurRad="38100" dist="38100" dir="2700000" algn="tl">
                  <a:srgbClr val="000000">
                    <a:alpha val="43137"/>
                  </a:srgbClr>
                </a:outerShdw>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4000" b="1" i="0" u="none" strike="noStrike" kern="1200" cap="none" spc="0" normalizeH="0" baseline="0" noProof="0" dirty="0" smtClean="0">
              <a:ln>
                <a:noFill/>
              </a:ln>
              <a:effectLst>
                <a:outerShdw blurRad="38100" dist="38100" dir="2700000" algn="tl">
                  <a:srgbClr val="000000">
                    <a:alpha val="43137"/>
                  </a:srgbClr>
                </a:outerShdw>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4000" b="1" i="0" u="none" strike="noStrike" kern="1200" cap="none" spc="0" normalizeH="0" baseline="0" noProof="0" dirty="0">
              <a:ln>
                <a:noFill/>
              </a:ln>
              <a:effectLst>
                <a:outerShdw blurRad="38100" dist="38100" dir="2700000" algn="tl">
                  <a:srgbClr val="000000">
                    <a:alpha val="43137"/>
                  </a:srgbClr>
                </a:outerShdw>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0" name="Rectangle 2"/>
          <p:cNvSpPr>
            <a:spLocks noGrp="1" noChangeArrowheads="1"/>
          </p:cNvSpPr>
          <p:nvPr>
            <p:ph type="title"/>
          </p:nvPr>
        </p:nvSpPr>
        <p:spPr/>
        <p:txBody>
          <a:bodyPr/>
          <a:lstStyle/>
          <a:p>
            <a:pPr defTabSz="914363" eaLnBrk="1" fontAlgn="auto" hangingPunct="1">
              <a:spcAft>
                <a:spcPts val="0"/>
              </a:spcAft>
              <a:defRPr/>
            </a:pPr>
            <a:r>
              <a:t>Ways We Can Help</a:t>
            </a:r>
          </a:p>
        </p:txBody>
      </p:sp>
      <p:sp>
        <p:nvSpPr>
          <p:cNvPr id="478211" name="Rectangle 3"/>
          <p:cNvSpPr>
            <a:spLocks noGrp="1" noChangeArrowheads="1"/>
          </p:cNvSpPr>
          <p:nvPr>
            <p:ph idx="1"/>
          </p:nvPr>
        </p:nvSpPr>
        <p:spPr>
          <a:xfrm>
            <a:off x="152400" y="1371600"/>
            <a:ext cx="5892800" cy="4776692"/>
          </a:xfrm>
        </p:spPr>
        <p:txBody>
          <a:bodyPr/>
          <a:lstStyle/>
          <a:p>
            <a:pPr eaLnBrk="1" hangingPunct="1"/>
            <a:r>
              <a:rPr lang="en-US" b="1" dirty="0" smtClean="0">
                <a:effectLst>
                  <a:outerShdw blurRad="38100" dist="38100" dir="2700000" algn="tl">
                    <a:srgbClr val="000000">
                      <a:alpha val="43137"/>
                    </a:srgbClr>
                  </a:outerShdw>
                </a:effectLst>
              </a:rPr>
              <a:t>Technical Assistance</a:t>
            </a:r>
          </a:p>
          <a:p>
            <a:pPr eaLnBrk="1" hangingPunct="1">
              <a:buFontTx/>
              <a:buNone/>
            </a:pPr>
            <a:endParaRPr lang="en-US" b="1" dirty="0" smtClean="0">
              <a:effectLst>
                <a:outerShdw blurRad="38100" dist="38100" dir="2700000" algn="tl">
                  <a:srgbClr val="000000">
                    <a:alpha val="43137"/>
                  </a:srgbClr>
                </a:outerShdw>
              </a:effectLst>
            </a:endParaRPr>
          </a:p>
          <a:p>
            <a:pPr eaLnBrk="1" hangingPunct="1"/>
            <a:r>
              <a:rPr lang="en-US" b="1" dirty="0" smtClean="0">
                <a:effectLst>
                  <a:outerShdw blurRad="38100" dist="38100" dir="2700000" algn="tl">
                    <a:srgbClr val="000000">
                      <a:alpha val="43137"/>
                    </a:srgbClr>
                  </a:outerShdw>
                </a:effectLst>
              </a:rPr>
              <a:t>Training</a:t>
            </a:r>
          </a:p>
          <a:p>
            <a:pPr eaLnBrk="1" hangingPunct="1">
              <a:buFontTx/>
              <a:buNone/>
            </a:pPr>
            <a:endParaRPr lang="en-US" b="1" dirty="0" smtClean="0">
              <a:effectLst>
                <a:outerShdw blurRad="38100" dist="38100" dir="2700000" algn="tl">
                  <a:srgbClr val="000000">
                    <a:alpha val="43137"/>
                  </a:srgbClr>
                </a:outerShdw>
              </a:effectLst>
            </a:endParaRPr>
          </a:p>
          <a:p>
            <a:pPr eaLnBrk="1" hangingPunct="1"/>
            <a:r>
              <a:rPr lang="en-US" b="1" dirty="0" smtClean="0">
                <a:effectLst>
                  <a:outerShdw blurRad="38100" dist="38100" dir="2700000" algn="tl">
                    <a:srgbClr val="000000">
                      <a:alpha val="43137"/>
                    </a:srgbClr>
                  </a:outerShdw>
                </a:effectLst>
              </a:rPr>
              <a:t>Information Dissemination</a:t>
            </a:r>
          </a:p>
          <a:p>
            <a:pPr eaLnBrk="1" hangingPunct="1">
              <a:buFontTx/>
              <a:buNone/>
            </a:pPr>
            <a:endParaRPr lang="en-US" b="1" dirty="0" smtClean="0">
              <a:effectLst>
                <a:outerShdw blurRad="38100" dist="38100" dir="2700000" algn="tl">
                  <a:srgbClr val="000000">
                    <a:alpha val="43137"/>
                  </a:srgbClr>
                </a:outerShdw>
              </a:effectLst>
            </a:endParaRPr>
          </a:p>
          <a:p>
            <a:pPr eaLnBrk="1" hangingPunct="1"/>
            <a:r>
              <a:rPr lang="en-US" b="1" dirty="0" smtClean="0">
                <a:effectLst>
                  <a:outerShdw blurRad="38100" dist="38100" dir="2700000" algn="tl">
                    <a:srgbClr val="000000">
                      <a:alpha val="43137"/>
                    </a:srgbClr>
                  </a:outerShdw>
                </a:effectLst>
              </a:rPr>
              <a:t>Research</a:t>
            </a:r>
          </a:p>
          <a:p>
            <a:pPr eaLnBrk="1" hangingPunct="1"/>
            <a:endParaRPr lang="en-US" b="1" dirty="0" smtClean="0">
              <a:effectLst>
                <a:outerShdw blurRad="38100" dist="38100" dir="2700000" algn="tl">
                  <a:srgbClr val="000000">
                    <a:alpha val="43137"/>
                  </a:srgbClr>
                </a:outerShdw>
              </a:effectLst>
            </a:endParaRPr>
          </a:p>
          <a:p>
            <a:pPr eaLnBrk="1" hangingPunct="1"/>
            <a:r>
              <a:rPr lang="en-US" b="1" dirty="0" smtClean="0">
                <a:effectLst>
                  <a:outerShdw blurRad="38100" dist="38100" dir="2700000" algn="tl">
                    <a:srgbClr val="000000">
                      <a:alpha val="43137"/>
                    </a:srgbClr>
                  </a:outerShdw>
                </a:effectLst>
              </a:rPr>
              <a:t>Public Awareness</a:t>
            </a:r>
          </a:p>
        </p:txBody>
      </p:sp>
      <p:pic>
        <p:nvPicPr>
          <p:cNvPr id="478213" name="Picture 5" descr="envelop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3200400"/>
            <a:ext cx="2433638" cy="16668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78214" name="Picture 6" descr="researc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4013" y="4371975"/>
            <a:ext cx="1012825" cy="135413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78215" name="Picture 7" descr="training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2700" y="1855788"/>
            <a:ext cx="2197100" cy="14636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78216" name="Picture 8" descr="awareness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1025" y="5003800"/>
            <a:ext cx="2106613" cy="14605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78217" name="Picture 9" descr="headse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6400" y="1371600"/>
            <a:ext cx="2085975" cy="15240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8211">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478217"/>
                                        </p:tgtEl>
                                        <p:attrNameLst>
                                          <p:attrName>style.visibility</p:attrName>
                                        </p:attrNameLst>
                                      </p:cBhvr>
                                      <p:to>
                                        <p:strVal val="visible"/>
                                      </p:to>
                                    </p:set>
                                    <p:animEffect transition="in" filter="fade">
                                      <p:cBhvr>
                                        <p:cTn id="9" dur="1000"/>
                                        <p:tgtEl>
                                          <p:spTgt spid="47821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78211">
                                            <p:txEl>
                                              <p:pRg st="2" end="2"/>
                                            </p:txEl>
                                          </p:spTgt>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478215"/>
                                        </p:tgtEl>
                                        <p:attrNameLst>
                                          <p:attrName>style.visibility</p:attrName>
                                        </p:attrNameLst>
                                      </p:cBhvr>
                                      <p:to>
                                        <p:strVal val="visible"/>
                                      </p:to>
                                    </p:set>
                                    <p:animEffect transition="in" filter="fade">
                                      <p:cBhvr>
                                        <p:cTn id="16" dur="1000"/>
                                        <p:tgtEl>
                                          <p:spTgt spid="47821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78211">
                                            <p:txEl>
                                              <p:pRg st="4" end="4"/>
                                            </p:txEl>
                                          </p:spTgt>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478213"/>
                                        </p:tgtEl>
                                        <p:attrNameLst>
                                          <p:attrName>style.visibility</p:attrName>
                                        </p:attrNameLst>
                                      </p:cBhvr>
                                      <p:to>
                                        <p:strVal val="visible"/>
                                      </p:to>
                                    </p:set>
                                    <p:animEffect transition="in" filter="fade">
                                      <p:cBhvr>
                                        <p:cTn id="23" dur="1000"/>
                                        <p:tgtEl>
                                          <p:spTgt spid="47821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78211">
                                            <p:txEl>
                                              <p:pRg st="6" end="6"/>
                                            </p:txEl>
                                          </p:spTgt>
                                        </p:tgtEl>
                                        <p:attrNameLst>
                                          <p:attrName>style.visibility</p:attrName>
                                        </p:attrNameLst>
                                      </p:cBhvr>
                                      <p:to>
                                        <p:strVal val="visible"/>
                                      </p:to>
                                    </p:set>
                                  </p:childTnLst>
                                </p:cTn>
                              </p:par>
                              <p:par>
                                <p:cTn id="28" presetID="10" presetClass="entr" presetSubtype="0" fill="hold" nodeType="withEffect">
                                  <p:stCondLst>
                                    <p:cond delay="0"/>
                                  </p:stCondLst>
                                  <p:childTnLst>
                                    <p:set>
                                      <p:cBhvr>
                                        <p:cTn id="29" dur="1" fill="hold">
                                          <p:stCondLst>
                                            <p:cond delay="0"/>
                                          </p:stCondLst>
                                        </p:cTn>
                                        <p:tgtEl>
                                          <p:spTgt spid="478214"/>
                                        </p:tgtEl>
                                        <p:attrNameLst>
                                          <p:attrName>style.visibility</p:attrName>
                                        </p:attrNameLst>
                                      </p:cBhvr>
                                      <p:to>
                                        <p:strVal val="visible"/>
                                      </p:to>
                                    </p:set>
                                    <p:animEffect transition="in" filter="fade">
                                      <p:cBhvr>
                                        <p:cTn id="30" dur="1000"/>
                                        <p:tgtEl>
                                          <p:spTgt spid="47821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78211">
                                            <p:txEl>
                                              <p:pRg st="8" end="8"/>
                                            </p:txEl>
                                          </p:spTgt>
                                        </p:tgtEl>
                                        <p:attrNameLst>
                                          <p:attrName>style.visibility</p:attrName>
                                        </p:attrNameLst>
                                      </p:cBhvr>
                                      <p:to>
                                        <p:strVal val="visible"/>
                                      </p:to>
                                    </p:set>
                                  </p:childTnLst>
                                </p:cTn>
                              </p:par>
                              <p:par>
                                <p:cTn id="35" presetID="10" presetClass="entr" presetSubtype="0" fill="hold" nodeType="withEffect">
                                  <p:stCondLst>
                                    <p:cond delay="0"/>
                                  </p:stCondLst>
                                  <p:childTnLst>
                                    <p:set>
                                      <p:cBhvr>
                                        <p:cTn id="36" dur="1" fill="hold">
                                          <p:stCondLst>
                                            <p:cond delay="0"/>
                                          </p:stCondLst>
                                        </p:cTn>
                                        <p:tgtEl>
                                          <p:spTgt spid="478216"/>
                                        </p:tgtEl>
                                        <p:attrNameLst>
                                          <p:attrName>style.visibility</p:attrName>
                                        </p:attrNameLst>
                                      </p:cBhvr>
                                      <p:to>
                                        <p:strVal val="visible"/>
                                      </p:to>
                                    </p:set>
                                    <p:animEffect transition="in" filter="fade">
                                      <p:cBhvr>
                                        <p:cTn id="37" dur="1000"/>
                                        <p:tgtEl>
                                          <p:spTgt spid="4782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8211"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AS 2010 The Technical Stuff!</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902591119"/>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vert="horz" wrap="square" lIns="0" tIns="0" rIns="0" bIns="0" rtlCol="0" anchor="t">
            <a:noAutofit/>
          </a:bodyPr>
          <a:lstStyle/>
          <a:p>
            <a:pPr algn="ctr"/>
            <a:r>
              <a:rPr lang="en-US" sz="5400" b="1" dirty="0"/>
              <a:t>CHAPTER 1</a:t>
            </a:r>
          </a:p>
        </p:txBody>
      </p:sp>
      <p:sp>
        <p:nvSpPr>
          <p:cNvPr id="23557" name="Rectangle 6"/>
          <p:cNvSpPr>
            <a:spLocks noChangeArrowheads="1"/>
          </p:cNvSpPr>
          <p:nvPr/>
        </p:nvSpPr>
        <p:spPr bwMode="auto">
          <a:xfrm>
            <a:off x="304800" y="1828800"/>
            <a:ext cx="8839200" cy="3053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396875" indent="-396875" defTabSz="912813" eaLnBrk="0" hangingPunct="0">
              <a:lnSpc>
                <a:spcPct val="90000"/>
              </a:lnSpc>
              <a:spcBef>
                <a:spcPct val="20000"/>
              </a:spcBef>
              <a:buBlip>
                <a:blip r:embed="rId2"/>
              </a:buBlip>
            </a:pPr>
            <a:r>
              <a:rPr lang="en-US" sz="3200" b="1" dirty="0">
                <a:latin typeface="+mn-lt"/>
              </a:rPr>
              <a:t>Dimensions – Range Instead Of Absolute Dimension Where Possible</a:t>
            </a:r>
          </a:p>
          <a:p>
            <a:pPr marL="396875" indent="-396875" defTabSz="912813" eaLnBrk="0" hangingPunct="0">
              <a:lnSpc>
                <a:spcPct val="90000"/>
              </a:lnSpc>
              <a:spcBef>
                <a:spcPct val="20000"/>
              </a:spcBef>
              <a:buBlip>
                <a:blip r:embed="rId2"/>
              </a:buBlip>
            </a:pPr>
            <a:r>
              <a:rPr lang="en-US" sz="3200" b="1" dirty="0">
                <a:latin typeface="+mn-lt"/>
              </a:rPr>
              <a:t>Construction And Manufacturing Tolerances</a:t>
            </a:r>
          </a:p>
          <a:p>
            <a:pPr marL="396875" indent="-396875" defTabSz="912813" eaLnBrk="0" hangingPunct="0">
              <a:lnSpc>
                <a:spcPct val="90000"/>
              </a:lnSpc>
              <a:spcBef>
                <a:spcPct val="20000"/>
              </a:spcBef>
              <a:buBlip>
                <a:blip r:embed="rId2"/>
              </a:buBlip>
            </a:pPr>
            <a:r>
              <a:rPr lang="en-US" sz="3200" b="1" dirty="0">
                <a:latin typeface="+mn-lt"/>
              </a:rPr>
              <a:t>Scoping Percentages/Ratios (Round Up)</a:t>
            </a:r>
          </a:p>
          <a:p>
            <a:pPr marL="396875" indent="-396875" defTabSz="912813" eaLnBrk="0" hangingPunct="0">
              <a:lnSpc>
                <a:spcPct val="90000"/>
              </a:lnSpc>
              <a:spcBef>
                <a:spcPct val="20000"/>
              </a:spcBef>
              <a:buBlip>
                <a:blip r:embed="rId2"/>
              </a:buBlip>
            </a:pPr>
            <a:r>
              <a:rPr lang="en-US" sz="3200" b="1" dirty="0">
                <a:latin typeface="+mn-lt"/>
              </a:rPr>
              <a:t>Referenced Standards </a:t>
            </a:r>
          </a:p>
          <a:p>
            <a:pPr marL="396875" indent="-396875" defTabSz="912813" eaLnBrk="0" hangingPunct="0">
              <a:lnSpc>
                <a:spcPct val="90000"/>
              </a:lnSpc>
              <a:spcBef>
                <a:spcPct val="20000"/>
              </a:spcBef>
              <a:buBlip>
                <a:blip r:embed="rId2"/>
              </a:buBlip>
            </a:pPr>
            <a:endParaRPr lang="en-US" sz="3200" b="1"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bwMode="auto">
          <a:xfrm>
            <a:off x="457200" y="274638"/>
            <a:ext cx="8229600" cy="664797"/>
          </a:xfrm>
        </p:spPr>
        <p:txBody>
          <a:bodyPr numCol="1" anchorCtr="0" compatLnSpc="1">
            <a:prstTxWarp prst="textNoShape">
              <a:avLst/>
            </a:prstTxWarp>
          </a:bodyPr>
          <a:lstStyle/>
          <a:p>
            <a:pPr eaLnBrk="1" hangingPunct="1">
              <a:defRPr/>
            </a:pPr>
            <a:r>
              <a:rPr b="1" dirty="0" smtClean="0"/>
              <a:t>2010 ADA Standards</a:t>
            </a:r>
          </a:p>
        </p:txBody>
      </p:sp>
      <p:sp>
        <p:nvSpPr>
          <p:cNvPr id="55299" name="Rectangle 3"/>
          <p:cNvSpPr>
            <a:spLocks noGrp="1" noChangeArrowheads="1"/>
          </p:cNvSpPr>
          <p:nvPr>
            <p:ph type="body" sz="half" idx="1"/>
          </p:nvPr>
        </p:nvSpPr>
        <p:spPr>
          <a:xfrm>
            <a:off x="381000" y="1535597"/>
            <a:ext cx="8207375" cy="4789003"/>
          </a:xfrm>
        </p:spPr>
        <p:txBody>
          <a:bodyPr/>
          <a:lstStyle/>
          <a:p>
            <a:r>
              <a:rPr lang="en-US" b="1" dirty="0" smtClean="0">
                <a:effectLst>
                  <a:outerShdw blurRad="38100" dist="38100" dir="2700000" algn="tl">
                    <a:srgbClr val="000000">
                      <a:alpha val="43137"/>
                    </a:srgbClr>
                  </a:outerShdw>
                </a:effectLst>
              </a:rPr>
              <a:t>104 Conventions</a:t>
            </a:r>
          </a:p>
          <a:p>
            <a:pPr>
              <a:buFontTx/>
              <a:buNone/>
            </a:pPr>
            <a:r>
              <a:rPr lang="en-US" b="1" dirty="0" smtClean="0">
                <a:effectLst>
                  <a:outerShdw blurRad="38100" dist="38100" dir="2700000" algn="tl">
                    <a:srgbClr val="000000">
                      <a:alpha val="43137"/>
                    </a:srgbClr>
                  </a:outerShdw>
                </a:effectLst>
              </a:rPr>
              <a:t>	104.1 Dimensions  </a:t>
            </a:r>
          </a:p>
          <a:p>
            <a:pPr>
              <a:buFontTx/>
              <a:buNone/>
            </a:pPr>
            <a:r>
              <a:rPr lang="en-US" b="1" dirty="0" smtClean="0">
                <a:effectLst>
                  <a:outerShdw blurRad="38100" dist="38100" dir="2700000" algn="tl">
                    <a:srgbClr val="000000">
                      <a:alpha val="43137"/>
                    </a:srgbClr>
                  </a:outerShdw>
                </a:effectLst>
              </a:rPr>
              <a:t>	Dimensions</a:t>
            </a:r>
            <a:r>
              <a:rPr lang="en-US" sz="2400" b="1" dirty="0" smtClean="0">
                <a:effectLst>
                  <a:outerShdw blurRad="38100" dist="38100" dir="2700000" algn="tl">
                    <a:srgbClr val="000000">
                      <a:alpha val="43137"/>
                    </a:srgbClr>
                  </a:outerShdw>
                </a:effectLst>
              </a:rPr>
              <a:t> That Are Not Stated As A</a:t>
            </a:r>
          </a:p>
          <a:p>
            <a:pPr>
              <a:buFontTx/>
              <a:buNone/>
            </a:pPr>
            <a:r>
              <a:rPr lang="en-US" sz="2400" b="1" dirty="0" smtClean="0">
                <a:effectLst>
                  <a:outerShdw blurRad="38100" dist="38100" dir="2700000" algn="tl">
                    <a:srgbClr val="000000">
                      <a:alpha val="43137"/>
                    </a:srgbClr>
                  </a:outerShdw>
                </a:effectLst>
              </a:rPr>
              <a:t>	Maximum Or Minimum Are Absolute.  </a:t>
            </a:r>
          </a:p>
          <a:p>
            <a:pPr marL="346075" indent="0">
              <a:buNone/>
            </a:pPr>
            <a:r>
              <a:rPr lang="en-US" b="1" dirty="0" smtClean="0">
                <a:effectLst>
                  <a:outerShdw blurRad="38100" dist="38100" dir="2700000" algn="tl">
                    <a:srgbClr val="000000">
                      <a:alpha val="43137"/>
                    </a:srgbClr>
                  </a:outerShdw>
                </a:effectLst>
              </a:rPr>
              <a:t>104.1.1 Construction And Manufacturing                                         Tolerances </a:t>
            </a:r>
          </a:p>
          <a:p>
            <a:pPr>
              <a:buFontTx/>
              <a:buNone/>
            </a:pPr>
            <a:r>
              <a:rPr lang="en-US" b="1" dirty="0" smtClean="0">
                <a:effectLst>
                  <a:outerShdw blurRad="38100" dist="38100" dir="2700000" algn="tl">
                    <a:srgbClr val="000000">
                      <a:alpha val="43137"/>
                    </a:srgbClr>
                  </a:outerShdw>
                </a:effectLst>
              </a:rPr>
              <a:t>	All Dimensions Are Subject To Conventional Industry Tolerances Except Where The Requirement Is Stated As A Range With Specific Minimum And Maximum End Points</a:t>
            </a:r>
            <a:r>
              <a:rPr lang="en-US" sz="2400" dirty="0" smtClean="0">
                <a:effectLst>
                  <a:outerShdw blurRad="38100" dist="38100" dir="2700000" algn="tl">
                    <a:srgbClr val="000000">
                      <a:alpha val="43137"/>
                    </a:srgbClr>
                  </a:outerShdw>
                </a:effectLst>
              </a:rPr>
              <a:t>. </a:t>
            </a:r>
          </a:p>
        </p:txBody>
      </p:sp>
      <p:sp>
        <p:nvSpPr>
          <p:cNvPr id="55300" name="Content Placeholder 4"/>
          <p:cNvSpPr>
            <a:spLocks noGrp="1"/>
          </p:cNvSpPr>
          <p:nvPr>
            <p:ph sz="half" idx="2"/>
          </p:nvPr>
        </p:nvSpPr>
        <p:spPr>
          <a:xfrm>
            <a:off x="8331200" y="-1871663"/>
            <a:ext cx="2263775" cy="1320800"/>
          </a:xfrm>
        </p:spPr>
        <p:txBody>
          <a:bodyPr/>
          <a:lstStyle/>
          <a:p>
            <a:endParaRPr lang="en-US" smtClean="0"/>
          </a:p>
        </p:txBody>
      </p:sp>
      <p:pic>
        <p:nvPicPr>
          <p:cNvPr id="55301" name="Picture 3" descr="SBToilet1"/>
          <p:cNvPicPr>
            <a:picLocks noChangeAspect="1" noChangeArrowheads="1"/>
          </p:cNvPicPr>
          <p:nvPr/>
        </p:nvPicPr>
        <p:blipFill>
          <a:blip r:embed="rId3" cstate="print">
            <a:extLst>
              <a:ext uri="{28A0092B-C50C-407E-A947-70E740481C1C}">
                <a14:useLocalDpi xmlns:a14="http://schemas.microsoft.com/office/drawing/2010/main" val="0"/>
              </a:ext>
            </a:extLst>
          </a:blip>
          <a:srcRect r="42535" b="30128"/>
          <a:stretch>
            <a:fillRect/>
          </a:stretch>
        </p:blipFill>
        <p:spPr bwMode="auto">
          <a:xfrm>
            <a:off x="6108352" y="457200"/>
            <a:ext cx="2883248" cy="299561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Picture3.jpg"/>
          <p:cNvPicPr>
            <a:picLocks noChangeAspect="1"/>
          </p:cNvPicPr>
          <p:nvPr/>
        </p:nvPicPr>
        <p:blipFill>
          <a:blip r:embed="rId2" cstate="print"/>
          <a:stretch>
            <a:fillRect/>
          </a:stretch>
        </p:blipFill>
        <p:spPr>
          <a:xfrm>
            <a:off x="5715000" y="914400"/>
            <a:ext cx="2639338" cy="4953000"/>
          </a:xfrm>
          <a:prstGeom prst="rect">
            <a:avLst/>
          </a:prstGeom>
        </p:spPr>
      </p:pic>
      <p:sp>
        <p:nvSpPr>
          <p:cNvPr id="25603" name="Rectangle 3"/>
          <p:cNvSpPr>
            <a:spLocks noGrp="1" noChangeArrowheads="1"/>
          </p:cNvSpPr>
          <p:nvPr>
            <p:ph type="title"/>
          </p:nvPr>
        </p:nvSpPr>
        <p:spPr>
          <a:xfrm>
            <a:off x="304800" y="0"/>
            <a:ext cx="8839200" cy="1143000"/>
          </a:xfrm>
        </p:spPr>
        <p:txBody>
          <a:bodyPr/>
          <a:lstStyle/>
          <a:p>
            <a:r>
              <a:rPr lang="en-US" sz="3600" b="1" dirty="0" smtClean="0">
                <a:solidFill>
                  <a:srgbClr val="002060"/>
                </a:solidFill>
              </a:rPr>
              <a:t>Ranges instead of absolute dimensions</a:t>
            </a:r>
          </a:p>
        </p:txBody>
      </p:sp>
      <p:sp>
        <p:nvSpPr>
          <p:cNvPr id="25604" name="Rectangle 4"/>
          <p:cNvSpPr>
            <a:spLocks noChangeArrowheads="1"/>
          </p:cNvSpPr>
          <p:nvPr/>
        </p:nvSpPr>
        <p:spPr bwMode="auto">
          <a:xfrm>
            <a:off x="609600" y="1828800"/>
            <a:ext cx="7696200" cy="3886200"/>
          </a:xfrm>
          <a:prstGeom prst="rect">
            <a:avLst/>
          </a:prstGeom>
          <a:noFill/>
          <a:ln w="9525">
            <a:noFill/>
            <a:miter lim="800000"/>
            <a:headEnd/>
            <a:tailEnd/>
          </a:ln>
        </p:spPr>
        <p:txBody>
          <a:bodyPr/>
          <a:lstStyle/>
          <a:p>
            <a:pPr marL="342900" indent="-342900" algn="l">
              <a:spcBef>
                <a:spcPct val="20000"/>
              </a:spcBef>
              <a:buFontTx/>
              <a:buChar char="•"/>
            </a:pPr>
            <a:endParaRPr lang="en-US" sz="3200" b="1">
              <a:latin typeface="Arial" charset="0"/>
              <a:ea typeface="Times New Roman" pitchFamily="18" charset="0"/>
              <a:cs typeface="Arial" charset="0"/>
            </a:endParaRPr>
          </a:p>
        </p:txBody>
      </p:sp>
      <p:pic>
        <p:nvPicPr>
          <p:cNvPr id="25606" name="Picture 6" descr="SBToilet1"/>
          <p:cNvPicPr>
            <a:picLocks noChangeAspect="1" noChangeArrowheads="1"/>
          </p:cNvPicPr>
          <p:nvPr/>
        </p:nvPicPr>
        <p:blipFill>
          <a:blip r:embed="rId3" cstate="print"/>
          <a:srcRect r="33333" b="3738"/>
          <a:stretch>
            <a:fillRect/>
          </a:stretch>
        </p:blipFill>
        <p:spPr bwMode="auto">
          <a:xfrm>
            <a:off x="1066800" y="990600"/>
            <a:ext cx="3029901" cy="4062413"/>
          </a:xfrm>
          <a:prstGeom prst="rect">
            <a:avLst/>
          </a:prstGeom>
          <a:noFill/>
          <a:ln w="9525">
            <a:noFill/>
            <a:miter lim="800000"/>
            <a:headEnd/>
            <a:tailEnd/>
          </a:ln>
        </p:spPr>
      </p:pic>
      <p:sp>
        <p:nvSpPr>
          <p:cNvPr id="9" name="Rectangle 6"/>
          <p:cNvSpPr txBox="1">
            <a:spLocks noChangeArrowheads="1"/>
          </p:cNvSpPr>
          <p:nvPr/>
        </p:nvSpPr>
        <p:spPr bwMode="auto">
          <a:xfrm>
            <a:off x="457200" y="5410200"/>
            <a:ext cx="8382000" cy="1295400"/>
          </a:xfrm>
          <a:prstGeom prst="rect">
            <a:avLst/>
          </a:prstGeom>
          <a:noFill/>
          <a:ln w="9525">
            <a:noFill/>
            <a:miter lim="800000"/>
            <a:headEnd/>
            <a:tailEnd/>
          </a:ln>
        </p:spPr>
        <p:txBody>
          <a:bodyPr/>
          <a:lstStyle/>
          <a:p>
            <a:pPr marL="342900" indent="-342900" algn="l">
              <a:spcBef>
                <a:spcPct val="20000"/>
              </a:spcBef>
              <a:buFont typeface="Wingdings" pitchFamily="2" charset="2"/>
              <a:buNone/>
              <a:defRPr/>
            </a:pPr>
            <a:r>
              <a:rPr lang="en-US" sz="3200" b="1" kern="0" dirty="0" smtClean="0">
                <a:solidFill>
                  <a:srgbClr val="002060"/>
                </a:solidFill>
                <a:effectLst>
                  <a:outerShdw blurRad="38100" dist="38100" dir="2700000" algn="tl">
                    <a:srgbClr val="000000">
                      <a:alpha val="43137"/>
                    </a:srgbClr>
                  </a:outerShdw>
                </a:effectLst>
                <a:latin typeface="+mj-lt"/>
              </a:rPr>
              <a:t>Water Closet Centerline (16-18”) </a:t>
            </a:r>
          </a:p>
          <a:p>
            <a:pPr marL="342900" indent="-342900" algn="l">
              <a:spcBef>
                <a:spcPct val="20000"/>
              </a:spcBef>
              <a:buFont typeface="Wingdings" pitchFamily="2" charset="2"/>
              <a:buNone/>
              <a:defRPr/>
            </a:pPr>
            <a:r>
              <a:rPr lang="en-US" sz="3200" b="1" kern="0" dirty="0" smtClean="0">
                <a:solidFill>
                  <a:srgbClr val="002060"/>
                </a:solidFill>
                <a:effectLst>
                  <a:outerShdw blurRad="38100" dist="38100" dir="2700000" algn="tl">
                    <a:srgbClr val="000000">
                      <a:alpha val="43137"/>
                    </a:srgbClr>
                  </a:outerShdw>
                </a:effectLst>
                <a:latin typeface="+mj-lt"/>
              </a:rPr>
              <a:t>Width Of Ambulatory Accessible Stall (35”- 37”) </a:t>
            </a:r>
          </a:p>
          <a:p>
            <a:pPr marL="342900" indent="-342900" algn="l">
              <a:spcBef>
                <a:spcPct val="20000"/>
              </a:spcBef>
              <a:buFontTx/>
              <a:buChar char="•"/>
              <a:defRPr/>
            </a:pPr>
            <a:endParaRPr lang="en-US" sz="3200" b="1" kern="0" dirty="0">
              <a:effectLst>
                <a:outerShdw blurRad="38100" dist="38100" dir="2700000" algn="tl">
                  <a:srgbClr val="000000">
                    <a:alpha val="43137"/>
                  </a:srgbClr>
                </a:outerShdw>
              </a:effectLst>
              <a:latin typeface="Arial" charset="0"/>
            </a:endParaRPr>
          </a:p>
        </p:txBody>
      </p:sp>
    </p:spTree>
  </p:cSld>
  <p:clrMapOvr>
    <a:masterClrMapping/>
  </p:clrMapOvr>
  <p:transition spd="med"/>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title"/>
          </p:nvPr>
        </p:nvSpPr>
        <p:spPr>
          <a:xfrm>
            <a:off x="0" y="0"/>
            <a:ext cx="9144000" cy="1143000"/>
          </a:xfrm>
        </p:spPr>
        <p:txBody>
          <a:bodyPr>
            <a:normAutofit/>
          </a:bodyPr>
          <a:lstStyle/>
          <a:p>
            <a:r>
              <a:rPr lang="en-US" sz="4000" b="1" dirty="0" smtClean="0">
                <a:solidFill>
                  <a:srgbClr val="002060"/>
                </a:solidFill>
                <a:effectLst>
                  <a:outerShdw blurRad="38100" dist="38100" dir="2700000" algn="tl">
                    <a:srgbClr val="000000">
                      <a:alpha val="43137"/>
                    </a:srgbClr>
                  </a:outerShdw>
                </a:effectLst>
              </a:rPr>
              <a:t>Some Absolute Dimensions Remain</a:t>
            </a:r>
          </a:p>
        </p:txBody>
      </p:sp>
      <p:sp>
        <p:nvSpPr>
          <p:cNvPr id="26628" name="Rectangle 4"/>
          <p:cNvSpPr>
            <a:spLocks noChangeArrowheads="1"/>
          </p:cNvSpPr>
          <p:nvPr/>
        </p:nvSpPr>
        <p:spPr bwMode="auto">
          <a:xfrm>
            <a:off x="609600" y="1828800"/>
            <a:ext cx="7696200" cy="3886200"/>
          </a:xfrm>
          <a:prstGeom prst="rect">
            <a:avLst/>
          </a:prstGeom>
          <a:noFill/>
          <a:ln w="9525">
            <a:noFill/>
            <a:miter lim="800000"/>
            <a:headEnd/>
            <a:tailEnd/>
          </a:ln>
        </p:spPr>
        <p:txBody>
          <a:bodyPr/>
          <a:lstStyle/>
          <a:p>
            <a:pPr marL="342900" indent="-342900" algn="l">
              <a:spcBef>
                <a:spcPct val="20000"/>
              </a:spcBef>
              <a:buFontTx/>
              <a:buChar char="•"/>
            </a:pPr>
            <a:endParaRPr lang="en-US" sz="3200" b="1">
              <a:latin typeface="Arial" charset="0"/>
              <a:ea typeface="Times New Roman" pitchFamily="18" charset="0"/>
              <a:cs typeface="Arial" charset="0"/>
            </a:endParaRPr>
          </a:p>
        </p:txBody>
      </p:sp>
      <p:sp>
        <p:nvSpPr>
          <p:cNvPr id="9" name="Rectangle 6"/>
          <p:cNvSpPr txBox="1">
            <a:spLocks noChangeArrowheads="1"/>
          </p:cNvSpPr>
          <p:nvPr/>
        </p:nvSpPr>
        <p:spPr bwMode="auto">
          <a:xfrm>
            <a:off x="0" y="990600"/>
            <a:ext cx="9144000" cy="5486400"/>
          </a:xfrm>
          <a:prstGeom prst="rect">
            <a:avLst/>
          </a:prstGeom>
          <a:noFill/>
          <a:ln w="9525">
            <a:noFill/>
            <a:miter lim="800000"/>
            <a:headEnd/>
            <a:tailEnd/>
          </a:ln>
        </p:spPr>
        <p:txBody>
          <a:bodyPr/>
          <a:lstStyle/>
          <a:p>
            <a:pPr algn="ctr">
              <a:spcBef>
                <a:spcPct val="20000"/>
              </a:spcBef>
              <a:buFont typeface="Wingdings" pitchFamily="2" charset="2"/>
              <a:buNone/>
              <a:defRPr/>
            </a:pPr>
            <a:r>
              <a:rPr lang="en-US" sz="3200" b="1" kern="0" dirty="0" smtClean="0">
                <a:solidFill>
                  <a:srgbClr val="002060"/>
                </a:solidFill>
                <a:effectLst>
                  <a:outerShdw blurRad="38100" dist="38100" dir="2700000" algn="tl">
                    <a:srgbClr val="000000">
                      <a:alpha val="43137"/>
                    </a:srgbClr>
                  </a:outerShdw>
                </a:effectLst>
                <a:latin typeface="+mj-lt"/>
              </a:rPr>
              <a:t>E.G. Transfer Shower Stall (36” X 36”)</a:t>
            </a:r>
          </a:p>
          <a:p>
            <a:pPr algn="ctr">
              <a:spcBef>
                <a:spcPct val="20000"/>
              </a:spcBef>
              <a:buFont typeface="Wingdings" pitchFamily="2" charset="2"/>
              <a:buNone/>
              <a:defRPr/>
            </a:pPr>
            <a:endParaRPr lang="en-US" sz="2600" b="1" kern="0" dirty="0" smtClean="0">
              <a:solidFill>
                <a:srgbClr val="003399"/>
              </a:solidFill>
              <a:effectLst>
                <a:outerShdw blurRad="38100" dist="38100" dir="2700000" algn="tl">
                  <a:srgbClr val="000000">
                    <a:alpha val="43137"/>
                  </a:srgbClr>
                </a:outerShdw>
              </a:effectLst>
              <a:latin typeface="Arial" charset="0"/>
            </a:endParaRPr>
          </a:p>
          <a:p>
            <a:pPr algn="ctr">
              <a:spcBef>
                <a:spcPct val="20000"/>
              </a:spcBef>
              <a:buFont typeface="Wingdings" pitchFamily="2" charset="2"/>
              <a:buNone/>
              <a:defRPr/>
            </a:pPr>
            <a:endParaRPr lang="en-US" sz="2600" b="1" kern="0" dirty="0" smtClean="0">
              <a:solidFill>
                <a:srgbClr val="003399"/>
              </a:solidFill>
              <a:effectLst>
                <a:outerShdw blurRad="38100" dist="38100" dir="2700000" algn="tl">
                  <a:srgbClr val="000000">
                    <a:alpha val="43137"/>
                  </a:srgbClr>
                </a:outerShdw>
              </a:effectLst>
              <a:latin typeface="Arial" charset="0"/>
            </a:endParaRPr>
          </a:p>
          <a:p>
            <a:pPr algn="ctr">
              <a:spcBef>
                <a:spcPct val="20000"/>
              </a:spcBef>
              <a:buFont typeface="Wingdings" pitchFamily="2" charset="2"/>
              <a:buNone/>
              <a:defRPr/>
            </a:pPr>
            <a:endParaRPr lang="en-US" sz="2600" b="1" kern="0" dirty="0" smtClean="0">
              <a:solidFill>
                <a:srgbClr val="003399"/>
              </a:solidFill>
              <a:effectLst>
                <a:outerShdw blurRad="38100" dist="38100" dir="2700000" algn="tl">
                  <a:srgbClr val="000000">
                    <a:alpha val="43137"/>
                  </a:srgbClr>
                </a:outerShdw>
              </a:effectLst>
              <a:latin typeface="Arial" charset="0"/>
            </a:endParaRPr>
          </a:p>
          <a:p>
            <a:pPr algn="ctr">
              <a:spcBef>
                <a:spcPct val="20000"/>
              </a:spcBef>
              <a:buFont typeface="Wingdings" pitchFamily="2" charset="2"/>
              <a:buNone/>
              <a:defRPr/>
            </a:pPr>
            <a:endParaRPr lang="en-US" sz="2600" b="1" kern="0" dirty="0" smtClean="0">
              <a:solidFill>
                <a:srgbClr val="003399"/>
              </a:solidFill>
              <a:effectLst>
                <a:outerShdw blurRad="38100" dist="38100" dir="2700000" algn="tl">
                  <a:srgbClr val="000000">
                    <a:alpha val="43137"/>
                  </a:srgbClr>
                </a:outerShdw>
              </a:effectLst>
              <a:latin typeface="Arial" charset="0"/>
            </a:endParaRPr>
          </a:p>
          <a:p>
            <a:pPr algn="ctr">
              <a:spcBef>
                <a:spcPct val="20000"/>
              </a:spcBef>
              <a:buFont typeface="Wingdings" pitchFamily="2" charset="2"/>
              <a:buNone/>
              <a:defRPr/>
            </a:pPr>
            <a:endParaRPr lang="en-US" sz="2600" b="1" kern="0" dirty="0" smtClean="0">
              <a:solidFill>
                <a:srgbClr val="003399"/>
              </a:solidFill>
              <a:effectLst>
                <a:outerShdw blurRad="38100" dist="38100" dir="2700000" algn="tl">
                  <a:srgbClr val="000000">
                    <a:alpha val="43137"/>
                  </a:srgbClr>
                </a:outerShdw>
              </a:effectLst>
              <a:latin typeface="Arial" charset="0"/>
            </a:endParaRPr>
          </a:p>
          <a:p>
            <a:pPr algn="ctr">
              <a:spcBef>
                <a:spcPct val="20000"/>
              </a:spcBef>
              <a:buFont typeface="Wingdings" pitchFamily="2" charset="2"/>
              <a:buNone/>
              <a:defRPr/>
            </a:pPr>
            <a:endParaRPr lang="en-US" sz="2600" b="1" kern="0" dirty="0" smtClean="0">
              <a:solidFill>
                <a:srgbClr val="003399"/>
              </a:solidFill>
              <a:effectLst>
                <a:outerShdw blurRad="38100" dist="38100" dir="2700000" algn="tl">
                  <a:srgbClr val="000000">
                    <a:alpha val="43137"/>
                  </a:srgbClr>
                </a:outerShdw>
              </a:effectLst>
              <a:latin typeface="Arial" charset="0"/>
            </a:endParaRPr>
          </a:p>
          <a:p>
            <a:pPr algn="ctr">
              <a:spcBef>
                <a:spcPct val="20000"/>
              </a:spcBef>
              <a:buFont typeface="Wingdings" pitchFamily="2" charset="2"/>
              <a:buNone/>
              <a:defRPr/>
            </a:pPr>
            <a:endParaRPr lang="en-US" sz="2600" b="1" kern="0" dirty="0" smtClean="0">
              <a:solidFill>
                <a:srgbClr val="003399"/>
              </a:solidFill>
              <a:effectLst>
                <a:outerShdw blurRad="38100" dist="38100" dir="2700000" algn="tl">
                  <a:srgbClr val="000000">
                    <a:alpha val="43137"/>
                  </a:srgbClr>
                </a:outerShdw>
              </a:effectLst>
              <a:latin typeface="Arial" charset="0"/>
            </a:endParaRPr>
          </a:p>
          <a:p>
            <a:pPr algn="ctr">
              <a:spcBef>
                <a:spcPct val="20000"/>
              </a:spcBef>
              <a:buFont typeface="Wingdings" pitchFamily="2" charset="2"/>
              <a:buNone/>
              <a:defRPr/>
            </a:pPr>
            <a:endParaRPr lang="en-US" sz="1400" b="1" kern="0" dirty="0" smtClean="0">
              <a:solidFill>
                <a:srgbClr val="002060"/>
              </a:solidFill>
              <a:effectLst>
                <a:outerShdw blurRad="38100" dist="38100" dir="2700000" algn="tl">
                  <a:srgbClr val="000000">
                    <a:alpha val="43137"/>
                  </a:srgbClr>
                </a:outerShdw>
              </a:effectLst>
              <a:latin typeface="+mj-lt"/>
            </a:endParaRPr>
          </a:p>
          <a:p>
            <a:pPr algn="ctr">
              <a:spcBef>
                <a:spcPct val="20000"/>
              </a:spcBef>
              <a:buFont typeface="Wingdings" pitchFamily="2" charset="2"/>
              <a:buNone/>
              <a:defRPr/>
            </a:pPr>
            <a:r>
              <a:rPr lang="en-US" sz="3200" b="1" kern="0" dirty="0" smtClean="0">
                <a:solidFill>
                  <a:srgbClr val="002060"/>
                </a:solidFill>
                <a:effectLst>
                  <a:outerShdw blurRad="38100" dist="38100" dir="2700000" algn="tl">
                    <a:srgbClr val="000000">
                      <a:alpha val="43137"/>
                    </a:srgbClr>
                  </a:outerShdw>
                </a:effectLst>
                <a:latin typeface="+mj-lt"/>
              </a:rPr>
              <a:t>(Measured To Center Points; Manufacturing Tolerances Recognized)  </a:t>
            </a:r>
            <a:endParaRPr lang="en-US" sz="3200" b="1" kern="0" dirty="0">
              <a:solidFill>
                <a:srgbClr val="002060"/>
              </a:solidFill>
              <a:effectLst>
                <a:outerShdw blurRad="38100" dist="38100" dir="2700000" algn="tl">
                  <a:srgbClr val="000000">
                    <a:alpha val="43137"/>
                  </a:srgbClr>
                </a:outerShdw>
              </a:effectLst>
              <a:latin typeface="+mj-lt"/>
            </a:endParaRPr>
          </a:p>
        </p:txBody>
      </p:sp>
      <p:pic>
        <p:nvPicPr>
          <p:cNvPr id="26631" name="Picture 14" descr="Picture3.jpg"/>
          <p:cNvPicPr>
            <a:picLocks noChangeAspect="1"/>
          </p:cNvPicPr>
          <p:nvPr/>
        </p:nvPicPr>
        <p:blipFill>
          <a:blip r:embed="rId2" cstate="print"/>
          <a:srcRect/>
          <a:stretch>
            <a:fillRect/>
          </a:stretch>
        </p:blipFill>
        <p:spPr bwMode="auto">
          <a:xfrm>
            <a:off x="2590800" y="1447799"/>
            <a:ext cx="4611688" cy="3705147"/>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title"/>
          </p:nvPr>
        </p:nvSpPr>
        <p:spPr>
          <a:xfrm>
            <a:off x="0" y="0"/>
            <a:ext cx="9144000" cy="1143000"/>
          </a:xfrm>
        </p:spPr>
        <p:txBody>
          <a:bodyPr/>
          <a:lstStyle/>
          <a:p>
            <a:r>
              <a:rPr lang="en-US" sz="3600" b="1" dirty="0" smtClean="0">
                <a:solidFill>
                  <a:srgbClr val="002060"/>
                </a:solidFill>
              </a:rPr>
              <a:t>Tolerances do not apply to ranges</a:t>
            </a:r>
          </a:p>
        </p:txBody>
      </p:sp>
      <p:sp>
        <p:nvSpPr>
          <p:cNvPr id="26628" name="Rectangle 4"/>
          <p:cNvSpPr>
            <a:spLocks noChangeArrowheads="1"/>
          </p:cNvSpPr>
          <p:nvPr/>
        </p:nvSpPr>
        <p:spPr bwMode="auto">
          <a:xfrm>
            <a:off x="609600" y="1828800"/>
            <a:ext cx="7696200" cy="3886200"/>
          </a:xfrm>
          <a:prstGeom prst="rect">
            <a:avLst/>
          </a:prstGeom>
          <a:noFill/>
          <a:ln w="9525">
            <a:noFill/>
            <a:miter lim="800000"/>
            <a:headEnd/>
            <a:tailEnd/>
          </a:ln>
        </p:spPr>
        <p:txBody>
          <a:bodyPr/>
          <a:lstStyle/>
          <a:p>
            <a:pPr marL="342900" indent="-342900" algn="l">
              <a:spcBef>
                <a:spcPct val="20000"/>
              </a:spcBef>
              <a:buFontTx/>
              <a:buChar char="•"/>
            </a:pPr>
            <a:endParaRPr lang="en-US" sz="3200" b="1">
              <a:latin typeface="Arial" charset="0"/>
              <a:ea typeface="Times New Roman" pitchFamily="18" charset="0"/>
              <a:cs typeface="Arial" charset="0"/>
            </a:endParaRPr>
          </a:p>
        </p:txBody>
      </p:sp>
      <p:sp>
        <p:nvSpPr>
          <p:cNvPr id="9" name="Rectangle 6"/>
          <p:cNvSpPr txBox="1">
            <a:spLocks noChangeArrowheads="1"/>
          </p:cNvSpPr>
          <p:nvPr/>
        </p:nvSpPr>
        <p:spPr bwMode="auto">
          <a:xfrm>
            <a:off x="0" y="914400"/>
            <a:ext cx="9144000" cy="5486400"/>
          </a:xfrm>
          <a:prstGeom prst="rect">
            <a:avLst/>
          </a:prstGeom>
          <a:noFill/>
          <a:ln w="9525">
            <a:noFill/>
            <a:miter lim="800000"/>
            <a:headEnd/>
            <a:tailEnd/>
          </a:ln>
        </p:spPr>
        <p:txBody>
          <a:bodyPr/>
          <a:lstStyle/>
          <a:p>
            <a:pPr algn="ctr">
              <a:spcBef>
                <a:spcPct val="20000"/>
              </a:spcBef>
              <a:buFont typeface="Wingdings" pitchFamily="2" charset="2"/>
              <a:buNone/>
              <a:defRPr/>
            </a:pPr>
            <a:endParaRPr lang="en-US" sz="2600" b="1" kern="0" dirty="0">
              <a:solidFill>
                <a:srgbClr val="003399"/>
              </a:solidFill>
              <a:latin typeface="Arial" charset="0"/>
            </a:endParaRPr>
          </a:p>
          <a:p>
            <a:pPr algn="ctr">
              <a:spcBef>
                <a:spcPct val="20000"/>
              </a:spcBef>
              <a:buFont typeface="Wingdings" pitchFamily="2" charset="2"/>
              <a:buNone/>
              <a:defRPr/>
            </a:pPr>
            <a:endParaRPr lang="en-US" sz="2600" b="1" kern="0" dirty="0">
              <a:solidFill>
                <a:srgbClr val="003399"/>
              </a:solidFill>
              <a:latin typeface="Arial" charset="0"/>
            </a:endParaRPr>
          </a:p>
          <a:p>
            <a:pPr algn="ctr">
              <a:spcBef>
                <a:spcPct val="20000"/>
              </a:spcBef>
              <a:buFont typeface="Wingdings" pitchFamily="2" charset="2"/>
              <a:buNone/>
              <a:defRPr/>
            </a:pPr>
            <a:endParaRPr lang="en-US" sz="2600" b="1" kern="0" dirty="0">
              <a:solidFill>
                <a:srgbClr val="003399"/>
              </a:solidFill>
              <a:latin typeface="Arial" charset="0"/>
            </a:endParaRPr>
          </a:p>
          <a:p>
            <a:pPr algn="ctr">
              <a:spcBef>
                <a:spcPct val="20000"/>
              </a:spcBef>
              <a:buFont typeface="Wingdings" pitchFamily="2" charset="2"/>
              <a:buNone/>
              <a:defRPr/>
            </a:pPr>
            <a:endParaRPr lang="en-US" sz="2600" b="1" kern="0" dirty="0">
              <a:solidFill>
                <a:srgbClr val="003399"/>
              </a:solidFill>
              <a:latin typeface="Arial" charset="0"/>
            </a:endParaRPr>
          </a:p>
          <a:p>
            <a:pPr algn="ctr">
              <a:spcBef>
                <a:spcPct val="20000"/>
              </a:spcBef>
              <a:buFont typeface="Wingdings" pitchFamily="2" charset="2"/>
              <a:buNone/>
              <a:defRPr/>
            </a:pPr>
            <a:endParaRPr lang="en-US" sz="2600" b="1" kern="0" dirty="0">
              <a:solidFill>
                <a:srgbClr val="003399"/>
              </a:solidFill>
              <a:latin typeface="Arial" charset="0"/>
            </a:endParaRPr>
          </a:p>
          <a:p>
            <a:pPr algn="ctr">
              <a:spcBef>
                <a:spcPct val="20000"/>
              </a:spcBef>
              <a:buFont typeface="Wingdings" pitchFamily="2" charset="2"/>
              <a:buNone/>
              <a:defRPr/>
            </a:pPr>
            <a:endParaRPr lang="en-US" sz="2600" b="1" kern="0" dirty="0">
              <a:solidFill>
                <a:srgbClr val="003399"/>
              </a:solidFill>
              <a:latin typeface="Arial" charset="0"/>
            </a:endParaRPr>
          </a:p>
          <a:p>
            <a:pPr algn="ctr">
              <a:spcBef>
                <a:spcPct val="20000"/>
              </a:spcBef>
              <a:buFont typeface="Wingdings" pitchFamily="2" charset="2"/>
              <a:buNone/>
              <a:defRPr/>
            </a:pPr>
            <a:endParaRPr lang="en-US" sz="2600" b="1" kern="0" dirty="0">
              <a:solidFill>
                <a:srgbClr val="003399"/>
              </a:solidFill>
              <a:latin typeface="Arial" charset="0"/>
            </a:endParaRPr>
          </a:p>
          <a:p>
            <a:pPr algn="ctr">
              <a:spcBef>
                <a:spcPct val="20000"/>
              </a:spcBef>
              <a:buFont typeface="Wingdings" pitchFamily="2" charset="2"/>
              <a:buNone/>
              <a:defRPr/>
            </a:pPr>
            <a:endParaRPr lang="en-US" sz="1400" b="1" kern="0" dirty="0" smtClean="0">
              <a:solidFill>
                <a:srgbClr val="002060"/>
              </a:solidFill>
              <a:latin typeface="+mj-lt"/>
            </a:endParaRPr>
          </a:p>
        </p:txBody>
      </p:sp>
      <p:pic>
        <p:nvPicPr>
          <p:cNvPr id="7" name="Picture 6"/>
          <p:cNvPicPr>
            <a:picLocks noChangeAspect="1"/>
          </p:cNvPicPr>
          <p:nvPr/>
        </p:nvPicPr>
        <p:blipFill>
          <a:blip r:embed="rId2" cstate="print"/>
          <a:srcRect/>
          <a:stretch>
            <a:fillRect/>
          </a:stretch>
        </p:blipFill>
        <p:spPr bwMode="auto">
          <a:xfrm>
            <a:off x="1219200" y="1219200"/>
            <a:ext cx="6553200" cy="4803666"/>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1000" r="-1000"/>
          </a:stretch>
        </a:blipFill>
        <a:effectLst/>
      </p:bgPr>
    </p:bg>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830997"/>
          </a:xfrm>
        </p:spPr>
        <p:txBody>
          <a:bodyPr vert="horz" wrap="square" lIns="0" tIns="0" rIns="0" bIns="0" numCol="1" rtlCol="0" anchor="t" anchorCtr="0" compatLnSpc="1">
            <a:prstTxWarp prst="textNoShape">
              <a:avLst/>
            </a:prstTxWarp>
            <a:spAutoFit/>
          </a:bodyPr>
          <a:lstStyle/>
          <a:p>
            <a:pPr eaLnBrk="1" hangingPunct="1"/>
            <a:r>
              <a:rPr lang="en-US" sz="6000" dirty="0"/>
              <a:t>CHAPTER 2</a:t>
            </a:r>
          </a:p>
        </p:txBody>
      </p:sp>
      <p:sp>
        <p:nvSpPr>
          <p:cNvPr id="23557" name="Rectangle 6"/>
          <p:cNvSpPr>
            <a:spLocks noChangeArrowheads="1"/>
          </p:cNvSpPr>
          <p:nvPr/>
        </p:nvSpPr>
        <p:spPr bwMode="auto">
          <a:xfrm>
            <a:off x="990600" y="1981200"/>
            <a:ext cx="7162800" cy="3588675"/>
          </a:xfrm>
          <a:prstGeom prst="rect">
            <a:avLst/>
          </a:prstGeom>
          <a:noFill/>
          <a:ln>
            <a:noFill/>
          </a:ln>
        </p:spPr>
        <p:txBody>
          <a:bodyPr vert="horz" wrap="square" lIns="0" tIns="0" rIns="0" bIns="0" numCol="1" anchor="t" anchorCtr="0" compatLnSpc="1">
            <a:prstTxWarp prst="textNoShape">
              <a:avLst/>
            </a:prstTxWarp>
            <a:spAutoFit/>
          </a:bodyPr>
          <a:lstStyle/>
          <a:p>
            <a:pPr marL="396875" indent="-396875" defTabSz="912813" eaLnBrk="0" hangingPunct="0">
              <a:lnSpc>
                <a:spcPct val="90000"/>
              </a:lnSpc>
              <a:spcBef>
                <a:spcPct val="20000"/>
              </a:spcBef>
              <a:buBlip>
                <a:blip r:embed="rId4"/>
              </a:buBlip>
            </a:pPr>
            <a:r>
              <a:rPr lang="en-US" sz="4400" b="1" dirty="0">
                <a:effectLst>
                  <a:outerShdw blurRad="38100" dist="38100" dir="2700000" algn="tl">
                    <a:srgbClr val="000000">
                      <a:alpha val="43137"/>
                    </a:srgbClr>
                  </a:outerShdw>
                </a:effectLst>
                <a:latin typeface="+mn-lt"/>
              </a:rPr>
              <a:t>General Scoping</a:t>
            </a:r>
          </a:p>
          <a:p>
            <a:pPr marL="396875" indent="-396875" defTabSz="912813" eaLnBrk="0" hangingPunct="0">
              <a:lnSpc>
                <a:spcPct val="90000"/>
              </a:lnSpc>
              <a:spcBef>
                <a:spcPct val="20000"/>
              </a:spcBef>
              <a:buBlip>
                <a:blip r:embed="rId4"/>
              </a:buBlip>
            </a:pPr>
            <a:r>
              <a:rPr lang="en-US" sz="4400" b="1" dirty="0">
                <a:effectLst>
                  <a:outerShdw blurRad="38100" dist="38100" dir="2700000" algn="tl">
                    <a:srgbClr val="000000">
                      <a:alpha val="43137"/>
                    </a:srgbClr>
                  </a:outerShdw>
                </a:effectLst>
                <a:latin typeface="+mn-lt"/>
              </a:rPr>
              <a:t>New Construction </a:t>
            </a:r>
          </a:p>
          <a:p>
            <a:pPr marL="396875" indent="-396875" defTabSz="912813" eaLnBrk="0" hangingPunct="0">
              <a:lnSpc>
                <a:spcPct val="90000"/>
              </a:lnSpc>
              <a:spcBef>
                <a:spcPct val="20000"/>
              </a:spcBef>
              <a:buBlip>
                <a:blip r:embed="rId4"/>
              </a:buBlip>
            </a:pPr>
            <a:r>
              <a:rPr lang="en-US" sz="4400" b="1" dirty="0">
                <a:effectLst>
                  <a:outerShdw blurRad="38100" dist="38100" dir="2700000" algn="tl">
                    <a:srgbClr val="000000">
                      <a:alpha val="43137"/>
                    </a:srgbClr>
                  </a:outerShdw>
                </a:effectLst>
                <a:latin typeface="+mn-lt"/>
              </a:rPr>
              <a:t>Exceptions</a:t>
            </a:r>
          </a:p>
          <a:p>
            <a:pPr marL="396875" indent="-396875" defTabSz="912813" eaLnBrk="0" hangingPunct="0">
              <a:lnSpc>
                <a:spcPct val="90000"/>
              </a:lnSpc>
              <a:spcBef>
                <a:spcPct val="20000"/>
              </a:spcBef>
              <a:buBlip>
                <a:blip r:embed="rId4"/>
              </a:buBlip>
            </a:pPr>
            <a:r>
              <a:rPr lang="en-US" sz="4400" b="1" dirty="0">
                <a:effectLst>
                  <a:outerShdw blurRad="38100" dist="38100" dir="2700000" algn="tl">
                    <a:srgbClr val="000000">
                      <a:alpha val="43137"/>
                    </a:srgbClr>
                  </a:outerShdw>
                </a:effectLst>
                <a:latin typeface="+mn-lt"/>
              </a:rPr>
              <a:t>Additions and Alterations </a:t>
            </a:r>
          </a:p>
          <a:p>
            <a:pPr marL="396875" indent="-396875" defTabSz="912813" eaLnBrk="0" hangingPunct="0">
              <a:lnSpc>
                <a:spcPct val="90000"/>
              </a:lnSpc>
              <a:spcBef>
                <a:spcPct val="20000"/>
              </a:spcBef>
              <a:buBlip>
                <a:blip r:embed="rId4"/>
              </a:buBlip>
            </a:pPr>
            <a:endParaRPr lang="en-US" sz="4400" b="1" dirty="0">
              <a:effectLst>
                <a:outerShdw blurRad="38100" dist="38100" dir="2700000" algn="tl">
                  <a:srgbClr val="000000">
                    <a:alpha val="43137"/>
                  </a:srgbClr>
                </a:outerShdw>
              </a:effectLst>
              <a:latin typeface="+mn-lt"/>
            </a:endParaRPr>
          </a:p>
        </p:txBody>
      </p:sp>
    </p:spTree>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New Construction</a:t>
            </a:r>
          </a:p>
        </p:txBody>
      </p:sp>
      <p:sp>
        <p:nvSpPr>
          <p:cNvPr id="6" name="Rectangle 6"/>
          <p:cNvSpPr>
            <a:spLocks noChangeArrowheads="1"/>
          </p:cNvSpPr>
          <p:nvPr/>
        </p:nvSpPr>
        <p:spPr bwMode="auto">
          <a:xfrm>
            <a:off x="381000" y="1676400"/>
            <a:ext cx="8458200" cy="3886200"/>
          </a:xfrm>
          <a:prstGeom prst="rect">
            <a:avLst/>
          </a:prstGeom>
          <a:noFill/>
          <a:ln w="9525">
            <a:noFill/>
            <a:miter lim="800000"/>
            <a:headEnd/>
            <a:tailEnd/>
          </a:ln>
        </p:spPr>
        <p:txBody>
          <a:bodyPr/>
          <a:lstStyle/>
          <a:p>
            <a:pPr marL="342900" indent="-342900" algn="ctr">
              <a:spcBef>
                <a:spcPct val="20000"/>
              </a:spcBef>
            </a:pPr>
            <a:r>
              <a:rPr lang="en-US" sz="4400" b="1" i="1" u="sng" dirty="0" smtClean="0">
                <a:solidFill>
                  <a:srgbClr val="002060"/>
                </a:solidFill>
                <a:latin typeface="+mj-lt"/>
                <a:ea typeface="Times New Roman" pitchFamily="18" charset="0"/>
                <a:cs typeface="Arial" charset="0"/>
              </a:rPr>
              <a:t>All</a:t>
            </a:r>
            <a:r>
              <a:rPr lang="en-US" sz="4400" b="1" dirty="0" smtClean="0">
                <a:solidFill>
                  <a:srgbClr val="002060"/>
                </a:solidFill>
                <a:latin typeface="+mj-lt"/>
                <a:ea typeface="Times New Roman" pitchFamily="18" charset="0"/>
                <a:cs typeface="Arial" charset="0"/>
              </a:rPr>
              <a:t> areas must comply except:</a:t>
            </a:r>
          </a:p>
          <a:p>
            <a:pPr marL="342900" indent="-342900" algn="ctr">
              <a:spcBef>
                <a:spcPct val="20000"/>
              </a:spcBef>
            </a:pPr>
            <a:endParaRPr lang="en-US" sz="2000" b="1" dirty="0" smtClean="0">
              <a:solidFill>
                <a:srgbClr val="002060"/>
              </a:solidFill>
              <a:latin typeface="+mj-lt"/>
              <a:ea typeface="Times New Roman" pitchFamily="18" charset="0"/>
              <a:cs typeface="Arial" charset="0"/>
            </a:endParaRPr>
          </a:p>
          <a:p>
            <a:pPr marL="800100" lvl="1" indent="-342900">
              <a:spcBef>
                <a:spcPct val="20000"/>
              </a:spcBef>
              <a:buFont typeface="Arial" pitchFamily="34" charset="0"/>
              <a:buChar char="•"/>
            </a:pPr>
            <a:r>
              <a:rPr lang="en-US" sz="4400" b="1" dirty="0" smtClean="0">
                <a:solidFill>
                  <a:srgbClr val="002060"/>
                </a:solidFill>
                <a:latin typeface="+mj-lt"/>
                <a:ea typeface="Times New Roman" pitchFamily="18" charset="0"/>
                <a:cs typeface="Arial" charset="0"/>
              </a:rPr>
              <a:t>Exempted structures/ spaces</a:t>
            </a:r>
          </a:p>
          <a:p>
            <a:pPr marL="800100" lvl="1" indent="-342900">
              <a:spcBef>
                <a:spcPct val="20000"/>
              </a:spcBef>
              <a:buFont typeface="Arial" pitchFamily="34" charset="0"/>
              <a:buChar char="•"/>
            </a:pPr>
            <a:r>
              <a:rPr lang="en-US" sz="4400" b="1" dirty="0" smtClean="0">
                <a:solidFill>
                  <a:srgbClr val="002060"/>
                </a:solidFill>
                <a:latin typeface="+mj-lt"/>
                <a:ea typeface="Times New Roman" pitchFamily="18" charset="0"/>
                <a:cs typeface="Arial" charset="0"/>
              </a:rPr>
              <a:t>Work areas (ADA facilities)</a:t>
            </a:r>
          </a:p>
          <a:p>
            <a:pPr marL="800100" lvl="1" indent="-342900">
              <a:spcBef>
                <a:spcPct val="20000"/>
              </a:spcBef>
              <a:buFont typeface="Arial" pitchFamily="34" charset="0"/>
              <a:buChar char="•"/>
            </a:pPr>
            <a:r>
              <a:rPr lang="en-US" sz="4400" b="1" dirty="0" smtClean="0">
                <a:solidFill>
                  <a:srgbClr val="002060"/>
                </a:solidFill>
                <a:latin typeface="+mj-lt"/>
                <a:ea typeface="Times New Roman" pitchFamily="18" charset="0"/>
                <a:cs typeface="Arial" charset="0"/>
              </a:rPr>
              <a:t>Partially scoped spaces</a:t>
            </a:r>
          </a:p>
          <a:p>
            <a:pPr marL="342900" indent="-342900" algn="ctr">
              <a:spcBef>
                <a:spcPct val="20000"/>
              </a:spcBef>
            </a:pPr>
            <a:endParaRPr lang="en-US" sz="36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spTree>
  </p:cSld>
  <p:clrMapOvr>
    <a:masterClrMapping/>
  </p:clrMapOvr>
  <p:transition spd="med"/>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0"/>
            <a:ext cx="7772400" cy="1143000"/>
          </a:xfrm>
        </p:spPr>
        <p:txBody>
          <a:bodyPr>
            <a:normAutofit/>
          </a:bodyPr>
          <a:lstStyle/>
          <a:p>
            <a:r>
              <a:rPr lang="en-US" sz="5400" b="1" dirty="0" smtClean="0">
                <a:solidFill>
                  <a:srgbClr val="002060"/>
                </a:solidFill>
              </a:rPr>
              <a:t>New Construction</a:t>
            </a:r>
          </a:p>
        </p:txBody>
      </p:sp>
      <p:sp>
        <p:nvSpPr>
          <p:cNvPr id="6" name="Rectangle 6"/>
          <p:cNvSpPr>
            <a:spLocks noChangeArrowheads="1"/>
          </p:cNvSpPr>
          <p:nvPr/>
        </p:nvSpPr>
        <p:spPr bwMode="auto">
          <a:xfrm>
            <a:off x="304800" y="914400"/>
            <a:ext cx="8458200" cy="762000"/>
          </a:xfrm>
          <a:prstGeom prst="rect">
            <a:avLst/>
          </a:prstGeom>
          <a:noFill/>
          <a:ln w="9525">
            <a:noFill/>
            <a:miter lim="800000"/>
            <a:headEnd/>
            <a:tailEnd/>
          </a:ln>
        </p:spPr>
        <p:txBody>
          <a:bodyPr/>
          <a:lstStyle/>
          <a:p>
            <a:pPr marL="342900" indent="-342900" algn="ctr">
              <a:spcBef>
                <a:spcPct val="20000"/>
              </a:spcBef>
            </a:pPr>
            <a:r>
              <a:rPr lang="en-US" sz="3600" b="1" dirty="0" smtClean="0">
                <a:solidFill>
                  <a:srgbClr val="002060"/>
                </a:solidFill>
                <a:latin typeface="+mj-lt"/>
                <a:ea typeface="Times New Roman" pitchFamily="18" charset="0"/>
                <a:cs typeface="Arial" charset="0"/>
              </a:rPr>
              <a:t>Example: Medical Care Suite</a:t>
            </a:r>
          </a:p>
          <a:p>
            <a:pPr marL="342900" indent="-342900" algn="ctr">
              <a:spcBef>
                <a:spcPct val="20000"/>
              </a:spcBef>
            </a:pPr>
            <a:endParaRPr lang="en-US" sz="36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pic>
        <p:nvPicPr>
          <p:cNvPr id="4" name="Picture 3" descr="Medical Suite Plan.jpg"/>
          <p:cNvPicPr/>
          <p:nvPr/>
        </p:nvPicPr>
        <p:blipFill>
          <a:blip r:embed="rId2" cstate="print">
            <a:lum bright="20000"/>
          </a:blip>
          <a:srcRect/>
          <a:stretch>
            <a:fillRect/>
          </a:stretch>
        </p:blipFill>
        <p:spPr>
          <a:xfrm>
            <a:off x="1752600" y="2743200"/>
            <a:ext cx="5547360" cy="2945765"/>
          </a:xfrm>
          <a:prstGeom prst="rect">
            <a:avLst/>
          </a:prstGeom>
          <a:ln>
            <a:solidFill>
              <a:schemeClr val="tx1"/>
            </a:solidFill>
          </a:ln>
        </p:spPr>
      </p:pic>
      <p:sp>
        <p:nvSpPr>
          <p:cNvPr id="5" name="Rectangle 6"/>
          <p:cNvSpPr>
            <a:spLocks noChangeArrowheads="1"/>
          </p:cNvSpPr>
          <p:nvPr/>
        </p:nvSpPr>
        <p:spPr bwMode="auto">
          <a:xfrm>
            <a:off x="533400" y="1828800"/>
            <a:ext cx="3505200" cy="457200"/>
          </a:xfrm>
          <a:prstGeom prst="rect">
            <a:avLst/>
          </a:prstGeom>
          <a:noFill/>
          <a:ln w="9525">
            <a:noFill/>
            <a:miter lim="800000"/>
            <a:headEnd/>
            <a:tailEnd/>
          </a:ln>
        </p:spPr>
        <p:txBody>
          <a:bodyPr/>
          <a:lstStyle/>
          <a:p>
            <a:pPr marL="342900" indent="-342900" algn="ctr">
              <a:spcBef>
                <a:spcPct val="20000"/>
              </a:spcBef>
            </a:pPr>
            <a:r>
              <a:rPr lang="en-US" sz="2400" b="1" dirty="0" smtClean="0">
                <a:solidFill>
                  <a:srgbClr val="002060"/>
                </a:solidFill>
                <a:latin typeface="+mj-lt"/>
                <a:ea typeface="Times New Roman" pitchFamily="18" charset="0"/>
                <a:cs typeface="Arial" charset="0"/>
              </a:rPr>
              <a:t>Mechanical (exempt)</a:t>
            </a:r>
          </a:p>
          <a:p>
            <a:pPr marL="342900" indent="-342900" algn="ctr">
              <a:spcBef>
                <a:spcPct val="20000"/>
              </a:spcBef>
            </a:pPr>
            <a:endParaRPr lang="en-US" sz="36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sp>
        <p:nvSpPr>
          <p:cNvPr id="7" name="Rectangle 6"/>
          <p:cNvSpPr>
            <a:spLocks noChangeArrowheads="1"/>
          </p:cNvSpPr>
          <p:nvPr/>
        </p:nvSpPr>
        <p:spPr bwMode="auto">
          <a:xfrm>
            <a:off x="4800600" y="1752600"/>
            <a:ext cx="3505200" cy="457200"/>
          </a:xfrm>
          <a:prstGeom prst="rect">
            <a:avLst/>
          </a:prstGeom>
          <a:noFill/>
          <a:ln w="9525">
            <a:noFill/>
            <a:miter lim="800000"/>
            <a:headEnd/>
            <a:tailEnd/>
          </a:ln>
        </p:spPr>
        <p:txBody>
          <a:bodyPr/>
          <a:lstStyle/>
          <a:p>
            <a:pPr marL="342900" indent="-342900" algn="ctr">
              <a:spcBef>
                <a:spcPct val="20000"/>
              </a:spcBef>
            </a:pPr>
            <a:r>
              <a:rPr lang="en-US" sz="2400" b="1" dirty="0" smtClean="0">
                <a:solidFill>
                  <a:srgbClr val="002060"/>
                </a:solidFill>
                <a:latin typeface="+mj-lt"/>
                <a:ea typeface="Times New Roman" pitchFamily="18" charset="0"/>
                <a:cs typeface="Arial" charset="0"/>
              </a:rPr>
              <a:t>Clustered toilet rooms  (partial scoping – 50%)</a:t>
            </a:r>
          </a:p>
          <a:p>
            <a:pPr marL="342900" indent="-342900" algn="ctr">
              <a:spcBef>
                <a:spcPct val="20000"/>
              </a:spcBef>
            </a:pPr>
            <a:endParaRPr lang="en-US" sz="36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sp>
        <p:nvSpPr>
          <p:cNvPr id="8" name="Rectangle 7"/>
          <p:cNvSpPr>
            <a:spLocks noChangeArrowheads="1"/>
          </p:cNvSpPr>
          <p:nvPr/>
        </p:nvSpPr>
        <p:spPr bwMode="auto">
          <a:xfrm>
            <a:off x="914400" y="5867400"/>
            <a:ext cx="7010400" cy="457200"/>
          </a:xfrm>
          <a:prstGeom prst="rect">
            <a:avLst/>
          </a:prstGeom>
          <a:noFill/>
          <a:ln w="9525">
            <a:noFill/>
            <a:miter lim="800000"/>
            <a:headEnd/>
            <a:tailEnd/>
          </a:ln>
        </p:spPr>
        <p:txBody>
          <a:bodyPr/>
          <a:lstStyle/>
          <a:p>
            <a:pPr marL="342900" indent="-342900" algn="ctr">
              <a:spcBef>
                <a:spcPct val="20000"/>
              </a:spcBef>
            </a:pPr>
            <a:r>
              <a:rPr lang="en-US" sz="2400" b="1" dirty="0" smtClean="0">
                <a:solidFill>
                  <a:srgbClr val="002060"/>
                </a:solidFill>
                <a:latin typeface="+mj-lt"/>
                <a:ea typeface="Times New Roman" pitchFamily="18" charset="0"/>
                <a:cs typeface="Arial" charset="0"/>
              </a:rPr>
              <a:t>Work areas </a:t>
            </a:r>
            <a:r>
              <a:rPr lang="en-US" sz="2400" b="1" dirty="0" smtClean="0">
                <a:solidFill>
                  <a:srgbClr val="002060"/>
                </a:solidFill>
                <a:ea typeface="Times New Roman" pitchFamily="18" charset="0"/>
                <a:cs typeface="Arial" charset="0"/>
              </a:rPr>
              <a:t>(partial access) </a:t>
            </a:r>
            <a:r>
              <a:rPr lang="en-US" sz="2400" b="1" dirty="0" smtClean="0">
                <a:solidFill>
                  <a:srgbClr val="002060"/>
                </a:solidFill>
                <a:latin typeface="+mj-lt"/>
                <a:ea typeface="Times New Roman" pitchFamily="18" charset="0"/>
                <a:cs typeface="Arial" charset="0"/>
              </a:rPr>
              <a:t>– </a:t>
            </a:r>
            <a:r>
              <a:rPr lang="en-US" sz="2400" b="1" dirty="0" err="1" smtClean="0">
                <a:solidFill>
                  <a:srgbClr val="002060"/>
                </a:solidFill>
                <a:latin typeface="+mj-lt"/>
                <a:ea typeface="Times New Roman" pitchFamily="18" charset="0"/>
                <a:cs typeface="Arial" charset="0"/>
              </a:rPr>
              <a:t>e.g</a:t>
            </a:r>
            <a:r>
              <a:rPr lang="en-US" sz="2400" b="1" dirty="0" smtClean="0">
                <a:solidFill>
                  <a:srgbClr val="002060"/>
                </a:solidFill>
                <a:latin typeface="+mj-lt"/>
                <a:ea typeface="Times New Roman" pitchFamily="18" charset="0"/>
                <a:cs typeface="Arial" charset="0"/>
              </a:rPr>
              <a:t>, reception area, nurses station</a:t>
            </a:r>
          </a:p>
          <a:p>
            <a:pPr marL="342900" indent="-342900" algn="ctr">
              <a:spcBef>
                <a:spcPct val="20000"/>
              </a:spcBef>
            </a:pPr>
            <a:endParaRPr lang="en-US" sz="36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sp>
        <p:nvSpPr>
          <p:cNvPr id="9" name="Rectangle 8"/>
          <p:cNvSpPr/>
          <p:nvPr/>
        </p:nvSpPr>
        <p:spPr>
          <a:xfrm>
            <a:off x="1981200" y="2819400"/>
            <a:ext cx="1066800" cy="228600"/>
          </a:xfrm>
          <a:prstGeom prst="rect">
            <a:avLst/>
          </a:prstGeom>
          <a:solidFill>
            <a:schemeClr val="accent6">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62200" y="3048000"/>
            <a:ext cx="685800" cy="420624"/>
          </a:xfrm>
          <a:prstGeom prst="rect">
            <a:avLst/>
          </a:prstGeom>
          <a:solidFill>
            <a:schemeClr val="accent6">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514600" y="3810000"/>
            <a:ext cx="533400" cy="990600"/>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257800" y="3886200"/>
            <a:ext cx="914400" cy="932688"/>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5400000">
            <a:off x="3596640" y="3099816"/>
            <a:ext cx="493776" cy="237744"/>
          </a:xfrm>
          <a:prstGeom prst="rect">
            <a:avLst/>
          </a:prstGeom>
          <a:solidFill>
            <a:schemeClr val="accent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5400000">
            <a:off x="5239512" y="3066288"/>
            <a:ext cx="493776" cy="304800"/>
          </a:xfrm>
          <a:prstGeom prst="rect">
            <a:avLst/>
          </a:prstGeom>
          <a:solidFill>
            <a:schemeClr val="accent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rot="5400000">
            <a:off x="3838956" y="3933444"/>
            <a:ext cx="475488" cy="381000"/>
          </a:xfrm>
          <a:prstGeom prst="rect">
            <a:avLst/>
          </a:prstGeom>
          <a:solidFill>
            <a:schemeClr val="accent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6553200" y="4191000"/>
            <a:ext cx="493776" cy="237744"/>
          </a:xfrm>
          <a:prstGeom prst="rect">
            <a:avLst/>
          </a:prstGeom>
          <a:solidFill>
            <a:schemeClr val="accent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5400000">
            <a:off x="4067556" y="4162044"/>
            <a:ext cx="475488" cy="838200"/>
          </a:xfrm>
          <a:prstGeom prst="rect">
            <a:avLst/>
          </a:prstGeom>
          <a:solidFill>
            <a:schemeClr val="accent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rot="5400000">
            <a:off x="3991356" y="5000244"/>
            <a:ext cx="475488" cy="685800"/>
          </a:xfrm>
          <a:prstGeom prst="rect">
            <a:avLst/>
          </a:prstGeom>
          <a:solidFill>
            <a:schemeClr val="accent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p:cNvCxnSpPr/>
          <p:nvPr/>
        </p:nvCxnSpPr>
        <p:spPr>
          <a:xfrm rot="16200000" flipH="1">
            <a:off x="1905000" y="2362200"/>
            <a:ext cx="685800" cy="53340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endCxn id="14" idx="0"/>
          </p:cNvCxnSpPr>
          <p:nvPr/>
        </p:nvCxnSpPr>
        <p:spPr>
          <a:xfrm rot="5400000">
            <a:off x="5553456" y="2599944"/>
            <a:ext cx="704088" cy="53340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10800000" flipV="1">
            <a:off x="3886200" y="2514600"/>
            <a:ext cx="2286000" cy="83820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10800000" flipV="1">
            <a:off x="4114800" y="2514600"/>
            <a:ext cx="2057400" cy="175260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8" idx="0"/>
          </p:cNvCxnSpPr>
          <p:nvPr/>
        </p:nvCxnSpPr>
        <p:spPr>
          <a:xfrm rot="5400000" flipH="1" flipV="1">
            <a:off x="4419600" y="4495800"/>
            <a:ext cx="1371600" cy="137160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8" idx="0"/>
          </p:cNvCxnSpPr>
          <p:nvPr/>
        </p:nvCxnSpPr>
        <p:spPr>
          <a:xfrm rot="16200000" flipV="1">
            <a:off x="2971800" y="4419600"/>
            <a:ext cx="1371600" cy="152400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ank-ladder.jpg"/>
          <p:cNvPicPr>
            <a:picLocks noChangeAspect="1"/>
          </p:cNvPicPr>
          <p:nvPr/>
        </p:nvPicPr>
        <p:blipFill>
          <a:blip r:embed="rId2" cstate="print">
            <a:duotone>
              <a:schemeClr val="accent2">
                <a:shade val="45000"/>
                <a:satMod val="135000"/>
              </a:schemeClr>
              <a:prstClr val="white"/>
            </a:duotone>
          </a:blip>
          <a:srcRect l="12000" r="16000"/>
          <a:stretch>
            <a:fillRect/>
          </a:stretch>
        </p:blipFill>
        <p:spPr>
          <a:xfrm>
            <a:off x="6477000" y="3810000"/>
            <a:ext cx="2436607" cy="1725930"/>
          </a:xfrm>
          <a:prstGeom prst="rect">
            <a:avLst/>
          </a:prstGeom>
        </p:spPr>
      </p:pic>
      <p:pic>
        <p:nvPicPr>
          <p:cNvPr id="5" name="Picture 4" descr="guard house.jpg"/>
          <p:cNvPicPr>
            <a:picLocks noChangeAspect="1"/>
          </p:cNvPicPr>
          <p:nvPr/>
        </p:nvPicPr>
        <p:blipFill>
          <a:blip r:embed="rId3" cstate="print">
            <a:duotone>
              <a:schemeClr val="accent2">
                <a:shade val="45000"/>
                <a:satMod val="135000"/>
              </a:schemeClr>
              <a:prstClr val="white"/>
            </a:duotone>
          </a:blip>
          <a:srcRect l="22126" r="25874" b="28516"/>
          <a:stretch>
            <a:fillRect/>
          </a:stretch>
        </p:blipFill>
        <p:spPr>
          <a:xfrm>
            <a:off x="6781800" y="2057400"/>
            <a:ext cx="1981200" cy="1790738"/>
          </a:xfrm>
          <a:prstGeom prst="rect">
            <a:avLst/>
          </a:prstGeom>
        </p:spPr>
      </p:pic>
      <p:pic>
        <p:nvPicPr>
          <p:cNvPr id="6" name="Picture 5" descr="valve3.jpg"/>
          <p:cNvPicPr>
            <a:picLocks noChangeAspect="1"/>
          </p:cNvPicPr>
          <p:nvPr/>
        </p:nvPicPr>
        <p:blipFill>
          <a:blip r:embed="rId4" cstate="print">
            <a:duotone>
              <a:schemeClr val="accent2">
                <a:shade val="45000"/>
                <a:satMod val="135000"/>
              </a:schemeClr>
              <a:prstClr val="white"/>
            </a:duotone>
          </a:blip>
          <a:stretch>
            <a:fillRect/>
          </a:stretch>
        </p:blipFill>
        <p:spPr>
          <a:xfrm>
            <a:off x="3962400" y="4800600"/>
            <a:ext cx="1920240" cy="1819598"/>
          </a:xfrm>
          <a:prstGeom prst="rect">
            <a:avLst/>
          </a:prstGeom>
        </p:spPr>
      </p:pic>
      <p:pic>
        <p:nvPicPr>
          <p:cNvPr id="4" name="Picture 3" descr="scaffold2.jpg"/>
          <p:cNvPicPr>
            <a:picLocks noChangeAspect="1"/>
          </p:cNvPicPr>
          <p:nvPr/>
        </p:nvPicPr>
        <p:blipFill>
          <a:blip r:embed="rId5" cstate="print">
            <a:duotone>
              <a:schemeClr val="accent6">
                <a:shade val="45000"/>
                <a:satMod val="135000"/>
              </a:schemeClr>
              <a:prstClr val="white"/>
            </a:duotone>
          </a:blip>
          <a:srcRect l="18000" r="14000" b="21127"/>
          <a:stretch>
            <a:fillRect/>
          </a:stretch>
        </p:blipFill>
        <p:spPr>
          <a:xfrm>
            <a:off x="4038600" y="1143000"/>
            <a:ext cx="2133600" cy="1317812"/>
          </a:xfrm>
          <a:prstGeom prst="rect">
            <a:avLst/>
          </a:prstGeom>
        </p:spPr>
      </p:pic>
      <p:sp>
        <p:nvSpPr>
          <p:cNvPr id="23557" name="Rectangle 6"/>
          <p:cNvSpPr>
            <a:spLocks noChangeArrowheads="1"/>
          </p:cNvSpPr>
          <p:nvPr/>
        </p:nvSpPr>
        <p:spPr bwMode="auto">
          <a:xfrm>
            <a:off x="304801" y="1600200"/>
            <a:ext cx="6400799" cy="4724400"/>
          </a:xfrm>
          <a:prstGeom prst="rect">
            <a:avLst/>
          </a:prstGeom>
          <a:noFill/>
          <a:ln w="9525">
            <a:noFill/>
            <a:miter lim="800000"/>
            <a:headEnd/>
            <a:tailEnd/>
          </a:ln>
        </p:spPr>
        <p:txBody>
          <a:bodyPr/>
          <a:lstStyle/>
          <a:p>
            <a:pPr marL="342900" indent="-342900">
              <a:lnSpc>
                <a:spcPts val="3400"/>
              </a:lnSpc>
              <a:spcBef>
                <a:spcPct val="20000"/>
              </a:spcBef>
              <a:buFont typeface="Arial" pitchFamily="34" charset="0"/>
              <a:buChar char="•"/>
            </a:pPr>
            <a:r>
              <a:rPr lang="en-US" sz="3200" b="1" spc="-150" dirty="0" smtClean="0">
                <a:solidFill>
                  <a:srgbClr val="002060"/>
                </a:solidFill>
                <a:latin typeface="+mj-lt"/>
                <a:ea typeface="Times New Roman" pitchFamily="18" charset="0"/>
                <a:cs typeface="Arial" charset="0"/>
              </a:rPr>
              <a:t>Construction Sites</a:t>
            </a:r>
          </a:p>
          <a:p>
            <a:pPr marL="342900" indent="-342900">
              <a:lnSpc>
                <a:spcPts val="3400"/>
              </a:lnSpc>
              <a:spcBef>
                <a:spcPct val="20000"/>
              </a:spcBef>
              <a:buFont typeface="Arial" pitchFamily="34" charset="0"/>
              <a:buChar char="•"/>
            </a:pPr>
            <a:endParaRPr lang="en-US" sz="3200" b="1" spc="-150" dirty="0" smtClean="0">
              <a:solidFill>
                <a:srgbClr val="002060"/>
              </a:solidFill>
              <a:latin typeface="+mj-lt"/>
              <a:ea typeface="Times New Roman" pitchFamily="18" charset="0"/>
              <a:cs typeface="Arial" charset="0"/>
            </a:endParaRPr>
          </a:p>
          <a:p>
            <a:pPr marL="342900" indent="-342900">
              <a:lnSpc>
                <a:spcPts val="3400"/>
              </a:lnSpc>
              <a:spcBef>
                <a:spcPct val="20000"/>
              </a:spcBef>
              <a:buFont typeface="Arial" pitchFamily="34" charset="0"/>
              <a:buChar char="•"/>
            </a:pPr>
            <a:r>
              <a:rPr lang="en-US" sz="3200" b="1" spc="-150" dirty="0" smtClean="0">
                <a:solidFill>
                  <a:srgbClr val="002060"/>
                </a:solidFill>
                <a:latin typeface="+mj-lt"/>
                <a:ea typeface="Times New Roman" pitchFamily="18" charset="0"/>
                <a:cs typeface="Arial" charset="0"/>
              </a:rPr>
              <a:t>Raised Areas (</a:t>
            </a:r>
            <a:r>
              <a:rPr lang="en-US" sz="3200" b="1" spc="-150" dirty="0" smtClean="0">
                <a:solidFill>
                  <a:srgbClr val="002060"/>
                </a:solidFill>
                <a:ea typeface="Times New Roman" pitchFamily="18" charset="0"/>
                <a:cs typeface="Arial" charset="0"/>
              </a:rPr>
              <a:t>Security, Life/Fire Safety)</a:t>
            </a:r>
            <a:endParaRPr lang="en-US" sz="3200" b="1" spc="-150" dirty="0" smtClean="0">
              <a:solidFill>
                <a:srgbClr val="002060"/>
              </a:solidFill>
              <a:latin typeface="+mj-lt"/>
              <a:ea typeface="Times New Roman" pitchFamily="18" charset="0"/>
              <a:cs typeface="Arial" charset="0"/>
            </a:endParaRPr>
          </a:p>
          <a:p>
            <a:pPr marL="342900" indent="-342900">
              <a:spcBef>
                <a:spcPct val="20000"/>
              </a:spcBef>
              <a:buFont typeface="Arial" pitchFamily="34" charset="0"/>
              <a:buChar char="•"/>
            </a:pPr>
            <a:r>
              <a:rPr lang="en-US" sz="3200" b="1" spc="-150" dirty="0" smtClean="0">
                <a:solidFill>
                  <a:srgbClr val="002060"/>
                </a:solidFill>
                <a:latin typeface="+mj-lt"/>
                <a:ea typeface="Times New Roman" pitchFamily="18" charset="0"/>
                <a:cs typeface="Arial" charset="0"/>
              </a:rPr>
              <a:t>Spaces</a:t>
            </a:r>
            <a:r>
              <a:rPr lang="en-US" sz="3200" b="1" spc="-150" dirty="0" smtClean="0">
                <a:solidFill>
                  <a:srgbClr val="002060"/>
                </a:solidFill>
                <a:ea typeface="Calibri"/>
                <a:cs typeface="Times New Roman"/>
              </a:rPr>
              <a:t> Accessed By Ladders, Catwalks, Crawl Spaces, Narrow Passageways</a:t>
            </a:r>
          </a:p>
          <a:p>
            <a:pPr marL="342900" indent="-342900">
              <a:lnSpc>
                <a:spcPct val="150000"/>
              </a:lnSpc>
              <a:spcBef>
                <a:spcPct val="20000"/>
              </a:spcBef>
              <a:buFont typeface="Arial" pitchFamily="34" charset="0"/>
              <a:buChar char="•"/>
            </a:pPr>
            <a:r>
              <a:rPr lang="en-US" sz="3200" b="1" spc="-150" dirty="0" smtClean="0">
                <a:solidFill>
                  <a:srgbClr val="002060"/>
                </a:solidFill>
                <a:latin typeface="+mj-lt"/>
                <a:ea typeface="Times New Roman" pitchFamily="18" charset="0"/>
                <a:cs typeface="Arial" charset="0"/>
              </a:rPr>
              <a:t>Machinery Spaces</a:t>
            </a:r>
          </a:p>
          <a:p>
            <a:pPr marL="342900" indent="-342900" algn="l">
              <a:lnSpc>
                <a:spcPts val="3400"/>
              </a:lnSpc>
              <a:spcBef>
                <a:spcPct val="20000"/>
              </a:spcBef>
            </a:pPr>
            <a:endParaRPr lang="en-US" sz="3200" b="1" spc="-150" dirty="0">
              <a:latin typeface="Arial" charset="0"/>
              <a:ea typeface="Times New Roman" pitchFamily="18" charset="0"/>
              <a:cs typeface="Arial" charset="0"/>
            </a:endParaRPr>
          </a:p>
        </p:txBody>
      </p:sp>
      <p:sp>
        <p:nvSpPr>
          <p:cNvPr id="23556" name="Rectangle 4"/>
          <p:cNvSpPr>
            <a:spLocks noGrp="1" noChangeArrowheads="1"/>
          </p:cNvSpPr>
          <p:nvPr>
            <p:ph type="title"/>
          </p:nvPr>
        </p:nvSpPr>
        <p:spPr>
          <a:xfrm>
            <a:off x="533400" y="152400"/>
            <a:ext cx="7772400" cy="1143000"/>
          </a:xfrm>
        </p:spPr>
        <p:txBody>
          <a:bodyPr>
            <a:normAutofit/>
          </a:bodyPr>
          <a:lstStyle/>
          <a:p>
            <a:r>
              <a:rPr lang="en-US" sz="5400" b="1" dirty="0" smtClean="0">
                <a:solidFill>
                  <a:srgbClr val="002060"/>
                </a:solidFill>
              </a:rPr>
              <a:t>General Exceptions</a:t>
            </a: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30188"/>
            <a:ext cx="8382000" cy="665162"/>
          </a:xfrm>
        </p:spPr>
        <p:txBody>
          <a:bodyPr/>
          <a:lstStyle/>
          <a:p>
            <a:pPr defTabSz="914363" eaLnBrk="1" fontAlgn="auto" hangingPunct="1">
              <a:spcAft>
                <a:spcPts val="0"/>
              </a:spcAft>
              <a:defRPr/>
            </a:pPr>
            <a:r>
              <a:rPr b="1" dirty="0"/>
              <a:t>New Rules !</a:t>
            </a:r>
          </a:p>
        </p:txBody>
      </p:sp>
      <p:sp>
        <p:nvSpPr>
          <p:cNvPr id="3" name="Text Placeholder 2"/>
          <p:cNvSpPr>
            <a:spLocks noGrp="1"/>
          </p:cNvSpPr>
          <p:nvPr>
            <p:ph type="body" sz="quarter" idx="10"/>
          </p:nvPr>
        </p:nvSpPr>
        <p:spPr>
          <a:xfrm>
            <a:off x="381000" y="1371600"/>
            <a:ext cx="8382000" cy="5059847"/>
          </a:xfrm>
        </p:spPr>
        <p:txBody>
          <a:bodyPr rtlCol="0"/>
          <a:lstStyle/>
          <a:p>
            <a:pPr defTabSz="914363" eaLnBrk="1" fontAlgn="auto" hangingPunct="1">
              <a:spcAft>
                <a:spcPts val="0"/>
              </a:spcAft>
              <a:defRPr/>
            </a:pPr>
            <a:r>
              <a:rPr lang="en-US" sz="2800" b="1" dirty="0" smtClean="0">
                <a:effectLst>
                  <a:outerShdw blurRad="38100" dist="38100" dir="2700000" algn="tl">
                    <a:srgbClr val="000000">
                      <a:alpha val="43137"/>
                    </a:srgbClr>
                  </a:outerShdw>
                </a:effectLst>
              </a:rPr>
              <a:t>Employment</a:t>
            </a:r>
          </a:p>
          <a:p>
            <a:pPr lvl="1" defTabSz="914363" eaLnBrk="1" fontAlgn="auto" hangingPunct="1">
              <a:spcAft>
                <a:spcPts val="0"/>
              </a:spcAft>
              <a:defRPr/>
            </a:pPr>
            <a:r>
              <a:rPr lang="en-US" sz="2400" b="1" dirty="0" smtClean="0">
                <a:effectLst>
                  <a:outerShdw blurRad="38100" dist="38100" dir="2700000" algn="tl">
                    <a:srgbClr val="000000">
                      <a:alpha val="43137"/>
                    </a:srgbClr>
                  </a:outerShdw>
                </a:effectLst>
              </a:rPr>
              <a:t>New Interpretation of Definition of Disability</a:t>
            </a:r>
          </a:p>
          <a:p>
            <a:pPr lvl="1" defTabSz="914363" eaLnBrk="1" fontAlgn="auto" hangingPunct="1">
              <a:spcAft>
                <a:spcPts val="0"/>
              </a:spcAft>
              <a:defRPr/>
            </a:pPr>
            <a:r>
              <a:rPr lang="en-US" sz="2400" b="1" dirty="0" smtClean="0">
                <a:effectLst>
                  <a:outerShdw blurRad="38100" dist="38100" dir="2700000" algn="tl">
                    <a:srgbClr val="000000">
                      <a:alpha val="43137"/>
                    </a:srgbClr>
                  </a:outerShdw>
                </a:effectLst>
              </a:rPr>
              <a:t>Mitigating Measures No Longer Applicable</a:t>
            </a:r>
          </a:p>
          <a:p>
            <a:pPr lvl="1" defTabSz="914363" eaLnBrk="1" fontAlgn="auto" hangingPunct="1">
              <a:spcAft>
                <a:spcPts val="0"/>
              </a:spcAft>
              <a:defRPr/>
            </a:pPr>
            <a:r>
              <a:rPr lang="en-US" sz="2400" b="1" dirty="0" smtClean="0">
                <a:effectLst>
                  <a:outerShdw blurRad="38100" dist="38100" dir="2700000" algn="tl">
                    <a:srgbClr val="000000">
                      <a:alpha val="43137"/>
                    </a:srgbClr>
                  </a:outerShdw>
                </a:effectLst>
              </a:rPr>
              <a:t>Clarity on Types of Conditions Covered</a:t>
            </a:r>
          </a:p>
          <a:p>
            <a:pPr defTabSz="914363" eaLnBrk="1" fontAlgn="auto" hangingPunct="1">
              <a:spcAft>
                <a:spcPts val="0"/>
              </a:spcAft>
              <a:defRPr/>
            </a:pPr>
            <a:r>
              <a:rPr lang="en-US" sz="2800" b="1" dirty="0" smtClean="0">
                <a:effectLst>
                  <a:outerShdw blurRad="38100" dist="38100" dir="2700000" algn="tl">
                    <a:srgbClr val="000000">
                      <a:alpha val="43137"/>
                    </a:srgbClr>
                  </a:outerShdw>
                </a:effectLst>
              </a:rPr>
              <a:t>Programs &amp; Services</a:t>
            </a:r>
          </a:p>
          <a:p>
            <a:pPr lvl="1" defTabSz="914363" eaLnBrk="1" fontAlgn="auto" hangingPunct="1">
              <a:spcAft>
                <a:spcPts val="0"/>
              </a:spcAft>
              <a:defRPr/>
            </a:pPr>
            <a:r>
              <a:rPr lang="en-US" sz="2400" b="1" dirty="0" smtClean="0">
                <a:effectLst>
                  <a:outerShdw blurRad="38100" dist="38100" dir="2700000" algn="tl">
                    <a:srgbClr val="000000">
                      <a:alpha val="43137"/>
                    </a:srgbClr>
                  </a:outerShdw>
                </a:effectLst>
              </a:rPr>
              <a:t>Web Sites</a:t>
            </a:r>
          </a:p>
          <a:p>
            <a:pPr lvl="1" defTabSz="914363" eaLnBrk="1" fontAlgn="auto" hangingPunct="1">
              <a:spcAft>
                <a:spcPts val="0"/>
              </a:spcAft>
              <a:defRPr/>
            </a:pPr>
            <a:r>
              <a:rPr lang="en-US" sz="2400" b="1" dirty="0" smtClean="0">
                <a:effectLst>
                  <a:outerShdw blurRad="38100" dist="38100" dir="2700000" algn="tl">
                    <a:srgbClr val="000000">
                      <a:alpha val="43137"/>
                    </a:srgbClr>
                  </a:outerShdw>
                </a:effectLst>
              </a:rPr>
              <a:t>Ticketing</a:t>
            </a:r>
          </a:p>
          <a:p>
            <a:pPr lvl="1" defTabSz="914363" eaLnBrk="1" fontAlgn="auto" hangingPunct="1">
              <a:spcAft>
                <a:spcPts val="0"/>
              </a:spcAft>
              <a:defRPr/>
            </a:pPr>
            <a:r>
              <a:rPr lang="en-US" sz="2400" b="1" dirty="0" smtClean="0">
                <a:effectLst>
                  <a:outerShdw blurRad="38100" dist="38100" dir="2700000" algn="tl">
                    <a:srgbClr val="000000">
                      <a:alpha val="43137"/>
                    </a:srgbClr>
                  </a:outerShdw>
                </a:effectLst>
              </a:rPr>
              <a:t>Service Animals</a:t>
            </a:r>
          </a:p>
          <a:p>
            <a:pPr defTabSz="914363" eaLnBrk="1" fontAlgn="auto" hangingPunct="1">
              <a:spcAft>
                <a:spcPts val="0"/>
              </a:spcAft>
              <a:defRPr/>
            </a:pPr>
            <a:r>
              <a:rPr lang="en-US" sz="2800" b="1" dirty="0" smtClean="0">
                <a:effectLst>
                  <a:outerShdw blurRad="38100" dist="38100" dir="2700000" algn="tl">
                    <a:srgbClr val="000000">
                      <a:alpha val="43137"/>
                    </a:srgbClr>
                  </a:outerShdw>
                </a:effectLst>
              </a:rPr>
              <a:t>Facilities</a:t>
            </a:r>
          </a:p>
          <a:p>
            <a:pPr lvl="1" defTabSz="914363" eaLnBrk="1" fontAlgn="auto" hangingPunct="1">
              <a:spcAft>
                <a:spcPts val="0"/>
              </a:spcAft>
              <a:defRPr/>
            </a:pPr>
            <a:r>
              <a:rPr lang="en-US" sz="2400" b="1" dirty="0" smtClean="0">
                <a:effectLst>
                  <a:outerShdw blurRad="38100" dist="38100" dir="2700000" algn="tl">
                    <a:srgbClr val="000000">
                      <a:alpha val="43137"/>
                    </a:srgbClr>
                  </a:outerShdw>
                </a:effectLst>
              </a:rPr>
              <a:t>Signs, Parking, </a:t>
            </a:r>
          </a:p>
          <a:p>
            <a:pPr lvl="1" defTabSz="914363" eaLnBrk="1" fontAlgn="auto" hangingPunct="1">
              <a:spcAft>
                <a:spcPts val="0"/>
              </a:spcAft>
              <a:defRPr/>
            </a:pPr>
            <a:r>
              <a:rPr lang="en-US" sz="2400" b="1" dirty="0" smtClean="0">
                <a:effectLst>
                  <a:outerShdw blurRad="38100" dist="38100" dir="2700000" algn="tl">
                    <a:srgbClr val="000000">
                      <a:alpha val="43137"/>
                    </a:srgbClr>
                  </a:outerShdw>
                </a:effectLst>
              </a:rPr>
              <a:t>Two Standards (1991 2010) &amp; Safe Harbors</a:t>
            </a:r>
          </a:p>
          <a:p>
            <a:pPr defTabSz="914363" eaLnBrk="1" fontAlgn="auto" hangingPunct="1">
              <a:spcAft>
                <a:spcPts val="0"/>
              </a:spcAft>
              <a:defRPr/>
            </a:pPr>
            <a:endParaRPr lang="en-US"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43991272"/>
      </p:ext>
    </p:extLst>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General Exceptions</a:t>
            </a:r>
          </a:p>
        </p:txBody>
      </p:sp>
      <p:sp>
        <p:nvSpPr>
          <p:cNvPr id="23557" name="Rectangle 6"/>
          <p:cNvSpPr>
            <a:spLocks noChangeArrowheads="1"/>
          </p:cNvSpPr>
          <p:nvPr/>
        </p:nvSpPr>
        <p:spPr bwMode="auto">
          <a:xfrm>
            <a:off x="457200" y="914400"/>
            <a:ext cx="4648200" cy="4648200"/>
          </a:xfrm>
          <a:prstGeom prst="rect">
            <a:avLst/>
          </a:prstGeom>
          <a:noFill/>
          <a:ln w="9525">
            <a:noFill/>
            <a:miter lim="800000"/>
            <a:headEnd/>
            <a:tailEnd/>
          </a:ln>
        </p:spPr>
        <p:txBody>
          <a:bodyPr/>
          <a:lstStyle/>
          <a:p>
            <a:pPr marL="342900" indent="-342900">
              <a:lnSpc>
                <a:spcPts val="3400"/>
              </a:lnSpc>
              <a:spcBef>
                <a:spcPct val="20000"/>
              </a:spcBef>
            </a:pPr>
            <a:endParaRPr lang="en-US" sz="32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endParaRPr>
          </a:p>
          <a:p>
            <a:pPr marL="342900" indent="-342900">
              <a:spcBef>
                <a:spcPct val="20000"/>
              </a:spcBef>
            </a:pPr>
            <a:r>
              <a:rPr lang="en-US" sz="3200" b="1" dirty="0" smtClean="0">
                <a:solidFill>
                  <a:srgbClr val="002060"/>
                </a:solidFill>
                <a:effectLst>
                  <a:outerShdw blurRad="38100" dist="38100" dir="2700000" algn="tl">
                    <a:srgbClr val="000000">
                      <a:alpha val="43137"/>
                    </a:srgbClr>
                  </a:outerShdw>
                </a:effectLst>
                <a:ea typeface="Times New Roman" pitchFamily="18" charset="0"/>
                <a:cs typeface="Arial" charset="0"/>
              </a:rPr>
              <a:t>   Single Occupant Structures (E.G., Toll Booths)</a:t>
            </a:r>
          </a:p>
          <a:p>
            <a:pPr marL="342900" indent="-342900">
              <a:spcBef>
                <a:spcPct val="20000"/>
              </a:spcBef>
            </a:pPr>
            <a:r>
              <a:rPr lang="en-US" sz="3200" b="1" dirty="0" smtClean="0">
                <a:solidFill>
                  <a:srgbClr val="002060"/>
                </a:solidFill>
                <a:effectLst>
                  <a:outerShdw blurRad="38100" dist="38100" dir="2700000" algn="tl">
                    <a:srgbClr val="000000">
                      <a:alpha val="43137"/>
                    </a:srgbClr>
                  </a:outerShdw>
                </a:effectLst>
                <a:ea typeface="Times New Roman" pitchFamily="18" charset="0"/>
                <a:cs typeface="Arial" charset="0"/>
              </a:rPr>
              <a:t>   Accessed Only By Below-grade Passageways Or Elevated Above Standard Curb Height</a:t>
            </a:r>
          </a:p>
          <a:p>
            <a:pPr marL="342900" indent="-342900">
              <a:lnSpc>
                <a:spcPts val="3400"/>
              </a:lnSpc>
              <a:spcBef>
                <a:spcPct val="20000"/>
              </a:spcBef>
            </a:pPr>
            <a:endParaRPr lang="en-US" sz="32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endParaRPr>
          </a:p>
          <a:p>
            <a:pPr marL="342900" indent="-342900">
              <a:lnSpc>
                <a:spcPts val="3400"/>
              </a:lnSpc>
              <a:spcBef>
                <a:spcPct val="20000"/>
              </a:spcBef>
              <a:buFont typeface="Arial" pitchFamily="34" charset="0"/>
              <a:buChar char="•"/>
            </a:pPr>
            <a:endParaRPr lang="en-US" sz="32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endParaRPr>
          </a:p>
          <a:p>
            <a:pPr marL="342900" indent="-342900" algn="l">
              <a:lnSpc>
                <a:spcPts val="3400"/>
              </a:lnSpc>
              <a:spcBef>
                <a:spcPct val="20000"/>
              </a:spcBef>
            </a:pPr>
            <a:endParaRPr lang="en-US" sz="3200" b="1" dirty="0">
              <a:effectLst>
                <a:outerShdw blurRad="38100" dist="38100" dir="2700000" algn="tl">
                  <a:srgbClr val="000000">
                    <a:alpha val="43137"/>
                  </a:srgbClr>
                </a:outerShdw>
              </a:effectLst>
              <a:latin typeface="Arial" charset="0"/>
              <a:ea typeface="Times New Roman" pitchFamily="18" charset="0"/>
              <a:cs typeface="Arial" charset="0"/>
            </a:endParaRPr>
          </a:p>
        </p:txBody>
      </p:sp>
      <p:pic>
        <p:nvPicPr>
          <p:cNvPr id="5" name="Picture 4" descr="guard boot-hraised.JPG"/>
          <p:cNvPicPr>
            <a:picLocks noChangeAspect="1"/>
          </p:cNvPicPr>
          <p:nvPr/>
        </p:nvPicPr>
        <p:blipFill>
          <a:blip r:embed="rId2" cstate="print">
            <a:duotone>
              <a:schemeClr val="accent2">
                <a:shade val="45000"/>
                <a:satMod val="135000"/>
              </a:schemeClr>
              <a:prstClr val="white"/>
            </a:duotone>
          </a:blip>
          <a:srcRect l="39062" t="10113" r="17969" b="10731"/>
          <a:stretch>
            <a:fillRect/>
          </a:stretch>
        </p:blipFill>
        <p:spPr>
          <a:xfrm>
            <a:off x="5181599" y="1720361"/>
            <a:ext cx="3962401" cy="3842239"/>
          </a:xfrm>
          <a:prstGeom prst="rect">
            <a:avLst/>
          </a:prstGeom>
        </p:spPr>
      </p:pic>
    </p:spTree>
  </p:cSld>
  <p:clrMapOvr>
    <a:masterClrMapping/>
  </p:clrMapOvr>
  <p:transition spd="med"/>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oxing ring.jpg"/>
          <p:cNvPicPr>
            <a:picLocks noChangeAspect="1"/>
          </p:cNvPicPr>
          <p:nvPr/>
        </p:nvPicPr>
        <p:blipFill>
          <a:blip r:embed="rId2" cstate="print"/>
          <a:stretch>
            <a:fillRect/>
          </a:stretch>
        </p:blipFill>
        <p:spPr>
          <a:xfrm>
            <a:off x="2667000" y="4191000"/>
            <a:ext cx="3810000" cy="2381250"/>
          </a:xfrm>
          <a:prstGeom prst="rect">
            <a:avLst/>
          </a:prstGeom>
        </p:spPr>
      </p:pic>
      <p:sp>
        <p:nvSpPr>
          <p:cNvPr id="23556" name="Rectangle 4"/>
          <p:cNvSpPr>
            <a:spLocks noGrp="1" noChangeArrowheads="1"/>
          </p:cNvSpPr>
          <p:nvPr>
            <p:ph type="title"/>
          </p:nvPr>
        </p:nvSpPr>
        <p:spPr>
          <a:xfrm>
            <a:off x="609600" y="0"/>
            <a:ext cx="7772400" cy="1143000"/>
          </a:xfrm>
        </p:spPr>
        <p:txBody>
          <a:bodyPr>
            <a:normAutofit/>
          </a:bodyPr>
          <a:lstStyle/>
          <a:p>
            <a:r>
              <a:rPr lang="en-US" sz="5400" b="1" dirty="0" smtClean="0">
                <a:solidFill>
                  <a:srgbClr val="002060"/>
                </a:solidFill>
              </a:rPr>
              <a:t>General Exceptions</a:t>
            </a:r>
          </a:p>
        </p:txBody>
      </p:sp>
      <p:sp>
        <p:nvSpPr>
          <p:cNvPr id="23557" name="Rectangle 6"/>
          <p:cNvSpPr>
            <a:spLocks noChangeArrowheads="1"/>
          </p:cNvSpPr>
          <p:nvPr/>
        </p:nvSpPr>
        <p:spPr bwMode="auto">
          <a:xfrm>
            <a:off x="152400" y="1219200"/>
            <a:ext cx="8839200" cy="3733800"/>
          </a:xfrm>
          <a:prstGeom prst="rect">
            <a:avLst/>
          </a:prstGeom>
          <a:noFill/>
          <a:ln w="9525">
            <a:noFill/>
            <a:miter lim="800000"/>
            <a:headEnd/>
            <a:tailEnd/>
          </a:ln>
        </p:spPr>
        <p:txBody>
          <a:bodyPr/>
          <a:lstStyle/>
          <a:p>
            <a:pPr marL="342900" indent="-342900" algn="ctr">
              <a:lnSpc>
                <a:spcPts val="3400"/>
              </a:lnSpc>
              <a:spcBef>
                <a:spcPct val="20000"/>
              </a:spcBef>
            </a:pPr>
            <a:r>
              <a:rPr lang="en-US" sz="32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rPr>
              <a:t>Recreation Facilities</a:t>
            </a:r>
          </a:p>
          <a:p>
            <a:pPr marL="342900" indent="-342900">
              <a:lnSpc>
                <a:spcPts val="3400"/>
              </a:lnSpc>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rPr>
              <a:t>Raised Structures Used Solely For Refereeing, Judging, Or Scoring A Sport</a:t>
            </a:r>
          </a:p>
          <a:p>
            <a:pPr marL="342900" indent="-342900">
              <a:lnSpc>
                <a:spcPts val="3400"/>
              </a:lnSpc>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rPr>
              <a:t>Raised Boxing/ Wrestling Rings</a:t>
            </a:r>
          </a:p>
          <a:p>
            <a:pPr marL="342900" indent="-342900">
              <a:lnSpc>
                <a:spcPts val="3400"/>
              </a:lnSpc>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rPr>
              <a:t>Water Slides And Raised Diving Boards/ Platforms</a:t>
            </a:r>
          </a:p>
          <a:p>
            <a:pPr marL="342900" indent="-342900">
              <a:lnSpc>
                <a:spcPts val="3400"/>
              </a:lnSpc>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rPr>
              <a:t>Animal Containment Areas Not Open To The Public</a:t>
            </a:r>
          </a:p>
        </p:txBody>
      </p:sp>
    </p:spTree>
  </p:cSld>
  <p:clrMapOvr>
    <a:masterClrMapping/>
  </p:clrMapOvr>
  <p:transition spd="med"/>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community.seas.columbia.edu/cslp/pictures/fall06/main%20cubicles.jpg"/>
          <p:cNvPicPr>
            <a:picLocks noChangeAspect="1" noChangeArrowheads="1"/>
          </p:cNvPicPr>
          <p:nvPr/>
        </p:nvPicPr>
        <p:blipFill>
          <a:blip r:embed="rId2" cstate="print">
            <a:lum bright="10000"/>
          </a:blip>
          <a:srcRect t="12519" r="5330"/>
          <a:stretch>
            <a:fillRect/>
          </a:stretch>
        </p:blipFill>
        <p:spPr bwMode="auto">
          <a:xfrm>
            <a:off x="2667000" y="1066800"/>
            <a:ext cx="6142382" cy="4114800"/>
          </a:xfrm>
          <a:prstGeom prst="rect">
            <a:avLst/>
          </a:prstGeom>
          <a:noFill/>
        </p:spPr>
      </p:pic>
      <p:sp>
        <p:nvSpPr>
          <p:cNvPr id="23556" name="Rectangle 4"/>
          <p:cNvSpPr>
            <a:spLocks noGrp="1" noChangeArrowheads="1"/>
          </p:cNvSpPr>
          <p:nvPr>
            <p:ph type="title"/>
          </p:nvPr>
        </p:nvSpPr>
        <p:spPr>
          <a:xfrm>
            <a:off x="609600" y="-76200"/>
            <a:ext cx="7772400" cy="1143000"/>
          </a:xfrm>
        </p:spPr>
        <p:txBody>
          <a:bodyPr>
            <a:normAutofit/>
          </a:bodyPr>
          <a:lstStyle/>
          <a:p>
            <a:r>
              <a:rPr lang="en-US" sz="5400" b="1" dirty="0" smtClean="0">
                <a:solidFill>
                  <a:srgbClr val="002060"/>
                </a:solidFill>
              </a:rPr>
              <a:t>Work Areas</a:t>
            </a:r>
          </a:p>
        </p:txBody>
      </p:sp>
      <p:sp>
        <p:nvSpPr>
          <p:cNvPr id="23557" name="Rectangle 6"/>
          <p:cNvSpPr>
            <a:spLocks noChangeArrowheads="1"/>
          </p:cNvSpPr>
          <p:nvPr/>
        </p:nvSpPr>
        <p:spPr bwMode="auto">
          <a:xfrm>
            <a:off x="228600" y="1143000"/>
            <a:ext cx="8382000" cy="3733800"/>
          </a:xfrm>
          <a:prstGeom prst="rect">
            <a:avLst/>
          </a:prstGeom>
          <a:noFill/>
          <a:ln w="9525">
            <a:noFill/>
            <a:miter lim="800000"/>
            <a:headEnd/>
            <a:tailEnd/>
          </a:ln>
        </p:spPr>
        <p:txBody>
          <a:bodyPr/>
          <a:lstStyle/>
          <a:p>
            <a:pPr marL="342900" indent="-342900" algn="ctr">
              <a:lnSpc>
                <a:spcPts val="3400"/>
              </a:lnSpc>
              <a:spcBef>
                <a:spcPct val="20000"/>
              </a:spcBef>
            </a:pPr>
            <a:r>
              <a:rPr lang="en-US" sz="36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rPr>
              <a:t>Accessible Circulation Paths </a:t>
            </a:r>
          </a:p>
          <a:p>
            <a:pPr marL="342900" indent="-342900">
              <a:lnSpc>
                <a:spcPts val="3400"/>
              </a:lnSpc>
              <a:spcBef>
                <a:spcPct val="20000"/>
              </a:spcBef>
            </a:pPr>
            <a:endParaRPr lang="en-US" sz="32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endParaRPr>
          </a:p>
          <a:p>
            <a:pPr marL="342900" indent="-342900">
              <a:lnSpc>
                <a:spcPts val="3400"/>
              </a:lnSpc>
              <a:spcBef>
                <a:spcPct val="20000"/>
              </a:spcBef>
              <a:buFont typeface="Arial" pitchFamily="34" charset="0"/>
              <a:buChar char="•"/>
            </a:pPr>
            <a:endParaRPr lang="en-US" sz="32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endParaRPr>
          </a:p>
          <a:p>
            <a:pPr marL="342900" indent="-342900">
              <a:lnSpc>
                <a:spcPts val="3400"/>
              </a:lnSpc>
              <a:spcBef>
                <a:spcPct val="20000"/>
              </a:spcBef>
              <a:buFont typeface="Arial" pitchFamily="34" charset="0"/>
              <a:buChar char="•"/>
            </a:pPr>
            <a:endParaRPr lang="en-US" sz="32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endParaRPr>
          </a:p>
          <a:p>
            <a:pPr marL="342900" indent="-342900">
              <a:lnSpc>
                <a:spcPts val="3400"/>
              </a:lnSpc>
              <a:spcBef>
                <a:spcPct val="20000"/>
              </a:spcBef>
              <a:buFont typeface="Arial" pitchFamily="34" charset="0"/>
              <a:buChar char="•"/>
            </a:pPr>
            <a:endParaRPr lang="en-US" sz="32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endParaRPr>
          </a:p>
          <a:p>
            <a:pPr marL="342900" indent="-342900">
              <a:lnSpc>
                <a:spcPts val="3400"/>
              </a:lnSpc>
              <a:spcBef>
                <a:spcPct val="20000"/>
              </a:spcBef>
            </a:pPr>
            <a:endParaRPr lang="en-US" sz="30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endParaRPr>
          </a:p>
          <a:p>
            <a:pPr marL="342900" indent="-342900">
              <a:lnSpc>
                <a:spcPts val="3400"/>
              </a:lnSpc>
              <a:spcBef>
                <a:spcPct val="20000"/>
              </a:spcBef>
            </a:pPr>
            <a:r>
              <a:rPr lang="en-US" sz="30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rPr>
              <a:t>Exceptions:</a:t>
            </a:r>
          </a:p>
          <a:p>
            <a:pPr marL="342900" indent="-342900">
              <a:lnSpc>
                <a:spcPts val="3400"/>
              </a:lnSpc>
              <a:spcBef>
                <a:spcPct val="20000"/>
              </a:spcBef>
              <a:buFont typeface="Arial" pitchFamily="34" charset="0"/>
              <a:buChar char="•"/>
            </a:pPr>
            <a:r>
              <a:rPr lang="en-US" sz="30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rPr>
              <a:t>Areas &lt; 1000 Sq. Ft. </a:t>
            </a:r>
          </a:p>
          <a:p>
            <a:pPr marL="342900" indent="-342900">
              <a:lnSpc>
                <a:spcPts val="3400"/>
              </a:lnSpc>
              <a:spcBef>
                <a:spcPct val="20000"/>
              </a:spcBef>
              <a:buFont typeface="Arial" pitchFamily="34" charset="0"/>
              <a:buChar char="•"/>
            </a:pPr>
            <a:r>
              <a:rPr lang="en-US" sz="30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rPr>
              <a:t>Paths =  Integral Part Of Equipment</a:t>
            </a:r>
          </a:p>
          <a:p>
            <a:pPr marL="342900" indent="-342900">
              <a:lnSpc>
                <a:spcPts val="3400"/>
              </a:lnSpc>
              <a:spcBef>
                <a:spcPct val="20000"/>
              </a:spcBef>
              <a:buFont typeface="Arial" pitchFamily="34" charset="0"/>
              <a:buChar char="•"/>
            </a:pPr>
            <a:r>
              <a:rPr lang="en-US" sz="30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rPr>
              <a:t>Exterior Areas Fully Exposed To Weather</a:t>
            </a:r>
          </a:p>
          <a:p>
            <a:pPr marL="342900" indent="-342900" algn="l">
              <a:lnSpc>
                <a:spcPts val="3400"/>
              </a:lnSpc>
              <a:spcBef>
                <a:spcPct val="20000"/>
              </a:spcBef>
            </a:pPr>
            <a:endParaRPr lang="en-US" sz="3200" b="1" dirty="0">
              <a:effectLst>
                <a:outerShdw blurRad="38100" dist="38100" dir="2700000" algn="tl">
                  <a:srgbClr val="000000">
                    <a:alpha val="43137"/>
                  </a:srgbClr>
                </a:outerShdw>
              </a:effectLst>
              <a:latin typeface="Arial" charset="0"/>
              <a:ea typeface="Times New Roman" pitchFamily="18" charset="0"/>
              <a:cs typeface="Arial" charset="0"/>
            </a:endParaRPr>
          </a:p>
        </p:txBody>
      </p:sp>
    </p:spTree>
  </p:cSld>
  <p:clrMapOvr>
    <a:masterClrMapping/>
  </p:clrMapOvr>
  <p:transition spd="med"/>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Work Areas</a:t>
            </a:r>
          </a:p>
        </p:txBody>
      </p:sp>
      <p:sp>
        <p:nvSpPr>
          <p:cNvPr id="23557" name="Rectangle 6"/>
          <p:cNvSpPr>
            <a:spLocks noChangeArrowheads="1"/>
          </p:cNvSpPr>
          <p:nvPr/>
        </p:nvSpPr>
        <p:spPr bwMode="auto">
          <a:xfrm>
            <a:off x="152400" y="1219200"/>
            <a:ext cx="8839200" cy="3886200"/>
          </a:xfrm>
          <a:prstGeom prst="rect">
            <a:avLst/>
          </a:prstGeom>
          <a:noFill/>
          <a:ln w="9525">
            <a:noFill/>
            <a:miter lim="800000"/>
            <a:headEnd/>
            <a:tailEnd/>
          </a:ln>
        </p:spPr>
        <p:txBody>
          <a:bodyPr/>
          <a:lstStyle/>
          <a:p>
            <a:pPr marL="342900" indent="-342900" algn="ctr">
              <a:lnSpc>
                <a:spcPts val="3400"/>
              </a:lnSpc>
              <a:spcBef>
                <a:spcPct val="20000"/>
              </a:spcBef>
            </a:pPr>
            <a:r>
              <a:rPr lang="en-US" sz="32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rPr>
              <a:t>Exempt: </a:t>
            </a:r>
          </a:p>
          <a:p>
            <a:pPr marL="342900" indent="-342900">
              <a:lnSpc>
                <a:spcPts val="3400"/>
              </a:lnSpc>
              <a:spcBef>
                <a:spcPct val="20000"/>
              </a:spcBef>
            </a:pPr>
            <a:r>
              <a:rPr lang="en-US" sz="32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rPr>
              <a:t>Areas </a:t>
            </a:r>
            <a:r>
              <a:rPr lang="en-US" sz="3200" b="1" u="sng"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rPr>
              <a:t>Under 300 S.F</a:t>
            </a:r>
            <a:r>
              <a:rPr lang="en-US" sz="32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rPr>
              <a:t>. That Are </a:t>
            </a:r>
            <a:r>
              <a:rPr lang="en-US" sz="3200" b="1" u="sng"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rPr>
              <a:t>Elevated At Least 7”</a:t>
            </a:r>
            <a:r>
              <a:rPr lang="en-US" sz="3200" b="1" dirty="0">
                <a:solidFill>
                  <a:srgbClr val="002060"/>
                </a:solidFill>
                <a:effectLst>
                  <a:outerShdw blurRad="38100" dist="38100" dir="2700000" algn="tl">
                    <a:srgbClr val="000000">
                      <a:alpha val="43137"/>
                    </a:srgbClr>
                  </a:outerShdw>
                </a:effectLst>
                <a:latin typeface="+mj-lt"/>
                <a:ea typeface="Times New Roman" pitchFamily="18" charset="0"/>
                <a:cs typeface="Arial" charset="0"/>
              </a:rPr>
              <a:t> </a:t>
            </a:r>
            <a:r>
              <a:rPr lang="en-US" sz="3200" b="1" dirty="0" smtClean="0">
                <a:solidFill>
                  <a:srgbClr val="002060"/>
                </a:solidFill>
                <a:effectLst>
                  <a:outerShdw blurRad="38100" dist="38100" dir="2700000" algn="tl">
                    <a:srgbClr val="000000">
                      <a:alpha val="43137"/>
                    </a:srgbClr>
                  </a:outerShdw>
                </a:effectLst>
                <a:latin typeface="+mj-lt"/>
                <a:ea typeface="Times New Roman" pitchFamily="18" charset="0"/>
                <a:cs typeface="Arial" charset="0"/>
              </a:rPr>
              <a:t>As An Essential Functional Condition Of The Space (Excluding Raised Courtroom Stations)</a:t>
            </a:r>
          </a:p>
          <a:p>
            <a:pPr marL="342900" indent="-342900" algn="l">
              <a:lnSpc>
                <a:spcPts val="3400"/>
              </a:lnSpc>
              <a:spcBef>
                <a:spcPct val="20000"/>
              </a:spcBef>
            </a:pPr>
            <a:endParaRPr lang="en-US" sz="3200" b="1" dirty="0">
              <a:effectLst>
                <a:outerShdw blurRad="38100" dist="38100" dir="2700000" algn="tl">
                  <a:srgbClr val="000000">
                    <a:alpha val="43137"/>
                  </a:srgbClr>
                </a:outerShdw>
              </a:effectLst>
              <a:latin typeface="Arial" charset="0"/>
              <a:ea typeface="Times New Roman" pitchFamily="18" charset="0"/>
              <a:cs typeface="Arial" charset="0"/>
            </a:endParaRPr>
          </a:p>
        </p:txBody>
      </p:sp>
      <p:pic>
        <p:nvPicPr>
          <p:cNvPr id="6" name="Picture 5" descr="equipment.jpg"/>
          <p:cNvPicPr>
            <a:picLocks noChangeAspect="1"/>
          </p:cNvPicPr>
          <p:nvPr/>
        </p:nvPicPr>
        <p:blipFill>
          <a:blip r:embed="rId2" cstate="print"/>
          <a:stretch>
            <a:fillRect/>
          </a:stretch>
        </p:blipFill>
        <p:spPr>
          <a:xfrm>
            <a:off x="2362200" y="3352800"/>
            <a:ext cx="5120640" cy="3384824"/>
          </a:xfrm>
          <a:prstGeom prst="rect">
            <a:avLst/>
          </a:prstGeom>
        </p:spPr>
      </p:pic>
    </p:spTree>
  </p:cSld>
  <p:clrMapOvr>
    <a:masterClrMapping/>
  </p:clrMapOvr>
  <p:transition spd="med"/>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t>Alterations</a:t>
            </a:r>
            <a:endParaRPr lang="en-US" sz="5400" b="1" dirty="0"/>
          </a:p>
        </p:txBody>
      </p:sp>
      <p:sp>
        <p:nvSpPr>
          <p:cNvPr id="3" name="Subtitle 2"/>
          <p:cNvSpPr>
            <a:spLocks noGrp="1"/>
          </p:cNvSpPr>
          <p:nvPr>
            <p:ph type="subTitle" idx="1"/>
          </p:nvPr>
        </p:nvSpPr>
        <p:spPr>
          <a:xfrm>
            <a:off x="457200" y="1143000"/>
            <a:ext cx="8458200" cy="4953000"/>
          </a:xfrm>
        </p:spPr>
        <p:txBody>
          <a:bodyPr>
            <a:normAutofit/>
          </a:bodyPr>
          <a:lstStyle/>
          <a:p>
            <a:pPr algn="l"/>
            <a:endParaRPr lang="en-US" sz="4000" b="1" dirty="0" smtClean="0">
              <a:solidFill>
                <a:schemeClr val="tx1"/>
              </a:solidFill>
              <a:effectLst>
                <a:outerShdw blurRad="38100" dist="38100" dir="2700000" algn="tl">
                  <a:srgbClr val="000000">
                    <a:alpha val="43137"/>
                  </a:srgbClr>
                </a:outerShdw>
              </a:effectLst>
            </a:endParaRPr>
          </a:p>
          <a:p>
            <a:pPr algn="l"/>
            <a:r>
              <a:rPr lang="en-US" sz="3600" b="1" dirty="0" smtClean="0">
                <a:effectLst>
                  <a:outerShdw blurRad="38100" dist="38100" dir="2700000" algn="tl">
                    <a:srgbClr val="000000">
                      <a:alpha val="43137"/>
                    </a:srgbClr>
                  </a:outerShdw>
                </a:effectLst>
              </a:rPr>
              <a:t>Standards Apply Based On: </a:t>
            </a:r>
          </a:p>
          <a:p>
            <a:pPr algn="l">
              <a:buFont typeface="Arial" pitchFamily="34" charset="0"/>
              <a:buChar char="•"/>
            </a:pPr>
            <a:r>
              <a:rPr lang="en-US" sz="3600" b="1" dirty="0" smtClean="0">
                <a:effectLst>
                  <a:outerShdw blurRad="38100" dist="38100" dir="2700000" algn="tl">
                    <a:srgbClr val="000000">
                      <a:alpha val="43137"/>
                    </a:srgbClr>
                  </a:outerShdw>
                </a:effectLst>
              </a:rPr>
              <a:t> Planned Scope Of Work </a:t>
            </a:r>
          </a:p>
          <a:p>
            <a:pPr algn="l">
              <a:buFont typeface="Arial" pitchFamily="34" charset="0"/>
              <a:buChar char="•"/>
            </a:pPr>
            <a:r>
              <a:rPr lang="en-US" sz="3600" b="1" dirty="0" smtClean="0">
                <a:effectLst>
                  <a:outerShdw blurRad="38100" dist="38100" dir="2700000" algn="tl">
                    <a:srgbClr val="000000">
                      <a:alpha val="43137"/>
                    </a:srgbClr>
                  </a:outerShdw>
                </a:effectLst>
              </a:rPr>
              <a:t> Technical Feasibility</a:t>
            </a:r>
          </a:p>
          <a:p>
            <a:pPr algn="l">
              <a:buFont typeface="Arial" pitchFamily="34" charset="0"/>
              <a:buChar char="•"/>
            </a:pPr>
            <a:r>
              <a:rPr lang="en-US" sz="3600" b="1" dirty="0" smtClean="0">
                <a:effectLst>
                  <a:outerShdw blurRad="38100" dist="38100" dir="2700000" algn="tl">
                    <a:srgbClr val="000000">
                      <a:alpha val="43137"/>
                    </a:srgbClr>
                  </a:outerShdw>
                </a:effectLst>
              </a:rPr>
              <a:t> Primary Function Areas/ Path Of Travel</a:t>
            </a:r>
          </a:p>
          <a:p>
            <a:pPr algn="l"/>
            <a:endParaRPr lang="en-US" sz="4000" b="1" dirty="0" smtClean="0">
              <a:effectLst>
                <a:outerShdw blurRad="38100" dist="38100" dir="2700000" algn="tl">
                  <a:srgbClr val="000000">
                    <a:alpha val="43137"/>
                  </a:srgbClr>
                </a:outerShdw>
              </a:effectLst>
            </a:endParaRPr>
          </a:p>
          <a:p>
            <a:pPr algn="l"/>
            <a:endParaRPr lang="en-US" sz="4000" b="1" dirty="0" smtClean="0">
              <a:solidFill>
                <a:schemeClr val="tx1"/>
              </a:solidFill>
              <a:effectLst>
                <a:outerShdw blurRad="38100" dist="38100" dir="2700000" algn="tl">
                  <a:srgbClr val="000000">
                    <a:alpha val="43137"/>
                  </a:srgbClr>
                </a:outerShdw>
              </a:effectLst>
            </a:endParaRPr>
          </a:p>
          <a:p>
            <a:pPr algn="l"/>
            <a:endParaRPr lang="en-US" sz="4000" b="1" dirty="0" smtClean="0">
              <a:solidFill>
                <a:schemeClr val="tx1"/>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664797"/>
          </a:xfrm>
        </p:spPr>
        <p:txBody>
          <a:bodyPr vert="horz" wrap="square" lIns="0" tIns="0" rIns="0" bIns="0" numCol="1" rtlCol="0" anchor="t" anchorCtr="0" compatLnSpc="1">
            <a:prstTxWarp prst="textNoShape">
              <a:avLst/>
            </a:prstTxWarp>
            <a:spAutoFit/>
          </a:bodyPr>
          <a:lstStyle/>
          <a:p>
            <a:pPr eaLnBrk="1" hangingPunct="1"/>
            <a:r>
              <a:rPr lang="en-US" dirty="0"/>
              <a:t>CHAPTER 3</a:t>
            </a:r>
          </a:p>
        </p:txBody>
      </p:sp>
      <p:sp>
        <p:nvSpPr>
          <p:cNvPr id="23557" name="Rectangle 6"/>
          <p:cNvSpPr>
            <a:spLocks noChangeArrowheads="1"/>
          </p:cNvSpPr>
          <p:nvPr/>
        </p:nvSpPr>
        <p:spPr bwMode="auto">
          <a:xfrm>
            <a:off x="1066800" y="1295400"/>
            <a:ext cx="6934200" cy="4776692"/>
          </a:xfrm>
          <a:prstGeom prst="rect">
            <a:avLst/>
          </a:prstGeom>
          <a:noFill/>
          <a:ln>
            <a:noFill/>
          </a:ln>
        </p:spPr>
        <p:txBody>
          <a:bodyPr vert="horz" wrap="square" lIns="0" tIns="0" rIns="0" bIns="0" numCol="1" anchor="t" anchorCtr="0" compatLnSpc="1">
            <a:prstTxWarp prst="textNoShape">
              <a:avLst/>
            </a:prstTxWarp>
            <a:spAutoFit/>
          </a:bodyPr>
          <a:lstStyle/>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Building Blocks:</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Floor/ Ground Surfaces</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Changes in Level</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Turning Space</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Clear Floor Space</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Knee &amp; Toe Clearance</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Protruding Objects</a:t>
            </a:r>
          </a:p>
          <a:p>
            <a:pPr marL="396875" indent="-396875" defTabSz="912813" eaLnBrk="0" hangingPunct="0">
              <a:lnSpc>
                <a:spcPct val="90000"/>
              </a:lnSpc>
              <a:spcBef>
                <a:spcPct val="20000"/>
              </a:spcBef>
              <a:buBlip>
                <a:blip r:embed="rId2"/>
              </a:buBlip>
            </a:pPr>
            <a:r>
              <a:rPr lang="en-US" sz="3200" b="1" dirty="0">
                <a:effectLst>
                  <a:outerShdw blurRad="38100" dist="38100" dir="2700000" algn="tl">
                    <a:srgbClr val="000000">
                      <a:alpha val="43137"/>
                    </a:srgbClr>
                  </a:outerShdw>
                </a:effectLst>
                <a:latin typeface="+mn-lt"/>
              </a:rPr>
              <a:t>Reach Ranges and Operable Parts</a:t>
            </a:r>
          </a:p>
          <a:p>
            <a:pPr marL="396875" indent="-396875" defTabSz="912813" eaLnBrk="0" hangingPunct="0">
              <a:lnSpc>
                <a:spcPct val="90000"/>
              </a:lnSpc>
              <a:spcBef>
                <a:spcPct val="20000"/>
              </a:spcBef>
              <a:buBlip>
                <a:blip r:embed="rId2"/>
              </a:buBlip>
            </a:pPr>
            <a:endParaRPr lang="en-US" sz="3200" b="1" dirty="0">
              <a:effectLst>
                <a:outerShdw blurRad="38100" dist="38100" dir="2700000" algn="tl">
                  <a:srgbClr val="000000">
                    <a:alpha val="43137"/>
                  </a:srgbClr>
                </a:outerShdw>
              </a:effectLst>
              <a:latin typeface="+mn-lt"/>
            </a:endParaRPr>
          </a:p>
        </p:txBody>
      </p:sp>
    </p:spTree>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657600" y="838200"/>
            <a:ext cx="5334000" cy="5565913"/>
          </a:xfrm>
          <a:prstGeom prst="rect">
            <a:avLst/>
          </a:prstGeom>
          <a:noFill/>
          <a:ln w="9525">
            <a:noFill/>
            <a:miter lim="800000"/>
            <a:headEnd/>
            <a:tailEnd/>
          </a:ln>
        </p:spPr>
      </p:pic>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Reach Ranges</a:t>
            </a:r>
          </a:p>
        </p:txBody>
      </p:sp>
      <p:sp>
        <p:nvSpPr>
          <p:cNvPr id="7" name="Rectangle 6"/>
          <p:cNvSpPr>
            <a:spLocks noChangeArrowheads="1"/>
          </p:cNvSpPr>
          <p:nvPr/>
        </p:nvSpPr>
        <p:spPr bwMode="auto">
          <a:xfrm>
            <a:off x="228600" y="1676400"/>
            <a:ext cx="5562600" cy="3733800"/>
          </a:xfrm>
          <a:prstGeom prst="rect">
            <a:avLst/>
          </a:prstGeom>
          <a:noFill/>
          <a:ln w="9525">
            <a:noFill/>
            <a:miter lim="800000"/>
            <a:headEnd/>
            <a:tailEnd/>
          </a:ln>
        </p:spPr>
        <p:txBody>
          <a:bodyPr/>
          <a:lstStyle/>
          <a:p>
            <a:pPr marL="342900">
              <a:spcBef>
                <a:spcPct val="20000"/>
              </a:spcBef>
            </a:pPr>
            <a:r>
              <a:rPr lang="en-US" sz="3600" b="1" dirty="0" smtClean="0">
                <a:solidFill>
                  <a:srgbClr val="002060"/>
                </a:solidFill>
                <a:latin typeface="+mj-lt"/>
                <a:ea typeface="Times New Roman" pitchFamily="18" charset="0"/>
                <a:cs typeface="Arial" charset="0"/>
              </a:rPr>
              <a:t>Side reach range reduced: </a:t>
            </a:r>
          </a:p>
          <a:p>
            <a:pPr marL="342900" indent="342900">
              <a:spcBef>
                <a:spcPct val="20000"/>
              </a:spcBef>
            </a:pPr>
            <a:r>
              <a:rPr lang="en-US" sz="3600" b="1" dirty="0" smtClean="0">
                <a:solidFill>
                  <a:srgbClr val="002060"/>
                </a:solidFill>
                <a:ea typeface="Times New Roman" pitchFamily="18" charset="0"/>
                <a:cs typeface="Arial" charset="0"/>
              </a:rPr>
              <a:t>48” – 15”</a:t>
            </a:r>
            <a:endParaRPr lang="en-US" sz="3600" b="1" dirty="0" smtClean="0">
              <a:solidFill>
                <a:srgbClr val="002060"/>
              </a:solidFill>
              <a:latin typeface="+mj-lt"/>
              <a:ea typeface="Times New Roman" pitchFamily="18" charset="0"/>
              <a:cs typeface="Arial" charset="0"/>
            </a:endParaRPr>
          </a:p>
          <a:p>
            <a:pPr marL="342900">
              <a:spcBef>
                <a:spcPct val="20000"/>
              </a:spcBef>
            </a:pPr>
            <a:r>
              <a:rPr lang="en-US" sz="3600" b="1" dirty="0" smtClean="0">
                <a:solidFill>
                  <a:srgbClr val="002060"/>
                </a:solidFill>
                <a:latin typeface="+mj-lt"/>
                <a:ea typeface="Times New Roman" pitchFamily="18" charset="0"/>
                <a:cs typeface="Arial" charset="0"/>
              </a:rPr>
              <a:t>(same as forward reach)</a:t>
            </a:r>
          </a:p>
          <a:p>
            <a:pPr marL="342900" indent="-342900">
              <a:spcBef>
                <a:spcPct val="20000"/>
              </a:spcBef>
            </a:pPr>
            <a:r>
              <a:rPr lang="en-US" sz="3600" b="1" dirty="0" smtClean="0">
                <a:solidFill>
                  <a:srgbClr val="002060"/>
                </a:solidFill>
                <a:latin typeface="+mj-lt"/>
                <a:ea typeface="Times New Roman" pitchFamily="18" charset="0"/>
                <a:cs typeface="Arial" charset="0"/>
              </a:rPr>
              <a:t/>
            </a:r>
            <a:br>
              <a:rPr lang="en-US" sz="3600" b="1" dirty="0" smtClean="0">
                <a:solidFill>
                  <a:srgbClr val="002060"/>
                </a:solidFill>
                <a:latin typeface="+mj-lt"/>
                <a:ea typeface="Times New Roman" pitchFamily="18" charset="0"/>
                <a:cs typeface="Arial" charset="0"/>
              </a:rPr>
            </a:br>
            <a:r>
              <a:rPr lang="en-US" sz="3600" b="1" dirty="0" smtClean="0">
                <a:solidFill>
                  <a:srgbClr val="002060"/>
                </a:solidFill>
                <a:latin typeface="+mj-lt"/>
                <a:ea typeface="Times New Roman" pitchFamily="18" charset="0"/>
                <a:cs typeface="Arial" charset="0"/>
              </a:rPr>
              <a:t/>
            </a:r>
            <a:br>
              <a:rPr lang="en-US" sz="3600" b="1" dirty="0" smtClean="0">
                <a:solidFill>
                  <a:srgbClr val="002060"/>
                </a:solidFill>
                <a:latin typeface="+mj-lt"/>
                <a:ea typeface="Times New Roman" pitchFamily="18" charset="0"/>
                <a:cs typeface="Arial" charset="0"/>
              </a:rPr>
            </a:br>
            <a:endParaRPr lang="en-US" sz="3600" b="1" dirty="0" smtClean="0">
              <a:solidFill>
                <a:srgbClr val="002060"/>
              </a:solidFill>
              <a:latin typeface="+mj-lt"/>
              <a:ea typeface="Times New Roman" pitchFamily="18" charset="0"/>
              <a:cs typeface="Arial" charset="0"/>
            </a:endParaRPr>
          </a:p>
          <a:p>
            <a:pPr marL="342900" indent="-342900" algn="l">
              <a:spcBef>
                <a:spcPct val="20000"/>
              </a:spcBef>
            </a:pPr>
            <a:endParaRPr lang="en-US" sz="3200" b="1" dirty="0">
              <a:latin typeface="Arial" charset="0"/>
              <a:ea typeface="Times New Roman" pitchFamily="18" charset="0"/>
              <a:cs typeface="Arial" charset="0"/>
            </a:endParaRPr>
          </a:p>
        </p:txBody>
      </p:sp>
    </p:spTree>
  </p:cSld>
  <p:clrMapOvr>
    <a:masterClrMapping/>
  </p:clrMapOvr>
  <p:transition spd="med"/>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urning Space-arrow.JPG"/>
          <p:cNvPicPr/>
          <p:nvPr/>
        </p:nvPicPr>
        <p:blipFill>
          <a:blip r:embed="rId2" cstate="print"/>
          <a:srcRect/>
          <a:stretch>
            <a:fillRect/>
          </a:stretch>
        </p:blipFill>
        <p:spPr>
          <a:xfrm>
            <a:off x="2133600" y="990600"/>
            <a:ext cx="5029200" cy="4267200"/>
          </a:xfrm>
          <a:prstGeom prst="rect">
            <a:avLst/>
          </a:prstGeom>
        </p:spPr>
      </p:pic>
      <p:sp>
        <p:nvSpPr>
          <p:cNvPr id="13" name="Rectangle 6"/>
          <p:cNvSpPr txBox="1">
            <a:spLocks noChangeArrowheads="1"/>
          </p:cNvSpPr>
          <p:nvPr/>
        </p:nvSpPr>
        <p:spPr bwMode="auto">
          <a:xfrm>
            <a:off x="381000" y="5257800"/>
            <a:ext cx="8382000" cy="838200"/>
          </a:xfrm>
          <a:prstGeom prst="rect">
            <a:avLst/>
          </a:prstGeom>
          <a:noFill/>
          <a:ln w="9525">
            <a:noFill/>
            <a:miter lim="800000"/>
            <a:headEnd/>
            <a:tailEnd/>
          </a:ln>
        </p:spPr>
        <p:txBody>
          <a:bodyPr/>
          <a:lstStyle/>
          <a:p>
            <a:pPr marL="342900" indent="-342900" algn="ctr">
              <a:spcBef>
                <a:spcPct val="20000"/>
              </a:spcBef>
              <a:buFont typeface="Wingdings" pitchFamily="2" charset="2"/>
              <a:buNone/>
              <a:defRPr/>
            </a:pPr>
            <a:r>
              <a:rPr lang="en-US" sz="3200" b="1" kern="0" dirty="0" smtClean="0">
                <a:solidFill>
                  <a:srgbClr val="002060"/>
                </a:solidFill>
                <a:latin typeface="+mj-lt"/>
              </a:rPr>
              <a:t>Permitted overlap clarified                                (objects with required knee/ toe clearance) </a:t>
            </a:r>
            <a:endParaRPr lang="en-US" sz="3200" b="1" kern="0" dirty="0">
              <a:solidFill>
                <a:srgbClr val="002060"/>
              </a:solidFill>
              <a:latin typeface="+mj-lt"/>
            </a:endParaRPr>
          </a:p>
          <a:p>
            <a:pPr marL="342900" indent="-342900" algn="l">
              <a:spcBef>
                <a:spcPct val="20000"/>
              </a:spcBef>
              <a:buFontTx/>
              <a:buChar char="•"/>
              <a:defRPr/>
            </a:pPr>
            <a:endParaRPr lang="en-US" sz="3200" b="1" kern="0" dirty="0">
              <a:latin typeface="Arial" charset="0"/>
            </a:endParaRPr>
          </a:p>
        </p:txBody>
      </p:sp>
      <p:pic>
        <p:nvPicPr>
          <p:cNvPr id="38921" name="Picture 18" descr="gray-mannequin-jpg-coloredbackgroundtransparentgif.gif"/>
          <p:cNvPicPr>
            <a:picLocks noChangeAspect="1"/>
          </p:cNvPicPr>
          <p:nvPr/>
        </p:nvPicPr>
        <p:blipFill>
          <a:blip r:embed="rId3" cstate="print">
            <a:lum bright="20000" contrast="10000"/>
          </a:blip>
          <a:srcRect/>
          <a:stretch>
            <a:fillRect/>
          </a:stretch>
        </p:blipFill>
        <p:spPr bwMode="auto">
          <a:xfrm rot="16200000">
            <a:off x="3225007" y="2642393"/>
            <a:ext cx="2362200" cy="1497014"/>
          </a:xfrm>
          <a:prstGeom prst="rect">
            <a:avLst/>
          </a:prstGeom>
          <a:noFill/>
          <a:ln w="9525">
            <a:noFill/>
            <a:miter lim="800000"/>
            <a:headEnd/>
            <a:tailEnd/>
          </a:ln>
        </p:spPr>
      </p:pic>
      <p:sp>
        <p:nvSpPr>
          <p:cNvPr id="14" name="Rectangle 3"/>
          <p:cNvSpPr txBox="1">
            <a:spLocks noChangeArrowheads="1"/>
          </p:cNvSpPr>
          <p:nvPr/>
        </p:nvSpPr>
        <p:spPr>
          <a:xfrm>
            <a:off x="609600" y="0"/>
            <a:ext cx="7772400" cy="12954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smtClean="0">
                <a:ln>
                  <a:noFill/>
                </a:ln>
                <a:solidFill>
                  <a:srgbClr val="002060"/>
                </a:solidFill>
                <a:effectLst/>
                <a:uLnTx/>
                <a:uFillTx/>
                <a:latin typeface="+mj-lt"/>
                <a:ea typeface="+mj-ea"/>
                <a:cs typeface="+mj-cs"/>
              </a:rPr>
              <a:t>Turning Space</a:t>
            </a:r>
            <a:endParaRPr kumimoji="0" lang="en-US" sz="5400" b="1" i="0" u="none" strike="noStrike" kern="1200" cap="none" spc="0" normalizeH="0" baseline="0" noProof="0" dirty="0" smtClean="0">
              <a:ln>
                <a:noFill/>
              </a:ln>
              <a:solidFill>
                <a:srgbClr val="002060"/>
              </a:solidFill>
              <a:effectLst/>
              <a:uLnTx/>
              <a:uFillTx/>
              <a:latin typeface="+mj-lt"/>
              <a:ea typeface="+mj-ea"/>
              <a:cs typeface="+mj-cs"/>
            </a:endParaRPr>
          </a:p>
        </p:txBody>
      </p:sp>
    </p:spTree>
  </p:cSld>
  <p:clrMapOvr>
    <a:masterClrMapping/>
  </p:clrMapOvr>
  <p:transition spd="med"/>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6"/>
          <p:cNvSpPr txBox="1">
            <a:spLocks noChangeArrowheads="1"/>
          </p:cNvSpPr>
          <p:nvPr/>
        </p:nvSpPr>
        <p:spPr bwMode="auto">
          <a:xfrm>
            <a:off x="228600" y="5257800"/>
            <a:ext cx="8458200" cy="1219200"/>
          </a:xfrm>
          <a:prstGeom prst="rect">
            <a:avLst/>
          </a:prstGeom>
          <a:noFill/>
          <a:ln w="9525">
            <a:noFill/>
            <a:miter lim="800000"/>
            <a:headEnd/>
            <a:tailEnd/>
          </a:ln>
        </p:spPr>
        <p:txBody>
          <a:bodyPr/>
          <a:lstStyle/>
          <a:p>
            <a:pPr marL="342900" indent="-342900" algn="ctr">
              <a:spcBef>
                <a:spcPct val="20000"/>
              </a:spcBef>
              <a:buFont typeface="Wingdings" pitchFamily="2" charset="2"/>
              <a:buNone/>
              <a:defRPr/>
            </a:pPr>
            <a:r>
              <a:rPr lang="en-US" sz="3200" b="1" kern="0" dirty="0" smtClean="0">
                <a:solidFill>
                  <a:srgbClr val="002060"/>
                </a:solidFill>
                <a:latin typeface="+mj-lt"/>
              </a:rPr>
              <a:t>Overlap limited to 1 </a:t>
            </a:r>
            <a:r>
              <a:rPr lang="en-US" sz="3200" b="1" kern="0" dirty="0">
                <a:solidFill>
                  <a:srgbClr val="002060"/>
                </a:solidFill>
                <a:latin typeface="+mj-lt"/>
              </a:rPr>
              <a:t>arm of T-shaped </a:t>
            </a:r>
            <a:r>
              <a:rPr lang="en-US" sz="3200" b="1" kern="0" dirty="0" smtClean="0">
                <a:solidFill>
                  <a:srgbClr val="002060"/>
                </a:solidFill>
                <a:latin typeface="+mj-lt"/>
              </a:rPr>
              <a:t>space</a:t>
            </a:r>
            <a:r>
              <a:rPr lang="en-US" sz="3200" b="1" kern="0" dirty="0" smtClean="0">
                <a:solidFill>
                  <a:srgbClr val="002060"/>
                </a:solidFill>
              </a:rPr>
              <a:t> </a:t>
            </a:r>
          </a:p>
          <a:p>
            <a:pPr marL="342900" indent="-342900" algn="ctr">
              <a:spcBef>
                <a:spcPct val="20000"/>
              </a:spcBef>
              <a:buFont typeface="Wingdings" pitchFamily="2" charset="2"/>
              <a:buNone/>
              <a:defRPr/>
            </a:pPr>
            <a:r>
              <a:rPr lang="en-US" sz="3200" b="1" kern="0" dirty="0" smtClean="0">
                <a:solidFill>
                  <a:srgbClr val="002060"/>
                </a:solidFill>
              </a:rPr>
              <a:t>(2 arms unobstructed for approach, backing up)</a:t>
            </a:r>
            <a:r>
              <a:rPr lang="en-US" sz="3200" b="1" kern="0" dirty="0" smtClean="0">
                <a:solidFill>
                  <a:srgbClr val="002060"/>
                </a:solidFill>
                <a:latin typeface="+mj-lt"/>
              </a:rPr>
              <a:t> </a:t>
            </a:r>
            <a:endParaRPr lang="en-US" sz="3200" b="1" kern="0" dirty="0">
              <a:solidFill>
                <a:srgbClr val="002060"/>
              </a:solidFill>
              <a:latin typeface="+mj-lt"/>
            </a:endParaRPr>
          </a:p>
          <a:p>
            <a:pPr marL="342900" indent="-342900" algn="l">
              <a:spcBef>
                <a:spcPct val="20000"/>
              </a:spcBef>
              <a:buFontTx/>
              <a:buChar char="•"/>
              <a:defRPr/>
            </a:pPr>
            <a:endParaRPr lang="en-US" sz="3200" b="1" kern="0" dirty="0">
              <a:latin typeface="Arial" charset="0"/>
            </a:endParaRPr>
          </a:p>
        </p:txBody>
      </p:sp>
      <p:sp>
        <p:nvSpPr>
          <p:cNvPr id="14" name="Rectangle 3"/>
          <p:cNvSpPr txBox="1">
            <a:spLocks noChangeArrowheads="1"/>
          </p:cNvSpPr>
          <p:nvPr/>
        </p:nvSpPr>
        <p:spPr>
          <a:xfrm>
            <a:off x="609600" y="0"/>
            <a:ext cx="7772400" cy="12954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smtClean="0">
                <a:ln>
                  <a:noFill/>
                </a:ln>
                <a:solidFill>
                  <a:srgbClr val="002060"/>
                </a:solidFill>
                <a:effectLst/>
                <a:uLnTx/>
                <a:uFillTx/>
                <a:latin typeface="+mj-lt"/>
                <a:ea typeface="+mj-ea"/>
                <a:cs typeface="+mj-cs"/>
              </a:rPr>
              <a:t>Turning Space</a:t>
            </a:r>
            <a:endParaRPr kumimoji="0" lang="en-US" sz="5400" b="1" i="0" u="none" strike="noStrike" kern="1200" cap="none" spc="0" normalizeH="0" baseline="0" noProof="0" dirty="0" smtClean="0">
              <a:ln>
                <a:noFill/>
              </a:ln>
              <a:solidFill>
                <a:srgbClr val="002060"/>
              </a:solidFill>
              <a:effectLst/>
              <a:uLnTx/>
              <a:uFillTx/>
              <a:latin typeface="+mj-lt"/>
              <a:ea typeface="+mj-ea"/>
              <a:cs typeface="+mj-cs"/>
            </a:endParaRPr>
          </a:p>
        </p:txBody>
      </p:sp>
      <p:pic>
        <p:nvPicPr>
          <p:cNvPr id="8" name="Picture 2"/>
          <p:cNvPicPr>
            <a:picLocks noChangeAspect="1" noChangeArrowheads="1"/>
          </p:cNvPicPr>
          <p:nvPr/>
        </p:nvPicPr>
        <p:blipFill>
          <a:blip r:embed="rId2" cstate="print"/>
          <a:srcRect l="37619" t="31250" r="27619" b="28906"/>
          <a:stretch>
            <a:fillRect/>
          </a:stretch>
        </p:blipFill>
        <p:spPr bwMode="auto">
          <a:xfrm>
            <a:off x="0" y="1752600"/>
            <a:ext cx="4572000" cy="3194134"/>
          </a:xfrm>
          <a:prstGeom prst="rect">
            <a:avLst/>
          </a:prstGeom>
          <a:noFill/>
          <a:ln w="9525">
            <a:noFill/>
            <a:miter lim="800000"/>
            <a:headEnd/>
            <a:tailEnd/>
          </a:ln>
        </p:spPr>
      </p:pic>
      <p:pic>
        <p:nvPicPr>
          <p:cNvPr id="9" name="Picture 3"/>
          <p:cNvPicPr>
            <a:picLocks noChangeAspect="1" noChangeArrowheads="1"/>
          </p:cNvPicPr>
          <p:nvPr/>
        </p:nvPicPr>
        <p:blipFill>
          <a:blip r:embed="rId3" cstate="print"/>
          <a:srcRect l="37619" t="28125" r="27619" b="27344"/>
          <a:stretch>
            <a:fillRect/>
          </a:stretch>
        </p:blipFill>
        <p:spPr bwMode="auto">
          <a:xfrm>
            <a:off x="4419600" y="1524000"/>
            <a:ext cx="4572000" cy="3569921"/>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3"/>
          <p:cNvSpPr txBox="1">
            <a:spLocks noChangeArrowheads="1"/>
          </p:cNvSpPr>
          <p:nvPr/>
        </p:nvSpPr>
        <p:spPr>
          <a:xfrm>
            <a:off x="609600" y="0"/>
            <a:ext cx="7772400" cy="12954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smtClean="0">
                <a:ln>
                  <a:noFill/>
                </a:ln>
                <a:solidFill>
                  <a:srgbClr val="002060"/>
                </a:solidFill>
                <a:effectLst/>
                <a:uLnTx/>
                <a:uFillTx/>
                <a:latin typeface="+mj-lt"/>
                <a:ea typeface="+mj-ea"/>
                <a:cs typeface="+mj-cs"/>
              </a:rPr>
              <a:t>Knee/Toe Clearances</a:t>
            </a:r>
          </a:p>
        </p:txBody>
      </p:sp>
      <p:pic>
        <p:nvPicPr>
          <p:cNvPr id="9" name="Picture 2" descr="Knee and toe clearances 17&quot; to 19&quot; deep below lavatory shown in profile. "/>
          <p:cNvPicPr>
            <a:picLocks noChangeAspect="1" noChangeArrowheads="1"/>
          </p:cNvPicPr>
          <p:nvPr/>
        </p:nvPicPr>
        <p:blipFill>
          <a:blip r:embed="rId2" cstate="print"/>
          <a:srcRect/>
          <a:stretch>
            <a:fillRect/>
          </a:stretch>
        </p:blipFill>
        <p:spPr bwMode="auto">
          <a:xfrm>
            <a:off x="685800" y="1143000"/>
            <a:ext cx="4648200" cy="5101683"/>
          </a:xfrm>
          <a:prstGeom prst="rect">
            <a:avLst/>
          </a:prstGeom>
          <a:noFill/>
          <a:ln w="9525">
            <a:noFill/>
            <a:miter lim="800000"/>
            <a:headEnd/>
            <a:tailEnd/>
          </a:ln>
        </p:spPr>
      </p:pic>
      <p:sp>
        <p:nvSpPr>
          <p:cNvPr id="11" name="Rectangle 6"/>
          <p:cNvSpPr txBox="1">
            <a:spLocks noChangeArrowheads="1"/>
          </p:cNvSpPr>
          <p:nvPr/>
        </p:nvSpPr>
        <p:spPr bwMode="auto">
          <a:xfrm>
            <a:off x="3429000" y="1676400"/>
            <a:ext cx="4648200" cy="3276600"/>
          </a:xfrm>
          <a:prstGeom prst="rect">
            <a:avLst/>
          </a:prstGeom>
          <a:noFill/>
          <a:ln w="9525">
            <a:noFill/>
            <a:miter lim="800000"/>
            <a:headEnd/>
            <a:tailEnd/>
          </a:ln>
        </p:spPr>
        <p:txBody>
          <a:bodyPr/>
          <a:lstStyle/>
          <a:p>
            <a:pPr marL="342900" algn="l">
              <a:spcBef>
                <a:spcPct val="20000"/>
              </a:spcBef>
              <a:buFont typeface="Wingdings" pitchFamily="2" charset="2"/>
              <a:buNone/>
              <a:defRPr/>
            </a:pPr>
            <a:r>
              <a:rPr lang="en-US" sz="3200" b="1" kern="0" dirty="0" smtClean="0">
                <a:solidFill>
                  <a:srgbClr val="002060"/>
                </a:solidFill>
                <a:latin typeface="+mj-lt"/>
              </a:rPr>
              <a:t>Specified in Chapter 3 for all elements        (e.g., </a:t>
            </a:r>
            <a:r>
              <a:rPr lang="en-US" sz="3200" b="1" kern="0" dirty="0" err="1" smtClean="0">
                <a:solidFill>
                  <a:srgbClr val="002060"/>
                </a:solidFill>
                <a:latin typeface="+mj-lt"/>
              </a:rPr>
              <a:t>lavs</a:t>
            </a:r>
            <a:r>
              <a:rPr lang="en-US" sz="3200" b="1" kern="0" dirty="0" smtClean="0">
                <a:solidFill>
                  <a:srgbClr val="002060"/>
                </a:solidFill>
                <a:latin typeface="+mj-lt"/>
              </a:rPr>
              <a:t>, sinks, counters, tables, etc.)</a:t>
            </a:r>
          </a:p>
          <a:p>
            <a:pPr marL="342900" algn="l">
              <a:spcBef>
                <a:spcPct val="20000"/>
              </a:spcBef>
              <a:buFont typeface="Wingdings" pitchFamily="2" charset="2"/>
              <a:buNone/>
              <a:defRPr/>
            </a:pPr>
            <a:endParaRPr lang="en-US" sz="3200" b="1" kern="0" dirty="0" smtClean="0">
              <a:solidFill>
                <a:srgbClr val="002060"/>
              </a:solidFill>
              <a:latin typeface="+mj-lt"/>
            </a:endParaRPr>
          </a:p>
          <a:p>
            <a:pPr marL="342900" algn="l">
              <a:spcBef>
                <a:spcPct val="20000"/>
              </a:spcBef>
              <a:buFont typeface="Wingdings" pitchFamily="2" charset="2"/>
              <a:buNone/>
              <a:defRPr/>
            </a:pPr>
            <a:r>
              <a:rPr lang="en-US" sz="3200" b="1" kern="0" dirty="0" smtClean="0">
                <a:solidFill>
                  <a:srgbClr val="002060"/>
                </a:solidFill>
                <a:latin typeface="+mj-lt"/>
              </a:rPr>
              <a:t>Depth: 17” – 25”</a:t>
            </a:r>
            <a:endParaRPr lang="en-US" sz="3200" b="1" kern="0" dirty="0">
              <a:solidFill>
                <a:srgbClr val="002060"/>
              </a:solidFill>
              <a:latin typeface="+mj-lt"/>
            </a:endParaRPr>
          </a:p>
          <a:p>
            <a:pPr marL="342900" indent="-342900" algn="l">
              <a:spcBef>
                <a:spcPct val="20000"/>
              </a:spcBef>
              <a:buFontTx/>
              <a:buChar char="•"/>
              <a:defRPr/>
            </a:pPr>
            <a:endParaRPr lang="en-US" sz="3200" b="1" kern="0" dirty="0">
              <a:latin typeface="Arial" charset="0"/>
            </a:endParaRP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830997"/>
          </a:xfrm>
        </p:spPr>
        <p:txBody>
          <a:bodyPr/>
          <a:lstStyle/>
          <a:p>
            <a:pPr algn="ctr"/>
            <a:r>
              <a:rPr lang="en-US" sz="6000" dirty="0" smtClean="0"/>
              <a:t>Agenda</a:t>
            </a:r>
            <a:endParaRPr lang="en-US" sz="6000" dirty="0"/>
          </a:p>
        </p:txBody>
      </p:sp>
      <p:sp>
        <p:nvSpPr>
          <p:cNvPr id="3" name="Content Placeholder 2"/>
          <p:cNvSpPr>
            <a:spLocks noGrp="1"/>
          </p:cNvSpPr>
          <p:nvPr>
            <p:ph idx="1"/>
          </p:nvPr>
        </p:nvSpPr>
        <p:spPr>
          <a:xfrm>
            <a:off x="381000" y="1412875"/>
            <a:ext cx="8382000" cy="4678204"/>
          </a:xfrm>
        </p:spPr>
        <p:txBody>
          <a:bodyPr/>
          <a:lstStyle/>
          <a:p>
            <a:r>
              <a:rPr lang="en-US" b="1" dirty="0" smtClean="0">
                <a:effectLst>
                  <a:outerShdw blurRad="38100" dist="38100" dir="2700000" algn="tl">
                    <a:srgbClr val="000000">
                      <a:alpha val="43137"/>
                    </a:srgbClr>
                  </a:outerShdw>
                </a:effectLst>
              </a:rPr>
              <a:t>How The 2010 ADA Standards Developed</a:t>
            </a:r>
          </a:p>
          <a:p>
            <a:r>
              <a:rPr lang="en-US" b="1" dirty="0" smtClean="0">
                <a:effectLst>
                  <a:outerShdw blurRad="38100" dist="38100" dir="2700000" algn="tl">
                    <a:srgbClr val="000000">
                      <a:alpha val="43137"/>
                    </a:srgbClr>
                  </a:outerShdw>
                </a:effectLst>
              </a:rPr>
              <a:t>The Regulations That Are a Part AS 2010</a:t>
            </a:r>
          </a:p>
          <a:p>
            <a:r>
              <a:rPr lang="en-US" b="1" dirty="0" smtClean="0">
                <a:effectLst>
                  <a:outerShdw blurRad="38100" dist="38100" dir="2700000" algn="tl">
                    <a:srgbClr val="000000">
                      <a:alpha val="43137"/>
                    </a:srgbClr>
                  </a:outerShdw>
                </a:effectLst>
              </a:rPr>
              <a:t>The Basics Are the Same (CAT)</a:t>
            </a:r>
          </a:p>
          <a:p>
            <a:r>
              <a:rPr lang="en-US" dirty="0" smtClean="0"/>
              <a:t>The Technical Stuff!</a:t>
            </a:r>
            <a:endParaRPr lang="en-US" b="1" dirty="0" smtClean="0">
              <a:effectLst>
                <a:outerShdw blurRad="38100" dist="38100" dir="2700000" algn="tl">
                  <a:srgbClr val="000000">
                    <a:alpha val="43137"/>
                  </a:srgbClr>
                </a:outerShdw>
              </a:effectLst>
            </a:endParaRPr>
          </a:p>
          <a:p>
            <a:r>
              <a:rPr lang="en-US" b="1" dirty="0" smtClean="0">
                <a:effectLst>
                  <a:outerShdw blurRad="38100" dist="38100" dir="2700000" algn="tl">
                    <a:srgbClr val="000000">
                      <a:alpha val="43137"/>
                    </a:srgbClr>
                  </a:outerShdw>
                </a:effectLst>
              </a:rPr>
              <a:t>Scoping More Prescriptive More Areas Are Defined</a:t>
            </a:r>
          </a:p>
          <a:p>
            <a:r>
              <a:rPr lang="en-US" b="1" dirty="0" smtClean="0">
                <a:effectLst>
                  <a:outerShdw blurRad="38100" dist="38100" dir="2700000" algn="tl">
                    <a:srgbClr val="000000">
                      <a:alpha val="43137"/>
                    </a:srgbClr>
                  </a:outerShdw>
                </a:effectLst>
              </a:rPr>
              <a:t>Chapter Variables</a:t>
            </a:r>
          </a:p>
          <a:p>
            <a:endParaRPr lang="en-US" b="1" dirty="0" smtClean="0">
              <a:effectLst>
                <a:outerShdw blurRad="38100" dist="38100" dir="2700000" algn="tl">
                  <a:srgbClr val="000000">
                    <a:alpha val="43137"/>
                  </a:srgbClr>
                </a:outerShdw>
              </a:effectLst>
            </a:endParaRPr>
          </a:p>
          <a:p>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09200214"/>
      </p:ext>
    </p:extLst>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3"/>
          <p:cNvSpPr txBox="1">
            <a:spLocks noChangeArrowheads="1"/>
          </p:cNvSpPr>
          <p:nvPr/>
        </p:nvSpPr>
        <p:spPr>
          <a:xfrm>
            <a:off x="609600" y="0"/>
            <a:ext cx="7772400" cy="12954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smtClean="0">
                <a:ln>
                  <a:noFill/>
                </a:ln>
                <a:solidFill>
                  <a:srgbClr val="002060"/>
                </a:solidFill>
                <a:effectLst/>
                <a:uLnTx/>
                <a:uFillTx/>
                <a:latin typeface="+mj-lt"/>
                <a:ea typeface="+mj-ea"/>
                <a:cs typeface="+mj-cs"/>
              </a:rPr>
              <a:t>Knee/Toe Clearances</a:t>
            </a:r>
          </a:p>
        </p:txBody>
      </p:sp>
      <p:pic>
        <p:nvPicPr>
          <p:cNvPr id="6" name="Picture 2" descr="Knee space 27&quot; min. high and 8&quot; min. deep below lavatory shown in profile. "/>
          <p:cNvPicPr>
            <a:picLocks noChangeAspect="1" noChangeArrowheads="1"/>
          </p:cNvPicPr>
          <p:nvPr/>
        </p:nvPicPr>
        <p:blipFill>
          <a:blip r:embed="rId2" cstate="print"/>
          <a:srcRect/>
          <a:stretch>
            <a:fillRect/>
          </a:stretch>
        </p:blipFill>
        <p:spPr bwMode="auto">
          <a:xfrm>
            <a:off x="838200" y="1382486"/>
            <a:ext cx="5638800" cy="4833257"/>
          </a:xfrm>
          <a:prstGeom prst="rect">
            <a:avLst/>
          </a:prstGeom>
          <a:noFill/>
          <a:ln w="9525">
            <a:noFill/>
            <a:miter lim="800000"/>
            <a:headEnd/>
            <a:tailEnd/>
          </a:ln>
        </p:spPr>
      </p:pic>
      <p:sp>
        <p:nvSpPr>
          <p:cNvPr id="7" name="Rectangle 6"/>
          <p:cNvSpPr txBox="1">
            <a:spLocks noChangeArrowheads="1"/>
          </p:cNvSpPr>
          <p:nvPr/>
        </p:nvSpPr>
        <p:spPr bwMode="auto">
          <a:xfrm>
            <a:off x="3733800" y="1828800"/>
            <a:ext cx="4648200" cy="3276600"/>
          </a:xfrm>
          <a:prstGeom prst="rect">
            <a:avLst/>
          </a:prstGeom>
          <a:noFill/>
          <a:ln w="9525">
            <a:noFill/>
            <a:miter lim="800000"/>
            <a:headEnd/>
            <a:tailEnd/>
          </a:ln>
        </p:spPr>
        <p:txBody>
          <a:bodyPr/>
          <a:lstStyle/>
          <a:p>
            <a:pPr marL="342900">
              <a:spcBef>
                <a:spcPct val="20000"/>
              </a:spcBef>
              <a:defRPr/>
            </a:pPr>
            <a:r>
              <a:rPr lang="en-US" sz="3200" b="1" u="sng" kern="0" dirty="0" smtClean="0">
                <a:solidFill>
                  <a:srgbClr val="002060"/>
                </a:solidFill>
              </a:rPr>
              <a:t>Knee Clearance</a:t>
            </a:r>
            <a:r>
              <a:rPr lang="en-US" sz="3200" b="1" kern="0" dirty="0" smtClean="0">
                <a:solidFill>
                  <a:srgbClr val="002060"/>
                </a:solidFill>
              </a:rPr>
              <a:t>:  </a:t>
            </a:r>
          </a:p>
          <a:p>
            <a:pPr marL="342900">
              <a:spcBef>
                <a:spcPct val="20000"/>
              </a:spcBef>
              <a:defRPr/>
            </a:pPr>
            <a:r>
              <a:rPr lang="en-US" sz="3200" b="1" kern="0" dirty="0" smtClean="0">
                <a:solidFill>
                  <a:srgbClr val="002060"/>
                </a:solidFill>
              </a:rPr>
              <a:t>Height: 27”min.</a:t>
            </a:r>
          </a:p>
          <a:p>
            <a:pPr marL="342900">
              <a:spcBef>
                <a:spcPct val="20000"/>
              </a:spcBef>
              <a:defRPr/>
            </a:pPr>
            <a:r>
              <a:rPr lang="en-US" sz="3200" b="1" kern="0" dirty="0" smtClean="0">
                <a:solidFill>
                  <a:srgbClr val="002060"/>
                </a:solidFill>
              </a:rPr>
              <a:t>Depth: 8” min.</a:t>
            </a:r>
          </a:p>
          <a:p>
            <a:pPr marL="342900">
              <a:spcBef>
                <a:spcPct val="20000"/>
              </a:spcBef>
              <a:defRPr/>
            </a:pPr>
            <a:endParaRPr lang="en-US" sz="3200" b="1" kern="0" dirty="0">
              <a:latin typeface="Arial" charset="0"/>
            </a:endParaRPr>
          </a:p>
        </p:txBody>
      </p:sp>
    </p:spTree>
  </p:cSld>
  <p:clrMapOvr>
    <a:masterClrMapping/>
  </p:clrMapOvr>
  <p:transition spd="med"/>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3"/>
          <p:cNvSpPr txBox="1">
            <a:spLocks noChangeArrowheads="1"/>
          </p:cNvSpPr>
          <p:nvPr/>
        </p:nvSpPr>
        <p:spPr>
          <a:xfrm>
            <a:off x="609600" y="0"/>
            <a:ext cx="7772400" cy="12954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smtClean="0">
                <a:ln>
                  <a:noFill/>
                </a:ln>
                <a:solidFill>
                  <a:srgbClr val="002060"/>
                </a:solidFill>
                <a:effectLst/>
                <a:uLnTx/>
                <a:uFillTx/>
                <a:latin typeface="+mj-lt"/>
                <a:ea typeface="+mj-ea"/>
                <a:cs typeface="+mj-cs"/>
              </a:rPr>
              <a:t>Knee/Toe Clearances</a:t>
            </a:r>
          </a:p>
        </p:txBody>
      </p:sp>
      <p:pic>
        <p:nvPicPr>
          <p:cNvPr id="8" name="Picture 2" descr="Space between knee and toe clearances sloping from a height of 27&quot; min. down to 9&quot; min. shown in profile. "/>
          <p:cNvPicPr>
            <a:picLocks noChangeAspect="1" noChangeArrowheads="1"/>
          </p:cNvPicPr>
          <p:nvPr/>
        </p:nvPicPr>
        <p:blipFill>
          <a:blip r:embed="rId2" cstate="print"/>
          <a:srcRect/>
          <a:stretch>
            <a:fillRect/>
          </a:stretch>
        </p:blipFill>
        <p:spPr bwMode="auto">
          <a:xfrm>
            <a:off x="838200" y="1186543"/>
            <a:ext cx="5943600" cy="5094514"/>
          </a:xfrm>
          <a:prstGeom prst="rect">
            <a:avLst/>
          </a:prstGeom>
          <a:noFill/>
          <a:ln w="9525">
            <a:noFill/>
            <a:miter lim="800000"/>
            <a:headEnd/>
            <a:tailEnd/>
          </a:ln>
        </p:spPr>
      </p:pic>
      <p:sp>
        <p:nvSpPr>
          <p:cNvPr id="9" name="Rectangle 6"/>
          <p:cNvSpPr txBox="1">
            <a:spLocks noChangeArrowheads="1"/>
          </p:cNvSpPr>
          <p:nvPr/>
        </p:nvSpPr>
        <p:spPr bwMode="auto">
          <a:xfrm>
            <a:off x="3276600" y="1752600"/>
            <a:ext cx="4953000" cy="3276600"/>
          </a:xfrm>
          <a:prstGeom prst="rect">
            <a:avLst/>
          </a:prstGeom>
          <a:noFill/>
          <a:ln w="9525">
            <a:noFill/>
            <a:miter lim="800000"/>
            <a:headEnd/>
            <a:tailEnd/>
          </a:ln>
        </p:spPr>
        <p:txBody>
          <a:bodyPr/>
          <a:lstStyle/>
          <a:p>
            <a:pPr marL="342900">
              <a:spcBef>
                <a:spcPct val="20000"/>
              </a:spcBef>
              <a:defRPr/>
            </a:pPr>
            <a:r>
              <a:rPr lang="en-US" sz="3200" b="1" kern="0" dirty="0" smtClean="0">
                <a:solidFill>
                  <a:srgbClr val="002060"/>
                </a:solidFill>
                <a:latin typeface="+mj-lt"/>
              </a:rPr>
              <a:t>Beyond 8” depth: clearance can reduce to 9” min. at 11” depth </a:t>
            </a:r>
          </a:p>
          <a:p>
            <a:pPr marL="342900">
              <a:spcBef>
                <a:spcPct val="20000"/>
              </a:spcBef>
              <a:defRPr/>
            </a:pPr>
            <a:r>
              <a:rPr lang="en-US" sz="3200" b="1" kern="0" dirty="0" smtClean="0">
                <a:solidFill>
                  <a:srgbClr val="002060"/>
                </a:solidFill>
                <a:latin typeface="+mj-lt"/>
              </a:rPr>
              <a:t>(6:1 slope)</a:t>
            </a:r>
          </a:p>
          <a:p>
            <a:pPr marL="342900">
              <a:spcBef>
                <a:spcPct val="20000"/>
              </a:spcBef>
              <a:defRPr/>
            </a:pPr>
            <a:endParaRPr lang="en-US" sz="3200" b="1" kern="0" dirty="0">
              <a:latin typeface="Arial" charset="0"/>
            </a:endParaRPr>
          </a:p>
        </p:txBody>
      </p:sp>
    </p:spTree>
  </p:cSld>
  <p:clrMapOvr>
    <a:masterClrMapping/>
  </p:clrMapOvr>
  <p:transition spd="med"/>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cstate="print"/>
          <a:srcRect/>
          <a:stretch>
            <a:fillRect/>
          </a:stretch>
        </p:blipFill>
        <p:spPr bwMode="auto">
          <a:xfrm>
            <a:off x="457200" y="6400800"/>
            <a:ext cx="5835650" cy="153988"/>
          </a:xfrm>
          <a:prstGeom prst="rect">
            <a:avLst/>
          </a:prstGeom>
          <a:noFill/>
          <a:ln w="9525">
            <a:noFill/>
            <a:miter lim="800000"/>
            <a:headEnd/>
            <a:tailEnd/>
          </a:ln>
        </p:spPr>
      </p:pic>
      <p:sp>
        <p:nvSpPr>
          <p:cNvPr id="14" name="Rectangle 3"/>
          <p:cNvSpPr txBox="1">
            <a:spLocks noChangeArrowheads="1"/>
          </p:cNvSpPr>
          <p:nvPr/>
        </p:nvSpPr>
        <p:spPr>
          <a:xfrm>
            <a:off x="609600" y="0"/>
            <a:ext cx="7772400" cy="12954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smtClean="0">
                <a:ln>
                  <a:noFill/>
                </a:ln>
                <a:solidFill>
                  <a:srgbClr val="002060"/>
                </a:solidFill>
                <a:effectLst/>
                <a:uLnTx/>
                <a:uFillTx/>
                <a:latin typeface="+mj-lt"/>
                <a:ea typeface="+mj-ea"/>
                <a:cs typeface="+mj-cs"/>
              </a:rPr>
              <a:t>Knee/Toe Clearances</a:t>
            </a:r>
          </a:p>
        </p:txBody>
      </p:sp>
      <p:pic>
        <p:nvPicPr>
          <p:cNvPr id="8" name="Picture 2" descr="Toe space 9&quot; min. high and 6&quot; max. deep below lavatory shown in profile. "/>
          <p:cNvPicPr>
            <a:picLocks noChangeAspect="1" noChangeArrowheads="1"/>
          </p:cNvPicPr>
          <p:nvPr/>
        </p:nvPicPr>
        <p:blipFill>
          <a:blip r:embed="rId3" cstate="print"/>
          <a:srcRect/>
          <a:stretch>
            <a:fillRect/>
          </a:stretch>
        </p:blipFill>
        <p:spPr bwMode="auto">
          <a:xfrm>
            <a:off x="914400" y="1371600"/>
            <a:ext cx="5715000" cy="4898572"/>
          </a:xfrm>
          <a:prstGeom prst="rect">
            <a:avLst/>
          </a:prstGeom>
          <a:noFill/>
          <a:ln w="9525">
            <a:noFill/>
            <a:miter lim="800000"/>
            <a:headEnd/>
            <a:tailEnd/>
          </a:ln>
        </p:spPr>
      </p:pic>
      <p:sp>
        <p:nvSpPr>
          <p:cNvPr id="9" name="Rectangle 6"/>
          <p:cNvSpPr txBox="1">
            <a:spLocks noChangeArrowheads="1"/>
          </p:cNvSpPr>
          <p:nvPr/>
        </p:nvSpPr>
        <p:spPr bwMode="auto">
          <a:xfrm>
            <a:off x="3733800" y="1828800"/>
            <a:ext cx="4648200" cy="3276600"/>
          </a:xfrm>
          <a:prstGeom prst="rect">
            <a:avLst/>
          </a:prstGeom>
          <a:noFill/>
          <a:ln w="9525">
            <a:noFill/>
            <a:miter lim="800000"/>
            <a:headEnd/>
            <a:tailEnd/>
          </a:ln>
        </p:spPr>
        <p:txBody>
          <a:bodyPr/>
          <a:lstStyle/>
          <a:p>
            <a:pPr marL="342900">
              <a:spcBef>
                <a:spcPct val="20000"/>
              </a:spcBef>
              <a:defRPr/>
            </a:pPr>
            <a:r>
              <a:rPr lang="en-US" sz="3200" b="1" u="sng" kern="0" dirty="0" smtClean="0">
                <a:solidFill>
                  <a:srgbClr val="002060"/>
                </a:solidFill>
                <a:latin typeface="+mj-lt"/>
              </a:rPr>
              <a:t>Toe Clearance</a:t>
            </a:r>
            <a:r>
              <a:rPr lang="en-US" sz="3200" b="1" kern="0" dirty="0" smtClean="0">
                <a:solidFill>
                  <a:srgbClr val="002060"/>
                </a:solidFill>
                <a:latin typeface="+mj-lt"/>
              </a:rPr>
              <a:t>:  </a:t>
            </a:r>
          </a:p>
          <a:p>
            <a:pPr marL="342900">
              <a:spcBef>
                <a:spcPct val="20000"/>
              </a:spcBef>
              <a:defRPr/>
            </a:pPr>
            <a:r>
              <a:rPr lang="en-US" sz="3200" b="1" kern="0" dirty="0" smtClean="0">
                <a:solidFill>
                  <a:srgbClr val="002060"/>
                </a:solidFill>
                <a:latin typeface="+mj-lt"/>
              </a:rPr>
              <a:t>Height: 9” min.</a:t>
            </a:r>
          </a:p>
          <a:p>
            <a:pPr marL="342900">
              <a:spcBef>
                <a:spcPct val="20000"/>
              </a:spcBef>
              <a:defRPr/>
            </a:pPr>
            <a:r>
              <a:rPr lang="en-US" sz="3200" b="1" kern="0" dirty="0" smtClean="0">
                <a:solidFill>
                  <a:srgbClr val="002060"/>
                </a:solidFill>
                <a:latin typeface="+mj-lt"/>
              </a:rPr>
              <a:t>Depth: 6” max. (of usable CFS) </a:t>
            </a:r>
          </a:p>
          <a:p>
            <a:pPr marL="342900">
              <a:spcBef>
                <a:spcPct val="20000"/>
              </a:spcBef>
              <a:defRPr/>
            </a:pPr>
            <a:endParaRPr lang="en-US" sz="3200" b="1" kern="0" dirty="0">
              <a:latin typeface="Arial" charset="0"/>
            </a:endParaRPr>
          </a:p>
        </p:txBody>
      </p:sp>
    </p:spTree>
  </p:cSld>
  <p:clrMapOvr>
    <a:masterClrMapping/>
  </p:clrMapOvr>
  <p:transition spd="med"/>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7" name="cat.mpg">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33983" y="304800"/>
            <a:ext cx="8505217" cy="6400800"/>
          </a:xfrm>
        </p:spPr>
      </p:pic>
    </p:spTree>
    <p:extLst>
      <p:ext uri="{BB962C8B-B14F-4D97-AF65-F5344CB8AC3E}">
        <p14:creationId xmlns:p14="http://schemas.microsoft.com/office/powerpoint/2010/main" val="948483131"/>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325803"/>
            <a:ext cx="7772400" cy="664797"/>
          </a:xfrm>
        </p:spPr>
        <p:txBody>
          <a:bodyPr vert="horz" wrap="square" lIns="0" tIns="0" rIns="0" bIns="0" numCol="1" rtlCol="0" anchor="t" anchorCtr="0" compatLnSpc="1">
            <a:prstTxWarp prst="textNoShape">
              <a:avLst/>
            </a:prstTxWarp>
            <a:spAutoFit/>
          </a:bodyPr>
          <a:lstStyle/>
          <a:p>
            <a:pPr eaLnBrk="1" hangingPunct="1"/>
            <a:r>
              <a:rPr lang="en-US" dirty="0"/>
              <a:t>CHAPTER 4</a:t>
            </a:r>
          </a:p>
        </p:txBody>
      </p:sp>
      <p:sp>
        <p:nvSpPr>
          <p:cNvPr id="23557" name="Rectangle 6"/>
          <p:cNvSpPr>
            <a:spLocks noChangeArrowheads="1"/>
          </p:cNvSpPr>
          <p:nvPr/>
        </p:nvSpPr>
        <p:spPr bwMode="auto">
          <a:xfrm>
            <a:off x="609600" y="1600200"/>
            <a:ext cx="8839200" cy="3693319"/>
          </a:xfrm>
          <a:prstGeom prst="rect">
            <a:avLst/>
          </a:prstGeom>
          <a:noFill/>
          <a:ln>
            <a:noFill/>
          </a:ln>
        </p:spPr>
        <p:txBody>
          <a:bodyPr vert="horz" wrap="square" lIns="0" tIns="0" rIns="0" bIns="0" numCol="1" anchor="t" anchorCtr="0" compatLnSpc="1">
            <a:prstTxWarp prst="textNoShape">
              <a:avLst/>
            </a:prstTxWarp>
            <a:spAutoFit/>
          </a:bodyPr>
          <a:lstStyle/>
          <a:p>
            <a:pPr marL="396875" indent="-396875" defTabSz="912813" eaLnBrk="0" hangingPunct="0">
              <a:lnSpc>
                <a:spcPct val="90000"/>
              </a:lnSpc>
              <a:spcBef>
                <a:spcPct val="20000"/>
              </a:spcBef>
              <a:buFontTx/>
              <a:buBlip>
                <a:blip r:embed="rId2"/>
              </a:buBlip>
            </a:pPr>
            <a:r>
              <a:rPr lang="en-US" sz="3200" b="1" dirty="0" smtClean="0">
                <a:solidFill>
                  <a:prstClr val="white"/>
                </a:solidFill>
                <a:effectLst>
                  <a:outerShdw blurRad="38100" dist="38100" dir="2700000" algn="tl">
                    <a:srgbClr val="000000">
                      <a:alpha val="43137"/>
                    </a:srgbClr>
                  </a:outerShdw>
                </a:effectLst>
                <a:latin typeface="Calibri"/>
              </a:rPr>
              <a:t>Accessible Routes:</a:t>
            </a:r>
          </a:p>
          <a:p>
            <a:pPr marL="396875" indent="-396875" defTabSz="912813" eaLnBrk="0" hangingPunct="0">
              <a:lnSpc>
                <a:spcPct val="90000"/>
              </a:lnSpc>
              <a:spcBef>
                <a:spcPct val="20000"/>
              </a:spcBef>
              <a:buFontTx/>
              <a:buBlip>
                <a:blip r:embed="rId2"/>
              </a:buBlip>
            </a:pPr>
            <a:r>
              <a:rPr lang="en-US" sz="3200" b="1" dirty="0" smtClean="0">
                <a:solidFill>
                  <a:prstClr val="white"/>
                </a:solidFill>
                <a:effectLst>
                  <a:outerShdw blurRad="38100" dist="38100" dir="2700000" algn="tl">
                    <a:srgbClr val="000000">
                      <a:alpha val="43137"/>
                    </a:srgbClr>
                  </a:outerShdw>
                </a:effectLst>
                <a:latin typeface="Calibri"/>
              </a:rPr>
              <a:t>Walking Surfaces</a:t>
            </a:r>
          </a:p>
          <a:p>
            <a:pPr marL="396875" indent="-396875" defTabSz="912813" eaLnBrk="0" hangingPunct="0">
              <a:lnSpc>
                <a:spcPct val="90000"/>
              </a:lnSpc>
              <a:spcBef>
                <a:spcPct val="20000"/>
              </a:spcBef>
              <a:buFontTx/>
              <a:buBlip>
                <a:blip r:embed="rId2"/>
              </a:buBlip>
            </a:pPr>
            <a:r>
              <a:rPr lang="en-US" sz="3200" b="1" dirty="0" smtClean="0">
                <a:solidFill>
                  <a:prstClr val="white"/>
                </a:solidFill>
                <a:effectLst>
                  <a:outerShdw blurRad="38100" dist="38100" dir="2700000" algn="tl">
                    <a:srgbClr val="000000">
                      <a:alpha val="43137"/>
                    </a:srgbClr>
                  </a:outerShdw>
                </a:effectLst>
                <a:latin typeface="Calibri"/>
              </a:rPr>
              <a:t>Doors And Gates</a:t>
            </a:r>
          </a:p>
          <a:p>
            <a:pPr marL="396875" indent="-396875" defTabSz="912813" eaLnBrk="0" hangingPunct="0">
              <a:lnSpc>
                <a:spcPct val="90000"/>
              </a:lnSpc>
              <a:spcBef>
                <a:spcPct val="20000"/>
              </a:spcBef>
              <a:buFontTx/>
              <a:buBlip>
                <a:blip r:embed="rId2"/>
              </a:buBlip>
            </a:pPr>
            <a:r>
              <a:rPr lang="en-US" sz="3200" b="1" dirty="0" smtClean="0">
                <a:solidFill>
                  <a:prstClr val="white"/>
                </a:solidFill>
                <a:effectLst>
                  <a:outerShdw blurRad="38100" dist="38100" dir="2700000" algn="tl">
                    <a:srgbClr val="000000">
                      <a:alpha val="43137"/>
                    </a:srgbClr>
                  </a:outerShdw>
                </a:effectLst>
                <a:latin typeface="Calibri"/>
              </a:rPr>
              <a:t>Ramps And Curb Ramps</a:t>
            </a:r>
          </a:p>
          <a:p>
            <a:pPr marL="396875" indent="-396875" defTabSz="912813" eaLnBrk="0" hangingPunct="0">
              <a:lnSpc>
                <a:spcPct val="90000"/>
              </a:lnSpc>
              <a:spcBef>
                <a:spcPct val="20000"/>
              </a:spcBef>
              <a:buFontTx/>
              <a:buBlip>
                <a:blip r:embed="rId2"/>
              </a:buBlip>
            </a:pPr>
            <a:r>
              <a:rPr lang="en-US" sz="3200" b="1" dirty="0" smtClean="0">
                <a:solidFill>
                  <a:prstClr val="white"/>
                </a:solidFill>
                <a:effectLst>
                  <a:outerShdw blurRad="38100" dist="38100" dir="2700000" algn="tl">
                    <a:srgbClr val="000000">
                      <a:alpha val="43137"/>
                    </a:srgbClr>
                  </a:outerShdw>
                </a:effectLst>
                <a:latin typeface="Calibri"/>
              </a:rPr>
              <a:t>Elevators</a:t>
            </a:r>
          </a:p>
          <a:p>
            <a:pPr marL="396875" indent="-396875" defTabSz="912813" eaLnBrk="0" hangingPunct="0">
              <a:lnSpc>
                <a:spcPct val="90000"/>
              </a:lnSpc>
              <a:spcBef>
                <a:spcPct val="20000"/>
              </a:spcBef>
              <a:buFontTx/>
              <a:buBlip>
                <a:blip r:embed="rId2"/>
              </a:buBlip>
            </a:pPr>
            <a:r>
              <a:rPr lang="en-US" sz="3200" b="1" dirty="0" smtClean="0">
                <a:solidFill>
                  <a:prstClr val="white"/>
                </a:solidFill>
                <a:effectLst>
                  <a:outerShdw blurRad="38100" dist="38100" dir="2700000" algn="tl">
                    <a:srgbClr val="000000">
                      <a:alpha val="43137"/>
                    </a:srgbClr>
                  </a:outerShdw>
                </a:effectLst>
                <a:latin typeface="Calibri"/>
              </a:rPr>
              <a:t>Platform Lifts</a:t>
            </a:r>
          </a:p>
          <a:p>
            <a:pPr marL="396875" indent="-396875" defTabSz="912813" eaLnBrk="0" hangingPunct="0">
              <a:lnSpc>
                <a:spcPct val="90000"/>
              </a:lnSpc>
              <a:spcBef>
                <a:spcPct val="20000"/>
              </a:spcBef>
              <a:buFontTx/>
              <a:buBlip>
                <a:blip r:embed="rId2"/>
              </a:buBlip>
            </a:pPr>
            <a:endParaRPr lang="en-US" sz="3200" b="1" dirty="0">
              <a:solidFill>
                <a:prstClr val="white"/>
              </a:solidFill>
              <a:effectLst>
                <a:outerShdw blurRad="38100" dist="38100" dir="2700000" algn="tl">
                  <a:srgbClr val="000000">
                    <a:alpha val="43137"/>
                  </a:srgbClr>
                </a:outerShdw>
              </a:effectLst>
              <a:latin typeface="Calibri"/>
            </a:endParaRPr>
          </a:p>
        </p:txBody>
      </p:sp>
      <p:pic>
        <p:nvPicPr>
          <p:cNvPr id="6" name="Picture 8" descr="AB001356"/>
          <p:cNvPicPr>
            <a:picLocks noChangeAspect="1" noChangeArrowheads="1"/>
          </p:cNvPicPr>
          <p:nvPr/>
        </p:nvPicPr>
        <p:blipFill>
          <a:blip r:embed="rId3" cstate="print">
            <a:lum bright="10000"/>
          </a:blip>
          <a:srcRect/>
          <a:stretch>
            <a:fillRect/>
          </a:stretch>
        </p:blipFill>
        <p:spPr bwMode="auto">
          <a:xfrm>
            <a:off x="5486400" y="2362200"/>
            <a:ext cx="3276600" cy="2461061"/>
          </a:xfrm>
          <a:prstGeom prst="rect">
            <a:avLst/>
          </a:prstGeom>
          <a:noFill/>
          <a:ln>
            <a:solidFill>
              <a:schemeClr val="bg1">
                <a:lumMod val="75000"/>
              </a:schemeClr>
            </a:solidFill>
          </a:ln>
        </p:spPr>
      </p:pic>
    </p:spTree>
    <p:extLst>
      <p:ext uri="{BB962C8B-B14F-4D97-AF65-F5344CB8AC3E}">
        <p14:creationId xmlns:p14="http://schemas.microsoft.com/office/powerpoint/2010/main" val="3544368811"/>
      </p:ext>
    </p:extLst>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Accessible Routes</a:t>
            </a:r>
          </a:p>
        </p:txBody>
      </p:sp>
      <p:sp>
        <p:nvSpPr>
          <p:cNvPr id="23557" name="Rectangle 6"/>
          <p:cNvSpPr>
            <a:spLocks noChangeArrowheads="1"/>
          </p:cNvSpPr>
          <p:nvPr/>
        </p:nvSpPr>
        <p:spPr bwMode="auto">
          <a:xfrm>
            <a:off x="304800" y="1295400"/>
            <a:ext cx="8305800" cy="4800600"/>
          </a:xfrm>
          <a:prstGeom prst="rect">
            <a:avLst/>
          </a:prstGeom>
          <a:noFill/>
          <a:ln w="9525">
            <a:noFill/>
            <a:miter lim="800000"/>
            <a:headEnd/>
            <a:tailEnd/>
          </a:ln>
        </p:spPr>
        <p:txBody>
          <a:bodyPr/>
          <a:lstStyle/>
          <a:p>
            <a:pPr marL="342900" indent="-342900">
              <a:spcBef>
                <a:spcPct val="20000"/>
              </a:spcBef>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At Least One Accessible Route To Building Entrances From:</a:t>
            </a:r>
          </a:p>
          <a:p>
            <a:pPr marL="342900" indent="-342900">
              <a:spcBef>
                <a:spcPct val="20000"/>
              </a:spcBef>
            </a:pPr>
            <a:endParaRPr lang="en-US" sz="14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endParaRPr>
          </a:p>
          <a:p>
            <a:pPr marL="342900" indent="-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Streets And Sidewalks </a:t>
            </a:r>
          </a:p>
          <a:p>
            <a:pPr marL="342900" indent="-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Transportation Stops</a:t>
            </a:r>
          </a:p>
          <a:p>
            <a:pPr marL="342900" indent="-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Parking</a:t>
            </a:r>
          </a:p>
          <a:p>
            <a:pPr marL="342900" indent="-342900">
              <a:spcBef>
                <a:spcPct val="20000"/>
              </a:spcBef>
              <a:buFont typeface="Arial" pitchFamily="34" charset="0"/>
              <a:buChar char="•"/>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Passenger Loading Zones</a:t>
            </a:r>
          </a:p>
          <a:p>
            <a:pPr marL="342900" indent="-342900" algn="ctr">
              <a:spcBef>
                <a:spcPct val="20000"/>
              </a:spcBef>
            </a:pPr>
            <a:r>
              <a:rPr lang="en-US" sz="3200" b="1" dirty="0" smtClean="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(Where Provided)</a:t>
            </a:r>
          </a:p>
        </p:txBody>
      </p:sp>
    </p:spTree>
    <p:extLst>
      <p:ext uri="{BB962C8B-B14F-4D97-AF65-F5344CB8AC3E}">
        <p14:creationId xmlns:p14="http://schemas.microsoft.com/office/powerpoint/2010/main" val="1557101247"/>
      </p:ext>
    </p:extLst>
  </p:cSld>
  <p:clrMapOvr>
    <a:masterClrMapping/>
  </p:clrMapOvr>
  <p:transition spd="med"/>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t>Accessible Route Scoping</a:t>
            </a:r>
            <a:endParaRPr lang="en-US" sz="5400" b="1" dirty="0"/>
          </a:p>
        </p:txBody>
      </p:sp>
      <p:sp>
        <p:nvSpPr>
          <p:cNvPr id="3" name="Subtitle 2"/>
          <p:cNvSpPr>
            <a:spLocks noGrp="1"/>
          </p:cNvSpPr>
          <p:nvPr>
            <p:ph type="subTitle" idx="1"/>
          </p:nvPr>
        </p:nvSpPr>
        <p:spPr>
          <a:xfrm>
            <a:off x="3352800" y="1066800"/>
            <a:ext cx="3200400" cy="990600"/>
          </a:xfrm>
        </p:spPr>
        <p:txBody>
          <a:bodyPr>
            <a:normAutofit/>
          </a:bodyPr>
          <a:lstStyle/>
          <a:p>
            <a:pPr algn="l"/>
            <a:r>
              <a:rPr lang="en-US" sz="4000" b="1" dirty="0" smtClean="0"/>
              <a:t>Section 206</a:t>
            </a:r>
          </a:p>
          <a:p>
            <a:pPr algn="l">
              <a:buFont typeface="Arial" pitchFamily="34" charset="0"/>
              <a:buChar char="•"/>
            </a:pPr>
            <a:endParaRPr lang="en-US" sz="4000" b="1" dirty="0" smtClean="0">
              <a:solidFill>
                <a:schemeClr val="tx1"/>
              </a:solidFill>
            </a:endParaRPr>
          </a:p>
          <a:p>
            <a:pPr algn="l"/>
            <a:endParaRPr lang="en-US" sz="4000" b="1" dirty="0" smtClean="0">
              <a:solidFill>
                <a:schemeClr val="tx1"/>
              </a:solidFill>
            </a:endParaRPr>
          </a:p>
          <a:p>
            <a:pPr algn="l"/>
            <a:endParaRPr lang="en-US" sz="4000" b="1" dirty="0">
              <a:solidFill>
                <a:schemeClr val="tx1"/>
              </a:solidFill>
            </a:endParaRPr>
          </a:p>
        </p:txBody>
      </p:sp>
      <p:pic>
        <p:nvPicPr>
          <p:cNvPr id="8" name="Picture 7" descr="Cover of the ADA and ABA Accessibility Guidelines (2004)"/>
          <p:cNvPicPr>
            <a:picLocks noChangeAspect="1" noChangeArrowheads="1"/>
          </p:cNvPicPr>
          <p:nvPr/>
        </p:nvPicPr>
        <p:blipFill>
          <a:blip r:embed="rId2" cstate="print"/>
          <a:srcRect/>
          <a:stretch>
            <a:fillRect/>
          </a:stretch>
        </p:blipFill>
        <p:spPr bwMode="auto">
          <a:xfrm>
            <a:off x="304800" y="1676399"/>
            <a:ext cx="3962400" cy="5181601"/>
          </a:xfrm>
          <a:prstGeom prst="rect">
            <a:avLst/>
          </a:prstGeom>
          <a:noFill/>
          <a:ln w="9525">
            <a:solidFill>
              <a:schemeClr val="tx1"/>
            </a:solidFill>
            <a:miter lim="800000"/>
            <a:headEnd/>
            <a:tailEnd/>
          </a:ln>
        </p:spPr>
      </p:pic>
      <p:pic>
        <p:nvPicPr>
          <p:cNvPr id="9" name="Picture 8" descr="Seal of the U.S. Department of Justice"/>
          <p:cNvPicPr>
            <a:picLocks noChangeAspect="1"/>
          </p:cNvPicPr>
          <p:nvPr/>
        </p:nvPicPr>
        <p:blipFill>
          <a:blip r:embed="rId3" cstate="print"/>
          <a:stretch>
            <a:fillRect/>
          </a:stretch>
        </p:blipFill>
        <p:spPr>
          <a:xfrm>
            <a:off x="5105400" y="5257800"/>
            <a:ext cx="1162050" cy="1162050"/>
          </a:xfrm>
          <a:prstGeom prst="rect">
            <a:avLst/>
          </a:prstGeom>
        </p:spPr>
      </p:pic>
      <p:pic>
        <p:nvPicPr>
          <p:cNvPr id="10" name="Picture 9" descr="Seal of the U.S. Department of Transportation"/>
          <p:cNvPicPr>
            <a:picLocks noChangeAspect="1"/>
          </p:cNvPicPr>
          <p:nvPr/>
        </p:nvPicPr>
        <p:blipFill>
          <a:blip r:embed="rId4" cstate="print"/>
          <a:stretch>
            <a:fillRect/>
          </a:stretch>
        </p:blipFill>
        <p:spPr>
          <a:xfrm>
            <a:off x="6781800" y="5257800"/>
            <a:ext cx="1211147" cy="1203959"/>
          </a:xfrm>
          <a:prstGeom prst="rect">
            <a:avLst/>
          </a:prstGeom>
        </p:spPr>
      </p:pic>
      <p:pic>
        <p:nvPicPr>
          <p:cNvPr id="1026" name="Picture 2" descr="Table of contents of the ADA-ABA guidelines (section 206 &quot;Accessible Routes&quot; highlighted)"/>
          <p:cNvPicPr>
            <a:picLocks noChangeAspect="1" noChangeArrowheads="1"/>
          </p:cNvPicPr>
          <p:nvPr/>
        </p:nvPicPr>
        <p:blipFill>
          <a:blip r:embed="rId5" cstate="print"/>
          <a:srcRect/>
          <a:stretch>
            <a:fillRect/>
          </a:stretch>
        </p:blipFill>
        <p:spPr bwMode="auto">
          <a:xfrm>
            <a:off x="2590800" y="2438400"/>
            <a:ext cx="6553200" cy="4419600"/>
          </a:xfrm>
          <a:prstGeom prst="rect">
            <a:avLst/>
          </a:prstGeom>
          <a:noFill/>
          <a:ln w="9525">
            <a:solidFill>
              <a:schemeClr val="tx1"/>
            </a:solidFill>
            <a:miter lim="800000"/>
            <a:headEnd/>
            <a:tailEnd/>
          </a:ln>
        </p:spPr>
      </p:pic>
      <p:sp>
        <p:nvSpPr>
          <p:cNvPr id="11" name="Rectangle 10"/>
          <p:cNvSpPr/>
          <p:nvPr/>
        </p:nvSpPr>
        <p:spPr>
          <a:xfrm>
            <a:off x="3124200" y="5334000"/>
            <a:ext cx="5486400" cy="152400"/>
          </a:xfrm>
          <a:prstGeom prst="rect">
            <a:avLst/>
          </a:prstGeom>
          <a:solidFill>
            <a:srgbClr val="FFFF00">
              <a:alpha val="1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Slide Number Placeholder 11"/>
          <p:cNvSpPr>
            <a:spLocks noGrp="1"/>
          </p:cNvSpPr>
          <p:nvPr>
            <p:ph type="sldNum" sz="quarter" idx="4294967295"/>
          </p:nvPr>
        </p:nvSpPr>
        <p:spPr>
          <a:xfrm>
            <a:off x="6553200" y="6356350"/>
            <a:ext cx="2133600" cy="365125"/>
          </a:xfrm>
          <a:prstGeom prst="rect">
            <a:avLst/>
          </a:prstGeom>
        </p:spPr>
        <p:txBody>
          <a:bodyPr/>
          <a:lstStyle/>
          <a:p>
            <a:fld id="{07876EDB-41FD-4DDF-A95C-019C9BEBC7D2}" type="slidenum">
              <a:rPr lang="en-US" smtClean="0">
                <a:solidFill>
                  <a:prstClr val="black">
                    <a:tint val="75000"/>
                  </a:prstClr>
                </a:solidFill>
              </a:rPr>
              <a:pPr/>
              <a:t>86</a:t>
            </a:fld>
            <a:endParaRPr lang="en-US">
              <a:solidFill>
                <a:prstClr val="black">
                  <a:tint val="75000"/>
                </a:prstClr>
              </a:solidFill>
            </a:endParaRPr>
          </a:p>
        </p:txBody>
      </p:sp>
    </p:spTree>
    <p:extLst>
      <p:ext uri="{BB962C8B-B14F-4D97-AF65-F5344CB8AC3E}">
        <p14:creationId xmlns:p14="http://schemas.microsoft.com/office/powerpoint/2010/main" val="576526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representation of an interior space with mezzanine"/>
          <p:cNvPicPr>
            <a:picLocks noChangeAspect="1" noChangeArrowheads="1"/>
          </p:cNvPicPr>
          <p:nvPr/>
        </p:nvPicPr>
        <p:blipFill>
          <a:blip r:embed="rId2" cstate="print"/>
          <a:srcRect b="4479"/>
          <a:stretch>
            <a:fillRect/>
          </a:stretch>
        </p:blipFill>
        <p:spPr bwMode="auto">
          <a:xfrm>
            <a:off x="3429000" y="3810000"/>
            <a:ext cx="5394960" cy="2724726"/>
          </a:xfrm>
          <a:prstGeom prst="rect">
            <a:avLst/>
          </a:prstGeom>
          <a:noFill/>
          <a:ln w="9525">
            <a:noFill/>
            <a:miter lim="800000"/>
            <a:headEnd/>
            <a:tailEnd/>
          </a:ln>
        </p:spPr>
      </p:pic>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Accessible Routes</a:t>
            </a:r>
          </a:p>
        </p:txBody>
      </p:sp>
      <p:sp>
        <p:nvSpPr>
          <p:cNvPr id="23557" name="Rectangle 6"/>
          <p:cNvSpPr>
            <a:spLocks noChangeArrowheads="1"/>
          </p:cNvSpPr>
          <p:nvPr/>
        </p:nvSpPr>
        <p:spPr bwMode="auto">
          <a:xfrm>
            <a:off x="304800" y="1219200"/>
            <a:ext cx="8305800" cy="4724400"/>
          </a:xfrm>
          <a:prstGeom prst="rect">
            <a:avLst/>
          </a:prstGeom>
          <a:noFill/>
          <a:ln w="9525">
            <a:noFill/>
            <a:miter lim="800000"/>
            <a:headEnd/>
            <a:tailEnd/>
          </a:ln>
        </p:spPr>
        <p:txBody>
          <a:bodyPr/>
          <a:lstStyle/>
          <a:p>
            <a:pPr marL="342900" indent="-342900">
              <a:spcBef>
                <a:spcPct val="20000"/>
              </a:spcBef>
            </a:pPr>
            <a:r>
              <a:rPr lang="en-US" sz="3200" b="1"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Clarifications:</a:t>
            </a:r>
          </a:p>
          <a:p>
            <a:pPr marL="342900" indent="-342900">
              <a:spcBef>
                <a:spcPct val="20000"/>
              </a:spcBef>
            </a:pPr>
            <a:endParaRPr lang="en-US" sz="3200" b="1"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endParaRPr>
          </a:p>
          <a:p>
            <a:pPr marL="342900" indent="-342900">
              <a:spcBef>
                <a:spcPct val="20000"/>
              </a:spcBef>
            </a:pPr>
            <a:r>
              <a:rPr lang="en-US" sz="3200" b="1"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if circulation path interior, AR must be interior</a:t>
            </a:r>
          </a:p>
          <a:p>
            <a:pPr marL="342900" indent="-342900">
              <a:spcBef>
                <a:spcPct val="20000"/>
              </a:spcBef>
            </a:pPr>
            <a:r>
              <a:rPr lang="en-US" sz="3200" b="1"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AR not </a:t>
            </a:r>
            <a:r>
              <a:rPr lang="en-US" sz="3200" b="1" dirty="0" err="1">
                <a:solidFill>
                  <a:srgbClr val="002060"/>
                </a:solidFill>
                <a:effectLst>
                  <a:outerShdw blurRad="38100" dist="38100" dir="2700000" algn="tl">
                    <a:srgbClr val="000000">
                      <a:alpha val="43137"/>
                    </a:srgbClr>
                  </a:outerShdw>
                </a:effectLst>
                <a:latin typeface="Calibri"/>
                <a:ea typeface="Times New Roman" pitchFamily="18" charset="0"/>
                <a:cs typeface="Arial" charset="0"/>
              </a:rPr>
              <a:t>req’d</a:t>
            </a:r>
            <a:r>
              <a:rPr lang="en-US" sz="3200" b="1"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 if no pedestrian route provided </a:t>
            </a:r>
          </a:p>
          <a:p>
            <a:pPr marL="342900" indent="-342900">
              <a:spcBef>
                <a:spcPct val="20000"/>
              </a:spcBef>
            </a:pPr>
            <a:r>
              <a:rPr lang="en-US" sz="3200" b="1"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AR not </a:t>
            </a:r>
            <a:r>
              <a:rPr lang="en-US" sz="3200" b="1" dirty="0" err="1">
                <a:solidFill>
                  <a:srgbClr val="002060"/>
                </a:solidFill>
                <a:effectLst>
                  <a:outerShdw blurRad="38100" dist="38100" dir="2700000" algn="tl">
                    <a:srgbClr val="000000">
                      <a:alpha val="43137"/>
                    </a:srgbClr>
                  </a:outerShdw>
                </a:effectLst>
                <a:latin typeface="Calibri"/>
                <a:ea typeface="Times New Roman" pitchFamily="18" charset="0"/>
                <a:cs typeface="Arial" charset="0"/>
              </a:rPr>
              <a:t>req’d</a:t>
            </a:r>
            <a:r>
              <a:rPr lang="en-US" sz="3200" b="1"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 to mezzanines in buildings without elevators</a:t>
            </a:r>
          </a:p>
          <a:p>
            <a:pPr marL="342900" indent="-342900">
              <a:spcBef>
                <a:spcPct val="20000"/>
              </a:spcBef>
            </a:pPr>
            <a:endParaRPr lang="en-US" sz="3200" b="1"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endParaRPr>
          </a:p>
        </p:txBody>
      </p:sp>
    </p:spTree>
    <p:extLst>
      <p:ext uri="{BB962C8B-B14F-4D97-AF65-F5344CB8AC3E}">
        <p14:creationId xmlns:p14="http://schemas.microsoft.com/office/powerpoint/2010/main" val="2045934703"/>
      </p:ext>
    </p:extLst>
  </p:cSld>
  <p:clrMapOvr>
    <a:masterClrMapping/>
  </p:clrMapOvr>
  <p:transition spd="med"/>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0" y="0"/>
            <a:ext cx="9144000" cy="1470025"/>
          </a:xfrm>
          <a:prstGeom prst="rect">
            <a:avLst/>
          </a:prstGeom>
        </p:spPr>
        <p:txBody>
          <a:bodyPr vert="horz" lIns="91440" tIns="45720" rIns="91440" bIns="45720" rtlCol="0" anchor="ctr">
            <a:noAutofit/>
          </a:bodyPr>
          <a:lstStyle/>
          <a:p>
            <a:pPr algn="ctr" fontAlgn="auto">
              <a:spcAft>
                <a:spcPts val="0"/>
              </a:spcAft>
              <a:defRPr/>
            </a:pPr>
            <a:r>
              <a:rPr lang="en-US" sz="5400" b="1" dirty="0" smtClean="0">
                <a:solidFill>
                  <a:srgbClr val="002060"/>
                </a:solidFill>
                <a:latin typeface="Calibri"/>
              </a:rPr>
              <a:t>Exceptions (206.2.3)</a:t>
            </a:r>
            <a:endParaRPr lang="en-US" sz="5400" b="1" dirty="0">
              <a:solidFill>
                <a:srgbClr val="002060"/>
              </a:solidFill>
              <a:latin typeface="Calibri"/>
            </a:endParaRPr>
          </a:p>
        </p:txBody>
      </p:sp>
      <p:sp>
        <p:nvSpPr>
          <p:cNvPr id="10" name="Subtitle 9"/>
          <p:cNvSpPr>
            <a:spLocks noGrp="1"/>
          </p:cNvSpPr>
          <p:nvPr>
            <p:ph type="subTitle" idx="1"/>
          </p:nvPr>
        </p:nvSpPr>
        <p:spPr>
          <a:xfrm>
            <a:off x="533400" y="1143000"/>
            <a:ext cx="8229600" cy="5181600"/>
          </a:xfrm>
          <a:noFill/>
          <a:ln w="9525">
            <a:noFill/>
            <a:miter lim="800000"/>
            <a:headEnd/>
            <a:tailEnd/>
          </a:ln>
        </p:spPr>
        <p:txBody>
          <a:bodyPr/>
          <a:lstStyle/>
          <a:p>
            <a:pPr marL="342900" indent="-342900" algn="l" fontAlgn="base">
              <a:spcAft>
                <a:spcPct val="0"/>
              </a:spcAft>
            </a:pPr>
            <a:r>
              <a:rPr lang="en-US" dirty="0">
                <a:effectLst>
                  <a:outerShdw blurRad="38100" dist="38100" dir="2700000" algn="tl">
                    <a:srgbClr val="000000">
                      <a:alpha val="43137"/>
                    </a:srgbClr>
                  </a:outerShdw>
                </a:effectLst>
                <a:latin typeface="+mj-lt"/>
                <a:ea typeface="Times New Roman" pitchFamily="18" charset="0"/>
                <a:cs typeface="Arial" charset="0"/>
              </a:rPr>
              <a:t>AR between floors (“elevator exception”)</a:t>
            </a:r>
          </a:p>
        </p:txBody>
      </p:sp>
      <p:sp>
        <p:nvSpPr>
          <p:cNvPr id="4" name="Rectangle 3"/>
          <p:cNvSpPr/>
          <p:nvPr/>
        </p:nvSpPr>
        <p:spPr>
          <a:xfrm>
            <a:off x="0" y="1981200"/>
            <a:ext cx="9144000" cy="4056495"/>
          </a:xfrm>
          <a:prstGeom prst="rect">
            <a:avLst/>
          </a:prstGeom>
        </p:spPr>
        <p:txBody>
          <a:bodyPr wrap="square">
            <a:spAutoFit/>
          </a:bodyPr>
          <a:lstStyle/>
          <a:p>
            <a:pPr marL="342900" indent="-342900" algn="ctr">
              <a:spcBef>
                <a:spcPct val="20000"/>
              </a:spcBef>
            </a:pPr>
            <a:r>
              <a:rPr lang="en-US" sz="3200" b="1" u="sng" dirty="0" smtClean="0">
                <a:solidFill>
                  <a:srgbClr val="002060"/>
                </a:solidFill>
                <a:ea typeface="Times New Roman" pitchFamily="18" charset="0"/>
                <a:cs typeface="Arial" charset="0"/>
              </a:rPr>
              <a:t>Private</a:t>
            </a:r>
            <a:r>
              <a:rPr lang="en-US" sz="3200" b="1" dirty="0" smtClean="0">
                <a:solidFill>
                  <a:srgbClr val="002060"/>
                </a:solidFill>
                <a:ea typeface="Times New Roman" pitchFamily="18" charset="0"/>
                <a:cs typeface="Arial" charset="0"/>
              </a:rPr>
              <a:t> sector facilities only:</a:t>
            </a:r>
          </a:p>
          <a:p>
            <a:pPr marL="342900">
              <a:spcBef>
                <a:spcPct val="20000"/>
              </a:spcBef>
            </a:pPr>
            <a:endParaRPr lang="en-US" sz="3200" b="1" dirty="0" smtClean="0">
              <a:solidFill>
                <a:srgbClr val="002060"/>
              </a:solidFill>
              <a:ea typeface="Times New Roman" pitchFamily="18" charset="0"/>
              <a:cs typeface="Arial" charset="0"/>
            </a:endParaRPr>
          </a:p>
          <a:p>
            <a:pPr marL="342900">
              <a:spcBef>
                <a:spcPct val="20000"/>
              </a:spcBef>
            </a:pPr>
            <a:endParaRPr lang="en-US" sz="3200" b="1" dirty="0" smtClean="0">
              <a:solidFill>
                <a:srgbClr val="002060"/>
              </a:solidFill>
              <a:ea typeface="Times New Roman" pitchFamily="18" charset="0"/>
              <a:cs typeface="Arial" charset="0"/>
            </a:endParaRPr>
          </a:p>
          <a:p>
            <a:pPr marL="342900">
              <a:spcBef>
                <a:spcPct val="20000"/>
              </a:spcBef>
            </a:pPr>
            <a:endParaRPr lang="en-US" sz="3200" b="1" dirty="0" smtClean="0">
              <a:solidFill>
                <a:srgbClr val="002060"/>
              </a:solidFill>
              <a:ea typeface="Times New Roman" pitchFamily="18" charset="0"/>
              <a:cs typeface="Arial" charset="0"/>
            </a:endParaRPr>
          </a:p>
          <a:p>
            <a:pPr marL="342900">
              <a:spcBef>
                <a:spcPct val="20000"/>
              </a:spcBef>
            </a:pPr>
            <a:endParaRPr lang="en-US" sz="3200" b="1" dirty="0" smtClean="0">
              <a:solidFill>
                <a:srgbClr val="002060"/>
              </a:solidFill>
              <a:ea typeface="Times New Roman" pitchFamily="18" charset="0"/>
              <a:cs typeface="Arial" charset="0"/>
            </a:endParaRPr>
          </a:p>
          <a:p>
            <a:pPr marL="342900">
              <a:spcBef>
                <a:spcPct val="20000"/>
              </a:spcBef>
            </a:pPr>
            <a:endParaRPr lang="en-US" sz="3200" b="1" dirty="0" smtClean="0">
              <a:solidFill>
                <a:srgbClr val="002060"/>
              </a:solidFill>
              <a:ea typeface="Times New Roman" pitchFamily="18" charset="0"/>
              <a:cs typeface="Arial" charset="0"/>
            </a:endParaRPr>
          </a:p>
          <a:p>
            <a:pPr marL="342900">
              <a:spcBef>
                <a:spcPct val="20000"/>
              </a:spcBef>
            </a:pPr>
            <a:r>
              <a:rPr lang="en-US" sz="2800" b="1" dirty="0" smtClean="0">
                <a:solidFill>
                  <a:srgbClr val="002060"/>
                </a:solidFill>
                <a:ea typeface="Times New Roman" pitchFamily="18" charset="0"/>
                <a:cs typeface="Arial" charset="0"/>
              </a:rPr>
              <a:t>        less than 3 stories       </a:t>
            </a:r>
            <a:r>
              <a:rPr lang="en-US" sz="2800" b="1" u="sng" dirty="0" smtClean="0">
                <a:solidFill>
                  <a:srgbClr val="002060"/>
                </a:solidFill>
                <a:ea typeface="Times New Roman" pitchFamily="18" charset="0"/>
                <a:cs typeface="Arial" charset="0"/>
              </a:rPr>
              <a:t>OR</a:t>
            </a:r>
            <a:r>
              <a:rPr lang="en-US" sz="2800" b="1" dirty="0" smtClean="0">
                <a:solidFill>
                  <a:srgbClr val="002060"/>
                </a:solidFill>
                <a:ea typeface="Times New Roman" pitchFamily="18" charset="0"/>
                <a:cs typeface="Arial" charset="0"/>
              </a:rPr>
              <a:t>      less than 3,000 </a:t>
            </a:r>
            <a:r>
              <a:rPr lang="en-US" sz="2800" b="1" dirty="0" err="1" smtClean="0">
                <a:solidFill>
                  <a:srgbClr val="002060"/>
                </a:solidFill>
                <a:ea typeface="Times New Roman" pitchFamily="18" charset="0"/>
                <a:cs typeface="Arial" charset="0"/>
              </a:rPr>
              <a:t>sf</a:t>
            </a:r>
            <a:r>
              <a:rPr lang="en-US" sz="2800" b="1" dirty="0" smtClean="0">
                <a:solidFill>
                  <a:srgbClr val="002060"/>
                </a:solidFill>
                <a:ea typeface="Times New Roman" pitchFamily="18" charset="0"/>
                <a:cs typeface="Arial" charset="0"/>
              </a:rPr>
              <a:t>/ </a:t>
            </a:r>
            <a:r>
              <a:rPr lang="en-US" sz="2800" b="1" dirty="0" err="1" smtClean="0">
                <a:solidFill>
                  <a:srgbClr val="002060"/>
                </a:solidFill>
                <a:ea typeface="Times New Roman" pitchFamily="18" charset="0"/>
                <a:cs typeface="Arial" charset="0"/>
              </a:rPr>
              <a:t>flr</a:t>
            </a:r>
            <a:r>
              <a:rPr lang="en-US" sz="2800" b="1" dirty="0" smtClean="0">
                <a:solidFill>
                  <a:srgbClr val="002060"/>
                </a:solidFill>
                <a:ea typeface="Times New Roman" pitchFamily="18" charset="0"/>
                <a:cs typeface="Arial" charset="0"/>
              </a:rPr>
              <a:t>)</a:t>
            </a:r>
          </a:p>
        </p:txBody>
      </p:sp>
      <p:pic>
        <p:nvPicPr>
          <p:cNvPr id="3075" name="Picture 3" descr="2 story building"/>
          <p:cNvPicPr>
            <a:picLocks noChangeAspect="1" noChangeArrowheads="1"/>
          </p:cNvPicPr>
          <p:nvPr/>
        </p:nvPicPr>
        <p:blipFill>
          <a:blip r:embed="rId2" cstate="print"/>
          <a:srcRect/>
          <a:stretch>
            <a:fillRect/>
          </a:stretch>
        </p:blipFill>
        <p:spPr bwMode="auto">
          <a:xfrm>
            <a:off x="152401" y="3354324"/>
            <a:ext cx="5638800" cy="1522476"/>
          </a:xfrm>
          <a:prstGeom prst="rect">
            <a:avLst/>
          </a:prstGeom>
          <a:noFill/>
          <a:ln w="9525">
            <a:noFill/>
            <a:miter lim="800000"/>
            <a:headEnd/>
            <a:tailEnd/>
          </a:ln>
        </p:spPr>
      </p:pic>
      <p:pic>
        <p:nvPicPr>
          <p:cNvPr id="19" name="Picture 18" descr="narrow 3 story building"/>
          <p:cNvPicPr>
            <a:picLocks noChangeAspect="1"/>
          </p:cNvPicPr>
          <p:nvPr/>
        </p:nvPicPr>
        <p:blipFill>
          <a:blip r:embed="rId3" cstate="print"/>
          <a:srcRect l="9685" r="20580" b="16308"/>
          <a:stretch>
            <a:fillRect/>
          </a:stretch>
        </p:blipFill>
        <p:spPr>
          <a:xfrm>
            <a:off x="5867400" y="2895600"/>
            <a:ext cx="2743200" cy="2590800"/>
          </a:xfrm>
          <a:prstGeom prst="rect">
            <a:avLst/>
          </a:prstGeom>
        </p:spPr>
      </p:pic>
    </p:spTree>
    <p:extLst>
      <p:ext uri="{BB962C8B-B14F-4D97-AF65-F5344CB8AC3E}">
        <p14:creationId xmlns:p14="http://schemas.microsoft.com/office/powerpoint/2010/main" val="3580969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0" y="0"/>
            <a:ext cx="9144000" cy="1470025"/>
          </a:xfrm>
          <a:prstGeom prst="rect">
            <a:avLst/>
          </a:prstGeom>
        </p:spPr>
        <p:txBody>
          <a:bodyPr vert="horz" lIns="91440" tIns="45720" rIns="91440" bIns="45720" rtlCol="0" anchor="ctr">
            <a:noAutofit/>
          </a:bodyPr>
          <a:lstStyle/>
          <a:p>
            <a:pPr algn="ctr">
              <a:defRPr/>
            </a:pPr>
            <a:r>
              <a:rPr lang="en-US" sz="5400" b="1" dirty="0" smtClean="0">
                <a:solidFill>
                  <a:srgbClr val="002060"/>
                </a:solidFill>
              </a:rPr>
              <a:t>Exceptions (206.2.3)</a:t>
            </a:r>
            <a:endParaRPr lang="en-US" sz="5400" b="1" dirty="0">
              <a:solidFill>
                <a:srgbClr val="002060"/>
              </a:solidFill>
            </a:endParaRPr>
          </a:p>
        </p:txBody>
      </p:sp>
      <p:sp>
        <p:nvSpPr>
          <p:cNvPr id="10" name="Subtitle 9"/>
          <p:cNvSpPr>
            <a:spLocks noGrp="1"/>
          </p:cNvSpPr>
          <p:nvPr>
            <p:ph type="subTitle" idx="1"/>
          </p:nvPr>
        </p:nvSpPr>
        <p:spPr>
          <a:xfrm>
            <a:off x="381000" y="1371600"/>
            <a:ext cx="8229600" cy="5181600"/>
          </a:xfrm>
          <a:noFill/>
          <a:ln w="9525">
            <a:noFill/>
            <a:miter lim="800000"/>
            <a:headEnd/>
            <a:tailEnd/>
          </a:ln>
        </p:spPr>
        <p:txBody>
          <a:bodyPr/>
          <a:lstStyle/>
          <a:p>
            <a:pPr marL="342900" indent="-342900" algn="l" fontAlgn="base">
              <a:spcAft>
                <a:spcPct val="0"/>
              </a:spcAft>
            </a:pPr>
            <a:r>
              <a:rPr lang="en-US" dirty="0">
                <a:effectLst>
                  <a:outerShdw blurRad="38100" dist="38100" dir="2700000" algn="tl">
                    <a:srgbClr val="000000">
                      <a:alpha val="43137"/>
                    </a:srgbClr>
                  </a:outerShdw>
                </a:effectLst>
                <a:latin typeface="+mj-lt"/>
                <a:ea typeface="Times New Roman" pitchFamily="18" charset="0"/>
                <a:cs typeface="Arial" charset="0"/>
              </a:rPr>
              <a:t>Exception not allowed for:</a:t>
            </a:r>
          </a:p>
        </p:txBody>
      </p:sp>
      <p:sp>
        <p:nvSpPr>
          <p:cNvPr id="4" name="Rectangle 3"/>
          <p:cNvSpPr/>
          <p:nvPr/>
        </p:nvSpPr>
        <p:spPr>
          <a:xfrm>
            <a:off x="457200" y="2362200"/>
            <a:ext cx="8382000" cy="2259080"/>
          </a:xfrm>
          <a:prstGeom prst="rect">
            <a:avLst/>
          </a:prstGeom>
          <a:noFill/>
          <a:ln w="9525">
            <a:noFill/>
            <a:miter lim="800000"/>
            <a:headEnd/>
            <a:tailEnd/>
          </a:ln>
        </p:spPr>
        <p:txBody>
          <a:bodyPr/>
          <a:lstStyle/>
          <a:p>
            <a:pPr marL="342900" indent="-342900">
              <a:spcBef>
                <a:spcPct val="20000"/>
              </a:spcBef>
            </a:pPr>
            <a:r>
              <a:rPr lang="en-US" sz="3200" b="1"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Shopping centers/ malls</a:t>
            </a:r>
          </a:p>
          <a:p>
            <a:pPr marL="342900" indent="-342900">
              <a:spcBef>
                <a:spcPct val="20000"/>
              </a:spcBef>
            </a:pPr>
            <a:r>
              <a:rPr lang="en-US" sz="3200" b="1"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Professional offices of health care providers</a:t>
            </a:r>
          </a:p>
          <a:p>
            <a:pPr marL="342900" indent="-342900">
              <a:spcBef>
                <a:spcPct val="20000"/>
              </a:spcBef>
            </a:pPr>
            <a:r>
              <a:rPr lang="en-US" sz="3200" b="1" dirty="0">
                <a:solidFill>
                  <a:srgbClr val="002060"/>
                </a:solidFill>
                <a:effectLst>
                  <a:outerShdw blurRad="38100" dist="38100" dir="2700000" algn="tl">
                    <a:srgbClr val="000000">
                      <a:alpha val="43137"/>
                    </a:srgbClr>
                  </a:outerShdw>
                </a:effectLst>
                <a:latin typeface="Calibri"/>
                <a:ea typeface="Times New Roman" pitchFamily="18" charset="0"/>
                <a:cs typeface="Arial" charset="0"/>
              </a:rPr>
              <a:t>Terminal, depots, or stations used for public transportation</a:t>
            </a:r>
          </a:p>
        </p:txBody>
      </p:sp>
    </p:spTree>
    <p:extLst>
      <p:ext uri="{BB962C8B-B14F-4D97-AF65-F5344CB8AC3E}">
        <p14:creationId xmlns:p14="http://schemas.microsoft.com/office/powerpoint/2010/main" val="20475465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003"/>
            <a:ext cx="8382000" cy="664797"/>
          </a:xfrm>
        </p:spPr>
        <p:txBody>
          <a:bodyPr/>
          <a:lstStyle/>
          <a:p>
            <a:pPr algn="ctr" defTabSz="914363" eaLnBrk="1" fontAlgn="auto" hangingPunct="1">
              <a:spcAft>
                <a:spcPts val="0"/>
              </a:spcAft>
              <a:defRPr/>
            </a:pPr>
            <a:r>
              <a:rPr b="1" dirty="0" smtClean="0"/>
              <a:t>Civil Rights Standards &amp; Facilities</a:t>
            </a:r>
            <a:endParaRPr b="1" dirty="0"/>
          </a:p>
        </p:txBody>
      </p:sp>
      <p:grpSp>
        <p:nvGrpSpPr>
          <p:cNvPr id="3" name="Group 50"/>
          <p:cNvGrpSpPr/>
          <p:nvPr/>
        </p:nvGrpSpPr>
        <p:grpSpPr>
          <a:xfrm>
            <a:off x="2895600" y="0"/>
            <a:ext cx="2438400" cy="3200400"/>
            <a:chOff x="3932411" y="1306"/>
            <a:chExt cx="1279177" cy="1279177"/>
          </a:xfrm>
          <a:scene3d>
            <a:camera prst="perspectiveRelaxed" fov="3300000"/>
            <a:lightRig rig="threePt" dir="t">
              <a:rot lat="0" lon="0" rev="4200000"/>
            </a:lightRig>
          </a:scene3d>
        </p:grpSpPr>
        <p:sp>
          <p:nvSpPr>
            <p:cNvPr id="57" name="Oval 56"/>
            <p:cNvSpPr/>
            <p:nvPr/>
          </p:nvSpPr>
          <p:spPr>
            <a:xfrm>
              <a:off x="3932411" y="1306"/>
              <a:ext cx="1279177" cy="1279177"/>
            </a:xfrm>
            <a:prstGeom prst="ellipse">
              <a:avLst/>
            </a:prstGeom>
            <a:sp3d extrusionH="127000" prstMaterial="metal">
              <a:bevelT w="127000" h="63500" prst="cross"/>
              <a:contourClr>
                <a:schemeClr val="accent2"/>
              </a:contourClr>
            </a:sp3d>
          </p:spPr>
          <p:style>
            <a:lnRef idx="0">
              <a:schemeClr val="accent2"/>
            </a:lnRef>
            <a:fillRef idx="3">
              <a:schemeClr val="accent2"/>
            </a:fillRef>
            <a:effectRef idx="3">
              <a:schemeClr val="accent2"/>
            </a:effectRef>
            <a:fontRef idx="minor">
              <a:schemeClr val="lt1"/>
            </a:fontRef>
          </p:style>
        </p:sp>
        <p:sp>
          <p:nvSpPr>
            <p:cNvPr id="58" name="Oval 4"/>
            <p:cNvSpPr/>
            <p:nvPr/>
          </p:nvSpPr>
          <p:spPr>
            <a:xfrm>
              <a:off x="4119742" y="188637"/>
              <a:ext cx="904515" cy="904515"/>
            </a:xfrm>
            <a:prstGeom prst="rect">
              <a:avLst/>
            </a:prstGeom>
            <a:sp3d prstMaterial="metal"/>
          </p:spPr>
          <p:style>
            <a:lnRef idx="0">
              <a:scrgbClr r="0" g="0" b="0"/>
            </a:lnRef>
            <a:fillRef idx="0">
              <a:scrgbClr r="0" g="0" b="0"/>
            </a:fillRef>
            <a:effectRef idx="0">
              <a:scrgbClr r="0" g="0" b="0"/>
            </a:effectRef>
            <a:fontRef idx="minor">
              <a:schemeClr val="lt1"/>
            </a:fontRef>
          </p:style>
          <p:txBody>
            <a:bodyPr lIns="43180" tIns="43180" rIns="43180" bIns="43180" spcCol="1270" anchor="ctr"/>
            <a:lstStyle/>
            <a:p>
              <a:pPr algn="ctr" defTabSz="1511300" fontAlgn="auto">
                <a:lnSpc>
                  <a:spcPct val="90000"/>
                </a:lnSpc>
                <a:spcAft>
                  <a:spcPct val="35000"/>
                </a:spcAft>
                <a:defRPr/>
              </a:pP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defTabSz="1511300" fontAlgn="auto">
                <a:lnSpc>
                  <a:spcPct val="90000"/>
                </a:lnSpc>
                <a:spcAft>
                  <a:spcPct val="35000"/>
                </a:spcAft>
                <a:defRPr/>
              </a:pPr>
              <a:r>
                <a:rPr lang="en-US" sz="5400" b="1" dirty="0">
                  <a:ln w="18415" cmpd="sng">
                    <a:solidFill>
                      <a:srgbClr val="FFFFFF"/>
                    </a:solidFill>
                    <a:prstDash val="solid"/>
                  </a:ln>
                  <a:solidFill>
                    <a:srgbClr val="FFFFFF"/>
                  </a:solidFill>
                  <a:effectLst>
                    <a:outerShdw blurRad="63500" dir="3600000" algn="tl" rotWithShape="0">
                      <a:srgbClr val="000000">
                        <a:alpha val="70000"/>
                      </a:srgbClr>
                    </a:outerShdw>
                  </a:effectLst>
                </a:rPr>
                <a:t>1991</a:t>
              </a:r>
              <a:r>
                <a:rPr lang="en-US" sz="3600" b="1"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3200" b="1" dirty="0">
                  <a:ln w="18415" cmpd="sng">
                    <a:solidFill>
                      <a:srgbClr val="FFFFFF"/>
                    </a:solidFill>
                    <a:prstDash val="solid"/>
                  </a:ln>
                  <a:solidFill>
                    <a:srgbClr val="FFFFFF"/>
                  </a:solidFill>
                  <a:effectLst>
                    <a:outerShdw blurRad="63500" dir="3600000" algn="tl" rotWithShape="0">
                      <a:srgbClr val="000000">
                        <a:alpha val="70000"/>
                      </a:srgbClr>
                    </a:outerShdw>
                  </a:effectLst>
                </a:rPr>
                <a:t>Standard</a:t>
              </a:r>
            </a:p>
            <a:p>
              <a:pPr algn="ctr" defTabSz="1511300" fontAlgn="auto">
                <a:lnSpc>
                  <a:spcPct val="90000"/>
                </a:lnSpc>
                <a:spcAft>
                  <a:spcPct val="35000"/>
                </a:spcAft>
                <a:defRPr/>
              </a:pPr>
              <a:endParaRPr lang="en-US" sz="3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35" name="Right Arrow 34"/>
          <p:cNvSpPr/>
          <p:nvPr/>
        </p:nvSpPr>
        <p:spPr>
          <a:xfrm>
            <a:off x="5543199" y="1194211"/>
            <a:ext cx="540943" cy="587902"/>
          </a:xfrm>
          <a:prstGeom prst="rightArrow">
            <a:avLst>
              <a:gd name="adj1" fmla="val 60000"/>
              <a:gd name="adj2" fmla="val 50000"/>
            </a:avLst>
          </a:prstGeom>
        </p:spPr>
        <p:style>
          <a:lnRef idx="0">
            <a:schemeClr val="accent2"/>
          </a:lnRef>
          <a:fillRef idx="3">
            <a:schemeClr val="accent2"/>
          </a:fillRef>
          <a:effectRef idx="3">
            <a:schemeClr val="accent2"/>
          </a:effectRef>
          <a:fontRef idx="minor">
            <a:schemeClr val="lt1"/>
          </a:fontRef>
        </p:style>
      </p:sp>
      <p:grpSp>
        <p:nvGrpSpPr>
          <p:cNvPr id="4" name="Group 52"/>
          <p:cNvGrpSpPr/>
          <p:nvPr/>
        </p:nvGrpSpPr>
        <p:grpSpPr>
          <a:xfrm rot="21319988">
            <a:off x="6477000" y="685800"/>
            <a:ext cx="1752600" cy="1676400"/>
            <a:chOff x="5661684" y="834081"/>
            <a:chExt cx="1279177" cy="1279177"/>
          </a:xfrm>
          <a:scene3d>
            <a:camera prst="perspectiveRelaxed" fov="3300000"/>
            <a:lightRig rig="threePt" dir="t">
              <a:rot lat="0" lon="0" rev="4200000"/>
            </a:lightRig>
          </a:scene3d>
        </p:grpSpPr>
        <p:sp>
          <p:nvSpPr>
            <p:cNvPr id="55" name="Oval 54"/>
            <p:cNvSpPr/>
            <p:nvPr/>
          </p:nvSpPr>
          <p:spPr>
            <a:xfrm>
              <a:off x="5661684" y="834081"/>
              <a:ext cx="1279177" cy="1279177"/>
            </a:xfrm>
            <a:prstGeom prst="ellipse">
              <a:avLst/>
            </a:prstGeom>
            <a:scene3d>
              <a:camera prst="orthographicFront" fov="0">
                <a:rot lat="0" lon="0" rev="0"/>
              </a:camera>
              <a:lightRig rig="glow" dir="t">
                <a:rot lat="0" lon="0" rev="6360000"/>
              </a:lightRig>
            </a:scene3d>
            <a:sp3d extrusionH="127000" prstMaterial="metal">
              <a:bevelT w="127000" h="63500"/>
              <a:contourClr>
                <a:schemeClr val="accent3"/>
              </a:contourClr>
            </a:sp3d>
          </p:spPr>
          <p:style>
            <a:lnRef idx="0">
              <a:schemeClr val="accent3"/>
            </a:lnRef>
            <a:fillRef idx="3">
              <a:schemeClr val="accent3"/>
            </a:fillRef>
            <a:effectRef idx="3">
              <a:schemeClr val="accent3"/>
            </a:effectRef>
            <a:fontRef idx="minor">
              <a:schemeClr val="lt1"/>
            </a:fontRef>
          </p:style>
        </p:sp>
        <p:sp>
          <p:nvSpPr>
            <p:cNvPr id="56" name="Oval 8"/>
            <p:cNvSpPr/>
            <p:nvPr/>
          </p:nvSpPr>
          <p:spPr>
            <a:xfrm>
              <a:off x="5849015" y="1021412"/>
              <a:ext cx="904515" cy="904515"/>
            </a:xfrm>
            <a:prstGeom prst="rect">
              <a:avLst/>
            </a:prstGeom>
            <a:sp3d prstMaterial="metal">
              <a:bevelT/>
            </a:sp3d>
          </p:spPr>
          <p:style>
            <a:lnRef idx="0">
              <a:scrgbClr r="0" g="0" b="0"/>
            </a:lnRef>
            <a:fillRef idx="0">
              <a:scrgbClr r="0" g="0" b="0"/>
            </a:fillRef>
            <a:effectRef idx="0">
              <a:scrgbClr r="0" g="0" b="0"/>
            </a:effectRef>
            <a:fontRef idx="minor">
              <a:schemeClr val="lt1"/>
            </a:fontRef>
          </p:style>
          <p:txBody>
            <a:bodyPr lIns="43180" tIns="43180" rIns="43180" bIns="43180" spcCol="1270" anchor="ctr"/>
            <a:lstStyle/>
            <a:p>
              <a:pPr algn="ctr" defTabSz="1511300" fontAlgn="auto">
                <a:lnSpc>
                  <a:spcPct val="90000"/>
                </a:lnSpc>
                <a:spcAft>
                  <a:spcPct val="35000"/>
                </a:spcAft>
                <a:defRPr/>
              </a:pP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defTabSz="1511300" fontAlgn="auto">
                <a:lnSpc>
                  <a:spcPct val="90000"/>
                </a:lnSpc>
                <a:spcAft>
                  <a:spcPct val="35000"/>
                </a:spcAft>
                <a:defRPr/>
              </a:pPr>
              <a:r>
                <a:rPr lang="en-US" sz="2400" b="1" dirty="0">
                  <a:ln w="18415" cmpd="sng">
                    <a:solidFill>
                      <a:srgbClr val="FFFFFF"/>
                    </a:solidFill>
                    <a:prstDash val="solid"/>
                  </a:ln>
                  <a:solidFill>
                    <a:srgbClr val="FFFFFF"/>
                  </a:solidFill>
                  <a:effectLst>
                    <a:outerShdw blurRad="63500" dir="3600000" algn="tl" rotWithShape="0">
                      <a:srgbClr val="000000">
                        <a:alpha val="70000"/>
                      </a:srgbClr>
                    </a:outerShdw>
                  </a:effectLst>
                </a:rPr>
                <a:t>UFAS or </a:t>
              </a:r>
              <a:r>
                <a:rPr lang="en-US" sz="2000" b="1" dirty="0">
                  <a:ln w="18415" cmpd="sng">
                    <a:solidFill>
                      <a:srgbClr val="FFFFFF"/>
                    </a:solidFill>
                    <a:prstDash val="solid"/>
                  </a:ln>
                  <a:solidFill>
                    <a:srgbClr val="FFFFFF"/>
                  </a:solidFill>
                  <a:effectLst>
                    <a:outerShdw blurRad="63500" dir="3600000" algn="tl" rotWithShape="0">
                      <a:srgbClr val="000000">
                        <a:alpha val="70000"/>
                      </a:srgbClr>
                    </a:outerShdw>
                  </a:effectLst>
                </a:rPr>
                <a:t>ADAAG</a:t>
              </a:r>
              <a:endParaRPr lang="en-US" sz="2400"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defTabSz="1511300" fontAlgn="auto">
                <a:lnSpc>
                  <a:spcPct val="90000"/>
                </a:lnSpc>
                <a:spcAft>
                  <a:spcPct val="35000"/>
                </a:spcAft>
                <a:defRPr/>
              </a:pPr>
              <a:endParaRPr lang="en-US" sz="3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37" name="Right Arrow 36"/>
          <p:cNvSpPr/>
          <p:nvPr/>
        </p:nvSpPr>
        <p:spPr>
          <a:xfrm rot="4628571">
            <a:off x="7638543" y="2348338"/>
            <a:ext cx="462032" cy="688310"/>
          </a:xfrm>
          <a:prstGeom prst="rightArrow">
            <a:avLst>
              <a:gd name="adj1" fmla="val 60000"/>
              <a:gd name="adj2" fmla="val 50000"/>
            </a:avLst>
          </a:prstGeom>
        </p:spPr>
        <p:style>
          <a:lnRef idx="0">
            <a:schemeClr val="accent3"/>
          </a:lnRef>
          <a:fillRef idx="3">
            <a:schemeClr val="accent3"/>
          </a:fillRef>
          <a:effectRef idx="3">
            <a:schemeClr val="accent3"/>
          </a:effectRef>
          <a:fontRef idx="minor">
            <a:schemeClr val="lt1"/>
          </a:fontRef>
        </p:style>
      </p:sp>
      <p:grpSp>
        <p:nvGrpSpPr>
          <p:cNvPr id="5" name="Group 54"/>
          <p:cNvGrpSpPr/>
          <p:nvPr/>
        </p:nvGrpSpPr>
        <p:grpSpPr>
          <a:xfrm rot="180767">
            <a:off x="6400800" y="2819400"/>
            <a:ext cx="2743200" cy="2133600"/>
            <a:chOff x="6088780" y="2705308"/>
            <a:chExt cx="1279177" cy="1279177"/>
          </a:xfrm>
          <a:scene3d>
            <a:camera prst="perspectiveRelaxed" fov="3300000"/>
            <a:lightRig rig="threePt" dir="t">
              <a:rot lat="0" lon="0" rev="4200000"/>
            </a:lightRig>
          </a:scene3d>
        </p:grpSpPr>
        <p:sp>
          <p:nvSpPr>
            <p:cNvPr id="53" name="Oval 52"/>
            <p:cNvSpPr/>
            <p:nvPr/>
          </p:nvSpPr>
          <p:spPr>
            <a:xfrm>
              <a:off x="6088780" y="2705308"/>
              <a:ext cx="1279177" cy="1279177"/>
            </a:xfrm>
            <a:prstGeom prst="ellipse">
              <a:avLst/>
            </a:prstGeom>
            <a:sp3d extrusionH="127000" prstMaterial="metal">
              <a:bevelT w="127000" h="63500" prst="cross"/>
              <a:contourClr>
                <a:schemeClr val="accent4"/>
              </a:contourClr>
            </a:sp3d>
          </p:spPr>
          <p:style>
            <a:lnRef idx="0">
              <a:schemeClr val="accent4"/>
            </a:lnRef>
            <a:fillRef idx="3">
              <a:schemeClr val="accent4"/>
            </a:fillRef>
            <a:effectRef idx="3">
              <a:schemeClr val="accent4"/>
            </a:effectRef>
            <a:fontRef idx="minor">
              <a:schemeClr val="lt1"/>
            </a:fontRef>
          </p:style>
        </p:sp>
        <p:sp>
          <p:nvSpPr>
            <p:cNvPr id="54" name="Oval 12"/>
            <p:cNvSpPr/>
            <p:nvPr/>
          </p:nvSpPr>
          <p:spPr>
            <a:xfrm>
              <a:off x="6276111" y="2892639"/>
              <a:ext cx="904515" cy="904515"/>
            </a:xfrm>
            <a:prstGeom prst="rect">
              <a:avLst/>
            </a:prstGeom>
            <a:noFill/>
            <a:ln>
              <a:noFill/>
            </a:ln>
            <a:sp3d prstMaterial="metal"/>
          </p:spPr>
          <p:style>
            <a:lnRef idx="0">
              <a:scrgbClr r="0" g="0" b="0"/>
            </a:lnRef>
            <a:fillRef idx="0">
              <a:scrgbClr r="0" g="0" b="0"/>
            </a:fillRef>
            <a:effectRef idx="0">
              <a:scrgbClr r="0" g="0" b="0"/>
            </a:effectRef>
            <a:fontRef idx="minor">
              <a:schemeClr val="lt1"/>
            </a:fontRef>
          </p:style>
          <p:txBody>
            <a:bodyPr lIns="43180" tIns="43180" rIns="43180" bIns="43180" spcCol="1270" anchor="ctr"/>
            <a:lstStyle/>
            <a:p>
              <a:pPr algn="ctr" defTabSz="1511300" fontAlgn="auto">
                <a:lnSpc>
                  <a:spcPct val="90000"/>
                </a:lnSpc>
                <a:spcAft>
                  <a:spcPct val="35000"/>
                </a:spcAft>
                <a:defRPr/>
              </a:pPr>
              <a:r>
                <a:rPr lang="en-US" sz="4400" b="1" dirty="0">
                  <a:ln w="18415" cmpd="sng">
                    <a:solidFill>
                      <a:srgbClr val="FFFFFF"/>
                    </a:solidFill>
                    <a:prstDash val="solid"/>
                  </a:ln>
                  <a:solidFill>
                    <a:prstClr val="white"/>
                  </a:solidFill>
                  <a:effectLst>
                    <a:outerShdw blurRad="38100" dist="38100" dir="2700000" algn="tl">
                      <a:srgbClr val="000000">
                        <a:alpha val="43137"/>
                      </a:srgbClr>
                    </a:outerShdw>
                  </a:effectLst>
                </a:rPr>
                <a:t>Revised </a:t>
              </a:r>
              <a:r>
                <a:rPr lang="en-US" sz="3600" b="1" dirty="0">
                  <a:ln w="18415" cmpd="sng">
                    <a:solidFill>
                      <a:srgbClr val="FFFFFF"/>
                    </a:solidFill>
                    <a:prstDash val="solid"/>
                  </a:ln>
                  <a:solidFill>
                    <a:prstClr val="white"/>
                  </a:solidFill>
                  <a:effectLst>
                    <a:outerShdw blurRad="38100" dist="38100" dir="2700000" algn="tl">
                      <a:srgbClr val="000000">
                        <a:alpha val="43137"/>
                      </a:srgbClr>
                    </a:outerShdw>
                  </a:effectLst>
                </a:rPr>
                <a:t>1994</a:t>
              </a:r>
              <a:r>
                <a:rPr lang="en-US" sz="5400" b="1" dirty="0">
                  <a:ln w="18415" cmpd="sng">
                    <a:solidFill>
                      <a:srgbClr val="FFFFFF"/>
                    </a:solidFill>
                    <a:prstDash val="solid"/>
                  </a:ln>
                  <a:solidFill>
                    <a:prstClr val="white"/>
                  </a:solidFill>
                  <a:effectLst>
                    <a:outerShdw blurRad="38100" dist="38100" dir="2700000" algn="tl">
                      <a:srgbClr val="000000">
                        <a:alpha val="43137"/>
                      </a:srgbClr>
                    </a:outerShdw>
                  </a:effectLst>
                </a:rPr>
                <a:t> </a:t>
              </a:r>
              <a:endParaRPr lang="en-US" sz="4400" b="1" dirty="0">
                <a:ln w="18415" cmpd="sng">
                  <a:solidFill>
                    <a:srgbClr val="FFFFFF"/>
                  </a:solidFill>
                  <a:prstDash val="solid"/>
                </a:ln>
                <a:solidFill>
                  <a:prstClr val="white"/>
                </a:solidFill>
                <a:effectLst>
                  <a:outerShdw blurRad="38100" dist="38100" dir="2700000" algn="tl">
                    <a:srgbClr val="000000">
                      <a:alpha val="43137"/>
                    </a:srgbClr>
                  </a:outerShdw>
                </a:effectLst>
              </a:endParaRPr>
            </a:p>
          </p:txBody>
        </p:sp>
      </p:grpSp>
      <p:sp>
        <p:nvSpPr>
          <p:cNvPr id="39" name="Right Arrow 38"/>
          <p:cNvSpPr/>
          <p:nvPr/>
        </p:nvSpPr>
        <p:spPr>
          <a:xfrm rot="7432367">
            <a:off x="6963892" y="5004039"/>
            <a:ext cx="462032" cy="688310"/>
          </a:xfrm>
          <a:prstGeom prst="rightArrow">
            <a:avLst>
              <a:gd name="adj1" fmla="val 60000"/>
              <a:gd name="adj2" fmla="val 50000"/>
            </a:avLst>
          </a:prstGeom>
        </p:spPr>
        <p:style>
          <a:lnRef idx="0">
            <a:schemeClr val="accent4"/>
          </a:lnRef>
          <a:fillRef idx="3">
            <a:schemeClr val="accent4"/>
          </a:fillRef>
          <a:effectRef idx="3">
            <a:schemeClr val="accent4"/>
          </a:effectRef>
          <a:fontRef idx="minor">
            <a:schemeClr val="lt1"/>
          </a:fontRef>
        </p:style>
      </p:sp>
      <p:grpSp>
        <p:nvGrpSpPr>
          <p:cNvPr id="6" name="Group 56"/>
          <p:cNvGrpSpPr/>
          <p:nvPr/>
        </p:nvGrpSpPr>
        <p:grpSpPr>
          <a:xfrm>
            <a:off x="5105400" y="5105400"/>
            <a:ext cx="1676400" cy="1752600"/>
            <a:chOff x="4892085" y="4205915"/>
            <a:chExt cx="1279177" cy="1279177"/>
          </a:xfrm>
          <a:effectLst>
            <a:glow rad="228600">
              <a:schemeClr val="accent6">
                <a:satMod val="175000"/>
                <a:alpha val="40000"/>
              </a:schemeClr>
            </a:glow>
          </a:effectLst>
          <a:scene3d>
            <a:camera prst="perspectiveRelaxed" fov="3300000"/>
            <a:lightRig rig="threePt" dir="t">
              <a:rot lat="0" lon="0" rev="4200000"/>
            </a:lightRig>
          </a:scene3d>
        </p:grpSpPr>
        <p:sp>
          <p:nvSpPr>
            <p:cNvPr id="51" name="Oval 50"/>
            <p:cNvSpPr/>
            <p:nvPr/>
          </p:nvSpPr>
          <p:spPr>
            <a:xfrm>
              <a:off x="4892085" y="4205915"/>
              <a:ext cx="1279177" cy="1279177"/>
            </a:xfrm>
            <a:prstGeom prst="ellipse">
              <a:avLst/>
            </a:prstGeom>
          </p:spPr>
          <p:style>
            <a:lnRef idx="0">
              <a:schemeClr val="dk1"/>
            </a:lnRef>
            <a:fillRef idx="3">
              <a:schemeClr val="dk1"/>
            </a:fillRef>
            <a:effectRef idx="3">
              <a:schemeClr val="dk1"/>
            </a:effectRef>
            <a:fontRef idx="minor">
              <a:schemeClr val="lt1"/>
            </a:fontRef>
          </p:style>
        </p:sp>
        <p:sp>
          <p:nvSpPr>
            <p:cNvPr id="52" name="Oval 16"/>
            <p:cNvSpPr/>
            <p:nvPr/>
          </p:nvSpPr>
          <p:spPr>
            <a:xfrm>
              <a:off x="5079416" y="4393246"/>
              <a:ext cx="904515" cy="904515"/>
            </a:xfrm>
            <a:prstGeom prst="rect">
              <a:avLst/>
            </a:prstGeom>
          </p:spPr>
          <p:style>
            <a:lnRef idx="0">
              <a:schemeClr val="dk1"/>
            </a:lnRef>
            <a:fillRef idx="3">
              <a:schemeClr val="dk1"/>
            </a:fillRef>
            <a:effectRef idx="3">
              <a:schemeClr val="dk1"/>
            </a:effectRef>
            <a:fontRef idx="minor">
              <a:schemeClr val="lt1"/>
            </a:fontRef>
          </p:style>
          <p:txBody>
            <a:bodyPr lIns="43180" tIns="43180" rIns="43180" bIns="43180" spcCol="1270" anchor="ctr"/>
            <a:lstStyle/>
            <a:p>
              <a:pPr algn="ctr" defTabSz="1511300" fontAlgn="auto">
                <a:lnSpc>
                  <a:spcPct val="90000"/>
                </a:lnSpc>
                <a:spcAft>
                  <a:spcPct val="35000"/>
                </a:spcAft>
                <a:defRPr/>
              </a:pPr>
              <a:r>
                <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rPr>
                <a:t>Added 1998,2002 &amp; 2004 Chap 11-14</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41" name="Right Arrow 40"/>
          <p:cNvSpPr/>
          <p:nvPr/>
        </p:nvSpPr>
        <p:spPr>
          <a:xfrm rot="10800000">
            <a:off x="4038600" y="5943600"/>
            <a:ext cx="540943" cy="587902"/>
          </a:xfrm>
          <a:prstGeom prst="rightArrow">
            <a:avLst>
              <a:gd name="adj1" fmla="val 60000"/>
              <a:gd name="adj2" fmla="val 50000"/>
            </a:avLst>
          </a:prstGeom>
        </p:spPr>
        <p:style>
          <a:lnRef idx="0">
            <a:schemeClr val="dk1"/>
          </a:lnRef>
          <a:fillRef idx="3">
            <a:schemeClr val="dk1"/>
          </a:fillRef>
          <a:effectRef idx="3">
            <a:schemeClr val="dk1"/>
          </a:effectRef>
          <a:fontRef idx="minor">
            <a:schemeClr val="lt1"/>
          </a:fontRef>
        </p:style>
      </p:sp>
      <p:grpSp>
        <p:nvGrpSpPr>
          <p:cNvPr id="7" name="Group 58"/>
          <p:cNvGrpSpPr/>
          <p:nvPr/>
        </p:nvGrpSpPr>
        <p:grpSpPr>
          <a:xfrm rot="158701">
            <a:off x="685800" y="4267200"/>
            <a:ext cx="3032975" cy="2590800"/>
            <a:chOff x="2972736" y="4205915"/>
            <a:chExt cx="1279177" cy="1279177"/>
          </a:xfrm>
          <a:scene3d>
            <a:camera prst="perspectiveRelaxed" fov="3300000"/>
            <a:lightRig rig="threePt" dir="t">
              <a:rot lat="0" lon="0" rev="4200000"/>
            </a:lightRig>
          </a:scene3d>
        </p:grpSpPr>
        <p:sp>
          <p:nvSpPr>
            <p:cNvPr id="49" name="Oval 48"/>
            <p:cNvSpPr/>
            <p:nvPr/>
          </p:nvSpPr>
          <p:spPr>
            <a:xfrm>
              <a:off x="2972736" y="4205915"/>
              <a:ext cx="1279177" cy="1279177"/>
            </a:xfrm>
            <a:prstGeom prst="ellipse">
              <a:avLst/>
            </a:prstGeom>
            <a:sp3d extrusionH="127000" prstMaterial="metal">
              <a:bevelT w="127000" h="63500" prst="cross"/>
              <a:contourClr>
                <a:schemeClr val="accent6"/>
              </a:contourClr>
            </a:sp3d>
          </p:spPr>
          <p:style>
            <a:lnRef idx="0">
              <a:schemeClr val="accent6"/>
            </a:lnRef>
            <a:fillRef idx="3">
              <a:schemeClr val="accent6"/>
            </a:fillRef>
            <a:effectRef idx="3">
              <a:schemeClr val="accent6"/>
            </a:effectRef>
            <a:fontRef idx="minor">
              <a:schemeClr val="lt1"/>
            </a:fontRef>
          </p:style>
        </p:sp>
        <p:sp>
          <p:nvSpPr>
            <p:cNvPr id="50" name="Oval 20"/>
            <p:cNvSpPr/>
            <p:nvPr/>
          </p:nvSpPr>
          <p:spPr>
            <a:xfrm>
              <a:off x="3160067" y="4393246"/>
              <a:ext cx="904515" cy="904515"/>
            </a:xfrm>
            <a:prstGeom prst="rect">
              <a:avLst/>
            </a:prstGeom>
            <a:sp3d prstMaterial="metal"/>
          </p:spPr>
          <p:style>
            <a:lnRef idx="0">
              <a:scrgbClr r="0" g="0" b="0"/>
            </a:lnRef>
            <a:fillRef idx="0">
              <a:scrgbClr r="0" g="0" b="0"/>
            </a:fillRef>
            <a:effectRef idx="0">
              <a:scrgbClr r="0" g="0" b="0"/>
            </a:effectRef>
            <a:fontRef idx="minor">
              <a:schemeClr val="lt1"/>
            </a:fontRef>
          </p:style>
          <p:txBody>
            <a:bodyPr lIns="43180" tIns="43180" rIns="43180" bIns="43180" spcCol="1270" anchor="ctr"/>
            <a:lstStyle/>
            <a:p>
              <a:pPr algn="ctr" defTabSz="1511300" fontAlgn="auto">
                <a:lnSpc>
                  <a:spcPct val="90000"/>
                </a:lnSpc>
                <a:spcAft>
                  <a:spcPct val="35000"/>
                </a:spcAft>
                <a:defRPr/>
              </a:pPr>
              <a:r>
                <a:rPr lang="en-US" sz="5400" b="1" dirty="0">
                  <a:ln w="18415" cmpd="sng">
                    <a:solidFill>
                      <a:srgbClr val="FFFFFF"/>
                    </a:solidFill>
                    <a:prstDash val="solid"/>
                  </a:ln>
                  <a:solidFill>
                    <a:srgbClr val="FFFFFF"/>
                  </a:solidFill>
                  <a:effectLst>
                    <a:outerShdw blurRad="38100" dist="38100" dir="2700000" algn="tl">
                      <a:srgbClr val="000000">
                        <a:alpha val="43137"/>
                      </a:srgbClr>
                    </a:outerShdw>
                  </a:effectLst>
                </a:rPr>
                <a:t>2010</a:t>
              </a:r>
              <a:r>
                <a:rPr lang="en-US" sz="4400" b="1" dirty="0">
                  <a:ln w="18415" cmpd="sng">
                    <a:solidFill>
                      <a:srgbClr val="FFFFFF"/>
                    </a:solidFill>
                    <a:prstDash val="solid"/>
                  </a:ln>
                  <a:solidFill>
                    <a:srgbClr val="FFFFFF"/>
                  </a:solidFill>
                  <a:effectLst>
                    <a:outerShdw blurRad="38100" dist="38100" dir="2700000" algn="tl">
                      <a:srgbClr val="000000">
                        <a:alpha val="43137"/>
                      </a:srgbClr>
                    </a:outerShdw>
                  </a:effectLst>
                </a:rPr>
                <a:t> </a:t>
              </a:r>
              <a:r>
                <a:rPr lang="en-US" sz="4000" b="1" dirty="0">
                  <a:ln w="18415" cmpd="sng">
                    <a:solidFill>
                      <a:srgbClr val="FFFFFF"/>
                    </a:solidFill>
                    <a:prstDash val="solid"/>
                  </a:ln>
                  <a:solidFill>
                    <a:srgbClr val="FFFFFF"/>
                  </a:solidFill>
                  <a:effectLst>
                    <a:outerShdw blurRad="38100" dist="38100" dir="2700000" algn="tl">
                      <a:srgbClr val="000000">
                        <a:alpha val="43137"/>
                      </a:srgbClr>
                    </a:outerShdw>
                  </a:effectLst>
                </a:rPr>
                <a:t>Standard</a:t>
              </a:r>
              <a:endParaRPr lang="en-US" sz="4400" b="1" dirty="0">
                <a:ln w="18415" cmpd="sng">
                  <a:solidFill>
                    <a:srgbClr val="FFFFFF"/>
                  </a:solidFill>
                  <a:prstDash val="solid"/>
                </a:ln>
                <a:solidFill>
                  <a:srgbClr val="FFFFFF"/>
                </a:solidFill>
                <a:effectLst>
                  <a:outerShdw blurRad="38100" dist="38100" dir="2700000" algn="tl">
                    <a:srgbClr val="000000">
                      <a:alpha val="43137"/>
                    </a:srgbClr>
                  </a:outerShdw>
                </a:effectLst>
              </a:endParaRPr>
            </a:p>
          </p:txBody>
        </p:sp>
      </p:grpSp>
      <p:grpSp>
        <p:nvGrpSpPr>
          <p:cNvPr id="8" name="Group 60"/>
          <p:cNvGrpSpPr/>
          <p:nvPr/>
        </p:nvGrpSpPr>
        <p:grpSpPr>
          <a:xfrm rot="240604">
            <a:off x="246197" y="2063521"/>
            <a:ext cx="2196188" cy="2193742"/>
            <a:chOff x="1776041" y="2705308"/>
            <a:chExt cx="1279177" cy="1279177"/>
          </a:xfrm>
          <a:scene3d>
            <a:camera prst="perspectiveRelaxed" fov="3300000"/>
            <a:lightRig rig="threePt" dir="t">
              <a:rot lat="0" lon="0" rev="4200000"/>
            </a:lightRig>
          </a:scene3d>
        </p:grpSpPr>
        <p:sp>
          <p:nvSpPr>
            <p:cNvPr id="47" name="Oval 46"/>
            <p:cNvSpPr/>
            <p:nvPr/>
          </p:nvSpPr>
          <p:spPr>
            <a:xfrm>
              <a:off x="1776041" y="2705308"/>
              <a:ext cx="1279177" cy="1279177"/>
            </a:xfrm>
            <a:prstGeom prst="ellipse">
              <a:avLst/>
            </a:prstGeom>
            <a:scene3d>
              <a:camera prst="orthographicFront" fov="0">
                <a:rot lat="0" lon="0" rev="0"/>
              </a:camera>
              <a:lightRig rig="glow" dir="t">
                <a:rot lat="0" lon="0" rev="6360000"/>
              </a:lightRig>
            </a:scene3d>
            <a:sp3d extrusionH="127000" prstMaterial="metal">
              <a:bevelT w="127000" h="63500"/>
              <a:contourClr>
                <a:schemeClr val="accent1"/>
              </a:contourClr>
            </a:sp3d>
          </p:spPr>
          <p:style>
            <a:lnRef idx="0">
              <a:schemeClr val="accent1"/>
            </a:lnRef>
            <a:fillRef idx="3">
              <a:schemeClr val="accent1"/>
            </a:fillRef>
            <a:effectRef idx="3">
              <a:schemeClr val="accent1"/>
            </a:effectRef>
            <a:fontRef idx="minor">
              <a:schemeClr val="lt1"/>
            </a:fontRef>
          </p:style>
        </p:sp>
        <p:sp>
          <p:nvSpPr>
            <p:cNvPr id="48" name="Oval 24"/>
            <p:cNvSpPr/>
            <p:nvPr/>
          </p:nvSpPr>
          <p:spPr>
            <a:xfrm>
              <a:off x="1963372" y="2892639"/>
              <a:ext cx="904515" cy="904515"/>
            </a:xfrm>
            <a:prstGeom prst="rect">
              <a:avLst/>
            </a:prstGeom>
            <a:sp3d prstMaterial="metal">
              <a:bevelT/>
            </a:sp3d>
          </p:spPr>
          <p:style>
            <a:lnRef idx="0">
              <a:scrgbClr r="0" g="0" b="0"/>
            </a:lnRef>
            <a:fillRef idx="0">
              <a:scrgbClr r="0" g="0" b="0"/>
            </a:fillRef>
            <a:effectRef idx="0">
              <a:scrgbClr r="0" g="0" b="0"/>
            </a:effectRef>
            <a:fontRef idx="minor">
              <a:schemeClr val="lt1"/>
            </a:fontRef>
          </p:style>
          <p:txBody>
            <a:bodyPr lIns="43180" tIns="43180" rIns="43180" bIns="43180" spcCol="1270" anchor="ctr"/>
            <a:lstStyle/>
            <a:p>
              <a:pPr algn="ctr" defTabSz="1511300" fontAlgn="auto">
                <a:lnSpc>
                  <a:spcPct val="90000"/>
                </a:lnSpc>
                <a:spcAft>
                  <a:spcPct val="35000"/>
                </a:spcAft>
                <a:defRPr/>
              </a:pPr>
              <a:r>
                <a:rPr lang="en-US" sz="3600" b="1" dirty="0">
                  <a:ln w="18415" cmpd="sng">
                    <a:solidFill>
                      <a:srgbClr val="FFFFFF"/>
                    </a:solidFill>
                    <a:prstDash val="solid"/>
                  </a:ln>
                  <a:solidFill>
                    <a:srgbClr val="FFFFFF"/>
                  </a:solidFill>
                  <a:effectLst>
                    <a:outerShdw blurRad="63500" dir="3600000" algn="tl" rotWithShape="0">
                      <a:srgbClr val="000000">
                        <a:alpha val="70000"/>
                      </a:srgbClr>
                    </a:outerShdw>
                  </a:effectLst>
                </a:rPr>
                <a:t>Safe Harbor </a:t>
              </a:r>
              <a:r>
                <a:rPr lang="en-US"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3/15/2012</a:t>
              </a:r>
              <a:endParaRPr lang="en-US" sz="3600"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46" name="Oval 28"/>
          <p:cNvSpPr/>
          <p:nvPr/>
        </p:nvSpPr>
        <p:spPr>
          <a:xfrm>
            <a:off x="1208204" y="779539"/>
            <a:ext cx="1442102" cy="1231732"/>
          </a:xfrm>
          <a:prstGeom prst="rect">
            <a:avLst/>
          </a:prstGeom>
          <a:scene3d>
            <a:camera prst="perspectiveRelaxed" fov="3300000"/>
            <a:lightRig rig="threePt" dir="t">
              <a:rot lat="0" lon="0" rev="4200000"/>
            </a:lightRig>
          </a:scene3d>
          <a:sp3d prstMaterial="metal"/>
        </p:spPr>
        <p:style>
          <a:lnRef idx="0">
            <a:scrgbClr r="0" g="0" b="0"/>
          </a:lnRef>
          <a:fillRef idx="0">
            <a:scrgbClr r="0" g="0" b="0"/>
          </a:fillRef>
          <a:effectRef idx="0">
            <a:scrgbClr r="0" g="0" b="0"/>
          </a:effectRef>
          <a:fontRef idx="minor">
            <a:schemeClr val="lt1"/>
          </a:fontRef>
        </p:style>
        <p:txBody>
          <a:bodyPr lIns="43180" tIns="43180" rIns="43180" bIns="43180" spcCol="1270" anchor="ctr"/>
          <a:lstStyle/>
          <a:p>
            <a:pPr algn="ctr" defTabSz="1511300" fontAlgn="auto">
              <a:lnSpc>
                <a:spcPct val="90000"/>
              </a:lnSpc>
              <a:spcAft>
                <a:spcPct val="35000"/>
              </a:spcAft>
              <a:defRPr/>
            </a:pPr>
            <a:endParaRPr lang="en-US" sz="3400" dirty="0">
              <a:solidFill>
                <a:prstClr val="white"/>
              </a:solidFill>
            </a:endParaRPr>
          </a:p>
        </p:txBody>
      </p:sp>
      <p:grpSp>
        <p:nvGrpSpPr>
          <p:cNvPr id="9" name="Group 60"/>
          <p:cNvGrpSpPr/>
          <p:nvPr/>
        </p:nvGrpSpPr>
        <p:grpSpPr>
          <a:xfrm>
            <a:off x="3048000" y="2362200"/>
            <a:ext cx="2722903" cy="3142117"/>
            <a:chOff x="1776041" y="2705308"/>
            <a:chExt cx="1279177" cy="1279177"/>
          </a:xfrm>
          <a:solidFill>
            <a:srgbClr val="C00000"/>
          </a:solidFill>
          <a:effectLst>
            <a:glow rad="228600">
              <a:srgbClr val="FFF98B">
                <a:alpha val="40000"/>
              </a:srgbClr>
            </a:glow>
          </a:effectLst>
          <a:scene3d>
            <a:camera prst="perspectiveRelaxed"/>
            <a:lightRig rig="flood" dir="t">
              <a:rot lat="0" lon="0" rev="13800000"/>
            </a:lightRig>
          </a:scene3d>
        </p:grpSpPr>
        <p:sp>
          <p:nvSpPr>
            <p:cNvPr id="59" name="Oval 58"/>
            <p:cNvSpPr/>
            <p:nvPr/>
          </p:nvSpPr>
          <p:spPr>
            <a:xfrm>
              <a:off x="1776041" y="2705308"/>
              <a:ext cx="1279177" cy="1279177"/>
            </a:xfrm>
            <a:prstGeom prst="ellipse">
              <a:avLst/>
            </a:prstGeom>
            <a:grpFill/>
            <a:ln>
              <a:noFill/>
            </a:ln>
            <a:effectLst>
              <a:outerShdw blurRad="184150" dist="241300" dir="11520000" sx="110000" sy="110000" algn="ctr">
                <a:srgbClr val="000000">
                  <a:alpha val="18000"/>
                </a:srgbClr>
              </a:outerShdw>
              <a:softEdge rad="127000"/>
            </a:effectLst>
            <a:scene3d>
              <a:camera prst="orthographicFront" fov="0">
                <a:rot lat="0" lon="0" rev="0"/>
              </a:camera>
              <a:lightRig rig="glow" dir="t">
                <a:rot lat="0" lon="0" rev="6360000"/>
              </a:lightRig>
            </a:scene3d>
            <a:sp3d extrusionH="107950" prstMaterial="plastic">
              <a:bevelT w="82550" h="63500" prst="coolSlant"/>
              <a:bevelB/>
            </a:sp3d>
          </p:spPr>
          <p:style>
            <a:lnRef idx="0">
              <a:schemeClr val="accent6"/>
            </a:lnRef>
            <a:fillRef idx="3">
              <a:schemeClr val="accent6"/>
            </a:fillRef>
            <a:effectRef idx="3">
              <a:schemeClr val="accent6"/>
            </a:effectRef>
            <a:fontRef idx="minor">
              <a:schemeClr val="lt1"/>
            </a:fontRef>
          </p:style>
        </p:sp>
        <p:sp>
          <p:nvSpPr>
            <p:cNvPr id="60" name="Oval 24"/>
            <p:cNvSpPr/>
            <p:nvPr/>
          </p:nvSpPr>
          <p:spPr>
            <a:xfrm>
              <a:off x="1963373" y="3069047"/>
              <a:ext cx="904515" cy="591407"/>
            </a:xfrm>
            <a:prstGeom prst="rect">
              <a:avLst/>
            </a:prstGeom>
            <a:noFill/>
            <a:ln>
              <a:noFill/>
            </a:ln>
            <a:effectLst>
              <a:glow rad="101600">
                <a:schemeClr val="accent6">
                  <a:satMod val="175000"/>
                  <a:alpha val="40000"/>
                </a:schemeClr>
              </a:glow>
              <a:outerShdw blurRad="184150" dist="241300" dir="11520000" sx="110000" sy="110000" algn="ctr">
                <a:srgbClr val="000000">
                  <a:alpha val="18000"/>
                </a:srgbClr>
              </a:outerShdw>
            </a:effectLst>
            <a:scene3d>
              <a:camera prst="orthographicFront" fov="0">
                <a:rot lat="0" lon="0" rev="0"/>
              </a:camera>
              <a:lightRig rig="glow" dir="t">
                <a:rot lat="0" lon="0" rev="6360000"/>
              </a:lightRig>
            </a:scene3d>
            <a:sp3d extrusionH="107950" prstMaterial="plastic">
              <a:bevelT w="82550" h="63500" prst="coolSlant"/>
              <a:bevelB/>
            </a:sp3d>
          </p:spPr>
          <p:style>
            <a:lnRef idx="0">
              <a:schemeClr val="accent6"/>
            </a:lnRef>
            <a:fillRef idx="3">
              <a:schemeClr val="accent6"/>
            </a:fillRef>
            <a:effectRef idx="3">
              <a:schemeClr val="accent6"/>
            </a:effectRef>
            <a:fontRef idx="minor">
              <a:schemeClr val="lt1"/>
            </a:fontRef>
          </p:style>
          <p:txBody>
            <a:bodyPr lIns="43180" tIns="43180" rIns="43180" bIns="43180" spcCol="1270" anchor="ctr"/>
            <a:lstStyle/>
            <a:p>
              <a:pPr algn="ctr" defTabSz="1511300" fontAlgn="auto">
                <a:lnSpc>
                  <a:spcPct val="90000"/>
                </a:lnSpc>
                <a:spcAft>
                  <a:spcPct val="35000"/>
                </a:spcAft>
                <a:defRPr/>
              </a:pPr>
              <a:r>
                <a:rPr lang="en-US" sz="4400" b="1" dirty="0">
                  <a:ln w="18415" cmpd="sng">
                    <a:solidFill>
                      <a:srgbClr val="FFFFFF"/>
                    </a:solidFill>
                    <a:prstDash val="solid"/>
                  </a:ln>
                  <a:solidFill>
                    <a:srgbClr val="FFFFFF"/>
                  </a:solidFill>
                  <a:effectLst>
                    <a:outerShdw blurRad="38100" dist="38100" dir="2700000" algn="tl">
                      <a:srgbClr val="000000">
                        <a:alpha val="43137"/>
                      </a:srgbClr>
                    </a:outerShdw>
                  </a:effectLst>
                </a:rPr>
                <a:t>ADAAG</a:t>
              </a:r>
            </a:p>
          </p:txBody>
        </p:sp>
      </p:grpSp>
      <p:sp>
        <p:nvSpPr>
          <p:cNvPr id="32" name="Left-Right Arrow 31"/>
          <p:cNvSpPr/>
          <p:nvPr/>
        </p:nvSpPr>
        <p:spPr bwMode="auto">
          <a:xfrm rot="20066367">
            <a:off x="1832497" y="1875233"/>
            <a:ext cx="923540" cy="579829"/>
          </a:xfrm>
          <a:prstGeom prst="left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lIns="91436" tIns="45718" rIns="91436" bIns="45718" anchor="ctr"/>
          <a:lstStyle/>
          <a:p>
            <a:pPr algn="ctr" defTabSz="914099">
              <a:defRPr/>
            </a:pPr>
            <a:endParaRPr lang="en-US" sz="2300" dirty="0">
              <a:solidFill>
                <a:srgbClr val="FFFFFF"/>
              </a:solidFill>
              <a:effectLst>
                <a:outerShdw blurRad="38100" dist="38100" dir="2700000" algn="tl">
                  <a:srgbClr val="000000">
                    <a:alpha val="43137"/>
                  </a:srgbClr>
                </a:outerShdw>
              </a:effectLst>
              <a:latin typeface="Segoe" pitchFamily="34" charset="0"/>
            </a:endParaRPr>
          </a:p>
        </p:txBody>
      </p:sp>
      <p:sp>
        <p:nvSpPr>
          <p:cNvPr id="10" name="Up-Down Arrow 9"/>
          <p:cNvSpPr/>
          <p:nvPr/>
        </p:nvSpPr>
        <p:spPr bwMode="auto">
          <a:xfrm>
            <a:off x="859659" y="4155080"/>
            <a:ext cx="484632" cy="784755"/>
          </a:xfrm>
          <a:prstGeom prst="upDown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10/main" val="334874882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3000" fill="hold"/>
                                        <p:tgtEl>
                                          <p:spTgt spid="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3000" fill="hold"/>
                                        <p:tgtEl>
                                          <p:spTgt spid="9"/>
                                        </p:tgtEl>
                                        <p:attrNameLst>
                                          <p:attrName>ppt_x</p:attrName>
                                        </p:attrNameLst>
                                      </p:cBhvr>
                                      <p:tavLst>
                                        <p:tav tm="0">
                                          <p:val>
                                            <p:fltVal val="-1"/>
                                          </p:val>
                                        </p:tav>
                                        <p:tav tm="50000">
                                          <p:val>
                                            <p:fltVal val="0.95"/>
                                          </p:val>
                                        </p:tav>
                                        <p:tav tm="100000">
                                          <p:val>
                                            <p:strVal val="#ppt_x"/>
                                          </p:val>
                                        </p:tav>
                                      </p:tavLst>
                                    </p:anim>
                                    <p:anim calcmode="lin" valueType="num">
                                      <p:cBhvr>
                                        <p:cTn id="9" dur="3000" fill="hold"/>
                                        <p:tgtEl>
                                          <p:spTgt spid="9"/>
                                        </p:tgtEl>
                                        <p:attrNameLst>
                                          <p:attrName>ppt_y</p:attrName>
                                        </p:attrNameLst>
                                      </p:cBhvr>
                                      <p:tavLst>
                                        <p:tav tm="0">
                                          <p:val>
                                            <p:strVal val="#ppt_y"/>
                                          </p:val>
                                        </p:tav>
                                        <p:tav tm="100000">
                                          <p:val>
                                            <p:strVal val="#ppt_y"/>
                                          </p:val>
                                        </p:tav>
                                      </p:tavLst>
                                    </p:anim>
                                    <p:animEffect transition="in" filter="fade">
                                      <p:cBhvr>
                                        <p:cTn id="10" dur="3000"/>
                                        <p:tgtEl>
                                          <p:spTgt spid="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48" presetClass="entr" presetSubtype="0" accel="5000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3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0" dur="3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31" dur="3000" fill="hold"/>
                                        <p:tgtEl>
                                          <p:spTgt spid="5"/>
                                        </p:tgtEl>
                                        <p:attrNameLst>
                                          <p:attrName>ppt_y</p:attrName>
                                        </p:attrNameLst>
                                      </p:cBhvr>
                                      <p:tavLst>
                                        <p:tav tm="0">
                                          <p:val>
                                            <p:strVal val="#ppt_y"/>
                                          </p:val>
                                        </p:tav>
                                        <p:tav tm="100000">
                                          <p:val>
                                            <p:strVal val="#ppt_y"/>
                                          </p:val>
                                        </p:tav>
                                      </p:tavLst>
                                    </p:anim>
                                    <p:animEffect transition="in" filter="fade">
                                      <p:cBhvr>
                                        <p:cTn id="32" dur="3000"/>
                                        <p:tgtEl>
                                          <p:spTgt spid="5"/>
                                        </p:tgtEl>
                                      </p:cBhvr>
                                    </p:animEffect>
                                  </p:childTnLst>
                                </p:cTn>
                              </p:par>
                              <p:par>
                                <p:cTn id="33" presetID="48" presetClass="entr" presetSubtype="0" accel="50000"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anim calcmode="lin" valueType="num">
                                      <p:cBhvr>
                                        <p:cTn id="35" dur="3000" fill="hold"/>
                                        <p:tgtEl>
                                          <p:spTgt spid="3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6" dur="3000" fill="hold"/>
                                        <p:tgtEl>
                                          <p:spTgt spid="39"/>
                                        </p:tgtEl>
                                        <p:attrNameLst>
                                          <p:attrName>ppt_x</p:attrName>
                                        </p:attrNameLst>
                                      </p:cBhvr>
                                      <p:tavLst>
                                        <p:tav tm="0">
                                          <p:val>
                                            <p:fltVal val="-1"/>
                                          </p:val>
                                        </p:tav>
                                        <p:tav tm="50000">
                                          <p:val>
                                            <p:fltVal val="0.95"/>
                                          </p:val>
                                        </p:tav>
                                        <p:tav tm="100000">
                                          <p:val>
                                            <p:strVal val="#ppt_x"/>
                                          </p:val>
                                        </p:tav>
                                      </p:tavLst>
                                    </p:anim>
                                    <p:anim calcmode="lin" valueType="num">
                                      <p:cBhvr>
                                        <p:cTn id="37" dur="3000" fill="hold"/>
                                        <p:tgtEl>
                                          <p:spTgt spid="39"/>
                                        </p:tgtEl>
                                        <p:attrNameLst>
                                          <p:attrName>ppt_y</p:attrName>
                                        </p:attrNameLst>
                                      </p:cBhvr>
                                      <p:tavLst>
                                        <p:tav tm="0">
                                          <p:val>
                                            <p:strVal val="#ppt_y"/>
                                          </p:val>
                                        </p:tav>
                                        <p:tav tm="100000">
                                          <p:val>
                                            <p:strVal val="#ppt_y"/>
                                          </p:val>
                                        </p:tav>
                                      </p:tavLst>
                                    </p:anim>
                                    <p:animEffect transition="in" filter="fade">
                                      <p:cBhvr>
                                        <p:cTn id="38" dur="3000"/>
                                        <p:tgtEl>
                                          <p:spTgt spid="39"/>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par>
                                <p:cTn id="45" presetID="47" presetClass="entr" presetSubtype="0" fill="hold" nodeType="with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1000"/>
                                        <p:tgtEl>
                                          <p:spTgt spid="7"/>
                                        </p:tgtEl>
                                      </p:cBhvr>
                                    </p:animEffect>
                                    <p:anim calcmode="lin" valueType="num">
                                      <p:cBhvr>
                                        <p:cTn id="48" dur="1000" fill="hold"/>
                                        <p:tgtEl>
                                          <p:spTgt spid="7"/>
                                        </p:tgtEl>
                                        <p:attrNameLst>
                                          <p:attrName>ppt_x</p:attrName>
                                        </p:attrNameLst>
                                      </p:cBhvr>
                                      <p:tavLst>
                                        <p:tav tm="0">
                                          <p:val>
                                            <p:strVal val="#ppt_x"/>
                                          </p:val>
                                        </p:tav>
                                        <p:tav tm="100000">
                                          <p:val>
                                            <p:strVal val="#ppt_x"/>
                                          </p:val>
                                        </p:tav>
                                      </p:tavLst>
                                    </p:anim>
                                    <p:anim calcmode="lin" valueType="num">
                                      <p:cBhvr>
                                        <p:cTn id="4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ntr" presetSubtype="0"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childTnLst>
                                </p:cTn>
                              </p:par>
                            </p:childTnLst>
                          </p:cTn>
                        </p:par>
                      </p:childTnLst>
                    </p:cTn>
                  </p:par>
                  <p:par>
                    <p:cTn id="54" fill="hold" nodeType="clickPar">
                      <p:stCondLst>
                        <p:cond delay="indefinite"/>
                      </p:stCondLst>
                      <p:childTnLst>
                        <p:par>
                          <p:cTn id="55" fill="hold" nodeType="withGroup">
                            <p:stCondLst>
                              <p:cond delay="0"/>
                            </p:stCondLst>
                            <p:childTnLst>
                              <p:par>
                                <p:cTn id="56" presetID="1" presetClass="entr" presetSubtype="0" fill="hold" nodeType="clickEffect">
                                  <p:stCondLst>
                                    <p:cond delay="0"/>
                                  </p:stCondLst>
                                  <p:childTnLst>
                                    <p:set>
                                      <p:cBhvr>
                                        <p:cTn id="5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lum bright="10000"/>
          </a:blip>
          <a:srcRect/>
          <a:stretch>
            <a:fillRect/>
          </a:stretch>
        </p:blipFill>
        <p:spPr bwMode="auto">
          <a:xfrm flipH="1">
            <a:off x="3962400" y="3048000"/>
            <a:ext cx="4846320" cy="3405523"/>
          </a:xfrm>
          <a:prstGeom prst="rect">
            <a:avLst/>
          </a:prstGeom>
          <a:noFill/>
          <a:ln w="9525">
            <a:noFill/>
            <a:miter lim="800000"/>
            <a:headEnd/>
            <a:tailEnd/>
          </a:ln>
        </p:spPr>
      </p:pic>
      <p:sp>
        <p:nvSpPr>
          <p:cNvPr id="9" name="Title 1"/>
          <p:cNvSpPr txBox="1">
            <a:spLocks/>
          </p:cNvSpPr>
          <p:nvPr/>
        </p:nvSpPr>
        <p:spPr>
          <a:xfrm>
            <a:off x="0" y="0"/>
            <a:ext cx="9144000" cy="1470025"/>
          </a:xfrm>
          <a:prstGeom prst="rect">
            <a:avLst/>
          </a:prstGeom>
        </p:spPr>
        <p:txBody>
          <a:bodyPr vert="horz" lIns="91440" tIns="45720" rIns="91440" bIns="45720" rtlCol="0" anchor="ctr">
            <a:noAutofit/>
          </a:bodyPr>
          <a:lstStyle/>
          <a:p>
            <a:pPr algn="ctr">
              <a:defRPr/>
            </a:pPr>
            <a:r>
              <a:rPr lang="en-US" sz="5400" b="1" dirty="0" smtClean="0">
                <a:solidFill>
                  <a:srgbClr val="002060"/>
                </a:solidFill>
              </a:rPr>
              <a:t>Exceptions (206.2.3)</a:t>
            </a:r>
            <a:endParaRPr lang="en-US" sz="5400" b="1" dirty="0">
              <a:solidFill>
                <a:srgbClr val="002060"/>
              </a:solidFill>
            </a:endParaRPr>
          </a:p>
        </p:txBody>
      </p:sp>
      <p:sp>
        <p:nvSpPr>
          <p:cNvPr id="10" name="Subtitle 9" descr="train dispatch tower"/>
          <p:cNvSpPr>
            <a:spLocks noGrp="1"/>
          </p:cNvSpPr>
          <p:nvPr>
            <p:ph type="subTitle" idx="1"/>
          </p:nvPr>
        </p:nvSpPr>
        <p:spPr>
          <a:xfrm>
            <a:off x="228600" y="1295400"/>
            <a:ext cx="8534400" cy="5410200"/>
          </a:xfrm>
        </p:spPr>
        <p:txBody>
          <a:bodyPr>
            <a:normAutofit/>
          </a:bodyPr>
          <a:lstStyle/>
          <a:p>
            <a:r>
              <a:rPr lang="en-US" b="1" dirty="0" smtClean="0">
                <a:effectLst>
                  <a:outerShdw blurRad="38100" dist="38100" dir="2700000" algn="tl">
                    <a:srgbClr val="000000">
                      <a:alpha val="43137"/>
                    </a:srgbClr>
                  </a:outerShdw>
                </a:effectLst>
                <a:ea typeface="+mj-ea"/>
                <a:cs typeface="+mj-cs"/>
              </a:rPr>
              <a:t>New Exception For </a:t>
            </a:r>
            <a:r>
              <a:rPr lang="en-US" b="1" u="sng" dirty="0" smtClean="0">
                <a:effectLst>
                  <a:outerShdw blurRad="38100" dist="38100" dir="2700000" algn="tl">
                    <a:srgbClr val="000000">
                      <a:alpha val="43137"/>
                    </a:srgbClr>
                  </a:outerShdw>
                </a:effectLst>
                <a:ea typeface="+mj-ea"/>
                <a:cs typeface="+mj-cs"/>
              </a:rPr>
              <a:t>Public</a:t>
            </a:r>
            <a:r>
              <a:rPr lang="en-US" b="1" dirty="0" smtClean="0">
                <a:effectLst>
                  <a:outerShdw blurRad="38100" dist="38100" dir="2700000" algn="tl">
                    <a:srgbClr val="000000">
                      <a:alpha val="43137"/>
                    </a:srgbClr>
                  </a:outerShdw>
                </a:effectLst>
                <a:ea typeface="+mj-ea"/>
                <a:cs typeface="+mj-cs"/>
              </a:rPr>
              <a:t> (Gov’t) Buildings:</a:t>
            </a:r>
          </a:p>
          <a:p>
            <a:endParaRPr lang="en-US" sz="1050" b="1" dirty="0" smtClean="0">
              <a:effectLst>
                <a:outerShdw blurRad="38100" dist="38100" dir="2700000" algn="tl">
                  <a:srgbClr val="000000">
                    <a:alpha val="43137"/>
                  </a:srgbClr>
                </a:outerShdw>
              </a:effectLst>
              <a:ea typeface="+mj-ea"/>
              <a:cs typeface="+mj-cs"/>
            </a:endParaRPr>
          </a:p>
          <a:p>
            <a:pPr algn="l">
              <a:buFont typeface="Arial" pitchFamily="34" charset="0"/>
              <a:buChar char="•"/>
            </a:pPr>
            <a:r>
              <a:rPr lang="en-US" b="1" dirty="0" smtClean="0">
                <a:effectLst>
                  <a:outerShdw blurRad="38100" dist="38100" dir="2700000" algn="tl">
                    <a:srgbClr val="000000">
                      <a:alpha val="43137"/>
                    </a:srgbClr>
                  </a:outerShdw>
                </a:effectLst>
                <a:ea typeface="+mj-ea"/>
                <a:cs typeface="+mj-cs"/>
              </a:rPr>
              <a:t> 2 Story Only  </a:t>
            </a:r>
            <a:r>
              <a:rPr lang="en-US" b="1" u="sng" dirty="0" smtClean="0">
                <a:effectLst>
                  <a:outerShdw blurRad="38100" dist="38100" dir="2700000" algn="tl">
                    <a:srgbClr val="000000">
                      <a:alpha val="43137"/>
                    </a:srgbClr>
                  </a:outerShdw>
                </a:effectLst>
                <a:ea typeface="+mj-ea"/>
                <a:cs typeface="+mj-cs"/>
              </a:rPr>
              <a:t>And</a:t>
            </a:r>
          </a:p>
          <a:p>
            <a:pPr algn="l">
              <a:buFont typeface="Arial" pitchFamily="34" charset="0"/>
              <a:buChar char="•"/>
            </a:pPr>
            <a:r>
              <a:rPr lang="en-US" b="1" dirty="0" smtClean="0">
                <a:effectLst>
                  <a:outerShdw blurRad="38100" dist="38100" dir="2700000" algn="tl">
                    <a:srgbClr val="000000">
                      <a:alpha val="43137"/>
                    </a:srgbClr>
                  </a:outerShdw>
                </a:effectLst>
                <a:ea typeface="+mj-ea"/>
                <a:cs typeface="+mj-cs"/>
              </a:rPr>
              <a:t> 1 Floor Has: No Public Space </a:t>
            </a:r>
            <a:r>
              <a:rPr lang="en-US" b="1" u="sng" dirty="0" smtClean="0">
                <a:effectLst>
                  <a:outerShdw blurRad="38100" dist="38100" dir="2700000" algn="tl">
                    <a:srgbClr val="000000">
                      <a:alpha val="43137"/>
                    </a:srgbClr>
                  </a:outerShdw>
                </a:effectLst>
                <a:ea typeface="+mj-ea"/>
                <a:cs typeface="+mj-cs"/>
              </a:rPr>
              <a:t>AND</a:t>
            </a:r>
            <a:r>
              <a:rPr lang="en-US" b="1" dirty="0" smtClean="0">
                <a:effectLst>
                  <a:outerShdw blurRad="38100" dist="38100" dir="2700000" algn="tl">
                    <a:srgbClr val="000000">
                      <a:alpha val="43137"/>
                    </a:srgbClr>
                  </a:outerShdw>
                </a:effectLst>
                <a:ea typeface="+mj-ea"/>
                <a:cs typeface="+mj-cs"/>
              </a:rPr>
              <a:t> Max. </a:t>
            </a:r>
          </a:p>
          <a:p>
            <a:pPr algn="l"/>
            <a:r>
              <a:rPr lang="en-US" b="1" dirty="0" smtClean="0">
                <a:effectLst>
                  <a:outerShdw blurRad="38100" dist="38100" dir="2700000" algn="tl">
                    <a:srgbClr val="000000">
                      <a:alpha val="43137"/>
                    </a:srgbClr>
                  </a:outerShdw>
                </a:effectLst>
                <a:ea typeface="+mj-ea"/>
                <a:cs typeface="+mj-cs"/>
              </a:rPr>
              <a:t>   Occupancy Of 5</a:t>
            </a:r>
          </a:p>
          <a:p>
            <a:pPr algn="l"/>
            <a:endParaRPr lang="en-US" b="1" dirty="0" smtClean="0">
              <a:effectLst>
                <a:outerShdw blurRad="38100" dist="38100" dir="2700000" algn="tl">
                  <a:srgbClr val="000000">
                    <a:alpha val="43137"/>
                  </a:srgbClr>
                </a:outerShdw>
              </a:effectLst>
              <a:ea typeface="+mj-ea"/>
              <a:cs typeface="+mj-cs"/>
            </a:endParaRPr>
          </a:p>
          <a:p>
            <a:pPr algn="l"/>
            <a:r>
              <a:rPr lang="en-US" b="1" dirty="0" smtClean="0">
                <a:effectLst>
                  <a:outerShdw blurRad="38100" dist="38100" dir="2700000" algn="tl">
                    <a:srgbClr val="000000">
                      <a:alpha val="43137"/>
                    </a:srgbClr>
                  </a:outerShdw>
                </a:effectLst>
                <a:ea typeface="+mj-ea"/>
                <a:cs typeface="+mj-cs"/>
              </a:rPr>
              <a:t>   E.G. Train Dispatch </a:t>
            </a:r>
          </a:p>
          <a:p>
            <a:pPr algn="l"/>
            <a:r>
              <a:rPr lang="en-US" b="1" dirty="0" smtClean="0">
                <a:effectLst>
                  <a:outerShdw blurRad="38100" dist="38100" dir="2700000" algn="tl">
                    <a:srgbClr val="000000">
                      <a:alpha val="43137"/>
                    </a:srgbClr>
                  </a:outerShdw>
                </a:effectLst>
                <a:ea typeface="+mj-ea"/>
                <a:cs typeface="+mj-cs"/>
              </a:rPr>
              <a:t>   Or Boat Traffic Towers</a:t>
            </a:r>
          </a:p>
        </p:txBody>
      </p:sp>
      <p:sp>
        <p:nvSpPr>
          <p:cNvPr id="4" name="Rectangle 3"/>
          <p:cNvSpPr/>
          <p:nvPr/>
        </p:nvSpPr>
        <p:spPr>
          <a:xfrm>
            <a:off x="0" y="1828800"/>
            <a:ext cx="9144000" cy="3539430"/>
          </a:xfrm>
          <a:prstGeom prst="rect">
            <a:avLst/>
          </a:prstGeom>
        </p:spPr>
        <p:txBody>
          <a:bodyPr wrap="square">
            <a:spAutoFit/>
          </a:bodyPr>
          <a:lstStyle/>
          <a:p>
            <a:pPr marL="342900">
              <a:spcBef>
                <a:spcPct val="20000"/>
              </a:spcBef>
            </a:pPr>
            <a:endParaRPr lang="en-US" sz="3200" b="1" dirty="0" smtClean="0">
              <a:solidFill>
                <a:srgbClr val="000000"/>
              </a:solidFill>
              <a:ea typeface="Times New Roman" pitchFamily="18" charset="0"/>
              <a:cs typeface="Arial" charset="0"/>
            </a:endParaRPr>
          </a:p>
          <a:p>
            <a:pPr marL="342900">
              <a:spcBef>
                <a:spcPct val="20000"/>
              </a:spcBef>
            </a:pPr>
            <a:endParaRPr lang="en-US" sz="3200" b="1" dirty="0" smtClean="0">
              <a:solidFill>
                <a:srgbClr val="000000"/>
              </a:solidFill>
              <a:ea typeface="Times New Roman" pitchFamily="18" charset="0"/>
              <a:cs typeface="Arial" charset="0"/>
            </a:endParaRPr>
          </a:p>
          <a:p>
            <a:pPr marL="342900">
              <a:spcBef>
                <a:spcPct val="20000"/>
              </a:spcBef>
            </a:pPr>
            <a:endParaRPr lang="en-US" sz="3200" b="1" dirty="0" smtClean="0">
              <a:solidFill>
                <a:srgbClr val="000000"/>
              </a:solidFill>
              <a:ea typeface="Times New Roman" pitchFamily="18" charset="0"/>
              <a:cs typeface="Arial" charset="0"/>
            </a:endParaRPr>
          </a:p>
          <a:p>
            <a:pPr marL="342900">
              <a:spcBef>
                <a:spcPct val="20000"/>
              </a:spcBef>
            </a:pPr>
            <a:endParaRPr lang="en-US" sz="3200" b="1" dirty="0" smtClean="0">
              <a:solidFill>
                <a:srgbClr val="000000"/>
              </a:solidFill>
              <a:ea typeface="Times New Roman" pitchFamily="18" charset="0"/>
              <a:cs typeface="Arial" charset="0"/>
            </a:endParaRPr>
          </a:p>
          <a:p>
            <a:pPr marL="342900">
              <a:spcBef>
                <a:spcPct val="20000"/>
              </a:spcBef>
            </a:pPr>
            <a:endParaRPr lang="en-US" sz="3200" b="1" dirty="0" smtClean="0">
              <a:solidFill>
                <a:srgbClr val="000000"/>
              </a:solidFill>
              <a:ea typeface="Times New Roman" pitchFamily="18" charset="0"/>
              <a:cs typeface="Arial" charset="0"/>
            </a:endParaRPr>
          </a:p>
          <a:p>
            <a:pPr marL="342900">
              <a:spcBef>
                <a:spcPct val="20000"/>
              </a:spcBef>
            </a:pPr>
            <a:endParaRPr lang="en-US" sz="3200" b="1" dirty="0" smtClean="0">
              <a:solidFill>
                <a:srgbClr val="000000"/>
              </a:solidFill>
              <a:ea typeface="Times New Roman" pitchFamily="18" charset="0"/>
              <a:cs typeface="Arial" charset="0"/>
            </a:endParaRPr>
          </a:p>
        </p:txBody>
      </p:sp>
    </p:spTree>
    <p:extLst>
      <p:ext uri="{BB962C8B-B14F-4D97-AF65-F5344CB8AC3E}">
        <p14:creationId xmlns:p14="http://schemas.microsoft.com/office/powerpoint/2010/main" val="4301633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0" y="0"/>
            <a:ext cx="9144000" cy="1470025"/>
          </a:xfrm>
          <a:prstGeom prst="rect">
            <a:avLst/>
          </a:prstGeom>
        </p:spPr>
        <p:txBody>
          <a:bodyPr vert="horz" lIns="91440" tIns="45720" rIns="91440" bIns="45720" rtlCol="0" anchor="ctr">
            <a:noAutofit/>
          </a:bodyPr>
          <a:lstStyle/>
          <a:p>
            <a:pPr algn="ctr"/>
            <a:r>
              <a:rPr lang="en-US" sz="5400" b="1" dirty="0" smtClean="0">
                <a:solidFill>
                  <a:srgbClr val="002060"/>
                </a:solidFill>
              </a:rPr>
              <a:t>Exceptions (206.2.3)</a:t>
            </a:r>
          </a:p>
        </p:txBody>
      </p:sp>
      <p:sp>
        <p:nvSpPr>
          <p:cNvPr id="10" name="Subtitle 9"/>
          <p:cNvSpPr>
            <a:spLocks noGrp="1"/>
          </p:cNvSpPr>
          <p:nvPr>
            <p:ph type="subTitle" idx="1"/>
          </p:nvPr>
        </p:nvSpPr>
        <p:spPr>
          <a:xfrm>
            <a:off x="533400" y="1447800"/>
            <a:ext cx="6781800" cy="5181600"/>
          </a:xfrm>
        </p:spPr>
        <p:txBody>
          <a:bodyPr>
            <a:normAutofit/>
          </a:bodyPr>
          <a:lstStyle/>
          <a:p>
            <a:r>
              <a:rPr lang="en-US" sz="3600" b="1" dirty="0" smtClean="0">
                <a:ea typeface="+mj-ea"/>
                <a:cs typeface="+mj-cs"/>
              </a:rPr>
              <a:t>Additional exceptions:  </a:t>
            </a:r>
          </a:p>
          <a:p>
            <a:endParaRPr lang="en-US" sz="1100" b="1" dirty="0" smtClean="0">
              <a:ea typeface="+mj-ea"/>
              <a:cs typeface="+mj-cs"/>
            </a:endParaRPr>
          </a:p>
          <a:p>
            <a:pPr algn="l">
              <a:buFont typeface="Arial" pitchFamily="34" charset="0"/>
              <a:buChar char="•"/>
            </a:pPr>
            <a:r>
              <a:rPr lang="en-US" b="1" dirty="0" smtClean="0">
                <a:ea typeface="+mj-ea"/>
                <a:cs typeface="+mj-cs"/>
              </a:rPr>
              <a:t> detention and correctional facilities</a:t>
            </a:r>
          </a:p>
          <a:p>
            <a:pPr algn="l">
              <a:buFont typeface="Arial" pitchFamily="34" charset="0"/>
              <a:buChar char="•"/>
            </a:pPr>
            <a:r>
              <a:rPr lang="en-US" b="1" dirty="0" smtClean="0">
                <a:ea typeface="+mj-ea"/>
                <a:cs typeface="+mj-cs"/>
              </a:rPr>
              <a:t> residential facilities</a:t>
            </a:r>
          </a:p>
          <a:p>
            <a:pPr algn="l">
              <a:buFont typeface="Arial" pitchFamily="34" charset="0"/>
              <a:buChar char="•"/>
            </a:pPr>
            <a:r>
              <a:rPr lang="en-US" b="1" dirty="0" smtClean="0">
                <a:ea typeface="+mj-ea"/>
                <a:cs typeface="+mj-cs"/>
              </a:rPr>
              <a:t> transient lodging (certain </a:t>
            </a:r>
          </a:p>
          <a:p>
            <a:pPr algn="l"/>
            <a:r>
              <a:rPr lang="en-US" b="1" dirty="0" smtClean="0">
                <a:ea typeface="+mj-ea"/>
                <a:cs typeface="+mj-cs"/>
              </a:rPr>
              <a:t>   (multi-story units)</a:t>
            </a:r>
          </a:p>
          <a:p>
            <a:pPr algn="l">
              <a:buFont typeface="Arial" pitchFamily="34" charset="0"/>
              <a:buChar char="•"/>
            </a:pPr>
            <a:r>
              <a:rPr lang="en-US" b="1" dirty="0" smtClean="0">
                <a:ea typeface="+mj-ea"/>
                <a:cs typeface="+mj-cs"/>
              </a:rPr>
              <a:t> air traffic control tower cab</a:t>
            </a:r>
          </a:p>
          <a:p>
            <a:pPr algn="l">
              <a:buFont typeface="Arial" pitchFamily="34" charset="0"/>
              <a:buChar char="•"/>
            </a:pPr>
            <a:r>
              <a:rPr lang="en-US" b="1" dirty="0" smtClean="0">
                <a:ea typeface="+mj-ea"/>
                <a:cs typeface="+mj-cs"/>
              </a:rPr>
              <a:t> qualified historic facilities</a:t>
            </a:r>
          </a:p>
        </p:txBody>
      </p:sp>
      <p:sp>
        <p:nvSpPr>
          <p:cNvPr id="4" name="Rectangle 3"/>
          <p:cNvSpPr/>
          <p:nvPr/>
        </p:nvSpPr>
        <p:spPr>
          <a:xfrm>
            <a:off x="0" y="1828800"/>
            <a:ext cx="9144000" cy="3539430"/>
          </a:xfrm>
          <a:prstGeom prst="rect">
            <a:avLst/>
          </a:prstGeom>
        </p:spPr>
        <p:txBody>
          <a:bodyPr vert="horz" lIns="91440" tIns="45720" rIns="91440" bIns="45720" rtlCol="0">
            <a:normAutofit/>
          </a:bodyPr>
          <a:lstStyle/>
          <a:p>
            <a:pPr algn="ctr">
              <a:spcBef>
                <a:spcPct val="20000"/>
              </a:spcBef>
              <a:buFont typeface="Arial" pitchFamily="34" charset="0"/>
              <a:buNone/>
            </a:pPr>
            <a:endParaRPr lang="en-US" sz="3200" b="1" dirty="0">
              <a:solidFill>
                <a:srgbClr val="002060"/>
              </a:solidFill>
              <a:effectLst>
                <a:outerShdw blurRad="38100" dist="38100" dir="2700000" algn="tl">
                  <a:srgbClr val="000000">
                    <a:alpha val="43137"/>
                  </a:srgbClr>
                </a:outerShdw>
              </a:effectLst>
              <a:latin typeface="Calibri"/>
            </a:endParaRPr>
          </a:p>
          <a:p>
            <a:pPr algn="ctr">
              <a:spcBef>
                <a:spcPct val="20000"/>
              </a:spcBef>
              <a:buFont typeface="Arial" pitchFamily="34" charset="0"/>
              <a:buNone/>
            </a:pPr>
            <a:endParaRPr lang="en-US" sz="3200" b="1" dirty="0">
              <a:solidFill>
                <a:srgbClr val="002060"/>
              </a:solidFill>
              <a:effectLst>
                <a:outerShdw blurRad="38100" dist="38100" dir="2700000" algn="tl">
                  <a:srgbClr val="000000">
                    <a:alpha val="43137"/>
                  </a:srgbClr>
                </a:outerShdw>
              </a:effectLst>
              <a:latin typeface="Calibri"/>
            </a:endParaRPr>
          </a:p>
          <a:p>
            <a:pPr algn="ctr">
              <a:spcBef>
                <a:spcPct val="20000"/>
              </a:spcBef>
              <a:buFont typeface="Arial" pitchFamily="34" charset="0"/>
              <a:buNone/>
            </a:pPr>
            <a:endParaRPr lang="en-US" sz="3200" b="1" dirty="0">
              <a:solidFill>
                <a:srgbClr val="002060"/>
              </a:solidFill>
              <a:effectLst>
                <a:outerShdw blurRad="38100" dist="38100" dir="2700000" algn="tl">
                  <a:srgbClr val="000000">
                    <a:alpha val="43137"/>
                  </a:srgbClr>
                </a:outerShdw>
              </a:effectLst>
              <a:latin typeface="Calibri"/>
            </a:endParaRPr>
          </a:p>
          <a:p>
            <a:pPr algn="ctr">
              <a:spcBef>
                <a:spcPct val="20000"/>
              </a:spcBef>
              <a:buFont typeface="Arial" pitchFamily="34" charset="0"/>
              <a:buNone/>
            </a:pPr>
            <a:endParaRPr lang="en-US" sz="3200" b="1" dirty="0">
              <a:solidFill>
                <a:srgbClr val="002060"/>
              </a:solidFill>
              <a:effectLst>
                <a:outerShdw blurRad="38100" dist="38100" dir="2700000" algn="tl">
                  <a:srgbClr val="000000">
                    <a:alpha val="43137"/>
                  </a:srgbClr>
                </a:outerShdw>
              </a:effectLst>
              <a:latin typeface="Calibri"/>
            </a:endParaRPr>
          </a:p>
          <a:p>
            <a:pPr algn="ctr">
              <a:spcBef>
                <a:spcPct val="20000"/>
              </a:spcBef>
              <a:buFont typeface="Arial" pitchFamily="34" charset="0"/>
              <a:buNone/>
            </a:pPr>
            <a:endParaRPr lang="en-US" sz="3200" b="1" dirty="0">
              <a:solidFill>
                <a:srgbClr val="002060"/>
              </a:solidFill>
              <a:effectLst>
                <a:outerShdw blurRad="38100" dist="38100" dir="2700000" algn="tl">
                  <a:srgbClr val="000000">
                    <a:alpha val="43137"/>
                  </a:srgbClr>
                </a:outerShdw>
              </a:effectLst>
              <a:latin typeface="Calibri"/>
            </a:endParaRPr>
          </a:p>
          <a:p>
            <a:pPr algn="ctr">
              <a:spcBef>
                <a:spcPct val="20000"/>
              </a:spcBef>
              <a:buFont typeface="Arial" pitchFamily="34" charset="0"/>
              <a:buNone/>
            </a:pPr>
            <a:endParaRPr lang="en-US" sz="3200" b="1" dirty="0">
              <a:solidFill>
                <a:srgbClr val="002060"/>
              </a:solidFill>
              <a:effectLst>
                <a:outerShdw blurRad="38100" dist="38100" dir="2700000" algn="tl">
                  <a:srgbClr val="000000">
                    <a:alpha val="43137"/>
                  </a:srgbClr>
                </a:outerShdw>
              </a:effectLst>
              <a:latin typeface="Calibri"/>
            </a:endParaRPr>
          </a:p>
        </p:txBody>
      </p:sp>
      <p:pic>
        <p:nvPicPr>
          <p:cNvPr id="2050" name="Picture 2" descr="air traffic control tower"/>
          <p:cNvPicPr>
            <a:picLocks noChangeAspect="1" noChangeArrowheads="1"/>
          </p:cNvPicPr>
          <p:nvPr/>
        </p:nvPicPr>
        <p:blipFill>
          <a:blip r:embed="rId2" cstate="print"/>
          <a:srcRect/>
          <a:stretch>
            <a:fillRect/>
          </a:stretch>
        </p:blipFill>
        <p:spPr bwMode="auto">
          <a:xfrm>
            <a:off x="6553200" y="2895600"/>
            <a:ext cx="1939212" cy="3276600"/>
          </a:xfrm>
          <a:prstGeom prst="rect">
            <a:avLst/>
          </a:prstGeom>
          <a:noFill/>
          <a:ln w="9525">
            <a:solidFill>
              <a:schemeClr val="tx1"/>
            </a:solidFill>
            <a:miter lim="800000"/>
            <a:headEnd/>
            <a:tailEnd/>
          </a:ln>
          <a:effectLst/>
        </p:spPr>
      </p:pic>
    </p:spTree>
    <p:extLst>
      <p:ext uri="{BB962C8B-B14F-4D97-AF65-F5344CB8AC3E}">
        <p14:creationId xmlns:p14="http://schemas.microsoft.com/office/powerpoint/2010/main" val="695380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8077200" cy="1143000"/>
          </a:xfrm>
        </p:spPr>
        <p:txBody>
          <a:bodyPr>
            <a:normAutofit/>
          </a:bodyPr>
          <a:lstStyle/>
          <a:p>
            <a:r>
              <a:rPr lang="en-US" sz="5400" b="1" dirty="0" smtClean="0">
                <a:solidFill>
                  <a:srgbClr val="002060"/>
                </a:solidFill>
              </a:rPr>
              <a:t>Doors and Gates</a:t>
            </a:r>
          </a:p>
        </p:txBody>
      </p:sp>
      <p:sp>
        <p:nvSpPr>
          <p:cNvPr id="23557" name="Rectangle 6"/>
          <p:cNvSpPr>
            <a:spLocks noChangeArrowheads="1"/>
          </p:cNvSpPr>
          <p:nvPr/>
        </p:nvSpPr>
        <p:spPr bwMode="auto">
          <a:xfrm>
            <a:off x="0" y="5562600"/>
            <a:ext cx="8991600" cy="1143000"/>
          </a:xfrm>
          <a:prstGeom prst="rect">
            <a:avLst/>
          </a:prstGeom>
          <a:noFill/>
          <a:ln w="9525">
            <a:noFill/>
            <a:miter lim="800000"/>
            <a:headEnd/>
            <a:tailEnd/>
          </a:ln>
        </p:spPr>
        <p:txBody>
          <a:bodyPr/>
          <a:lstStyle/>
          <a:p>
            <a:pPr marL="342900" algn="ctr">
              <a:spcBef>
                <a:spcPct val="20000"/>
              </a:spcBef>
            </a:pPr>
            <a:r>
              <a:rPr lang="en-US" sz="3200" b="1" dirty="0" smtClean="0">
                <a:solidFill>
                  <a:srgbClr val="002060"/>
                </a:solidFill>
                <a:latin typeface="Calibri"/>
                <a:ea typeface="Times New Roman" pitchFamily="18" charset="0"/>
                <a:cs typeface="Arial" charset="0"/>
              </a:rPr>
              <a:t>Recess:  greater than 8” </a:t>
            </a:r>
          </a:p>
          <a:p>
            <a:pPr marL="342900" algn="ctr">
              <a:spcBef>
                <a:spcPct val="20000"/>
              </a:spcBef>
            </a:pPr>
            <a:r>
              <a:rPr lang="en-US" sz="2800" b="1" dirty="0" smtClean="0">
                <a:solidFill>
                  <a:srgbClr val="002060"/>
                </a:solidFill>
                <a:latin typeface="Calibri"/>
                <a:ea typeface="Times New Roman" pitchFamily="18" charset="0"/>
                <a:cs typeface="Arial" charset="0"/>
              </a:rPr>
              <a:t>(forward approach clearance flush with plane of door) </a:t>
            </a:r>
          </a:p>
          <a:p>
            <a:pPr marL="342900" indent="-342900">
              <a:spcBef>
                <a:spcPct val="20000"/>
              </a:spcBef>
            </a:pPr>
            <a:endParaRPr lang="en-US" sz="3200" b="1" dirty="0">
              <a:solidFill>
                <a:srgbClr val="002060"/>
              </a:solidFill>
              <a:latin typeface="Calibri"/>
              <a:ea typeface="Times New Roman" pitchFamily="18" charset="0"/>
              <a:cs typeface="Arial" charset="0"/>
            </a:endParaRPr>
          </a:p>
        </p:txBody>
      </p:sp>
      <p:pic>
        <p:nvPicPr>
          <p:cNvPr id="5" name="Picture 4" descr="8in Door2.jpg"/>
          <p:cNvPicPr>
            <a:picLocks noChangeAspect="1"/>
          </p:cNvPicPr>
          <p:nvPr/>
        </p:nvPicPr>
        <p:blipFill>
          <a:blip r:embed="rId2" cstate="print">
            <a:lum bright="20000" contrast="10000"/>
          </a:blip>
          <a:srcRect/>
          <a:stretch>
            <a:fillRect/>
          </a:stretch>
        </p:blipFill>
        <p:spPr>
          <a:xfrm>
            <a:off x="1752600" y="1295400"/>
            <a:ext cx="5562600" cy="4267200"/>
          </a:xfrm>
          <a:prstGeom prst="rect">
            <a:avLst/>
          </a:prstGeom>
          <a:ln>
            <a:solidFill>
              <a:schemeClr val="tx1"/>
            </a:solidFill>
          </a:ln>
        </p:spPr>
      </p:pic>
    </p:spTree>
    <p:extLst>
      <p:ext uri="{BB962C8B-B14F-4D97-AF65-F5344CB8AC3E}">
        <p14:creationId xmlns:p14="http://schemas.microsoft.com/office/powerpoint/2010/main" val="4012017358"/>
      </p:ext>
    </p:extLst>
  </p:cSld>
  <p:clrMapOvr>
    <a:masterClrMapping/>
  </p:clrMapOvr>
  <p:transition spd="med"/>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152400"/>
            <a:ext cx="8077200" cy="1143000"/>
          </a:xfrm>
        </p:spPr>
        <p:txBody>
          <a:bodyPr>
            <a:normAutofit/>
          </a:bodyPr>
          <a:lstStyle/>
          <a:p>
            <a:r>
              <a:rPr lang="en-US" sz="5400" b="1" dirty="0" smtClean="0">
                <a:solidFill>
                  <a:srgbClr val="002060"/>
                </a:solidFill>
              </a:rPr>
              <a:t>Doors and Gates</a:t>
            </a:r>
          </a:p>
        </p:txBody>
      </p:sp>
      <p:sp>
        <p:nvSpPr>
          <p:cNvPr id="7" name="Rectangle 6"/>
          <p:cNvSpPr/>
          <p:nvPr/>
        </p:nvSpPr>
        <p:spPr>
          <a:xfrm>
            <a:off x="1066800" y="1752600"/>
            <a:ext cx="7315200" cy="4130361"/>
          </a:xfrm>
          <a:prstGeom prst="rect">
            <a:avLst/>
          </a:prstGeom>
        </p:spPr>
        <p:txBody>
          <a:bodyPr vert="horz" lIns="91440" tIns="45720" rIns="91440" bIns="45720" rtlCol="0">
            <a:normAutofit/>
          </a:bodyPr>
          <a:lstStyle/>
          <a:p>
            <a:pPr algn="ctr">
              <a:spcBef>
                <a:spcPct val="20000"/>
              </a:spcBef>
              <a:buFont typeface="Arial" pitchFamily="34" charset="0"/>
              <a:buNone/>
            </a:pPr>
            <a:r>
              <a:rPr lang="en-US" sz="3200" b="1" dirty="0">
                <a:solidFill>
                  <a:srgbClr val="002060"/>
                </a:solidFill>
                <a:effectLst>
                  <a:outerShdw blurRad="38100" dist="38100" dir="2700000" algn="tl">
                    <a:srgbClr val="000000">
                      <a:alpha val="43137"/>
                    </a:srgbClr>
                  </a:outerShdw>
                </a:effectLst>
                <a:latin typeface="Calibri"/>
              </a:rPr>
              <a:t> Other changes:</a:t>
            </a:r>
          </a:p>
          <a:p>
            <a:pPr algn="ctr">
              <a:spcBef>
                <a:spcPct val="20000"/>
              </a:spcBef>
              <a:buFont typeface="Arial" pitchFamily="34" charset="0"/>
              <a:buNone/>
            </a:pPr>
            <a:endParaRPr lang="en-US" sz="3200" b="1" dirty="0">
              <a:solidFill>
                <a:srgbClr val="002060"/>
              </a:solidFill>
              <a:effectLst>
                <a:outerShdw blurRad="38100" dist="38100" dir="2700000" algn="tl">
                  <a:srgbClr val="000000">
                    <a:alpha val="43137"/>
                  </a:srgbClr>
                </a:outerShdw>
              </a:effectLst>
              <a:latin typeface="Calibri"/>
            </a:endParaRPr>
          </a:p>
          <a:p>
            <a:pPr algn="ctr">
              <a:spcBef>
                <a:spcPct val="20000"/>
              </a:spcBef>
              <a:buFont typeface="Arial" pitchFamily="34" charset="0"/>
              <a:buNone/>
            </a:pPr>
            <a:r>
              <a:rPr lang="en-US" sz="3200" b="1" dirty="0">
                <a:solidFill>
                  <a:srgbClr val="002060"/>
                </a:solidFill>
                <a:effectLst>
                  <a:outerShdw blurRad="38100" dist="38100" dir="2700000" algn="tl">
                    <a:srgbClr val="000000">
                      <a:alpha val="43137"/>
                    </a:srgbClr>
                  </a:outerShdw>
                </a:effectLst>
                <a:latin typeface="Calibri"/>
              </a:rPr>
              <a:t> hardware height (34” – 48”)</a:t>
            </a:r>
          </a:p>
          <a:p>
            <a:pPr algn="ctr">
              <a:spcBef>
                <a:spcPct val="20000"/>
              </a:spcBef>
              <a:buFont typeface="Arial" pitchFamily="34" charset="0"/>
              <a:buNone/>
            </a:pPr>
            <a:r>
              <a:rPr lang="en-US" sz="3200" b="1" dirty="0">
                <a:solidFill>
                  <a:srgbClr val="002060"/>
                </a:solidFill>
                <a:effectLst>
                  <a:outerShdw blurRad="38100" dist="38100" dir="2700000" algn="tl">
                    <a:srgbClr val="000000">
                      <a:alpha val="43137"/>
                    </a:srgbClr>
                  </a:outerShdw>
                </a:effectLst>
                <a:latin typeface="Calibri"/>
              </a:rPr>
              <a:t> limited projections into clear width</a:t>
            </a:r>
          </a:p>
          <a:p>
            <a:pPr algn="ctr">
              <a:spcBef>
                <a:spcPct val="20000"/>
              </a:spcBef>
              <a:buFont typeface="Arial" pitchFamily="34" charset="0"/>
              <a:buNone/>
            </a:pPr>
            <a:r>
              <a:rPr lang="en-US" sz="3200" b="1" dirty="0">
                <a:solidFill>
                  <a:srgbClr val="002060"/>
                </a:solidFill>
                <a:effectLst>
                  <a:outerShdw blurRad="38100" dist="38100" dir="2700000" algn="tl">
                    <a:srgbClr val="000000">
                      <a:alpha val="43137"/>
                    </a:srgbClr>
                  </a:outerShdw>
                </a:effectLst>
                <a:latin typeface="Calibri"/>
              </a:rPr>
              <a:t> closing speed </a:t>
            </a:r>
          </a:p>
          <a:p>
            <a:pPr algn="ctr">
              <a:spcBef>
                <a:spcPct val="20000"/>
              </a:spcBef>
              <a:buFont typeface="Arial" pitchFamily="34" charset="0"/>
              <a:buNone/>
            </a:pPr>
            <a:r>
              <a:rPr lang="en-US" sz="3200" b="1" dirty="0">
                <a:solidFill>
                  <a:srgbClr val="002060"/>
                </a:solidFill>
                <a:effectLst>
                  <a:outerShdw blurRad="38100" dist="38100" dir="2700000" algn="tl">
                    <a:srgbClr val="000000">
                      <a:alpha val="43137"/>
                    </a:srgbClr>
                  </a:outerShdw>
                </a:effectLst>
                <a:latin typeface="Calibri"/>
              </a:rPr>
              <a:t> smooth surface (push side) </a:t>
            </a:r>
          </a:p>
          <a:p>
            <a:pPr algn="ctr">
              <a:spcBef>
                <a:spcPct val="20000"/>
              </a:spcBef>
              <a:buFont typeface="Arial" pitchFamily="34" charset="0"/>
              <a:buNone/>
            </a:pPr>
            <a:r>
              <a:rPr lang="en-US" sz="3200" b="1" dirty="0">
                <a:solidFill>
                  <a:srgbClr val="002060"/>
                </a:solidFill>
                <a:effectLst>
                  <a:outerShdw blurRad="38100" dist="38100" dir="2700000" algn="tl">
                    <a:srgbClr val="000000">
                      <a:alpha val="43137"/>
                    </a:srgbClr>
                  </a:outerShdw>
                </a:effectLst>
                <a:latin typeface="Calibri"/>
              </a:rPr>
              <a:t> vision lights </a:t>
            </a:r>
          </a:p>
        </p:txBody>
      </p:sp>
    </p:spTree>
    <p:extLst>
      <p:ext uri="{BB962C8B-B14F-4D97-AF65-F5344CB8AC3E}">
        <p14:creationId xmlns:p14="http://schemas.microsoft.com/office/powerpoint/2010/main" val="2808321961"/>
      </p:ext>
    </p:extLst>
  </p:cSld>
  <p:clrMapOvr>
    <a:masterClrMapping/>
  </p:clrMapOvr>
  <p:transition spd="med"/>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t>Ramps</a:t>
            </a:r>
            <a:endParaRPr lang="en-US" sz="5400" b="1" dirty="0"/>
          </a:p>
        </p:txBody>
      </p:sp>
      <p:sp>
        <p:nvSpPr>
          <p:cNvPr id="3" name="Subtitle 2"/>
          <p:cNvSpPr>
            <a:spLocks noGrp="1"/>
          </p:cNvSpPr>
          <p:nvPr>
            <p:ph type="subTitle" idx="1"/>
          </p:nvPr>
        </p:nvSpPr>
        <p:spPr>
          <a:xfrm>
            <a:off x="381000" y="1447800"/>
            <a:ext cx="8153400" cy="4800600"/>
          </a:xfrm>
        </p:spPr>
        <p:txBody>
          <a:bodyPr vert="horz" lIns="91440" tIns="45720" rIns="91440" bIns="45720" rtlCol="0">
            <a:normAutofit/>
          </a:bodyPr>
          <a:lstStyle/>
          <a:p>
            <a:pPr algn="l"/>
            <a:r>
              <a:rPr lang="en-US" dirty="0" smtClean="0">
                <a:effectLst>
                  <a:outerShdw blurRad="38100" dist="38100" dir="2700000" algn="tl">
                    <a:srgbClr val="000000">
                      <a:alpha val="43137"/>
                    </a:srgbClr>
                  </a:outerShdw>
                </a:effectLst>
                <a:ea typeface="+mj-ea"/>
                <a:cs typeface="+mj-cs"/>
              </a:rPr>
              <a:t> Slope: 1:12 Max.</a:t>
            </a:r>
          </a:p>
          <a:p>
            <a:pPr algn="l"/>
            <a:r>
              <a:rPr lang="en-US" dirty="0" smtClean="0">
                <a:effectLst>
                  <a:outerShdw blurRad="38100" dist="38100" dir="2700000" algn="tl">
                    <a:srgbClr val="000000">
                      <a:alpha val="43137"/>
                    </a:srgbClr>
                  </a:outerShdw>
                </a:effectLst>
                <a:ea typeface="+mj-ea"/>
                <a:cs typeface="+mj-cs"/>
              </a:rPr>
              <a:t> Cross Slope: 1:48 Max.</a:t>
            </a:r>
          </a:p>
          <a:p>
            <a:pPr algn="l"/>
            <a:r>
              <a:rPr lang="en-US" dirty="0" smtClean="0">
                <a:effectLst>
                  <a:outerShdw blurRad="38100" dist="38100" dir="2700000" algn="tl">
                    <a:srgbClr val="000000">
                      <a:alpha val="43137"/>
                    </a:srgbClr>
                  </a:outerShdw>
                </a:effectLst>
                <a:ea typeface="+mj-ea"/>
                <a:cs typeface="+mj-cs"/>
              </a:rPr>
              <a:t> Clear Width: 36” Min.</a:t>
            </a:r>
          </a:p>
          <a:p>
            <a:pPr algn="l"/>
            <a:r>
              <a:rPr lang="en-US" dirty="0" smtClean="0">
                <a:effectLst>
                  <a:outerShdw blurRad="38100" dist="38100" dir="2700000" algn="tl">
                    <a:srgbClr val="000000">
                      <a:alpha val="43137"/>
                    </a:srgbClr>
                  </a:outerShdw>
                </a:effectLst>
                <a:ea typeface="+mj-ea"/>
                <a:cs typeface="+mj-cs"/>
              </a:rPr>
              <a:t> Rise: 30” Max.</a:t>
            </a:r>
          </a:p>
          <a:p>
            <a:pPr algn="l"/>
            <a:r>
              <a:rPr lang="en-US" dirty="0" smtClean="0">
                <a:effectLst>
                  <a:outerShdw blurRad="38100" dist="38100" dir="2700000" algn="tl">
                    <a:srgbClr val="000000">
                      <a:alpha val="43137"/>
                    </a:srgbClr>
                  </a:outerShdw>
                </a:effectLst>
                <a:ea typeface="+mj-ea"/>
                <a:cs typeface="+mj-cs"/>
              </a:rPr>
              <a:t> Level Landings</a:t>
            </a:r>
          </a:p>
          <a:p>
            <a:pPr algn="l"/>
            <a:r>
              <a:rPr lang="en-US" dirty="0" smtClean="0">
                <a:effectLst>
                  <a:outerShdw blurRad="38100" dist="38100" dir="2700000" algn="tl">
                    <a:srgbClr val="000000">
                      <a:alpha val="43137"/>
                    </a:srgbClr>
                  </a:outerShdw>
                </a:effectLst>
                <a:ea typeface="+mj-ea"/>
                <a:cs typeface="+mj-cs"/>
              </a:rPr>
              <a:t> Handrails (Both Sides)</a:t>
            </a:r>
          </a:p>
          <a:p>
            <a:pPr algn="l"/>
            <a:r>
              <a:rPr lang="en-US" dirty="0" smtClean="0">
                <a:effectLst>
                  <a:outerShdw blurRad="38100" dist="38100" dir="2700000" algn="tl">
                    <a:srgbClr val="000000">
                      <a:alpha val="43137"/>
                    </a:srgbClr>
                  </a:outerShdw>
                </a:effectLst>
                <a:ea typeface="+mj-ea"/>
                <a:cs typeface="+mj-cs"/>
              </a:rPr>
              <a:t> Edge Protection</a:t>
            </a:r>
          </a:p>
          <a:p>
            <a:pPr algn="l"/>
            <a:endParaRPr lang="en-US" dirty="0">
              <a:effectLst>
                <a:outerShdw blurRad="38100" dist="38100" dir="2700000" algn="tl">
                  <a:srgbClr val="000000">
                    <a:alpha val="43137"/>
                  </a:srgbClr>
                </a:outerShdw>
              </a:effectLst>
              <a:ea typeface="+mj-ea"/>
              <a:cs typeface="+mj-cs"/>
            </a:endParaRPr>
          </a:p>
        </p:txBody>
      </p:sp>
      <p:pic>
        <p:nvPicPr>
          <p:cNvPr id="4" name="Picture 3" descr="ramp with handrails and edge protection"/>
          <p:cNvPicPr>
            <a:picLocks noChangeAspect="1"/>
          </p:cNvPicPr>
          <p:nvPr/>
        </p:nvPicPr>
        <p:blipFill>
          <a:blip r:embed="rId2" cstate="print"/>
          <a:srcRect/>
          <a:stretch>
            <a:fillRect/>
          </a:stretch>
        </p:blipFill>
        <p:spPr>
          <a:xfrm>
            <a:off x="5181600" y="1447800"/>
            <a:ext cx="3501416" cy="4682646"/>
          </a:xfrm>
          <a:prstGeom prst="rect">
            <a:avLst/>
          </a:prstGeom>
          <a:ln>
            <a:solidFill>
              <a:schemeClr val="tx1"/>
            </a:solidFill>
          </a:ln>
        </p:spPr>
      </p:pic>
    </p:spTree>
    <p:extLst>
      <p:ext uri="{BB962C8B-B14F-4D97-AF65-F5344CB8AC3E}">
        <p14:creationId xmlns:p14="http://schemas.microsoft.com/office/powerpoint/2010/main" val="2040895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 descr="An elevation drawing shows a vertical clearance of less than 4 inches (100 mm) between the ramp surface and the bottom edge of a horizontal rail."/>
          <p:cNvPicPr>
            <a:picLocks noChangeAspect="1" noChangeArrowheads="1"/>
          </p:cNvPicPr>
          <p:nvPr/>
        </p:nvPicPr>
        <p:blipFill>
          <a:blip r:embed="rId2" cstate="print"/>
          <a:srcRect/>
          <a:stretch>
            <a:fillRect/>
          </a:stretch>
        </p:blipFill>
        <p:spPr bwMode="auto">
          <a:xfrm>
            <a:off x="381000" y="1905000"/>
            <a:ext cx="4038600" cy="2549507"/>
          </a:xfrm>
          <a:prstGeom prst="rect">
            <a:avLst/>
          </a:prstGeom>
          <a:noFill/>
          <a:ln w="9525">
            <a:noFill/>
            <a:miter lim="800000"/>
            <a:headEnd/>
            <a:tailEnd/>
          </a:ln>
        </p:spPr>
      </p:pic>
      <p:pic>
        <p:nvPicPr>
          <p:cNvPr id="24578" name="Picture 2" descr="The cross section of a ramp with handrails is shown where the ramp surface extends 12 inches (305 mm) minimum to the outside of the handrails."/>
          <p:cNvPicPr>
            <a:picLocks noChangeAspect="1" noChangeArrowheads="1"/>
          </p:cNvPicPr>
          <p:nvPr/>
        </p:nvPicPr>
        <p:blipFill>
          <a:blip r:embed="rId3" cstate="print"/>
          <a:srcRect/>
          <a:stretch>
            <a:fillRect/>
          </a:stretch>
        </p:blipFill>
        <p:spPr bwMode="auto">
          <a:xfrm>
            <a:off x="3581400" y="4191000"/>
            <a:ext cx="5395107" cy="2438400"/>
          </a:xfrm>
          <a:prstGeom prst="rect">
            <a:avLst/>
          </a:prstGeom>
          <a:noFill/>
          <a:ln w="9525">
            <a:noFill/>
            <a:miter lim="800000"/>
            <a:headEnd/>
            <a:tailEnd/>
          </a:ln>
        </p:spPr>
      </p:pic>
      <p:sp>
        <p:nvSpPr>
          <p:cNvPr id="2" name="Title 1"/>
          <p:cNvSpPr>
            <a:spLocks noGrp="1"/>
          </p:cNvSpPr>
          <p:nvPr>
            <p:ph type="ctrTitle"/>
          </p:nvPr>
        </p:nvSpPr>
        <p:spPr>
          <a:xfrm>
            <a:off x="0" y="0"/>
            <a:ext cx="9144000" cy="1470025"/>
          </a:xfrm>
        </p:spPr>
        <p:txBody>
          <a:bodyPr>
            <a:noAutofit/>
          </a:bodyPr>
          <a:lstStyle/>
          <a:p>
            <a:r>
              <a:rPr lang="en-US" sz="5400" b="1" dirty="0" smtClean="0"/>
              <a:t>Ramps</a:t>
            </a:r>
            <a:endParaRPr lang="en-US" sz="5400" b="1" dirty="0"/>
          </a:p>
        </p:txBody>
      </p:sp>
      <p:sp>
        <p:nvSpPr>
          <p:cNvPr id="3" name="Subtitle 2"/>
          <p:cNvSpPr>
            <a:spLocks noGrp="1"/>
          </p:cNvSpPr>
          <p:nvPr>
            <p:ph type="subTitle" idx="1"/>
          </p:nvPr>
        </p:nvSpPr>
        <p:spPr>
          <a:xfrm>
            <a:off x="533400" y="1143000"/>
            <a:ext cx="8153400" cy="762000"/>
          </a:xfrm>
        </p:spPr>
        <p:txBody>
          <a:bodyPr>
            <a:normAutofit/>
          </a:bodyPr>
          <a:lstStyle/>
          <a:p>
            <a:r>
              <a:rPr lang="en-US" sz="3600" dirty="0" smtClean="0"/>
              <a:t>E</a:t>
            </a:r>
            <a:r>
              <a:rPr lang="en-US" sz="3600" b="1" dirty="0" smtClean="0"/>
              <a:t>dge </a:t>
            </a:r>
            <a:r>
              <a:rPr lang="en-US" sz="3600" dirty="0" smtClean="0"/>
              <a:t>P</a:t>
            </a:r>
            <a:r>
              <a:rPr lang="en-US" sz="3600" b="1" dirty="0" smtClean="0"/>
              <a:t>rotection</a:t>
            </a:r>
          </a:p>
          <a:p>
            <a:endParaRPr lang="en-US" sz="4100" b="1" dirty="0" smtClean="0">
              <a:solidFill>
                <a:schemeClr val="tx1"/>
              </a:solidFill>
            </a:endParaRPr>
          </a:p>
        </p:txBody>
      </p:sp>
      <p:sp>
        <p:nvSpPr>
          <p:cNvPr id="6" name="Subtitle 2"/>
          <p:cNvSpPr txBox="1">
            <a:spLocks/>
          </p:cNvSpPr>
          <p:nvPr/>
        </p:nvSpPr>
        <p:spPr>
          <a:xfrm>
            <a:off x="3429000" y="2362200"/>
            <a:ext cx="5105400" cy="762000"/>
          </a:xfrm>
          <a:prstGeom prst="rect">
            <a:avLst/>
          </a:prstGeom>
        </p:spPr>
        <p:txBody>
          <a:bodyPr vert="horz" lIns="91440" tIns="45720" rIns="91440" bIns="45720" rtlCol="0">
            <a:normAutofit/>
          </a:bodyPr>
          <a:lstStyle/>
          <a:p>
            <a:pPr algn="ctr" fontAlgn="auto">
              <a:spcBef>
                <a:spcPct val="20000"/>
              </a:spcBef>
              <a:spcAft>
                <a:spcPts val="0"/>
              </a:spcAft>
              <a:buFont typeface="Arial" pitchFamily="34" charset="0"/>
              <a:buNone/>
              <a:defRPr/>
            </a:pPr>
            <a:r>
              <a:rPr lang="en-US" sz="3200" b="1" dirty="0" smtClean="0">
                <a:solidFill>
                  <a:srgbClr val="002060"/>
                </a:solidFill>
                <a:latin typeface="Palatino"/>
              </a:rPr>
              <a:t>◄</a:t>
            </a:r>
            <a:r>
              <a:rPr lang="en-US" sz="3200" b="1" dirty="0" smtClean="0">
                <a:solidFill>
                  <a:srgbClr val="002060"/>
                </a:solidFill>
              </a:rPr>
              <a:t>Barrier (rail or curb)</a:t>
            </a:r>
            <a:endParaRPr lang="en-US" sz="3200" b="1" dirty="0" smtClean="0">
              <a:solidFill>
                <a:srgbClr val="002060"/>
              </a:solidFill>
              <a:latin typeface="Calibri"/>
            </a:endParaRPr>
          </a:p>
          <a:p>
            <a:pPr algn="ctr" fontAlgn="auto">
              <a:spcBef>
                <a:spcPct val="20000"/>
              </a:spcBef>
              <a:spcAft>
                <a:spcPts val="0"/>
              </a:spcAft>
              <a:buFont typeface="Arial" pitchFamily="34" charset="0"/>
              <a:buNone/>
              <a:defRPr/>
            </a:pPr>
            <a:endParaRPr lang="en-US" sz="4100" b="1" dirty="0" smtClean="0">
              <a:solidFill>
                <a:srgbClr val="000000"/>
              </a:solidFill>
              <a:latin typeface="Calibri"/>
            </a:endParaRPr>
          </a:p>
        </p:txBody>
      </p:sp>
      <p:sp>
        <p:nvSpPr>
          <p:cNvPr id="7" name="Subtitle 2"/>
          <p:cNvSpPr txBox="1">
            <a:spLocks/>
          </p:cNvSpPr>
          <p:nvPr/>
        </p:nvSpPr>
        <p:spPr>
          <a:xfrm>
            <a:off x="0" y="5562600"/>
            <a:ext cx="4724400" cy="762000"/>
          </a:xfrm>
          <a:prstGeom prst="rect">
            <a:avLst/>
          </a:prstGeom>
        </p:spPr>
        <p:txBody>
          <a:bodyPr vert="horz" lIns="91440" tIns="45720" rIns="91440" bIns="45720" rtlCol="0">
            <a:normAutofit/>
          </a:bodyPr>
          <a:lstStyle/>
          <a:p>
            <a:pPr algn="ctr">
              <a:spcBef>
                <a:spcPct val="20000"/>
              </a:spcBef>
            </a:pPr>
            <a:r>
              <a:rPr lang="en-US" sz="3200" b="1" dirty="0" smtClean="0">
                <a:solidFill>
                  <a:srgbClr val="002060"/>
                </a:solidFill>
              </a:rPr>
              <a:t>Extended Platform</a:t>
            </a:r>
            <a:r>
              <a:rPr lang="en-US" sz="3200" b="1" dirty="0" smtClean="0">
                <a:solidFill>
                  <a:srgbClr val="002060"/>
                </a:solidFill>
                <a:latin typeface="Palatino"/>
              </a:rPr>
              <a:t>►</a:t>
            </a:r>
            <a:endParaRPr lang="en-US" sz="3200" b="1" dirty="0" smtClean="0">
              <a:solidFill>
                <a:srgbClr val="002060"/>
              </a:solidFill>
              <a:latin typeface="Calibri"/>
            </a:endParaRPr>
          </a:p>
          <a:p>
            <a:pPr algn="ctr" fontAlgn="auto">
              <a:spcBef>
                <a:spcPct val="20000"/>
              </a:spcBef>
              <a:spcAft>
                <a:spcPts val="0"/>
              </a:spcAft>
              <a:buFont typeface="Arial" pitchFamily="34" charset="0"/>
              <a:buNone/>
              <a:defRPr/>
            </a:pPr>
            <a:endParaRPr lang="en-US" sz="4100" b="1" dirty="0" smtClean="0">
              <a:solidFill>
                <a:srgbClr val="000000"/>
              </a:solidFill>
              <a:latin typeface="Calibri"/>
            </a:endParaRPr>
          </a:p>
        </p:txBody>
      </p:sp>
    </p:spTree>
    <p:extLst>
      <p:ext uri="{BB962C8B-B14F-4D97-AF65-F5344CB8AC3E}">
        <p14:creationId xmlns:p14="http://schemas.microsoft.com/office/powerpoint/2010/main" val="27367746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descr="Figure (a) shows a handrail with an approximately square cross section and figure (c) shows an elliptical cross section.  The largest cross section dimension is 2 2 inches (57 mm) maximum.  The perimeter dimension must be 4 to 6 1/4 inches (100 to 160 mm)."/>
          <p:cNvPicPr>
            <a:picLocks noChangeAspect="1" noChangeArrowheads="1"/>
          </p:cNvPicPr>
          <p:nvPr/>
        </p:nvPicPr>
        <p:blipFill>
          <a:blip r:embed="rId2" cstate="print">
            <a:duotone>
              <a:schemeClr val="accent2">
                <a:shade val="45000"/>
                <a:satMod val="135000"/>
              </a:schemeClr>
              <a:prstClr val="white"/>
            </a:duotone>
          </a:blip>
          <a:srcRect/>
          <a:stretch>
            <a:fillRect/>
          </a:stretch>
        </p:blipFill>
        <p:spPr bwMode="auto">
          <a:xfrm>
            <a:off x="2209800" y="3979866"/>
            <a:ext cx="4846320" cy="2878134"/>
          </a:xfrm>
          <a:prstGeom prst="rect">
            <a:avLst/>
          </a:prstGeom>
          <a:noFill/>
        </p:spPr>
      </p:pic>
      <p:sp>
        <p:nvSpPr>
          <p:cNvPr id="23556" name="Rectangle 4"/>
          <p:cNvSpPr>
            <a:spLocks noGrp="1" noChangeArrowheads="1"/>
          </p:cNvSpPr>
          <p:nvPr>
            <p:ph type="title"/>
          </p:nvPr>
        </p:nvSpPr>
        <p:spPr>
          <a:xfrm>
            <a:off x="609600" y="152400"/>
            <a:ext cx="7772400" cy="1143000"/>
          </a:xfrm>
        </p:spPr>
        <p:txBody>
          <a:bodyPr>
            <a:normAutofit/>
          </a:bodyPr>
          <a:lstStyle/>
          <a:p>
            <a:r>
              <a:rPr lang="en-US" sz="5400" b="1" dirty="0" smtClean="0">
                <a:solidFill>
                  <a:srgbClr val="002060"/>
                </a:solidFill>
              </a:rPr>
              <a:t>Handrails</a:t>
            </a:r>
          </a:p>
        </p:txBody>
      </p:sp>
      <p:sp>
        <p:nvSpPr>
          <p:cNvPr id="23557" name="Rectangle 6"/>
          <p:cNvSpPr>
            <a:spLocks noChangeArrowheads="1"/>
          </p:cNvSpPr>
          <p:nvPr/>
        </p:nvSpPr>
        <p:spPr bwMode="auto">
          <a:xfrm>
            <a:off x="152400" y="1143000"/>
            <a:ext cx="8610600" cy="4419600"/>
          </a:xfrm>
          <a:prstGeom prst="rect">
            <a:avLst/>
          </a:prstGeom>
        </p:spPr>
        <p:txBody>
          <a:bodyPr vert="horz" lIns="91440" tIns="45720" rIns="91440" bIns="45720" rtlCol="0">
            <a:normAutofit/>
          </a:bodyPr>
          <a:lstStyle/>
          <a:p>
            <a:pPr>
              <a:spcBef>
                <a:spcPct val="20000"/>
              </a:spcBef>
              <a:buFont typeface="Arial" pitchFamily="34" charset="0"/>
              <a:buNone/>
            </a:pPr>
            <a:r>
              <a:rPr lang="en-US" sz="3200" b="1" dirty="0" smtClean="0">
                <a:solidFill>
                  <a:srgbClr val="002060"/>
                </a:solidFill>
                <a:effectLst>
                  <a:outerShdw blurRad="38100" dist="38100" dir="2700000" algn="tl">
                    <a:srgbClr val="000000">
                      <a:alpha val="43137"/>
                    </a:srgbClr>
                  </a:outerShdw>
                </a:effectLst>
                <a:latin typeface="Calibri"/>
              </a:rPr>
              <a:t>Ramps, Stairs, And Walkways</a:t>
            </a:r>
          </a:p>
          <a:p>
            <a:pPr>
              <a:spcBef>
                <a:spcPct val="20000"/>
              </a:spcBef>
              <a:buFont typeface="Arial" pitchFamily="34" charset="0"/>
              <a:buNone/>
            </a:pPr>
            <a:r>
              <a:rPr lang="en-US" sz="3200" b="1" dirty="0" smtClean="0">
                <a:solidFill>
                  <a:srgbClr val="002060"/>
                </a:solidFill>
                <a:effectLst>
                  <a:outerShdw blurRad="38100" dist="38100" dir="2700000" algn="tl">
                    <a:srgbClr val="000000">
                      <a:alpha val="43137"/>
                    </a:srgbClr>
                  </a:outerShdw>
                </a:effectLst>
                <a:latin typeface="Calibri"/>
              </a:rPr>
              <a:t>Knuckle Clearance: 1 ½” Min. (Not Absolute)</a:t>
            </a:r>
          </a:p>
          <a:p>
            <a:pPr>
              <a:spcBef>
                <a:spcPct val="20000"/>
              </a:spcBef>
              <a:buFont typeface="Arial" pitchFamily="34" charset="0"/>
              <a:buNone/>
            </a:pPr>
            <a:r>
              <a:rPr lang="en-US" sz="3200" b="1" dirty="0" smtClean="0">
                <a:solidFill>
                  <a:srgbClr val="002060"/>
                </a:solidFill>
                <a:effectLst>
                  <a:outerShdw blurRad="38100" dist="38100" dir="2700000" algn="tl">
                    <a:srgbClr val="000000">
                      <a:alpha val="43137"/>
                    </a:srgbClr>
                  </a:outerShdw>
                </a:effectLst>
                <a:latin typeface="Calibri"/>
              </a:rPr>
              <a:t>Diameter:  1 ¼” – 2” (Instead Of 1 ½” Max.)</a:t>
            </a:r>
          </a:p>
          <a:p>
            <a:pPr>
              <a:spcBef>
                <a:spcPct val="20000"/>
              </a:spcBef>
              <a:buFont typeface="Arial" pitchFamily="34" charset="0"/>
              <a:buNone/>
            </a:pPr>
            <a:r>
              <a:rPr lang="en-US" sz="3200" b="1" dirty="0" smtClean="0">
                <a:solidFill>
                  <a:srgbClr val="002060"/>
                </a:solidFill>
                <a:effectLst>
                  <a:outerShdw blurRad="38100" dist="38100" dir="2700000" algn="tl">
                    <a:srgbClr val="000000">
                      <a:alpha val="43137"/>
                    </a:srgbClr>
                  </a:outerShdw>
                </a:effectLst>
                <a:latin typeface="Calibri"/>
              </a:rPr>
              <a:t>Applies To Outer Diameter (Clarification)</a:t>
            </a:r>
          </a:p>
          <a:p>
            <a:pPr>
              <a:spcBef>
                <a:spcPct val="20000"/>
              </a:spcBef>
              <a:buFont typeface="Arial" pitchFamily="34" charset="0"/>
              <a:buNone/>
            </a:pPr>
            <a:r>
              <a:rPr lang="en-US" sz="3200" b="1" dirty="0" smtClean="0">
                <a:solidFill>
                  <a:srgbClr val="002060"/>
                </a:solidFill>
                <a:effectLst>
                  <a:outerShdw blurRad="38100" dist="38100" dir="2700000" algn="tl">
                    <a:srgbClr val="000000">
                      <a:alpha val="43137"/>
                    </a:srgbClr>
                  </a:outerShdw>
                </a:effectLst>
                <a:latin typeface="Calibri"/>
              </a:rPr>
              <a:t>Circular &amp; Noncircular Cross Sections</a:t>
            </a:r>
            <a:endParaRPr lang="en-US" sz="3200" b="1" dirty="0">
              <a:solidFill>
                <a:srgbClr val="002060"/>
              </a:solidFill>
              <a:effectLst>
                <a:outerShdw blurRad="38100" dist="38100" dir="2700000" algn="tl">
                  <a:srgbClr val="000000">
                    <a:alpha val="43137"/>
                  </a:srgbClr>
                </a:outerShdw>
              </a:effectLst>
              <a:latin typeface="Calibri"/>
            </a:endParaRPr>
          </a:p>
        </p:txBody>
      </p:sp>
    </p:spTree>
    <p:extLst>
      <p:ext uri="{BB962C8B-B14F-4D97-AF65-F5344CB8AC3E}">
        <p14:creationId xmlns:p14="http://schemas.microsoft.com/office/powerpoint/2010/main" val="852708710"/>
      </p:ext>
    </p:extLst>
  </p:cSld>
  <p:clrMapOvr>
    <a:masterClrMapping/>
  </p:clrMapOvr>
  <p:transition spd="med"/>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noAutofit/>
          </a:bodyPr>
          <a:lstStyle/>
          <a:p>
            <a:r>
              <a:rPr lang="en-US" sz="5400" b="1" dirty="0" smtClean="0"/>
              <a:t>Handrails</a:t>
            </a:r>
            <a:endParaRPr lang="en-US" sz="5400" b="1" dirty="0"/>
          </a:p>
        </p:txBody>
      </p:sp>
      <p:sp>
        <p:nvSpPr>
          <p:cNvPr id="6" name="Subtitle 2"/>
          <p:cNvSpPr txBox="1">
            <a:spLocks/>
          </p:cNvSpPr>
          <p:nvPr/>
        </p:nvSpPr>
        <p:spPr>
          <a:xfrm>
            <a:off x="914400" y="1219200"/>
            <a:ext cx="7467600" cy="1219200"/>
          </a:xfrm>
          <a:prstGeom prst="rect">
            <a:avLst/>
          </a:prstGeom>
        </p:spPr>
        <p:txBody>
          <a:bodyPr vert="horz" lIns="91440" tIns="45720" rIns="91440" bIns="45720" rtlCol="0">
            <a:normAutofit/>
          </a:bodyPr>
          <a:lstStyle/>
          <a:p>
            <a:pPr algn="ctr" fontAlgn="auto">
              <a:spcBef>
                <a:spcPct val="20000"/>
              </a:spcBef>
              <a:spcAft>
                <a:spcPts val="0"/>
              </a:spcAft>
              <a:buFont typeface="Arial" pitchFamily="34" charset="0"/>
              <a:buNone/>
              <a:defRPr/>
            </a:pPr>
            <a:r>
              <a:rPr lang="en-US" sz="3200" b="1" dirty="0" smtClean="0">
                <a:solidFill>
                  <a:srgbClr val="002060"/>
                </a:solidFill>
              </a:rPr>
              <a:t>H</a:t>
            </a:r>
            <a:r>
              <a:rPr lang="en-US" sz="3200" b="1" dirty="0" smtClean="0">
                <a:solidFill>
                  <a:srgbClr val="002060"/>
                </a:solidFill>
                <a:latin typeface="Calibri"/>
              </a:rPr>
              <a:t>andrails must comply where provided along walkways</a:t>
            </a:r>
          </a:p>
          <a:p>
            <a:pPr algn="ctr" fontAlgn="auto">
              <a:spcBef>
                <a:spcPct val="20000"/>
              </a:spcBef>
              <a:spcAft>
                <a:spcPts val="0"/>
              </a:spcAft>
              <a:buFont typeface="Arial" pitchFamily="34" charset="0"/>
              <a:buNone/>
              <a:defRPr/>
            </a:pPr>
            <a:endParaRPr lang="en-US" sz="4100" b="1" dirty="0" smtClean="0">
              <a:solidFill>
                <a:srgbClr val="000000"/>
              </a:solidFill>
              <a:latin typeface="Calibri"/>
            </a:endParaRPr>
          </a:p>
        </p:txBody>
      </p:sp>
      <p:pic>
        <p:nvPicPr>
          <p:cNvPr id="8" name="Picture 7" descr="hospital corridor with railings/ integrated crash rails"/>
          <p:cNvPicPr>
            <a:picLocks noChangeAspect="1"/>
          </p:cNvPicPr>
          <p:nvPr/>
        </p:nvPicPr>
        <p:blipFill>
          <a:blip r:embed="rId2" cstate="print">
            <a:lum bright="10000" contrast="10000"/>
          </a:blip>
          <a:srcRect/>
          <a:stretch>
            <a:fillRect/>
          </a:stretch>
        </p:blipFill>
        <p:spPr>
          <a:xfrm>
            <a:off x="2133600" y="2438400"/>
            <a:ext cx="4884615" cy="3810000"/>
          </a:xfrm>
          <a:prstGeom prst="rect">
            <a:avLst/>
          </a:prstGeom>
          <a:ln>
            <a:solidFill>
              <a:schemeClr val="tx1"/>
            </a:solidFill>
          </a:ln>
        </p:spPr>
      </p:pic>
    </p:spTree>
    <p:extLst>
      <p:ext uri="{BB962C8B-B14F-4D97-AF65-F5344CB8AC3E}">
        <p14:creationId xmlns:p14="http://schemas.microsoft.com/office/powerpoint/2010/main" val="4201023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609600" y="0"/>
            <a:ext cx="8077200" cy="1143000"/>
          </a:xfrm>
        </p:spPr>
        <p:txBody>
          <a:bodyPr>
            <a:normAutofit/>
          </a:bodyPr>
          <a:lstStyle/>
          <a:p>
            <a:r>
              <a:rPr lang="en-US" sz="5400" b="1" dirty="0" smtClean="0">
                <a:solidFill>
                  <a:srgbClr val="002060"/>
                </a:solidFill>
              </a:rPr>
              <a:t>Curb Ramps </a:t>
            </a:r>
          </a:p>
        </p:txBody>
      </p:sp>
      <p:sp>
        <p:nvSpPr>
          <p:cNvPr id="23557" name="Rectangle 6"/>
          <p:cNvSpPr>
            <a:spLocks noChangeArrowheads="1"/>
          </p:cNvSpPr>
          <p:nvPr/>
        </p:nvSpPr>
        <p:spPr bwMode="auto">
          <a:xfrm>
            <a:off x="914400" y="5486400"/>
            <a:ext cx="8001000" cy="914400"/>
          </a:xfrm>
          <a:prstGeom prst="rect">
            <a:avLst/>
          </a:prstGeom>
          <a:noFill/>
          <a:ln w="9525">
            <a:noFill/>
            <a:miter lim="800000"/>
            <a:headEnd/>
            <a:tailEnd/>
          </a:ln>
        </p:spPr>
        <p:txBody>
          <a:bodyPr/>
          <a:lstStyle/>
          <a:p>
            <a:pPr marL="342900">
              <a:spcBef>
                <a:spcPct val="20000"/>
              </a:spcBef>
            </a:pPr>
            <a:r>
              <a:rPr lang="en-US" sz="3200" b="1" dirty="0" smtClean="0">
                <a:solidFill>
                  <a:srgbClr val="002060"/>
                </a:solidFill>
                <a:latin typeface="Calibri"/>
                <a:ea typeface="Times New Roman" pitchFamily="18" charset="0"/>
                <a:cs typeface="Arial" charset="0"/>
              </a:rPr>
              <a:t>Landing 36” min. required at the top</a:t>
            </a:r>
          </a:p>
          <a:p>
            <a:pPr marL="342900">
              <a:spcBef>
                <a:spcPct val="20000"/>
              </a:spcBef>
            </a:pPr>
            <a:r>
              <a:rPr lang="en-US" sz="3200" b="1" dirty="0" smtClean="0">
                <a:solidFill>
                  <a:srgbClr val="002060"/>
                </a:solidFill>
                <a:latin typeface="Calibri"/>
                <a:ea typeface="Times New Roman" pitchFamily="18" charset="0"/>
                <a:cs typeface="Arial" charset="0"/>
              </a:rPr>
              <a:t>   </a:t>
            </a:r>
          </a:p>
          <a:p>
            <a:pPr marL="342900" indent="-342900">
              <a:spcBef>
                <a:spcPct val="20000"/>
              </a:spcBef>
            </a:pPr>
            <a:endParaRPr lang="en-US" sz="3600" b="1" dirty="0" smtClean="0">
              <a:solidFill>
                <a:srgbClr val="002060"/>
              </a:solidFill>
              <a:latin typeface="Calibri"/>
              <a:ea typeface="Times New Roman" pitchFamily="18" charset="0"/>
              <a:cs typeface="Arial" charset="0"/>
            </a:endParaRPr>
          </a:p>
          <a:p>
            <a:pPr marL="342900" indent="-342900">
              <a:spcBef>
                <a:spcPct val="20000"/>
              </a:spcBef>
            </a:pPr>
            <a:endParaRPr lang="en-US" sz="3200" b="1" dirty="0">
              <a:solidFill>
                <a:srgbClr val="002060"/>
              </a:solidFill>
              <a:latin typeface="Calibri"/>
              <a:ea typeface="Times New Roman" pitchFamily="18" charset="0"/>
              <a:cs typeface="Arial" charset="0"/>
            </a:endParaRPr>
          </a:p>
        </p:txBody>
      </p:sp>
      <p:pic>
        <p:nvPicPr>
          <p:cNvPr id="2050" name="Picture 2"/>
          <p:cNvPicPr>
            <a:picLocks noChangeAspect="1" noChangeArrowheads="1"/>
          </p:cNvPicPr>
          <p:nvPr/>
        </p:nvPicPr>
        <p:blipFill>
          <a:blip r:embed="rId2" cstate="print"/>
          <a:srcRect/>
          <a:stretch>
            <a:fillRect/>
          </a:stretch>
        </p:blipFill>
        <p:spPr bwMode="auto">
          <a:xfrm>
            <a:off x="762000" y="1371600"/>
            <a:ext cx="7637407" cy="4038600"/>
          </a:xfrm>
          <a:prstGeom prst="rect">
            <a:avLst/>
          </a:prstGeom>
          <a:noFill/>
          <a:ln w="9525">
            <a:noFill/>
            <a:miter lim="800000"/>
            <a:headEnd/>
            <a:tailEnd/>
          </a:ln>
        </p:spPr>
      </p:pic>
    </p:spTree>
    <p:extLst>
      <p:ext uri="{BB962C8B-B14F-4D97-AF65-F5344CB8AC3E}">
        <p14:creationId xmlns:p14="http://schemas.microsoft.com/office/powerpoint/2010/main" val="1167035040"/>
      </p:ext>
    </p:extLst>
  </p:cSld>
  <p:clrMapOvr>
    <a:masterClrMapping/>
  </p:clrMapOvr>
  <p:transition spd="med"/>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0" name="AutoShape 5" descr="524251518@16102007-208B"/>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en-US">
              <a:solidFill>
                <a:srgbClr val="000000"/>
              </a:solidFill>
            </a:endParaRPr>
          </a:p>
        </p:txBody>
      </p:sp>
      <p:pic>
        <p:nvPicPr>
          <p:cNvPr id="75781" name="Picture 6" descr="untitled"/>
          <p:cNvPicPr>
            <a:picLocks noChangeAspect="1" noChangeArrowheads="1"/>
          </p:cNvPicPr>
          <p:nvPr/>
        </p:nvPicPr>
        <p:blipFill>
          <a:blip r:embed="rId2" cstate="print"/>
          <a:srcRect/>
          <a:stretch>
            <a:fillRect/>
          </a:stretch>
        </p:blipFill>
        <p:spPr bwMode="auto">
          <a:xfrm>
            <a:off x="1371600" y="1066800"/>
            <a:ext cx="6400800" cy="4554076"/>
          </a:xfrm>
          <a:prstGeom prst="rect">
            <a:avLst/>
          </a:prstGeom>
          <a:noFill/>
          <a:ln w="9525">
            <a:solidFill>
              <a:schemeClr val="tx1"/>
            </a:solidFill>
            <a:miter lim="800000"/>
            <a:headEnd/>
            <a:tailEnd/>
          </a:ln>
        </p:spPr>
      </p:pic>
      <p:sp>
        <p:nvSpPr>
          <p:cNvPr id="7" name="Rectangle 4"/>
          <p:cNvSpPr txBox="1">
            <a:spLocks noChangeArrowheads="1"/>
          </p:cNvSpPr>
          <p:nvPr/>
        </p:nvSpPr>
        <p:spPr>
          <a:xfrm>
            <a:off x="609600" y="0"/>
            <a:ext cx="8077200" cy="1143000"/>
          </a:xfrm>
          <a:prstGeom prst="rect">
            <a:avLst/>
          </a:prstGeom>
        </p:spPr>
        <p:txBody>
          <a:bodyPr vert="horz" lIns="91440" tIns="45720" rIns="91440" bIns="45720" rtlCol="0" anchor="ctr">
            <a:normAutofit/>
          </a:bodyPr>
          <a:lstStyle/>
          <a:p>
            <a:pPr algn="ctr" fontAlgn="auto">
              <a:spcAft>
                <a:spcPts val="0"/>
              </a:spcAft>
              <a:defRPr/>
            </a:pPr>
            <a:r>
              <a:rPr lang="en-US" sz="5400" b="1" dirty="0" smtClean="0">
                <a:solidFill>
                  <a:srgbClr val="002060"/>
                </a:solidFill>
                <a:latin typeface="Calibri"/>
              </a:rPr>
              <a:t>Curb Ramps </a:t>
            </a:r>
          </a:p>
        </p:txBody>
      </p:sp>
      <p:sp>
        <p:nvSpPr>
          <p:cNvPr id="5" name="Rectangle 6"/>
          <p:cNvSpPr>
            <a:spLocks noChangeArrowheads="1"/>
          </p:cNvSpPr>
          <p:nvPr/>
        </p:nvSpPr>
        <p:spPr bwMode="auto">
          <a:xfrm>
            <a:off x="304800" y="5715000"/>
            <a:ext cx="8077200" cy="914400"/>
          </a:xfrm>
          <a:prstGeom prst="rect">
            <a:avLst/>
          </a:prstGeom>
          <a:noFill/>
          <a:ln w="9525">
            <a:noFill/>
            <a:miter lim="800000"/>
            <a:headEnd/>
            <a:tailEnd/>
          </a:ln>
        </p:spPr>
        <p:txBody>
          <a:bodyPr/>
          <a:lstStyle/>
          <a:p>
            <a:pPr marL="342900" algn="ctr">
              <a:spcBef>
                <a:spcPct val="20000"/>
              </a:spcBef>
            </a:pPr>
            <a:r>
              <a:rPr lang="en-US" sz="3200" b="1" dirty="0" smtClean="0">
                <a:solidFill>
                  <a:srgbClr val="002060"/>
                </a:solidFill>
                <a:latin typeface="Calibri"/>
                <a:ea typeface="Times New Roman" pitchFamily="18" charset="0"/>
                <a:cs typeface="Arial" charset="0"/>
              </a:rPr>
              <a:t>Lack of space at top makes curb ramps difficult to use</a:t>
            </a:r>
            <a:endParaRPr lang="en-US" sz="3200" b="1" dirty="0">
              <a:solidFill>
                <a:srgbClr val="002060"/>
              </a:solidFill>
              <a:latin typeface="Calibri"/>
              <a:ea typeface="Times New Roman" pitchFamily="18" charset="0"/>
              <a:cs typeface="Arial" charset="0"/>
            </a:endParaRPr>
          </a:p>
        </p:txBody>
      </p:sp>
    </p:spTree>
    <p:extLst>
      <p:ext uri="{BB962C8B-B14F-4D97-AF65-F5344CB8AC3E}">
        <p14:creationId xmlns:p14="http://schemas.microsoft.com/office/powerpoint/2010/main" val="697125053"/>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1_Light and shadow PURPLE Sego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pptE7.tmp">
  <a:themeElements>
    <a:clrScheme name="Custo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ptEB.tmp">
  <a:themeElements>
    <a:clrScheme name="Custo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Light and shadow PURPLE Sego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6.xml><?xml version="1.0" encoding="utf-8"?>
<a:theme xmlns:a="http://schemas.openxmlformats.org/drawingml/2006/main" name="3_Light and shadow PURPLE Sego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7.xml><?xml version="1.0" encoding="utf-8"?>
<a:theme xmlns:a="http://schemas.openxmlformats.org/drawingml/2006/main" name="2_pptEB.tmp">
  <a:themeElements>
    <a:clrScheme name="Custo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4_Light and shadow PURPLE Sego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9.xml><?xml version="1.0" encoding="utf-8"?>
<a:theme xmlns:a="http://schemas.openxmlformats.org/drawingml/2006/main" name="1_pptEB.tmp">
  <a:themeElements>
    <a:clrScheme name="Custo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62C9EEB8-2640-4EFD-A7EF-4C07F556205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1_Light and shadow PURPLE Segoe</Template>
  <TotalTime>4116</TotalTime>
  <Words>5128</Words>
  <Application>Microsoft Office PowerPoint</Application>
  <PresentationFormat>On-screen Show (4:3)</PresentationFormat>
  <Paragraphs>1059</Paragraphs>
  <Slides>178</Slides>
  <Notes>28</Notes>
  <HiddenSlides>0</HiddenSlides>
  <MMClips>1</MMClips>
  <ScaleCrop>false</ScaleCrop>
  <HeadingPairs>
    <vt:vector size="4" baseType="variant">
      <vt:variant>
        <vt:lpstr>Theme</vt:lpstr>
      </vt:variant>
      <vt:variant>
        <vt:i4>9</vt:i4>
      </vt:variant>
      <vt:variant>
        <vt:lpstr>Slide Titles</vt:lpstr>
      </vt:variant>
      <vt:variant>
        <vt:i4>178</vt:i4>
      </vt:variant>
    </vt:vector>
  </HeadingPairs>
  <TitlesOfParts>
    <vt:vector size="187" baseType="lpstr">
      <vt:lpstr>1_Light and shadow PURPLE Segoe</vt:lpstr>
      <vt:lpstr>White with Courier font for code slides</vt:lpstr>
      <vt:lpstr>pptE7.tmp</vt:lpstr>
      <vt:lpstr>pptEB.tmp</vt:lpstr>
      <vt:lpstr>2_Light and shadow PURPLE Segoe</vt:lpstr>
      <vt:lpstr>3_Light and shadow PURPLE Segoe</vt:lpstr>
      <vt:lpstr>2_pptEB.tmp</vt:lpstr>
      <vt:lpstr>4_Light and shadow PURPLE Segoe</vt:lpstr>
      <vt:lpstr>1_pptEB.tmp</vt:lpstr>
      <vt:lpstr>New Rules!  Morphing with  The New ADA Standards An Overview </vt:lpstr>
      <vt:lpstr>Northwest ADA Center – Region X</vt:lpstr>
      <vt:lpstr>The National Network of ADA Centers</vt:lpstr>
      <vt:lpstr>What Do We Do?</vt:lpstr>
      <vt:lpstr>Why We Can Be Valuable To You!</vt:lpstr>
      <vt:lpstr>Ways We Can Help</vt:lpstr>
      <vt:lpstr>New Rules !</vt:lpstr>
      <vt:lpstr>Agenda</vt:lpstr>
      <vt:lpstr>Civil Rights Standards &amp; Facilities</vt:lpstr>
      <vt:lpstr>The Basics: DOJ Adopts 2004 ADAAG &amp; Adds Provisions</vt:lpstr>
      <vt:lpstr>ANSI A117 Is 50 Years Old This Month</vt:lpstr>
      <vt:lpstr>Revisions to ADA regulations published September 15, 2010</vt:lpstr>
      <vt:lpstr>Harmonization</vt:lpstr>
      <vt:lpstr>ADA/ABA Accessibility Guidelines - 2004</vt:lpstr>
      <vt:lpstr>New Format</vt:lpstr>
      <vt:lpstr>ADA-ABA Guidelines, </vt:lpstr>
      <vt:lpstr>At Last!</vt:lpstr>
      <vt:lpstr>ADA 2010 Standards  Has 3 Parts Applicable to Title II &amp; III</vt:lpstr>
      <vt:lpstr>Additional Requirements Applicable to Specific Types of Facilities </vt:lpstr>
      <vt:lpstr>http://www.ada.gov/regs2010/2010ADAStandards/2010ADAstandards.htm</vt:lpstr>
      <vt:lpstr>Challenges</vt:lpstr>
      <vt:lpstr>Triggering Events</vt:lpstr>
      <vt:lpstr>Definition of “Existing Facility”</vt:lpstr>
      <vt:lpstr>Title II – Compliance </vt:lpstr>
      <vt:lpstr>Title III Compliance – Existing Facilities Before Compliance Date </vt:lpstr>
      <vt:lpstr>PowerPoint Presentation</vt:lpstr>
      <vt:lpstr>Maintenance of Accessible Features (New Provision)</vt:lpstr>
      <vt:lpstr>               Maintenance</vt:lpstr>
      <vt:lpstr>Additional DOJ Requirements</vt:lpstr>
      <vt:lpstr>Social Service Center Establishments </vt:lpstr>
      <vt:lpstr>Social Service Center Establishments </vt:lpstr>
      <vt:lpstr>Housing at a Place of Education </vt:lpstr>
      <vt:lpstr>Housing at a Place of Education </vt:lpstr>
      <vt:lpstr>Housing at a Place of Education </vt:lpstr>
      <vt:lpstr>Housing at a Place of Education </vt:lpstr>
      <vt:lpstr>Assembly Areas </vt:lpstr>
      <vt:lpstr>Assembly Areas </vt:lpstr>
      <vt:lpstr>Assembly Areas </vt:lpstr>
      <vt:lpstr>Medical Care Facilities </vt:lpstr>
      <vt:lpstr>Title II—Residential Dwelling Units</vt:lpstr>
      <vt:lpstr>Title II—Residential Dwelling Units </vt:lpstr>
      <vt:lpstr>Title II ‐ Detention and Correctional Facilities ‐ Section 35.151(k))</vt:lpstr>
      <vt:lpstr>Places of Lodging  (Section 36.406(c))</vt:lpstr>
      <vt:lpstr>Places of Lodging </vt:lpstr>
      <vt:lpstr>Places of Lodging </vt:lpstr>
      <vt:lpstr>Places of Lodging That Are Part of Mixed Use Facilities </vt:lpstr>
      <vt:lpstr>Current ADA Standards</vt:lpstr>
      <vt:lpstr>Element-by-Element Safe Harbor: Existing Facilities    </vt:lpstr>
      <vt:lpstr>PowerPoint Presentation</vt:lpstr>
      <vt:lpstr>Elements in 2010 Standards Not Subject to Safe Harbor  </vt:lpstr>
      <vt:lpstr>Elements in 2010 Standards Not Subject to Safe Harbor</vt:lpstr>
      <vt:lpstr>Path of Travel - Safe Harbor </vt:lpstr>
      <vt:lpstr>…Title II and III alterations: Safe Harbor</vt:lpstr>
      <vt:lpstr>Existing facilities: safe harbor</vt:lpstr>
      <vt:lpstr>…Existing facilities: safe harbor</vt:lpstr>
      <vt:lpstr>Using The Safe Harbor Before 3-25-12</vt:lpstr>
      <vt:lpstr>Resources</vt:lpstr>
      <vt:lpstr>Alterations: title II</vt:lpstr>
      <vt:lpstr>ABA Standards</vt:lpstr>
      <vt:lpstr>AS 2010 The Technical Stuff!</vt:lpstr>
      <vt:lpstr>CHAPTER 1</vt:lpstr>
      <vt:lpstr>2010 ADA Standards</vt:lpstr>
      <vt:lpstr>Ranges instead of absolute dimensions</vt:lpstr>
      <vt:lpstr>Some Absolute Dimensions Remain</vt:lpstr>
      <vt:lpstr>Tolerances do not apply to ranges</vt:lpstr>
      <vt:lpstr>CHAPTER 2</vt:lpstr>
      <vt:lpstr>New Construction</vt:lpstr>
      <vt:lpstr>New Construction</vt:lpstr>
      <vt:lpstr>General Exceptions</vt:lpstr>
      <vt:lpstr>General Exceptions</vt:lpstr>
      <vt:lpstr>General Exceptions</vt:lpstr>
      <vt:lpstr>Work Areas</vt:lpstr>
      <vt:lpstr>Work Areas</vt:lpstr>
      <vt:lpstr>Alterations</vt:lpstr>
      <vt:lpstr>CHAPTER 3</vt:lpstr>
      <vt:lpstr>Reach Ranges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CHAPTER 4</vt:lpstr>
      <vt:lpstr>Accessible Routes</vt:lpstr>
      <vt:lpstr>Accessible Route Scoping</vt:lpstr>
      <vt:lpstr>Accessible Routes</vt:lpstr>
      <vt:lpstr>PowerPoint Presentation</vt:lpstr>
      <vt:lpstr>PowerPoint Presentation</vt:lpstr>
      <vt:lpstr>PowerPoint Presentation</vt:lpstr>
      <vt:lpstr>PowerPoint Presentation</vt:lpstr>
      <vt:lpstr>Doors and Gates</vt:lpstr>
      <vt:lpstr>Doors and Gates</vt:lpstr>
      <vt:lpstr>Ramps</vt:lpstr>
      <vt:lpstr>Ramps</vt:lpstr>
      <vt:lpstr>Handrails</vt:lpstr>
      <vt:lpstr>Handrails</vt:lpstr>
      <vt:lpstr>Curb Ramps </vt:lpstr>
      <vt:lpstr>PowerPoint Presentation</vt:lpstr>
      <vt:lpstr>Curb Ramps </vt:lpstr>
      <vt:lpstr>Curb Ramps </vt:lpstr>
      <vt:lpstr>Detectable Warnings</vt:lpstr>
      <vt:lpstr>Elevators</vt:lpstr>
      <vt:lpstr>Standard Elevators</vt:lpstr>
      <vt:lpstr>CHAPTER 5</vt:lpstr>
      <vt:lpstr>Parking</vt:lpstr>
      <vt:lpstr>Parking</vt:lpstr>
      <vt:lpstr>Parking (208)</vt:lpstr>
      <vt:lpstr>Passenger Loading Zones</vt:lpstr>
      <vt:lpstr>Passenger Loading Zones</vt:lpstr>
      <vt:lpstr>Stairways</vt:lpstr>
      <vt:lpstr>CHAPTER 6</vt:lpstr>
      <vt:lpstr>Drinking Fountains</vt:lpstr>
      <vt:lpstr>Clustered Toilet Rooms </vt:lpstr>
      <vt:lpstr>Private Toilet Rooms</vt:lpstr>
      <vt:lpstr>Private Toilet Rooms</vt:lpstr>
      <vt:lpstr>Water Closet Clearance</vt:lpstr>
      <vt:lpstr>Water Closets</vt:lpstr>
      <vt:lpstr>Toilet Rooms</vt:lpstr>
      <vt:lpstr>Toilet Rooms</vt:lpstr>
      <vt:lpstr>Toilet Rooms</vt:lpstr>
      <vt:lpstr>Toilet Rooms</vt:lpstr>
      <vt:lpstr>Toilet Rooms</vt:lpstr>
      <vt:lpstr>Turning Space</vt:lpstr>
      <vt:lpstr>Toilet Rooms</vt:lpstr>
      <vt:lpstr>Toilet Rooms</vt:lpstr>
      <vt:lpstr>Toilet Rooms</vt:lpstr>
      <vt:lpstr>PowerPoint Presentation</vt:lpstr>
      <vt:lpstr>Grab Bars</vt:lpstr>
      <vt:lpstr>Grab Bars</vt:lpstr>
      <vt:lpstr>TP Dispenser</vt:lpstr>
      <vt:lpstr>TP Dispenser</vt:lpstr>
      <vt:lpstr>Children’s Toilets</vt:lpstr>
      <vt:lpstr>Children’s Toilets</vt:lpstr>
      <vt:lpstr>Lavatories and Sinks</vt:lpstr>
      <vt:lpstr>Lavatories</vt:lpstr>
      <vt:lpstr>Lavatories</vt:lpstr>
      <vt:lpstr>Sinks</vt:lpstr>
      <vt:lpstr>Toilet Stalls</vt:lpstr>
      <vt:lpstr>Toilet Stalls</vt:lpstr>
      <vt:lpstr>Ambulatory Stall</vt:lpstr>
      <vt:lpstr>Bathing Facilities</vt:lpstr>
      <vt:lpstr>Transfer Stall</vt:lpstr>
      <vt:lpstr>Roll-in Shower (no seat)</vt:lpstr>
      <vt:lpstr>Roll-in Shower (with seat)</vt:lpstr>
      <vt:lpstr>Roll-in Shower (with seat)</vt:lpstr>
      <vt:lpstr>Alternate Roll-in/Transfer</vt:lpstr>
      <vt:lpstr>Roll-in Showers</vt:lpstr>
      <vt:lpstr>Shower Spray Unit</vt:lpstr>
      <vt:lpstr>Bath Tubs</vt:lpstr>
      <vt:lpstr>Washing Machines &amp; Dryers</vt:lpstr>
      <vt:lpstr>CHAPTER 7</vt:lpstr>
      <vt:lpstr>Fire Alarms</vt:lpstr>
      <vt:lpstr>Fire Alarms</vt:lpstr>
      <vt:lpstr>Signs</vt:lpstr>
      <vt:lpstr>Tactile Signs </vt:lpstr>
      <vt:lpstr>Tactile Signs </vt:lpstr>
      <vt:lpstr>Signs</vt:lpstr>
      <vt:lpstr>Signs </vt:lpstr>
      <vt:lpstr>Tactile Signs </vt:lpstr>
      <vt:lpstr>Signs</vt:lpstr>
      <vt:lpstr>Pictograms</vt:lpstr>
      <vt:lpstr>Visual Signs</vt:lpstr>
      <vt:lpstr>Character Style</vt:lpstr>
      <vt:lpstr>CHAPTER 8</vt:lpstr>
      <vt:lpstr>Dwelling Units</vt:lpstr>
      <vt:lpstr>Transient Lodging</vt:lpstr>
      <vt:lpstr> Transient vs. Residential  </vt:lpstr>
      <vt:lpstr>Detention/ Correction Facilities</vt:lpstr>
      <vt:lpstr>Courtrooms</vt:lpstr>
      <vt:lpstr>CHAPTER 9</vt:lpstr>
      <vt:lpstr>Sales and Service Counters</vt:lpstr>
      <vt:lpstr>Benches</vt:lpstr>
      <vt:lpstr>CHAPTER 10</vt:lpstr>
      <vt:lpstr>Swimming pools</vt:lpstr>
      <vt:lpstr>Swimming pools</vt:lpstr>
      <vt:lpstr>Swimming pools</vt:lpstr>
      <vt:lpstr>Swimming pools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ADA Regulations &amp; It’s Impact On Universities</dc:title>
  <dc:creator>Don Brandon</dc:creator>
  <cp:lastModifiedBy>Don Brandon</cp:lastModifiedBy>
  <cp:revision>55</cp:revision>
  <dcterms:created xsi:type="dcterms:W3CDTF">2010-11-29T22:10:18Z</dcterms:created>
  <dcterms:modified xsi:type="dcterms:W3CDTF">2011-10-16T16:22:55Z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TC102867539990</vt:lpwstr>
  </property>
</Properties>
</file>