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9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A7F3BB-30BB-451E-BDE9-B1ECE8247C28}"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BFDE3-DA0A-46F2-939A-8DF44055ED4A}" type="slidenum">
              <a:rPr lang="en-US" smtClean="0"/>
              <a:t>‹#›</a:t>
            </a:fld>
            <a:endParaRPr lang="en-US"/>
          </a:p>
        </p:txBody>
      </p:sp>
    </p:spTree>
    <p:extLst>
      <p:ext uri="{BB962C8B-B14F-4D97-AF65-F5344CB8AC3E}">
        <p14:creationId xmlns:p14="http://schemas.microsoft.com/office/powerpoint/2010/main" val="68033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A7F3BB-30BB-451E-BDE9-B1ECE8247C28}"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BFDE3-DA0A-46F2-939A-8DF44055ED4A}" type="slidenum">
              <a:rPr lang="en-US" smtClean="0"/>
              <a:t>‹#›</a:t>
            </a:fld>
            <a:endParaRPr lang="en-US"/>
          </a:p>
        </p:txBody>
      </p:sp>
    </p:spTree>
    <p:extLst>
      <p:ext uri="{BB962C8B-B14F-4D97-AF65-F5344CB8AC3E}">
        <p14:creationId xmlns:p14="http://schemas.microsoft.com/office/powerpoint/2010/main" val="1976365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A7F3BB-30BB-451E-BDE9-B1ECE8247C28}"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BFDE3-DA0A-46F2-939A-8DF44055ED4A}" type="slidenum">
              <a:rPr lang="en-US" smtClean="0"/>
              <a:t>‹#›</a:t>
            </a:fld>
            <a:endParaRPr lang="en-US"/>
          </a:p>
        </p:txBody>
      </p:sp>
    </p:spTree>
    <p:extLst>
      <p:ext uri="{BB962C8B-B14F-4D97-AF65-F5344CB8AC3E}">
        <p14:creationId xmlns:p14="http://schemas.microsoft.com/office/powerpoint/2010/main" val="1693701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A7F3BB-30BB-451E-BDE9-B1ECE8247C28}"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BFDE3-DA0A-46F2-939A-8DF44055ED4A}" type="slidenum">
              <a:rPr lang="en-US" smtClean="0"/>
              <a:t>‹#›</a:t>
            </a:fld>
            <a:endParaRPr lang="en-US"/>
          </a:p>
        </p:txBody>
      </p:sp>
    </p:spTree>
    <p:extLst>
      <p:ext uri="{BB962C8B-B14F-4D97-AF65-F5344CB8AC3E}">
        <p14:creationId xmlns:p14="http://schemas.microsoft.com/office/powerpoint/2010/main" val="1639848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A7F3BB-30BB-451E-BDE9-B1ECE8247C28}"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BFDE3-DA0A-46F2-939A-8DF44055ED4A}" type="slidenum">
              <a:rPr lang="en-US" smtClean="0"/>
              <a:t>‹#›</a:t>
            </a:fld>
            <a:endParaRPr lang="en-US"/>
          </a:p>
        </p:txBody>
      </p:sp>
    </p:spTree>
    <p:extLst>
      <p:ext uri="{BB962C8B-B14F-4D97-AF65-F5344CB8AC3E}">
        <p14:creationId xmlns:p14="http://schemas.microsoft.com/office/powerpoint/2010/main" val="1658874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A7F3BB-30BB-451E-BDE9-B1ECE8247C28}"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6BFDE3-DA0A-46F2-939A-8DF44055ED4A}" type="slidenum">
              <a:rPr lang="en-US" smtClean="0"/>
              <a:t>‹#›</a:t>
            </a:fld>
            <a:endParaRPr lang="en-US"/>
          </a:p>
        </p:txBody>
      </p:sp>
    </p:spTree>
    <p:extLst>
      <p:ext uri="{BB962C8B-B14F-4D97-AF65-F5344CB8AC3E}">
        <p14:creationId xmlns:p14="http://schemas.microsoft.com/office/powerpoint/2010/main" val="4276105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A7F3BB-30BB-451E-BDE9-B1ECE8247C28}" type="datetimeFigureOut">
              <a:rPr lang="en-US" smtClean="0"/>
              <a:t>9/27/2018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6BFDE3-DA0A-46F2-939A-8DF44055ED4A}" type="slidenum">
              <a:rPr lang="en-US" smtClean="0"/>
              <a:t>‹#›</a:t>
            </a:fld>
            <a:endParaRPr lang="en-US"/>
          </a:p>
        </p:txBody>
      </p:sp>
    </p:spTree>
    <p:extLst>
      <p:ext uri="{BB962C8B-B14F-4D97-AF65-F5344CB8AC3E}">
        <p14:creationId xmlns:p14="http://schemas.microsoft.com/office/powerpoint/2010/main" val="769550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A7F3BB-30BB-451E-BDE9-B1ECE8247C28}" type="datetimeFigureOut">
              <a:rPr lang="en-US" smtClean="0"/>
              <a:t>9/27/2018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6BFDE3-DA0A-46F2-939A-8DF44055ED4A}" type="slidenum">
              <a:rPr lang="en-US" smtClean="0"/>
              <a:t>‹#›</a:t>
            </a:fld>
            <a:endParaRPr lang="en-US"/>
          </a:p>
        </p:txBody>
      </p:sp>
    </p:spTree>
    <p:extLst>
      <p:ext uri="{BB962C8B-B14F-4D97-AF65-F5344CB8AC3E}">
        <p14:creationId xmlns:p14="http://schemas.microsoft.com/office/powerpoint/2010/main" val="2566030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A7F3BB-30BB-451E-BDE9-B1ECE8247C28}" type="datetimeFigureOut">
              <a:rPr lang="en-US" smtClean="0"/>
              <a:t>9/27/2018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6BFDE3-DA0A-46F2-939A-8DF44055ED4A}" type="slidenum">
              <a:rPr lang="en-US" smtClean="0"/>
              <a:t>‹#›</a:t>
            </a:fld>
            <a:endParaRPr lang="en-US"/>
          </a:p>
        </p:txBody>
      </p:sp>
    </p:spTree>
    <p:extLst>
      <p:ext uri="{BB962C8B-B14F-4D97-AF65-F5344CB8AC3E}">
        <p14:creationId xmlns:p14="http://schemas.microsoft.com/office/powerpoint/2010/main" val="3572381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A7F3BB-30BB-451E-BDE9-B1ECE8247C28}"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6BFDE3-DA0A-46F2-939A-8DF44055ED4A}" type="slidenum">
              <a:rPr lang="en-US" smtClean="0"/>
              <a:t>‹#›</a:t>
            </a:fld>
            <a:endParaRPr lang="en-US"/>
          </a:p>
        </p:txBody>
      </p:sp>
    </p:spTree>
    <p:extLst>
      <p:ext uri="{BB962C8B-B14F-4D97-AF65-F5344CB8AC3E}">
        <p14:creationId xmlns:p14="http://schemas.microsoft.com/office/powerpoint/2010/main" val="29520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A7F3BB-30BB-451E-BDE9-B1ECE8247C28}"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6BFDE3-DA0A-46F2-939A-8DF44055ED4A}" type="slidenum">
              <a:rPr lang="en-US" smtClean="0"/>
              <a:t>‹#›</a:t>
            </a:fld>
            <a:endParaRPr lang="en-US"/>
          </a:p>
        </p:txBody>
      </p:sp>
    </p:spTree>
    <p:extLst>
      <p:ext uri="{BB962C8B-B14F-4D97-AF65-F5344CB8AC3E}">
        <p14:creationId xmlns:p14="http://schemas.microsoft.com/office/powerpoint/2010/main" val="1007984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7F3BB-30BB-451E-BDE9-B1ECE8247C28}" type="datetimeFigureOut">
              <a:rPr lang="en-US" smtClean="0"/>
              <a:t>9/27/2018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6BFDE3-DA0A-46F2-939A-8DF44055ED4A}" type="slidenum">
              <a:rPr lang="en-US" smtClean="0"/>
              <a:t>‹#›</a:t>
            </a:fld>
            <a:endParaRPr lang="en-US"/>
          </a:p>
        </p:txBody>
      </p:sp>
    </p:spTree>
    <p:extLst>
      <p:ext uri="{BB962C8B-B14F-4D97-AF65-F5344CB8AC3E}">
        <p14:creationId xmlns:p14="http://schemas.microsoft.com/office/powerpoint/2010/main" val="4227983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treamtext.net/player?event=APRIL"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mary.olson@mso.umt.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hud.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ocialserve.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rd.usda.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rdmfhrentals.sc.egov.usda.gov/" TargetMode="External"/><Relationship Id="rId2" Type="http://schemas.openxmlformats.org/officeDocument/2006/relationships/hyperlink" Target="http://offices.sc.egov.usda.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ore.samhsa.gov/shin/content/SMA10-4510/SMA10-4510-04-ToolsforTenants-PSH.pdf" TargetMode="External"/><Relationship Id="rId2" Type="http://schemas.openxmlformats.org/officeDocument/2006/relationships/hyperlink" Target="http://www.neweditions.net/sites/default/files/product-sample-files/Rural_Housing_Toolkit_PDF.pdf" TargetMode="External"/><Relationship Id="rId1" Type="http://schemas.openxmlformats.org/officeDocument/2006/relationships/slideLayout" Target="../slideLayouts/slideLayout2.xml"/><Relationship Id="rId4" Type="http://schemas.openxmlformats.org/officeDocument/2006/relationships/hyperlink" Target="http://ctb.ku.edu/en/table-of-contents/assessment/seesssing-community-needs-and-resources/identify-community-assets/main"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ncsha.org/housing-hel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houzz.com/pro/elhomes/easy-living-homes-of-virgini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vacil.org/Accessibility%20Reference%20Manual.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dhcd.virginia.gov/index.php/housing-programs-and-assistance/tax-credit-programs/livable-homes-tax-credit.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accessva.or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nahb.or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thelpa.com/lpa/associations.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ilru.org/choose-get-keep-integrated-community-housing" TargetMode="External"/><Relationship Id="rId2" Type="http://schemas.openxmlformats.org/officeDocument/2006/relationships/hyperlink" Target="http://www.ilru.org/funding-sources-successfully-used-states-support-development-integrated-affordable-and-accessible" TargetMode="External"/><Relationship Id="rId1" Type="http://schemas.openxmlformats.org/officeDocument/2006/relationships/slideLayout" Target="../slideLayouts/slideLayout2.xml"/><Relationship Id="rId4" Type="http://schemas.openxmlformats.org/officeDocument/2006/relationships/hyperlink" Target="http://www.tacinc.org/media/58844/Chapter%202.pdf"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hyperlink" Target="mailto:kmichalski@brilc.org"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53103" y="209892"/>
            <a:ext cx="2527333" cy="1570133"/>
          </a:xfrm>
        </p:spPr>
      </p:pic>
      <p:sp>
        <p:nvSpPr>
          <p:cNvPr id="2" name="Title 1"/>
          <p:cNvSpPr>
            <a:spLocks noGrp="1"/>
          </p:cNvSpPr>
          <p:nvPr>
            <p:ph type="title"/>
          </p:nvPr>
        </p:nvSpPr>
        <p:spPr>
          <a:xfrm>
            <a:off x="206148" y="609600"/>
            <a:ext cx="6459399" cy="552752"/>
          </a:xfrm>
        </p:spPr>
        <p:txBody>
          <a:bodyPr>
            <a:normAutofit fontScale="90000"/>
          </a:bodyPr>
          <a:lstStyle/>
          <a:p>
            <a:r>
              <a:rPr lang="en-US" b="1" dirty="0" smtClean="0"/>
              <a:t>IL-NET Presents an IL Conversation</a:t>
            </a:r>
            <a:endParaRPr lang="en-US" b="1" dirty="0"/>
          </a:p>
        </p:txBody>
      </p:sp>
      <p:sp>
        <p:nvSpPr>
          <p:cNvPr id="5" name="Rectangle 4"/>
          <p:cNvSpPr/>
          <p:nvPr/>
        </p:nvSpPr>
        <p:spPr>
          <a:xfrm>
            <a:off x="206148" y="1861458"/>
            <a:ext cx="7923440" cy="2631490"/>
          </a:xfrm>
          <a:prstGeom prst="rect">
            <a:avLst/>
          </a:prstGeom>
        </p:spPr>
        <p:txBody>
          <a:bodyPr wrap="square">
            <a:spAutoFit/>
          </a:bodyPr>
          <a:lstStyle/>
          <a:p>
            <a:r>
              <a:rPr lang="en-US" sz="1500" b="1" dirty="0"/>
              <a:t>Join today’s conversation:</a:t>
            </a:r>
          </a:p>
          <a:p>
            <a:r>
              <a:rPr lang="en-US" sz="1500" dirty="0"/>
              <a:t>*# to enter the queue to </a:t>
            </a:r>
            <a:r>
              <a:rPr lang="en-US" sz="1500" dirty="0"/>
              <a:t>speak</a:t>
            </a:r>
          </a:p>
          <a:p>
            <a:endParaRPr lang="en-US" sz="1500" dirty="0"/>
          </a:p>
          <a:p>
            <a:r>
              <a:rPr lang="en-US" sz="1500" dirty="0"/>
              <a:t>Or Type your comment in the chat box on your lower right hand side of your screen</a:t>
            </a:r>
          </a:p>
          <a:p>
            <a:r>
              <a:rPr lang="en-US" sz="1500" dirty="0"/>
              <a:t>You can also click the </a:t>
            </a:r>
            <a:r>
              <a:rPr lang="en-US" sz="1500" dirty="0"/>
              <a:t>person </a:t>
            </a:r>
            <a:r>
              <a:rPr lang="en-US" sz="1500" dirty="0"/>
              <a:t>with the right hand raised at the top of your screen to raise your hand to have your mic opened to speak if you aren’t using a </a:t>
            </a:r>
            <a:r>
              <a:rPr lang="en-US" sz="1500" dirty="0" smtClean="0"/>
              <a:t>phone. </a:t>
            </a:r>
            <a:endParaRPr lang="en-US" sz="1500" dirty="0"/>
          </a:p>
          <a:p>
            <a:r>
              <a:rPr lang="en-US" sz="1500" dirty="0"/>
              <a:t>Captions will be provided in the webinar platform at the bottom of your screen. If you would prefer you can visit: </a:t>
            </a:r>
            <a:r>
              <a:rPr lang="en-US" sz="1500" u="sng" dirty="0">
                <a:hlinkClick r:id="rId3"/>
              </a:rPr>
              <a:t>https://www.streamtext.net/player?event=APRIL</a:t>
            </a:r>
            <a:r>
              <a:rPr lang="en-US" sz="1500" dirty="0"/>
              <a:t>  for full screen captions.</a:t>
            </a:r>
          </a:p>
          <a:p>
            <a:r>
              <a:rPr lang="en-US" sz="1500" dirty="0"/>
              <a:t>If you are having any trouble participating please email </a:t>
            </a:r>
            <a:r>
              <a:rPr lang="en-US" sz="1500" dirty="0">
                <a:hlinkClick r:id="rId4"/>
              </a:rPr>
              <a:t>mary.olson@mso.umt.edu</a:t>
            </a:r>
            <a:r>
              <a:rPr lang="en-US" sz="1500" dirty="0"/>
              <a:t> for immediate assistance</a:t>
            </a:r>
          </a:p>
          <a:p>
            <a:endParaRPr lang="en-US" sz="1500" dirty="0"/>
          </a:p>
        </p:txBody>
      </p:sp>
      <p:sp>
        <p:nvSpPr>
          <p:cNvPr id="6" name="Rectangle 5"/>
          <p:cNvSpPr/>
          <p:nvPr/>
        </p:nvSpPr>
        <p:spPr>
          <a:xfrm>
            <a:off x="206148" y="4469863"/>
            <a:ext cx="8664349" cy="2169825"/>
          </a:xfrm>
          <a:prstGeom prst="rect">
            <a:avLst/>
          </a:prstGeom>
        </p:spPr>
        <p:txBody>
          <a:bodyPr wrap="square">
            <a:spAutoFit/>
          </a:bodyPr>
          <a:lstStyle/>
          <a:p>
            <a:r>
              <a:rPr lang="en-US" sz="1400" dirty="0">
                <a:latin typeface="Arial" panose="020B0604020202020204" pitchFamily="34" charset="0"/>
                <a:cs typeface="Arial" panose="020B0604020202020204" pitchFamily="34" charset="0"/>
              </a:rPr>
              <a:t>The IL-NET is a national training and technical assistance project for centers for independent living and statewide independent living councils. The IL-NET is operated by Independent Living Research Utilization (ILRU) in partnership with the National Council on Independent Living (NCIL), the Association of Programs for Rural Independent Living (APRIL), and Utah State University Center for Persons with Disabilities. </a:t>
            </a:r>
          </a:p>
          <a:p>
            <a:r>
              <a:rPr lang="en-US" sz="1400" dirty="0">
                <a:latin typeface="Arial" panose="020B0604020202020204" pitchFamily="34" charset="0"/>
                <a:cs typeface="Arial" panose="020B0604020202020204" pitchFamily="34" charset="0"/>
              </a:rPr>
              <a:t>The IL-NET is supported by grant numbers 90ILTA0001 and 90ISTA0001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 </a:t>
            </a:r>
          </a:p>
          <a:p>
            <a:endParaRPr lang="en-US" sz="900" dirty="0"/>
          </a:p>
        </p:txBody>
      </p:sp>
    </p:spTree>
    <p:extLst>
      <p:ext uri="{BB962C8B-B14F-4D97-AF65-F5344CB8AC3E}">
        <p14:creationId xmlns:p14="http://schemas.microsoft.com/office/powerpoint/2010/main" val="2417124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Homes on the Range</a:t>
            </a:r>
            <a:endParaRPr lang="en-US" dirty="0"/>
          </a:p>
        </p:txBody>
      </p:sp>
      <p:sp>
        <p:nvSpPr>
          <p:cNvPr id="3" name="Content Placeholder 2"/>
          <p:cNvSpPr>
            <a:spLocks noGrp="1"/>
          </p:cNvSpPr>
          <p:nvPr>
            <p:ph idx="1"/>
          </p:nvPr>
        </p:nvSpPr>
        <p:spPr/>
        <p:txBody>
          <a:bodyPr/>
          <a:lstStyle/>
          <a:p>
            <a:r>
              <a:rPr lang="en-US" dirty="0" smtClean="0"/>
              <a:t>Higher homeownership rates</a:t>
            </a:r>
          </a:p>
          <a:p>
            <a:r>
              <a:rPr lang="en-US" dirty="0" smtClean="0"/>
              <a:t>Fewer rentals</a:t>
            </a:r>
          </a:p>
          <a:p>
            <a:r>
              <a:rPr lang="en-US" dirty="0" smtClean="0"/>
              <a:t>Unlikely to have a Public Housing Authority</a:t>
            </a:r>
          </a:p>
          <a:p>
            <a:r>
              <a:rPr lang="en-US" dirty="0" smtClean="0"/>
              <a:t>No dedicated HOME or CDBG funds, therefore no local Consolidated Plan</a:t>
            </a:r>
          </a:p>
          <a:p>
            <a:r>
              <a:rPr lang="en-US" dirty="0" smtClean="0"/>
              <a:t>Vouchers can be rare</a:t>
            </a:r>
          </a:p>
          <a:p>
            <a:r>
              <a:rPr lang="en-US" dirty="0" smtClean="0"/>
              <a:t>Dwellings might be labeled “unfit for human habitation” in urban environments</a:t>
            </a:r>
          </a:p>
          <a:p>
            <a:endParaRPr lang="en-US" dirty="0"/>
          </a:p>
        </p:txBody>
      </p:sp>
    </p:spTree>
    <p:extLst>
      <p:ext uri="{BB962C8B-B14F-4D97-AF65-F5344CB8AC3E}">
        <p14:creationId xmlns:p14="http://schemas.microsoft.com/office/powerpoint/2010/main" val="2021073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Housing in Rural Areas</a:t>
            </a:r>
            <a:endParaRPr lang="en-US" dirty="0"/>
          </a:p>
        </p:txBody>
      </p:sp>
      <p:sp>
        <p:nvSpPr>
          <p:cNvPr id="3" name="Content Placeholder 2"/>
          <p:cNvSpPr>
            <a:spLocks noGrp="1"/>
          </p:cNvSpPr>
          <p:nvPr>
            <p:ph idx="1"/>
          </p:nvPr>
        </p:nvSpPr>
        <p:spPr/>
        <p:txBody>
          <a:bodyPr/>
          <a:lstStyle/>
          <a:p>
            <a:r>
              <a:rPr lang="en-US" dirty="0" smtClean="0"/>
              <a:t>HUD:  Find Housing</a:t>
            </a:r>
          </a:p>
          <a:p>
            <a:r>
              <a:rPr lang="en-US" dirty="0" smtClean="0"/>
              <a:t>Affordable apartments searchable by state, city, county, zip code, and apartment type</a:t>
            </a:r>
          </a:p>
          <a:p>
            <a:r>
              <a:rPr lang="en-US" dirty="0" smtClean="0"/>
              <a:t>Link to Housing Authorities with profiles and contacts</a:t>
            </a:r>
          </a:p>
          <a:p>
            <a:r>
              <a:rPr lang="en-US" dirty="0" smtClean="0"/>
              <a:t>Go to </a:t>
            </a:r>
            <a:r>
              <a:rPr lang="en-US" dirty="0" smtClean="0">
                <a:hlinkClick r:id="rId2"/>
              </a:rPr>
              <a:t>www.hud.gov</a:t>
            </a:r>
            <a:r>
              <a:rPr lang="en-US" dirty="0" smtClean="0"/>
              <a:t> and click on “Find Rental Assistance”</a:t>
            </a:r>
            <a:endParaRPr lang="en-US" dirty="0"/>
          </a:p>
        </p:txBody>
      </p:sp>
    </p:spTree>
    <p:extLst>
      <p:ext uri="{BB962C8B-B14F-4D97-AF65-F5344CB8AC3E}">
        <p14:creationId xmlns:p14="http://schemas.microsoft.com/office/powerpoint/2010/main" val="554670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Housing:  Socialserve.com</a:t>
            </a:r>
            <a:endParaRPr lang="en-US" dirty="0"/>
          </a:p>
        </p:txBody>
      </p:sp>
      <p:sp>
        <p:nvSpPr>
          <p:cNvPr id="3" name="Content Placeholder 2"/>
          <p:cNvSpPr>
            <a:spLocks noGrp="1"/>
          </p:cNvSpPr>
          <p:nvPr>
            <p:ph idx="1"/>
          </p:nvPr>
        </p:nvSpPr>
        <p:spPr/>
        <p:txBody>
          <a:bodyPr>
            <a:normAutofit fontScale="92500"/>
          </a:bodyPr>
          <a:lstStyle/>
          <a:p>
            <a:r>
              <a:rPr lang="en-US" dirty="0" smtClean="0"/>
              <a:t>Go to </a:t>
            </a:r>
            <a:r>
              <a:rPr lang="en-US" dirty="0" smtClean="0">
                <a:hlinkClick r:id="rId2"/>
              </a:rPr>
              <a:t>www.Socialserve.com</a:t>
            </a:r>
            <a:endParaRPr lang="en-US" dirty="0" smtClean="0"/>
          </a:p>
          <a:p>
            <a:r>
              <a:rPr lang="en-US" dirty="0" smtClean="0"/>
              <a:t>Click on state to find property listings and more.</a:t>
            </a:r>
          </a:p>
          <a:p>
            <a:r>
              <a:rPr lang="en-US" dirty="0" smtClean="0"/>
              <a:t>Provides specific data by metro areas, counties and communities</a:t>
            </a:r>
          </a:p>
          <a:p>
            <a:pPr lvl="1"/>
            <a:r>
              <a:rPr lang="en-US" dirty="0" smtClean="0"/>
              <a:t>Current and anticipated availability</a:t>
            </a:r>
          </a:p>
          <a:p>
            <a:pPr lvl="1"/>
            <a:r>
              <a:rPr lang="en-US" dirty="0" smtClean="0"/>
              <a:t>Pet friendly</a:t>
            </a:r>
          </a:p>
          <a:p>
            <a:pPr lvl="1"/>
            <a:r>
              <a:rPr lang="en-US" dirty="0" smtClean="0"/>
              <a:t>Housing Choice policy</a:t>
            </a:r>
          </a:p>
          <a:p>
            <a:pPr lvl="1"/>
            <a:r>
              <a:rPr lang="en-US" dirty="0" smtClean="0"/>
              <a:t>Target population</a:t>
            </a:r>
          </a:p>
          <a:p>
            <a:pPr lvl="1"/>
            <a:r>
              <a:rPr lang="en-US" dirty="0" smtClean="0"/>
              <a:t>Accessibility</a:t>
            </a:r>
            <a:endParaRPr lang="en-US" dirty="0"/>
          </a:p>
        </p:txBody>
      </p:sp>
    </p:spTree>
    <p:extLst>
      <p:ext uri="{BB962C8B-B14F-4D97-AF65-F5344CB8AC3E}">
        <p14:creationId xmlns:p14="http://schemas.microsoft.com/office/powerpoint/2010/main" val="702884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 Housing:  USDA Rural Development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Go to </a:t>
            </a:r>
            <a:r>
              <a:rPr lang="en-US" dirty="0" smtClean="0">
                <a:hlinkClick r:id="rId2"/>
              </a:rPr>
              <a:t>http://www.rd.usda.gov/</a:t>
            </a:r>
            <a:endParaRPr lang="en-US" dirty="0" smtClean="0"/>
          </a:p>
          <a:p>
            <a:r>
              <a:rPr lang="en-US" dirty="0" smtClean="0"/>
              <a:t>Click on “Find Rural Rentals”</a:t>
            </a:r>
          </a:p>
          <a:p>
            <a:r>
              <a:rPr lang="en-US" dirty="0" smtClean="0"/>
              <a:t>Screen includes a clickable map, or an opportunity to search by town, zip code, property name, or management agency</a:t>
            </a:r>
          </a:p>
          <a:p>
            <a:r>
              <a:rPr lang="en-US" dirty="0" smtClean="0"/>
              <a:t>Click on the map of the state and you land on a clickable map of counties</a:t>
            </a:r>
          </a:p>
          <a:p>
            <a:r>
              <a:rPr lang="en-US" dirty="0" smtClean="0"/>
              <a:t>County links take you to a list of multi-family housing rentals.  Click on a project, get a picture, contact information, total units, subsidy type, complex type, and more</a:t>
            </a:r>
            <a:endParaRPr lang="en-US" dirty="0"/>
          </a:p>
        </p:txBody>
      </p:sp>
    </p:spTree>
    <p:extLst>
      <p:ext uri="{BB962C8B-B14F-4D97-AF65-F5344CB8AC3E}">
        <p14:creationId xmlns:p14="http://schemas.microsoft.com/office/powerpoint/2010/main" val="398994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 Housing in Rural Communities</a:t>
            </a:r>
            <a:endParaRPr lang="en-US" dirty="0"/>
          </a:p>
        </p:txBody>
      </p:sp>
      <p:sp>
        <p:nvSpPr>
          <p:cNvPr id="3" name="Content Placeholder 2"/>
          <p:cNvSpPr>
            <a:spLocks noGrp="1"/>
          </p:cNvSpPr>
          <p:nvPr>
            <p:ph idx="1"/>
          </p:nvPr>
        </p:nvSpPr>
        <p:spPr/>
        <p:txBody>
          <a:bodyPr/>
          <a:lstStyle/>
          <a:p>
            <a:r>
              <a:rPr lang="en-US" dirty="0" smtClean="0"/>
              <a:t>Don’t overlook community resources</a:t>
            </a:r>
          </a:p>
          <a:p>
            <a:pPr lvl="1"/>
            <a:r>
              <a:rPr lang="en-US" dirty="0" smtClean="0"/>
              <a:t>Who can help?</a:t>
            </a:r>
          </a:p>
          <a:p>
            <a:pPr lvl="2"/>
            <a:r>
              <a:rPr lang="en-US" dirty="0" smtClean="0"/>
              <a:t>Churches</a:t>
            </a:r>
          </a:p>
          <a:p>
            <a:pPr lvl="2"/>
            <a:r>
              <a:rPr lang="en-US" dirty="0" smtClean="0"/>
              <a:t>Civic groups</a:t>
            </a:r>
          </a:p>
          <a:p>
            <a:pPr lvl="2"/>
            <a:r>
              <a:rPr lang="en-US" dirty="0" smtClean="0"/>
              <a:t>Human Resource Development Councils or Community Action Agencies</a:t>
            </a:r>
          </a:p>
          <a:p>
            <a:pPr lvl="2"/>
            <a:r>
              <a:rPr lang="en-US" dirty="0" smtClean="0"/>
              <a:t>United Way</a:t>
            </a:r>
          </a:p>
          <a:p>
            <a:pPr lvl="2"/>
            <a:r>
              <a:rPr lang="en-US" dirty="0" smtClean="0"/>
              <a:t>State agencies</a:t>
            </a:r>
          </a:p>
          <a:p>
            <a:pPr lvl="2"/>
            <a:r>
              <a:rPr lang="en-US" dirty="0" smtClean="0"/>
              <a:t>Housing Finance Agency</a:t>
            </a:r>
            <a:endParaRPr lang="en-US" dirty="0"/>
          </a:p>
        </p:txBody>
      </p:sp>
    </p:spTree>
    <p:extLst>
      <p:ext uri="{BB962C8B-B14F-4D97-AF65-F5344CB8AC3E}">
        <p14:creationId xmlns:p14="http://schemas.microsoft.com/office/powerpoint/2010/main" val="4066636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USDA</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There are housing resources and technical opportunities available specifically for rural areas</a:t>
            </a:r>
          </a:p>
          <a:p>
            <a:r>
              <a:rPr lang="en-US" dirty="0" smtClean="0"/>
              <a:t>Known for farm services and food security (SNAP, WIC, child nutrition)—the “Co-Op”</a:t>
            </a:r>
          </a:p>
          <a:p>
            <a:r>
              <a:rPr lang="en-US" dirty="0" smtClean="0"/>
              <a:t>USDA Rural Development (RD) is one of the best federal resources available for rural housing assistance</a:t>
            </a:r>
          </a:p>
          <a:p>
            <a:r>
              <a:rPr lang="en-US" dirty="0" smtClean="0"/>
              <a:t>Readily accessible:  local Rural Development Service Centers:  </a:t>
            </a:r>
            <a:r>
              <a:rPr lang="en-US" dirty="0" smtClean="0">
                <a:hlinkClick r:id="rId2"/>
              </a:rPr>
              <a:t>http://offices.sc.egov.usda.gov</a:t>
            </a:r>
            <a:endParaRPr lang="en-US" dirty="0" smtClean="0"/>
          </a:p>
          <a:p>
            <a:r>
              <a:rPr lang="en-US" dirty="0" smtClean="0"/>
              <a:t>Loans and grants that can be applied to single family homes, housing rehab, low-income apartments, housing for special populations, e.g., elderly and or disabled) and public facilities</a:t>
            </a:r>
          </a:p>
          <a:p>
            <a:r>
              <a:rPr lang="en-US" dirty="0" smtClean="0"/>
              <a:t>Find Multi-Family Housing Rentals by town, zip code, property name or management agency: </a:t>
            </a:r>
            <a:r>
              <a:rPr lang="en-US" dirty="0" smtClean="0">
                <a:hlinkClick r:id="rId3"/>
              </a:rPr>
              <a:t>http://rdmfhrentals.sc.egov.usda.gov</a:t>
            </a:r>
            <a:endParaRPr lang="en-US" dirty="0" smtClean="0"/>
          </a:p>
          <a:p>
            <a:endParaRPr lang="en-US" dirty="0"/>
          </a:p>
        </p:txBody>
      </p:sp>
    </p:spTree>
    <p:extLst>
      <p:ext uri="{BB962C8B-B14F-4D97-AF65-F5344CB8AC3E}">
        <p14:creationId xmlns:p14="http://schemas.microsoft.com/office/powerpoint/2010/main" val="1625928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Tools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Rural Housing Toolkit (CMS): </a:t>
            </a:r>
            <a:r>
              <a:rPr lang="en-US" dirty="0" smtClean="0">
                <a:hlinkClick r:id="rId2"/>
              </a:rPr>
              <a:t>http://www.neweditions.net/sites/default/files/product-sample-files/Rural_Housing_Toolkit_PDF.pdf</a:t>
            </a:r>
            <a:endParaRPr lang="en-US" dirty="0" smtClean="0"/>
          </a:p>
          <a:p>
            <a:endParaRPr lang="en-US" dirty="0" smtClean="0"/>
          </a:p>
          <a:p>
            <a:r>
              <a:rPr lang="en-US" dirty="0" smtClean="0"/>
              <a:t>Tools for Tenants in the Substance Abuse &amp; Mental Health Services (SMAHSA) Permanent supportive Housing Kit: </a:t>
            </a:r>
            <a:r>
              <a:rPr lang="en-US" dirty="0" smtClean="0">
                <a:hlinkClick r:id="rId3"/>
              </a:rPr>
              <a:t>https://store.samhsa.gov/shin/content//SMA10-4510/SMA10-4510-04-ToolsforTenants-PSH.pdf</a:t>
            </a:r>
            <a:endParaRPr lang="en-US" dirty="0" smtClean="0"/>
          </a:p>
          <a:p>
            <a:pPr marL="0" indent="0">
              <a:buNone/>
            </a:pPr>
            <a:endParaRPr lang="en-US" dirty="0" smtClean="0"/>
          </a:p>
          <a:p>
            <a:r>
              <a:rPr lang="en-US" dirty="0" smtClean="0"/>
              <a:t>Community Tool Box:  Identifying Community Assets and Resources:  </a:t>
            </a:r>
            <a:r>
              <a:rPr lang="en-US" dirty="0" smtClean="0">
                <a:hlinkClick r:id="rId4"/>
              </a:rPr>
              <a:t>http://ctb.ku.edu/en/table-of-contents/assessment/seesssing-community-needs-and-resources/identify-community-assets/main</a:t>
            </a:r>
            <a:endParaRPr lang="en-US" dirty="0" smtClean="0"/>
          </a:p>
          <a:p>
            <a:endParaRPr lang="en-US" dirty="0"/>
          </a:p>
        </p:txBody>
      </p:sp>
    </p:spTree>
    <p:extLst>
      <p:ext uri="{BB962C8B-B14F-4D97-AF65-F5344CB8AC3E}">
        <p14:creationId xmlns:p14="http://schemas.microsoft.com/office/powerpoint/2010/main" val="2535070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 and Local Activities to Increase Housing Options in Virginia</a:t>
            </a:r>
            <a:endParaRPr lang="en-US" dirty="0"/>
          </a:p>
        </p:txBody>
      </p:sp>
      <p:sp>
        <p:nvSpPr>
          <p:cNvPr id="3" name="Content Placeholder 2"/>
          <p:cNvSpPr>
            <a:spLocks noGrp="1"/>
          </p:cNvSpPr>
          <p:nvPr>
            <p:ph idx="1"/>
          </p:nvPr>
        </p:nvSpPr>
        <p:spPr/>
        <p:txBody>
          <a:bodyPr/>
          <a:lstStyle/>
          <a:p>
            <a:r>
              <a:rPr lang="en-US" dirty="0" smtClean="0"/>
              <a:t>Virginia Housing Development Authority</a:t>
            </a:r>
          </a:p>
          <a:p>
            <a:pPr lvl="1"/>
            <a:r>
              <a:rPr lang="en-US" dirty="0" smtClean="0"/>
              <a:t>Rental Unit Accessibility Modification (RUAM) Grant Program</a:t>
            </a:r>
          </a:p>
          <a:p>
            <a:pPr lvl="2"/>
            <a:r>
              <a:rPr lang="en-US" dirty="0" smtClean="0"/>
              <a:t>Modifications to rental units to make them accessibility for a specific tenant</a:t>
            </a:r>
          </a:p>
          <a:p>
            <a:pPr lvl="2"/>
            <a:r>
              <a:rPr lang="en-US" dirty="0" smtClean="0"/>
              <a:t>80% or less of the area median income</a:t>
            </a:r>
          </a:p>
          <a:p>
            <a:pPr lvl="2"/>
            <a:r>
              <a:rPr lang="en-US" dirty="0" smtClean="0"/>
              <a:t>Applications accepted from agents (including CILs), agents paid $400 per completed project</a:t>
            </a:r>
          </a:p>
          <a:p>
            <a:pPr lvl="2"/>
            <a:r>
              <a:rPr lang="en-US" dirty="0" smtClean="0"/>
              <a:t>First come/first served basis, max. $6,000</a:t>
            </a:r>
          </a:p>
          <a:p>
            <a:pPr marL="914400" lvl="2" indent="0">
              <a:buNone/>
            </a:pPr>
            <a:endParaRPr lang="en-US" dirty="0" smtClean="0"/>
          </a:p>
        </p:txBody>
      </p:sp>
    </p:spTree>
    <p:extLst>
      <p:ext uri="{BB962C8B-B14F-4D97-AF65-F5344CB8AC3E}">
        <p14:creationId xmlns:p14="http://schemas.microsoft.com/office/powerpoint/2010/main" val="2646217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 and Local Activities to Increase Housing Options</a:t>
            </a:r>
            <a:endParaRPr lang="en-US" dirty="0"/>
          </a:p>
        </p:txBody>
      </p:sp>
      <p:sp>
        <p:nvSpPr>
          <p:cNvPr id="3" name="Content Placeholder 2"/>
          <p:cNvSpPr>
            <a:spLocks noGrp="1"/>
          </p:cNvSpPr>
          <p:nvPr>
            <p:ph idx="1"/>
          </p:nvPr>
        </p:nvSpPr>
        <p:spPr/>
        <p:txBody>
          <a:bodyPr/>
          <a:lstStyle/>
          <a:p>
            <a:r>
              <a:rPr lang="en-US" dirty="0" smtClean="0"/>
              <a:t>Virginia Housing Development Authority</a:t>
            </a:r>
          </a:p>
          <a:p>
            <a:pPr lvl="1"/>
            <a:r>
              <a:rPr lang="en-US" dirty="0" smtClean="0"/>
              <a:t>Granting Freedom</a:t>
            </a:r>
          </a:p>
          <a:p>
            <a:pPr lvl="2"/>
            <a:r>
              <a:rPr lang="en-US" dirty="0" smtClean="0"/>
              <a:t>Modifications to residence or rental units</a:t>
            </a:r>
          </a:p>
          <a:p>
            <a:pPr lvl="2"/>
            <a:r>
              <a:rPr lang="en-US" dirty="0" smtClean="0"/>
              <a:t>Virginia veterans and service members who sustained a line of duty injury resulting in a service connected disability</a:t>
            </a:r>
          </a:p>
          <a:p>
            <a:pPr lvl="2"/>
            <a:r>
              <a:rPr lang="en-US" dirty="0" smtClean="0"/>
              <a:t>Applications accepted from agents (including CILs), agents paid $400 per completed project</a:t>
            </a:r>
          </a:p>
          <a:p>
            <a:pPr lvl="2"/>
            <a:r>
              <a:rPr lang="en-US" dirty="0" smtClean="0"/>
              <a:t>Maximum grant is $6,000</a:t>
            </a:r>
            <a:endParaRPr lang="en-US" dirty="0"/>
          </a:p>
        </p:txBody>
      </p:sp>
    </p:spTree>
    <p:extLst>
      <p:ext uri="{BB962C8B-B14F-4D97-AF65-F5344CB8AC3E}">
        <p14:creationId xmlns:p14="http://schemas.microsoft.com/office/powerpoint/2010/main" val="532251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Finance Agencies</a:t>
            </a:r>
            <a:endParaRPr lang="en-US" dirty="0"/>
          </a:p>
        </p:txBody>
      </p:sp>
      <p:sp>
        <p:nvSpPr>
          <p:cNvPr id="3" name="Content Placeholder 2"/>
          <p:cNvSpPr>
            <a:spLocks noGrp="1"/>
          </p:cNvSpPr>
          <p:nvPr>
            <p:ph idx="1"/>
          </p:nvPr>
        </p:nvSpPr>
        <p:spPr/>
        <p:txBody>
          <a:bodyPr>
            <a:normAutofit lnSpcReduction="10000"/>
          </a:bodyPr>
          <a:lstStyle/>
          <a:p>
            <a:r>
              <a:rPr lang="en-US" dirty="0" smtClean="0"/>
              <a:t>State Housing Finance Agencies (HFAs) are state-chartered authorities established to help meet the affordable housing needs of the residents of their states</a:t>
            </a:r>
          </a:p>
          <a:p>
            <a:pPr lvl="1"/>
            <a:r>
              <a:rPr lang="en-US" dirty="0" smtClean="0"/>
              <a:t>Vary widely in characteristics</a:t>
            </a:r>
          </a:p>
          <a:p>
            <a:pPr lvl="1"/>
            <a:r>
              <a:rPr lang="en-US" dirty="0" smtClean="0"/>
              <a:t>Most are independent entities operating under a board of directors appointed by state’s governor</a:t>
            </a:r>
          </a:p>
          <a:p>
            <a:pPr lvl="1"/>
            <a:r>
              <a:rPr lang="en-US" dirty="0" smtClean="0"/>
              <a:t>Administer wide range of affordable housing and community development programs</a:t>
            </a:r>
          </a:p>
          <a:p>
            <a:pPr lvl="1"/>
            <a:r>
              <a:rPr lang="en-US" dirty="0" smtClean="0">
                <a:hlinkClick r:id="rId2"/>
              </a:rPr>
              <a:t>https://www.ncsha.org/housing-help</a:t>
            </a:r>
            <a:endParaRPr lang="en-US" dirty="0" smtClean="0"/>
          </a:p>
          <a:p>
            <a:pPr lvl="1"/>
            <a:endParaRPr lang="en-US" dirty="0"/>
          </a:p>
        </p:txBody>
      </p:sp>
    </p:spTree>
    <p:extLst>
      <p:ext uri="{BB962C8B-B14F-4D97-AF65-F5344CB8AC3E}">
        <p14:creationId xmlns:p14="http://schemas.microsoft.com/office/powerpoint/2010/main" val="3878396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Home is Where the Heart-land Is:  Rural Housing </a:t>
            </a:r>
            <a:r>
              <a:rPr lang="en-US" dirty="0"/>
              <a:t>S</a:t>
            </a:r>
            <a:r>
              <a:rPr lang="en-US" dirty="0" smtClean="0"/>
              <a:t>olutions</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Presenter</a:t>
            </a:r>
          </a:p>
          <a:p>
            <a:r>
              <a:rPr lang="en-US" dirty="0" smtClean="0"/>
              <a:t>Karen Michalski-Karney</a:t>
            </a:r>
          </a:p>
          <a:p>
            <a:r>
              <a:rPr lang="en-US" dirty="0" smtClean="0"/>
              <a:t>September 27, 2018</a:t>
            </a:r>
          </a:p>
          <a:p>
            <a:r>
              <a:rPr lang="en-US" dirty="0" smtClean="0"/>
              <a:t>CIL-NET IL Conversation via Webinar</a:t>
            </a:r>
            <a:endParaRPr lang="en-US" dirty="0"/>
          </a:p>
        </p:txBody>
      </p:sp>
    </p:spTree>
    <p:extLst>
      <p:ext uri="{BB962C8B-B14F-4D97-AF65-F5344CB8AC3E}">
        <p14:creationId xmlns:p14="http://schemas.microsoft.com/office/powerpoint/2010/main" val="23294038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Statewide Independent Living Council (SILC)</a:t>
            </a:r>
            <a:endParaRPr lang="en-US" dirty="0"/>
          </a:p>
        </p:txBody>
      </p:sp>
      <p:sp>
        <p:nvSpPr>
          <p:cNvPr id="3" name="Content Placeholder 2"/>
          <p:cNvSpPr>
            <a:spLocks noGrp="1"/>
          </p:cNvSpPr>
          <p:nvPr>
            <p:ph idx="1"/>
          </p:nvPr>
        </p:nvSpPr>
        <p:spPr/>
        <p:txBody>
          <a:bodyPr>
            <a:normAutofit lnSpcReduction="10000"/>
          </a:bodyPr>
          <a:lstStyle/>
          <a:p>
            <a:r>
              <a:rPr lang="en-US" dirty="0" smtClean="0"/>
              <a:t>State Plan for Independent Living (SPIL)</a:t>
            </a:r>
          </a:p>
          <a:p>
            <a:pPr lvl="1"/>
            <a:r>
              <a:rPr lang="en-US" dirty="0" smtClean="0"/>
              <a:t>Goal:  People with disabilities have increased options for community-based living and are integrated into their communities</a:t>
            </a:r>
          </a:p>
          <a:p>
            <a:pPr lvl="2"/>
            <a:r>
              <a:rPr lang="en-US" dirty="0" smtClean="0"/>
              <a:t>Virginia Association of Centers for Independent Living (VACIL) coordinated project</a:t>
            </a:r>
          </a:p>
          <a:p>
            <a:pPr lvl="3"/>
            <a:r>
              <a:rPr lang="en-US" dirty="0" smtClean="0"/>
              <a:t>CILs chose issues they wanted to work on including housing transportation, personal assistance services, Money Follows the Person</a:t>
            </a:r>
          </a:p>
          <a:p>
            <a:pPr lvl="3"/>
            <a:r>
              <a:rPr lang="en-US" dirty="0" smtClean="0"/>
              <a:t>Training on housing included Consolidated Plans, Community Development Block Grants, low-income housing tax credits, multifamily housing, USDA Rural Development Housing, etc.</a:t>
            </a:r>
          </a:p>
          <a:p>
            <a:pPr marL="1371600" lvl="3" indent="0">
              <a:buNone/>
            </a:pPr>
            <a:endParaRPr lang="en-US" dirty="0" smtClean="0"/>
          </a:p>
          <a:p>
            <a:pPr lvl="3"/>
            <a:endParaRPr lang="en-US" dirty="0"/>
          </a:p>
        </p:txBody>
      </p:sp>
    </p:spTree>
    <p:extLst>
      <p:ext uri="{BB962C8B-B14F-4D97-AF65-F5344CB8AC3E}">
        <p14:creationId xmlns:p14="http://schemas.microsoft.com/office/powerpoint/2010/main" val="3218259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EasyLiving</a:t>
            </a:r>
            <a:r>
              <a:rPr lang="en-US" dirty="0" smtClean="0"/>
              <a:t> Homes</a:t>
            </a:r>
            <a:endParaRPr lang="en-US" dirty="0"/>
          </a:p>
        </p:txBody>
      </p:sp>
      <p:sp>
        <p:nvSpPr>
          <p:cNvPr id="3" name="Content Placeholder 2"/>
          <p:cNvSpPr>
            <a:spLocks noGrp="1"/>
          </p:cNvSpPr>
          <p:nvPr>
            <p:ph idx="1"/>
          </p:nvPr>
        </p:nvSpPr>
        <p:spPr/>
        <p:txBody>
          <a:bodyPr>
            <a:normAutofit fontScale="92500"/>
          </a:bodyPr>
          <a:lstStyle/>
          <a:p>
            <a:r>
              <a:rPr lang="en-US" dirty="0" smtClean="0"/>
              <a:t>Voluntary certification program designed to encourage builders of single-family  homes, duplexes, and triplexes to include </a:t>
            </a:r>
            <a:r>
              <a:rPr lang="en-US" dirty="0" err="1" smtClean="0"/>
              <a:t>EasyLiving</a:t>
            </a:r>
            <a:r>
              <a:rPr lang="en-US" dirty="0" smtClean="0"/>
              <a:t> Home features in the design and construction of new homes</a:t>
            </a:r>
          </a:p>
          <a:p>
            <a:r>
              <a:rPr lang="en-US" dirty="0" smtClean="0"/>
              <a:t>CILs are paid to do survey and certify that homes meet </a:t>
            </a:r>
            <a:r>
              <a:rPr lang="en-US" dirty="0" err="1" smtClean="0"/>
              <a:t>EasyLiving</a:t>
            </a:r>
            <a:r>
              <a:rPr lang="en-US" dirty="0" smtClean="0"/>
              <a:t> Home accessibility requirements</a:t>
            </a:r>
          </a:p>
          <a:p>
            <a:r>
              <a:rPr lang="en-US" dirty="0" smtClean="0">
                <a:hlinkClick r:id="rId2"/>
              </a:rPr>
              <a:t>https://www.houzz.com/pro/elhomes/easy-living-homes-of-virginia</a:t>
            </a:r>
            <a:endParaRPr lang="en-US" dirty="0" smtClean="0"/>
          </a:p>
          <a:p>
            <a:endParaRPr lang="en-US" dirty="0" smtClean="0"/>
          </a:p>
          <a:p>
            <a:endParaRPr lang="en-US" dirty="0"/>
          </a:p>
        </p:txBody>
      </p:sp>
    </p:spTree>
    <p:extLst>
      <p:ext uri="{BB962C8B-B14F-4D97-AF65-F5344CB8AC3E}">
        <p14:creationId xmlns:p14="http://schemas.microsoft.com/office/powerpoint/2010/main" val="3172904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Advocates Building Livable Environments (Project ABLE)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Virginia Association of Centers for Independent Living (VACIL) Grant received from the Virginia Board for People with Disabilities (VBPD)</a:t>
            </a:r>
          </a:p>
          <a:p>
            <a:pPr lvl="1"/>
            <a:r>
              <a:rPr lang="en-US" dirty="0" smtClean="0"/>
              <a:t>$220,000 grant received to provide a comprehensive, systemic approach to significantly increase the knowledge, skills and expertise of builders, engineers, building inspectors/officials, architects and design professionals in the area of the Americans with Disabilities Accessibility Guidelines and Fair Housing Laws</a:t>
            </a:r>
          </a:p>
          <a:p>
            <a:pPr lvl="1"/>
            <a:r>
              <a:rPr lang="en-US" dirty="0" smtClean="0">
                <a:hlinkClick r:id="rId2"/>
              </a:rPr>
              <a:t>http://www.vacil.org/Accessibility%20Reference%20Manual.pdf</a:t>
            </a:r>
            <a:endParaRPr lang="en-US" dirty="0" smtClean="0"/>
          </a:p>
          <a:p>
            <a:pPr lvl="1"/>
            <a:endParaRPr lang="en-US" dirty="0" smtClean="0"/>
          </a:p>
          <a:p>
            <a:pPr marL="457200" lvl="1" indent="0">
              <a:buNone/>
            </a:pPr>
            <a:endParaRPr lang="en-US" dirty="0"/>
          </a:p>
        </p:txBody>
      </p:sp>
    </p:spTree>
    <p:extLst>
      <p:ext uri="{BB962C8B-B14F-4D97-AF65-F5344CB8AC3E}">
        <p14:creationId xmlns:p14="http://schemas.microsoft.com/office/powerpoint/2010/main" val="1216037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Livable Homes Tax Credit (LHTC)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Program designed to improve accessibility and universal </a:t>
            </a:r>
            <a:r>
              <a:rPr lang="en-US" dirty="0" err="1" smtClean="0"/>
              <a:t>visitability</a:t>
            </a:r>
            <a:r>
              <a:rPr lang="en-US" dirty="0" smtClean="0"/>
              <a:t> in Virginia’s residential units</a:t>
            </a:r>
          </a:p>
          <a:p>
            <a:pPr lvl="1"/>
            <a:r>
              <a:rPr lang="en-US" dirty="0" smtClean="0"/>
              <a:t>State tax credits for the purchase of new units or retrofitting existing housing units</a:t>
            </a:r>
          </a:p>
          <a:p>
            <a:pPr lvl="1"/>
            <a:r>
              <a:rPr lang="en-US" dirty="0" smtClean="0"/>
              <a:t>Tax credits are available for homeowners and licensed contractors up to $5000 for purchase/construction of a new accessible residence and up to 50% for the cost of retrofitting existing units, not to exceed $5,000</a:t>
            </a:r>
          </a:p>
          <a:p>
            <a:pPr lvl="1"/>
            <a:r>
              <a:rPr lang="en-US" dirty="0" smtClean="0">
                <a:hlinkClick r:id="rId2"/>
              </a:rPr>
              <a:t>http://www.dhcd.virginia.gov/index.php/housing-programs-and-assistance/tax-credit-programs/livable-homes-tax-credit.html</a:t>
            </a:r>
            <a:endParaRPr lang="en-US" dirty="0" smtClean="0"/>
          </a:p>
          <a:p>
            <a:pPr lvl="1"/>
            <a:endParaRPr lang="en-US" dirty="0"/>
          </a:p>
        </p:txBody>
      </p:sp>
    </p:spTree>
    <p:extLst>
      <p:ext uri="{BB962C8B-B14F-4D97-AF65-F5344CB8AC3E}">
        <p14:creationId xmlns:p14="http://schemas.microsoft.com/office/powerpoint/2010/main" val="15072948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VA</a:t>
            </a:r>
            <a:endParaRPr lang="en-US" dirty="0"/>
          </a:p>
        </p:txBody>
      </p:sp>
      <p:sp>
        <p:nvSpPr>
          <p:cNvPr id="3" name="Content Placeholder 2"/>
          <p:cNvSpPr>
            <a:spLocks noGrp="1"/>
          </p:cNvSpPr>
          <p:nvPr>
            <p:ph idx="1"/>
          </p:nvPr>
        </p:nvSpPr>
        <p:spPr/>
        <p:txBody>
          <a:bodyPr/>
          <a:lstStyle/>
          <a:p>
            <a:r>
              <a:rPr lang="en-US" dirty="0" smtClean="0"/>
              <a:t>Virginia’s Accessible Housing Resource</a:t>
            </a:r>
          </a:p>
          <a:p>
            <a:pPr lvl="1"/>
            <a:r>
              <a:rPr lang="en-US" dirty="0" smtClean="0"/>
              <a:t>Provides a way to find an affordable, accessible place to live</a:t>
            </a:r>
          </a:p>
          <a:p>
            <a:pPr lvl="1"/>
            <a:r>
              <a:rPr lang="en-US" dirty="0" smtClean="0"/>
              <a:t>Also provides a variety of other information</a:t>
            </a:r>
          </a:p>
          <a:p>
            <a:pPr lvl="2"/>
            <a:r>
              <a:rPr lang="en-US" dirty="0" smtClean="0"/>
              <a:t>Accessible housing resources such as The Center for Universal Design, the Olmstead Initiative, state agencies</a:t>
            </a:r>
          </a:p>
          <a:p>
            <a:pPr lvl="2"/>
            <a:r>
              <a:rPr lang="en-US" dirty="0" smtClean="0"/>
              <a:t>Interactive map of Virginia Centers for Independent Living</a:t>
            </a:r>
          </a:p>
          <a:p>
            <a:pPr lvl="2"/>
            <a:r>
              <a:rPr lang="en-US" dirty="0" smtClean="0">
                <a:hlinkClick r:id="rId2"/>
              </a:rPr>
              <a:t>http://www.accessva.org</a:t>
            </a:r>
            <a:endParaRPr lang="en-US" dirty="0" smtClean="0"/>
          </a:p>
          <a:p>
            <a:pPr lvl="2"/>
            <a:endParaRPr lang="en-US" dirty="0"/>
          </a:p>
        </p:txBody>
      </p:sp>
    </p:spTree>
    <p:extLst>
      <p:ext uri="{BB962C8B-B14F-4D97-AF65-F5344CB8AC3E}">
        <p14:creationId xmlns:p14="http://schemas.microsoft.com/office/powerpoint/2010/main" val="2338134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Virginia Department of Housing and Community Development (DHCD)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DHCD partners with local governments, nonprofit groups, state and federal agencies, and others to improve the quality of life for Virginians</a:t>
            </a:r>
          </a:p>
          <a:p>
            <a:pPr lvl="1"/>
            <a:r>
              <a:rPr lang="en-US" dirty="0" smtClean="0"/>
              <a:t>Develops economic potential</a:t>
            </a:r>
          </a:p>
          <a:p>
            <a:pPr lvl="1"/>
            <a:r>
              <a:rPr lang="en-US" dirty="0" smtClean="0"/>
              <a:t>Increases capacity to address community development and housing needs</a:t>
            </a:r>
          </a:p>
          <a:p>
            <a:pPr lvl="1"/>
            <a:r>
              <a:rPr lang="en-US" dirty="0" smtClean="0"/>
              <a:t>Improves the quality and affordability of housing</a:t>
            </a:r>
          </a:p>
          <a:p>
            <a:pPr lvl="1"/>
            <a:r>
              <a:rPr lang="en-US" dirty="0" smtClean="0"/>
              <a:t>Regulates Virginia’s building and fire codes and provides training and certification for building officials</a:t>
            </a:r>
          </a:p>
          <a:p>
            <a:pPr lvl="1"/>
            <a:r>
              <a:rPr lang="en-US" dirty="0" smtClean="0"/>
              <a:t>Invests more than $100 million each year into housing and community development</a:t>
            </a:r>
            <a:endParaRPr lang="en-US" dirty="0"/>
          </a:p>
        </p:txBody>
      </p:sp>
    </p:spTree>
    <p:extLst>
      <p:ext uri="{BB962C8B-B14F-4D97-AF65-F5344CB8AC3E}">
        <p14:creationId xmlns:p14="http://schemas.microsoft.com/office/powerpoint/2010/main" val="7648959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Development Block Grant Funds (CDBG)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BRILC assisted City of Roanoke to respond to “Special Needs” section of the Consolidated Plan</a:t>
            </a:r>
          </a:p>
          <a:p>
            <a:r>
              <a:rPr lang="en-US" dirty="0" smtClean="0"/>
              <a:t>BRILC administers “Empowering Individuals with Disabilities” program</a:t>
            </a:r>
          </a:p>
          <a:p>
            <a:pPr lvl="1"/>
            <a:r>
              <a:rPr lang="en-US" dirty="0" smtClean="0"/>
              <a:t>Assists extremely-low to low-income homeowners to complete home modifications (up to $15,000 over 5 years)</a:t>
            </a:r>
          </a:p>
          <a:p>
            <a:pPr lvl="1"/>
            <a:r>
              <a:rPr lang="en-US" dirty="0" smtClean="0"/>
              <a:t>BRILC has been receiving these funds for more than 10 years</a:t>
            </a:r>
          </a:p>
          <a:p>
            <a:pPr lvl="1"/>
            <a:r>
              <a:rPr lang="en-US" dirty="0" smtClean="0"/>
              <a:t>BRILC will receive $95,000 in FY 18-19</a:t>
            </a:r>
            <a:endParaRPr lang="en-US" dirty="0"/>
          </a:p>
        </p:txBody>
      </p:sp>
    </p:spTree>
    <p:extLst>
      <p:ext uri="{BB962C8B-B14F-4D97-AF65-F5344CB8AC3E}">
        <p14:creationId xmlns:p14="http://schemas.microsoft.com/office/powerpoint/2010/main" val="1185312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Roanoke Regional Housing Network (RRHN)</a:t>
            </a:r>
            <a:endParaRPr lang="en-US" dirty="0"/>
          </a:p>
        </p:txBody>
      </p:sp>
      <p:sp>
        <p:nvSpPr>
          <p:cNvPr id="3" name="Content Placeholder 2"/>
          <p:cNvSpPr>
            <a:spLocks noGrp="1"/>
          </p:cNvSpPr>
          <p:nvPr>
            <p:ph idx="1"/>
          </p:nvPr>
        </p:nvSpPr>
        <p:spPr/>
        <p:txBody>
          <a:bodyPr/>
          <a:lstStyle/>
          <a:p>
            <a:r>
              <a:rPr lang="en-US" dirty="0" smtClean="0"/>
              <a:t>A forum for the region’s housing interests, bringing organizations and groups to promote discussion and facilitate action</a:t>
            </a:r>
          </a:p>
          <a:p>
            <a:pPr lvl="1"/>
            <a:r>
              <a:rPr lang="en-US" dirty="0" smtClean="0"/>
              <a:t>Advocates equal opportunities for all types of housing for ALL income levels and populations</a:t>
            </a:r>
          </a:p>
          <a:p>
            <a:pPr lvl="1"/>
            <a:r>
              <a:rPr lang="en-US" dirty="0" smtClean="0"/>
              <a:t>Promotes comprehensive initiatives and strategies to enhance  housing contribution</a:t>
            </a:r>
          </a:p>
          <a:p>
            <a:pPr lvl="1"/>
            <a:r>
              <a:rPr lang="en-US" dirty="0" smtClean="0"/>
              <a:t>Facilitates cooperation and communication</a:t>
            </a:r>
          </a:p>
          <a:p>
            <a:pPr lvl="1"/>
            <a:r>
              <a:rPr lang="en-US" dirty="0" smtClean="0"/>
              <a:t>Sponsors dialogue and understanding of housing</a:t>
            </a:r>
            <a:endParaRPr lang="en-US" dirty="0"/>
          </a:p>
        </p:txBody>
      </p:sp>
    </p:spTree>
    <p:extLst>
      <p:ext uri="{BB962C8B-B14F-4D97-AF65-F5344CB8AC3E}">
        <p14:creationId xmlns:p14="http://schemas.microsoft.com/office/powerpoint/2010/main" val="804858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Roanoke Regional Home Builders Association (RRHBA)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Represents interests of residential and commercial builders, developers and remodelers, suppliers, subcontractors and service providers.  Accomplished through:</a:t>
            </a:r>
          </a:p>
          <a:p>
            <a:pPr lvl="1"/>
            <a:r>
              <a:rPr lang="en-US" dirty="0" smtClean="0"/>
              <a:t>Lobbying efforts</a:t>
            </a:r>
          </a:p>
          <a:p>
            <a:pPr lvl="1"/>
            <a:r>
              <a:rPr lang="en-US" dirty="0" smtClean="0"/>
              <a:t>Liaison with local governments</a:t>
            </a:r>
          </a:p>
          <a:p>
            <a:pPr lvl="1"/>
            <a:r>
              <a:rPr lang="en-US" dirty="0" smtClean="0"/>
              <a:t>Member and consumer education</a:t>
            </a:r>
          </a:p>
          <a:p>
            <a:pPr lvl="1"/>
            <a:r>
              <a:rPr lang="en-US" dirty="0" smtClean="0"/>
              <a:t>Charitable and community involvement</a:t>
            </a:r>
          </a:p>
          <a:p>
            <a:pPr lvl="1"/>
            <a:r>
              <a:rPr lang="en-US" dirty="0" smtClean="0"/>
              <a:t>Network opportunities (professional and social)</a:t>
            </a:r>
          </a:p>
          <a:p>
            <a:pPr lvl="1"/>
            <a:r>
              <a:rPr lang="en-US" dirty="0" smtClean="0">
                <a:hlinkClick r:id="rId2"/>
              </a:rPr>
              <a:t>https://www.nahb.org/</a:t>
            </a: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9197015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Blue Ridge Interagency Council on Homelessness</a:t>
            </a:r>
            <a:endParaRPr lang="en-US" dirty="0"/>
          </a:p>
        </p:txBody>
      </p:sp>
      <p:sp>
        <p:nvSpPr>
          <p:cNvPr id="3" name="Content Placeholder 2"/>
          <p:cNvSpPr>
            <a:spLocks noGrp="1"/>
          </p:cNvSpPr>
          <p:nvPr>
            <p:ph idx="1"/>
          </p:nvPr>
        </p:nvSpPr>
        <p:spPr/>
        <p:txBody>
          <a:bodyPr/>
          <a:lstStyle/>
          <a:p>
            <a:r>
              <a:rPr lang="en-US" dirty="0" smtClean="0"/>
              <a:t>Facilitates and coordinates the region’s efforts to prevent, treat, and end homelessness and serves as the lead entity for the Blue Ridge Continuum of Care</a:t>
            </a:r>
          </a:p>
          <a:p>
            <a:pPr lvl="1"/>
            <a:r>
              <a:rPr lang="en-US" dirty="0" smtClean="0"/>
              <a:t>Members include general public, local governments, mental health providers, state and federal programs, nonprofit organizations, businesses, and colleges and universities</a:t>
            </a:r>
            <a:endParaRPr lang="en-US" dirty="0"/>
          </a:p>
        </p:txBody>
      </p:sp>
    </p:spTree>
    <p:extLst>
      <p:ext uri="{BB962C8B-B14F-4D97-AF65-F5344CB8AC3E}">
        <p14:creationId xmlns:p14="http://schemas.microsoft.com/office/powerpoint/2010/main" val="2320806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Rural America Can Teach Us About Civil Society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“We often hear the question, “If rural communities are struggling so hard, why don’t people just leave?”  Time and time again, rural residents have told us that they would rather stay and work to build the future for their communities than abandon them.  They are more than willing to work cooperatively, even when they strongly disagree with or dislike one another, because they recognize that they are ultimately neighbors who will fly or fail together.”</a:t>
            </a:r>
          </a:p>
          <a:p>
            <a:endParaRPr lang="en-US" dirty="0" smtClean="0"/>
          </a:p>
          <a:p>
            <a:pPr marL="0" indent="0">
              <a:buNone/>
            </a:pPr>
            <a:r>
              <a:rPr lang="en-US" dirty="0" smtClean="0"/>
              <a:t>     ---Stanford Social Innovation Review, August 21, 2018</a:t>
            </a:r>
            <a:endParaRPr lang="en-US" dirty="0"/>
          </a:p>
        </p:txBody>
      </p:sp>
    </p:spTree>
    <p:extLst>
      <p:ext uri="{BB962C8B-B14F-4D97-AF65-F5344CB8AC3E}">
        <p14:creationId xmlns:p14="http://schemas.microsoft.com/office/powerpoint/2010/main" val="3654451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Continuum of Care Planning Committee</a:t>
            </a:r>
            <a:endParaRPr lang="en-US" dirty="0"/>
          </a:p>
        </p:txBody>
      </p:sp>
      <p:sp>
        <p:nvSpPr>
          <p:cNvPr id="3" name="Content Placeholder 2"/>
          <p:cNvSpPr>
            <a:spLocks noGrp="1"/>
          </p:cNvSpPr>
          <p:nvPr>
            <p:ph idx="1"/>
          </p:nvPr>
        </p:nvSpPr>
        <p:spPr/>
        <p:txBody>
          <a:bodyPr>
            <a:normAutofit lnSpcReduction="10000"/>
          </a:bodyPr>
          <a:lstStyle/>
          <a:p>
            <a:r>
              <a:rPr lang="en-US" dirty="0" smtClean="0"/>
              <a:t>Charged with writing the Continuum of Care plan</a:t>
            </a:r>
          </a:p>
          <a:p>
            <a:pPr lvl="1"/>
            <a:r>
              <a:rPr lang="en-US" dirty="0" smtClean="0"/>
              <a:t>Reviews homeless data and trends</a:t>
            </a:r>
          </a:p>
          <a:p>
            <a:pPr lvl="1"/>
            <a:r>
              <a:rPr lang="en-US" dirty="0" smtClean="0"/>
              <a:t>Conducts gaps analysis surveys</a:t>
            </a:r>
          </a:p>
          <a:p>
            <a:pPr lvl="1"/>
            <a:r>
              <a:rPr lang="en-US" dirty="0" smtClean="0"/>
              <a:t>Assesses current services compared to community goals and strategies</a:t>
            </a:r>
          </a:p>
          <a:p>
            <a:pPr lvl="1"/>
            <a:r>
              <a:rPr lang="en-US" dirty="0" smtClean="0"/>
              <a:t>Recommends future strategies and use of resources</a:t>
            </a:r>
          </a:p>
          <a:p>
            <a:pPr lvl="1"/>
            <a:r>
              <a:rPr lang="en-US" dirty="0" smtClean="0"/>
              <a:t>Reviews policy changes at area shelters and provides information to case managers</a:t>
            </a:r>
            <a:endParaRPr lang="en-US" dirty="0"/>
          </a:p>
        </p:txBody>
      </p:sp>
    </p:spTree>
    <p:extLst>
      <p:ext uri="{BB962C8B-B14F-4D97-AF65-F5344CB8AC3E}">
        <p14:creationId xmlns:p14="http://schemas.microsoft.com/office/powerpoint/2010/main" val="21420882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Homeless Educators Linking Providers and Services (HELPS)</a:t>
            </a:r>
            <a:endParaRPr lang="en-US" dirty="0"/>
          </a:p>
        </p:txBody>
      </p:sp>
      <p:sp>
        <p:nvSpPr>
          <p:cNvPr id="3" name="Content Placeholder 2"/>
          <p:cNvSpPr>
            <a:spLocks noGrp="1"/>
          </p:cNvSpPr>
          <p:nvPr>
            <p:ph idx="1"/>
          </p:nvPr>
        </p:nvSpPr>
        <p:spPr/>
        <p:txBody>
          <a:bodyPr/>
          <a:lstStyle/>
          <a:p>
            <a:r>
              <a:rPr lang="en-US" dirty="0" smtClean="0"/>
              <a:t>Committee comprised of front-line staff who work directly with homeless people</a:t>
            </a:r>
          </a:p>
          <a:p>
            <a:pPr lvl="1"/>
            <a:r>
              <a:rPr lang="en-US" dirty="0" smtClean="0"/>
              <a:t>A forum for exchange of information</a:t>
            </a:r>
          </a:p>
          <a:p>
            <a:pPr lvl="1"/>
            <a:r>
              <a:rPr lang="en-US" dirty="0" smtClean="0"/>
              <a:t>Facilitates partnerships among service providers</a:t>
            </a:r>
          </a:p>
          <a:p>
            <a:pPr lvl="1"/>
            <a:r>
              <a:rPr lang="en-US" dirty="0" smtClean="0"/>
              <a:t>Maximizes use of available resources while avoiding duplication</a:t>
            </a:r>
          </a:p>
          <a:p>
            <a:pPr lvl="1"/>
            <a:r>
              <a:rPr lang="en-US" dirty="0" smtClean="0"/>
              <a:t>Reports findings and recommendations to the Continuum of Care Planning Committee and Task Force</a:t>
            </a:r>
            <a:endParaRPr lang="en-US" dirty="0"/>
          </a:p>
        </p:txBody>
      </p:sp>
    </p:spTree>
    <p:extLst>
      <p:ext uri="{BB962C8B-B14F-4D97-AF65-F5344CB8AC3E}">
        <p14:creationId xmlns:p14="http://schemas.microsoft.com/office/powerpoint/2010/main" val="17225063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BRILC Staff Committees, Commissions, Boards</a:t>
            </a:r>
            <a:endParaRPr lang="en-US" dirty="0"/>
          </a:p>
        </p:txBody>
      </p:sp>
      <p:sp>
        <p:nvSpPr>
          <p:cNvPr id="3" name="Content Placeholder 2"/>
          <p:cNvSpPr>
            <a:spLocks noGrp="1"/>
          </p:cNvSpPr>
          <p:nvPr>
            <p:ph idx="1"/>
          </p:nvPr>
        </p:nvSpPr>
        <p:spPr/>
        <p:txBody>
          <a:bodyPr/>
          <a:lstStyle/>
          <a:p>
            <a:r>
              <a:rPr lang="en-US" dirty="0" smtClean="0"/>
              <a:t>Blue Ridge Interagency Council on Homelessness</a:t>
            </a:r>
          </a:p>
          <a:p>
            <a:r>
              <a:rPr lang="en-US" dirty="0" smtClean="0"/>
              <a:t>Botetourt Resource Center Board</a:t>
            </a:r>
          </a:p>
          <a:p>
            <a:r>
              <a:rPr lang="en-US" dirty="0" smtClean="0"/>
              <a:t>Roanoke Regional Housing Network</a:t>
            </a:r>
          </a:p>
          <a:p>
            <a:r>
              <a:rPr lang="en-US" dirty="0" smtClean="0"/>
              <a:t>Homeless Educators Linking Providers &amp; Services</a:t>
            </a:r>
          </a:p>
          <a:p>
            <a:r>
              <a:rPr lang="en-US" dirty="0" smtClean="0"/>
              <a:t>Roanoke Area Emergency Service Providers</a:t>
            </a:r>
          </a:p>
          <a:p>
            <a:r>
              <a:rPr lang="en-US" dirty="0" smtClean="0"/>
              <a:t>Community Integration Advisory Commission</a:t>
            </a:r>
          </a:p>
          <a:p>
            <a:endParaRPr lang="en-US" dirty="0" smtClean="0"/>
          </a:p>
        </p:txBody>
      </p:sp>
    </p:spTree>
    <p:extLst>
      <p:ext uri="{BB962C8B-B14F-4D97-AF65-F5344CB8AC3E}">
        <p14:creationId xmlns:p14="http://schemas.microsoft.com/office/powerpoint/2010/main" val="49012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BRILC Staff Committees, Commissions, Board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Continuum of Care Planning Committee</a:t>
            </a:r>
          </a:p>
          <a:p>
            <a:r>
              <a:rPr lang="en-US" dirty="0" smtClean="0"/>
              <a:t>Western Virginia Workforce Development Board</a:t>
            </a:r>
          </a:p>
          <a:p>
            <a:r>
              <a:rPr lang="en-US" dirty="0" smtClean="0"/>
              <a:t>Statewide Independent Living Council</a:t>
            </a:r>
          </a:p>
          <a:p>
            <a:r>
              <a:rPr lang="en-US" dirty="0" smtClean="0"/>
              <a:t>Virginia Association of Centers for Independent Living</a:t>
            </a:r>
          </a:p>
          <a:p>
            <a:r>
              <a:rPr lang="en-US" dirty="0" smtClean="0"/>
              <a:t>Every staff member—except administrative staff—are assigned to at least one committee, commission, or board!</a:t>
            </a:r>
          </a:p>
          <a:p>
            <a:endParaRPr lang="en-US" dirty="0"/>
          </a:p>
        </p:txBody>
      </p:sp>
    </p:spTree>
    <p:extLst>
      <p:ext uri="{BB962C8B-B14F-4D97-AF65-F5344CB8AC3E}">
        <p14:creationId xmlns:p14="http://schemas.microsoft.com/office/powerpoint/2010/main" val="3903565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with Landlords</a:t>
            </a:r>
            <a:endParaRPr lang="en-US" dirty="0"/>
          </a:p>
        </p:txBody>
      </p:sp>
      <p:sp>
        <p:nvSpPr>
          <p:cNvPr id="3" name="Content Placeholder 2"/>
          <p:cNvSpPr>
            <a:spLocks noGrp="1"/>
          </p:cNvSpPr>
          <p:nvPr>
            <p:ph idx="1"/>
          </p:nvPr>
        </p:nvSpPr>
        <p:spPr/>
        <p:txBody>
          <a:bodyPr>
            <a:normAutofit/>
          </a:bodyPr>
          <a:lstStyle/>
          <a:p>
            <a:r>
              <a:rPr lang="en-US" dirty="0" smtClean="0"/>
              <a:t>Make contact with management companies and local landlords</a:t>
            </a:r>
          </a:p>
          <a:p>
            <a:r>
              <a:rPr lang="en-US" dirty="0" smtClean="0"/>
              <a:t>Some might be willing to reduce monthly rent in exchange for individual doing work around unit, e.g. cutting grass, painting, etc.</a:t>
            </a:r>
          </a:p>
          <a:p>
            <a:r>
              <a:rPr lang="en-US" dirty="0" smtClean="0"/>
              <a:t>After developing a relationship, assisting an individual to find housing can be as simple as making a phone call!</a:t>
            </a:r>
          </a:p>
          <a:p>
            <a:pPr marL="0" indent="0">
              <a:buNone/>
            </a:pPr>
            <a:endParaRPr lang="en-US" dirty="0"/>
          </a:p>
        </p:txBody>
      </p:sp>
    </p:spTree>
    <p:extLst>
      <p:ext uri="{BB962C8B-B14F-4D97-AF65-F5344CB8AC3E}">
        <p14:creationId xmlns:p14="http://schemas.microsoft.com/office/powerpoint/2010/main" val="23455065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Housing:  Other Tips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Cooperate with other housing specialists or agencies in developing a community wide directory of information</a:t>
            </a:r>
          </a:p>
          <a:p>
            <a:r>
              <a:rPr lang="en-US" dirty="0" smtClean="0"/>
              <a:t>Locate your landlord association </a:t>
            </a:r>
            <a:r>
              <a:rPr lang="en-US" dirty="0" smtClean="0">
                <a:hlinkClick r:id="rId2"/>
              </a:rPr>
              <a:t>https://www.thelpa.com/lpa/associations.html</a:t>
            </a:r>
            <a:endParaRPr lang="en-US" dirty="0" smtClean="0"/>
          </a:p>
          <a:p>
            <a:pPr marL="0" indent="0">
              <a:buNone/>
            </a:pPr>
            <a:r>
              <a:rPr lang="en-US" dirty="0" smtClean="0"/>
              <a:t>	- Contact your local association, ask to attend a meeting and make a presentation</a:t>
            </a:r>
          </a:p>
          <a:p>
            <a:pPr marL="0" indent="0">
              <a:buNone/>
            </a:pPr>
            <a:r>
              <a:rPr lang="en-US" dirty="0"/>
              <a:t>	</a:t>
            </a:r>
            <a:r>
              <a:rPr lang="en-US" dirty="0" smtClean="0"/>
              <a:t>-  Emphasize the benefits landlords receive from partnership with you</a:t>
            </a:r>
          </a:p>
          <a:p>
            <a:pPr marL="0" indent="0">
              <a:buNone/>
            </a:pPr>
            <a:r>
              <a:rPr lang="en-US" dirty="0"/>
              <a:t>	</a:t>
            </a:r>
            <a:r>
              <a:rPr lang="en-US" dirty="0" smtClean="0"/>
              <a:t>-  You can mediate risks to their housing</a:t>
            </a:r>
            <a:endParaRPr lang="en-US" dirty="0"/>
          </a:p>
        </p:txBody>
      </p:sp>
    </p:spTree>
    <p:extLst>
      <p:ext uri="{BB962C8B-B14F-4D97-AF65-F5344CB8AC3E}">
        <p14:creationId xmlns:p14="http://schemas.microsoft.com/office/powerpoint/2010/main" val="32674537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Funding Sources </a:t>
            </a:r>
            <a:r>
              <a:rPr lang="en-US" dirty="0"/>
              <a:t>S</a:t>
            </a:r>
            <a:r>
              <a:rPr lang="en-US" dirty="0" smtClean="0"/>
              <a:t>uccessfully Used by States to Support Development of Integrated, Affordable, and Accessible Community Housing:  </a:t>
            </a:r>
            <a:r>
              <a:rPr lang="en-US" dirty="0" smtClean="0">
                <a:hlinkClick r:id="rId2"/>
              </a:rPr>
              <a:t>http://www.ilru.org/funding-sources-successfully-used-states-support-development-integrated-affordable-and-accessible</a:t>
            </a:r>
            <a:endParaRPr lang="en-US" dirty="0" smtClean="0"/>
          </a:p>
          <a:p>
            <a:r>
              <a:rPr lang="en-US" dirty="0" smtClean="0"/>
              <a:t>Choose, Get, Keep…Integrated Community Housing:  </a:t>
            </a:r>
            <a:r>
              <a:rPr lang="en-US" dirty="0" smtClean="0">
                <a:hlinkClick r:id="rId3"/>
              </a:rPr>
              <a:t>http://www.ilru.org/choose-get-keep-integrated-community-housing</a:t>
            </a:r>
            <a:endParaRPr lang="en-US" dirty="0" smtClean="0"/>
          </a:p>
          <a:p>
            <a:r>
              <a:rPr lang="en-US" dirty="0" smtClean="0"/>
              <a:t>How the Housing Choice Voucher Program is Administered: </a:t>
            </a:r>
            <a:r>
              <a:rPr lang="en-US" dirty="0" smtClean="0">
                <a:hlinkClick r:id="rId4"/>
              </a:rPr>
              <a:t>http://www.tacinc.org/media/58844/Chapter%202.pdf</a:t>
            </a: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7973199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rmAutofit fontScale="90000"/>
          </a:bodyPr>
          <a:lstStyle/>
          <a:p>
            <a:r>
              <a:rPr lang="en-US" dirty="0" smtClean="0"/>
              <a:t>To sum it up, it’s all about</a:t>
            </a:r>
            <a:br>
              <a:rPr lang="en-US" dirty="0" smtClean="0"/>
            </a:br>
            <a:r>
              <a:rPr lang="en-US" dirty="0" smtClean="0"/>
              <a:t>Networking,</a:t>
            </a:r>
            <a:br>
              <a:rPr lang="en-US" dirty="0" smtClean="0"/>
            </a:br>
            <a:r>
              <a:rPr lang="en-US" dirty="0" smtClean="0"/>
              <a:t>Relationships,</a:t>
            </a:r>
            <a:br>
              <a:rPr lang="en-US" dirty="0" smtClean="0"/>
            </a:br>
            <a:r>
              <a:rPr lang="en-US" dirty="0" smtClean="0"/>
              <a:t>and</a:t>
            </a:r>
            <a:br>
              <a:rPr lang="en-US" dirty="0" smtClean="0"/>
            </a:br>
            <a:r>
              <a:rPr lang="en-US" dirty="0" smtClean="0"/>
              <a:t>Advocacy!</a:t>
            </a:r>
            <a:endParaRPr lang="en-US" dirty="0"/>
          </a:p>
        </p:txBody>
      </p:sp>
    </p:spTree>
    <p:extLst>
      <p:ext uri="{BB962C8B-B14F-4D97-AF65-F5344CB8AC3E}">
        <p14:creationId xmlns:p14="http://schemas.microsoft.com/office/powerpoint/2010/main" val="25739580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normAutofit fontScale="90000"/>
          </a:bodyPr>
          <a:lstStyle/>
          <a:p>
            <a:r>
              <a:rPr lang="en-US" dirty="0" smtClean="0"/>
              <a:t>Contact Information</a:t>
            </a:r>
            <a:br>
              <a:rPr lang="en-US" dirty="0" smtClean="0"/>
            </a:br>
            <a:r>
              <a:rPr lang="en-US" dirty="0" smtClean="0"/>
              <a:t>Karen Michalski-Karney</a:t>
            </a:r>
            <a:br>
              <a:rPr lang="en-US" dirty="0" smtClean="0"/>
            </a:br>
            <a:r>
              <a:rPr lang="en-US" dirty="0" smtClean="0"/>
              <a:t>Executive Director</a:t>
            </a:r>
            <a:br>
              <a:rPr lang="en-US" dirty="0" smtClean="0"/>
            </a:br>
            <a:r>
              <a:rPr lang="en-US" dirty="0" smtClean="0"/>
              <a:t>Blue Ridge Independent Living Center</a:t>
            </a:r>
            <a:br>
              <a:rPr lang="en-US" dirty="0" smtClean="0"/>
            </a:br>
            <a:r>
              <a:rPr lang="en-US" dirty="0" smtClean="0">
                <a:hlinkClick r:id="rId2"/>
              </a:rPr>
              <a:t>kmichalski@brilc.org</a:t>
            </a:r>
            <a:r>
              <a:rPr lang="en-US" dirty="0" smtClean="0"/>
              <a:t/>
            </a:r>
            <a:br>
              <a:rPr lang="en-US" dirty="0" smtClean="0"/>
            </a:br>
            <a:r>
              <a:rPr lang="en-US" dirty="0" smtClean="0"/>
              <a:t>540-342-1231</a:t>
            </a:r>
            <a:br>
              <a:rPr lang="en-US" dirty="0" smtClean="0"/>
            </a:br>
            <a:endParaRPr lang="en-US" dirty="0"/>
          </a:p>
        </p:txBody>
      </p:sp>
    </p:spTree>
    <p:extLst>
      <p:ext uri="{BB962C8B-B14F-4D97-AF65-F5344CB8AC3E}">
        <p14:creationId xmlns:p14="http://schemas.microsoft.com/office/powerpoint/2010/main" val="2378808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and Frontier Housing</a:t>
            </a:r>
            <a:endParaRPr lang="en-US" dirty="0"/>
          </a:p>
        </p:txBody>
      </p:sp>
      <p:sp>
        <p:nvSpPr>
          <p:cNvPr id="3" name="Content Placeholder 2"/>
          <p:cNvSpPr>
            <a:spLocks noGrp="1"/>
          </p:cNvSpPr>
          <p:nvPr>
            <p:ph idx="1"/>
          </p:nvPr>
        </p:nvSpPr>
        <p:spPr/>
        <p:txBody>
          <a:bodyPr/>
          <a:lstStyle/>
          <a:p>
            <a:r>
              <a:rPr lang="en-US" dirty="0" smtClean="0"/>
              <a:t>The Myths</a:t>
            </a:r>
          </a:p>
          <a:p>
            <a:pPr lvl="1"/>
            <a:r>
              <a:rPr lang="en-US" dirty="0" smtClean="0"/>
              <a:t>Rural America is “out west” somewhere…maybe Alaska</a:t>
            </a:r>
          </a:p>
          <a:p>
            <a:pPr lvl="1"/>
            <a:r>
              <a:rPr lang="en-US" dirty="0" smtClean="0"/>
              <a:t>There are few frontier areas left.</a:t>
            </a:r>
          </a:p>
          <a:p>
            <a:pPr lvl="1"/>
            <a:r>
              <a:rPr lang="en-US" dirty="0" smtClean="0"/>
              <a:t>The last of the frontier disappeared in the early 1900s.</a:t>
            </a:r>
          </a:p>
          <a:p>
            <a:pPr lvl="1"/>
            <a:r>
              <a:rPr lang="en-US" dirty="0" smtClean="0"/>
              <a:t>Rural and frontier communities just don’t have the same types of problems urban areas do.</a:t>
            </a:r>
            <a:endParaRPr lang="en-US" dirty="0"/>
          </a:p>
        </p:txBody>
      </p:sp>
    </p:spTree>
    <p:extLst>
      <p:ext uri="{BB962C8B-B14F-4D97-AF65-F5344CB8AC3E}">
        <p14:creationId xmlns:p14="http://schemas.microsoft.com/office/powerpoint/2010/main" val="3950683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on the Range</a:t>
            </a:r>
            <a:endParaRPr lang="en-US" dirty="0"/>
          </a:p>
        </p:txBody>
      </p:sp>
      <p:sp>
        <p:nvSpPr>
          <p:cNvPr id="3" name="Content Placeholder 2"/>
          <p:cNvSpPr>
            <a:spLocks noGrp="1"/>
          </p:cNvSpPr>
          <p:nvPr>
            <p:ph idx="1"/>
          </p:nvPr>
        </p:nvSpPr>
        <p:spPr/>
        <p:txBody>
          <a:bodyPr>
            <a:normAutofit lnSpcReduction="10000"/>
          </a:bodyPr>
          <a:lstStyle/>
          <a:p>
            <a:r>
              <a:rPr lang="en-US" dirty="0" smtClean="0"/>
              <a:t>The American frontier is home to 4% of all Americans, yet covers 56% of the United States.</a:t>
            </a:r>
          </a:p>
          <a:p>
            <a:r>
              <a:rPr lang="en-US" dirty="0" smtClean="0"/>
              <a:t>Approximately 62 million people-nearly one in five Americans—live in rural and frontier areas.</a:t>
            </a:r>
          </a:p>
          <a:p>
            <a:r>
              <a:rPr lang="en-US" dirty="0" smtClean="0"/>
              <a:t>Rural Americans reside in 80% of the United States, but comprise only 20% of the population.</a:t>
            </a:r>
            <a:endParaRPr lang="en-US" dirty="0"/>
          </a:p>
        </p:txBody>
      </p:sp>
    </p:spTree>
    <p:extLst>
      <p:ext uri="{BB962C8B-B14F-4D97-AF65-F5344CB8AC3E}">
        <p14:creationId xmlns:p14="http://schemas.microsoft.com/office/powerpoint/2010/main" val="2379897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in Rural America</a:t>
            </a:r>
            <a:endParaRPr lang="en-US" dirty="0"/>
          </a:p>
        </p:txBody>
      </p:sp>
      <p:sp>
        <p:nvSpPr>
          <p:cNvPr id="3" name="Content Placeholder 2"/>
          <p:cNvSpPr>
            <a:spLocks noGrp="1"/>
          </p:cNvSpPr>
          <p:nvPr>
            <p:ph idx="1"/>
          </p:nvPr>
        </p:nvSpPr>
        <p:spPr/>
        <p:txBody>
          <a:bodyPr>
            <a:normAutofit fontScale="92500"/>
          </a:bodyPr>
          <a:lstStyle/>
          <a:p>
            <a:r>
              <a:rPr lang="en-US" dirty="0" smtClean="0"/>
              <a:t>Many people coming from isolated, sparsely populated areas have deep roots—strong connections to land, home, and community.  Many have ties that span multiple generations, while others have recently moved to the country to enhance their quality of life.</a:t>
            </a:r>
          </a:p>
          <a:p>
            <a:r>
              <a:rPr lang="en-US" dirty="0" smtClean="0"/>
              <a:t>Living in rural America can be a dream come true…until something happens to undermine self-sufficiency.</a:t>
            </a:r>
            <a:endParaRPr lang="en-US" dirty="0"/>
          </a:p>
        </p:txBody>
      </p:sp>
    </p:spTree>
    <p:extLst>
      <p:ext uri="{BB962C8B-B14F-4D97-AF65-F5344CB8AC3E}">
        <p14:creationId xmlns:p14="http://schemas.microsoft.com/office/powerpoint/2010/main" val="1360159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Rural?</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know it when you don’t see it:  traffic, rental units, public transportation, service providers, stores, hospital, clinics…..</a:t>
            </a:r>
          </a:p>
          <a:p>
            <a:r>
              <a:rPr lang="en-US" dirty="0" smtClean="0"/>
              <a:t>If viewed as a continuum, population density would start with dense urban centers to the far left, echoed by frontier (often defined as fewer than seven persons per square mile) on the far right.  Somewhere to the right of center, rurality starts but the variations in what that means can be extreme.</a:t>
            </a:r>
            <a:endParaRPr lang="en-US" dirty="0"/>
          </a:p>
        </p:txBody>
      </p:sp>
    </p:spTree>
    <p:extLst>
      <p:ext uri="{BB962C8B-B14F-4D97-AF65-F5344CB8AC3E}">
        <p14:creationId xmlns:p14="http://schemas.microsoft.com/office/powerpoint/2010/main" val="3726773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are 15+ federal definitions—many hinge on population density or proximity to a population center.</a:t>
            </a:r>
          </a:p>
          <a:p>
            <a:r>
              <a:rPr lang="en-US" dirty="0" smtClean="0"/>
              <a:t>Frontier:  typically considered less than 7 people per square mile.</a:t>
            </a:r>
          </a:p>
          <a:p>
            <a:r>
              <a:rPr lang="en-US" dirty="0" smtClean="0"/>
              <a:t>There is no single, universally preferred definition of “rural” that serves all policy purposes.  Each definition has advantages and disadvantages and combining definitions with key demographic, economic, or health care characteristics allows policymakers to target policies and programs to meet specific needs.</a:t>
            </a:r>
            <a:endParaRPr lang="en-US" dirty="0"/>
          </a:p>
        </p:txBody>
      </p:sp>
    </p:spTree>
    <p:extLst>
      <p:ext uri="{BB962C8B-B14F-4D97-AF65-F5344CB8AC3E}">
        <p14:creationId xmlns:p14="http://schemas.microsoft.com/office/powerpoint/2010/main" val="1811149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Realities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About 15.4% live in poverty (versus 11.9% of urban residents).</a:t>
            </a:r>
          </a:p>
          <a:p>
            <a:r>
              <a:rPr lang="en-US" dirty="0" smtClean="0"/>
              <a:t>Chronic health conditions are more prevalent.</a:t>
            </a:r>
          </a:p>
          <a:p>
            <a:r>
              <a:rPr lang="en-US" dirty="0" smtClean="0"/>
              <a:t>Higher un- and underemployment rates are coupled with reduced range of employment options.</a:t>
            </a:r>
          </a:p>
          <a:p>
            <a:r>
              <a:rPr lang="en-US" dirty="0" smtClean="0"/>
              <a:t>There’s a lack of capacity to compete for state or federal grants.</a:t>
            </a:r>
          </a:p>
          <a:p>
            <a:r>
              <a:rPr lang="en-US" dirty="0" smtClean="0"/>
              <a:t>Many evidence-based practices are urban-centric and difficult to duplicate in a rural environment.</a:t>
            </a:r>
          </a:p>
          <a:p>
            <a:r>
              <a:rPr lang="en-US" dirty="0" smtClean="0"/>
              <a:t>Smaller numbers may be less attractive to funders.</a:t>
            </a:r>
            <a:endParaRPr lang="en-US" dirty="0"/>
          </a:p>
        </p:txBody>
      </p:sp>
    </p:spTree>
    <p:extLst>
      <p:ext uri="{BB962C8B-B14F-4D97-AF65-F5344CB8AC3E}">
        <p14:creationId xmlns:p14="http://schemas.microsoft.com/office/powerpoint/2010/main" val="476388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2293</Words>
  <Application>Microsoft Office PowerPoint</Application>
  <PresentationFormat>On-screen Show (4:3)</PresentationFormat>
  <Paragraphs>215</Paragraphs>
  <Slides>38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Calibri</vt:lpstr>
      <vt:lpstr>Office Theme</vt:lpstr>
      <vt:lpstr>IL-NET Presents an IL Conversation</vt:lpstr>
      <vt:lpstr>Home is Where the Heart-land Is:  Rural Housing Solutions</vt:lpstr>
      <vt:lpstr>What Rural America Can Teach Us About Civil Society</vt:lpstr>
      <vt:lpstr>Rural and Frontier Housing</vt:lpstr>
      <vt:lpstr>Home on the Range</vt:lpstr>
      <vt:lpstr>Home in Rural America</vt:lpstr>
      <vt:lpstr>What IS Rural? </vt:lpstr>
      <vt:lpstr>Definitions</vt:lpstr>
      <vt:lpstr>Rural Realities</vt:lpstr>
      <vt:lpstr>Homes on the Range</vt:lpstr>
      <vt:lpstr>Finding Housing in Rural Areas</vt:lpstr>
      <vt:lpstr>Find Housing:  Socialserve.com</vt:lpstr>
      <vt:lpstr>Find Housing:  USDA Rural Development</vt:lpstr>
      <vt:lpstr>Finding Housing in Rural Communities</vt:lpstr>
      <vt:lpstr>USDA</vt:lpstr>
      <vt:lpstr>Additional Tools</vt:lpstr>
      <vt:lpstr>State and Local Activities to Increase Housing Options in Virginia</vt:lpstr>
      <vt:lpstr>State and Local Activities to Increase Housing Options</vt:lpstr>
      <vt:lpstr>Housing Finance Agencies</vt:lpstr>
      <vt:lpstr>Statewide Independent Living Council (SILC)</vt:lpstr>
      <vt:lpstr>EasyLiving Homes</vt:lpstr>
      <vt:lpstr>Advocates Building Livable Environments (Project ABLE)</vt:lpstr>
      <vt:lpstr>Livable Homes Tax Credit (LHTC)</vt:lpstr>
      <vt:lpstr>Access VA</vt:lpstr>
      <vt:lpstr>Virginia Department of Housing and Community Development (DHCD)</vt:lpstr>
      <vt:lpstr>Community Development Block Grant Funds (CDBG)</vt:lpstr>
      <vt:lpstr>Roanoke Regional Housing Network (RRHN)</vt:lpstr>
      <vt:lpstr>Roanoke Regional Home Builders Association (RRHBA)</vt:lpstr>
      <vt:lpstr>Blue Ridge Interagency Council on Homelessness</vt:lpstr>
      <vt:lpstr>Continuum of Care Planning Committee</vt:lpstr>
      <vt:lpstr>Homeless Educators Linking Providers and Services (HELPS)</vt:lpstr>
      <vt:lpstr>BRILC Staff Committees, Commissions, Boards</vt:lpstr>
      <vt:lpstr>BRILC Staff Committees, Commissions, Board Continued</vt:lpstr>
      <vt:lpstr>Relationships with Landlords</vt:lpstr>
      <vt:lpstr>Finding Housing:  Other Tips</vt:lpstr>
      <vt:lpstr>Resources</vt:lpstr>
      <vt:lpstr>To sum it up, it’s all about Networking, Relationships, and Advocacy!</vt:lpstr>
      <vt:lpstr>Contact Information Karen Michalski-Karney Executive Director Blue Ridge Independent Living Center kmichalski@brilc.org 540-342-1231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is Where the Heart-land Is:  Rural Housing Solutions</dc:title>
  <dc:creator>Karen Michalski</dc:creator>
  <cp:lastModifiedBy>Mary Olson-Willard</cp:lastModifiedBy>
  <cp:revision>29</cp:revision>
  <dcterms:created xsi:type="dcterms:W3CDTF">2018-09-12T12:19:34Z</dcterms:created>
  <dcterms:modified xsi:type="dcterms:W3CDTF">2018-09-27T15:58:37Z</dcterms:modified>
</cp:coreProperties>
</file>