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8"/>
  </p:notesMasterIdLst>
  <p:handoutMasterIdLst>
    <p:handoutMasterId r:id="rId29"/>
  </p:handoutMasterIdLst>
  <p:sldIdLst>
    <p:sldId id="261" r:id="rId2"/>
    <p:sldId id="262" r:id="rId3"/>
    <p:sldId id="296" r:id="rId4"/>
    <p:sldId id="264" r:id="rId5"/>
    <p:sldId id="291" r:id="rId6"/>
    <p:sldId id="267" r:id="rId7"/>
    <p:sldId id="266" r:id="rId8"/>
    <p:sldId id="270" r:id="rId9"/>
    <p:sldId id="292" r:id="rId10"/>
    <p:sldId id="257" r:id="rId11"/>
    <p:sldId id="272" r:id="rId12"/>
    <p:sldId id="274" r:id="rId13"/>
    <p:sldId id="276" r:id="rId14"/>
    <p:sldId id="293" r:id="rId15"/>
    <p:sldId id="278" r:id="rId16"/>
    <p:sldId id="280" r:id="rId17"/>
    <p:sldId id="282" r:id="rId18"/>
    <p:sldId id="284" r:id="rId19"/>
    <p:sldId id="286" r:id="rId20"/>
    <p:sldId id="288" r:id="rId21"/>
    <p:sldId id="258" r:id="rId22"/>
    <p:sldId id="290" r:id="rId23"/>
    <p:sldId id="294" r:id="rId24"/>
    <p:sldId id="259" r:id="rId25"/>
    <p:sldId id="297" r:id="rId26"/>
    <p:sldId id="289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2" autoAdjust="0"/>
    <p:restoredTop sz="83422" autoAdjust="0"/>
  </p:normalViewPr>
  <p:slideViewPr>
    <p:cSldViewPr>
      <p:cViewPr>
        <p:scale>
          <a:sx n="66" d="100"/>
          <a:sy n="66" d="100"/>
        </p:scale>
        <p:origin x="4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56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DADE6D-98D1-43D1-A601-44061141302C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8BEB08-16C4-4D4E-A813-1FDDDEE14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3747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6532A8-0D0F-4199-853B-A5320A096875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530307-63C6-444F-813E-1698C42A0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591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0307-63C6-444F-813E-1698C42A011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2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0307-63C6-444F-813E-1698C42A0110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5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0307-63C6-444F-813E-1698C42A011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5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0307-63C6-444F-813E-1698C42A0110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0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4BE98A-BCE9-422C-A52F-F60779B36DDA}" type="datetime1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12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F8AC-8AA9-4C84-B07F-6F29AA240F8A}" type="datetime1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6DC2-041A-487C-9C68-C338461980BB}" type="datetime1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50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856-D7BD-4F04-8336-3FA101045B50}" type="datetime1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5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6D03-5639-4285-8B8A-4068D7BC7F3D}" type="datetime1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0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0B5D-A757-4849-8672-76C3812C7154}" type="datetime1">
              <a:rPr lang="en-US" smtClean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5E7D-93EB-4176-8336-FF9FBA9AD105}" type="datetime1">
              <a:rPr lang="en-US" smtClean="0"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5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DD47-CA34-4B15-AC31-2D2EF2F528BE}" type="datetime1">
              <a:rPr lang="en-US" smtClean="0"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3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623F-CE72-4AA6-9B69-EC3CE32230F4}" type="datetime1">
              <a:rPr lang="en-US" smtClean="0"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7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6482-D328-47F1-AA0E-F95408BEC582}" type="datetime1">
              <a:rPr lang="en-US" smtClean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4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4EAA-DD94-4BF7-BF84-3DD46C442024}" type="datetime1">
              <a:rPr lang="en-US" smtClean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7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93D73BD-F204-4ACC-A998-5054740EF506}" type="datetime1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AAD60A-9646-48F5-B0D5-30BB2959D0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3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www.facebook.com/702153949803983/photos/987845901234785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linc.org/" TargetMode="External"/><Relationship Id="rId2" Type="http://schemas.openxmlformats.org/officeDocument/2006/relationships/hyperlink" Target="mailto:jokeefe@sailinc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gdabaluz@sailinc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spiring personal independence &#10;Southeast Alaska Independent Living" title="SAIL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67312"/>
            <a:ext cx="7217679" cy="12009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0" y="1143000"/>
            <a:ext cx="7842504" cy="41148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Garamond" pitchFamily="18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ndependent </a:t>
            </a:r>
            <a:r>
              <a:rPr lang="en-US" sz="2800" b="1" u="sng" dirty="0" smtClean="0">
                <a:solidFill>
                  <a:schemeClr val="tx1"/>
                </a:solidFill>
                <a:latin typeface="Garamond" pitchFamily="18" charset="0"/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iving </a:t>
            </a:r>
            <a:r>
              <a:rPr lang="en-US" sz="2800" b="1" u="sng" dirty="0" smtClean="0">
                <a:solidFill>
                  <a:schemeClr val="tx1"/>
                </a:solidFill>
                <a:latin typeface="Garamond" pitchFamily="18" charset="0"/>
              </a:rPr>
              <a:t>S</a:t>
            </a: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ervices </a:t>
            </a:r>
            <a:r>
              <a:rPr lang="en-US" sz="2800" b="1" u="sng" dirty="0" smtClean="0">
                <a:latin typeface="Garamond" pitchFamily="18" charset="0"/>
              </a:rPr>
              <a:t>T</a:t>
            </a:r>
            <a:r>
              <a:rPr lang="en-US" sz="2800" b="1" dirty="0" smtClean="0">
                <a:latin typeface="Garamond" pitchFamily="18" charset="0"/>
              </a:rPr>
              <a:t>o </a:t>
            </a:r>
            <a:r>
              <a:rPr lang="en-US" sz="2800" b="1" u="sng" dirty="0" smtClean="0">
                <a:solidFill>
                  <a:schemeClr val="tx1"/>
                </a:solidFill>
                <a:latin typeface="Garamond" pitchFamily="18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laska </a:t>
            </a:r>
            <a:r>
              <a:rPr lang="en-US" sz="2800" b="1" u="sng" dirty="0" smtClean="0">
                <a:solidFill>
                  <a:schemeClr val="tx1"/>
                </a:solidFill>
                <a:latin typeface="Garamond" pitchFamily="18" charset="0"/>
              </a:rPr>
              <a:t>N</a:t>
            </a: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atives with </a:t>
            </a:r>
            <a:r>
              <a:rPr lang="en-US" sz="2800" b="1" u="sng" dirty="0" smtClean="0">
                <a:solidFill>
                  <a:schemeClr val="tx1"/>
                </a:solidFill>
                <a:latin typeface="Garamond" pitchFamily="18" charset="0"/>
              </a:rPr>
              <a:t>D</a:t>
            </a: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isabilities (IL-STAND) Program</a:t>
            </a:r>
            <a:endParaRPr lang="en-US" sz="800" b="1" dirty="0" smtClean="0">
              <a:latin typeface="Garamond" pitchFamily="18" charset="0"/>
            </a:endParaRPr>
          </a:p>
          <a:p>
            <a:endParaRPr lang="en-US" sz="800" b="1" dirty="0">
              <a:latin typeface="Garamond" pitchFamily="18" charset="0"/>
            </a:endParaRPr>
          </a:p>
          <a:p>
            <a:endParaRPr lang="en-US" sz="800" b="1" dirty="0" smtClean="0">
              <a:latin typeface="Garamond" pitchFamily="18" charset="0"/>
            </a:endParaRPr>
          </a:p>
          <a:p>
            <a:pPr algn="just"/>
            <a:r>
              <a:rPr lang="en-US" sz="2800" b="1" dirty="0" smtClean="0">
                <a:latin typeface="Garamond" pitchFamily="18" charset="0"/>
              </a:rPr>
              <a:t>Needs Assessment Launch identifying IL barriers for Alaska Natives supported by federal grant 90IL0356-01-00. Research partnership with the Alaska Native Elders Care (ANEC)</a:t>
            </a:r>
          </a:p>
          <a:p>
            <a:pPr algn="just"/>
            <a:endParaRPr lang="en-US" sz="2800" b="1" dirty="0" smtClean="0">
              <a:latin typeface="Garamond" pitchFamily="18" charset="0"/>
            </a:endParaRPr>
          </a:p>
          <a:p>
            <a:pPr algn="just"/>
            <a:r>
              <a:rPr lang="en-US" sz="2800" b="1" dirty="0" smtClean="0">
                <a:latin typeface="Garamond" pitchFamily="18" charset="0"/>
              </a:rPr>
              <a:t>Presented at the APRIL Conference 10/06/18</a:t>
            </a:r>
          </a:p>
          <a:p>
            <a:endParaRPr lang="en-US" sz="3200" b="1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IL-STAND Program goals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Develop and implement culturally appropriate strategies;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Increasing capacity to deliver Independent Living services to Alaska Natives residing in southeast Alaska with disabilities; and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Disseminate lessons learned and best practices for replication.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2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676620"/>
            <a:ext cx="5086350" cy="98073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Project Goals and Objectives	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1300" y="1803455"/>
            <a:ext cx="8616950" cy="4667249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Garamond" panose="02020404030301010803" pitchFamily="18" charset="0"/>
              </a:rPr>
              <a:t>Increase understanding of service needs of Alaska Natives with disabilities. This can </a:t>
            </a:r>
            <a:r>
              <a:rPr lang="en-US" sz="2800" dirty="0">
                <a:latin typeface="Garamond" panose="02020404030301010803" pitchFamily="18" charset="0"/>
              </a:rPr>
              <a:t>i</a:t>
            </a:r>
            <a:r>
              <a:rPr lang="en-US" sz="2800" dirty="0" smtClean="0">
                <a:latin typeface="Garamond" panose="02020404030301010803" pitchFamily="18" charset="0"/>
              </a:rPr>
              <a:t>mprove cultural competencies of SAIL staff and build capacity to deliver all 5 core services;</a:t>
            </a:r>
          </a:p>
          <a:p>
            <a:pPr marL="385763" indent="-385763" algn="just">
              <a:buAutoNum type="arabicPeriod"/>
            </a:pPr>
            <a:r>
              <a:rPr lang="en-US" sz="2800" dirty="0" smtClean="0">
                <a:latin typeface="Garamond" panose="02020404030301010803" pitchFamily="18" charset="0"/>
              </a:rPr>
              <a:t>Advocacy.</a:t>
            </a:r>
          </a:p>
          <a:p>
            <a:pPr marL="385763" indent="-385763" algn="just">
              <a:buAutoNum type="arabicPeriod"/>
            </a:pPr>
            <a:r>
              <a:rPr lang="en-US" sz="2800" dirty="0" smtClean="0">
                <a:latin typeface="Garamond" panose="02020404030301010803" pitchFamily="18" charset="0"/>
              </a:rPr>
              <a:t>Independent Living (IL) Skills,</a:t>
            </a:r>
          </a:p>
          <a:p>
            <a:pPr marL="385763" indent="-385763" algn="just">
              <a:buAutoNum type="arabicPeriod"/>
            </a:pPr>
            <a:r>
              <a:rPr lang="en-US" sz="2800" dirty="0" smtClean="0">
                <a:latin typeface="Garamond" panose="02020404030301010803" pitchFamily="18" charset="0"/>
              </a:rPr>
              <a:t>Information/Referral.</a:t>
            </a:r>
          </a:p>
          <a:p>
            <a:pPr marL="385763" indent="-385763" algn="just">
              <a:buAutoNum type="arabicPeriod"/>
            </a:pPr>
            <a:r>
              <a:rPr lang="en-US" sz="2800" dirty="0" smtClean="0">
                <a:latin typeface="Garamond" panose="02020404030301010803" pitchFamily="18" charset="0"/>
              </a:rPr>
              <a:t>Peer Support.</a:t>
            </a:r>
          </a:p>
          <a:p>
            <a:pPr marL="385763" indent="-385763" algn="just">
              <a:buAutoNum type="arabicPeriod"/>
            </a:pPr>
            <a:r>
              <a:rPr lang="en-US" sz="2800" dirty="0" smtClean="0">
                <a:latin typeface="Garamond" panose="02020404030301010803" pitchFamily="18" charset="0"/>
              </a:rPr>
              <a:t>Transition</a:t>
            </a:r>
            <a:r>
              <a:rPr lang="en-US" sz="2800" dirty="0">
                <a:latin typeface="Garamond" panose="02020404030301010803" pitchFamily="18" charset="0"/>
              </a:rPr>
              <a:t>.</a:t>
            </a:r>
            <a:endParaRPr lang="en-US" sz="2800" dirty="0" smtClean="0">
              <a:latin typeface="Garamond" panose="02020404030301010803" pitchFamily="18" charset="0"/>
            </a:endParaRPr>
          </a:p>
          <a:p>
            <a:pPr algn="just"/>
            <a:r>
              <a:rPr lang="en-US" sz="2800" dirty="0" smtClean="0">
                <a:latin typeface="Garamond" panose="02020404030301010803" pitchFamily="18" charset="0"/>
              </a:rPr>
              <a:t>In each target community and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smtClean="0">
                <a:latin typeface="Garamond" panose="02020404030301010803" pitchFamily="18" charset="0"/>
              </a:rPr>
              <a:t>disseminate lessons learned and best practices.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C58C-0033-44B4-B5FF-C7868A8517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0104" cy="149961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Anticipated Outcomes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8096" y="1752600"/>
            <a:ext cx="7766304" cy="455676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latin typeface="Garamond" panose="02020404030301010803" pitchFamily="18" charset="0"/>
              </a:rPr>
              <a:t>SAIL staff will demonstrate an increase in cultural competencies;</a:t>
            </a:r>
          </a:p>
          <a:p>
            <a:pPr marL="0" indent="0" algn="just">
              <a:buNone/>
            </a:pPr>
            <a:endParaRPr lang="en-US" sz="900" dirty="0">
              <a:latin typeface="Garamond" panose="02020404030301010803" pitchFamily="18" charset="0"/>
            </a:endParaRPr>
          </a:p>
          <a:p>
            <a:pPr algn="just"/>
            <a:r>
              <a:rPr lang="en-US" sz="2800" dirty="0" smtClean="0">
                <a:latin typeface="Garamond" panose="02020404030301010803" pitchFamily="18" charset="0"/>
              </a:rPr>
              <a:t>Alaska Natives with disabilities residing in six (6) target communities will self-identify an increase in:</a:t>
            </a:r>
          </a:p>
          <a:p>
            <a:pPr marL="0" indent="0" algn="just">
              <a:buNone/>
            </a:pPr>
            <a:endParaRPr lang="en-US" sz="900" dirty="0">
              <a:latin typeface="Garamond" panose="02020404030301010803" pitchFamily="18" charset="0"/>
            </a:endParaRPr>
          </a:p>
          <a:p>
            <a:pPr lvl="1" algn="just"/>
            <a:r>
              <a:rPr lang="en-US" sz="2800" dirty="0">
                <a:latin typeface="Garamond" panose="02020404030301010803" pitchFamily="18" charset="0"/>
              </a:rPr>
              <a:t>Awareness of IL services;</a:t>
            </a:r>
          </a:p>
          <a:p>
            <a:pPr lvl="1" algn="just"/>
            <a:endParaRPr lang="en-US" sz="900" dirty="0" smtClean="0">
              <a:latin typeface="Garamond" panose="02020404030301010803" pitchFamily="18" charset="0"/>
            </a:endParaRPr>
          </a:p>
          <a:p>
            <a:pPr lvl="1" algn="just"/>
            <a:r>
              <a:rPr lang="en-US" sz="2800" dirty="0">
                <a:latin typeface="Garamond" panose="02020404030301010803" pitchFamily="18" charset="0"/>
              </a:rPr>
              <a:t>Personal independence as a result of IL service delivery; and</a:t>
            </a:r>
          </a:p>
          <a:p>
            <a:pPr lvl="1" algn="just"/>
            <a:endParaRPr lang="en-US" sz="900" dirty="0" smtClean="0">
              <a:latin typeface="Garamond" panose="02020404030301010803" pitchFamily="18" charset="0"/>
            </a:endParaRPr>
          </a:p>
          <a:p>
            <a:pPr lvl="1" algn="just"/>
            <a:r>
              <a:rPr lang="en-US" sz="2800" dirty="0">
                <a:latin typeface="Garamond" panose="02020404030301010803" pitchFamily="18" charset="0"/>
              </a:rPr>
              <a:t>Satisfaction with CIL services.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C58C-0033-44B4-B5FF-C7868A8517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8096" y="585216"/>
            <a:ext cx="8375904" cy="557784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Products to be Developed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8096" y="1600200"/>
            <a:ext cx="7918704" cy="470916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Garamond" panose="02020404030301010803" pitchFamily="18" charset="0"/>
              </a:rPr>
              <a:t>A sustainability plan to support the project in the future.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smtClean="0">
                <a:latin typeface="Garamond" panose="02020404030301010803" pitchFamily="18" charset="0"/>
              </a:rPr>
              <a:t>Through dissemination of best practices and lessons learned, CILs outside of our service area will learn to better serve people with disabilities in Tribal villages and Reservations. </a:t>
            </a:r>
            <a:endParaRPr lang="en-US" dirty="0" smtClean="0">
              <a:latin typeface="Garamond" panose="02020404030301010803" pitchFamily="18" charset="0"/>
            </a:endParaRPr>
          </a:p>
          <a:p>
            <a:pPr lvl="1" algn="just"/>
            <a:r>
              <a:rPr lang="en-US" sz="2800" dirty="0">
                <a:latin typeface="Garamond" panose="02020404030301010803" pitchFamily="18" charset="0"/>
              </a:rPr>
              <a:t>A formal paper capturing lessons learned and best practices will be developed.  We plan to work w/ IRLU </a:t>
            </a:r>
            <a:r>
              <a:rPr lang="en-US" sz="2800">
                <a:latin typeface="Garamond" panose="02020404030301010803" pitchFamily="18" charset="0"/>
              </a:rPr>
              <a:t>on </a:t>
            </a:r>
            <a:r>
              <a:rPr lang="en-US" sz="2800" smtClean="0">
                <a:latin typeface="Garamond" panose="02020404030301010803" pitchFamily="18" charset="0"/>
              </a:rPr>
              <a:t>dissemination. </a:t>
            </a:r>
            <a:endParaRPr lang="en-US" sz="2800" dirty="0">
              <a:latin typeface="Garamond" panose="02020404030301010803" pitchFamily="18" charset="0"/>
            </a:endParaRPr>
          </a:p>
          <a:p>
            <a:pPr lvl="1" algn="just"/>
            <a:r>
              <a:rPr lang="en-US" sz="2800" dirty="0">
                <a:latin typeface="Garamond" panose="02020404030301010803" pitchFamily="18" charset="0"/>
              </a:rPr>
              <a:t>Presentations at The </a:t>
            </a:r>
            <a:r>
              <a:rPr lang="en-US" sz="2800" dirty="0" smtClean="0">
                <a:latin typeface="Garamond" panose="02020404030301010803" pitchFamily="18" charset="0"/>
              </a:rPr>
              <a:t>National Council on Independent Living (NCIL); and Associated Programs for Rural Independent Living (APRIL) conferences.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C58C-0033-44B4-B5FF-C7868A8517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 and Relationships!</a:t>
            </a:r>
            <a:endParaRPr lang="en-US" dirty="0"/>
          </a:p>
        </p:txBody>
      </p:sp>
      <p:pic>
        <p:nvPicPr>
          <p:cNvPr id="5" name="Content Placeholder 4" descr="Two women standing together" title="Two Wome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33" y="1720850"/>
            <a:ext cx="6117167" cy="45878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7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71018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Local Input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8096" y="1295400"/>
            <a:ext cx="7359904" cy="5013960"/>
          </a:xfrm>
        </p:spPr>
        <p:txBody>
          <a:bodyPr>
            <a:normAutofit fontScale="40000" lnSpcReduction="20000"/>
          </a:bodyPr>
          <a:lstStyle/>
          <a:p>
            <a:r>
              <a:rPr lang="en-US" sz="6500" dirty="0" smtClean="0">
                <a:latin typeface="Garamond" panose="02020404030301010803" pitchFamily="18" charset="0"/>
              </a:rPr>
              <a:t>The project will require: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pPr lvl="1" algn="just"/>
            <a:r>
              <a:rPr lang="en-US" sz="6500" dirty="0" smtClean="0">
                <a:latin typeface="Garamond" panose="02020404030301010803" pitchFamily="18" charset="0"/>
              </a:rPr>
              <a:t>Local input and participation to examine barriers to Independent Living (IL) for Alaska Natives.</a:t>
            </a:r>
          </a:p>
          <a:p>
            <a:pPr marL="342900" lvl="1" indent="0" algn="just">
              <a:buNone/>
            </a:pPr>
            <a:endParaRPr lang="en-US" sz="6500" dirty="0">
              <a:latin typeface="Garamond" panose="02020404030301010803" pitchFamily="18" charset="0"/>
            </a:endParaRPr>
          </a:p>
          <a:p>
            <a:pPr lvl="1" algn="just"/>
            <a:r>
              <a:rPr lang="en-US" sz="6500" dirty="0" smtClean="0">
                <a:latin typeface="Garamond" panose="02020404030301010803" pitchFamily="18" charset="0"/>
              </a:rPr>
              <a:t>Review of partner organizations who provide services to them.</a:t>
            </a:r>
          </a:p>
          <a:p>
            <a:pPr marL="342900" lvl="1" indent="0" algn="just">
              <a:buNone/>
            </a:pPr>
            <a:endParaRPr lang="en-US" sz="6500" dirty="0">
              <a:latin typeface="Garamond" panose="02020404030301010803" pitchFamily="18" charset="0"/>
            </a:endParaRPr>
          </a:p>
          <a:p>
            <a:pPr lvl="1" algn="just"/>
            <a:r>
              <a:rPr lang="en-US" sz="6500" dirty="0" smtClean="0">
                <a:latin typeface="Garamond" panose="02020404030301010803" pitchFamily="18" charset="0"/>
              </a:rPr>
              <a:t>The development of a </a:t>
            </a:r>
            <a:r>
              <a:rPr lang="en-US" sz="6500" i="1" dirty="0" smtClean="0">
                <a:latin typeface="Garamond" panose="02020404030301010803" pitchFamily="18" charset="0"/>
              </a:rPr>
              <a:t>Comprehensive Needs Survey </a:t>
            </a:r>
            <a:r>
              <a:rPr lang="en-US" sz="6500" dirty="0" smtClean="0">
                <a:latin typeface="Garamond" panose="02020404030301010803" pitchFamily="18" charset="0"/>
              </a:rPr>
              <a:t>completed by community members, identifying IL barriers.</a:t>
            </a:r>
          </a:p>
          <a:p>
            <a:pPr marL="342900" lvl="1" indent="0" algn="just">
              <a:buNone/>
            </a:pPr>
            <a:endParaRPr lang="en-US" sz="6500" dirty="0">
              <a:latin typeface="Garamond" panose="02020404030301010803" pitchFamily="18" charset="0"/>
            </a:endParaRPr>
          </a:p>
          <a:p>
            <a:pPr lvl="1" algn="just"/>
            <a:r>
              <a:rPr lang="en-US" sz="6500" dirty="0" smtClean="0">
                <a:latin typeface="Garamond" panose="02020404030301010803" pitchFamily="18" charset="0"/>
              </a:rPr>
              <a:t>The creation of a Regional Advisory Committee to provide guidance on cultural protocols when working in rural communities.</a:t>
            </a:r>
          </a:p>
          <a:p>
            <a:pPr lvl="1"/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C58C-0033-44B4-B5FF-C7868A8517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Research Component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Garamond" panose="02020404030301010803" pitchFamily="18" charset="0"/>
              </a:rPr>
              <a:t>SAIL is working with the Alaska Native Elders Care (ANEC) for project research.</a:t>
            </a:r>
          </a:p>
          <a:p>
            <a:pPr marL="0" indent="0" algn="just">
              <a:buNone/>
            </a:pPr>
            <a:endParaRPr lang="en-US" sz="900" dirty="0">
              <a:latin typeface="Garamond" panose="02020404030301010803" pitchFamily="18" charset="0"/>
            </a:endParaRPr>
          </a:p>
          <a:p>
            <a:pPr algn="just"/>
            <a:r>
              <a:rPr lang="en-US" sz="2800" dirty="0" smtClean="0">
                <a:latin typeface="Garamond" panose="02020404030301010803" pitchFamily="18" charset="0"/>
              </a:rPr>
              <a:t>The questionnaire will identify awareness and gaps affecting IL .</a:t>
            </a:r>
          </a:p>
          <a:p>
            <a:pPr marL="0" indent="0" algn="just">
              <a:buNone/>
            </a:pPr>
            <a:endParaRPr lang="en-US" sz="900" dirty="0">
              <a:latin typeface="Garamond" panose="02020404030301010803" pitchFamily="18" charset="0"/>
            </a:endParaRPr>
          </a:p>
          <a:p>
            <a:pPr algn="just"/>
            <a:r>
              <a:rPr lang="en-US" sz="2800" dirty="0" smtClean="0">
                <a:latin typeface="Garamond" panose="02020404030301010803" pitchFamily="18" charset="0"/>
              </a:rPr>
              <a:t>The Research Advisory Council, and the 6 federally recognized Tribes will influence research questions, emphasizing IL conditions in each community.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68AC58C-0033-44B4-B5FF-C7868A8517C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90154" cy="14996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Alaska Native Tribal Health Consortium (ANTHC) Role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133600"/>
            <a:ext cx="7290055" cy="4023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Garamond" panose="02020404030301010803" pitchFamily="18" charset="0"/>
              </a:rPr>
              <a:t>For health related research projects, ANTHC is the organization who reviews/approves/disapproves proposals.</a:t>
            </a:r>
            <a:endParaRPr lang="en-US" sz="8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Garamond" panose="02020404030301010803" pitchFamily="18" charset="0"/>
              </a:rPr>
              <a:t>Their purpose and role for the IL-STAND project is:</a:t>
            </a:r>
          </a:p>
          <a:p>
            <a:pPr algn="just"/>
            <a:r>
              <a:rPr lang="en-US" sz="2800" dirty="0" smtClean="0">
                <a:latin typeface="Garamond" panose="02020404030301010803" pitchFamily="18" charset="0"/>
              </a:rPr>
              <a:t>Assist health researchers to obtain approval for research in Alaska Native communities.</a:t>
            </a:r>
          </a:p>
          <a:p>
            <a:pPr algn="just"/>
            <a:r>
              <a:rPr lang="en-US" sz="2800" dirty="0" smtClean="0">
                <a:latin typeface="Garamond" panose="02020404030301010803" pitchFamily="18" charset="0"/>
              </a:rPr>
              <a:t>Through our working partnership between SAIL and ANEC, we will submit our proposal via the Institutional Review Board (IRB).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C58C-0033-44B4-B5FF-C7868A8517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Alaska Native Tribal Health Consortium (ANTHC)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3396"/>
            <a:ext cx="7886700" cy="40912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000" dirty="0" smtClean="0">
                <a:latin typeface="Garamond" panose="02020404030301010803" pitchFamily="18" charset="0"/>
              </a:rPr>
              <a:t>This includes presenting the conceptual framework for Tribal review and approval of health research in Alaska tribal communities.</a:t>
            </a:r>
            <a:endParaRPr lang="en-US" sz="3000" dirty="0">
              <a:latin typeface="Garamond" panose="02020404030301010803" pitchFamily="18" charset="0"/>
            </a:endParaRPr>
          </a:p>
          <a:p>
            <a:pPr algn="just"/>
            <a:r>
              <a:rPr lang="en-US" sz="3000" dirty="0" smtClean="0">
                <a:latin typeface="Garamond" panose="02020404030301010803" pitchFamily="18" charset="0"/>
              </a:rPr>
              <a:t>It is important to demonstrate the research review and approval process of health research in Alaska Native communities.</a:t>
            </a:r>
            <a:endParaRPr lang="en-US" sz="3000" dirty="0">
              <a:latin typeface="Garamond" panose="02020404030301010803" pitchFamily="18" charset="0"/>
            </a:endParaRPr>
          </a:p>
          <a:p>
            <a:pPr algn="just"/>
            <a:r>
              <a:rPr lang="en-US" sz="3000" dirty="0" smtClean="0">
                <a:latin typeface="Garamond" panose="02020404030301010803" pitchFamily="18" charset="0"/>
              </a:rPr>
              <a:t>In the past, Native Americans and Alaska Natives were mistrustful of research protocols, based upon misinformation about project results given to participants and communities.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C58C-0033-44B4-B5FF-C7868A8517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458200" cy="12534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Partner Agency Collaboration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60914"/>
            <a:ext cx="7886700" cy="491241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5100" dirty="0" smtClean="0">
                <a:latin typeface="Garamond" panose="02020404030301010803" pitchFamily="18" charset="0"/>
              </a:rPr>
              <a:t>Through this project:</a:t>
            </a:r>
          </a:p>
          <a:p>
            <a:pPr algn="just"/>
            <a:r>
              <a:rPr lang="en-US" sz="5100" dirty="0" smtClean="0">
                <a:latin typeface="Garamond" panose="02020404030301010803" pitchFamily="18" charset="0"/>
              </a:rPr>
              <a:t>Increased IL services in rural SE Alaska.</a:t>
            </a:r>
          </a:p>
          <a:p>
            <a:pPr marL="0" indent="0" algn="just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sz="5100" dirty="0" smtClean="0">
                <a:latin typeface="Garamond" panose="02020404030301010803" pitchFamily="18" charset="0"/>
              </a:rPr>
              <a:t>Hired one Village IL Advocate per community.</a:t>
            </a:r>
          </a:p>
          <a:p>
            <a:pPr marL="0" indent="0" algn="just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sz="5100" dirty="0" smtClean="0">
                <a:latin typeface="Garamond" panose="02020404030301010803" pitchFamily="18" charset="0"/>
              </a:rPr>
              <a:t>37% of our consumers are Alaska Native.</a:t>
            </a:r>
          </a:p>
          <a:p>
            <a:pPr algn="just"/>
            <a:endParaRPr lang="en-US" sz="1700" dirty="0">
              <a:latin typeface="Garamond" panose="02020404030301010803" pitchFamily="18" charset="0"/>
            </a:endParaRPr>
          </a:p>
          <a:p>
            <a:pPr algn="just"/>
            <a:r>
              <a:rPr lang="en-US" sz="5100" dirty="0">
                <a:latin typeface="Garamond" panose="02020404030301010803" pitchFamily="18" charset="0"/>
              </a:rPr>
              <a:t>C</a:t>
            </a:r>
            <a:r>
              <a:rPr lang="en-US" sz="5100" dirty="0" smtClean="0">
                <a:latin typeface="Garamond" panose="02020404030301010803" pitchFamily="18" charset="0"/>
              </a:rPr>
              <a:t>ontinual dialogue with our partners to increase IL services for Alaska Natives, including:</a:t>
            </a:r>
          </a:p>
          <a:p>
            <a:pPr algn="just"/>
            <a:endParaRPr lang="en-US" sz="1700" dirty="0" smtClean="0">
              <a:latin typeface="Garamond" panose="02020404030301010803" pitchFamily="18" charset="0"/>
            </a:endParaRPr>
          </a:p>
          <a:p>
            <a:pPr lvl="1" algn="just"/>
            <a:r>
              <a:rPr lang="en-US" sz="5100" dirty="0" smtClean="0">
                <a:latin typeface="Garamond" panose="02020404030301010803" pitchFamily="18" charset="0"/>
              </a:rPr>
              <a:t>Supporting use of telemedicine in communities, via SEARHC.</a:t>
            </a:r>
          </a:p>
          <a:p>
            <a:pPr lvl="1" algn="just"/>
            <a:r>
              <a:rPr lang="en-US" sz="5100" dirty="0" smtClean="0">
                <a:latin typeface="Garamond" panose="02020404030301010803" pitchFamily="18" charset="0"/>
              </a:rPr>
              <a:t>Use of facilities with CCS/SESS and SEARHC.</a:t>
            </a:r>
          </a:p>
          <a:p>
            <a:pPr lvl="1" algn="just"/>
            <a:r>
              <a:rPr lang="en-US" sz="5100" dirty="0" smtClean="0">
                <a:latin typeface="Garamond" panose="02020404030301010803" pitchFamily="18" charset="0"/>
              </a:rPr>
              <a:t>Increasing work opportunities, through IL Advocates in six (6) target communities.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C58C-0033-44B4-B5FF-C7868A8517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0" y="609600"/>
            <a:ext cx="7842504" cy="5638800"/>
          </a:xfrm>
        </p:spPr>
        <p:txBody>
          <a:bodyPr>
            <a:normAutofit/>
          </a:bodyPr>
          <a:lstStyle/>
          <a:p>
            <a:endParaRPr lang="en-US" sz="2800" b="1" dirty="0" smtClean="0">
              <a:latin typeface="Garamond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Garamond" pitchFamily="18" charset="0"/>
              </a:rPr>
              <a:t>Your Presenters: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Garamond" pitchFamily="18" charset="0"/>
              </a:rPr>
            </a:br>
            <a:endParaRPr lang="en-US" sz="32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endParaRPr lang="en-US" sz="3200" b="1" dirty="0">
              <a:latin typeface="Garamond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Garamond" pitchFamily="18" charset="0"/>
              </a:rPr>
              <a:t>Gail Dabaluz, </a:t>
            </a: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IL-STAND Program Coord</a:t>
            </a:r>
            <a:r>
              <a:rPr lang="en-US" sz="2800" b="1" dirty="0" smtClean="0">
                <a:latin typeface="Garamond" pitchFamily="18" charset="0"/>
              </a:rPr>
              <a:t>inator</a:t>
            </a:r>
            <a:endParaRPr lang="en-US" sz="28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endParaRPr lang="en-US" sz="3200" b="1" dirty="0">
              <a:latin typeface="Garamond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Garamond" pitchFamily="18" charset="0"/>
              </a:rPr>
              <a:t>Joan O’Keefe, </a:t>
            </a:r>
            <a:r>
              <a:rPr lang="en-US" sz="2800" b="1" dirty="0" smtClean="0">
                <a:solidFill>
                  <a:schemeClr val="tx1"/>
                </a:solidFill>
                <a:latin typeface="Garamond" pitchFamily="18" charset="0"/>
              </a:rPr>
              <a:t>SAIL Executive Director</a:t>
            </a:r>
          </a:p>
          <a:p>
            <a:endParaRPr lang="en-US" sz="3200" b="1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C58C-0033-44B4-B5FF-C7868A8517CB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2" descr="CCTHITA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97" y="2740061"/>
            <a:ext cx="1186033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tholic community servic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2" y="1918922"/>
            <a:ext cx="1728788" cy="714375"/>
          </a:xfrm>
          <a:prstGeom prst="rect">
            <a:avLst/>
          </a:prstGeom>
        </p:spPr>
      </p:pic>
      <p:pic>
        <p:nvPicPr>
          <p:cNvPr id="10" name="Picture 9" descr="https://scontent-sea1-1.xx.fbcdn.net/v/t1.0-1/c0.0.206.206/11193421_987845901234785_5959624016893317298_n.jpg?oh=427be696986c5e9ada467e0282f9e4d3&amp;oe=59D9C5C8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97" y="3834722"/>
            <a:ext cx="1215390" cy="121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southeast alaska regional health consort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75601"/>
            <a:ext cx="2560320" cy="61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18922"/>
            <a:ext cx="6076950" cy="440567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Catholic Community Services - Southeast Senior Services (CCS-SSS</a:t>
            </a:r>
            <a:r>
              <a:rPr lang="en-US" sz="2400" dirty="0" smtClean="0">
                <a:latin typeface="Garamond" panose="02020404030301010803" pitchFamily="18" charset="0"/>
              </a:rPr>
              <a:t>).</a:t>
            </a:r>
          </a:p>
          <a:p>
            <a:pPr marL="0" indent="0"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Central Council Tlingit and Haida Indian Tribes of Alaska (CCTHITA</a:t>
            </a:r>
            <a:r>
              <a:rPr lang="en-US" sz="2400" dirty="0" smtClean="0">
                <a:latin typeface="Garamond" panose="02020404030301010803" pitchFamily="18" charset="0"/>
              </a:rPr>
              <a:t>).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Tlingit and </a:t>
            </a:r>
            <a:r>
              <a:rPr lang="en-US" sz="2400" dirty="0">
                <a:latin typeface="Garamond" panose="02020404030301010803" pitchFamily="18" charset="0"/>
              </a:rPr>
              <a:t>Haida Regional Housing Authority (THRHA</a:t>
            </a:r>
            <a:r>
              <a:rPr lang="en-US" sz="2400" dirty="0" smtClean="0">
                <a:latin typeface="Garamond" panose="02020404030301010803" pitchFamily="18" charset="0"/>
              </a:rPr>
              <a:t>).</a:t>
            </a:r>
          </a:p>
          <a:p>
            <a:pPr marL="0" indent="0">
              <a:buNone/>
            </a:pPr>
            <a:endParaRPr lang="en-US" sz="900" dirty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Southeast Alaska Regional Health Consortium (SEARHC).</a:t>
            </a: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803517"/>
            <a:ext cx="7886700" cy="74166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Local Partner Agencies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75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6738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Challenges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52600"/>
            <a:ext cx="7842504" cy="4800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S</a:t>
            </a:r>
            <a:r>
              <a:rPr lang="en-US" sz="2800" dirty="0" smtClean="0">
                <a:latin typeface="Garamond" panose="02020404030301010803" pitchFamily="18" charset="0"/>
              </a:rPr>
              <a:t>taff changes were a soft challenge; it was just a matter of adjusting to each program director’s way of doing business.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Program funding carry-over budget uncertainty. Submitting our requests took a long time to officially know if the budget modifications was approved.</a:t>
            </a:r>
            <a:endParaRPr lang="en-US" sz="2800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Hiring very part-time staff in each community was tricky.</a:t>
            </a:r>
          </a:p>
          <a:p>
            <a:pPr marL="128016" lvl="1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243584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676400"/>
            <a:ext cx="8090154" cy="46329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Providing training via distance delivery.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Everyone has their own level of IT capabilities;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What is the best method to offer training from a distance?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What training tools are available?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What training tools need to be developed?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Trouble-shooting staff logistics from a distance.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Securing office space;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How to transport office furniture, supplies to remote villages;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Setting up the tools staff need on a daily basis (phone, internet</a:t>
            </a:r>
            <a:r>
              <a:rPr lang="en-US" sz="2800" dirty="0" smtClean="0">
                <a:latin typeface="Garamond" panose="02020404030301010803" pitchFamily="18" charset="0"/>
              </a:rPr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Cost of travel in SE Alaska.</a:t>
            </a:r>
            <a:endParaRPr lang="en-US" sz="28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 descr="Parked airplane overlooking lake and mountains." title="Airpla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aramond" panose="02020404030301010803" pitchFamily="18" charset="0"/>
              </a:rPr>
              <a:t>Lessons Learned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Garamond" panose="02020404030301010803" pitchFamily="18" charset="0"/>
              </a:rPr>
              <a:t>Through meaningful partnerships with Tribes, we’ve learned:</a:t>
            </a:r>
            <a:endParaRPr lang="en-US" sz="2800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Hiring models can use multiple approaches.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Identifying community tribal needs is unique, in each village.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Launching community surveys can provide great opportunities to listen to consumer feedback.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Mandatory employee training on Native history, values, and culture is critical for all CIL staff.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004304" cy="4520184"/>
          </a:xfrm>
        </p:spPr>
        <p:txBody>
          <a:bodyPr>
            <a:normAutofit/>
          </a:bodyPr>
          <a:lstStyle/>
          <a:p>
            <a:r>
              <a:rPr lang="en-US" dirty="0" smtClean="0"/>
              <a:t>Other Take </a:t>
            </a:r>
            <a:r>
              <a:rPr lang="en-US" dirty="0" err="1" smtClean="0"/>
              <a:t>aways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30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18704" cy="1499616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Garamond" panose="02020404030301010803" pitchFamily="18" charset="0"/>
              </a:rPr>
              <a:t>GunalchÉesh</a:t>
            </a:r>
            <a:r>
              <a:rPr lang="en-US" sz="4000" dirty="0" smtClean="0">
                <a:latin typeface="Garamond" panose="02020404030301010803" pitchFamily="18" charset="0"/>
              </a:rPr>
              <a:t> (Thank you!)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3276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 smtClean="0">
                <a:latin typeface="Garamond" panose="02020404030301010803" pitchFamily="18" charset="0"/>
              </a:rPr>
              <a:t>Joan O’Keefe, Executive Director</a:t>
            </a:r>
          </a:p>
          <a:p>
            <a:pPr marL="0" indent="0">
              <a:buNone/>
            </a:pPr>
            <a:r>
              <a:rPr lang="en-US" sz="3300" dirty="0" smtClean="0">
                <a:latin typeface="Garamond" panose="02020404030301010803" pitchFamily="18" charset="0"/>
                <a:hlinkClick r:id="rId2"/>
              </a:rPr>
              <a:t>jokeefe@sailinc.org</a:t>
            </a:r>
            <a:endParaRPr lang="en-US" sz="33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3300" dirty="0" smtClean="0">
                <a:latin typeface="Garamond" panose="02020404030301010803" pitchFamily="18" charset="0"/>
              </a:rPr>
              <a:t>800-478-7245</a:t>
            </a:r>
          </a:p>
          <a:p>
            <a:pPr marL="0" indent="0">
              <a:buNone/>
            </a:pPr>
            <a:r>
              <a:rPr lang="en-US" sz="3300" dirty="0" smtClean="0">
                <a:latin typeface="Garamond" panose="02020404030301010803" pitchFamily="18" charset="0"/>
              </a:rPr>
              <a:t>907-523-4430</a:t>
            </a:r>
          </a:p>
          <a:p>
            <a:pPr marL="0" indent="0">
              <a:buNone/>
            </a:pPr>
            <a:r>
              <a:rPr lang="en-US" sz="3300" dirty="0" smtClean="0">
                <a:latin typeface="Garamond" panose="02020404030301010803" pitchFamily="18" charset="0"/>
                <a:hlinkClick r:id="rId3"/>
              </a:rPr>
              <a:t>www.sailinc.org</a:t>
            </a:r>
            <a:endParaRPr lang="en-US" sz="33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2971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400" dirty="0">
                <a:latin typeface="Garamond" panose="02020404030301010803" pitchFamily="18" charset="0"/>
              </a:rPr>
              <a:t>Gail Dabaluz, Project Coordinator</a:t>
            </a:r>
          </a:p>
          <a:p>
            <a:pPr marL="0" indent="0">
              <a:buNone/>
            </a:pPr>
            <a:r>
              <a:rPr lang="en-US" sz="3400" dirty="0">
                <a:latin typeface="Garamond" panose="02020404030301010803" pitchFamily="18" charset="0"/>
                <a:hlinkClick r:id="rId4"/>
              </a:rPr>
              <a:t>gdabaluz@sailinc.org</a:t>
            </a:r>
            <a:endParaRPr lang="en-US" sz="3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3400" dirty="0" smtClean="0">
                <a:latin typeface="Garamond" panose="02020404030301010803" pitchFamily="18" charset="0"/>
              </a:rPr>
              <a:t>800-478-7245</a:t>
            </a:r>
          </a:p>
          <a:p>
            <a:pPr marL="0" indent="0">
              <a:buNone/>
            </a:pPr>
            <a:r>
              <a:rPr lang="en-US" sz="3400" dirty="0" smtClean="0">
                <a:latin typeface="Garamond" panose="02020404030301010803" pitchFamily="18" charset="0"/>
              </a:rPr>
              <a:t>907-523-4432</a:t>
            </a:r>
            <a:endParaRPr lang="en-US" sz="3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3400" dirty="0">
                <a:latin typeface="Garamond" panose="02020404030301010803" pitchFamily="18" charset="0"/>
                <a:hlinkClick r:id="rId3"/>
              </a:rPr>
              <a:t>www.sailinc.org</a:t>
            </a:r>
            <a:endParaRPr lang="en-US" sz="3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C58C-0033-44B4-B5FF-C7868A8517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Presentation Overview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Garamond" panose="02020404030301010803" pitchFamily="18" charset="0"/>
              </a:rPr>
              <a:t>Context: Where and Why</a:t>
            </a:r>
          </a:p>
          <a:p>
            <a:r>
              <a:rPr lang="en-US" sz="2800" dirty="0" smtClean="0">
                <a:latin typeface="Garamond" panose="02020404030301010803" pitchFamily="18" charset="0"/>
              </a:rPr>
              <a:t>ACL NAILD Project Proposal</a:t>
            </a:r>
          </a:p>
          <a:p>
            <a:r>
              <a:rPr lang="en-US" sz="2800" dirty="0" smtClean="0">
                <a:latin typeface="Garamond" panose="02020404030301010803" pitchFamily="18" charset="0"/>
              </a:rPr>
              <a:t>Challenges</a:t>
            </a:r>
          </a:p>
          <a:p>
            <a:r>
              <a:rPr lang="en-US" sz="2800" dirty="0" smtClean="0">
                <a:latin typeface="Garamond" panose="02020404030301010803" pitchFamily="18" charset="0"/>
              </a:rPr>
              <a:t>Lessons Learned</a:t>
            </a:r>
          </a:p>
          <a:p>
            <a:r>
              <a:rPr lang="en-US" sz="2800" dirty="0" smtClean="0">
                <a:latin typeface="Garamond" panose="02020404030301010803" pitchFamily="18" charset="0"/>
              </a:rPr>
              <a:t>Other Possible Take-</a:t>
            </a:r>
            <a:r>
              <a:rPr lang="en-US" sz="2800" dirty="0" err="1" smtClean="0">
                <a:latin typeface="Garamond" panose="02020404030301010803" pitchFamily="18" charset="0"/>
              </a:rPr>
              <a:t>Aways</a:t>
            </a:r>
            <a:endParaRPr lang="en-US" sz="2800" dirty="0" smtClean="0">
              <a:latin typeface="Garamond" panose="02020404030301010803" pitchFamily="18" charset="0"/>
            </a:endParaRPr>
          </a:p>
          <a:p>
            <a:r>
              <a:rPr lang="en-US" sz="2800" dirty="0" smtClean="0">
                <a:latin typeface="Garamond" panose="02020404030301010803" pitchFamily="18" charset="0"/>
              </a:rPr>
              <a:t>Q &amp; 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6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1% Over 60&#10;41% 25-59&#10;15% 19 or younger&#10;3% 20-24&#10;" title="all age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0200" y="2771776"/>
            <a:ext cx="3368278" cy="3505200"/>
          </a:xfrm>
          <a:prstGeom prst="rect">
            <a:avLst/>
          </a:prstGeom>
        </p:spPr>
      </p:pic>
      <p:pic>
        <p:nvPicPr>
          <p:cNvPr id="5" name="Picture 4" descr="Chart.&#10;37 % Alaska Native&#10;2% Asian&#10;2% Hispanic or Latino&#10;1% Hawaiian/Pacific Islander&#10;1% African American&#10;3% Two or more&#10;54&amp; Caucasian" title="Race or Ethnicit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58" y="3352800"/>
            <a:ext cx="4348774" cy="2924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096" y="1143000"/>
            <a:ext cx="68519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CIL, incorporated 1992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Aging and Disability Resource Center, 2007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Serving 1200+ Elders and PWD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Consumers in 18 communities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57200"/>
            <a:ext cx="7290054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SAIL in a Nutshell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 descr="11% Public Support and Charitable Giving&#10;15% Fee for service&#10;7% Municipal&#10;39% State Support&#10;28% Federal Support" title="Fun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420" y="585216"/>
            <a:ext cx="4429830" cy="4419600"/>
          </a:xfrm>
          <a:prstGeom prst="rect">
            <a:avLst/>
          </a:prstGeom>
        </p:spPr>
      </p:pic>
      <p:pic>
        <p:nvPicPr>
          <p:cNvPr id="5" name="Picture 4" descr="27% Physical&#10;21%Development/intellectual&#10;20% Mental Health&#10;15% Vision&#10;14% Multiple&#10;3% hearing" title="Any Disabil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3999"/>
            <a:ext cx="3733800" cy="4955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786384"/>
          </a:xfrm>
        </p:spPr>
        <p:txBody>
          <a:bodyPr/>
          <a:lstStyle/>
          <a:p>
            <a:r>
              <a:rPr lang="en-US" dirty="0" smtClean="0"/>
              <a:t>More About SAIL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04800"/>
            <a:ext cx="7290054" cy="1066800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Alaska Is BIG!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 descr="Map of the United States. Alaska is 586,400 Square Miles, Over Twice the Size of Texas.&#10;1100 Air Miles from Juneau to Barrow &#10;From Orlando to New York is also 1100 Air Miles&#10;The Size of Alaska is equivalent to the entire eastern seaboard spanding north to south from maine to Florida and West to Tennessee" title="Size and Distance Comparison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571" y="1343025"/>
            <a:ext cx="7910351" cy="45796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7</a:t>
            </a:fld>
            <a:endParaRPr lang="en-US" dirty="0"/>
          </a:p>
        </p:txBody>
      </p:sp>
      <p:pic>
        <p:nvPicPr>
          <p:cNvPr id="2050" name="Picture 2" descr="alaska tribal land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" y="1397988"/>
            <a:ext cx="7943850" cy="50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Tribal regions of </a:t>
            </a:r>
            <a:r>
              <a:rPr lang="en-US" dirty="0" err="1" smtClean="0">
                <a:latin typeface="Garamond" panose="02020404030301010803" pitchFamily="18" charset="0"/>
              </a:rPr>
              <a:t>ALaSKA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18704" cy="14996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Native Am. IL Demonstration project (NAILD): IL-STAND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084832"/>
            <a:ext cx="7290055" cy="4239768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Garamond" panose="02020404030301010803" pitchFamily="18" charset="0"/>
              </a:rPr>
              <a:t>The SAIL Board of Directors, Executive Director, and staff identified a need to work with rural Alaska to better provide Independent Living (IL) services for Alaska Natives.</a:t>
            </a:r>
          </a:p>
          <a:p>
            <a:pPr marL="0" indent="0" algn="just">
              <a:buNone/>
            </a:pPr>
            <a:endParaRPr lang="en-US" sz="800" dirty="0">
              <a:latin typeface="Garamond" panose="02020404030301010803" pitchFamily="18" charset="0"/>
            </a:endParaRPr>
          </a:p>
          <a:p>
            <a:pPr algn="just"/>
            <a:r>
              <a:rPr lang="en-US" sz="2800" dirty="0" smtClean="0">
                <a:latin typeface="Garamond" panose="02020404030301010803" pitchFamily="18" charset="0"/>
              </a:rPr>
              <a:t>This long-held goal resulted in a grant proposal submitted to the Administration on Community Living. </a:t>
            </a:r>
            <a:r>
              <a:rPr lang="en-US" sz="2800" dirty="0">
                <a:latin typeface="Garamond" panose="02020404030301010803" pitchFamily="18" charset="0"/>
              </a:rPr>
              <a:t>Three </a:t>
            </a:r>
            <a:r>
              <a:rPr lang="en-US" sz="2800" dirty="0" smtClean="0">
                <a:latin typeface="Garamond" panose="02020404030301010803" pitchFamily="18" charset="0"/>
              </a:rPr>
              <a:t>projects chosen in </a:t>
            </a:r>
            <a:r>
              <a:rPr lang="en-US" sz="2800" dirty="0">
                <a:latin typeface="Garamond" panose="02020404030301010803" pitchFamily="18" charset="0"/>
              </a:rPr>
              <a:t>round one. SAIL </a:t>
            </a:r>
            <a:r>
              <a:rPr lang="en-US" sz="2800" dirty="0" smtClean="0">
                <a:latin typeface="Garamond" panose="02020404030301010803" pitchFamily="18" charset="0"/>
              </a:rPr>
              <a:t>received a 3-year award, to work with 6 communities: Angoon, Hoonah, Hydaburg, Kake, Klawock, and Yakutat. Two more recent round.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C58C-0033-44B4-B5FF-C7868A8517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D60A-9646-48F5-B0D5-30BB2959D01C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 descr="Participating communities: Hoonah, Angoon, Kake, Klawock, Hydaburg.&#10;Prior Existing SAIL Office: Haines, Juneau, Sitka, Ketchikan" title="IL STAND Project M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22"/>
            <a:ext cx="9144000" cy="67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3437</TotalTime>
  <Words>1083</Words>
  <Application>Microsoft Office PowerPoint</Application>
  <PresentationFormat>On-screen Show (4:3)</PresentationFormat>
  <Paragraphs>165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Garamond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Presentation Overview</vt:lpstr>
      <vt:lpstr>SAIL in a Nutshell…</vt:lpstr>
      <vt:lpstr>More About SAIL</vt:lpstr>
      <vt:lpstr>Alaska Is BIG!</vt:lpstr>
      <vt:lpstr>Tribal regions of ALaSKA</vt:lpstr>
      <vt:lpstr>Native Am. IL Demonstration project (NAILD): IL-STAND</vt:lpstr>
      <vt:lpstr>PowerPoint Presentation</vt:lpstr>
      <vt:lpstr>IL-STAND Program goals</vt:lpstr>
      <vt:lpstr>Project Goals and Objectives </vt:lpstr>
      <vt:lpstr>Anticipated Outcomes</vt:lpstr>
      <vt:lpstr>Products to be Developed</vt:lpstr>
      <vt:lpstr>Partnerships and Relationships!</vt:lpstr>
      <vt:lpstr>Local Input</vt:lpstr>
      <vt:lpstr>Research Component</vt:lpstr>
      <vt:lpstr>Alaska Native Tribal Health Consortium (ANTHC) Role</vt:lpstr>
      <vt:lpstr>Alaska Native Tribal Health Consortium (ANTHC) Role</vt:lpstr>
      <vt:lpstr>Partner Agency Collaboration</vt:lpstr>
      <vt:lpstr>Local Partner Agencies</vt:lpstr>
      <vt:lpstr>Challenges</vt:lpstr>
      <vt:lpstr>Challenges</vt:lpstr>
      <vt:lpstr>PowerPoint Presentation</vt:lpstr>
      <vt:lpstr>Lessons Learned</vt:lpstr>
      <vt:lpstr>Other Take aways   Questions and Answers</vt:lpstr>
      <vt:lpstr>GunalchÉesh (Thank you!)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Dabaluz</dc:creator>
  <cp:lastModifiedBy>Mary Olson</cp:lastModifiedBy>
  <cp:revision>144</cp:revision>
  <cp:lastPrinted>2018-09-28T19:32:41Z</cp:lastPrinted>
  <dcterms:created xsi:type="dcterms:W3CDTF">2012-05-10T15:08:57Z</dcterms:created>
  <dcterms:modified xsi:type="dcterms:W3CDTF">2018-10-25T19:46:36Z</dcterms:modified>
</cp:coreProperties>
</file>