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3" r:id="rId2"/>
    <p:sldId id="274" r:id="rId3"/>
    <p:sldId id="277" r:id="rId4"/>
    <p:sldId id="283" r:id="rId5"/>
    <p:sldId id="279" r:id="rId6"/>
    <p:sldId id="280" r:id="rId7"/>
    <p:sldId id="281" r:id="rId8"/>
    <p:sldId id="259" r:id="rId9"/>
    <p:sldId id="288" r:id="rId10"/>
    <p:sldId id="260" r:id="rId11"/>
    <p:sldId id="262" r:id="rId12"/>
    <p:sldId id="261" r:id="rId13"/>
    <p:sldId id="263" r:id="rId14"/>
    <p:sldId id="264" r:id="rId15"/>
    <p:sldId id="265" r:id="rId16"/>
    <p:sldId id="266" r:id="rId17"/>
    <p:sldId id="267" r:id="rId18"/>
    <p:sldId id="269" r:id="rId19"/>
    <p:sldId id="282"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68063" autoAdjust="0"/>
  </p:normalViewPr>
  <p:slideViewPr>
    <p:cSldViewPr snapToGrid="0">
      <p:cViewPr varScale="1">
        <p:scale>
          <a:sx n="47" d="100"/>
          <a:sy n="47" d="100"/>
        </p:scale>
        <p:origin x="14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8E09D-2FE5-4E00-9076-09FD4F9CCEA8}" type="doc">
      <dgm:prSet loTypeId="urn:microsoft.com/office/officeart/2005/8/layout/venn3" loCatId="relationship" qsTypeId="urn:microsoft.com/office/officeart/2005/8/quickstyle/simple1" qsCatId="simple" csTypeId="urn:microsoft.com/office/officeart/2005/8/colors/colorful1" csCatId="colorful" phldr="1"/>
      <dgm:spPr/>
    </dgm:pt>
    <dgm:pt modelId="{7B6D507F-6729-45A2-A32C-CAEF236B0727}">
      <dgm:prSet phldrT="[Text]" custT="1"/>
      <dgm:spPr/>
      <dgm:t>
        <a:bodyPr/>
        <a:lstStyle/>
        <a:p>
          <a:r>
            <a:rPr lang="en-US" sz="4000" dirty="0" smtClean="0"/>
            <a:t>State Disability Advisory Group</a:t>
          </a:r>
          <a:endParaRPr lang="en-US" sz="4000" dirty="0"/>
        </a:p>
      </dgm:t>
    </dgm:pt>
    <dgm:pt modelId="{49A87052-9FB7-4891-9A1D-0AE22554F496}" type="parTrans" cxnId="{437F072C-3D0E-455E-B5ED-F981D6B80AAA}">
      <dgm:prSet/>
      <dgm:spPr/>
      <dgm:t>
        <a:bodyPr/>
        <a:lstStyle/>
        <a:p>
          <a:endParaRPr lang="en-US"/>
        </a:p>
      </dgm:t>
    </dgm:pt>
    <dgm:pt modelId="{27FF3EA7-D67B-4C05-B8C4-E43FE50DED63}" type="sibTrans" cxnId="{437F072C-3D0E-455E-B5ED-F981D6B80AAA}">
      <dgm:prSet/>
      <dgm:spPr/>
      <dgm:t>
        <a:bodyPr/>
        <a:lstStyle/>
        <a:p>
          <a:endParaRPr lang="en-US"/>
        </a:p>
      </dgm:t>
    </dgm:pt>
    <dgm:pt modelId="{F7EBF135-6749-4C51-92AD-D0D839AABFAA}">
      <dgm:prSet phldrT="[Text]" custT="1"/>
      <dgm:spPr/>
      <dgm:t>
        <a:bodyPr/>
        <a:lstStyle/>
        <a:p>
          <a:r>
            <a:rPr lang="en-US" sz="4000" dirty="0" smtClean="0"/>
            <a:t>Capacity  Building</a:t>
          </a:r>
          <a:endParaRPr lang="en-US" sz="4000" dirty="0"/>
        </a:p>
      </dgm:t>
    </dgm:pt>
    <dgm:pt modelId="{E02B3D4E-61A5-4A29-9A17-2A87D04C3905}" type="parTrans" cxnId="{E8EFD403-9CEB-448E-A4E0-D4875F361BD2}">
      <dgm:prSet/>
      <dgm:spPr/>
      <dgm:t>
        <a:bodyPr/>
        <a:lstStyle/>
        <a:p>
          <a:endParaRPr lang="en-US"/>
        </a:p>
      </dgm:t>
    </dgm:pt>
    <dgm:pt modelId="{7AA70918-7525-4BBA-A4CA-0DAF22E7C507}" type="sibTrans" cxnId="{E8EFD403-9CEB-448E-A4E0-D4875F361BD2}">
      <dgm:prSet/>
      <dgm:spPr/>
      <dgm:t>
        <a:bodyPr/>
        <a:lstStyle/>
        <a:p>
          <a:endParaRPr lang="en-US"/>
        </a:p>
      </dgm:t>
    </dgm:pt>
    <dgm:pt modelId="{6C789A70-C2C5-4867-98CF-182EE3134592}">
      <dgm:prSet phldrT="[Text]" custT="1"/>
      <dgm:spPr/>
      <dgm:t>
        <a:bodyPr/>
        <a:lstStyle/>
        <a:p>
          <a:r>
            <a:rPr lang="en-US" sz="4000" dirty="0" smtClean="0"/>
            <a:t>Local Disability Advisory Group </a:t>
          </a:r>
          <a:endParaRPr lang="en-US" sz="4000" dirty="0"/>
        </a:p>
      </dgm:t>
    </dgm:pt>
    <dgm:pt modelId="{6C8E0127-AB00-498B-8B25-5B05A37FE302}" type="parTrans" cxnId="{EA053F5E-8887-4298-93F3-E3047F3DF59E}">
      <dgm:prSet/>
      <dgm:spPr/>
      <dgm:t>
        <a:bodyPr/>
        <a:lstStyle/>
        <a:p>
          <a:endParaRPr lang="en-US"/>
        </a:p>
      </dgm:t>
    </dgm:pt>
    <dgm:pt modelId="{F55BBD15-F53D-465D-A328-E6FAFA23DCA3}" type="sibTrans" cxnId="{EA053F5E-8887-4298-93F3-E3047F3DF59E}">
      <dgm:prSet/>
      <dgm:spPr/>
      <dgm:t>
        <a:bodyPr/>
        <a:lstStyle/>
        <a:p>
          <a:endParaRPr lang="en-US"/>
        </a:p>
      </dgm:t>
    </dgm:pt>
    <dgm:pt modelId="{6436260E-F636-4DF6-8427-2E2CF03D7819}" type="pres">
      <dgm:prSet presAssocID="{2858E09D-2FE5-4E00-9076-09FD4F9CCEA8}" presName="Name0" presStyleCnt="0">
        <dgm:presLayoutVars>
          <dgm:dir/>
          <dgm:resizeHandles val="exact"/>
        </dgm:presLayoutVars>
      </dgm:prSet>
      <dgm:spPr/>
    </dgm:pt>
    <dgm:pt modelId="{96332623-554C-4311-87B4-1D0E94B5D174}" type="pres">
      <dgm:prSet presAssocID="{7B6D507F-6729-45A2-A32C-CAEF236B0727}" presName="Name5" presStyleLbl="vennNode1" presStyleIdx="0" presStyleCnt="3">
        <dgm:presLayoutVars>
          <dgm:bulletEnabled val="1"/>
        </dgm:presLayoutVars>
      </dgm:prSet>
      <dgm:spPr/>
      <dgm:t>
        <a:bodyPr/>
        <a:lstStyle/>
        <a:p>
          <a:endParaRPr lang="en-US"/>
        </a:p>
      </dgm:t>
    </dgm:pt>
    <dgm:pt modelId="{5689B3BC-3E82-4C4E-8DBA-AE07AD9D9454}" type="pres">
      <dgm:prSet presAssocID="{27FF3EA7-D67B-4C05-B8C4-E43FE50DED63}" presName="space" presStyleCnt="0"/>
      <dgm:spPr/>
    </dgm:pt>
    <dgm:pt modelId="{639AA8C6-0EA6-4CCE-B87D-5EF73E34328B}" type="pres">
      <dgm:prSet presAssocID="{F7EBF135-6749-4C51-92AD-D0D839AABFAA}" presName="Name5" presStyleLbl="vennNode1" presStyleIdx="1" presStyleCnt="3">
        <dgm:presLayoutVars>
          <dgm:bulletEnabled val="1"/>
        </dgm:presLayoutVars>
      </dgm:prSet>
      <dgm:spPr/>
      <dgm:t>
        <a:bodyPr/>
        <a:lstStyle/>
        <a:p>
          <a:endParaRPr lang="en-US"/>
        </a:p>
      </dgm:t>
    </dgm:pt>
    <dgm:pt modelId="{13281E88-C30A-4D1B-AE8D-6B0C3C2B12D4}" type="pres">
      <dgm:prSet presAssocID="{7AA70918-7525-4BBA-A4CA-0DAF22E7C507}" presName="space" presStyleCnt="0"/>
      <dgm:spPr/>
    </dgm:pt>
    <dgm:pt modelId="{63FA69F7-54CA-4025-B368-957F3D9C8C7D}" type="pres">
      <dgm:prSet presAssocID="{6C789A70-C2C5-4867-98CF-182EE3134592}" presName="Name5" presStyleLbl="vennNode1" presStyleIdx="2" presStyleCnt="3">
        <dgm:presLayoutVars>
          <dgm:bulletEnabled val="1"/>
        </dgm:presLayoutVars>
      </dgm:prSet>
      <dgm:spPr/>
      <dgm:t>
        <a:bodyPr/>
        <a:lstStyle/>
        <a:p>
          <a:endParaRPr lang="en-US"/>
        </a:p>
      </dgm:t>
    </dgm:pt>
  </dgm:ptLst>
  <dgm:cxnLst>
    <dgm:cxn modelId="{437F072C-3D0E-455E-B5ED-F981D6B80AAA}" srcId="{2858E09D-2FE5-4E00-9076-09FD4F9CCEA8}" destId="{7B6D507F-6729-45A2-A32C-CAEF236B0727}" srcOrd="0" destOrd="0" parTransId="{49A87052-9FB7-4891-9A1D-0AE22554F496}" sibTransId="{27FF3EA7-D67B-4C05-B8C4-E43FE50DED63}"/>
    <dgm:cxn modelId="{EA053F5E-8887-4298-93F3-E3047F3DF59E}" srcId="{2858E09D-2FE5-4E00-9076-09FD4F9CCEA8}" destId="{6C789A70-C2C5-4867-98CF-182EE3134592}" srcOrd="2" destOrd="0" parTransId="{6C8E0127-AB00-498B-8B25-5B05A37FE302}" sibTransId="{F55BBD15-F53D-465D-A328-E6FAFA23DCA3}"/>
    <dgm:cxn modelId="{0AA48B93-EA1C-403F-AFE5-BE0D5E170330}" type="presOf" srcId="{F7EBF135-6749-4C51-92AD-D0D839AABFAA}" destId="{639AA8C6-0EA6-4CCE-B87D-5EF73E34328B}" srcOrd="0" destOrd="0" presId="urn:microsoft.com/office/officeart/2005/8/layout/venn3"/>
    <dgm:cxn modelId="{46FD2BDA-78E9-406E-9B73-0B2803022302}" type="presOf" srcId="{2858E09D-2FE5-4E00-9076-09FD4F9CCEA8}" destId="{6436260E-F636-4DF6-8427-2E2CF03D7819}" srcOrd="0" destOrd="0" presId="urn:microsoft.com/office/officeart/2005/8/layout/venn3"/>
    <dgm:cxn modelId="{81D0CD2D-FAF2-45CE-8952-3EF4FD61D586}" type="presOf" srcId="{6C789A70-C2C5-4867-98CF-182EE3134592}" destId="{63FA69F7-54CA-4025-B368-957F3D9C8C7D}" srcOrd="0" destOrd="0" presId="urn:microsoft.com/office/officeart/2005/8/layout/venn3"/>
    <dgm:cxn modelId="{E8EFD403-9CEB-448E-A4E0-D4875F361BD2}" srcId="{2858E09D-2FE5-4E00-9076-09FD4F9CCEA8}" destId="{F7EBF135-6749-4C51-92AD-D0D839AABFAA}" srcOrd="1" destOrd="0" parTransId="{E02B3D4E-61A5-4A29-9A17-2A87D04C3905}" sibTransId="{7AA70918-7525-4BBA-A4CA-0DAF22E7C507}"/>
    <dgm:cxn modelId="{3C63D9DB-63EC-4E5E-BCDE-0262EE3B1596}" type="presOf" srcId="{7B6D507F-6729-45A2-A32C-CAEF236B0727}" destId="{96332623-554C-4311-87B4-1D0E94B5D174}" srcOrd="0" destOrd="0" presId="urn:microsoft.com/office/officeart/2005/8/layout/venn3"/>
    <dgm:cxn modelId="{7D754376-1547-456E-A738-E70440B17EC0}" type="presParOf" srcId="{6436260E-F636-4DF6-8427-2E2CF03D7819}" destId="{96332623-554C-4311-87B4-1D0E94B5D174}" srcOrd="0" destOrd="0" presId="urn:microsoft.com/office/officeart/2005/8/layout/venn3"/>
    <dgm:cxn modelId="{A5475657-3160-44CD-8AC7-D5674BBB9EA9}" type="presParOf" srcId="{6436260E-F636-4DF6-8427-2E2CF03D7819}" destId="{5689B3BC-3E82-4C4E-8DBA-AE07AD9D9454}" srcOrd="1" destOrd="0" presId="urn:microsoft.com/office/officeart/2005/8/layout/venn3"/>
    <dgm:cxn modelId="{80F27762-C467-4577-BF01-7E8D2376B10B}" type="presParOf" srcId="{6436260E-F636-4DF6-8427-2E2CF03D7819}" destId="{639AA8C6-0EA6-4CCE-B87D-5EF73E34328B}" srcOrd="2" destOrd="0" presId="urn:microsoft.com/office/officeart/2005/8/layout/venn3"/>
    <dgm:cxn modelId="{5A7E96AE-31DB-46C4-9C49-C2965BC6DF99}" type="presParOf" srcId="{6436260E-F636-4DF6-8427-2E2CF03D7819}" destId="{13281E88-C30A-4D1B-AE8D-6B0C3C2B12D4}" srcOrd="3" destOrd="0" presId="urn:microsoft.com/office/officeart/2005/8/layout/venn3"/>
    <dgm:cxn modelId="{AC303B73-FCDB-4A37-8036-04F7DAC3BD76}" type="presParOf" srcId="{6436260E-F636-4DF6-8427-2E2CF03D7819}" destId="{63FA69F7-54CA-4025-B368-957F3D9C8C7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32623-554C-4311-87B4-1D0E94B5D174}">
      <dsp:nvSpPr>
        <dsp:cNvPr id="0" name=""/>
        <dsp:cNvSpPr/>
      </dsp:nvSpPr>
      <dsp:spPr>
        <a:xfrm>
          <a:off x="3616" y="681757"/>
          <a:ext cx="3162448" cy="316244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50800" rIns="174040" bIns="50800" numCol="1" spcCol="1270" anchor="ctr" anchorCtr="0">
          <a:noAutofit/>
        </a:bodyPr>
        <a:lstStyle/>
        <a:p>
          <a:pPr lvl="0" algn="ctr" defTabSz="1778000">
            <a:lnSpc>
              <a:spcPct val="90000"/>
            </a:lnSpc>
            <a:spcBef>
              <a:spcPct val="0"/>
            </a:spcBef>
            <a:spcAft>
              <a:spcPct val="35000"/>
            </a:spcAft>
          </a:pPr>
          <a:r>
            <a:rPr lang="en-US" sz="4000" kern="1200" dirty="0" smtClean="0"/>
            <a:t>State Disability Advisory Group</a:t>
          </a:r>
          <a:endParaRPr lang="en-US" sz="4000" kern="1200" dirty="0"/>
        </a:p>
      </dsp:txBody>
      <dsp:txXfrm>
        <a:off x="466746" y="1144887"/>
        <a:ext cx="2236188" cy="2236188"/>
      </dsp:txXfrm>
    </dsp:sp>
    <dsp:sp modelId="{639AA8C6-0EA6-4CCE-B87D-5EF73E34328B}">
      <dsp:nvSpPr>
        <dsp:cNvPr id="0" name=""/>
        <dsp:cNvSpPr/>
      </dsp:nvSpPr>
      <dsp:spPr>
        <a:xfrm>
          <a:off x="2533575" y="681757"/>
          <a:ext cx="3162448" cy="316244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50800" rIns="174040" bIns="50800" numCol="1" spcCol="1270" anchor="ctr" anchorCtr="0">
          <a:noAutofit/>
        </a:bodyPr>
        <a:lstStyle/>
        <a:p>
          <a:pPr lvl="0" algn="ctr" defTabSz="1778000">
            <a:lnSpc>
              <a:spcPct val="90000"/>
            </a:lnSpc>
            <a:spcBef>
              <a:spcPct val="0"/>
            </a:spcBef>
            <a:spcAft>
              <a:spcPct val="35000"/>
            </a:spcAft>
          </a:pPr>
          <a:r>
            <a:rPr lang="en-US" sz="4000" kern="1200" dirty="0" smtClean="0"/>
            <a:t>Capacity  Building</a:t>
          </a:r>
          <a:endParaRPr lang="en-US" sz="4000" kern="1200" dirty="0"/>
        </a:p>
      </dsp:txBody>
      <dsp:txXfrm>
        <a:off x="2996705" y="1144887"/>
        <a:ext cx="2236188" cy="2236188"/>
      </dsp:txXfrm>
    </dsp:sp>
    <dsp:sp modelId="{63FA69F7-54CA-4025-B368-957F3D9C8C7D}">
      <dsp:nvSpPr>
        <dsp:cNvPr id="0" name=""/>
        <dsp:cNvSpPr/>
      </dsp:nvSpPr>
      <dsp:spPr>
        <a:xfrm>
          <a:off x="5063534" y="681757"/>
          <a:ext cx="3162448" cy="316244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50800" rIns="174040" bIns="50800" numCol="1" spcCol="1270" anchor="ctr" anchorCtr="0">
          <a:noAutofit/>
        </a:bodyPr>
        <a:lstStyle/>
        <a:p>
          <a:pPr lvl="0" algn="ctr" defTabSz="1778000">
            <a:lnSpc>
              <a:spcPct val="90000"/>
            </a:lnSpc>
            <a:spcBef>
              <a:spcPct val="0"/>
            </a:spcBef>
            <a:spcAft>
              <a:spcPct val="35000"/>
            </a:spcAft>
          </a:pPr>
          <a:r>
            <a:rPr lang="en-US" sz="4000" kern="1200" dirty="0" smtClean="0"/>
            <a:t>Local Disability Advisory Group </a:t>
          </a:r>
          <a:endParaRPr lang="en-US" sz="4000" kern="1200" dirty="0"/>
        </a:p>
      </dsp:txBody>
      <dsp:txXfrm>
        <a:off x="5526664" y="1144887"/>
        <a:ext cx="2236188" cy="223618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CB8FE-7389-4C4B-83A6-DEF16FF160E1}" type="datetimeFigureOut">
              <a:rPr lang="en-US" smtClean="0"/>
              <a:t>10/09/2017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846F4-C9FB-4C37-9FD7-FB03C858A325}" type="slidenum">
              <a:rPr lang="en-US" smtClean="0"/>
              <a:t>‹#›</a:t>
            </a:fld>
            <a:endParaRPr lang="en-US" dirty="0"/>
          </a:p>
        </p:txBody>
      </p:sp>
    </p:spTree>
    <p:extLst>
      <p:ext uri="{BB962C8B-B14F-4D97-AF65-F5344CB8AC3E}">
        <p14:creationId xmlns:p14="http://schemas.microsoft.com/office/powerpoint/2010/main" val="214630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Coalition on Inclusive</a:t>
            </a:r>
            <a:r>
              <a:rPr lang="en-US" baseline="0" dirty="0" smtClean="0"/>
              <a:t> Emergency Planning (</a:t>
            </a:r>
            <a:r>
              <a:rPr lang="en-US" dirty="0" smtClean="0"/>
              <a:t>CIEP) and</a:t>
            </a:r>
            <a:r>
              <a:rPr lang="en-US" baseline="0" dirty="0" smtClean="0"/>
              <a:t> my position was created with in </a:t>
            </a:r>
            <a:r>
              <a:rPr lang="en-US" dirty="0" smtClean="0"/>
              <a:t>the Washington State Independent Living Council</a:t>
            </a:r>
            <a:r>
              <a:rPr lang="en-US" baseline="0" dirty="0" smtClean="0"/>
              <a:t>. </a:t>
            </a:r>
            <a:r>
              <a:rPr lang="en-US" dirty="0" smtClean="0"/>
              <a:t> </a:t>
            </a:r>
          </a:p>
          <a:p>
            <a:endParaRPr lang="en-US" dirty="0" smtClean="0"/>
          </a:p>
          <a:p>
            <a:r>
              <a:rPr lang="en-US" dirty="0" smtClean="0"/>
              <a:t>The Washington State Independent Living Council WASILC consists of a Fifteen person governor-appointed board, an Executive Director and an Executive Assistant.  </a:t>
            </a:r>
          </a:p>
          <a:p>
            <a:endParaRPr lang="en-US" dirty="0" smtClean="0"/>
          </a:p>
          <a:p>
            <a:r>
              <a:rPr lang="en-US" dirty="0" smtClean="0"/>
              <a:t>WASILC’s Mission: “To serve and ensure People with disabilities in Washington State live independently and participate fully in their community. </a:t>
            </a:r>
          </a:p>
          <a:p>
            <a:endParaRPr lang="en-US" dirty="0" smtClean="0"/>
          </a:p>
          <a:p>
            <a:r>
              <a:rPr lang="en-US" dirty="0" smtClean="0"/>
              <a:t>The purpose of the WASILC is to promote Independent Living Philosophy.  “IL”  for people with disabilities in Washington State, and to collaborate with the Centers for Independent Living (CIL) to develop capacity and expand their services.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5694E-D833-48CA-A839-42945CEAD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17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 public entity's services, programs, or activities, when viewed in their entirety, must be readily accessible to and usable by individuals with disabilities. </a:t>
            </a:r>
          </a:p>
          <a:p>
            <a:pPr>
              <a:defRPr/>
            </a:pPr>
            <a:r>
              <a:rPr lang="en-US" dirty="0" smtClean="0"/>
              <a:t>Reasonable Accommodations</a:t>
            </a:r>
          </a:p>
          <a:p>
            <a:pPr lvl="1">
              <a:defRPr/>
            </a:pPr>
            <a:r>
              <a:rPr lang="en-US" dirty="0" smtClean="0"/>
              <a:t>Providing assistance to an applicant in filling out required paperwork</a:t>
            </a:r>
          </a:p>
          <a:p>
            <a:pPr lvl="1">
              <a:defRPr/>
            </a:pPr>
            <a:r>
              <a:rPr lang="en-US" dirty="0" smtClean="0"/>
              <a:t>Providing materials in alternate formats</a:t>
            </a:r>
          </a:p>
          <a:p>
            <a:pPr lvl="1">
              <a:defRPr/>
            </a:pPr>
            <a:r>
              <a:rPr lang="en-US" dirty="0" smtClean="0"/>
              <a:t>Providing sign language interpreters and assistive listening devices</a:t>
            </a:r>
          </a:p>
          <a:p>
            <a:pPr>
              <a:defRPr/>
            </a:pPr>
            <a:r>
              <a:rPr lang="en-US" dirty="0" smtClean="0"/>
              <a:t>Reasonable Modifications to Programs, Policies and Procedures</a:t>
            </a:r>
          </a:p>
          <a:p>
            <a:pPr lvl="1">
              <a:defRPr/>
            </a:pPr>
            <a:r>
              <a:rPr lang="en-US" dirty="0" smtClean="0"/>
              <a:t>Allowing service animals in a “no pets” facility</a:t>
            </a:r>
          </a:p>
          <a:p>
            <a:pPr lvl="1">
              <a:defRPr/>
            </a:pPr>
            <a:r>
              <a:rPr lang="en-US" dirty="0" smtClean="0"/>
              <a:t>Providing snacks for people with diabetes or other dietary needs</a:t>
            </a:r>
          </a:p>
          <a:p>
            <a:pPr>
              <a:defRPr/>
            </a:pPr>
            <a:endParaRPr lang="en-US" dirty="0" smtClean="0"/>
          </a:p>
          <a:p>
            <a:pPr marL="701675" lvl="1" indent="-236538">
              <a:spcBef>
                <a:spcPct val="60000"/>
              </a:spcBef>
              <a:buClr>
                <a:srgbClr val="B0B1B3"/>
              </a:buClr>
              <a:buFont typeface="Wingdings" panose="05000000000000000000" pitchFamily="2" charset="2"/>
              <a:buChar char="§"/>
              <a:defRPr/>
            </a:pPr>
            <a:endParaRPr lang="en-US" altLang="en-US" sz="2000" dirty="0" smtClean="0"/>
          </a:p>
          <a:p>
            <a:pPr marL="701675" lvl="1" indent="-236538">
              <a:spcBef>
                <a:spcPct val="60000"/>
              </a:spcBef>
              <a:buClr>
                <a:srgbClr val="B0B1B3"/>
              </a:buClr>
              <a:buFont typeface="Wingdings" panose="05000000000000000000" pitchFamily="2" charset="2"/>
              <a:buChar char="§"/>
              <a:defRPr/>
            </a:pPr>
            <a:endParaRPr lang="en-US" altLang="en-US" sz="2000" dirty="0" smtClean="0"/>
          </a:p>
          <a:p>
            <a:pPr marL="701675" lvl="1" indent="-236538">
              <a:spcBef>
                <a:spcPct val="60000"/>
              </a:spcBef>
              <a:buClr>
                <a:srgbClr val="B0B1B3"/>
              </a:buClr>
              <a:buFont typeface="Wingdings" panose="05000000000000000000" pitchFamily="2" charset="2"/>
              <a:buChar char="§"/>
              <a:defRPr/>
            </a:pPr>
            <a:endParaRPr lang="en-US" altLang="en-US" sz="2000" dirty="0" smtClean="0"/>
          </a:p>
          <a:p>
            <a:pPr marL="701675" lvl="1" indent="-236538">
              <a:spcBef>
                <a:spcPct val="60000"/>
              </a:spcBef>
              <a:buClr>
                <a:srgbClr val="B0B1B3"/>
              </a:buClr>
              <a:buFont typeface="Wingdings" panose="05000000000000000000" pitchFamily="2" charset="2"/>
              <a:buChar char="§"/>
              <a:defRPr/>
            </a:pPr>
            <a:r>
              <a:rPr lang="en-US" altLang="en-US" sz="2000" dirty="0" smtClean="0"/>
              <a:t>What is your service animal policy </a:t>
            </a:r>
          </a:p>
          <a:p>
            <a:pPr marL="701675" lvl="1" indent="-236538">
              <a:spcBef>
                <a:spcPct val="60000"/>
              </a:spcBef>
              <a:buClr>
                <a:srgbClr val="B0B1B3"/>
              </a:buClr>
              <a:buFont typeface="Wingdings" panose="05000000000000000000" pitchFamily="2" charset="2"/>
              <a:buChar char="§"/>
              <a:defRPr/>
            </a:pPr>
            <a:r>
              <a:rPr lang="en-US" altLang="en-US" sz="2000" dirty="0" smtClean="0"/>
              <a:t>What if someone needs assistance </a:t>
            </a:r>
            <a:br>
              <a:rPr lang="en-US" altLang="en-US" sz="2000" dirty="0" smtClean="0"/>
            </a:br>
            <a:r>
              <a:rPr lang="en-US" altLang="en-US" sz="2000" dirty="0" smtClean="0"/>
              <a:t>with completing/understanding</a:t>
            </a:r>
            <a:br>
              <a:rPr lang="en-US" altLang="en-US" sz="2000" dirty="0" smtClean="0"/>
            </a:br>
            <a:r>
              <a:rPr lang="en-US" altLang="en-US" sz="2000" dirty="0" smtClean="0"/>
              <a:t> eligibility forms</a:t>
            </a:r>
          </a:p>
          <a:p>
            <a:pPr marL="701675" lvl="1" indent="-236538">
              <a:spcBef>
                <a:spcPct val="60000"/>
              </a:spcBef>
              <a:buClr>
                <a:srgbClr val="B0B1B3"/>
              </a:buClr>
              <a:buFont typeface="Wingdings" panose="05000000000000000000" pitchFamily="2" charset="2"/>
              <a:buChar char="§"/>
              <a:defRPr/>
            </a:pPr>
            <a:r>
              <a:rPr lang="en-US" altLang="en-US" sz="2000" dirty="0" smtClean="0">
                <a:solidFill>
                  <a:srgbClr val="B0B1B3"/>
                </a:solidFill>
              </a:rPr>
              <a:t>How shelters operate</a:t>
            </a:r>
          </a:p>
          <a:p>
            <a:pPr marL="701675" lvl="1" indent="-236538">
              <a:spcBef>
                <a:spcPct val="60000"/>
              </a:spcBef>
              <a:buClr>
                <a:srgbClr val="B0B1B3"/>
              </a:buClr>
              <a:buFont typeface="Wingdings" panose="05000000000000000000" pitchFamily="2" charset="2"/>
              <a:buChar char="§"/>
              <a:defRPr/>
            </a:pPr>
            <a:r>
              <a:rPr lang="en-US" altLang="en-US" sz="2000" dirty="0" smtClean="0">
                <a:solidFill>
                  <a:srgbClr val="B0B1B3"/>
                </a:solidFill>
              </a:rPr>
              <a:t>How programs ae delivered</a:t>
            </a:r>
          </a:p>
          <a:p>
            <a:pPr marL="701675" lvl="1" indent="-236538">
              <a:spcBef>
                <a:spcPct val="60000"/>
              </a:spcBef>
              <a:buClr>
                <a:srgbClr val="B0B1B3"/>
              </a:buClr>
              <a:buFont typeface="Wingdings" panose="05000000000000000000" pitchFamily="2" charset="2"/>
              <a:buChar char="§"/>
              <a:defRPr/>
            </a:pPr>
            <a:r>
              <a:rPr lang="en-US" altLang="en-US" sz="2000" dirty="0" smtClean="0"/>
              <a:t>What is your service animal policy </a:t>
            </a:r>
          </a:p>
          <a:p>
            <a:pPr marL="701675" lvl="1" indent="-236538">
              <a:spcBef>
                <a:spcPct val="60000"/>
              </a:spcBef>
              <a:buClr>
                <a:srgbClr val="B0B1B3"/>
              </a:buClr>
              <a:buFont typeface="Wingdings" panose="05000000000000000000" pitchFamily="2" charset="2"/>
              <a:buChar char="§"/>
              <a:defRPr/>
            </a:pPr>
            <a:r>
              <a:rPr lang="en-US" altLang="en-US" sz="2000" dirty="0" smtClean="0"/>
              <a:t>What if someone needs assistance </a:t>
            </a:r>
            <a:br>
              <a:rPr lang="en-US" altLang="en-US" sz="2000" dirty="0" smtClean="0"/>
            </a:br>
            <a:r>
              <a:rPr lang="en-US" altLang="en-US" sz="2000" dirty="0" smtClean="0"/>
              <a:t>with completing/understanding</a:t>
            </a:r>
            <a:br>
              <a:rPr lang="en-US" altLang="en-US" sz="2000" dirty="0" smtClean="0"/>
            </a:br>
            <a:r>
              <a:rPr lang="en-US" altLang="en-US" sz="2000" dirty="0" smtClean="0"/>
              <a:t> eligibility forms</a:t>
            </a:r>
          </a:p>
          <a:p>
            <a:pPr marL="701675" lvl="1" indent="-236538">
              <a:spcBef>
                <a:spcPct val="60000"/>
              </a:spcBef>
              <a:buClr>
                <a:srgbClr val="B0B1B3"/>
              </a:buClr>
              <a:buFont typeface="Wingdings" panose="05000000000000000000" pitchFamily="2" charset="2"/>
              <a:buChar char="§"/>
              <a:defRPr/>
            </a:pPr>
            <a:r>
              <a:rPr lang="en-US" altLang="en-US" sz="2000" dirty="0" smtClean="0">
                <a:solidFill>
                  <a:srgbClr val="B0B1B3"/>
                </a:solidFill>
              </a:rPr>
              <a:t>How shelters operate</a:t>
            </a:r>
          </a:p>
          <a:p>
            <a:pPr marL="701675" lvl="1" indent="-236538">
              <a:spcBef>
                <a:spcPct val="60000"/>
              </a:spcBef>
              <a:buClr>
                <a:srgbClr val="B0B1B3"/>
              </a:buClr>
              <a:buFont typeface="Wingdings" panose="05000000000000000000" pitchFamily="2" charset="2"/>
              <a:buChar char="§"/>
              <a:defRPr/>
            </a:pPr>
            <a:r>
              <a:rPr lang="en-US" altLang="en-US" sz="2000" dirty="0" smtClean="0">
                <a:solidFill>
                  <a:srgbClr val="B0B1B3"/>
                </a:solidFill>
              </a:rPr>
              <a:t>How programs ae delivered</a:t>
            </a:r>
          </a:p>
          <a:p>
            <a:pPr marL="701675" lvl="1" indent="-236538" eaLnBrk="1" hangingPunct="1">
              <a:spcBef>
                <a:spcPct val="60000"/>
              </a:spcBef>
              <a:buClr>
                <a:srgbClr val="B0B1B3"/>
              </a:buClr>
              <a:buFont typeface="Wingdings" panose="05000000000000000000" pitchFamily="2" charset="2"/>
              <a:buChar char="§"/>
              <a:defRPr/>
            </a:pPr>
            <a:r>
              <a:rPr lang="en-US" altLang="en-US" sz="2000" dirty="0" smtClean="0"/>
              <a:t>The Red Cross has conducted trainings for its employees and volunteers on helping people with disabilities maintain their independence while in a shelter. “We have health services personnel who have RN licenses and can assist individuals with their care,” she says.</a:t>
            </a:r>
          </a:p>
          <a:p>
            <a:pPr marL="701675" lvl="1" indent="-236538">
              <a:spcBef>
                <a:spcPct val="60000"/>
              </a:spcBef>
              <a:buClr>
                <a:srgbClr val="B0B1B3"/>
              </a:buClr>
              <a:buFont typeface="Wingdings" panose="05000000000000000000" pitchFamily="2" charset="2"/>
              <a:buChar char="§"/>
              <a:defRPr/>
            </a:pPr>
            <a:endParaRPr lang="en-US" altLang="en-US" sz="2000" dirty="0" smtClean="0">
              <a:solidFill>
                <a:srgbClr val="B0B1B3"/>
              </a:solidFill>
            </a:endParaRPr>
          </a:p>
          <a:p>
            <a:pPr marL="701675" lvl="1" indent="-236538">
              <a:spcBef>
                <a:spcPct val="60000"/>
              </a:spcBef>
              <a:buClr>
                <a:srgbClr val="B0B1B3"/>
              </a:buClr>
              <a:buFont typeface="Wingdings" panose="05000000000000000000" pitchFamily="2" charset="2"/>
              <a:buChar char="§"/>
              <a:defRPr/>
            </a:pPr>
            <a:r>
              <a:rPr lang="en-US" altLang="en-US" sz="2000" dirty="0" smtClean="0"/>
              <a:t>What is your service animal policy </a:t>
            </a:r>
          </a:p>
          <a:p>
            <a:pPr marL="701675" lvl="1" indent="-236538">
              <a:spcBef>
                <a:spcPct val="60000"/>
              </a:spcBef>
              <a:buClr>
                <a:srgbClr val="B0B1B3"/>
              </a:buClr>
              <a:buFont typeface="Wingdings" panose="05000000000000000000" pitchFamily="2" charset="2"/>
              <a:buChar char="§"/>
              <a:defRPr/>
            </a:pPr>
            <a:r>
              <a:rPr lang="en-US" altLang="en-US" sz="2000" dirty="0" smtClean="0"/>
              <a:t>What if someone needs assistance </a:t>
            </a:r>
            <a:br>
              <a:rPr lang="en-US" altLang="en-US" sz="2000" dirty="0" smtClean="0"/>
            </a:br>
            <a:r>
              <a:rPr lang="en-US" altLang="en-US" sz="2000" dirty="0" smtClean="0"/>
              <a:t>with completing/understanding</a:t>
            </a:r>
            <a:br>
              <a:rPr lang="en-US" altLang="en-US" sz="2000" dirty="0" smtClean="0"/>
            </a:br>
            <a:r>
              <a:rPr lang="en-US" altLang="en-US" sz="2000" dirty="0" smtClean="0"/>
              <a:t> eligibility forms</a:t>
            </a:r>
          </a:p>
          <a:p>
            <a:pPr marL="701675" lvl="1" indent="-236538">
              <a:spcBef>
                <a:spcPct val="60000"/>
              </a:spcBef>
              <a:buClr>
                <a:srgbClr val="B0B1B3"/>
              </a:buClr>
              <a:buFont typeface="Wingdings" panose="05000000000000000000" pitchFamily="2" charset="2"/>
              <a:buChar char="§"/>
              <a:defRPr/>
            </a:pPr>
            <a:r>
              <a:rPr lang="en-US" altLang="en-US" sz="2000" dirty="0" smtClean="0">
                <a:solidFill>
                  <a:srgbClr val="B0B1B3"/>
                </a:solidFill>
              </a:rPr>
              <a:t>How shelters operate</a:t>
            </a:r>
          </a:p>
          <a:p>
            <a:pPr marL="701675" lvl="1" indent="-236538">
              <a:spcBef>
                <a:spcPct val="60000"/>
              </a:spcBef>
              <a:buClr>
                <a:srgbClr val="B0B1B3"/>
              </a:buClr>
              <a:buFont typeface="Wingdings" panose="05000000000000000000" pitchFamily="2" charset="2"/>
              <a:buChar char="§"/>
              <a:defRPr/>
            </a:pPr>
            <a:r>
              <a:rPr lang="en-US" altLang="en-US" sz="2000" dirty="0" smtClean="0">
                <a:solidFill>
                  <a:srgbClr val="B0B1B3"/>
                </a:solidFill>
              </a:rPr>
              <a:t>How programs ae delivered</a:t>
            </a:r>
          </a:p>
          <a:p>
            <a:pPr marL="701675" lvl="1" indent="-236538">
              <a:spcBef>
                <a:spcPct val="60000"/>
              </a:spcBef>
              <a:buClr>
                <a:srgbClr val="B0B1B3"/>
              </a:buClr>
              <a:buFont typeface="Wingdings" panose="05000000000000000000" pitchFamily="2" charset="2"/>
              <a:buChar char="§"/>
              <a:defRPr/>
            </a:pPr>
            <a:r>
              <a:rPr lang="en-US" altLang="en-US" sz="2000" dirty="0" smtClean="0"/>
              <a:t>What is your service animal policy </a:t>
            </a:r>
          </a:p>
          <a:p>
            <a:pPr marL="701675" lvl="1" indent="-236538">
              <a:spcBef>
                <a:spcPct val="60000"/>
              </a:spcBef>
              <a:buClr>
                <a:srgbClr val="B0B1B3"/>
              </a:buClr>
              <a:buFont typeface="Wingdings" panose="05000000000000000000" pitchFamily="2" charset="2"/>
              <a:buChar char="§"/>
              <a:defRPr/>
            </a:pPr>
            <a:r>
              <a:rPr lang="en-US" altLang="en-US" sz="2000" dirty="0" smtClean="0"/>
              <a:t>What if someone needs assistance </a:t>
            </a:r>
            <a:br>
              <a:rPr lang="en-US" altLang="en-US" sz="2000" dirty="0" smtClean="0"/>
            </a:br>
            <a:r>
              <a:rPr lang="en-US" altLang="en-US" sz="2000" dirty="0" smtClean="0"/>
              <a:t>with completing/understanding</a:t>
            </a:r>
            <a:br>
              <a:rPr lang="en-US" altLang="en-US" sz="2000" dirty="0" smtClean="0"/>
            </a:br>
            <a:r>
              <a:rPr lang="en-US" altLang="en-US" sz="2000" dirty="0" smtClean="0"/>
              <a:t> eligibility forms</a:t>
            </a:r>
          </a:p>
          <a:p>
            <a:pPr marL="701675" lvl="1" indent="-236538">
              <a:spcBef>
                <a:spcPct val="60000"/>
              </a:spcBef>
              <a:buClr>
                <a:srgbClr val="B0B1B3"/>
              </a:buClr>
              <a:buFont typeface="Wingdings" panose="05000000000000000000" pitchFamily="2" charset="2"/>
              <a:buChar char="§"/>
              <a:defRPr/>
            </a:pPr>
            <a:r>
              <a:rPr lang="en-US" altLang="en-US" sz="2000" dirty="0" smtClean="0">
                <a:solidFill>
                  <a:srgbClr val="B0B1B3"/>
                </a:solidFill>
              </a:rPr>
              <a:t>How shelters operate</a:t>
            </a:r>
          </a:p>
          <a:p>
            <a:pPr marL="701675" lvl="1" indent="-236538">
              <a:spcBef>
                <a:spcPct val="60000"/>
              </a:spcBef>
              <a:buClr>
                <a:srgbClr val="B0B1B3"/>
              </a:buClr>
              <a:buFont typeface="Wingdings" panose="05000000000000000000" pitchFamily="2" charset="2"/>
              <a:buChar char="§"/>
              <a:defRPr/>
            </a:pPr>
            <a:r>
              <a:rPr lang="en-US" altLang="en-US" sz="2000" dirty="0" smtClean="0">
                <a:solidFill>
                  <a:srgbClr val="B0B1B3"/>
                </a:solidFill>
              </a:rPr>
              <a:t>How programs ae delivered</a:t>
            </a:r>
          </a:p>
          <a:p>
            <a:pPr marL="701675" lvl="1" indent="-236538" eaLnBrk="1" hangingPunct="1">
              <a:spcBef>
                <a:spcPct val="60000"/>
              </a:spcBef>
              <a:buClr>
                <a:srgbClr val="B0B1B3"/>
              </a:buClr>
              <a:buFont typeface="Wingdings" panose="05000000000000000000" pitchFamily="2" charset="2"/>
              <a:buChar char="§"/>
              <a:defRPr/>
            </a:pPr>
            <a:r>
              <a:rPr lang="en-US" altLang="en-US" sz="2000" dirty="0" smtClean="0"/>
              <a:t>The Red Cross has conducted trainings for its employees and volunteers on helping people with disabilities maintain their independence while in a shelter. “We have health services personnel who have RN licenses and can assist individuals with their care,” she says.</a:t>
            </a:r>
          </a:p>
          <a:p>
            <a:pPr marL="701675" lvl="1" indent="-236538">
              <a:spcBef>
                <a:spcPct val="60000"/>
              </a:spcBef>
              <a:buClr>
                <a:srgbClr val="B0B1B3"/>
              </a:buClr>
              <a:buFont typeface="Wingdings" panose="05000000000000000000" pitchFamily="2" charset="2"/>
              <a:buChar char="§"/>
              <a:defRPr/>
            </a:pPr>
            <a:endParaRPr lang="en-US" altLang="en-US" sz="2000" dirty="0" smtClean="0">
              <a:solidFill>
                <a:srgbClr val="B0B1B3"/>
              </a:solidFill>
            </a:endParaRPr>
          </a:p>
          <a:p>
            <a:pPr>
              <a:defRPr/>
            </a:pPr>
            <a:endParaRPr lang="en-US" altLang="en-US" dirty="0" smtClean="0"/>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F0846F4-C9FB-4C37-9FD7-FB03C858A325}" type="slidenum">
              <a:rPr lang="en-US" smtClean="0"/>
              <a:t>14</a:t>
            </a:fld>
            <a:endParaRPr lang="en-US" dirty="0"/>
          </a:p>
        </p:txBody>
      </p:sp>
    </p:spTree>
    <p:extLst>
      <p:ext uri="{BB962C8B-B14F-4D97-AF65-F5344CB8AC3E}">
        <p14:creationId xmlns:p14="http://schemas.microsoft.com/office/powerpoint/2010/main" val="415478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846F4-C9FB-4C37-9FD7-FB03C858A325}" type="slidenum">
              <a:rPr lang="en-US" smtClean="0"/>
              <a:t>16</a:t>
            </a:fld>
            <a:endParaRPr lang="en-US" dirty="0"/>
          </a:p>
        </p:txBody>
      </p:sp>
    </p:spTree>
    <p:extLst>
      <p:ext uri="{BB962C8B-B14F-4D97-AF65-F5344CB8AC3E}">
        <p14:creationId xmlns:p14="http://schemas.microsoft.com/office/powerpoint/2010/main" val="429149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60000"/>
                </a:solidFill>
              </a:rPr>
              <a:t>When</a:t>
            </a:r>
            <a:r>
              <a:rPr lang="en-US" altLang="en-US" baseline="0" dirty="0" smtClean="0">
                <a:solidFill>
                  <a:srgbClr val="060000"/>
                </a:solidFill>
              </a:rPr>
              <a:t> we are starting our conversations with EM- Its important to talk about how we can assist. Often times EM have limited capacity and they see a disability advisory group as more on their plate, but if we start our communications with we want to assist you and not make your job harder it can be a helpful way to start that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solidFill>
                <a:srgbClr val="06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60000"/>
                </a:solidFill>
              </a:rPr>
              <a:t>It is important to include people with disabilities as contributors and collaborators</a:t>
            </a:r>
          </a:p>
          <a:p>
            <a:pPr>
              <a:buFontTx/>
              <a:buChar char="•"/>
            </a:pPr>
            <a:r>
              <a:rPr lang="en-US" altLang="en-US" dirty="0" smtClean="0">
                <a:solidFill>
                  <a:srgbClr val="060000"/>
                </a:solidFill>
              </a:rPr>
              <a:t>Understanding the difference between service and advocacy disability agencies</a:t>
            </a:r>
          </a:p>
          <a:p>
            <a:pPr>
              <a:buFontTx/>
              <a:buChar char="•"/>
            </a:pPr>
            <a:r>
              <a:rPr lang="en-US" altLang="en-US" dirty="0" smtClean="0">
                <a:solidFill>
                  <a:srgbClr val="060000"/>
                </a:solidFill>
              </a:rPr>
              <a:t>It is important to include people with disabilities as contributors and collaborators, not just as people viewed as patients or victims to be rescued.</a:t>
            </a:r>
          </a:p>
          <a:p>
            <a:pPr>
              <a:buFontTx/>
              <a:buChar char="•"/>
            </a:pPr>
            <a:r>
              <a:rPr lang="en-US" altLang="en-US" dirty="0" smtClean="0">
                <a:solidFill>
                  <a:srgbClr val="060000"/>
                </a:solidFill>
              </a:rPr>
              <a:t>Qualified advisors who understand and can think through issues from disability, access, functional needs and universal design perspectives.</a:t>
            </a:r>
          </a:p>
          <a:p>
            <a:pPr>
              <a:buFontTx/>
              <a:buChar char="•"/>
            </a:pPr>
            <a:endParaRPr lang="en-US" altLang="en-US" dirty="0" smtClean="0">
              <a:solidFill>
                <a:srgbClr val="060000"/>
              </a:solidFill>
            </a:endParaRPr>
          </a:p>
          <a:p>
            <a:pPr marL="233363" lvl="0" indent="-233363" eaLnBrk="0" fontAlgn="base" hangingPunct="0">
              <a:lnSpc>
                <a:spcPct val="100000"/>
              </a:lnSpc>
              <a:spcBef>
                <a:spcPct val="60000"/>
              </a:spcBef>
              <a:spcAft>
                <a:spcPct val="0"/>
              </a:spcAft>
            </a:pPr>
            <a:r>
              <a:rPr kumimoji="0" lang="en-US" altLang="en-US" sz="1200" b="0" i="0" u="none" strike="noStrike" kern="0" cap="none" spc="0" normalizeH="0" baseline="0" noProof="0" dirty="0" smtClean="0">
                <a:ln>
                  <a:noFill/>
                </a:ln>
                <a:solidFill>
                  <a:srgbClr val="060000"/>
                </a:solidFill>
                <a:effectLst/>
                <a:uLnTx/>
                <a:uFillTx/>
                <a:latin typeface="Arial"/>
              </a:rPr>
              <a:t>Are connected to and actively involved with segments of national, state or local constituencies of disability communities</a:t>
            </a:r>
          </a:p>
          <a:p>
            <a:pPr marL="233363" lvl="0" indent="-233363" eaLnBrk="0" fontAlgn="base" hangingPunct="0">
              <a:lnSpc>
                <a:spcPct val="100000"/>
              </a:lnSpc>
              <a:spcBef>
                <a:spcPct val="60000"/>
              </a:spcBef>
              <a:spcAft>
                <a:spcPct val="0"/>
              </a:spcAft>
            </a:pPr>
            <a:r>
              <a:rPr kumimoji="0" lang="en-US" altLang="en-US" sz="1200" b="0" i="0" u="none" strike="noStrike" kern="0" cap="none" spc="0" normalizeH="0" baseline="0" noProof="0" dirty="0" smtClean="0">
                <a:ln>
                  <a:noFill/>
                </a:ln>
                <a:solidFill>
                  <a:srgbClr val="060000"/>
                </a:solidFill>
                <a:effectLst/>
                <a:uLnTx/>
                <a:uFillTx/>
                <a:latin typeface="Arial"/>
              </a:rPr>
              <a:t>Able to facilitate two-way communication with the segments of the disability communities they represent.</a:t>
            </a:r>
          </a:p>
          <a:p>
            <a:r>
              <a:rPr lang="en-US" altLang="en-US" sz="1200" dirty="0" smtClean="0">
                <a:solidFill>
                  <a:srgbClr val="060000"/>
                </a:solidFill>
              </a:rPr>
              <a:t>Identify as a person with a disability &amp; experience with disability advocacy</a:t>
            </a:r>
          </a:p>
          <a:p>
            <a:r>
              <a:rPr lang="en-US" altLang="en-US" sz="1200" dirty="0" smtClean="0">
                <a:solidFill>
                  <a:srgbClr val="060000"/>
                </a:solidFill>
              </a:rPr>
              <a:t>Are knowledgeable about a variety of physical, communication and program access issues</a:t>
            </a:r>
          </a:p>
          <a:p>
            <a:pPr>
              <a:buFontTx/>
              <a:buChar char="•"/>
            </a:pPr>
            <a:endParaRPr lang="en-US" altLang="en-US" dirty="0" smtClean="0">
              <a:solidFill>
                <a:srgbClr val="060000"/>
              </a:solidFill>
            </a:endParaRPr>
          </a:p>
          <a:p>
            <a:endParaRPr lang="en-US" dirty="0"/>
          </a:p>
        </p:txBody>
      </p:sp>
      <p:sp>
        <p:nvSpPr>
          <p:cNvPr id="4" name="Slide Number Placeholder 3"/>
          <p:cNvSpPr>
            <a:spLocks noGrp="1"/>
          </p:cNvSpPr>
          <p:nvPr>
            <p:ph type="sldNum" sz="quarter" idx="10"/>
          </p:nvPr>
        </p:nvSpPr>
        <p:spPr/>
        <p:txBody>
          <a:bodyPr/>
          <a:lstStyle/>
          <a:p>
            <a:fld id="{BF0846F4-C9FB-4C37-9FD7-FB03C858A325}" type="slidenum">
              <a:rPr lang="en-US" smtClean="0"/>
              <a:t>17</a:t>
            </a:fld>
            <a:endParaRPr lang="en-US" dirty="0"/>
          </a:p>
        </p:txBody>
      </p:sp>
    </p:spTree>
    <p:extLst>
      <p:ext uri="{BB962C8B-B14F-4D97-AF65-F5344CB8AC3E}">
        <p14:creationId xmlns:p14="http://schemas.microsoft.com/office/powerpoint/2010/main" val="3463284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5694E-D833-48CA-A839-42945CEAD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2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in January of 2015 the Washington  SILC and the Washington Centers for independent living received one time funding from the DOH to hold three emergency planning workshops for people with disabilities and others with access and functional needs. </a:t>
            </a:r>
          </a:p>
          <a:p>
            <a:endParaRPr lang="en-US" dirty="0" smtClean="0"/>
          </a:p>
          <a:p>
            <a:r>
              <a:rPr lang="en-US" dirty="0" smtClean="0"/>
              <a:t>Disability organizations ,Emergency Managers, Tribal VR and Human services Gathered for 3 Inclusive Emergency Planning Workshops. The workshops were held in different geographic areas in the state so that the whole state could participate.</a:t>
            </a:r>
          </a:p>
          <a:p>
            <a:endParaRPr lang="en-US" dirty="0" smtClean="0"/>
          </a:p>
          <a:p>
            <a:r>
              <a:rPr lang="en-US" dirty="0" smtClean="0"/>
              <a:t>The project concluded with a Ground Breaking State Wide Conference in Yakima. At the end of June 2015.</a:t>
            </a:r>
          </a:p>
          <a:p>
            <a:r>
              <a:rPr lang="en-US" dirty="0" smtClean="0"/>
              <a:t>Which was the first of its kind.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It takes leadership, thought, time and community partnerships for emergency plans to encompass the whole community. When people with disabilities are included in all phases of the disaster cycle and advise to emergency management, they can provide a wealth of  information, knowledge and resources. Across the nation more states are developing Disability Advisory Groups which can be utilized to provide cross disability perspectives to offer a holistic approach for local/state emergency management to reach successful disability integration and whole community planning. </a:t>
            </a:r>
            <a:endParaRPr lang="en-US" dirty="0" smtClean="0"/>
          </a:p>
          <a:p>
            <a:endParaRPr lang="en-US" dirty="0" smtClean="0"/>
          </a:p>
          <a:p>
            <a:endParaRPr lang="en-US" dirty="0" smtClean="0"/>
          </a:p>
          <a:p>
            <a:r>
              <a:rPr lang="en-US" dirty="0" smtClean="0"/>
              <a:t>We had three national experts presenting. </a:t>
            </a:r>
          </a:p>
          <a:p>
            <a:r>
              <a:rPr lang="en-US" dirty="0" smtClean="0"/>
              <a:t>Marci Roth from FEMA Office of Disability Integration, Susan Dooha from The center for independence of the disabled in NEW York ,JUNE Kales , who is a National Disability Policy Consultant. </a:t>
            </a:r>
          </a:p>
          <a:p>
            <a:endParaRPr lang="en-US" dirty="0" smtClean="0"/>
          </a:p>
          <a:p>
            <a:r>
              <a:rPr lang="en-US" dirty="0" smtClean="0"/>
              <a:t>We gathered to discuss , educate and learn from each other on how to integrate  Inclusive Emergency Planning in Emergency Management. </a:t>
            </a:r>
          </a:p>
          <a:p>
            <a:endParaRPr lang="en-US" dirty="0" smtClean="0"/>
          </a:p>
          <a:p>
            <a:r>
              <a:rPr lang="en-US" dirty="0" smtClean="0"/>
              <a:t>At the end of the Conference we discussed our next steps, the next steps were to create the Coalition on Inclusive Emergency Planning. </a:t>
            </a:r>
          </a:p>
          <a:p>
            <a:endParaRPr lang="en-US" dirty="0" smtClean="0"/>
          </a:p>
          <a:p>
            <a:endParaRPr lang="en-US" dirty="0" smtClean="0"/>
          </a:p>
          <a:p>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5694E-D833-48CA-A839-42945CEAD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9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leadership, thought, time and community partnerships for emergency plans to encompass the whole community. When people with disabilities are included in all phases of the disaster cycle and are able to  advise  emergency management, they can provide a wealth of  information, knowledge and resources. Across the nation more states are developing Disability Advisory Groups which can be utilized to provide cross disability perspectives to offer a holistic approach for local/state emergency management to reach successful disability integration and whole community planning</a:t>
            </a:r>
          </a:p>
          <a:p>
            <a:endParaRPr lang="en-US" dirty="0" smtClean="0"/>
          </a:p>
          <a:p>
            <a:endParaRPr lang="en-US" dirty="0" smtClean="0"/>
          </a:p>
          <a:p>
            <a:endParaRPr lang="en-US" dirty="0" smtClean="0"/>
          </a:p>
          <a:p>
            <a:r>
              <a:rPr lang="en-US" dirty="0" smtClean="0"/>
              <a:t>Disability Advisory Groups : A model practice for state and local emergency management stakeholders for building disability accessibility and inclusion into all aspects of emergency management.  This model fosters communication and working relationships among emergency managers and state and local disability service, support and advocacy staff who are disability subject matter experts and are local people who can advise emergency managers during steady state and disaster response and in recovery,  to include people with disabilities and others with access and functional needs in: planning (emergency operations plans, exercises) processes; response (accessible emergency evacuation, sheltering and emergency messaging/communication); recovery (long-term recovery group leadership, membership and local citizen involvement; mitigation (infrastructure requirements for providing equal access to people with disabilities); and protection.  Most Disability</a:t>
            </a:r>
            <a:r>
              <a:rPr lang="en-US" baseline="0" dirty="0" smtClean="0"/>
              <a:t> Advisory group </a:t>
            </a:r>
            <a:r>
              <a:rPr lang="en-US" dirty="0" smtClean="0"/>
              <a:t>members come with expert advice for inclusive practices and technical training in all aspects of the Americans with Disabilities Act for physical access, programmatic access and effective communication access. The concept is ICS (Incident Command Structure) compliant (it simply adds the inclusion of people with disabilities).</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5694E-D833-48CA-A839-42945CEAD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6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5694E-D833-48CA-A839-42945CEAD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83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5694E-D833-48CA-A839-42945CEAD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88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5694E-D833-48CA-A839-42945CEAD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8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233363">
              <a:spcBef>
                <a:spcPct val="60000"/>
              </a:spcBef>
              <a:buClr>
                <a:srgbClr val="B0B1B3"/>
              </a:buClr>
              <a:buFont typeface="Wingdings" panose="05000000000000000000" pitchFamily="2" charset="2"/>
              <a:buChar char="§"/>
            </a:pPr>
            <a:r>
              <a:rPr lang="en-US" altLang="en-US" sz="2200" dirty="0" smtClean="0"/>
              <a:t>Access to the buildings and areas where services are provided</a:t>
            </a:r>
          </a:p>
          <a:p>
            <a:pPr marL="690563" lvl="1" indent="-233363">
              <a:spcBef>
                <a:spcPct val="60000"/>
              </a:spcBef>
              <a:buClr>
                <a:srgbClr val="B0B1B3"/>
              </a:buClr>
              <a:buFont typeface="Wingdings" panose="05000000000000000000" pitchFamily="2" charset="2"/>
              <a:buChar char="§"/>
            </a:pPr>
            <a:r>
              <a:rPr lang="en-US" altLang="en-US" sz="2200" dirty="0" smtClean="0"/>
              <a:t>Parking</a:t>
            </a:r>
          </a:p>
          <a:p>
            <a:pPr marL="690563" lvl="1" indent="-233363">
              <a:spcBef>
                <a:spcPct val="60000"/>
              </a:spcBef>
              <a:buClr>
                <a:srgbClr val="B0B1B3"/>
              </a:buClr>
              <a:buFont typeface="Wingdings" panose="05000000000000000000" pitchFamily="2" charset="2"/>
              <a:buChar char="§"/>
            </a:pPr>
            <a:r>
              <a:rPr lang="en-US" altLang="en-US" sz="2200" dirty="0" smtClean="0"/>
              <a:t>Entry and egress</a:t>
            </a:r>
          </a:p>
          <a:p>
            <a:pPr marL="690563" lvl="1" indent="-233363">
              <a:spcBef>
                <a:spcPct val="60000"/>
              </a:spcBef>
              <a:buClr>
                <a:srgbClr val="B0B1B3"/>
              </a:buClr>
              <a:buFont typeface="Wingdings" panose="05000000000000000000" pitchFamily="2" charset="2"/>
              <a:buChar char="§"/>
            </a:pPr>
            <a:r>
              <a:rPr lang="en-US" altLang="en-US" sz="2200" dirty="0" smtClean="0"/>
              <a:t>Path of travel to and through the building</a:t>
            </a:r>
          </a:p>
          <a:p>
            <a:pPr marL="690563" lvl="1" indent="-233363">
              <a:spcBef>
                <a:spcPct val="60000"/>
              </a:spcBef>
              <a:buClr>
                <a:srgbClr val="B0B1B3"/>
              </a:buClr>
              <a:buFont typeface="Wingdings" panose="05000000000000000000" pitchFamily="2" charset="2"/>
              <a:buChar char="§"/>
            </a:pPr>
            <a:r>
              <a:rPr lang="en-US" altLang="en-US" sz="2200" dirty="0" smtClean="0"/>
              <a:t>Access to facilities and areas where services are provided</a:t>
            </a:r>
          </a:p>
          <a:p>
            <a:endParaRPr lang="en-US" dirty="0"/>
          </a:p>
        </p:txBody>
      </p:sp>
      <p:sp>
        <p:nvSpPr>
          <p:cNvPr id="4" name="Slide Number Placeholder 3"/>
          <p:cNvSpPr>
            <a:spLocks noGrp="1"/>
          </p:cNvSpPr>
          <p:nvPr>
            <p:ph type="sldNum" sz="quarter" idx="10"/>
          </p:nvPr>
        </p:nvSpPr>
        <p:spPr/>
        <p:txBody>
          <a:bodyPr/>
          <a:lstStyle/>
          <a:p>
            <a:fld id="{BF0846F4-C9FB-4C37-9FD7-FB03C858A325}" type="slidenum">
              <a:rPr lang="en-US" smtClean="0"/>
              <a:t>10</a:t>
            </a:fld>
            <a:endParaRPr lang="en-US" dirty="0"/>
          </a:p>
        </p:txBody>
      </p:sp>
    </p:spTree>
    <p:extLst>
      <p:ext uri="{BB962C8B-B14F-4D97-AF65-F5344CB8AC3E}">
        <p14:creationId xmlns:p14="http://schemas.microsoft.com/office/powerpoint/2010/main" val="399858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pPr defTabSz="928688"/>
            <a:r>
              <a:rPr lang="en-US" altLang="en-US" u="sng" dirty="0" smtClean="0">
                <a:solidFill>
                  <a:schemeClr val="tx1"/>
                </a:solidFill>
              </a:rPr>
              <a:t>Access to Effective Communication </a:t>
            </a:r>
            <a:r>
              <a:rPr lang="en-US" altLang="en-US" dirty="0" smtClean="0">
                <a:solidFill>
                  <a:schemeClr val="tx1"/>
                </a:solidFill>
              </a:rPr>
              <a:t>– People with disabilities must be given the same information provided to the general population using methods that are under</a:t>
            </a:r>
            <a:r>
              <a:rPr lang="en-US" altLang="en-US" dirty="0" smtClean="0">
                <a:solidFill>
                  <a:srgbClr val="000000"/>
                </a:solidFill>
              </a:rPr>
              <a:t>standable and timely.  </a:t>
            </a:r>
          </a:p>
          <a:p>
            <a:pPr defTabSz="928688"/>
            <a:endParaRPr lang="en-US" altLang="en-US" dirty="0" smtClean="0"/>
          </a:p>
          <a:p>
            <a:pPr defTabSz="928688"/>
            <a:r>
              <a:rPr lang="en-US" altLang="en-US" dirty="0" smtClean="0"/>
              <a:t>Providing access to the same information others are receiving, at the same time.</a:t>
            </a:r>
          </a:p>
          <a:p>
            <a:pPr defTabSz="928688"/>
            <a:endParaRPr lang="en-US" altLang="en-US" dirty="0" smtClean="0"/>
          </a:p>
        </p:txBody>
      </p:sp>
      <p:sp>
        <p:nvSpPr>
          <p:cNvPr id="13316" name="Slide Number Placeholder 3"/>
          <p:cNvSpPr>
            <a:spLocks noGrp="1"/>
          </p:cNvSpPr>
          <p:nvPr>
            <p:ph type="sldNum" sz="quarter" idx="5"/>
          </p:nvPr>
        </p:nvSpPr>
        <p:spPr>
          <a:noFill/>
        </p:spPr>
        <p:txBody>
          <a:bodyPr/>
          <a:lstStyle>
            <a:lvl1pPr defTabSz="906463">
              <a:defRPr sz="2400">
                <a:solidFill>
                  <a:schemeClr val="tx1"/>
                </a:solidFill>
                <a:latin typeface="Arial" panose="020B0604020202020204" pitchFamily="34" charset="0"/>
              </a:defRPr>
            </a:lvl1pPr>
            <a:lvl2pPr marL="742950" indent="-285750" defTabSz="906463">
              <a:defRPr sz="2400">
                <a:solidFill>
                  <a:schemeClr val="tx1"/>
                </a:solidFill>
                <a:latin typeface="Arial" panose="020B0604020202020204" pitchFamily="34" charset="0"/>
              </a:defRPr>
            </a:lvl2pPr>
            <a:lvl3pPr marL="1143000" indent="-228600" defTabSz="906463">
              <a:defRPr sz="2400">
                <a:solidFill>
                  <a:schemeClr val="tx1"/>
                </a:solidFill>
                <a:latin typeface="Arial" panose="020B0604020202020204" pitchFamily="34" charset="0"/>
              </a:defRPr>
            </a:lvl3pPr>
            <a:lvl4pPr marL="1600200" indent="-228600" defTabSz="906463">
              <a:defRPr sz="2400">
                <a:solidFill>
                  <a:schemeClr val="tx1"/>
                </a:solidFill>
                <a:latin typeface="Arial" panose="020B0604020202020204" pitchFamily="34" charset="0"/>
              </a:defRPr>
            </a:lvl4pPr>
            <a:lvl5pPr marL="2057400" indent="-228600" defTabSz="906463">
              <a:defRPr sz="2400">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sz="2400">
                <a:solidFill>
                  <a:schemeClr val="tx1"/>
                </a:solidFill>
                <a:latin typeface="Arial" panose="020B0604020202020204" pitchFamily="34" charset="0"/>
              </a:defRPr>
            </a:lvl9pPr>
          </a:lstStyle>
          <a:p>
            <a:fld id="{4ED16287-71F8-40C6-A85A-9533781B52D5}" type="slidenum">
              <a:rPr lang="en-US" altLang="en-US" sz="1200" smtClean="0">
                <a:latin typeface="Times" panose="02020603050405020304" pitchFamily="18" charset="0"/>
              </a:rPr>
              <a:pPr/>
              <a:t>11</a:t>
            </a:fld>
            <a:endParaRPr lang="en-US" altLang="en-US" sz="1200" dirty="0" smtClean="0">
              <a:latin typeface="Times" panose="02020603050405020304" pitchFamily="18" charset="0"/>
            </a:endParaRPr>
          </a:p>
        </p:txBody>
      </p:sp>
    </p:spTree>
    <p:extLst>
      <p:ext uri="{BB962C8B-B14F-4D97-AF65-F5344CB8AC3E}">
        <p14:creationId xmlns:p14="http://schemas.microsoft.com/office/powerpoint/2010/main" val="294982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88"/>
            <a:r>
              <a:rPr lang="en-US" altLang="en-US" u="sng" dirty="0" smtClean="0">
                <a:solidFill>
                  <a:schemeClr val="tx1"/>
                </a:solidFill>
              </a:rPr>
              <a:t>Access to Effective Communication </a:t>
            </a:r>
            <a:r>
              <a:rPr lang="en-US" altLang="en-US" dirty="0" smtClean="0">
                <a:solidFill>
                  <a:schemeClr val="tx1"/>
                </a:solidFill>
              </a:rPr>
              <a:t>– People with disabilities must be given the same information provided to the general population using methods that are under</a:t>
            </a:r>
            <a:r>
              <a:rPr lang="en-US" altLang="en-US" dirty="0" smtClean="0">
                <a:solidFill>
                  <a:srgbClr val="000000"/>
                </a:solidFill>
              </a:rPr>
              <a:t>standable and timely.  </a:t>
            </a:r>
          </a:p>
          <a:p>
            <a:pPr defTabSz="928688"/>
            <a:endParaRPr lang="en-US" altLang="en-US" dirty="0" smtClean="0"/>
          </a:p>
          <a:p>
            <a:pPr defTabSz="928688"/>
            <a:r>
              <a:rPr lang="en-US" altLang="en-US" dirty="0" smtClean="0"/>
              <a:t>Providing access to the same information others are receiving, at the same time.</a:t>
            </a:r>
          </a:p>
          <a:p>
            <a:endParaRPr lang="en-US" dirty="0"/>
          </a:p>
        </p:txBody>
      </p:sp>
      <p:sp>
        <p:nvSpPr>
          <p:cNvPr id="4" name="Slide Number Placeholder 3"/>
          <p:cNvSpPr>
            <a:spLocks noGrp="1"/>
          </p:cNvSpPr>
          <p:nvPr>
            <p:ph type="sldNum" sz="quarter" idx="10"/>
          </p:nvPr>
        </p:nvSpPr>
        <p:spPr/>
        <p:txBody>
          <a:bodyPr/>
          <a:lstStyle/>
          <a:p>
            <a:fld id="{BF0846F4-C9FB-4C37-9FD7-FB03C858A325}" type="slidenum">
              <a:rPr lang="en-US" smtClean="0"/>
              <a:t>12</a:t>
            </a:fld>
            <a:endParaRPr lang="en-US" dirty="0"/>
          </a:p>
        </p:txBody>
      </p:sp>
    </p:spTree>
    <p:extLst>
      <p:ext uri="{BB962C8B-B14F-4D97-AF65-F5344CB8AC3E}">
        <p14:creationId xmlns:p14="http://schemas.microsoft.com/office/powerpoint/2010/main" val="338155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407607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284210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240606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145158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359803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108536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243135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9056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137345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414096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BA8337-2A01-4626-92F7-4B98EE73BE57}" type="datetimeFigureOut">
              <a:rPr lang="en-US" smtClean="0"/>
              <a:pPr/>
              <a:t>10/09/2017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199168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A8337-2A01-4626-92F7-4B98EE73BE57}" type="datetimeFigureOut">
              <a:rPr lang="en-US" smtClean="0"/>
              <a:pPr/>
              <a:t>10/09/2017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80E86-9E2C-432F-B3C2-51EC8FF6AB41}" type="slidenum">
              <a:rPr lang="en-US" smtClean="0"/>
              <a:pPr/>
              <a:t>‹#›</a:t>
            </a:fld>
            <a:endParaRPr lang="en-US" dirty="0"/>
          </a:p>
        </p:txBody>
      </p:sp>
    </p:spTree>
    <p:extLst>
      <p:ext uri="{BB962C8B-B14F-4D97-AF65-F5344CB8AC3E}">
        <p14:creationId xmlns:p14="http://schemas.microsoft.com/office/powerpoint/2010/main" val="699113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www.WASILC.org" TargetMode="External"/><Relationship Id="rId2" Type="http://schemas.openxmlformats.org/officeDocument/2006/relationships/hyperlink" Target="mailto:connekb@dshs.wa.gov" TargetMode="External"/><Relationship Id="rId1" Type="http://schemas.openxmlformats.org/officeDocument/2006/relationships/slideLayout" Target="../slideLayouts/slideLayout2.xml"/><Relationship Id="rId4" Type="http://schemas.openxmlformats.org/officeDocument/2006/relationships/hyperlink" Target="mailto:hatcham@dshs.wa.go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8732" y="1960757"/>
            <a:ext cx="7772400" cy="3637155"/>
          </a:xfrm>
        </p:spPr>
        <p:txBody>
          <a:bodyPr>
            <a:normAutofit fontScale="90000"/>
          </a:bodyPr>
          <a:lstStyle/>
          <a:p>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Washington </a:t>
            </a:r>
            <a:r>
              <a:rPr lang="en-US" sz="4400" b="1" dirty="0">
                <a:latin typeface="Arial" panose="020B0604020202020204" pitchFamily="34" charset="0"/>
                <a:cs typeface="Arial" panose="020B0604020202020204" pitchFamily="34" charset="0"/>
              </a:rPr>
              <a:t>State Independent Living Council</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(WASILC)</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a:t>Coalition on Inclusive Emergency Planning </a:t>
            </a:r>
            <a:br>
              <a:rPr lang="en-US" sz="4400" b="1" dirty="0"/>
            </a:br>
            <a:r>
              <a:rPr lang="en-US" sz="4400" b="1" dirty="0"/>
              <a:t>(CIEP)</a:t>
            </a:r>
            <a:r>
              <a:rPr lang="en-US" sz="4400" dirty="0"/>
              <a:t/>
            </a:r>
            <a:br>
              <a:rPr lang="en-US" sz="4400" dirty="0"/>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94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4256"/>
            <a:ext cx="10515600" cy="1962364"/>
          </a:xfrm>
        </p:spPr>
        <p:txBody>
          <a:bodyPr>
            <a:noAutofit/>
          </a:bodyPr>
          <a:lstStyle/>
          <a:p>
            <a:r>
              <a:rPr lang="en-US" altLang="en-US" sz="3600" b="1" dirty="0" smtClean="0">
                <a:solidFill>
                  <a:srgbClr val="070000"/>
                </a:solidFill>
              </a:rPr>
              <a:t>Physical Accessibility</a:t>
            </a:r>
            <a:br>
              <a:rPr lang="en-US" altLang="en-US" sz="3600" b="1" dirty="0" smtClean="0">
                <a:solidFill>
                  <a:srgbClr val="070000"/>
                </a:solidFill>
              </a:rPr>
            </a:br>
            <a:r>
              <a:rPr lang="en-US" altLang="en-US" sz="3600" b="1" dirty="0" smtClean="0">
                <a:solidFill>
                  <a:srgbClr val="070000"/>
                </a:solidFill>
              </a:rPr>
              <a:t>Shelters, Temporary Housing , Distribution Locations, </a:t>
            </a:r>
            <a:br>
              <a:rPr lang="en-US" altLang="en-US" sz="3600" b="1" dirty="0" smtClean="0">
                <a:solidFill>
                  <a:srgbClr val="070000"/>
                </a:solidFill>
              </a:rPr>
            </a:br>
            <a:r>
              <a:rPr lang="en-US" altLang="en-US" sz="3600" b="1" dirty="0" smtClean="0">
                <a:solidFill>
                  <a:srgbClr val="070000"/>
                </a:solidFill>
              </a:rPr>
              <a:t>Transportation, Community Meetings, Resource Centers</a:t>
            </a:r>
            <a:r>
              <a:rPr lang="en-US" altLang="en-US" sz="2800" dirty="0" smtClean="0"/>
              <a:t/>
            </a:r>
            <a:br>
              <a:rPr lang="en-US" altLang="en-US" sz="2800" dirty="0" smtClean="0"/>
            </a:br>
            <a:endParaRPr lang="en-US" sz="2800" dirty="0"/>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143250" y="2830146"/>
            <a:ext cx="5905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90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75506C0-26BD-4FDD-BFD8-E6D0FEC7C49D}" type="slidenum">
              <a:rPr lang="en-US" altLang="en-US" sz="1100">
                <a:solidFill>
                  <a:srgbClr val="FFFFFF"/>
                </a:solidFill>
              </a:rPr>
              <a:pPr/>
              <a:t>11</a:t>
            </a:fld>
            <a:endParaRPr lang="en-US" altLang="en-US" sz="1100" dirty="0">
              <a:solidFill>
                <a:srgbClr val="FFFFFF"/>
              </a:solidFill>
            </a:endParaRPr>
          </a:p>
        </p:txBody>
      </p:sp>
      <p:sp>
        <p:nvSpPr>
          <p:cNvPr id="12291" name="Rectangle 4"/>
          <p:cNvSpPr>
            <a:spLocks noChangeArrowheads="1"/>
          </p:cNvSpPr>
          <p:nvPr/>
        </p:nvSpPr>
        <p:spPr bwMode="auto">
          <a:xfrm>
            <a:off x="2819400" y="-76200"/>
            <a:ext cx="6484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4000" b="1" dirty="0">
                <a:solidFill>
                  <a:srgbClr val="070000"/>
                </a:solidFill>
              </a:rPr>
              <a:t>Effective  Communication</a:t>
            </a:r>
            <a:endParaRPr lang="en-US" altLang="en-US" sz="4000" dirty="0">
              <a:solidFill>
                <a:srgbClr val="070000"/>
              </a:solidFill>
            </a:endParaRPr>
          </a:p>
        </p:txBody>
      </p:sp>
      <p:pic>
        <p:nvPicPr>
          <p:cNvPr id="12292" name="Content Placeholder 2" descr="TV News screen shots including caption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551" y="4264025"/>
            <a:ext cx="38576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313" y="4216400"/>
            <a:ext cx="4191000"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26" y="1219201"/>
            <a:ext cx="4079875"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788" y="1236663"/>
            <a:ext cx="4191000"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6" name="Rectangle 9"/>
          <p:cNvSpPr>
            <a:spLocks noChangeArrowheads="1"/>
          </p:cNvSpPr>
          <p:nvPr/>
        </p:nvSpPr>
        <p:spPr bwMode="auto">
          <a:xfrm>
            <a:off x="1719263" y="3784601"/>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dirty="0">
                <a:solidFill>
                  <a:srgbClr val="070000"/>
                </a:solidFill>
              </a:rPr>
              <a:t>Closed/Opened Captioning</a:t>
            </a:r>
          </a:p>
        </p:txBody>
      </p:sp>
      <p:sp>
        <p:nvSpPr>
          <p:cNvPr id="12297" name="Rectangle 10"/>
          <p:cNvSpPr>
            <a:spLocks noChangeArrowheads="1"/>
          </p:cNvSpPr>
          <p:nvPr/>
        </p:nvSpPr>
        <p:spPr bwMode="auto">
          <a:xfrm>
            <a:off x="1733551" y="730251"/>
            <a:ext cx="377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dirty="0">
                <a:solidFill>
                  <a:srgbClr val="070000"/>
                </a:solidFill>
              </a:rPr>
              <a:t>Video Remote Interpreting</a:t>
            </a:r>
          </a:p>
        </p:txBody>
      </p:sp>
      <p:sp>
        <p:nvSpPr>
          <p:cNvPr id="12298" name="Rectangle 11"/>
          <p:cNvSpPr>
            <a:spLocks noChangeArrowheads="1"/>
          </p:cNvSpPr>
          <p:nvPr/>
        </p:nvSpPr>
        <p:spPr bwMode="auto">
          <a:xfrm>
            <a:off x="5181600" y="430213"/>
            <a:ext cx="609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dirty="0">
                <a:solidFill>
                  <a:srgbClr val="070000"/>
                </a:solidFill>
              </a:rPr>
              <a:t>Computer Aided Real </a:t>
            </a:r>
          </a:p>
          <a:p>
            <a:pPr algn="ctr"/>
            <a:r>
              <a:rPr lang="en-US" altLang="en-US" dirty="0">
                <a:solidFill>
                  <a:srgbClr val="070000"/>
                </a:solidFill>
              </a:rPr>
              <a:t>Time Transcription (CART)</a:t>
            </a:r>
          </a:p>
        </p:txBody>
      </p:sp>
      <p:sp>
        <p:nvSpPr>
          <p:cNvPr id="12299" name="Rectangle 12"/>
          <p:cNvSpPr>
            <a:spLocks noChangeArrowheads="1"/>
          </p:cNvSpPr>
          <p:nvPr/>
        </p:nvSpPr>
        <p:spPr bwMode="auto">
          <a:xfrm>
            <a:off x="6319838" y="3798888"/>
            <a:ext cx="3917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dirty="0">
                <a:solidFill>
                  <a:srgbClr val="070000"/>
                </a:solidFill>
              </a:rPr>
              <a:t>Sign Language Interpreters</a:t>
            </a:r>
          </a:p>
        </p:txBody>
      </p:sp>
    </p:spTree>
    <p:extLst>
      <p:ext uri="{BB962C8B-B14F-4D97-AF65-F5344CB8AC3E}">
        <p14:creationId xmlns:p14="http://schemas.microsoft.com/office/powerpoint/2010/main" val="2225082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92" y="292814"/>
            <a:ext cx="553624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4519" y="292813"/>
            <a:ext cx="5867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13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4004" y="113016"/>
            <a:ext cx="8930275" cy="66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78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6000" b="1" dirty="0" smtClean="0">
                <a:solidFill>
                  <a:srgbClr val="070000"/>
                </a:solidFill>
              </a:rPr>
              <a:t>Programmatic Access</a:t>
            </a:r>
            <a:r>
              <a:rPr lang="en-US" altLang="en-US" sz="6600" b="1" dirty="0" smtClean="0">
                <a:solidFill>
                  <a:srgbClr val="070000"/>
                </a:solidFill>
              </a:rPr>
              <a:t/>
            </a:r>
            <a:br>
              <a:rPr lang="en-US" altLang="en-US" sz="6600" b="1" dirty="0" smtClean="0">
                <a:solidFill>
                  <a:srgbClr val="070000"/>
                </a:solidFill>
              </a:rPr>
            </a:br>
            <a:r>
              <a:rPr lang="en-US" altLang="en-US" b="1" dirty="0">
                <a:solidFill>
                  <a:srgbClr val="070000"/>
                </a:solidFill>
              </a:rPr>
              <a:t>Reasonable modifications to policies and practices</a:t>
            </a:r>
            <a:br>
              <a:rPr lang="en-US" altLang="en-US" b="1" dirty="0">
                <a:solidFill>
                  <a:srgbClr val="070000"/>
                </a:solidFill>
              </a:rPr>
            </a:b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40559" y="1434045"/>
            <a:ext cx="3505504" cy="26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071" y="4061649"/>
            <a:ext cx="4041775"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0966" y="1613043"/>
            <a:ext cx="6221856" cy="4524315"/>
          </a:xfrm>
          <a:prstGeom prst="rect">
            <a:avLst/>
          </a:prstGeom>
        </p:spPr>
        <p:txBody>
          <a:bodyPr wrap="square">
            <a:spAutoFit/>
          </a:bodyPr>
          <a:lstStyle/>
          <a:p>
            <a:pPr>
              <a:buFont typeface="Arial" panose="020B0604020202020204" pitchFamily="34" charset="0"/>
              <a:buChar char="•"/>
            </a:pPr>
            <a:r>
              <a:rPr lang="en-US" altLang="en-US" sz="3200" dirty="0" smtClean="0">
                <a:solidFill>
                  <a:srgbClr val="070000"/>
                </a:solidFill>
              </a:rPr>
              <a:t>Awareness of and methods for selecting and purchasing accessible equipment</a:t>
            </a:r>
          </a:p>
          <a:p>
            <a:pPr>
              <a:buFont typeface="Arial" panose="020B0604020202020204" pitchFamily="34" charset="0"/>
              <a:buChar char="•"/>
            </a:pPr>
            <a:endParaRPr lang="en-US" altLang="en-US" sz="3200" dirty="0" smtClean="0">
              <a:solidFill>
                <a:srgbClr val="070000"/>
              </a:solidFill>
            </a:endParaRPr>
          </a:p>
          <a:p>
            <a:pPr>
              <a:buFont typeface="Arial" panose="020B0604020202020204" pitchFamily="34" charset="0"/>
              <a:buChar char="•"/>
            </a:pPr>
            <a:r>
              <a:rPr lang="en-US" altLang="en-US" sz="3200" dirty="0" smtClean="0">
                <a:solidFill>
                  <a:srgbClr val="070000"/>
                </a:solidFill>
              </a:rPr>
              <a:t>Staff training and knowledge </a:t>
            </a:r>
          </a:p>
          <a:p>
            <a:endParaRPr lang="en-US" altLang="en-US" sz="3200" dirty="0" smtClean="0">
              <a:solidFill>
                <a:srgbClr val="070000"/>
              </a:solidFill>
            </a:endParaRPr>
          </a:p>
          <a:p>
            <a:pPr>
              <a:buFont typeface="Arial" panose="020B0604020202020204" pitchFamily="34" charset="0"/>
              <a:buChar char="•"/>
            </a:pPr>
            <a:r>
              <a:rPr lang="en-US" altLang="en-US" sz="3200" dirty="0" smtClean="0">
                <a:solidFill>
                  <a:srgbClr val="070000"/>
                </a:solidFill>
              </a:rPr>
              <a:t>System-wide coordination and flexibility to enable access; disability cultural competence </a:t>
            </a:r>
            <a:endParaRPr lang="en-US" altLang="en-US" sz="3200" dirty="0">
              <a:solidFill>
                <a:srgbClr val="070000"/>
              </a:solidFill>
            </a:endParaRPr>
          </a:p>
        </p:txBody>
      </p:sp>
    </p:spTree>
    <p:extLst>
      <p:ext uri="{BB962C8B-B14F-4D97-AF65-F5344CB8AC3E}">
        <p14:creationId xmlns:p14="http://schemas.microsoft.com/office/powerpoint/2010/main" val="1910773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Font typeface="Wingdings" panose="05000000000000000000" pitchFamily="2" charset="2"/>
              <a:buNone/>
            </a:pPr>
            <a:r>
              <a:rPr lang="en-US" altLang="en-US" sz="4800" b="1" dirty="0">
                <a:solidFill>
                  <a:srgbClr val="060000"/>
                </a:solidFill>
              </a:rPr>
              <a:t>Planning with Disability Partners</a:t>
            </a:r>
          </a:p>
          <a:p>
            <a:pPr marL="0" indent="0" algn="ctr">
              <a:buFont typeface="Wingdings" panose="05000000000000000000" pitchFamily="2" charset="2"/>
              <a:buNone/>
            </a:pPr>
            <a:r>
              <a:rPr lang="en-US" altLang="en-US" sz="4800" b="1" dirty="0">
                <a:solidFill>
                  <a:srgbClr val="060000"/>
                </a:solidFill>
              </a:rPr>
              <a:t>(Inclusion</a:t>
            </a:r>
            <a:r>
              <a:rPr lang="en-US" altLang="en-US" sz="4800" b="1" dirty="0" smtClean="0">
                <a:solidFill>
                  <a:srgbClr val="060000"/>
                </a:solidFill>
              </a:rPr>
              <a:t>)</a:t>
            </a:r>
          </a:p>
          <a:p>
            <a:pPr marL="0" indent="0" algn="ctr">
              <a:buFont typeface="Wingdings" panose="05000000000000000000" pitchFamily="2" charset="2"/>
              <a:buNone/>
            </a:pPr>
            <a:r>
              <a:rPr lang="en-US" sz="4800" dirty="0"/>
              <a:t>Conversations with Emergency Management</a:t>
            </a:r>
            <a:endParaRPr lang="en-US" altLang="en-US" sz="4800" b="1" dirty="0">
              <a:solidFill>
                <a:srgbClr val="060000"/>
              </a:solidFill>
            </a:endParaRPr>
          </a:p>
          <a:p>
            <a:endParaRPr lang="en-US" dirty="0"/>
          </a:p>
        </p:txBody>
      </p:sp>
    </p:spTree>
    <p:extLst>
      <p:ext uri="{BB962C8B-B14F-4D97-AF65-F5344CB8AC3E}">
        <p14:creationId xmlns:p14="http://schemas.microsoft.com/office/powerpoint/2010/main" val="73481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496" y="1088646"/>
            <a:ext cx="10515600" cy="4351338"/>
          </a:xfrm>
        </p:spPr>
        <p:txBody>
          <a:bodyPr/>
          <a:lstStyle/>
          <a:p>
            <a:endParaRPr lang="en-US" altLang="en-US" sz="3200" dirty="0" smtClean="0">
              <a:solidFill>
                <a:srgbClr val="060000"/>
              </a:solidFill>
            </a:endParaRPr>
          </a:p>
          <a:p>
            <a:r>
              <a:rPr lang="en-US" altLang="en-US" sz="5400" dirty="0" smtClean="0">
                <a:solidFill>
                  <a:srgbClr val="060000"/>
                </a:solidFill>
              </a:rPr>
              <a:t>Planning </a:t>
            </a:r>
            <a:r>
              <a:rPr lang="en-US" altLang="en-US" sz="5400" dirty="0">
                <a:solidFill>
                  <a:srgbClr val="060000"/>
                </a:solidFill>
              </a:rPr>
              <a:t>for and not with people with disabilities reflects an old paradigm “a lot about us without us.”</a:t>
            </a:r>
          </a:p>
          <a:p>
            <a:endParaRPr lang="en-US" dirty="0"/>
          </a:p>
        </p:txBody>
      </p:sp>
    </p:spTree>
    <p:extLst>
      <p:ext uri="{BB962C8B-B14F-4D97-AF65-F5344CB8AC3E}">
        <p14:creationId xmlns:p14="http://schemas.microsoft.com/office/powerpoint/2010/main" val="3143170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600" b="1" i="0" u="none" strike="noStrike" kern="0" cap="none" spc="0" normalizeH="0" baseline="0" noProof="0" dirty="0" smtClean="0">
                <a:ln>
                  <a:noFill/>
                </a:ln>
                <a:solidFill>
                  <a:srgbClr val="060000"/>
                </a:solidFill>
                <a:effectLst/>
                <a:uLnTx/>
                <a:uFillTx/>
                <a:latin typeface="Arial"/>
                <a:ea typeface="+mj-ea"/>
                <a:cs typeface="+mj-cs"/>
              </a:rPr>
              <a:t>Why Inclusion of People with Disabilities </a:t>
            </a:r>
            <a:endParaRPr lang="en-US" dirty="0"/>
          </a:p>
        </p:txBody>
      </p:sp>
      <p:sp>
        <p:nvSpPr>
          <p:cNvPr id="3" name="Content Placeholder 2"/>
          <p:cNvSpPr>
            <a:spLocks noGrp="1"/>
          </p:cNvSpPr>
          <p:nvPr>
            <p:ph idx="1"/>
          </p:nvPr>
        </p:nvSpPr>
        <p:spPr/>
        <p:txBody>
          <a:bodyPr>
            <a:normAutofit/>
          </a:bodyPr>
          <a:lstStyle/>
          <a:p>
            <a:pPr marL="233363" lvl="0" indent="-233363" eaLnBrk="0" fontAlgn="base" hangingPunct="0">
              <a:lnSpc>
                <a:spcPct val="100000"/>
              </a:lnSpc>
              <a:spcBef>
                <a:spcPct val="60000"/>
              </a:spcBef>
              <a:spcAft>
                <a:spcPct val="0"/>
              </a:spcAft>
            </a:pPr>
            <a:r>
              <a:rPr kumimoji="0" lang="en-US" altLang="en-US" sz="3600" b="0" i="0" u="none" strike="noStrike" kern="0" cap="none" spc="0" normalizeH="0" baseline="0" noProof="0" dirty="0" smtClean="0">
                <a:ln>
                  <a:noFill/>
                </a:ln>
                <a:solidFill>
                  <a:srgbClr val="060000"/>
                </a:solidFill>
                <a:effectLst/>
                <a:uLnTx/>
                <a:uFillTx/>
                <a:latin typeface="Arial"/>
              </a:rPr>
              <a:t>Knowledge of services, resources and supports (difference between service and advocacy) </a:t>
            </a:r>
          </a:p>
          <a:p>
            <a:pPr marL="233363" lvl="0" indent="-233363" eaLnBrk="0" fontAlgn="base" hangingPunct="0">
              <a:lnSpc>
                <a:spcPct val="100000"/>
              </a:lnSpc>
              <a:spcBef>
                <a:spcPct val="60000"/>
              </a:spcBef>
              <a:spcAft>
                <a:spcPct val="0"/>
              </a:spcAft>
            </a:pPr>
            <a:r>
              <a:rPr kumimoji="0" lang="en-US" altLang="en-US" sz="3600" b="0" i="0" u="none" strike="noStrike" kern="0" cap="none" spc="0" normalizeH="0" baseline="0" noProof="0" dirty="0" smtClean="0">
                <a:ln>
                  <a:noFill/>
                </a:ln>
                <a:solidFill>
                  <a:srgbClr val="060000"/>
                </a:solidFill>
                <a:effectLst/>
                <a:uLnTx/>
                <a:uFillTx/>
                <a:latin typeface="Arial"/>
              </a:rPr>
              <a:t>Can provide disability, access, functional needs and universal design perspectives.</a:t>
            </a:r>
          </a:p>
          <a:p>
            <a:r>
              <a:rPr lang="en-US" altLang="en-US" sz="3600" dirty="0" smtClean="0">
                <a:solidFill>
                  <a:srgbClr val="060000"/>
                </a:solidFill>
              </a:rPr>
              <a:t>Qualified </a:t>
            </a:r>
            <a:r>
              <a:rPr lang="en-US" altLang="en-US" sz="3600" dirty="0">
                <a:solidFill>
                  <a:srgbClr val="060000"/>
                </a:solidFill>
              </a:rPr>
              <a:t>advisors who understand and can think through issues from disability, access, functional needs and universal design perspectives.</a:t>
            </a:r>
          </a:p>
          <a:p>
            <a:pPr marL="233363" lvl="0" indent="-233363" eaLnBrk="0" fontAlgn="base" hangingPunct="0">
              <a:lnSpc>
                <a:spcPct val="100000"/>
              </a:lnSpc>
              <a:spcBef>
                <a:spcPct val="60000"/>
              </a:spcBef>
              <a:spcAft>
                <a:spcPct val="0"/>
              </a:spcAft>
            </a:pPr>
            <a:endParaRPr kumimoji="0" lang="en-US" altLang="en-US" sz="4000" b="0" i="0" u="none" strike="noStrike" kern="0" cap="none" spc="0" normalizeH="0" baseline="0" noProof="0" dirty="0" smtClean="0">
              <a:ln>
                <a:noFill/>
              </a:ln>
              <a:solidFill>
                <a:srgbClr val="060000"/>
              </a:solidFill>
              <a:effectLst/>
              <a:uLnTx/>
              <a:uFillTx/>
              <a:latin typeface="Arial"/>
            </a:endParaRPr>
          </a:p>
          <a:p>
            <a:endParaRPr lang="en-US" dirty="0"/>
          </a:p>
        </p:txBody>
      </p:sp>
    </p:spTree>
    <p:extLst>
      <p:ext uri="{BB962C8B-B14F-4D97-AF65-F5344CB8AC3E}">
        <p14:creationId xmlns:p14="http://schemas.microsoft.com/office/powerpoint/2010/main" val="1078993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0501"/>
            <a:ext cx="10515600" cy="5576462"/>
          </a:xfrm>
        </p:spPr>
        <p:txBody>
          <a:bodyPr>
            <a:normAutofit/>
          </a:bodyPr>
          <a:lstStyle/>
          <a:p>
            <a:pPr marL="233363" lvl="0" indent="-233363" eaLnBrk="0" fontAlgn="base" hangingPunct="0">
              <a:lnSpc>
                <a:spcPct val="100000"/>
              </a:lnSpc>
              <a:spcBef>
                <a:spcPct val="60000"/>
              </a:spcBef>
              <a:spcAft>
                <a:spcPct val="0"/>
              </a:spcAft>
            </a:pPr>
            <a:r>
              <a:rPr lang="en-US" altLang="en-US" sz="3600" kern="0" dirty="0">
                <a:solidFill>
                  <a:srgbClr val="060000"/>
                </a:solidFill>
                <a:latin typeface="Arial"/>
              </a:rPr>
              <a:t>Identify community-wide approaches that involve local and state disability agencies/organization.  </a:t>
            </a:r>
          </a:p>
          <a:p>
            <a:pPr marL="233363" lvl="0" indent="-233363" eaLnBrk="0" fontAlgn="base" hangingPunct="0">
              <a:lnSpc>
                <a:spcPct val="100000"/>
              </a:lnSpc>
              <a:spcBef>
                <a:spcPct val="60000"/>
              </a:spcBef>
              <a:spcAft>
                <a:spcPct val="0"/>
              </a:spcAft>
            </a:pPr>
            <a:r>
              <a:rPr lang="en-US" altLang="en-US" sz="3600" kern="0" dirty="0">
                <a:solidFill>
                  <a:srgbClr val="060000"/>
                </a:solidFill>
                <a:latin typeface="Arial"/>
              </a:rPr>
              <a:t>Build relationships with disability community members to </a:t>
            </a:r>
            <a:r>
              <a:rPr lang="en-US" altLang="en-US" sz="3600" u="sng" kern="0" dirty="0">
                <a:solidFill>
                  <a:srgbClr val="060000"/>
                </a:solidFill>
                <a:latin typeface="Arial"/>
              </a:rPr>
              <a:t>identify accessibility concerns</a:t>
            </a:r>
            <a:r>
              <a:rPr lang="en-US" altLang="en-US" sz="3600" kern="0" dirty="0">
                <a:solidFill>
                  <a:srgbClr val="060000"/>
                </a:solidFill>
                <a:latin typeface="Arial"/>
              </a:rPr>
              <a:t>, gain community perspective and improve outcomes and challenges within communities</a:t>
            </a:r>
          </a:p>
          <a:p>
            <a:pPr marL="233363" lvl="0" indent="-233363" eaLnBrk="0" fontAlgn="base" hangingPunct="0">
              <a:lnSpc>
                <a:spcPct val="100000"/>
              </a:lnSpc>
              <a:spcBef>
                <a:spcPct val="60000"/>
              </a:spcBef>
              <a:spcAft>
                <a:spcPct val="0"/>
              </a:spcAft>
            </a:pPr>
            <a:r>
              <a:rPr lang="en-US" altLang="en-US" sz="3600" kern="0" dirty="0">
                <a:solidFill>
                  <a:srgbClr val="060000"/>
                </a:solidFill>
                <a:latin typeface="Arial"/>
              </a:rPr>
              <a:t>I</a:t>
            </a:r>
            <a:r>
              <a:rPr lang="en-US" altLang="en-US" sz="3600" u="sng" kern="0" dirty="0">
                <a:solidFill>
                  <a:srgbClr val="060000"/>
                </a:solidFill>
                <a:latin typeface="Arial"/>
              </a:rPr>
              <a:t>nclusive</a:t>
            </a:r>
            <a:r>
              <a:rPr lang="en-US" altLang="en-US" sz="3600" kern="0" dirty="0">
                <a:solidFill>
                  <a:srgbClr val="060000"/>
                </a:solidFill>
                <a:latin typeface="Arial"/>
              </a:rPr>
              <a:t> plans that address accessibility</a:t>
            </a:r>
          </a:p>
          <a:p>
            <a:pPr marL="233363" lvl="0" indent="-233363" eaLnBrk="0" fontAlgn="base" hangingPunct="0">
              <a:lnSpc>
                <a:spcPct val="100000"/>
              </a:lnSpc>
              <a:spcBef>
                <a:spcPct val="60000"/>
              </a:spcBef>
              <a:spcAft>
                <a:spcPct val="0"/>
              </a:spcAft>
            </a:pPr>
            <a:r>
              <a:rPr lang="en-US" altLang="en-US" sz="3600" kern="0" dirty="0">
                <a:solidFill>
                  <a:srgbClr val="060000"/>
                </a:solidFill>
                <a:latin typeface="Arial"/>
              </a:rPr>
              <a:t>Involve disability partners in exercise</a:t>
            </a:r>
          </a:p>
          <a:p>
            <a:endParaRPr lang="en-US" dirty="0"/>
          </a:p>
        </p:txBody>
      </p:sp>
    </p:spTree>
    <p:extLst>
      <p:ext uri="{BB962C8B-B14F-4D97-AF65-F5344CB8AC3E}">
        <p14:creationId xmlns:p14="http://schemas.microsoft.com/office/powerpoint/2010/main" val="552539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436" y="167187"/>
            <a:ext cx="7772400" cy="1470025"/>
          </a:xfrm>
        </p:spPr>
        <p:txBody>
          <a:bodyPr/>
          <a:lstStyle/>
          <a:p>
            <a:r>
              <a:rPr lang="en-US" b="1" dirty="0" smtClean="0"/>
              <a:t>The Message…</a:t>
            </a:r>
            <a:endParaRPr lang="en-US" b="1" dirty="0"/>
          </a:p>
        </p:txBody>
      </p:sp>
      <p:sp>
        <p:nvSpPr>
          <p:cNvPr id="3" name="Subtitle 2"/>
          <p:cNvSpPr>
            <a:spLocks noGrp="1"/>
          </p:cNvSpPr>
          <p:nvPr>
            <p:ph type="subTitle" idx="1"/>
          </p:nvPr>
        </p:nvSpPr>
        <p:spPr>
          <a:xfrm>
            <a:off x="2944505" y="2091519"/>
            <a:ext cx="6400800" cy="2286000"/>
          </a:xfrm>
        </p:spPr>
        <p:txBody>
          <a:bodyPr>
            <a:noAutofit/>
          </a:bodyPr>
          <a:lstStyle/>
          <a:p>
            <a:r>
              <a:rPr lang="en-US" sz="4000" dirty="0" smtClean="0">
                <a:solidFill>
                  <a:schemeClr val="tx1"/>
                </a:solidFill>
              </a:rPr>
              <a:t>Focus on </a:t>
            </a:r>
            <a:r>
              <a:rPr lang="en-US" sz="4000" b="1" dirty="0" smtClean="0">
                <a:solidFill>
                  <a:schemeClr val="tx1"/>
                </a:solidFill>
              </a:rPr>
              <a:t>what </a:t>
            </a:r>
            <a:r>
              <a:rPr lang="en-US" sz="4000" b="1" dirty="0" smtClean="0"/>
              <a:t>we </a:t>
            </a:r>
            <a:r>
              <a:rPr lang="en-US" sz="4000" b="1" dirty="0" smtClean="0">
                <a:solidFill>
                  <a:schemeClr val="tx1"/>
                </a:solidFill>
              </a:rPr>
              <a:t>know</a:t>
            </a:r>
            <a:r>
              <a:rPr lang="en-US" sz="4000" dirty="0" smtClean="0">
                <a:solidFill>
                  <a:schemeClr val="tx1"/>
                </a:solidFill>
              </a:rPr>
              <a:t> about accessibility, </a:t>
            </a:r>
            <a:r>
              <a:rPr lang="en-US" sz="4000" b="1" dirty="0" smtClean="0">
                <a:solidFill>
                  <a:schemeClr val="tx1"/>
                </a:solidFill>
              </a:rPr>
              <a:t>what resources </a:t>
            </a:r>
            <a:r>
              <a:rPr lang="en-US" sz="4000" b="1" dirty="0" smtClean="0"/>
              <a:t>we</a:t>
            </a:r>
            <a:r>
              <a:rPr lang="en-US" sz="4000" b="1" dirty="0" smtClean="0">
                <a:solidFill>
                  <a:schemeClr val="tx1"/>
                </a:solidFill>
              </a:rPr>
              <a:t> can bring</a:t>
            </a:r>
            <a:r>
              <a:rPr lang="en-US" sz="4000" dirty="0" smtClean="0">
                <a:solidFill>
                  <a:schemeClr val="tx1"/>
                </a:solidFill>
              </a:rPr>
              <a:t> to the table and </a:t>
            </a:r>
            <a:r>
              <a:rPr lang="en-US" sz="4000" b="1" dirty="0" smtClean="0">
                <a:solidFill>
                  <a:schemeClr val="tx1"/>
                </a:solidFill>
              </a:rPr>
              <a:t>what resources </a:t>
            </a:r>
            <a:r>
              <a:rPr lang="en-US" sz="4000" b="1" dirty="0" smtClean="0"/>
              <a:t>we </a:t>
            </a:r>
            <a:r>
              <a:rPr lang="en-US" sz="4000" b="1" dirty="0" smtClean="0">
                <a:solidFill>
                  <a:schemeClr val="tx1"/>
                </a:solidFill>
              </a:rPr>
              <a:t>can identify</a:t>
            </a:r>
            <a:r>
              <a:rPr lang="en-US" sz="4000" dirty="0" smtClean="0">
                <a:solidFill>
                  <a:schemeClr val="tx1"/>
                </a:solidFill>
              </a:rPr>
              <a:t> for community </a:t>
            </a:r>
            <a:r>
              <a:rPr lang="en-US" sz="4000" b="1" dirty="0" smtClean="0">
                <a:solidFill>
                  <a:schemeClr val="tx1"/>
                </a:solidFill>
              </a:rPr>
              <a:t>planning, response and recovery</a:t>
            </a:r>
            <a:endParaRPr lang="en-US" sz="4000" b="1" dirty="0">
              <a:solidFill>
                <a:schemeClr val="tx1"/>
              </a:solidFill>
            </a:endParaRPr>
          </a:p>
        </p:txBody>
      </p:sp>
    </p:spTree>
    <p:extLst>
      <p:ext uri="{BB962C8B-B14F-4D97-AF65-F5344CB8AC3E}">
        <p14:creationId xmlns:p14="http://schemas.microsoft.com/office/powerpoint/2010/main" val="303424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838201"/>
            <a:ext cx="7772400" cy="2441575"/>
          </a:xfrm>
        </p:spPr>
        <p:txBody>
          <a:bodyPr>
            <a:normAutofit/>
          </a:bodyPr>
          <a:lstStyle/>
          <a:p>
            <a:r>
              <a:rPr lang="en-US" sz="4800" b="1" dirty="0" smtClean="0"/>
              <a:t>Efforts Toward </a:t>
            </a:r>
            <a:r>
              <a:rPr lang="en-US" sz="4800" b="1" dirty="0"/>
              <a:t>F</a:t>
            </a:r>
            <a:r>
              <a:rPr lang="en-US" sz="4800" b="1" dirty="0" smtClean="0"/>
              <a:t>ull </a:t>
            </a:r>
            <a:r>
              <a:rPr lang="en-US" sz="4800" b="1" dirty="0"/>
              <a:t>I</a:t>
            </a:r>
            <a:r>
              <a:rPr lang="en-US" sz="4800" b="1" dirty="0" smtClean="0"/>
              <a:t>nclusion of People with Disabilities and Access and Functional Needs</a:t>
            </a:r>
            <a:endParaRPr lang="en-US" sz="4800" b="1" dirty="0"/>
          </a:p>
        </p:txBody>
      </p:sp>
      <p:sp>
        <p:nvSpPr>
          <p:cNvPr id="5" name="Subtitle 4"/>
          <p:cNvSpPr>
            <a:spLocks noGrp="1"/>
          </p:cNvSpPr>
          <p:nvPr>
            <p:ph type="subTitle" idx="1"/>
          </p:nvPr>
        </p:nvSpPr>
        <p:spPr>
          <a:xfrm>
            <a:off x="2940204" y="3713356"/>
            <a:ext cx="6400800" cy="1600200"/>
          </a:xfrm>
        </p:spPr>
        <p:txBody>
          <a:bodyPr>
            <a:noAutofit/>
          </a:bodyPr>
          <a:lstStyle/>
          <a:p>
            <a:r>
              <a:rPr lang="en-US" sz="4000" dirty="0">
                <a:solidFill>
                  <a:schemeClr val="tx1"/>
                </a:solidFill>
              </a:rPr>
              <a:t>Coalition on Inclusive Emergency Planning </a:t>
            </a:r>
          </a:p>
          <a:p>
            <a:r>
              <a:rPr lang="en-US" sz="4000" dirty="0">
                <a:solidFill>
                  <a:schemeClr val="tx1"/>
                </a:solidFill>
              </a:rPr>
              <a:t>CIEP</a:t>
            </a:r>
          </a:p>
        </p:txBody>
      </p:sp>
    </p:spTree>
    <p:extLst>
      <p:ext uri="{BB962C8B-B14F-4D97-AF65-F5344CB8AC3E}">
        <p14:creationId xmlns:p14="http://schemas.microsoft.com/office/powerpoint/2010/main" val="12830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669" y="925550"/>
            <a:ext cx="10972800" cy="5200613"/>
          </a:xfrm>
        </p:spPr>
        <p:txBody>
          <a:bodyPr>
            <a:normAutofit/>
          </a:bodyPr>
          <a:lstStyle/>
          <a:p>
            <a:endParaRPr lang="en-US" dirty="0"/>
          </a:p>
          <a:p>
            <a:endParaRPr lang="en-US" dirty="0"/>
          </a:p>
        </p:txBody>
      </p:sp>
      <p:sp>
        <p:nvSpPr>
          <p:cNvPr id="2" name="TextBox 1"/>
          <p:cNvSpPr txBox="1"/>
          <p:nvPr/>
        </p:nvSpPr>
        <p:spPr>
          <a:xfrm>
            <a:off x="295702" y="140315"/>
            <a:ext cx="8586390" cy="3385542"/>
          </a:xfrm>
          <a:prstGeom prst="rect">
            <a:avLst/>
          </a:prstGeom>
          <a:noFill/>
        </p:spPr>
        <p:txBody>
          <a:bodyPr wrap="none" rtlCol="0">
            <a:spAutoFit/>
          </a:bodyPr>
          <a:lstStyle/>
          <a:p>
            <a:r>
              <a:rPr lang="en-US" sz="2800" dirty="0">
                <a:solidFill>
                  <a:srgbClr val="000000"/>
                </a:solidFill>
                <a:latin typeface="Times New Roman" panose="02020603050405020304" pitchFamily="18" charset="0"/>
              </a:rPr>
              <a:t>Kim Conner </a:t>
            </a:r>
          </a:p>
          <a:p>
            <a:r>
              <a:rPr lang="en-US" sz="2800" dirty="0">
                <a:solidFill>
                  <a:srgbClr val="000000"/>
                </a:solidFill>
                <a:latin typeface="Times New Roman" panose="02020603050405020304" pitchFamily="18" charset="0"/>
              </a:rPr>
              <a:t>Executive Director</a:t>
            </a:r>
          </a:p>
          <a:p>
            <a:r>
              <a:rPr lang="en-US" sz="2800" dirty="0">
                <a:solidFill>
                  <a:srgbClr val="000000"/>
                </a:solidFill>
                <a:latin typeface="Times New Roman" panose="02020603050405020304" pitchFamily="18" charset="0"/>
              </a:rPr>
              <a:t>Washington State Independent Living Council (WASILC) </a:t>
            </a:r>
          </a:p>
          <a:p>
            <a:r>
              <a:rPr lang="pt-BR" sz="2800" dirty="0">
                <a:solidFill>
                  <a:srgbClr val="000000"/>
                </a:solidFill>
                <a:latin typeface="Times New Roman" panose="02020603050405020304" pitchFamily="18" charset="0"/>
              </a:rPr>
              <a:t>360.725.3695 office</a:t>
            </a:r>
          </a:p>
          <a:p>
            <a:r>
              <a:rPr lang="pt-BR" sz="2800" dirty="0">
                <a:solidFill>
                  <a:srgbClr val="000000"/>
                </a:solidFill>
                <a:latin typeface="Times New Roman" panose="02020603050405020304" pitchFamily="18" charset="0"/>
              </a:rPr>
              <a:t> 360.819.0672 cell </a:t>
            </a:r>
          </a:p>
          <a:p>
            <a:r>
              <a:rPr lang="en-US" sz="2800" dirty="0">
                <a:solidFill>
                  <a:srgbClr val="000000"/>
                </a:solidFill>
                <a:latin typeface="Times New Roman" panose="02020603050405020304" pitchFamily="18" charset="0"/>
                <a:hlinkClick r:id="rId2"/>
              </a:rPr>
              <a:t>connekb@dshs.wa.gov</a:t>
            </a:r>
            <a:endParaRPr lang="en-US" sz="2800" dirty="0">
              <a:solidFill>
                <a:srgbClr val="000000"/>
              </a:solidFill>
              <a:latin typeface="Times New Roman" panose="02020603050405020304" pitchFamily="18" charset="0"/>
            </a:endParaRPr>
          </a:p>
          <a:p>
            <a:r>
              <a:rPr lang="en-US" sz="2800" u="sng" dirty="0">
                <a:solidFill>
                  <a:srgbClr val="0563C1"/>
                </a:solidFill>
                <a:latin typeface="Times New Roman" panose="02020603050405020304" pitchFamily="18" charset="0"/>
                <a:hlinkClick r:id="rId3"/>
              </a:rPr>
              <a:t>www.WASILC.org</a:t>
            </a:r>
            <a:endParaRPr lang="en-US" sz="2800" dirty="0">
              <a:solidFill>
                <a:srgbClr val="1F497D"/>
              </a:solidFill>
              <a:latin typeface="Times New Roman" panose="02020603050405020304" pitchFamily="18" charset="0"/>
              <a:hlinkClick r:id="rId3"/>
            </a:endParaRPr>
          </a:p>
          <a:p>
            <a:endParaRPr lang="en-US" dirty="0"/>
          </a:p>
        </p:txBody>
      </p:sp>
      <p:sp>
        <p:nvSpPr>
          <p:cNvPr id="4" name="TextBox 3"/>
          <p:cNvSpPr txBox="1"/>
          <p:nvPr/>
        </p:nvSpPr>
        <p:spPr>
          <a:xfrm>
            <a:off x="295702" y="3302517"/>
            <a:ext cx="8496621" cy="2677656"/>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Alex Hatcher</a:t>
            </a:r>
          </a:p>
          <a:p>
            <a:r>
              <a:rPr lang="en-US" sz="2800" dirty="0">
                <a:latin typeface="Times New Roman" panose="02020603050405020304" pitchFamily="18" charset="0"/>
                <a:cs typeface="Times New Roman" panose="02020603050405020304" pitchFamily="18" charset="0"/>
              </a:rPr>
              <a:t>Disability Integration Manager- CIEP</a:t>
            </a:r>
          </a:p>
          <a:p>
            <a:r>
              <a:rPr lang="en-US" sz="2800" dirty="0">
                <a:latin typeface="Times New Roman" panose="02020603050405020304" pitchFamily="18" charset="0"/>
                <a:cs typeface="Times New Roman" panose="02020603050405020304" pitchFamily="18" charset="0"/>
              </a:rPr>
              <a:t>Washington State Independent Living Council (WASILC)</a:t>
            </a:r>
          </a:p>
          <a:p>
            <a:r>
              <a:rPr lang="en-US" sz="2800" dirty="0">
                <a:latin typeface="Times New Roman" panose="02020603050405020304" pitchFamily="18" charset="0"/>
                <a:cs typeface="Times New Roman" panose="02020603050405020304" pitchFamily="18" charset="0"/>
              </a:rPr>
              <a:t>(360)725-3692- Office</a:t>
            </a:r>
          </a:p>
          <a:p>
            <a:r>
              <a:rPr lang="en-US" sz="2800" dirty="0">
                <a:latin typeface="Times New Roman" panose="02020603050405020304" pitchFamily="18" charset="0"/>
                <a:cs typeface="Times New Roman" panose="02020603050405020304" pitchFamily="18" charset="0"/>
              </a:rPr>
              <a:t>(360)810-1087- Cell</a:t>
            </a:r>
          </a:p>
          <a:p>
            <a:r>
              <a:rPr lang="en-US" sz="2800" dirty="0">
                <a:latin typeface="Times New Roman" panose="02020603050405020304" pitchFamily="18" charset="0"/>
                <a:cs typeface="Times New Roman" panose="02020603050405020304" pitchFamily="18" charset="0"/>
                <a:hlinkClick r:id="rId4"/>
              </a:rPr>
              <a:t>hatcham@dshs.wa.gov</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968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6439" y="378773"/>
            <a:ext cx="10515600" cy="1325563"/>
          </a:xfrm>
        </p:spPr>
        <p:txBody>
          <a:bodyPr>
            <a:normAutofit/>
          </a:bodyPr>
          <a:lstStyle/>
          <a:p>
            <a:r>
              <a:rPr lang="en-US" sz="4800" b="1" dirty="0" smtClean="0"/>
              <a:t>Disability Advisory Groups</a:t>
            </a:r>
            <a:r>
              <a:rPr lang="en-US" b="1" dirty="0" smtClean="0"/>
              <a:t/>
            </a:r>
            <a:br>
              <a:rPr lang="en-US" b="1" dirty="0" smtClean="0"/>
            </a:br>
            <a:endParaRPr lang="en-US" sz="31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01984048"/>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813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19325" y="170329"/>
            <a:ext cx="7469187" cy="1050925"/>
          </a:xfrm>
        </p:spPr>
        <p:txBody>
          <a:bodyPr/>
          <a:lstStyle/>
          <a:p>
            <a:pPr>
              <a:defRPr/>
            </a:pPr>
            <a:r>
              <a:rPr lang="en-US" altLang="en-US" b="1" dirty="0" smtClean="0">
                <a:solidFill>
                  <a:srgbClr val="060000"/>
                </a:solidFill>
                <a:latin typeface="+mn-lt"/>
              </a:rPr>
              <a:t>Washington Disability Partners</a:t>
            </a:r>
          </a:p>
        </p:txBody>
      </p:sp>
      <p:sp>
        <p:nvSpPr>
          <p:cNvPr id="36867" name="Content Placeholder 2"/>
          <p:cNvSpPr>
            <a:spLocks noGrp="1"/>
          </p:cNvSpPr>
          <p:nvPr>
            <p:ph idx="1"/>
          </p:nvPr>
        </p:nvSpPr>
        <p:spPr bwMode="auto">
          <a:xfrm>
            <a:off x="838200" y="1299883"/>
            <a:ext cx="8229600" cy="4885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ClrTx/>
              <a:buFont typeface="Arial" panose="020B0604020202020204" pitchFamily="34" charset="0"/>
              <a:buChar char="•"/>
            </a:pPr>
            <a:r>
              <a:rPr lang="en-US" altLang="en-US" sz="2600" dirty="0" smtClean="0">
                <a:solidFill>
                  <a:srgbClr val="060000"/>
                </a:solidFill>
              </a:rPr>
              <a:t>Washington Centers </a:t>
            </a:r>
            <a:r>
              <a:rPr lang="en-US" altLang="en-US" sz="2600" dirty="0">
                <a:solidFill>
                  <a:srgbClr val="060000"/>
                </a:solidFill>
              </a:rPr>
              <a:t>for Independent Living</a:t>
            </a:r>
          </a:p>
          <a:p>
            <a:pPr>
              <a:buClrTx/>
              <a:buFont typeface="Arial" panose="020B0604020202020204" pitchFamily="34" charset="0"/>
              <a:buChar char="•"/>
            </a:pPr>
            <a:r>
              <a:rPr lang="en-US" altLang="en-US" sz="2600" dirty="0" smtClean="0">
                <a:solidFill>
                  <a:srgbClr val="060000"/>
                </a:solidFill>
              </a:rPr>
              <a:t>Washington </a:t>
            </a:r>
            <a:r>
              <a:rPr lang="en-US" altLang="en-US" sz="2600" dirty="0">
                <a:solidFill>
                  <a:srgbClr val="060000"/>
                </a:solidFill>
              </a:rPr>
              <a:t>State Assistive Tech – Reuse programs</a:t>
            </a:r>
          </a:p>
          <a:p>
            <a:pPr>
              <a:buClrTx/>
              <a:buFont typeface="Arial" panose="020B0604020202020204" pitchFamily="34" charset="0"/>
              <a:buChar char="•"/>
            </a:pPr>
            <a:r>
              <a:rPr lang="en-US" altLang="en-US" sz="2600" dirty="0" smtClean="0">
                <a:solidFill>
                  <a:srgbClr val="060000"/>
                </a:solidFill>
              </a:rPr>
              <a:t>Washington State Services for </a:t>
            </a:r>
            <a:r>
              <a:rPr lang="en-US" altLang="en-US" sz="2600" dirty="0">
                <a:solidFill>
                  <a:srgbClr val="060000"/>
                </a:solidFill>
              </a:rPr>
              <a:t>the Blind</a:t>
            </a:r>
          </a:p>
          <a:p>
            <a:pPr>
              <a:buClrTx/>
              <a:buFont typeface="Arial" panose="020B0604020202020204" pitchFamily="34" charset="0"/>
              <a:buChar char="•"/>
            </a:pPr>
            <a:r>
              <a:rPr lang="en-US" altLang="en-US" sz="2600" dirty="0" smtClean="0">
                <a:solidFill>
                  <a:srgbClr val="060000"/>
                </a:solidFill>
              </a:rPr>
              <a:t>Washington Office </a:t>
            </a:r>
            <a:r>
              <a:rPr lang="en-US" altLang="en-US" sz="2600" dirty="0">
                <a:solidFill>
                  <a:srgbClr val="060000"/>
                </a:solidFill>
              </a:rPr>
              <a:t>of the </a:t>
            </a:r>
            <a:r>
              <a:rPr lang="en-US" altLang="en-US" sz="2600" dirty="0" smtClean="0">
                <a:solidFill>
                  <a:srgbClr val="060000"/>
                </a:solidFill>
              </a:rPr>
              <a:t>Deaf and Hard of Hearing</a:t>
            </a:r>
            <a:endParaRPr lang="en-US" altLang="en-US" sz="2600" dirty="0">
              <a:solidFill>
                <a:srgbClr val="060000"/>
              </a:solidFill>
            </a:endParaRPr>
          </a:p>
          <a:p>
            <a:pPr>
              <a:buClrTx/>
              <a:buFont typeface="Arial" panose="020B0604020202020204" pitchFamily="34" charset="0"/>
              <a:buChar char="•"/>
            </a:pPr>
            <a:r>
              <a:rPr lang="en-US" altLang="en-US" sz="2600" dirty="0">
                <a:solidFill>
                  <a:srgbClr val="060000"/>
                </a:solidFill>
              </a:rPr>
              <a:t>Disability Rights </a:t>
            </a:r>
            <a:r>
              <a:rPr lang="en-US" altLang="en-US" sz="2600" dirty="0" smtClean="0">
                <a:solidFill>
                  <a:srgbClr val="060000"/>
                </a:solidFill>
              </a:rPr>
              <a:t>Washington</a:t>
            </a:r>
            <a:endParaRPr lang="en-US" altLang="en-US" sz="2600" dirty="0">
              <a:solidFill>
                <a:srgbClr val="060000"/>
              </a:solidFill>
            </a:endParaRPr>
          </a:p>
          <a:p>
            <a:pPr>
              <a:buClrTx/>
              <a:buFont typeface="Arial" panose="020B0604020202020204" pitchFamily="34" charset="0"/>
              <a:buChar char="•"/>
            </a:pPr>
            <a:r>
              <a:rPr lang="en-US" altLang="en-US" sz="2600" dirty="0" smtClean="0">
                <a:solidFill>
                  <a:srgbClr val="060000"/>
                </a:solidFill>
              </a:rPr>
              <a:t>Washington </a:t>
            </a:r>
            <a:r>
              <a:rPr lang="en-US" altLang="en-US" sz="2600" dirty="0">
                <a:solidFill>
                  <a:srgbClr val="060000"/>
                </a:solidFill>
              </a:rPr>
              <a:t>Vocational Rehabilitation</a:t>
            </a:r>
          </a:p>
          <a:p>
            <a:pPr>
              <a:buClrTx/>
              <a:buFont typeface="Arial" panose="020B0604020202020204" pitchFamily="34" charset="0"/>
              <a:buChar char="•"/>
            </a:pPr>
            <a:r>
              <a:rPr lang="en-US" altLang="en-US" sz="2600" dirty="0" smtClean="0">
                <a:solidFill>
                  <a:srgbClr val="060000"/>
                </a:solidFill>
              </a:rPr>
              <a:t>Northwest </a:t>
            </a:r>
            <a:r>
              <a:rPr lang="en-US" altLang="en-US" sz="2600" dirty="0">
                <a:solidFill>
                  <a:srgbClr val="060000"/>
                </a:solidFill>
              </a:rPr>
              <a:t>ADA Center </a:t>
            </a:r>
          </a:p>
          <a:p>
            <a:pPr>
              <a:buClrTx/>
              <a:buFont typeface="Arial" panose="020B0604020202020204" pitchFamily="34" charset="0"/>
              <a:buChar char="•"/>
            </a:pPr>
            <a:r>
              <a:rPr lang="en-US" altLang="en-US" sz="2600" dirty="0" smtClean="0">
                <a:solidFill>
                  <a:srgbClr val="060000"/>
                </a:solidFill>
              </a:rPr>
              <a:t>NAMI Washington </a:t>
            </a:r>
            <a:r>
              <a:rPr lang="en-US" altLang="en-US" sz="2600" dirty="0">
                <a:solidFill>
                  <a:srgbClr val="060000"/>
                </a:solidFill>
              </a:rPr>
              <a:t>( National Alliance for Mental Illness</a:t>
            </a:r>
            <a:r>
              <a:rPr lang="en-US" altLang="en-US" sz="2600" dirty="0" smtClean="0">
                <a:solidFill>
                  <a:srgbClr val="060000"/>
                </a:solidFill>
              </a:rPr>
              <a:t>)</a:t>
            </a:r>
          </a:p>
          <a:p>
            <a:pPr>
              <a:buClrTx/>
              <a:buFont typeface="Arial" panose="020B0604020202020204" pitchFamily="34" charset="0"/>
              <a:buChar char="•"/>
            </a:pPr>
            <a:r>
              <a:rPr lang="en-US" altLang="en-US" sz="2600" dirty="0" smtClean="0">
                <a:solidFill>
                  <a:srgbClr val="060000"/>
                </a:solidFill>
              </a:rPr>
              <a:t>Area Agencies on Aging</a:t>
            </a:r>
          </a:p>
          <a:p>
            <a:r>
              <a:rPr lang="en-US" sz="2600" dirty="0"/>
              <a:t>Community Transportation Association of the Northwest </a:t>
            </a:r>
            <a:endParaRPr lang="en-US" altLang="en-US" sz="2600" dirty="0" smtClean="0">
              <a:solidFill>
                <a:srgbClr val="060000"/>
              </a:solidFill>
            </a:endParaRPr>
          </a:p>
          <a:p>
            <a:pPr>
              <a:buClrTx/>
              <a:buFont typeface="Arial" panose="020B0604020202020204" pitchFamily="34" charset="0"/>
              <a:buChar char="•"/>
            </a:pPr>
            <a:endParaRPr lang="en-US" altLang="en-US" dirty="0" smtClean="0">
              <a:solidFill>
                <a:srgbClr val="060000"/>
              </a:solidFill>
            </a:endParaRPr>
          </a:p>
          <a:p>
            <a:pPr marL="0" indent="0">
              <a:buClrTx/>
              <a:buNone/>
            </a:pPr>
            <a:endParaRPr lang="en-US" altLang="en-US" sz="1800" dirty="0">
              <a:solidFill>
                <a:srgbClr val="060000"/>
              </a:solidFill>
            </a:endParaRPr>
          </a:p>
          <a:p>
            <a:endParaRPr lang="en-US" altLang="en-US" sz="1800" dirty="0">
              <a:solidFill>
                <a:srgbClr val="060000"/>
              </a:solidFill>
            </a:endParaRPr>
          </a:p>
          <a:p>
            <a:endParaRPr lang="en-US" altLang="en-US" sz="1800" dirty="0">
              <a:solidFill>
                <a:srgbClr val="060000"/>
              </a:solidFill>
            </a:endParaRPr>
          </a:p>
        </p:txBody>
      </p:sp>
      <p:sp>
        <p:nvSpPr>
          <p:cNvPr id="36868" name="Slide Number Placeholder 3"/>
          <p:cNvSpPr>
            <a:spLocks noGrp="1"/>
          </p:cNvSpPr>
          <p:nvPr>
            <p:ph type="sldNum" sz="quarter" idx="4294967295"/>
          </p:nvPr>
        </p:nvSpPr>
        <p:spPr>
          <a:xfrm>
            <a:off x="0" y="6356350"/>
            <a:ext cx="2844800" cy="365125"/>
          </a:xfr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729BB1A-56F1-410D-B4A2-4DC02EE37F7B}" type="slidenum">
              <a:rPr lang="en-US" altLang="en-US" sz="1100">
                <a:solidFill>
                  <a:srgbClr val="FFFFFF"/>
                </a:solidFill>
              </a:rPr>
              <a:pPr/>
              <a:t>4</a:t>
            </a:fld>
            <a:endParaRPr lang="en-US" altLang="en-US" sz="1100" dirty="0">
              <a:solidFill>
                <a:srgbClr val="FFFFFF"/>
              </a:solidFill>
            </a:endParaRPr>
          </a:p>
        </p:txBody>
      </p:sp>
    </p:spTree>
    <p:extLst>
      <p:ext uri="{BB962C8B-B14F-4D97-AF65-F5344CB8AC3E}">
        <p14:creationId xmlns:p14="http://schemas.microsoft.com/office/powerpoint/2010/main" val="2021712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Local Disability Advisory Group </a:t>
            </a:r>
            <a:endParaRPr lang="en-US" sz="4800" b="1" dirty="0"/>
          </a:p>
        </p:txBody>
      </p:sp>
      <p:sp>
        <p:nvSpPr>
          <p:cNvPr id="5" name="Content Placeholder 4"/>
          <p:cNvSpPr>
            <a:spLocks noGrp="1"/>
          </p:cNvSpPr>
          <p:nvPr>
            <p:ph idx="1"/>
          </p:nvPr>
        </p:nvSpPr>
        <p:spPr>
          <a:xfrm>
            <a:off x="1981200" y="1690688"/>
            <a:ext cx="8229600" cy="4953000"/>
          </a:xfrm>
        </p:spPr>
        <p:txBody>
          <a:bodyPr>
            <a:normAutofit/>
          </a:bodyPr>
          <a:lstStyle/>
          <a:p>
            <a:r>
              <a:rPr lang="en-US" sz="3600" dirty="0" smtClean="0"/>
              <a:t>Adjunct disabilities advisors to local Emergency Management officials</a:t>
            </a:r>
          </a:p>
          <a:p>
            <a:r>
              <a:rPr lang="en-US" sz="3600" dirty="0" smtClean="0"/>
              <a:t>Comprised of disabilities entities</a:t>
            </a:r>
          </a:p>
          <a:p>
            <a:pPr lvl="1"/>
            <a:r>
              <a:rPr lang="en-US" sz="3600" dirty="0" smtClean="0"/>
              <a:t>Consumers</a:t>
            </a:r>
          </a:p>
          <a:p>
            <a:pPr lvl="1"/>
            <a:r>
              <a:rPr lang="en-US" sz="3600" dirty="0" smtClean="0"/>
              <a:t>Local Protection and Advocacy</a:t>
            </a:r>
          </a:p>
          <a:p>
            <a:pPr lvl="1"/>
            <a:r>
              <a:rPr lang="en-US" sz="3600" dirty="0" smtClean="0"/>
              <a:t>Local Independent Living Center</a:t>
            </a:r>
          </a:p>
          <a:p>
            <a:pPr lvl="1"/>
            <a:r>
              <a:rPr lang="en-US" sz="3600" dirty="0" smtClean="0"/>
              <a:t>Local Vocational Rehabilitation</a:t>
            </a:r>
          </a:p>
          <a:p>
            <a:pPr lvl="1"/>
            <a:r>
              <a:rPr lang="en-US" sz="3600" dirty="0" smtClean="0"/>
              <a:t>Local Disability Service Providers </a:t>
            </a:r>
          </a:p>
        </p:txBody>
      </p:sp>
    </p:spTree>
    <p:extLst>
      <p:ext uri="{BB962C8B-B14F-4D97-AF65-F5344CB8AC3E}">
        <p14:creationId xmlns:p14="http://schemas.microsoft.com/office/powerpoint/2010/main" val="243616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Steady State</a:t>
            </a:r>
            <a:endParaRPr lang="en-US" sz="4800" dirty="0"/>
          </a:p>
        </p:txBody>
      </p:sp>
      <p:sp>
        <p:nvSpPr>
          <p:cNvPr id="3" name="Content Placeholder 2"/>
          <p:cNvSpPr>
            <a:spLocks noGrp="1"/>
          </p:cNvSpPr>
          <p:nvPr>
            <p:ph idx="1"/>
          </p:nvPr>
        </p:nvSpPr>
        <p:spPr/>
        <p:txBody>
          <a:bodyPr>
            <a:normAutofit/>
          </a:bodyPr>
          <a:lstStyle/>
          <a:p>
            <a:pPr lvl="1"/>
            <a:r>
              <a:rPr lang="en-US" sz="4400" dirty="0" smtClean="0"/>
              <a:t>Ongoing training and technical assistance to emergency response agencies through Disability Advisory Groups presence</a:t>
            </a:r>
          </a:p>
          <a:p>
            <a:pPr lvl="1"/>
            <a:r>
              <a:rPr lang="en-US" sz="4400" dirty="0" smtClean="0"/>
              <a:t>Ongoing disaster planning for notification, transportation and sheltering</a:t>
            </a:r>
          </a:p>
          <a:p>
            <a:pPr lvl="1"/>
            <a:r>
              <a:rPr lang="en-US" sz="4400" dirty="0" smtClean="0"/>
              <a:t>Promotes partnerships</a:t>
            </a:r>
          </a:p>
          <a:p>
            <a:endParaRPr lang="en-US" dirty="0"/>
          </a:p>
        </p:txBody>
      </p:sp>
    </p:spTree>
    <p:extLst>
      <p:ext uri="{BB962C8B-B14F-4D97-AF65-F5344CB8AC3E}">
        <p14:creationId xmlns:p14="http://schemas.microsoft.com/office/powerpoint/2010/main" val="91219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
            </a:r>
            <a:br>
              <a:rPr lang="en-US" sz="4800" b="1" dirty="0" smtClean="0"/>
            </a:br>
            <a:r>
              <a:rPr lang="en-US" sz="4800" b="1" dirty="0" smtClean="0"/>
              <a:t>Disabilities </a:t>
            </a:r>
            <a:r>
              <a:rPr lang="en-US" sz="4800" b="1" dirty="0" smtClean="0"/>
              <a:t>Core Advisory Groups </a:t>
            </a:r>
            <a:br>
              <a:rPr lang="en-US" sz="4800" b="1" dirty="0" smtClean="0"/>
            </a:br>
            <a:r>
              <a:rPr lang="en-US" sz="4800" b="1" dirty="0" smtClean="0"/>
              <a:t>in Disaster</a:t>
            </a:r>
            <a:endParaRPr lang="en-US" sz="4800" b="1" dirty="0"/>
          </a:p>
        </p:txBody>
      </p:sp>
      <p:sp>
        <p:nvSpPr>
          <p:cNvPr id="3" name="Content Placeholder 2"/>
          <p:cNvSpPr>
            <a:spLocks noGrp="1"/>
          </p:cNvSpPr>
          <p:nvPr>
            <p:ph idx="1"/>
          </p:nvPr>
        </p:nvSpPr>
        <p:spPr>
          <a:xfrm>
            <a:off x="2057400" y="1828800"/>
            <a:ext cx="8229600" cy="5410200"/>
          </a:xfrm>
        </p:spPr>
        <p:txBody>
          <a:bodyPr>
            <a:normAutofit/>
          </a:bodyPr>
          <a:lstStyle/>
          <a:p>
            <a:endParaRPr lang="en-US" dirty="0" smtClean="0"/>
          </a:p>
          <a:p>
            <a:r>
              <a:rPr lang="en-US" sz="4400" dirty="0" smtClean="0"/>
              <a:t>Stand </a:t>
            </a:r>
            <a:r>
              <a:rPr lang="en-US" sz="4400" dirty="0" smtClean="0"/>
              <a:t>up the CIEP</a:t>
            </a:r>
          </a:p>
          <a:p>
            <a:r>
              <a:rPr lang="en-US" sz="4400" dirty="0" smtClean="0"/>
              <a:t>Two-way communication flow</a:t>
            </a:r>
          </a:p>
          <a:p>
            <a:r>
              <a:rPr lang="en-US" sz="4400" dirty="0" smtClean="0"/>
              <a:t>CIEP </a:t>
            </a:r>
            <a:r>
              <a:rPr lang="en-US" sz="4400" dirty="0" smtClean="0"/>
              <a:t>- Subject Matter experts </a:t>
            </a:r>
          </a:p>
        </p:txBody>
      </p:sp>
    </p:spTree>
    <p:extLst>
      <p:ext uri="{BB962C8B-B14F-4D97-AF65-F5344CB8AC3E}">
        <p14:creationId xmlns:p14="http://schemas.microsoft.com/office/powerpoint/2010/main" val="407596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57" y="2289649"/>
            <a:ext cx="10515600" cy="1194977"/>
          </a:xfrm>
        </p:spPr>
        <p:txBody>
          <a:bodyPr>
            <a:normAutofit/>
          </a:bodyPr>
          <a:lstStyle/>
          <a:p>
            <a:pPr marL="0" indent="0" algn="ctr">
              <a:buNone/>
            </a:pPr>
            <a:r>
              <a:rPr lang="en-US" altLang="en-US" sz="5400" b="1" dirty="0">
                <a:solidFill>
                  <a:srgbClr val="060000"/>
                </a:solidFill>
              </a:rPr>
              <a:t>Disability </a:t>
            </a:r>
            <a:r>
              <a:rPr lang="en-US" altLang="en-US" sz="5400" b="1" dirty="0" smtClean="0">
                <a:solidFill>
                  <a:srgbClr val="060000"/>
                </a:solidFill>
              </a:rPr>
              <a:t>Access</a:t>
            </a:r>
          </a:p>
          <a:p>
            <a:pPr marL="0" indent="0" algn="ctr">
              <a:buNone/>
            </a:pPr>
            <a:endParaRPr lang="en-US" sz="5400" dirty="0"/>
          </a:p>
        </p:txBody>
      </p:sp>
    </p:spTree>
    <p:extLst>
      <p:ext uri="{BB962C8B-B14F-4D97-AF65-F5344CB8AC3E}">
        <p14:creationId xmlns:p14="http://schemas.microsoft.com/office/powerpoint/2010/main" val="334427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When </a:t>
            </a:r>
            <a:r>
              <a:rPr lang="en-US" sz="4800" b="1" dirty="0" smtClean="0"/>
              <a:t>Speaking </a:t>
            </a:r>
            <a:r>
              <a:rPr lang="en-US" sz="4800" b="1" dirty="0" smtClean="0"/>
              <a:t>to </a:t>
            </a:r>
            <a:r>
              <a:rPr lang="en-US" sz="4800" b="1" dirty="0" smtClean="0"/>
              <a:t>Emergency Managers </a:t>
            </a:r>
            <a:endParaRPr lang="en-US" sz="4800" b="1" dirty="0"/>
          </a:p>
        </p:txBody>
      </p:sp>
      <p:sp>
        <p:nvSpPr>
          <p:cNvPr id="3" name="Content Placeholder 2"/>
          <p:cNvSpPr>
            <a:spLocks noGrp="1"/>
          </p:cNvSpPr>
          <p:nvPr>
            <p:ph idx="1"/>
          </p:nvPr>
        </p:nvSpPr>
        <p:spPr>
          <a:xfrm>
            <a:off x="838200" y="2398831"/>
            <a:ext cx="10515600" cy="3674423"/>
          </a:xfrm>
        </p:spPr>
        <p:txBody>
          <a:bodyPr/>
          <a:lstStyle/>
          <a:p>
            <a:pPr marL="0" indent="0">
              <a:buNone/>
            </a:pPr>
            <a:r>
              <a:rPr lang="en-US" sz="4000" dirty="0" smtClean="0"/>
              <a:t>THREE PILLARS OF ACCESSABILITY</a:t>
            </a:r>
          </a:p>
          <a:p>
            <a:pPr marL="0" indent="0">
              <a:buNone/>
            </a:pPr>
            <a:endParaRPr lang="en-US" sz="4000" dirty="0" smtClean="0"/>
          </a:p>
          <a:p>
            <a:pPr lvl="1"/>
            <a:r>
              <a:rPr lang="en-US" sz="3600" dirty="0" smtClean="0"/>
              <a:t>PHYSICAL</a:t>
            </a:r>
          </a:p>
          <a:p>
            <a:pPr lvl="1"/>
            <a:r>
              <a:rPr lang="en-US" sz="3600" dirty="0" smtClean="0"/>
              <a:t>PROGRAMATIC</a:t>
            </a:r>
          </a:p>
          <a:p>
            <a:pPr lvl="1"/>
            <a:r>
              <a:rPr lang="en-US" sz="3600" dirty="0" smtClean="0"/>
              <a:t>EFFECTIVE COMMUNICATION</a:t>
            </a:r>
            <a:r>
              <a:rPr lang="en-US" dirty="0" smtClean="0"/>
              <a:t/>
            </a:r>
            <a:br>
              <a:rPr lang="en-US" dirty="0" smtClean="0"/>
            </a:br>
            <a:endParaRPr lang="en-US" dirty="0"/>
          </a:p>
        </p:txBody>
      </p:sp>
    </p:spTree>
    <p:extLst>
      <p:ext uri="{BB962C8B-B14F-4D97-AF65-F5344CB8AC3E}">
        <p14:creationId xmlns:p14="http://schemas.microsoft.com/office/powerpoint/2010/main" val="3856875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TotalTime>
  <Words>1144</Words>
  <Application>Microsoft Office PowerPoint</Application>
  <PresentationFormat>Widescreen</PresentationFormat>
  <Paragraphs>190</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Times</vt:lpstr>
      <vt:lpstr>Times New Roman</vt:lpstr>
      <vt:lpstr>Wingdings</vt:lpstr>
      <vt:lpstr>Office Theme</vt:lpstr>
      <vt:lpstr>         Washington State Independent Living Council (WASILC)  Coalition on Inclusive Emergency Planning  (CIEP) </vt:lpstr>
      <vt:lpstr>Efforts Toward Full Inclusion of People with Disabilities and Access and Functional Needs</vt:lpstr>
      <vt:lpstr>Disability Advisory Groups </vt:lpstr>
      <vt:lpstr>Washington Disability Partners</vt:lpstr>
      <vt:lpstr>Local Disability Advisory Group </vt:lpstr>
      <vt:lpstr>Steady State</vt:lpstr>
      <vt:lpstr> Disabilities Core Advisory Groups  in Disaster</vt:lpstr>
      <vt:lpstr>PowerPoint Presentation</vt:lpstr>
      <vt:lpstr>When Speaking to Emergency Managers </vt:lpstr>
      <vt:lpstr>Physical Accessibility Shelters, Temporary Housing , Distribution Locations,  Transportation, Community Meetings, Resource Centers </vt:lpstr>
      <vt:lpstr>PowerPoint Presentation</vt:lpstr>
      <vt:lpstr>PowerPoint Presentation</vt:lpstr>
      <vt:lpstr>PowerPoint Presentation</vt:lpstr>
      <vt:lpstr>Programmatic Access Reasonable modifications to policies and practices </vt:lpstr>
      <vt:lpstr>PowerPoint Presentation</vt:lpstr>
      <vt:lpstr>PowerPoint Presentation</vt:lpstr>
      <vt:lpstr>Why Inclusion of People with Disabilities </vt:lpstr>
      <vt:lpstr>PowerPoint Presentation</vt:lpstr>
      <vt:lpstr>The Message…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Emergency Planning &amp; Disability Integration</dc:title>
  <dc:creator>Hatcher, Alexandrea M (DSHS/WASILC)</dc:creator>
  <cp:lastModifiedBy>Hatcher, Alexandrea M (DSHS/WASILC)</cp:lastModifiedBy>
  <cp:revision>28</cp:revision>
  <dcterms:created xsi:type="dcterms:W3CDTF">2017-05-23T01:17:31Z</dcterms:created>
  <dcterms:modified xsi:type="dcterms:W3CDTF">2017-10-09T18:50:26Z</dcterms:modified>
</cp:coreProperties>
</file>