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6" r:id="rId1"/>
  </p:sldMasterIdLst>
  <p:sldIdLst>
    <p:sldId id="256" r:id="rId2"/>
    <p:sldId id="266" r:id="rId3"/>
    <p:sldId id="283" r:id="rId4"/>
    <p:sldId id="273" r:id="rId5"/>
    <p:sldId id="274" r:id="rId6"/>
    <p:sldId id="275" r:id="rId7"/>
    <p:sldId id="276" r:id="rId8"/>
    <p:sldId id="278" r:id="rId9"/>
    <p:sldId id="284" r:id="rId10"/>
    <p:sldId id="285" r:id="rId11"/>
    <p:sldId id="286" r:id="rId12"/>
    <p:sldId id="279" r:id="rId13"/>
    <p:sldId id="282" r:id="rId14"/>
    <p:sldId id="272" r:id="rId15"/>
    <p:sldId id="280" r:id="rId16"/>
    <p:sldId id="281" r:id="rId17"/>
    <p:sldId id="287" r:id="rId18"/>
    <p:sldId id="257" r:id="rId19"/>
    <p:sldId id="258" r:id="rId20"/>
    <p:sldId id="259" r:id="rId21"/>
    <p:sldId id="260" r:id="rId22"/>
    <p:sldId id="261" r:id="rId23"/>
    <p:sldId id="262" r:id="rId24"/>
    <p:sldId id="263" r:id="rId25"/>
    <p:sldId id="264" r:id="rId26"/>
    <p:sldId id="267" r:id="rId27"/>
    <p:sldId id="265" r:id="rId28"/>
    <p:sldId id="268" r:id="rId29"/>
    <p:sldId id="269"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dirty="0"/>
              <a:t>Click to edit Master title style</a:t>
            </a:r>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9334D819-9F07-4261-B09B-9E467E5D9002}"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71766878-3199-4EAB-94E7-2D6D11070E14}" type="slidenum">
              <a:rPr lang="en-US" dirty="0"/>
              <a:pPr/>
              <a:t>‹#›</a:t>
            </a:fld>
            <a:endParaRPr lang="en-US" dirty="0"/>
          </a:p>
        </p:txBody>
      </p:sp>
    </p:spTree>
    <p:extLst>
      <p:ext uri="{BB962C8B-B14F-4D97-AF65-F5344CB8AC3E}">
        <p14:creationId xmlns:p14="http://schemas.microsoft.com/office/powerpoint/2010/main" val="2598966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334D819-9F07-4261-B09B-9E467E5D9002}" type="datetimeFigureOut">
              <a:rPr lang="en-US" dirty="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17295293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334D819-9F07-4261-B09B-9E467E5D9002}" type="datetimeFigureOut">
              <a:rPr lang="en-US" dirty="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42279539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334D819-9F07-4261-B09B-9E467E5D9002}" type="datetimeFigureOut">
              <a:rPr lang="en-US" dirty="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39946685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dirty="0"/>
              <a:t>Click to edit Master title style</a:t>
            </a:r>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a:xfrm>
            <a:off x="8593667" y="6272784"/>
            <a:ext cx="2644309" cy="365125"/>
          </a:xfrm>
        </p:spPr>
        <p:txBody>
          <a:bodyPr/>
          <a:lstStyle/>
          <a:p>
            <a:fld id="{9334D819-9F07-4261-B09B-9E467E5D9002}" type="datetimeFigureOut">
              <a:rPr lang="en-US" dirty="0"/>
              <a:pPr/>
              <a:t>10/18/2017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71766878-3199-4EAB-94E7-2D6D11070E14}" type="slidenum">
              <a:rPr lang="en-US" dirty="0"/>
              <a:pPr/>
              <a:t>‹#›</a:t>
            </a:fld>
            <a:endParaRPr lang="en-US" dirty="0"/>
          </a:p>
        </p:txBody>
      </p:sp>
    </p:spTree>
    <p:extLst>
      <p:ext uri="{BB962C8B-B14F-4D97-AF65-F5344CB8AC3E}">
        <p14:creationId xmlns:p14="http://schemas.microsoft.com/office/powerpoint/2010/main" val="34724447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334D819-9F07-4261-B09B-9E467E5D9002}" type="datetimeFigureOut">
              <a:rPr lang="en-US" dirty="0"/>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35138441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334D819-9F07-4261-B09B-9E467E5D9002}" type="datetimeFigureOut">
              <a:rPr lang="en-US" dirty="0"/>
              <a:t>10/18/2017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18954716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9334D819-9F07-4261-B09B-9E467E5D9002}" type="datetimeFigureOut">
              <a:rPr lang="en-US" dirty="0"/>
              <a:t>10/18/2017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15414839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10/18/2017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29755001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dirty="0"/>
              <a:t>Click to edit Master title style</a:t>
            </a:r>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9334D819-9F07-4261-B09B-9E467E5D9002}" type="datetimeFigureOut">
              <a:rPr lang="en-US" dirty="0"/>
              <a:t>10/18/2017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7171197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dirty="0"/>
              <a:t>Click to edit Master title style</a:t>
            </a:r>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9334D819-9F07-4261-B09B-9E467E5D9002}" type="datetimeFigureOut">
              <a:rPr lang="en-US" dirty="0"/>
              <a:t>10/18/2017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2174148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334D819-9F07-4261-B09B-9E467E5D9002}" type="datetimeFigureOut">
              <a:rPr lang="en-US" dirty="0"/>
              <a:pPr/>
              <a:t>10/18/2017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71766878-3199-4EAB-94E7-2D6D11070E14}" type="slidenum">
              <a:rPr lang="en-US" dirty="0"/>
              <a:pPr/>
              <a:t>‹#›</a:t>
            </a:fld>
            <a:endParaRPr lang="en-US" dirty="0"/>
          </a:p>
        </p:txBody>
      </p:sp>
    </p:spTree>
    <p:extLst>
      <p:ext uri="{BB962C8B-B14F-4D97-AF65-F5344CB8AC3E}">
        <p14:creationId xmlns:p14="http://schemas.microsoft.com/office/powerpoint/2010/main" val="921584818"/>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Road to College Success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698667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Sample Accommodations</a:t>
            </a:r>
          </a:p>
        </p:txBody>
      </p:sp>
      <p:graphicFrame>
        <p:nvGraphicFramePr>
          <p:cNvPr id="4" name="Table 4"/>
          <p:cNvGraphicFramePr>
            <a:graphicFrameLocks noGrp="1"/>
          </p:cNvGraphicFramePr>
          <p:nvPr>
            <p:ph idx="1"/>
            <p:extLst>
              <p:ext uri="{D42A27DB-BD31-4B8C-83A1-F6EECF244321}">
                <p14:modId xmlns:p14="http://schemas.microsoft.com/office/powerpoint/2010/main" val="3289714237"/>
              </p:ext>
            </p:extLst>
          </p:nvPr>
        </p:nvGraphicFramePr>
        <p:xfrm>
          <a:off x="1685925" y="1752600"/>
          <a:ext cx="8896349" cy="4738315"/>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3837332779"/>
                    </a:ext>
                  </a:extLst>
                </a:gridCol>
                <a:gridCol w="6953249">
                  <a:extLst>
                    <a:ext uri="{9D8B030D-6E8A-4147-A177-3AD203B41FA5}">
                      <a16:colId xmlns:a16="http://schemas.microsoft.com/office/drawing/2014/main" val="1219797014"/>
                    </a:ext>
                  </a:extLst>
                </a:gridCol>
              </a:tblGrid>
              <a:tr h="346116">
                <a:tc>
                  <a:txBody>
                    <a:bodyPr/>
                    <a:lstStyle/>
                    <a:p>
                      <a:pPr>
                        <a:buNone/>
                      </a:pPr>
                      <a:r>
                        <a:rPr lang="en-US" dirty="0"/>
                        <a:t>Disability Type </a:t>
                      </a:r>
                    </a:p>
                  </a:txBody>
                  <a:tcPr/>
                </a:tc>
                <a:tc>
                  <a:txBody>
                    <a:bodyPr/>
                    <a:lstStyle/>
                    <a:p>
                      <a:pPr>
                        <a:buNone/>
                      </a:pPr>
                      <a:r>
                        <a:rPr lang="en-US" dirty="0"/>
                        <a:t>Accommodation Type </a:t>
                      </a:r>
                    </a:p>
                  </a:txBody>
                  <a:tcPr/>
                </a:tc>
                <a:extLst>
                  <a:ext uri="{0D108BD9-81ED-4DB2-BD59-A6C34878D82A}">
                    <a16:rowId xmlns:a16="http://schemas.microsoft.com/office/drawing/2014/main" val="121765601"/>
                  </a:ext>
                </a:extLst>
              </a:tr>
              <a:tr h="1371600">
                <a:tc>
                  <a:txBody>
                    <a:bodyPr/>
                    <a:lstStyle/>
                    <a:p>
                      <a:pPr>
                        <a:buNone/>
                      </a:pPr>
                      <a:r>
                        <a:rPr lang="en-US" dirty="0"/>
                        <a:t>Low vision</a:t>
                      </a:r>
                    </a:p>
                  </a:txBody>
                  <a:tcPr/>
                </a:tc>
                <a:tc>
                  <a:txBody>
                    <a:bodyPr/>
                    <a:lstStyle/>
                    <a:p>
                      <a:pPr>
                        <a:buNone/>
                      </a:pPr>
                      <a:r>
                        <a:rPr lang="en-US" sz="1800" dirty="0"/>
                        <a:t>Sitting near the front of the class, Large print materials, Contrast-enhanced materials, Electronic Format of materials, Glare guards, </a:t>
                      </a:r>
                      <a:endParaRPr lang="en-US" dirty="0"/>
                    </a:p>
                    <a:p>
                      <a:pPr lvl="0">
                        <a:buNone/>
                      </a:pPr>
                      <a:r>
                        <a:rPr lang="en-US" sz="1800" dirty="0"/>
                        <a:t>Supplementary light source </a:t>
                      </a:r>
                    </a:p>
                  </a:txBody>
                  <a:tcPr/>
                </a:tc>
                <a:extLst>
                  <a:ext uri="{0D108BD9-81ED-4DB2-BD59-A6C34878D82A}">
                    <a16:rowId xmlns:a16="http://schemas.microsoft.com/office/drawing/2014/main" val="3486577425"/>
                  </a:ext>
                </a:extLst>
              </a:tr>
              <a:tr h="1581149">
                <a:tc>
                  <a:txBody>
                    <a:bodyPr/>
                    <a:lstStyle/>
                    <a:p>
                      <a:pPr>
                        <a:buNone/>
                      </a:pPr>
                      <a:r>
                        <a:rPr lang="en-US" dirty="0"/>
                        <a:t>Blindness </a:t>
                      </a:r>
                    </a:p>
                  </a:txBody>
                  <a:tcPr/>
                </a:tc>
                <a:tc>
                  <a:txBody>
                    <a:bodyPr/>
                    <a:lstStyle/>
                    <a:p>
                      <a:pPr>
                        <a:buNone/>
                      </a:pPr>
                      <a:r>
                        <a:rPr lang="en-US" sz="1800" dirty="0"/>
                        <a:t>Audio-recorded,</a:t>
                      </a:r>
                      <a:endParaRPr lang="en-US" dirty="0"/>
                    </a:p>
                    <a:p>
                      <a:pPr lvl="0">
                        <a:buNone/>
                      </a:pPr>
                      <a:r>
                        <a:rPr lang="en-US" sz="1800" dirty="0"/>
                        <a:t> Braille or electronic-formatted notes and text, Verbal or audio description of visuals and videos, raised line drawings and tactile models, Adaptive lab equipment, computer reader, speech output. </a:t>
                      </a:r>
                      <a:endParaRPr sz="1800" dirty="0"/>
                    </a:p>
                  </a:txBody>
                  <a:tcPr/>
                </a:tc>
                <a:extLst>
                  <a:ext uri="{0D108BD9-81ED-4DB2-BD59-A6C34878D82A}">
                    <a16:rowId xmlns:a16="http://schemas.microsoft.com/office/drawing/2014/main" val="1344386490"/>
                  </a:ext>
                </a:extLst>
              </a:tr>
              <a:tr h="1145486">
                <a:tc>
                  <a:txBody>
                    <a:bodyPr/>
                    <a:lstStyle/>
                    <a:p>
                      <a:pPr>
                        <a:buNone/>
                      </a:pPr>
                      <a:r>
                        <a:rPr lang="en-US" dirty="0"/>
                        <a:t>Hearing Loss</a:t>
                      </a:r>
                    </a:p>
                  </a:txBody>
                  <a:tcPr/>
                </a:tc>
                <a:tc>
                  <a:txBody>
                    <a:bodyPr/>
                    <a:lstStyle/>
                    <a:p>
                      <a:pPr>
                        <a:buNone/>
                      </a:pPr>
                      <a:r>
                        <a:rPr lang="en-US" sz="1800" dirty="0"/>
                        <a:t>Sign language interpreter, front seating, FM system, notetaker, alternate location for testing, written assignment.</a:t>
                      </a:r>
                    </a:p>
                  </a:txBody>
                  <a:tcPr/>
                </a:tc>
                <a:extLst>
                  <a:ext uri="{0D108BD9-81ED-4DB2-BD59-A6C34878D82A}">
                    <a16:rowId xmlns:a16="http://schemas.microsoft.com/office/drawing/2014/main" val="468151931"/>
                  </a:ext>
                </a:extLst>
              </a:tr>
            </a:tbl>
          </a:graphicData>
        </a:graphic>
      </p:graphicFrame>
    </p:spTree>
    <p:extLst>
      <p:ext uri="{BB962C8B-B14F-4D97-AF65-F5344CB8AC3E}">
        <p14:creationId xmlns:p14="http://schemas.microsoft.com/office/powerpoint/2010/main" val="17268275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Sample Accommodations (Continued) </a:t>
            </a:r>
          </a:p>
        </p:txBody>
      </p:sp>
      <p:graphicFrame>
        <p:nvGraphicFramePr>
          <p:cNvPr id="4" name="Table 4"/>
          <p:cNvGraphicFramePr>
            <a:graphicFrameLocks noGrp="1"/>
          </p:cNvGraphicFramePr>
          <p:nvPr>
            <p:ph idx="1"/>
            <p:extLst>
              <p:ext uri="{D42A27DB-BD31-4B8C-83A1-F6EECF244321}">
                <p14:modId xmlns:p14="http://schemas.microsoft.com/office/powerpoint/2010/main" val="345746149"/>
              </p:ext>
            </p:extLst>
          </p:nvPr>
        </p:nvGraphicFramePr>
        <p:xfrm>
          <a:off x="1069975" y="2120900"/>
          <a:ext cx="10058400" cy="4577080"/>
        </p:xfrm>
        <a:graphic>
          <a:graphicData uri="http://schemas.openxmlformats.org/drawingml/2006/table">
            <a:tbl>
              <a:tblPr firstRow="1" bandRow="1">
                <a:tableStyleId>{5C22544A-7EE6-4342-B048-85BDC9FD1C3A}</a:tableStyleId>
              </a:tblPr>
              <a:tblGrid>
                <a:gridCol w="2771775">
                  <a:extLst>
                    <a:ext uri="{9D8B030D-6E8A-4147-A177-3AD203B41FA5}">
                      <a16:colId xmlns:a16="http://schemas.microsoft.com/office/drawing/2014/main" val="463810625"/>
                    </a:ext>
                  </a:extLst>
                </a:gridCol>
                <a:gridCol w="7286625">
                  <a:extLst>
                    <a:ext uri="{9D8B030D-6E8A-4147-A177-3AD203B41FA5}">
                      <a16:colId xmlns:a16="http://schemas.microsoft.com/office/drawing/2014/main" val="1131721437"/>
                    </a:ext>
                  </a:extLst>
                </a:gridCol>
              </a:tblGrid>
              <a:tr h="370840">
                <a:tc>
                  <a:txBody>
                    <a:bodyPr/>
                    <a:lstStyle/>
                    <a:p>
                      <a:pPr>
                        <a:buNone/>
                      </a:pPr>
                      <a:r>
                        <a:rPr lang="en-US" dirty="0"/>
                        <a:t>Disability Type </a:t>
                      </a:r>
                    </a:p>
                  </a:txBody>
                  <a:tcPr/>
                </a:tc>
                <a:tc>
                  <a:txBody>
                    <a:bodyPr/>
                    <a:lstStyle/>
                    <a:p>
                      <a:pPr>
                        <a:buNone/>
                      </a:pPr>
                      <a:r>
                        <a:rPr lang="en-US" dirty="0"/>
                        <a:t>Accommodation Type </a:t>
                      </a:r>
                    </a:p>
                  </a:txBody>
                  <a:tcPr/>
                </a:tc>
                <a:extLst>
                  <a:ext uri="{0D108BD9-81ED-4DB2-BD59-A6C34878D82A}">
                    <a16:rowId xmlns:a16="http://schemas.microsoft.com/office/drawing/2014/main" val="824681555"/>
                  </a:ext>
                </a:extLst>
              </a:tr>
              <a:tr h="370840">
                <a:tc>
                  <a:txBody>
                    <a:bodyPr/>
                    <a:lstStyle/>
                    <a:p>
                      <a:pPr>
                        <a:buNone/>
                      </a:pPr>
                      <a:r>
                        <a:rPr lang="en-US" dirty="0"/>
                        <a:t>Learning Disability </a:t>
                      </a:r>
                    </a:p>
                  </a:txBody>
                  <a:tcPr/>
                </a:tc>
                <a:tc>
                  <a:txBody>
                    <a:bodyPr/>
                    <a:lstStyle/>
                    <a:p>
                      <a:pPr>
                        <a:buNone/>
                      </a:pPr>
                      <a:r>
                        <a:rPr lang="en-US" dirty="0"/>
                        <a:t>Notetaker, audio recorded lectures, captioned films, extended times on exams and assignments, alternative testing area, instructions provided in multiple formats, computer assistance, concise oral and written instructructions </a:t>
                      </a:r>
                    </a:p>
                  </a:txBody>
                  <a:tcPr/>
                </a:tc>
                <a:extLst>
                  <a:ext uri="{0D108BD9-81ED-4DB2-BD59-A6C34878D82A}">
                    <a16:rowId xmlns:a16="http://schemas.microsoft.com/office/drawing/2014/main" val="2695560128"/>
                  </a:ext>
                </a:extLst>
              </a:tr>
              <a:tr h="370840">
                <a:tc>
                  <a:txBody>
                    <a:bodyPr/>
                    <a:lstStyle/>
                    <a:p>
                      <a:pPr>
                        <a:buNone/>
                      </a:pPr>
                      <a:r>
                        <a:rPr lang="en-US" dirty="0"/>
                        <a:t>Mobility/ Motor Impairment</a:t>
                      </a:r>
                    </a:p>
                  </a:txBody>
                  <a:tcPr/>
                </a:tc>
                <a:tc>
                  <a:txBody>
                    <a:bodyPr/>
                    <a:lstStyle/>
                    <a:p>
                      <a:pPr>
                        <a:buNone/>
                      </a:pPr>
                      <a:r>
                        <a:rPr lang="en-US" dirty="0"/>
                        <a:t>Notetaker, classrooms, labs, and field trips in accessible locations, computer with speech input, wheelchair-friendly furniture in room arrangement, use of ramps and raised platforms, class materials available in electronic format, extended time for completion of activities</a:t>
                      </a:r>
                    </a:p>
                  </a:txBody>
                  <a:tcPr/>
                </a:tc>
                <a:extLst>
                  <a:ext uri="{0D108BD9-81ED-4DB2-BD59-A6C34878D82A}">
                    <a16:rowId xmlns:a16="http://schemas.microsoft.com/office/drawing/2014/main" val="1045649039"/>
                  </a:ext>
                </a:extLst>
              </a:tr>
              <a:tr h="370840">
                <a:tc>
                  <a:txBody>
                    <a:bodyPr/>
                    <a:lstStyle/>
                    <a:p>
                      <a:pPr>
                        <a:buNone/>
                      </a:pPr>
                      <a:r>
                        <a:rPr lang="en-US" dirty="0"/>
                        <a:t>Speech Impairment</a:t>
                      </a:r>
                    </a:p>
                  </a:txBody>
                  <a:tcPr/>
                </a:tc>
                <a:tc>
                  <a:txBody>
                    <a:bodyPr/>
                    <a:lstStyle/>
                    <a:p>
                      <a:pPr>
                        <a:buNone/>
                      </a:pPr>
                      <a:r>
                        <a:rPr lang="en-US" dirty="0"/>
                        <a:t>Alternative assignments for oral presentations, flexibility with in class discussions, course substitutions</a:t>
                      </a:r>
                    </a:p>
                  </a:txBody>
                  <a:tcPr/>
                </a:tc>
                <a:extLst>
                  <a:ext uri="{0D108BD9-81ED-4DB2-BD59-A6C34878D82A}">
                    <a16:rowId xmlns:a16="http://schemas.microsoft.com/office/drawing/2014/main" val="3658950961"/>
                  </a:ext>
                </a:extLst>
              </a:tr>
              <a:tr h="370839">
                <a:tc>
                  <a:txBody>
                    <a:bodyPr/>
                    <a:lstStyle/>
                    <a:p>
                      <a:pPr lvl="0">
                        <a:buNone/>
                      </a:pPr>
                      <a:r>
                        <a:rPr lang="en-US" dirty="0"/>
                        <a:t>Chronic Health Condition</a:t>
                      </a:r>
                    </a:p>
                  </a:txBody>
                  <a:tcPr/>
                </a:tc>
                <a:tc>
                  <a:txBody>
                    <a:bodyPr/>
                    <a:lstStyle/>
                    <a:p>
                      <a:pPr lvl="0">
                        <a:buNone/>
                      </a:pPr>
                      <a:r>
                        <a:rPr lang="en-US" dirty="0"/>
                        <a:t>Notetakers, flexible attendance requirement, extra time and allowances for breaks, assignments made available in electronic format, use of email to facilitate communication.</a:t>
                      </a:r>
                    </a:p>
                  </a:txBody>
                  <a:tcPr/>
                </a:tc>
                <a:extLst>
                  <a:ext uri="{0D108BD9-81ED-4DB2-BD59-A6C34878D82A}">
                    <a16:rowId xmlns:a16="http://schemas.microsoft.com/office/drawing/2014/main" val="3727920767"/>
                  </a:ext>
                </a:extLst>
              </a:tr>
            </a:tbl>
          </a:graphicData>
        </a:graphic>
      </p:graphicFrame>
    </p:spTree>
    <p:extLst>
      <p:ext uri="{BB962C8B-B14F-4D97-AF65-F5344CB8AC3E}">
        <p14:creationId xmlns:p14="http://schemas.microsoft.com/office/powerpoint/2010/main" val="21036286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I Get Accommodations? </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Step 1: Contact your school's disability services office or ADA coordinator. </a:t>
            </a:r>
          </a:p>
          <a:p>
            <a:r>
              <a:rPr lang="en-US" dirty="0"/>
              <a:t>Step 2: Not sure of what accommodations you need? Seek assistance from your school's disability services office and your medical professionals. Vocational rehabilitation can help as well. </a:t>
            </a:r>
          </a:p>
          <a:p>
            <a:r>
              <a:rPr lang="en-US" dirty="0"/>
              <a:t>Step 3: Make a request of accommodations in writing. The request should include the student name, disability, and how the disability can affect your participation in school, and identify specific accommodations that you need. </a:t>
            </a:r>
          </a:p>
          <a:p>
            <a:r>
              <a:rPr lang="en-US" dirty="0"/>
              <a:t>With the request, include documentation. </a:t>
            </a:r>
          </a:p>
          <a:p>
            <a:pPr lvl="1">
              <a:buClr>
                <a:srgbClr val="9E3611"/>
              </a:buClr>
            </a:pPr>
            <a:r>
              <a:rPr lang="en-US" dirty="0"/>
              <a:t>Primary documentation: self report or self request</a:t>
            </a:r>
          </a:p>
          <a:p>
            <a:pPr lvl="1">
              <a:buClr>
                <a:srgbClr val="9E3611"/>
              </a:buClr>
            </a:pPr>
            <a:r>
              <a:rPr lang="en-US" dirty="0"/>
              <a:t>Secondary documentation: observation and interaction, intake interview</a:t>
            </a:r>
          </a:p>
          <a:p>
            <a:pPr lvl="1">
              <a:buClr>
                <a:srgbClr val="9E3611"/>
              </a:buClr>
            </a:pPr>
            <a:r>
              <a:rPr lang="en-US" dirty="0"/>
              <a:t>Tertiary documentation: information from external or a third party</a:t>
            </a:r>
          </a:p>
          <a:p>
            <a:pPr lvl="1">
              <a:buClr>
                <a:srgbClr val="9E3611"/>
              </a:buClr>
            </a:pPr>
            <a:endParaRPr lang="en-US" dirty="0"/>
          </a:p>
        </p:txBody>
      </p:sp>
    </p:spTree>
    <p:extLst>
      <p:ext uri="{BB962C8B-B14F-4D97-AF65-F5344CB8AC3E}">
        <p14:creationId xmlns:p14="http://schemas.microsoft.com/office/powerpoint/2010/main" val="5096681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Key Differences</a:t>
            </a:r>
          </a:p>
        </p:txBody>
      </p:sp>
      <p:graphicFrame>
        <p:nvGraphicFramePr>
          <p:cNvPr id="4" name="Table 4"/>
          <p:cNvGraphicFramePr>
            <a:graphicFrameLocks noGrp="1"/>
          </p:cNvGraphicFramePr>
          <p:nvPr>
            <p:ph idx="1"/>
            <p:extLst>
              <p:ext uri="{D42A27DB-BD31-4B8C-83A1-F6EECF244321}">
                <p14:modId xmlns:p14="http://schemas.microsoft.com/office/powerpoint/2010/main" val="2035772804"/>
              </p:ext>
            </p:extLst>
          </p:nvPr>
        </p:nvGraphicFramePr>
        <p:xfrm>
          <a:off x="1257300" y="1609725"/>
          <a:ext cx="9827589" cy="5196840"/>
        </p:xfrm>
        <a:graphic>
          <a:graphicData uri="http://schemas.openxmlformats.org/drawingml/2006/table">
            <a:tbl>
              <a:tblPr firstRow="1" bandRow="1">
                <a:tableStyleId>{5C22544A-7EE6-4342-B048-85BDC9FD1C3A}</a:tableStyleId>
              </a:tblPr>
              <a:tblGrid>
                <a:gridCol w="3275863">
                  <a:extLst>
                    <a:ext uri="{9D8B030D-6E8A-4147-A177-3AD203B41FA5}">
                      <a16:colId xmlns:a16="http://schemas.microsoft.com/office/drawing/2014/main" val="1647873276"/>
                    </a:ext>
                  </a:extLst>
                </a:gridCol>
                <a:gridCol w="3275863">
                  <a:extLst>
                    <a:ext uri="{9D8B030D-6E8A-4147-A177-3AD203B41FA5}">
                      <a16:colId xmlns:a16="http://schemas.microsoft.com/office/drawing/2014/main" val="1594630694"/>
                    </a:ext>
                  </a:extLst>
                </a:gridCol>
                <a:gridCol w="3275863">
                  <a:extLst>
                    <a:ext uri="{9D8B030D-6E8A-4147-A177-3AD203B41FA5}">
                      <a16:colId xmlns:a16="http://schemas.microsoft.com/office/drawing/2014/main" val="289909624"/>
                    </a:ext>
                  </a:extLst>
                </a:gridCol>
              </a:tblGrid>
              <a:tr h="362183">
                <a:tc>
                  <a:txBody>
                    <a:bodyPr/>
                    <a:lstStyle/>
                    <a:p>
                      <a:pPr>
                        <a:buNone/>
                      </a:pPr>
                      <a:r>
                        <a:rPr lang="en-US" dirty="0"/>
                        <a:t>Areas</a:t>
                      </a:r>
                    </a:p>
                  </a:txBody>
                  <a:tcPr marL="125730" marR="125730"/>
                </a:tc>
                <a:tc>
                  <a:txBody>
                    <a:bodyPr/>
                    <a:lstStyle/>
                    <a:p>
                      <a:pPr>
                        <a:buNone/>
                      </a:pPr>
                      <a:r>
                        <a:rPr lang="en-US" dirty="0"/>
                        <a:t>High School</a:t>
                      </a:r>
                    </a:p>
                  </a:txBody>
                  <a:tcPr marL="125730" marR="125730"/>
                </a:tc>
                <a:tc>
                  <a:txBody>
                    <a:bodyPr/>
                    <a:lstStyle/>
                    <a:p>
                      <a:pPr>
                        <a:buNone/>
                      </a:pPr>
                      <a:r>
                        <a:rPr lang="en-US" dirty="0"/>
                        <a:t>College</a:t>
                      </a:r>
                    </a:p>
                  </a:txBody>
                  <a:tcPr marL="125730" marR="125730"/>
                </a:tc>
                <a:extLst>
                  <a:ext uri="{0D108BD9-81ED-4DB2-BD59-A6C34878D82A}">
                    <a16:rowId xmlns:a16="http://schemas.microsoft.com/office/drawing/2014/main" val="781441196"/>
                  </a:ext>
                </a:extLst>
              </a:tr>
              <a:tr h="1103795">
                <a:tc>
                  <a:txBody>
                    <a:bodyPr/>
                    <a:lstStyle/>
                    <a:p>
                      <a:pPr>
                        <a:buNone/>
                      </a:pPr>
                      <a:r>
                        <a:rPr lang="en-US" dirty="0"/>
                        <a:t>Legal Protection</a:t>
                      </a:r>
                    </a:p>
                  </a:txBody>
                  <a:tcPr marL="125730" marR="125730"/>
                </a:tc>
                <a:tc>
                  <a:txBody>
                    <a:bodyPr/>
                    <a:lstStyle/>
                    <a:p>
                      <a:pPr>
                        <a:buNone/>
                      </a:pPr>
                      <a:r>
                        <a:rPr lang="en-US" dirty="0"/>
                        <a:t>IDEA: </a:t>
                      </a:r>
                      <a:r>
                        <a:rPr lang="en-US" b="1" dirty="0"/>
                        <a:t>entitled </a:t>
                      </a:r>
                      <a:r>
                        <a:rPr lang="en-US" b="0" dirty="0"/>
                        <a:t>to services through a Free &amp; Appropriate Public Education.</a:t>
                      </a:r>
                    </a:p>
                  </a:txBody>
                  <a:tcPr marL="125730" marR="125730"/>
                </a:tc>
                <a:tc>
                  <a:txBody>
                    <a:bodyPr/>
                    <a:lstStyle/>
                    <a:p>
                      <a:pPr>
                        <a:buNone/>
                      </a:pPr>
                      <a:r>
                        <a:rPr lang="en-US" dirty="0"/>
                        <a:t>ADA &amp; Rehab Act: must be </a:t>
                      </a:r>
                      <a:r>
                        <a:rPr lang="en-US" b="1" dirty="0"/>
                        <a:t>eligible </a:t>
                      </a:r>
                      <a:r>
                        <a:rPr lang="en-US" b="0" dirty="0"/>
                        <a:t>for services. </a:t>
                      </a:r>
                    </a:p>
                  </a:txBody>
                  <a:tcPr marL="125730" marR="125730"/>
                </a:tc>
                <a:extLst>
                  <a:ext uri="{0D108BD9-81ED-4DB2-BD59-A6C34878D82A}">
                    <a16:rowId xmlns:a16="http://schemas.microsoft.com/office/drawing/2014/main" val="3176837041"/>
                  </a:ext>
                </a:extLst>
              </a:tr>
              <a:tr h="1345253">
                <a:tc>
                  <a:txBody>
                    <a:bodyPr/>
                    <a:lstStyle/>
                    <a:p>
                      <a:pPr>
                        <a:buNone/>
                      </a:pPr>
                      <a:r>
                        <a:rPr lang="en-US" dirty="0"/>
                        <a:t>IEP</a:t>
                      </a:r>
                    </a:p>
                  </a:txBody>
                  <a:tcPr marL="125730" marR="125730"/>
                </a:tc>
                <a:tc>
                  <a:txBody>
                    <a:bodyPr/>
                    <a:lstStyle/>
                    <a:p>
                      <a:pPr>
                        <a:buNone/>
                      </a:pPr>
                      <a:r>
                        <a:rPr lang="en-US" dirty="0"/>
                        <a:t>Students have access to general &amp; special education classes through an IEP. </a:t>
                      </a:r>
                    </a:p>
                  </a:txBody>
                  <a:tcPr marL="125730" marR="125730"/>
                </a:tc>
                <a:tc>
                  <a:txBody>
                    <a:bodyPr/>
                    <a:lstStyle/>
                    <a:p>
                      <a:pPr>
                        <a:buNone/>
                      </a:pPr>
                      <a:r>
                        <a:rPr lang="en-US" dirty="0"/>
                        <a:t>IEPs are not used in college. Classes include students with &amp; without disabilities. The curriculum is not modified.</a:t>
                      </a:r>
                    </a:p>
                  </a:txBody>
                  <a:tcPr marL="125730" marR="125730"/>
                </a:tc>
                <a:extLst>
                  <a:ext uri="{0D108BD9-81ED-4DB2-BD59-A6C34878D82A}">
                    <a16:rowId xmlns:a16="http://schemas.microsoft.com/office/drawing/2014/main" val="1716626517"/>
                  </a:ext>
                </a:extLst>
              </a:tr>
              <a:tr h="2095490">
                <a:tc>
                  <a:txBody>
                    <a:bodyPr/>
                    <a:lstStyle/>
                    <a:p>
                      <a:pPr lvl="0">
                        <a:buNone/>
                      </a:pPr>
                      <a:r>
                        <a:rPr lang="en-US" dirty="0"/>
                        <a:t>Disability Documentation</a:t>
                      </a:r>
                    </a:p>
                  </a:txBody>
                  <a:tcPr marL="125730" marR="125730"/>
                </a:tc>
                <a:tc>
                  <a:txBody>
                    <a:bodyPr/>
                    <a:lstStyle/>
                    <a:p>
                      <a:pPr lvl="0">
                        <a:buNone/>
                      </a:pPr>
                      <a:r>
                        <a:rPr lang="en-US" dirty="0"/>
                        <a:t>The school district is responsible for identifying and evaluating students with disabilities. </a:t>
                      </a:r>
                    </a:p>
                  </a:txBody>
                  <a:tcPr marL="125730" marR="125730"/>
                </a:tc>
                <a:tc>
                  <a:txBody>
                    <a:bodyPr/>
                    <a:lstStyle/>
                    <a:p>
                      <a:pPr lvl="0">
                        <a:buNone/>
                      </a:pPr>
                      <a:r>
                        <a:rPr lang="en-US" sz="1700" dirty="0"/>
                        <a:t>Students must provide the college with current documentation of a disability as his/her expense. Student's IEP may be used as supplemental information but other information is typically required.</a:t>
                      </a:r>
                      <a:r>
                        <a:rPr lang="en-US" dirty="0"/>
                        <a:t> </a:t>
                      </a:r>
                    </a:p>
                  </a:txBody>
                  <a:tcPr marL="125730" marR="125730"/>
                </a:tc>
                <a:extLst>
                  <a:ext uri="{0D108BD9-81ED-4DB2-BD59-A6C34878D82A}">
                    <a16:rowId xmlns:a16="http://schemas.microsoft.com/office/drawing/2014/main" val="4184825100"/>
                  </a:ext>
                </a:extLst>
              </a:tr>
            </a:tbl>
          </a:graphicData>
        </a:graphic>
      </p:graphicFrame>
    </p:spTree>
    <p:extLst>
      <p:ext uri="{BB962C8B-B14F-4D97-AF65-F5344CB8AC3E}">
        <p14:creationId xmlns:p14="http://schemas.microsoft.com/office/powerpoint/2010/main" val="11302893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KEY Differences (continued) </a:t>
            </a:r>
          </a:p>
        </p:txBody>
      </p:sp>
      <p:graphicFrame>
        <p:nvGraphicFramePr>
          <p:cNvPr id="6" name="Table 6"/>
          <p:cNvGraphicFramePr>
            <a:graphicFrameLocks noGrp="1"/>
          </p:cNvGraphicFramePr>
          <p:nvPr>
            <p:ph idx="1"/>
            <p:extLst>
              <p:ext uri="{D42A27DB-BD31-4B8C-83A1-F6EECF244321}">
                <p14:modId xmlns:p14="http://schemas.microsoft.com/office/powerpoint/2010/main" val="916492109"/>
              </p:ext>
            </p:extLst>
          </p:nvPr>
        </p:nvGraphicFramePr>
        <p:xfrm>
          <a:off x="1069975" y="2120900"/>
          <a:ext cx="10058397" cy="4211320"/>
        </p:xfrm>
        <a:graphic>
          <a:graphicData uri="http://schemas.openxmlformats.org/drawingml/2006/table">
            <a:tbl>
              <a:tblPr firstRow="1" bandRow="1">
                <a:tableStyleId>{5C22544A-7EE6-4342-B048-85BDC9FD1C3A}</a:tableStyleId>
              </a:tblPr>
              <a:tblGrid>
                <a:gridCol w="3352799">
                  <a:extLst>
                    <a:ext uri="{9D8B030D-6E8A-4147-A177-3AD203B41FA5}">
                      <a16:colId xmlns:a16="http://schemas.microsoft.com/office/drawing/2014/main" val="827346424"/>
                    </a:ext>
                  </a:extLst>
                </a:gridCol>
                <a:gridCol w="3352799">
                  <a:extLst>
                    <a:ext uri="{9D8B030D-6E8A-4147-A177-3AD203B41FA5}">
                      <a16:colId xmlns:a16="http://schemas.microsoft.com/office/drawing/2014/main" val="3244759719"/>
                    </a:ext>
                  </a:extLst>
                </a:gridCol>
                <a:gridCol w="3352799">
                  <a:extLst>
                    <a:ext uri="{9D8B030D-6E8A-4147-A177-3AD203B41FA5}">
                      <a16:colId xmlns:a16="http://schemas.microsoft.com/office/drawing/2014/main" val="4220067983"/>
                    </a:ext>
                  </a:extLst>
                </a:gridCol>
              </a:tblGrid>
              <a:tr h="370840">
                <a:tc>
                  <a:txBody>
                    <a:bodyPr/>
                    <a:lstStyle/>
                    <a:p>
                      <a:pPr>
                        <a:buNone/>
                      </a:pPr>
                      <a:r>
                        <a:rPr lang="en-US" dirty="0"/>
                        <a:t>Areas </a:t>
                      </a:r>
                    </a:p>
                  </a:txBody>
                  <a:tcPr/>
                </a:tc>
                <a:tc>
                  <a:txBody>
                    <a:bodyPr/>
                    <a:lstStyle/>
                    <a:p>
                      <a:pPr>
                        <a:buNone/>
                      </a:pPr>
                      <a:r>
                        <a:rPr lang="en-US" dirty="0"/>
                        <a:t>High School </a:t>
                      </a:r>
                    </a:p>
                  </a:txBody>
                  <a:tcPr/>
                </a:tc>
                <a:tc>
                  <a:txBody>
                    <a:bodyPr/>
                    <a:lstStyle/>
                    <a:p>
                      <a:pPr>
                        <a:buNone/>
                      </a:pPr>
                      <a:r>
                        <a:rPr lang="en-US" dirty="0"/>
                        <a:t>College</a:t>
                      </a:r>
                    </a:p>
                  </a:txBody>
                  <a:tcPr/>
                </a:tc>
                <a:extLst>
                  <a:ext uri="{0D108BD9-81ED-4DB2-BD59-A6C34878D82A}">
                    <a16:rowId xmlns:a16="http://schemas.microsoft.com/office/drawing/2014/main" val="847698978"/>
                  </a:ext>
                </a:extLst>
              </a:tr>
              <a:tr h="370840">
                <a:tc>
                  <a:txBody>
                    <a:bodyPr/>
                    <a:lstStyle/>
                    <a:p>
                      <a:pPr>
                        <a:buNone/>
                      </a:pPr>
                      <a:r>
                        <a:rPr lang="en-US" dirty="0"/>
                        <a:t>Receiving Accommodations</a:t>
                      </a:r>
                    </a:p>
                  </a:txBody>
                  <a:tcPr/>
                </a:tc>
                <a:tc>
                  <a:txBody>
                    <a:bodyPr/>
                    <a:lstStyle/>
                    <a:p>
                      <a:pPr>
                        <a:buNone/>
                      </a:pPr>
                      <a:r>
                        <a:rPr lang="en-US" dirty="0"/>
                        <a:t>The IEP process identifies students accommodations.</a:t>
                      </a:r>
                    </a:p>
                  </a:txBody>
                  <a:tcPr/>
                </a:tc>
                <a:tc>
                  <a:txBody>
                    <a:bodyPr/>
                    <a:lstStyle/>
                    <a:p>
                      <a:pPr>
                        <a:buNone/>
                      </a:pPr>
                      <a:r>
                        <a:rPr lang="en-US" dirty="0"/>
                        <a:t>Student must initiate the process &amp; register with the Disability Support Services office on campus. </a:t>
                      </a:r>
                    </a:p>
                  </a:txBody>
                  <a:tcPr/>
                </a:tc>
                <a:extLst>
                  <a:ext uri="{0D108BD9-81ED-4DB2-BD59-A6C34878D82A}">
                    <a16:rowId xmlns:a16="http://schemas.microsoft.com/office/drawing/2014/main" val="3325904588"/>
                  </a:ext>
                </a:extLst>
              </a:tr>
              <a:tr h="370840">
                <a:tc>
                  <a:txBody>
                    <a:bodyPr/>
                    <a:lstStyle/>
                    <a:p>
                      <a:pPr>
                        <a:buNone/>
                      </a:pPr>
                      <a:r>
                        <a:rPr lang="en-US" dirty="0"/>
                        <a:t>Advocating</a:t>
                      </a:r>
                    </a:p>
                  </a:txBody>
                  <a:tcPr/>
                </a:tc>
                <a:tc>
                  <a:txBody>
                    <a:bodyPr/>
                    <a:lstStyle/>
                    <a:p>
                      <a:pPr>
                        <a:buNone/>
                      </a:pPr>
                      <a:r>
                        <a:rPr lang="en-US" dirty="0"/>
                        <a:t>Teacher, parents, &amp; students advocate for services. </a:t>
                      </a:r>
                    </a:p>
                  </a:txBody>
                  <a:tcPr/>
                </a:tc>
                <a:tc>
                  <a:txBody>
                    <a:bodyPr/>
                    <a:lstStyle/>
                    <a:p>
                      <a:pPr>
                        <a:buNone/>
                      </a:pPr>
                      <a:r>
                        <a:rPr lang="en-US" dirty="0"/>
                        <a:t>Student advocates for accommodations &amp; services. </a:t>
                      </a:r>
                    </a:p>
                  </a:txBody>
                  <a:tcPr/>
                </a:tc>
                <a:extLst>
                  <a:ext uri="{0D108BD9-81ED-4DB2-BD59-A6C34878D82A}">
                    <a16:rowId xmlns:a16="http://schemas.microsoft.com/office/drawing/2014/main" val="399684744"/>
                  </a:ext>
                </a:extLst>
              </a:tr>
              <a:tr h="370839">
                <a:tc>
                  <a:txBody>
                    <a:bodyPr/>
                    <a:lstStyle/>
                    <a:p>
                      <a:pPr lvl="0">
                        <a:buNone/>
                      </a:pPr>
                      <a:r>
                        <a:rPr lang="en-US" dirty="0"/>
                        <a:t>Parent's Role </a:t>
                      </a:r>
                    </a:p>
                  </a:txBody>
                  <a:tcPr/>
                </a:tc>
                <a:tc>
                  <a:txBody>
                    <a:bodyPr/>
                    <a:lstStyle/>
                    <a:p>
                      <a:pPr lvl="0">
                        <a:buNone/>
                      </a:pPr>
                      <a:r>
                        <a:rPr lang="en-US" dirty="0"/>
                        <a:t>Parents can see student records are notified and must sign permission for any changes or decisions for the students. </a:t>
                      </a:r>
                    </a:p>
                  </a:txBody>
                  <a:tcPr/>
                </a:tc>
                <a:tc>
                  <a:txBody>
                    <a:bodyPr/>
                    <a:lstStyle/>
                    <a:p>
                      <a:pPr lvl="0">
                        <a:buNone/>
                      </a:pPr>
                      <a:r>
                        <a:rPr lang="en-US" dirty="0"/>
                        <a:t>Students are protected under the Family Educational Rights and Privacy Act. Parents do not communicate with professors or have access to grades and student information.</a:t>
                      </a:r>
                    </a:p>
                  </a:txBody>
                  <a:tcPr/>
                </a:tc>
                <a:extLst>
                  <a:ext uri="{0D108BD9-81ED-4DB2-BD59-A6C34878D82A}">
                    <a16:rowId xmlns:a16="http://schemas.microsoft.com/office/drawing/2014/main" val="2510070091"/>
                  </a:ext>
                </a:extLst>
              </a:tr>
            </a:tbl>
          </a:graphicData>
        </a:graphic>
      </p:graphicFrame>
    </p:spTree>
    <p:extLst>
      <p:ext uri="{BB962C8B-B14F-4D97-AF65-F5344CB8AC3E}">
        <p14:creationId xmlns:p14="http://schemas.microsoft.com/office/powerpoint/2010/main" val="42489630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A College or University Refuse to Provide an Accommodation? </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Yes, but under limited circumstances. The ADA and Section 504 requires schools to provide accommodations that are reasonable. Your school should not refuse to provide an accommodation unless: </a:t>
            </a:r>
          </a:p>
          <a:p>
            <a:pPr lvl="1"/>
            <a:r>
              <a:rPr lang="en-US" dirty="0"/>
              <a:t>A) providing the accommodation would create an undue financial or administrative burden for the school; </a:t>
            </a:r>
          </a:p>
          <a:p>
            <a:pPr lvl="1"/>
            <a:r>
              <a:rPr lang="en-US" dirty="0"/>
              <a:t>B) providing the accommodation would fundamentally alter the school's academic program;</a:t>
            </a:r>
          </a:p>
          <a:p>
            <a:pPr lvl="1"/>
            <a:r>
              <a:rPr lang="en-US" dirty="0"/>
              <a:t>C) The requested accommodation is of a personal nature. </a:t>
            </a:r>
          </a:p>
        </p:txBody>
      </p:sp>
    </p:spTree>
    <p:extLst>
      <p:ext uri="{BB962C8B-B14F-4D97-AF65-F5344CB8AC3E}">
        <p14:creationId xmlns:p14="http://schemas.microsoft.com/office/powerpoint/2010/main" val="502557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571500"/>
            <a:ext cx="10058400" cy="1609344"/>
          </a:xfrm>
        </p:spPr>
        <p:txBody>
          <a:bodyPr>
            <a:normAutofit fontScale="90000"/>
          </a:bodyPr>
          <a:lstStyle/>
          <a:p>
            <a:r>
              <a:rPr lang="en-US" dirty="0"/>
              <a:t>What To Do If A School Refuses to Give Accommodation That is Needed Or Otherwise Discriminates Because of A Disability </a:t>
            </a:r>
          </a:p>
        </p:txBody>
      </p:sp>
      <p:sp>
        <p:nvSpPr>
          <p:cNvPr id="3" name="Content Placeholder 2"/>
          <p:cNvSpPr>
            <a:spLocks noGrp="1"/>
          </p:cNvSpPr>
          <p:nvPr>
            <p:ph idx="1"/>
          </p:nvPr>
        </p:nvSpPr>
        <p:spPr/>
        <p:txBody>
          <a:bodyPr vert="horz" lIns="91440" tIns="45720" rIns="91440" bIns="45720" rtlCol="0" anchor="t">
            <a:normAutofit/>
          </a:bodyPr>
          <a:lstStyle/>
          <a:p>
            <a:endParaRPr lang="en-US" dirty="0"/>
          </a:p>
          <a:p>
            <a:pPr>
              <a:buClr>
                <a:srgbClr val="9E3611"/>
              </a:buClr>
            </a:pPr>
            <a:endParaRPr lang="en-US" dirty="0"/>
          </a:p>
          <a:p>
            <a:pPr>
              <a:buClr>
                <a:srgbClr val="9E3611"/>
              </a:buClr>
            </a:pPr>
            <a:r>
              <a:rPr lang="en-US" dirty="0"/>
              <a:t>File an internal grievance/appeal with the school; </a:t>
            </a:r>
            <a:endParaRPr dirty="0"/>
          </a:p>
          <a:p>
            <a:r>
              <a:rPr lang="en-US" dirty="0"/>
              <a:t>File a complaint with the Office of Civil Rights of the US Department of Education or the US Department of Justice.</a:t>
            </a:r>
          </a:p>
          <a:p>
            <a:r>
              <a:rPr lang="en-US" dirty="0"/>
              <a:t>Try to resolve things informally through a private mediation; and/or </a:t>
            </a:r>
          </a:p>
          <a:p>
            <a:r>
              <a:rPr lang="en-US" dirty="0"/>
              <a:t>File a lawsuit</a:t>
            </a:r>
          </a:p>
        </p:txBody>
      </p:sp>
    </p:spTree>
    <p:extLst>
      <p:ext uri="{BB962C8B-B14F-4D97-AF65-F5344CB8AC3E}">
        <p14:creationId xmlns:p14="http://schemas.microsoft.com/office/powerpoint/2010/main" val="32908130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tx1"/>
                </a:solidFill>
              </a:rPr>
              <a:t>HELPFUL TIPS TO </a:t>
            </a:r>
            <a:r>
              <a:rPr lang="en-US" dirty="0" err="1">
                <a:solidFill>
                  <a:schemeClr val="tx1"/>
                </a:solidFill>
              </a:rPr>
              <a:t>REmember</a:t>
            </a:r>
            <a:r>
              <a:rPr lang="en-US" dirty="0">
                <a:solidFill>
                  <a:schemeClr val="tx1"/>
                </a:solidFill>
              </a:rPr>
              <a:t>...</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838120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Syllabus is Your Friend! </a:t>
            </a:r>
            <a:r>
              <a:rPr lang="en-US">
                <a:sym typeface="Wingdings" pitchFamily="2" charset="2"/>
              </a:rPr>
              <a:t> </a:t>
            </a:r>
            <a:endParaRPr lang="en-US"/>
          </a:p>
        </p:txBody>
      </p:sp>
      <p:sp>
        <p:nvSpPr>
          <p:cNvPr id="3" name="Content Placeholder 2"/>
          <p:cNvSpPr>
            <a:spLocks noGrp="1"/>
          </p:cNvSpPr>
          <p:nvPr>
            <p:ph idx="1"/>
          </p:nvPr>
        </p:nvSpPr>
        <p:spPr/>
        <p:txBody>
          <a:bodyPr vert="horz" lIns="91440" tIns="45720" rIns="91440" bIns="45720" rtlCol="0" anchor="t">
            <a:normAutofit/>
          </a:bodyPr>
          <a:lstStyle/>
          <a:p>
            <a:r>
              <a:rPr lang="en-US" dirty="0"/>
              <a:t>The </a:t>
            </a:r>
            <a:r>
              <a:rPr lang="en-US" b="1" dirty="0"/>
              <a:t>syllabus </a:t>
            </a:r>
            <a:r>
              <a:rPr lang="en-US" dirty="0"/>
              <a:t>is a contract or agreement between you and your professor.</a:t>
            </a:r>
          </a:p>
          <a:p>
            <a:r>
              <a:rPr lang="en-US" dirty="0"/>
              <a:t>It is your professor’s contact sheet.</a:t>
            </a:r>
          </a:p>
          <a:p>
            <a:r>
              <a:rPr lang="en-US" dirty="0"/>
              <a:t>Contains the semester agenda.</a:t>
            </a:r>
          </a:p>
          <a:p>
            <a:r>
              <a:rPr lang="en-US" dirty="0"/>
              <a:t>Gives a preview of the semester.</a:t>
            </a:r>
          </a:p>
          <a:p>
            <a:r>
              <a:rPr lang="en-US" dirty="0"/>
              <a:t>Considered a vital resource of guidance.</a:t>
            </a:r>
          </a:p>
          <a:p>
            <a:r>
              <a:rPr lang="en-US" dirty="0"/>
              <a:t>Lists disability service options and who to contact if they are needed. </a:t>
            </a:r>
          </a:p>
        </p:txBody>
      </p:sp>
    </p:spTree>
    <p:extLst>
      <p:ext uri="{BB962C8B-B14F-4D97-AF65-F5344CB8AC3E}">
        <p14:creationId xmlns:p14="http://schemas.microsoft.com/office/powerpoint/2010/main" val="8317493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Pay Attention &amp; Take Notes </a:t>
            </a:r>
            <a:r>
              <a:rPr lang="en-US">
                <a:sym typeface="Wingdings" pitchFamily="2" charset="2"/>
              </a:rPr>
              <a:t></a:t>
            </a:r>
            <a:endParaRPr lang="en-US"/>
          </a:p>
        </p:txBody>
      </p:sp>
      <p:sp>
        <p:nvSpPr>
          <p:cNvPr id="3" name="Content Placeholder 2"/>
          <p:cNvSpPr>
            <a:spLocks noGrp="1"/>
          </p:cNvSpPr>
          <p:nvPr>
            <p:ph idx="1"/>
          </p:nvPr>
        </p:nvSpPr>
        <p:spPr/>
        <p:txBody>
          <a:bodyPr>
            <a:normAutofit fontScale="92500" lnSpcReduction="20000"/>
          </a:bodyPr>
          <a:lstStyle/>
          <a:p>
            <a:pPr marL="0" indent="0">
              <a:buNone/>
            </a:pPr>
            <a:endParaRPr lang="en-US"/>
          </a:p>
          <a:p>
            <a:pPr lvl="1"/>
            <a:r>
              <a:rPr lang="en-US" b="1" u="sng"/>
              <a:t>Prepare:</a:t>
            </a:r>
            <a:r>
              <a:rPr lang="en-US"/>
              <a:t> Be sure to complete reading assignments BEFORE you come to class! Not reading the chapters will cause you to be lost during discussion!</a:t>
            </a:r>
          </a:p>
          <a:p>
            <a:pPr lvl="1"/>
            <a:r>
              <a:rPr lang="en-US" b="1" u="sng"/>
              <a:t>Arrive Early:</a:t>
            </a:r>
            <a:r>
              <a:rPr lang="en-US"/>
              <a:t> Arrive early and take a seat close to the board and slides in order to hear the lecture clearly.</a:t>
            </a:r>
          </a:p>
          <a:p>
            <a:pPr lvl="1"/>
            <a:r>
              <a:rPr lang="en-US" b="1" u="sng"/>
              <a:t>Attend: </a:t>
            </a:r>
            <a:r>
              <a:rPr lang="en-US"/>
              <a:t> Not attending class is a big NO! You can’t rely on classmates or online materials to keep you afloat.</a:t>
            </a:r>
          </a:p>
          <a:p>
            <a:pPr lvl="1"/>
            <a:r>
              <a:rPr lang="en-US" b="1" u="sng"/>
              <a:t>Less Words are More:</a:t>
            </a:r>
            <a:r>
              <a:rPr lang="en-US"/>
              <a:t> Don’t write down all of what you hear. Stick to only key information.</a:t>
            </a:r>
          </a:p>
          <a:p>
            <a:pPr lvl="1"/>
            <a:r>
              <a:rPr lang="en-US" b="1" u="sng"/>
              <a:t>Listen for Key Words &amp; Phrases: </a:t>
            </a:r>
            <a:r>
              <a:rPr lang="en-US"/>
              <a:t>Signal words can help you determine what is key (for example, listen for words like “There are 3 reasons why”, or “And most important”</a:t>
            </a:r>
          </a:p>
          <a:p>
            <a:pPr lvl="1"/>
            <a:r>
              <a:rPr lang="en-US" b="1" u="sng"/>
              <a:t>Review:</a:t>
            </a:r>
            <a:r>
              <a:rPr lang="en-US"/>
              <a:t> Review your notes as quickly as possible after class while the material is still new in your mind.</a:t>
            </a:r>
          </a:p>
          <a:p>
            <a:pPr lvl="1"/>
            <a:r>
              <a:rPr lang="en-US" b="1" u="sng"/>
              <a:t>Revision:  </a:t>
            </a:r>
            <a:r>
              <a:rPr lang="en-US"/>
              <a:t>Spend time touching up on your notes and asking questions you may have.</a:t>
            </a:r>
            <a:endParaRPr lang="en-US" b="1" u="sng"/>
          </a:p>
          <a:p>
            <a:pPr lvl="1"/>
            <a:endParaRPr lang="en-US" b="1" u="sng"/>
          </a:p>
          <a:p>
            <a:pPr marL="457200" lvl="1" indent="0">
              <a:buNone/>
            </a:pPr>
            <a:endParaRPr lang="en-US"/>
          </a:p>
          <a:p>
            <a:pPr lvl="1"/>
            <a:endParaRPr lang="en-US" b="1" u="sng"/>
          </a:p>
        </p:txBody>
      </p:sp>
    </p:spTree>
    <p:extLst>
      <p:ext uri="{BB962C8B-B14F-4D97-AF65-F5344CB8AC3E}">
        <p14:creationId xmlns:p14="http://schemas.microsoft.com/office/powerpoint/2010/main" val="6318888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INTRODUCTIONS</a:t>
            </a:r>
            <a:endParaRPr lang="en-US" dirty="0" err="1"/>
          </a:p>
        </p:txBody>
      </p:sp>
      <p:sp>
        <p:nvSpPr>
          <p:cNvPr id="3" name="Content Placeholder 2"/>
          <p:cNvSpPr>
            <a:spLocks noGrp="1"/>
          </p:cNvSpPr>
          <p:nvPr>
            <p:ph idx="1"/>
          </p:nvPr>
        </p:nvSpPr>
        <p:spPr/>
        <p:txBody>
          <a:bodyPr vert="horz" lIns="91440" tIns="45720" rIns="91440" bIns="45720" rtlCol="0" anchor="t">
            <a:normAutofit fontScale="92500" lnSpcReduction="20000"/>
          </a:bodyPr>
          <a:lstStyle/>
          <a:p>
            <a:r>
              <a:rPr lang="en-US" sz="3200" dirty="0"/>
              <a:t>Emily Robinson</a:t>
            </a:r>
            <a:endParaRPr lang="en-US" dirty="0"/>
          </a:p>
          <a:p>
            <a:pPr lvl="1"/>
            <a:r>
              <a:rPr lang="en-US" sz="3000" dirty="0"/>
              <a:t>From Poca, West Virginia </a:t>
            </a:r>
          </a:p>
          <a:p>
            <a:pPr lvl="1"/>
            <a:r>
              <a:rPr lang="en-US" sz="3000" dirty="0"/>
              <a:t>WVSU Student &amp; WVSILC member </a:t>
            </a:r>
          </a:p>
          <a:p>
            <a:pPr lvl="1"/>
            <a:endParaRPr lang="en-US" sz="3000" dirty="0"/>
          </a:p>
          <a:p>
            <a:pPr lvl="1"/>
            <a:r>
              <a:rPr lang="en-US" sz="3200" dirty="0"/>
              <a:t>Molly Spence</a:t>
            </a:r>
          </a:p>
          <a:p>
            <a:pPr lvl="1"/>
            <a:r>
              <a:rPr lang="en-US" sz="3000" dirty="0"/>
              <a:t>From Hurricane, West Virginia </a:t>
            </a:r>
          </a:p>
          <a:p>
            <a:pPr lvl="1"/>
            <a:r>
              <a:rPr lang="en-US" sz="3000" dirty="0"/>
              <a:t>Writer &amp; WVSILC member</a:t>
            </a:r>
          </a:p>
          <a:p>
            <a:pPr lvl="1"/>
            <a:endParaRPr lang="en-US" sz="3000" dirty="0"/>
          </a:p>
          <a:p>
            <a:pPr marL="0" indent="0">
              <a:buFont typeface="Arial" panose="020B0604020202020204" pitchFamily="34" charset="0"/>
              <a:buNone/>
            </a:pPr>
            <a:endParaRPr lang="en-US" sz="3200" dirty="0"/>
          </a:p>
          <a:p>
            <a:pPr marL="0" indent="0">
              <a:buFont typeface="Arial" panose="020B0604020202020204" pitchFamily="34" charset="0"/>
              <a:buNone/>
            </a:pPr>
            <a:endParaRPr lang="en-US" dirty="0"/>
          </a:p>
          <a:p>
            <a:pPr marL="457200" lvl="1" indent="0">
              <a:buNone/>
            </a:pPr>
            <a:endParaRPr lang="en-US" dirty="0"/>
          </a:p>
        </p:txBody>
      </p:sp>
    </p:spTree>
    <p:extLst>
      <p:ext uri="{BB962C8B-B14F-4D97-AF65-F5344CB8AC3E}">
        <p14:creationId xmlns:p14="http://schemas.microsoft.com/office/powerpoint/2010/main" val="17507434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to Study!</a:t>
            </a:r>
            <a:br>
              <a:rPr lang="en-US"/>
            </a:br>
            <a:r>
              <a:rPr lang="en-US"/>
              <a:t>(yes, you have to study </a:t>
            </a:r>
            <a:r>
              <a:rPr lang="en-US">
                <a:sym typeface="Wingdings" pitchFamily="2" charset="2"/>
              </a:rPr>
              <a:t>)</a:t>
            </a:r>
            <a:endParaRPr lang="en-US"/>
          </a:p>
        </p:txBody>
      </p:sp>
      <p:sp>
        <p:nvSpPr>
          <p:cNvPr id="3" name="Content Placeholder 2"/>
          <p:cNvSpPr>
            <a:spLocks noGrp="1"/>
          </p:cNvSpPr>
          <p:nvPr>
            <p:ph sz="half" idx="1"/>
          </p:nvPr>
        </p:nvSpPr>
        <p:spPr/>
        <p:txBody>
          <a:bodyPr>
            <a:normAutofit lnSpcReduction="10000"/>
          </a:bodyPr>
          <a:lstStyle/>
          <a:p>
            <a:r>
              <a:rPr lang="en-US"/>
              <a:t>Where:</a:t>
            </a:r>
          </a:p>
          <a:p>
            <a:pPr lvl="1"/>
            <a:r>
              <a:rPr lang="en-US"/>
              <a:t>Study area needs to be </a:t>
            </a:r>
            <a:r>
              <a:rPr lang="en-US" b="1"/>
              <a:t>available</a:t>
            </a:r>
            <a:r>
              <a:rPr lang="en-US"/>
              <a:t> when needed.</a:t>
            </a:r>
          </a:p>
          <a:p>
            <a:pPr lvl="1"/>
            <a:r>
              <a:rPr lang="en-US"/>
              <a:t>Should be a </a:t>
            </a:r>
            <a:r>
              <a:rPr lang="en-US" b="1"/>
              <a:t>distraction free</a:t>
            </a:r>
            <a:r>
              <a:rPr lang="en-US"/>
              <a:t> zone.</a:t>
            </a:r>
          </a:p>
          <a:p>
            <a:pPr lvl="1"/>
            <a:r>
              <a:rPr lang="en-US"/>
              <a:t>Your area should be a</a:t>
            </a:r>
            <a:r>
              <a:rPr lang="en-US" b="1"/>
              <a:t> large </a:t>
            </a:r>
            <a:r>
              <a:rPr lang="en-US"/>
              <a:t>area that gives you room to spread out all the materials you need.</a:t>
            </a:r>
          </a:p>
          <a:p>
            <a:pPr lvl="1"/>
            <a:r>
              <a:rPr lang="en-US"/>
              <a:t>You should have enough </a:t>
            </a:r>
            <a:r>
              <a:rPr lang="en-US" b="1"/>
              <a:t>light</a:t>
            </a:r>
            <a:r>
              <a:rPr lang="en-US"/>
              <a:t> and a comfortable </a:t>
            </a:r>
            <a:r>
              <a:rPr lang="en-US" b="1"/>
              <a:t>chair</a:t>
            </a:r>
            <a:r>
              <a:rPr lang="en-US"/>
              <a:t>.</a:t>
            </a:r>
          </a:p>
          <a:p>
            <a:pPr lvl="1"/>
            <a:endParaRPr lang="en-US"/>
          </a:p>
        </p:txBody>
      </p:sp>
      <p:sp>
        <p:nvSpPr>
          <p:cNvPr id="5" name="Content Placeholder 4"/>
          <p:cNvSpPr>
            <a:spLocks noGrp="1"/>
          </p:cNvSpPr>
          <p:nvPr>
            <p:ph sz="half" idx="2"/>
          </p:nvPr>
        </p:nvSpPr>
        <p:spPr/>
        <p:txBody>
          <a:bodyPr>
            <a:normAutofit lnSpcReduction="10000"/>
          </a:bodyPr>
          <a:lstStyle/>
          <a:p>
            <a:r>
              <a:rPr lang="en-US"/>
              <a:t>When</a:t>
            </a:r>
          </a:p>
          <a:p>
            <a:pPr lvl="1"/>
            <a:r>
              <a:rPr lang="en-US"/>
              <a:t>Make a </a:t>
            </a:r>
            <a:r>
              <a:rPr lang="en-US" b="1"/>
              <a:t>routine</a:t>
            </a:r>
            <a:r>
              <a:rPr lang="en-US"/>
              <a:t> schedule that includes studying.</a:t>
            </a:r>
          </a:p>
          <a:p>
            <a:pPr lvl="1"/>
            <a:r>
              <a:rPr lang="en-US"/>
              <a:t>Choose study times and days when you are </a:t>
            </a:r>
            <a:r>
              <a:rPr lang="en-US" b="1"/>
              <a:t>more likely to feel energetic.</a:t>
            </a:r>
          </a:p>
          <a:p>
            <a:pPr lvl="1"/>
            <a:r>
              <a:rPr lang="en-US"/>
              <a:t>Use </a:t>
            </a:r>
            <a:r>
              <a:rPr lang="en-US" b="1"/>
              <a:t>daylight </a:t>
            </a:r>
            <a:r>
              <a:rPr lang="en-US"/>
              <a:t>hours. (Research shows that an hour of study time during the day is equal to 90 minutes of study at night.</a:t>
            </a:r>
          </a:p>
          <a:p>
            <a:pPr lvl="1"/>
            <a:r>
              <a:rPr lang="en-US"/>
              <a:t>Plan to study in </a:t>
            </a:r>
            <a:r>
              <a:rPr lang="en-US" b="1"/>
              <a:t>hour</a:t>
            </a:r>
            <a:r>
              <a:rPr lang="en-US"/>
              <a:t> intervals.</a:t>
            </a:r>
          </a:p>
          <a:p>
            <a:pPr lvl="1"/>
            <a:r>
              <a:rPr lang="en-US"/>
              <a:t>Determine how </a:t>
            </a:r>
            <a:r>
              <a:rPr lang="en-US" b="1"/>
              <a:t>long</a:t>
            </a:r>
            <a:r>
              <a:rPr lang="en-US"/>
              <a:t> you need to study to fully grasp a subject.</a:t>
            </a:r>
          </a:p>
          <a:p>
            <a:endParaRPr lang="en-US"/>
          </a:p>
        </p:txBody>
      </p:sp>
    </p:spTree>
    <p:extLst>
      <p:ext uri="{BB962C8B-B14F-4D97-AF65-F5344CB8AC3E}">
        <p14:creationId xmlns:p14="http://schemas.microsoft.com/office/powerpoint/2010/main" val="1568358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Study Strategies </a:t>
            </a:r>
            <a:r>
              <a:rPr lang="en-US">
                <a:sym typeface="Wingdings" pitchFamily="2" charset="2"/>
              </a:rPr>
              <a:t></a:t>
            </a:r>
            <a:endParaRPr lang="en-US"/>
          </a:p>
        </p:txBody>
      </p:sp>
      <p:sp>
        <p:nvSpPr>
          <p:cNvPr id="3" name="Content Placeholder 2"/>
          <p:cNvSpPr>
            <a:spLocks noGrp="1"/>
          </p:cNvSpPr>
          <p:nvPr>
            <p:ph idx="1"/>
          </p:nvPr>
        </p:nvSpPr>
        <p:spPr/>
        <p:txBody>
          <a:bodyPr>
            <a:normAutofit lnSpcReduction="10000"/>
          </a:bodyPr>
          <a:lstStyle/>
          <a:p>
            <a:r>
              <a:rPr lang="en-US" b="1" u="sng"/>
              <a:t>Use behavior modification on yourself:</a:t>
            </a:r>
            <a:r>
              <a:rPr lang="en-US"/>
              <a:t> Study the </a:t>
            </a:r>
            <a:r>
              <a:rPr lang="en-US" b="1"/>
              <a:t>same </a:t>
            </a:r>
            <a:r>
              <a:rPr lang="en-US"/>
              <a:t>subject at the </a:t>
            </a:r>
            <a:r>
              <a:rPr lang="en-US" b="1"/>
              <a:t>same</a:t>
            </a:r>
            <a:r>
              <a:rPr lang="en-US"/>
              <a:t> time at the </a:t>
            </a:r>
            <a:r>
              <a:rPr lang="en-US" b="1"/>
              <a:t>same</a:t>
            </a:r>
            <a:r>
              <a:rPr lang="en-US"/>
              <a:t> place. After awhile, you will find you start to get into learning that subject when you go to that certain spot.</a:t>
            </a:r>
          </a:p>
          <a:p>
            <a:r>
              <a:rPr lang="en-US" b="1" u="sng"/>
              <a:t>Don’t spend more than 1 hour on a subject: </a:t>
            </a:r>
            <a:r>
              <a:rPr lang="en-US"/>
              <a:t>Research has shown that more is learned in 1 hour sessions in 4 days than one marathon in 6 hours. </a:t>
            </a:r>
          </a:p>
          <a:p>
            <a:r>
              <a:rPr lang="en-US" b="1" u="sng"/>
              <a:t>Stay alert by taking breaks: </a:t>
            </a:r>
            <a:r>
              <a:rPr lang="en-US"/>
              <a:t>Take a 10 minute break in between studying subjects.</a:t>
            </a:r>
          </a:p>
          <a:p>
            <a:r>
              <a:rPr lang="en-US" b="1" u="sng"/>
              <a:t>Study similar subjects at separate times: </a:t>
            </a:r>
            <a:r>
              <a:rPr lang="en-US"/>
              <a:t>Mix up the subjects you are studying so you don’t get similar material confused.</a:t>
            </a:r>
          </a:p>
          <a:p>
            <a:r>
              <a:rPr lang="en-US" b="1" u="sng"/>
              <a:t>Avoid studying when you are sleepy: </a:t>
            </a:r>
            <a:r>
              <a:rPr lang="en-US"/>
              <a:t>You tend to retain less information when you are tired.</a:t>
            </a:r>
            <a:endParaRPr lang="en-US" b="1" u="sng"/>
          </a:p>
          <a:p>
            <a:endParaRPr lang="en-US" b="1" u="sng"/>
          </a:p>
        </p:txBody>
      </p:sp>
    </p:spTree>
    <p:extLst>
      <p:ext uri="{BB962C8B-B14F-4D97-AF65-F5344CB8AC3E}">
        <p14:creationId xmlns:p14="http://schemas.microsoft.com/office/powerpoint/2010/main" val="23277333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Reading effectively </a:t>
            </a:r>
            <a:r>
              <a:rPr lang="en-US">
                <a:sym typeface="Wingdings" pitchFamily="2" charset="2"/>
              </a:rPr>
              <a:t></a:t>
            </a:r>
            <a:endParaRPr lang="en-US"/>
          </a:p>
        </p:txBody>
      </p:sp>
      <p:sp>
        <p:nvSpPr>
          <p:cNvPr id="3" name="Content Placeholder 2"/>
          <p:cNvSpPr>
            <a:spLocks noGrp="1"/>
          </p:cNvSpPr>
          <p:nvPr>
            <p:ph idx="1"/>
          </p:nvPr>
        </p:nvSpPr>
        <p:spPr/>
        <p:txBody>
          <a:bodyPr/>
          <a:lstStyle/>
          <a:p>
            <a:r>
              <a:rPr lang="en-US" b="1" u="sng"/>
              <a:t>Read the Introduction &amp; The Summary:</a:t>
            </a:r>
            <a:r>
              <a:rPr lang="en-US"/>
              <a:t> This gives you an idea of what you will cover in a particular chapter.</a:t>
            </a:r>
          </a:p>
          <a:p>
            <a:r>
              <a:rPr lang="en-US" b="1" u="sng"/>
              <a:t>Ask questions: </a:t>
            </a:r>
            <a:r>
              <a:rPr lang="en-US"/>
              <a:t>Do it while you read and try to answer as you go through the chapter.</a:t>
            </a:r>
          </a:p>
          <a:p>
            <a:r>
              <a:rPr lang="en-US" b="1" u="sng"/>
              <a:t>Look for Visual Clues: </a:t>
            </a:r>
            <a:r>
              <a:rPr lang="en-US"/>
              <a:t>Bold print, underlining, bullets, font size, and color can be used to draw attention to key concepts.</a:t>
            </a:r>
          </a:p>
          <a:p>
            <a:r>
              <a:rPr lang="en-US" b="1" u="sng"/>
              <a:t>Recall and Recite:  </a:t>
            </a:r>
            <a:r>
              <a:rPr lang="en-US"/>
              <a:t>After reading, ask yourself questions you created.</a:t>
            </a:r>
          </a:p>
          <a:p>
            <a:r>
              <a:rPr lang="en-US" b="1" u="sng"/>
              <a:t>Review: </a:t>
            </a:r>
            <a:r>
              <a:rPr lang="en-US"/>
              <a:t>Review the introduction and the summary. </a:t>
            </a:r>
            <a:endParaRPr lang="en-US" b="1" u="sng"/>
          </a:p>
        </p:txBody>
      </p:sp>
    </p:spTree>
    <p:extLst>
      <p:ext uri="{BB962C8B-B14F-4D97-AF65-F5344CB8AC3E}">
        <p14:creationId xmlns:p14="http://schemas.microsoft.com/office/powerpoint/2010/main" val="33418123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Ways to Manage your Time </a:t>
            </a:r>
            <a:r>
              <a:rPr lang="en-US">
                <a:sym typeface="Wingdings" pitchFamily="2" charset="2"/>
              </a:rPr>
              <a:t></a:t>
            </a:r>
            <a:endParaRPr lang="en-US"/>
          </a:p>
        </p:txBody>
      </p:sp>
      <p:sp>
        <p:nvSpPr>
          <p:cNvPr id="3" name="Content Placeholder 2"/>
          <p:cNvSpPr>
            <a:spLocks noGrp="1"/>
          </p:cNvSpPr>
          <p:nvPr>
            <p:ph idx="1"/>
          </p:nvPr>
        </p:nvSpPr>
        <p:spPr/>
        <p:txBody>
          <a:bodyPr/>
          <a:lstStyle/>
          <a:p>
            <a:r>
              <a:rPr lang="en-US"/>
              <a:t>Keep yourself organized by writing down all of your weekly tasks in a day planner. </a:t>
            </a:r>
          </a:p>
          <a:p>
            <a:r>
              <a:rPr lang="en-US"/>
              <a:t>Plan your routine before the start of each week. </a:t>
            </a:r>
          </a:p>
          <a:p>
            <a:r>
              <a:rPr lang="en-US"/>
              <a:t>Prioritize yourself: Work first play later!</a:t>
            </a:r>
          </a:p>
          <a:p>
            <a:r>
              <a:rPr lang="en-US"/>
              <a:t>Learn to say “No” to fun if you haven’t completed what’s needed to be done first. (Reinforcing the aforementioned statement)</a:t>
            </a:r>
          </a:p>
          <a:p>
            <a:r>
              <a:rPr lang="en-US"/>
              <a:t>Don’t wait until the last minute to do assigments.</a:t>
            </a:r>
          </a:p>
          <a:p>
            <a:r>
              <a:rPr lang="en-US"/>
              <a:t>Make time for fun to avoid burnout. </a:t>
            </a:r>
          </a:p>
          <a:p>
            <a:endParaRPr lang="en-US"/>
          </a:p>
          <a:p>
            <a:endParaRPr lang="en-US"/>
          </a:p>
        </p:txBody>
      </p:sp>
    </p:spTree>
    <p:extLst>
      <p:ext uri="{BB962C8B-B14F-4D97-AF65-F5344CB8AC3E}">
        <p14:creationId xmlns:p14="http://schemas.microsoft.com/office/powerpoint/2010/main" val="27029540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can cause anxiety? </a:t>
            </a:r>
          </a:p>
        </p:txBody>
      </p:sp>
      <p:sp>
        <p:nvSpPr>
          <p:cNvPr id="3" name="Content Placeholder 2"/>
          <p:cNvSpPr>
            <a:spLocks noGrp="1"/>
          </p:cNvSpPr>
          <p:nvPr>
            <p:ph idx="1"/>
          </p:nvPr>
        </p:nvSpPr>
        <p:spPr>
          <a:xfrm>
            <a:off x="1251678" y="1515140"/>
            <a:ext cx="10178322" cy="3593591"/>
          </a:xfrm>
        </p:spPr>
        <p:txBody>
          <a:bodyPr/>
          <a:lstStyle/>
          <a:p>
            <a:r>
              <a:rPr lang="en-US"/>
              <a:t>Three top sources of anxiety are:</a:t>
            </a:r>
          </a:p>
          <a:p>
            <a:pPr lvl="1"/>
            <a:r>
              <a:rPr lang="en-US" b="1" u="sng"/>
              <a:t>Social anxiety:  </a:t>
            </a:r>
            <a:r>
              <a:rPr lang="en-US"/>
              <a:t>Due to meeting new people and being in a new environment.</a:t>
            </a:r>
          </a:p>
          <a:p>
            <a:pPr lvl="1"/>
            <a:r>
              <a:rPr lang="en-US" b="1" u="sng"/>
              <a:t>Test Anxiety: </a:t>
            </a:r>
            <a:r>
              <a:rPr lang="en-US"/>
              <a:t>Due to fear of not doing well on exams. Completely normal and very common!</a:t>
            </a:r>
          </a:p>
          <a:p>
            <a:pPr lvl="1"/>
            <a:r>
              <a:rPr lang="en-US" b="1" u="sng"/>
              <a:t>Course Overload:</a:t>
            </a:r>
            <a:r>
              <a:rPr lang="en-US"/>
              <a:t> Taking on too many classes at one time. Start out slow. </a:t>
            </a:r>
            <a:endParaRPr lang="en-US" b="1" u="sng"/>
          </a:p>
          <a:p>
            <a:endParaRPr lang="en-US"/>
          </a:p>
          <a:p>
            <a:pPr lvl="1"/>
            <a:endParaRPr lang="en-US"/>
          </a:p>
        </p:txBody>
      </p:sp>
      <p:pic>
        <p:nvPicPr>
          <p:cNvPr id="10" name="Picture 10"/>
          <p:cNvPicPr>
            <a:picLocks noChangeAspect="1"/>
          </p:cNvPicPr>
          <p:nvPr/>
        </p:nvPicPr>
        <p:blipFill>
          <a:blip r:embed="rId2"/>
          <a:stretch>
            <a:fillRect/>
          </a:stretch>
        </p:blipFill>
        <p:spPr>
          <a:xfrm>
            <a:off x="3920756" y="4318368"/>
            <a:ext cx="3198073" cy="2292958"/>
          </a:xfrm>
          <a:prstGeom prst="rect">
            <a:avLst/>
          </a:prstGeom>
        </p:spPr>
      </p:pic>
    </p:spTree>
    <p:extLst>
      <p:ext uri="{BB962C8B-B14F-4D97-AF65-F5344CB8AC3E}">
        <p14:creationId xmlns:p14="http://schemas.microsoft.com/office/powerpoint/2010/main" val="13910463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Fight or flight response</a:t>
            </a:r>
          </a:p>
        </p:txBody>
      </p:sp>
      <p:sp>
        <p:nvSpPr>
          <p:cNvPr id="3" name="Content Placeholder 2"/>
          <p:cNvSpPr>
            <a:spLocks noGrp="1"/>
          </p:cNvSpPr>
          <p:nvPr>
            <p:ph idx="1"/>
          </p:nvPr>
        </p:nvSpPr>
        <p:spPr/>
        <p:txBody>
          <a:bodyPr/>
          <a:lstStyle/>
          <a:p>
            <a:r>
              <a:rPr lang="en-US"/>
              <a:t>Coping with Stress &amp; Anxiety</a:t>
            </a:r>
          </a:p>
          <a:p>
            <a:pPr lvl="1"/>
            <a:endParaRPr lang="en-US"/>
          </a:p>
          <a:p>
            <a:pPr lvl="1"/>
            <a:r>
              <a:rPr lang="en-US"/>
              <a:t>Don’t be afraid to ask for help!</a:t>
            </a:r>
          </a:p>
          <a:p>
            <a:pPr lvl="1"/>
            <a:r>
              <a:rPr lang="en-US"/>
              <a:t>Don’t overload yourself! </a:t>
            </a:r>
          </a:p>
          <a:p>
            <a:pPr lvl="1"/>
            <a:r>
              <a:rPr lang="en-US"/>
              <a:t>Pray, meditate, or do whatever you can to relax.</a:t>
            </a:r>
          </a:p>
          <a:p>
            <a:pPr lvl="1"/>
            <a:r>
              <a:rPr lang="en-US"/>
              <a:t>Get plenty of sleep and eat regularly</a:t>
            </a:r>
          </a:p>
        </p:txBody>
      </p:sp>
      <p:sp>
        <p:nvSpPr>
          <p:cNvPr id="5" name="Text Placeholder 4"/>
          <p:cNvSpPr>
            <a:spLocks noGrp="1"/>
          </p:cNvSpPr>
          <p:nvPr>
            <p:ph type="body" sz="half" idx="2"/>
          </p:nvPr>
        </p:nvSpPr>
        <p:spPr/>
        <p:txBody>
          <a:bodyPr/>
          <a:lstStyle/>
          <a:p>
            <a:r>
              <a:rPr lang="en-US" b="0" i="0">
                <a:solidFill>
                  <a:srgbClr val="222222"/>
                </a:solidFill>
                <a:effectLst/>
                <a:latin typeface="Roboto-Light"/>
              </a:rPr>
              <a:t> a threatening situation, which readies one either to resist forcibly or to run away.</a:t>
            </a:r>
            <a:endParaRPr lang="en-US"/>
          </a:p>
        </p:txBody>
      </p:sp>
      <p:pic>
        <p:nvPicPr>
          <p:cNvPr id="10" name="Picture 10"/>
          <p:cNvPicPr>
            <a:picLocks noChangeAspect="1"/>
          </p:cNvPicPr>
          <p:nvPr/>
        </p:nvPicPr>
        <p:blipFill>
          <a:blip r:embed="rId2"/>
          <a:stretch>
            <a:fillRect/>
          </a:stretch>
        </p:blipFill>
        <p:spPr>
          <a:xfrm>
            <a:off x="1514475" y="3181350"/>
            <a:ext cx="2505075" cy="1819275"/>
          </a:xfrm>
          <a:prstGeom prst="rect">
            <a:avLst/>
          </a:prstGeom>
        </p:spPr>
      </p:pic>
    </p:spTree>
    <p:extLst>
      <p:ext uri="{BB962C8B-B14F-4D97-AF65-F5344CB8AC3E}">
        <p14:creationId xmlns:p14="http://schemas.microsoft.com/office/powerpoint/2010/main" val="4458903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some EFFECTS of stress…</a:t>
            </a:r>
          </a:p>
        </p:txBody>
      </p:sp>
      <p:pic>
        <p:nvPicPr>
          <p:cNvPr id="7" name="Picture 7"/>
          <p:cNvPicPr>
            <a:picLocks noGrp="1" noChangeAspect="1"/>
          </p:cNvPicPr>
          <p:nvPr>
            <p:ph type="pic" idx="1"/>
          </p:nvPr>
        </p:nvPicPr>
        <p:blipFill rotWithShape="1">
          <a:blip r:embed="rId2"/>
          <a:srcRect l="14317" r="14317"/>
          <a:stretch/>
        </p:blipFill>
        <p:spPr>
          <a:xfrm>
            <a:off x="0" y="0"/>
            <a:ext cx="7639049" cy="6857999"/>
          </a:xfrm>
          <a:prstGeom prst="rect">
            <a:avLst/>
          </a:prstGeom>
        </p:spPr>
      </p:pic>
      <p:sp>
        <p:nvSpPr>
          <p:cNvPr id="6" name="Text Placeholder 5"/>
          <p:cNvSpPr>
            <a:spLocks noGrp="1"/>
          </p:cNvSpPr>
          <p:nvPr>
            <p:ph type="body" sz="half" idx="2"/>
          </p:nvPr>
        </p:nvSpPr>
        <p:spPr/>
        <p:txBody>
          <a:bodyPr/>
          <a:lstStyle/>
          <a:p>
            <a:r>
              <a:rPr lang="en-US"/>
              <a:t>	Headaches</a:t>
            </a:r>
          </a:p>
          <a:p>
            <a:r>
              <a:rPr lang="en-US"/>
              <a:t>	Sleep Problems</a:t>
            </a:r>
          </a:p>
          <a:p>
            <a:r>
              <a:rPr lang="en-US"/>
              <a:t>	Anxiety</a:t>
            </a:r>
          </a:p>
          <a:p>
            <a:r>
              <a:rPr lang="en-US"/>
              <a:t>	Lack of Motivation </a:t>
            </a:r>
          </a:p>
          <a:p>
            <a:r>
              <a:rPr lang="en-US"/>
              <a:t>	Depression</a:t>
            </a:r>
          </a:p>
          <a:p>
            <a:r>
              <a:rPr lang="en-US"/>
              <a:t>	Change in Eating Habits</a:t>
            </a:r>
          </a:p>
          <a:p>
            <a:r>
              <a:rPr lang="en-US"/>
              <a:t>	Irritability</a:t>
            </a:r>
          </a:p>
          <a:p>
            <a:r>
              <a:rPr lang="en-US"/>
              <a:t>	Anger</a:t>
            </a:r>
          </a:p>
        </p:txBody>
      </p:sp>
    </p:spTree>
    <p:extLst>
      <p:ext uri="{BB962C8B-B14F-4D97-AF65-F5344CB8AC3E}">
        <p14:creationId xmlns:p14="http://schemas.microsoft.com/office/powerpoint/2010/main" val="2481962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to Prep for a Test: MYTH VS. Reality </a:t>
            </a:r>
            <a:r>
              <a:rPr lang="en-US">
                <a:sym typeface="Wingdings" pitchFamily="2" charset="2"/>
              </a:rPr>
              <a:t></a:t>
            </a:r>
            <a:endParaRPr lang="en-US"/>
          </a:p>
        </p:txBody>
      </p:sp>
      <p:sp>
        <p:nvSpPr>
          <p:cNvPr id="4" name="Text Placeholder 3"/>
          <p:cNvSpPr>
            <a:spLocks noGrp="1"/>
          </p:cNvSpPr>
          <p:nvPr>
            <p:ph type="body" idx="1"/>
          </p:nvPr>
        </p:nvSpPr>
        <p:spPr/>
        <p:txBody>
          <a:bodyPr/>
          <a:lstStyle/>
          <a:p>
            <a:r>
              <a:rPr lang="en-US"/>
              <a:t>Myths</a:t>
            </a:r>
          </a:p>
        </p:txBody>
      </p:sp>
      <p:sp>
        <p:nvSpPr>
          <p:cNvPr id="3" name="Content Placeholder 2"/>
          <p:cNvSpPr>
            <a:spLocks noGrp="1"/>
          </p:cNvSpPr>
          <p:nvPr>
            <p:ph sz="half" idx="2"/>
          </p:nvPr>
        </p:nvSpPr>
        <p:spPr/>
        <p:txBody>
          <a:bodyPr>
            <a:normAutofit fontScale="77500" lnSpcReduction="20000"/>
          </a:bodyPr>
          <a:lstStyle/>
          <a:p>
            <a:r>
              <a:rPr lang="en-US"/>
              <a:t>The first question is always a trick question. </a:t>
            </a:r>
          </a:p>
          <a:p>
            <a:r>
              <a:rPr lang="en-US"/>
              <a:t>The same answer choice never appears more than 3 times in a row.</a:t>
            </a:r>
          </a:p>
          <a:p>
            <a:r>
              <a:rPr lang="en-US"/>
              <a:t>The questions aren’t written to see what exactly you know; more to see how well you take standardized tests. </a:t>
            </a:r>
          </a:p>
          <a:p>
            <a:r>
              <a:rPr lang="en-US"/>
              <a:t>Tests are designed so you have to answer questions quickly.</a:t>
            </a:r>
          </a:p>
          <a:p>
            <a:r>
              <a:rPr lang="en-US"/>
              <a:t>Hard questions are worth more than easy questions</a:t>
            </a:r>
          </a:p>
          <a:p>
            <a:r>
              <a:rPr lang="en-US"/>
              <a:t>Tests are full of biased questions.</a:t>
            </a:r>
          </a:p>
          <a:p>
            <a:endParaRPr lang="en-US"/>
          </a:p>
        </p:txBody>
      </p:sp>
      <p:sp>
        <p:nvSpPr>
          <p:cNvPr id="6" name="Text Placeholder 5"/>
          <p:cNvSpPr>
            <a:spLocks noGrp="1"/>
          </p:cNvSpPr>
          <p:nvPr>
            <p:ph type="body" sz="quarter" idx="3"/>
          </p:nvPr>
        </p:nvSpPr>
        <p:spPr/>
        <p:txBody>
          <a:bodyPr/>
          <a:lstStyle/>
          <a:p>
            <a:r>
              <a:rPr lang="en-US"/>
              <a:t>Reality</a:t>
            </a:r>
          </a:p>
        </p:txBody>
      </p:sp>
      <p:sp>
        <p:nvSpPr>
          <p:cNvPr id="8" name="Content Placeholder 7"/>
          <p:cNvSpPr>
            <a:spLocks noGrp="1"/>
          </p:cNvSpPr>
          <p:nvPr>
            <p:ph sz="quarter" idx="4"/>
          </p:nvPr>
        </p:nvSpPr>
        <p:spPr/>
        <p:txBody>
          <a:bodyPr>
            <a:normAutofit fontScale="85000" lnSpcReduction="20000"/>
          </a:bodyPr>
          <a:lstStyle/>
          <a:p>
            <a:r>
              <a:rPr lang="en-US"/>
              <a:t>No question is a trick question. If there is  more evidence that a question is confusing, it could be removed from future tests.</a:t>
            </a:r>
          </a:p>
          <a:p>
            <a:r>
              <a:rPr lang="en-US"/>
              <a:t>There are no rules to about answer choices.</a:t>
            </a:r>
          </a:p>
          <a:p>
            <a:r>
              <a:rPr lang="en-US"/>
              <a:t>Every question is written to test a specific skill or piece of knowledge.</a:t>
            </a:r>
          </a:p>
          <a:p>
            <a:r>
              <a:rPr lang="en-US"/>
              <a:t>Tests are designed so that there will be</a:t>
            </a:r>
          </a:p>
          <a:p>
            <a:r>
              <a:rPr lang="en-US"/>
              <a:t> PLENTY of time to answer every question. </a:t>
            </a:r>
          </a:p>
          <a:p>
            <a:r>
              <a:rPr lang="en-US"/>
              <a:t>All questions are usually of equal point value.</a:t>
            </a:r>
          </a:p>
          <a:p>
            <a:r>
              <a:rPr lang="en-US"/>
              <a:t>No questions are biased.</a:t>
            </a:r>
          </a:p>
        </p:txBody>
      </p:sp>
    </p:spTree>
    <p:extLst>
      <p:ext uri="{BB962C8B-B14F-4D97-AF65-F5344CB8AC3E}">
        <p14:creationId xmlns:p14="http://schemas.microsoft.com/office/powerpoint/2010/main" val="33573969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THIngs to Remember </a:t>
            </a:r>
            <a:r>
              <a:rPr lang="en-US">
                <a:sym typeface="Wingdings" pitchFamily="2" charset="2"/>
              </a:rPr>
              <a:t></a:t>
            </a:r>
            <a:endParaRPr lang="en-US"/>
          </a:p>
        </p:txBody>
      </p:sp>
      <p:sp>
        <p:nvSpPr>
          <p:cNvPr id="4" name="Content Placeholder 3"/>
          <p:cNvSpPr>
            <a:spLocks noGrp="1"/>
          </p:cNvSpPr>
          <p:nvPr>
            <p:ph idx="1"/>
          </p:nvPr>
        </p:nvSpPr>
        <p:spPr/>
        <p:txBody>
          <a:bodyPr/>
          <a:lstStyle/>
          <a:p>
            <a:r>
              <a:rPr lang="en-US"/>
              <a:t>READ YOUR SYLLABUS…IT IS YOUR FRIEND!</a:t>
            </a:r>
          </a:p>
          <a:p>
            <a:r>
              <a:rPr lang="en-US"/>
              <a:t>GO TO CLASS AND PAY ATTENTION!</a:t>
            </a:r>
          </a:p>
          <a:p>
            <a:r>
              <a:rPr lang="en-US"/>
              <a:t>STUDY, STUDY, STUDY!</a:t>
            </a:r>
          </a:p>
          <a:p>
            <a:r>
              <a:rPr lang="en-US"/>
              <a:t>MANAGE TIME WISELY!</a:t>
            </a:r>
          </a:p>
          <a:p>
            <a:r>
              <a:rPr lang="en-US"/>
              <a:t>RELAX, BREATHE…YOU CAN  DO THIS!</a:t>
            </a:r>
          </a:p>
        </p:txBody>
      </p:sp>
      <p:pic>
        <p:nvPicPr>
          <p:cNvPr id="7" name="Picture 7"/>
          <p:cNvPicPr>
            <a:picLocks noChangeAspect="1"/>
          </p:cNvPicPr>
          <p:nvPr/>
        </p:nvPicPr>
        <p:blipFill>
          <a:blip r:embed="rId2"/>
          <a:stretch>
            <a:fillRect/>
          </a:stretch>
        </p:blipFill>
        <p:spPr>
          <a:xfrm>
            <a:off x="8282320" y="2589027"/>
            <a:ext cx="2857500" cy="1600200"/>
          </a:xfrm>
          <a:prstGeom prst="rect">
            <a:avLst/>
          </a:prstGeom>
        </p:spPr>
      </p:pic>
    </p:spTree>
    <p:extLst>
      <p:ext uri="{BB962C8B-B14F-4D97-AF65-F5344CB8AC3E}">
        <p14:creationId xmlns:p14="http://schemas.microsoft.com/office/powerpoint/2010/main" val="8074382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The END </a:t>
            </a:r>
            <a:r>
              <a:rPr lang="en-US">
                <a:sym typeface="Wingdings" pitchFamily="2" charset="2"/>
              </a:rPr>
              <a:t></a:t>
            </a:r>
            <a:endParaRPr lang="en-US"/>
          </a:p>
        </p:txBody>
      </p:sp>
      <p:sp>
        <p:nvSpPr>
          <p:cNvPr id="3" name="Content Placeholder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387380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statistics</a:t>
            </a:r>
          </a:p>
        </p:txBody>
      </p:sp>
      <p:sp>
        <p:nvSpPr>
          <p:cNvPr id="3" name="Content Placeholder 2"/>
          <p:cNvSpPr>
            <a:spLocks noGrp="1"/>
          </p:cNvSpPr>
          <p:nvPr>
            <p:ph idx="1"/>
          </p:nvPr>
        </p:nvSpPr>
        <p:spPr/>
        <p:txBody>
          <a:bodyPr vert="horz" lIns="91440" tIns="45720" rIns="91440" bIns="45720" rtlCol="0" anchor="t">
            <a:normAutofit fontScale="85000" lnSpcReduction="20000"/>
          </a:bodyPr>
          <a:lstStyle/>
          <a:p>
            <a:r>
              <a:rPr lang="en-US" dirty="0"/>
              <a:t>About 11% of undergraduates, or over 2 million students, have a disability. </a:t>
            </a:r>
          </a:p>
          <a:p>
            <a:pPr>
              <a:buClr>
                <a:srgbClr val="9E3611"/>
              </a:buClr>
            </a:pPr>
            <a:r>
              <a:rPr lang="en-US" dirty="0"/>
              <a:t>Most have disabilities like dyslexia or attention deficit hyperactivity disorder</a:t>
            </a:r>
          </a:p>
          <a:p>
            <a:pPr lvl="1">
              <a:buClr>
                <a:srgbClr val="9E3611"/>
              </a:buClr>
            </a:pPr>
            <a:r>
              <a:rPr lang="en-US" sz="2000" dirty="0"/>
              <a:t>15% have an orthopedic or mobility impairment;</a:t>
            </a:r>
            <a:endParaRPr sz="2000"/>
          </a:p>
          <a:p>
            <a:pPr lvl="1">
              <a:buClr>
                <a:srgbClr val="9E3611"/>
              </a:buClr>
            </a:pPr>
            <a:r>
              <a:rPr lang="en-US" sz="2000" dirty="0"/>
              <a:t>6% have a hearing impairment;</a:t>
            </a:r>
          </a:p>
          <a:p>
            <a:pPr lvl="1">
              <a:buClr>
                <a:srgbClr val="9E3611"/>
              </a:buClr>
            </a:pPr>
            <a:r>
              <a:rPr lang="en-US" sz="2000" dirty="0"/>
              <a:t>3% are blind or visually impaired</a:t>
            </a:r>
          </a:p>
          <a:p>
            <a:pPr>
              <a:buClr>
                <a:srgbClr val="9E3611"/>
              </a:buClr>
            </a:pPr>
            <a:r>
              <a:rPr lang="en-US" sz="2200" dirty="0"/>
              <a:t>In college, it is the responsibility of the students to identify themselves and request services. </a:t>
            </a:r>
          </a:p>
          <a:p>
            <a:pPr>
              <a:buClr>
                <a:srgbClr val="9E3611"/>
              </a:buClr>
            </a:pPr>
            <a:r>
              <a:rPr lang="en-US" sz="2200" dirty="0"/>
              <a:t>Colleges that accept a physically disabled student must at least make essential spaces like the library, residence hall, lab, and classrooms-accessible. </a:t>
            </a:r>
          </a:p>
          <a:p>
            <a:pPr>
              <a:buClr>
                <a:srgbClr val="9E3611"/>
              </a:buClr>
            </a:pPr>
            <a:r>
              <a:rPr lang="en-US" sz="2200" dirty="0"/>
              <a:t>Once the college has determined appropriate accommodation arrangements, professors cannot refuse to comply with them. </a:t>
            </a:r>
          </a:p>
          <a:p>
            <a:pPr>
              <a:buClr>
                <a:srgbClr val="9E3611"/>
              </a:buClr>
            </a:pPr>
            <a:r>
              <a:rPr lang="en-US" sz="2200" dirty="0"/>
              <a:t>The purpose of accommodation is to level the playing field for students with disabilities</a:t>
            </a:r>
          </a:p>
          <a:p>
            <a:pPr>
              <a:buClr>
                <a:srgbClr val="9E3611"/>
              </a:buClr>
            </a:pPr>
            <a:r>
              <a:rPr lang="en-US" sz="2200" dirty="0"/>
              <a:t>When they leave college to go out into the real world, they must advocate for themselves</a:t>
            </a:r>
          </a:p>
        </p:txBody>
      </p:sp>
    </p:spTree>
    <p:extLst>
      <p:ext uri="{BB962C8B-B14F-4D97-AF65-F5344CB8AC3E}">
        <p14:creationId xmlns:p14="http://schemas.microsoft.com/office/powerpoint/2010/main" val="16191002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ADA (Americans with disabilities ACT)</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The ADA prohibits discrimination on the basis of disability in employment, state and local government, public accommodations, commercial facilities, transportation, and telecommunication. </a:t>
            </a:r>
          </a:p>
          <a:p>
            <a:r>
              <a:rPr lang="en-US" dirty="0"/>
              <a:t>The ADA protects one with a disability or a person who has a relationship or association with an individual that has a disability. </a:t>
            </a:r>
          </a:p>
          <a:p>
            <a:r>
              <a:rPr lang="en-US" dirty="0"/>
              <a:t>An individual with a disability is defined by the ADA as a person who has a physical or mental impairment that substantially limits one or more major life activities. The ADA</a:t>
            </a:r>
            <a:r>
              <a:rPr lang="en-US" b="1" dirty="0"/>
              <a:t> DOES NOT</a:t>
            </a:r>
            <a:r>
              <a:rPr lang="en-US" dirty="0"/>
              <a:t> specifically name all </a:t>
            </a:r>
            <a:r>
              <a:rPr lang="en-US" dirty="0" err="1"/>
              <a:t>all</a:t>
            </a:r>
            <a:r>
              <a:rPr lang="en-US" dirty="0"/>
              <a:t> of the impairments that are covered. </a:t>
            </a:r>
          </a:p>
        </p:txBody>
      </p:sp>
    </p:spTree>
    <p:extLst>
      <p:ext uri="{BB962C8B-B14F-4D97-AF65-F5344CB8AC3E}">
        <p14:creationId xmlns:p14="http://schemas.microsoft.com/office/powerpoint/2010/main" val="34926524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ADA TITLE II: Public  accommodations</a:t>
            </a:r>
          </a:p>
        </p:txBody>
      </p:sp>
      <p:sp>
        <p:nvSpPr>
          <p:cNvPr id="3" name="Content Placeholder 2"/>
          <p:cNvSpPr>
            <a:spLocks noGrp="1"/>
          </p:cNvSpPr>
          <p:nvPr>
            <p:ph idx="1"/>
          </p:nvPr>
        </p:nvSpPr>
        <p:spPr/>
        <p:txBody>
          <a:bodyPr vert="horz" lIns="91440" tIns="45720" rIns="91440" bIns="45720" rtlCol="0" anchor="t">
            <a:normAutofit fontScale="92500" lnSpcReduction="20000"/>
          </a:bodyPr>
          <a:lstStyle/>
          <a:p>
            <a:r>
              <a:rPr lang="en-US" dirty="0"/>
              <a:t>Title II of the ADA prohibits ALL states and local governmental entities, including public colleges and universities, from discriminating against people with disabilities. </a:t>
            </a:r>
          </a:p>
          <a:p>
            <a:r>
              <a:rPr dirty="0">
                <a:solidFill>
                  <a:schemeClr val="tx1"/>
                </a:solidFill>
              </a:rPr>
              <a:t>May not refuse to allow a person with a disability to participate in a service, program, or activity, simply because the person has a disability.</a:t>
            </a:r>
          </a:p>
          <a:p>
            <a:r>
              <a:rPr dirty="0">
                <a:solidFill>
                  <a:schemeClr val="tx1"/>
                </a:solidFill>
              </a:rPr>
              <a:t>Must provide programs and services in an integrated setting, unless separate or different measures are necessary to ensure equal opportunity. </a:t>
            </a:r>
          </a:p>
          <a:p>
            <a:r>
              <a:rPr dirty="0">
                <a:solidFill>
                  <a:schemeClr val="tx1"/>
                </a:solidFill>
              </a:rPr>
              <a:t>Under Title II a person with a disability is defined as a person who has a physical or mental impairment that substantially limits "major life activities", or has a record as such an impairment, or is regarded as having such an impairment. </a:t>
            </a:r>
          </a:p>
          <a:p>
            <a:r>
              <a:rPr dirty="0">
                <a:solidFill>
                  <a:schemeClr val="tx1"/>
                </a:solidFill>
              </a:rPr>
              <a:t>Physical barriers that keep an individual with a disability from participating in a program or service is in direct violation of ADA Title II.  </a:t>
            </a:r>
          </a:p>
        </p:txBody>
      </p:sp>
    </p:spTree>
    <p:extLst>
      <p:ext uri="{BB962C8B-B14F-4D97-AF65-F5344CB8AC3E}">
        <p14:creationId xmlns:p14="http://schemas.microsoft.com/office/powerpoint/2010/main" val="6859832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ADA TITLE III</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Places of public accommodations include over 5 million private establishments from retail stores to zoos.</a:t>
            </a:r>
          </a:p>
          <a:p>
            <a:r>
              <a:rPr lang="en-US" dirty="0"/>
              <a:t>Public accommodations must provide goods and services in integrated settings unless separate or different measures are necessary to ensure equal opportunity.</a:t>
            </a:r>
          </a:p>
          <a:p>
            <a:r>
              <a:rPr lang="en-US" dirty="0"/>
              <a:t>Furnish auxiliary aids when necessary to ensure effective communication unless it causes undue burdens as a result. </a:t>
            </a:r>
          </a:p>
          <a:p>
            <a:r>
              <a:rPr lang="en-US" dirty="0"/>
              <a:t>Places must remove any architectural and structural communication barrier in existing facilities.</a:t>
            </a:r>
          </a:p>
        </p:txBody>
      </p:sp>
    </p:spTree>
    <p:extLst>
      <p:ext uri="{BB962C8B-B14F-4D97-AF65-F5344CB8AC3E}">
        <p14:creationId xmlns:p14="http://schemas.microsoft.com/office/powerpoint/2010/main" val="34907743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Section 504</a:t>
            </a:r>
          </a:p>
        </p:txBody>
      </p:sp>
      <p:sp>
        <p:nvSpPr>
          <p:cNvPr id="3" name="Content Placeholder 2"/>
          <p:cNvSpPr>
            <a:spLocks noGrp="1"/>
          </p:cNvSpPr>
          <p:nvPr>
            <p:ph idx="1"/>
          </p:nvPr>
        </p:nvSpPr>
        <p:spPr/>
        <p:txBody>
          <a:bodyPr vert="horz" lIns="91440" tIns="45720" rIns="91440" bIns="45720" rtlCol="0" anchor="t">
            <a:normAutofit fontScale="92500" lnSpcReduction="10000"/>
          </a:bodyPr>
          <a:lstStyle/>
          <a:p>
            <a:r>
              <a:rPr lang="en-US" dirty="0"/>
              <a:t>Section 504 states that "no qualified individual with a disability in the United States shall be excluded from, denied benefits of, or be subjected to discrimination under" any program or activity that either receives Federal financial assistance or is conducted by any executive agency. </a:t>
            </a:r>
          </a:p>
          <a:p>
            <a:r>
              <a:rPr lang="en-US" dirty="0"/>
              <a:t>Section 504 covers any college or university that receives direct or indirect federal financial assistance, including those that accept students who receive federal financial aid</a:t>
            </a:r>
          </a:p>
          <a:p>
            <a:r>
              <a:rPr lang="en-US" dirty="0"/>
              <a:t>Section 504 may be enforced through private lawsuits. It is not necessary to file a complaint with a federal agency or to receive a "right-to-sue" letter before going to court. </a:t>
            </a:r>
          </a:p>
          <a:p>
            <a:r>
              <a:rPr lang="en-US" dirty="0"/>
              <a:t>If an impairment lasts 6 months or shorter, it does not meet Section 504's definition. </a:t>
            </a:r>
          </a:p>
        </p:txBody>
      </p:sp>
    </p:spTree>
    <p:extLst>
      <p:ext uri="{BB962C8B-B14F-4D97-AF65-F5344CB8AC3E}">
        <p14:creationId xmlns:p14="http://schemas.microsoft.com/office/powerpoint/2010/main" val="16982229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Discriminatory Action</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Denying a qualified individual with a disability admission because of his/her disability. </a:t>
            </a:r>
          </a:p>
          <a:p>
            <a:r>
              <a:rPr lang="en-US" dirty="0"/>
              <a:t>Excluding a qualified student with a disability "from any course, course of study, or other part of its education program or activity" because of his/her disability</a:t>
            </a:r>
          </a:p>
          <a:p>
            <a:r>
              <a:rPr lang="en-US" dirty="0"/>
              <a:t>Counseling a qualified student with the disability towards a more restrictive career objectives than other students. </a:t>
            </a:r>
          </a:p>
        </p:txBody>
      </p:sp>
    </p:spTree>
    <p:extLst>
      <p:ext uri="{BB962C8B-B14F-4D97-AF65-F5344CB8AC3E}">
        <p14:creationId xmlns:p14="http://schemas.microsoft.com/office/powerpoint/2010/main" val="38538255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What Are Reasonable Accommodations? </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Reasonable accommodations are modifications or adjustments to the task, environment, or to the way things are usually done that enable individuals with disabilities to have an equal opportunity to participate in academic program or a job. </a:t>
            </a:r>
          </a:p>
        </p:txBody>
      </p:sp>
    </p:spTree>
    <p:extLst>
      <p:ext uri="{BB962C8B-B14F-4D97-AF65-F5344CB8AC3E}">
        <p14:creationId xmlns:p14="http://schemas.microsoft.com/office/powerpoint/2010/main" val="22953059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0</TotalTime>
  <Words>1752</Words>
  <Application>Microsoft Office PowerPoint</Application>
  <PresentationFormat>Widescreen</PresentationFormat>
  <Paragraphs>210</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Roboto-Light</vt:lpstr>
      <vt:lpstr>Rockwell</vt:lpstr>
      <vt:lpstr>Rockwell Condensed</vt:lpstr>
      <vt:lpstr>Wingdings</vt:lpstr>
      <vt:lpstr>Wood Type</vt:lpstr>
      <vt:lpstr>The Road to College Success</vt:lpstr>
      <vt:lpstr>INTRODUCTIONS</vt:lpstr>
      <vt:lpstr>statistics</vt:lpstr>
      <vt:lpstr>ADA (Americans with disabilities ACT)</vt:lpstr>
      <vt:lpstr>ADA TITLE II: Public  accommodations</vt:lpstr>
      <vt:lpstr>ADA TITLE III</vt:lpstr>
      <vt:lpstr>Section 504</vt:lpstr>
      <vt:lpstr>Examples of Discriminatory Action</vt:lpstr>
      <vt:lpstr>What Are Reasonable Accommodations? </vt:lpstr>
      <vt:lpstr>Sample Accommodations</vt:lpstr>
      <vt:lpstr>Sample Accommodations (Continued) </vt:lpstr>
      <vt:lpstr>How Do I Get Accommodations? </vt:lpstr>
      <vt:lpstr>Key Differences</vt:lpstr>
      <vt:lpstr>KEY Differences (continued) </vt:lpstr>
      <vt:lpstr>Can A College or University Refuse to Provide an Accommodation? </vt:lpstr>
      <vt:lpstr>What To Do If A School Refuses to Give Accommodation That is Needed Or Otherwise Discriminates Because of A Disability </vt:lpstr>
      <vt:lpstr>HELPFUL TIPS TO REmember...</vt:lpstr>
      <vt:lpstr>The Syllabus is Your Friend!  </vt:lpstr>
      <vt:lpstr>Pay Attention &amp; Take Notes </vt:lpstr>
      <vt:lpstr>How to Study! (yes, you have to study )</vt:lpstr>
      <vt:lpstr>Study Strategies </vt:lpstr>
      <vt:lpstr>Reading effectively </vt:lpstr>
      <vt:lpstr>Ways to Manage your Time </vt:lpstr>
      <vt:lpstr>What can cause anxiety? </vt:lpstr>
      <vt:lpstr>Fight or flight response</vt:lpstr>
      <vt:lpstr> some EFFECTS of stress…</vt:lpstr>
      <vt:lpstr>How to Prep for a Test: MYTH VS. Reality </vt:lpstr>
      <vt:lpstr>THIngs to Remember </vt:lpstr>
      <vt:lpstr>The END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Road to College Success</dc:title>
  <dc:creator>Emily Robinson</dc:creator>
  <cp:lastModifiedBy>Emily Robinson</cp:lastModifiedBy>
  <cp:revision>14</cp:revision>
  <dcterms:modified xsi:type="dcterms:W3CDTF">2017-10-19T01:22:13Z</dcterms:modified>
</cp:coreProperties>
</file>