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40"/>
  </p:notesMasterIdLst>
  <p:handoutMasterIdLst>
    <p:handoutMasterId r:id="rId41"/>
  </p:handoutMasterIdLst>
  <p:sldIdLst>
    <p:sldId id="256" r:id="rId2"/>
    <p:sldId id="259" r:id="rId3"/>
    <p:sldId id="304" r:id="rId4"/>
    <p:sldId id="303" r:id="rId5"/>
    <p:sldId id="285" r:id="rId6"/>
    <p:sldId id="268" r:id="rId7"/>
    <p:sldId id="270" r:id="rId8"/>
    <p:sldId id="271" r:id="rId9"/>
    <p:sldId id="273" r:id="rId10"/>
    <p:sldId id="280" r:id="rId11"/>
    <p:sldId id="282" r:id="rId12"/>
    <p:sldId id="283" r:id="rId13"/>
    <p:sldId id="269" r:id="rId14"/>
    <p:sldId id="274" r:id="rId15"/>
    <p:sldId id="281" r:id="rId16"/>
    <p:sldId id="284" r:id="rId17"/>
    <p:sldId id="287" r:id="rId18"/>
    <p:sldId id="299" r:id="rId19"/>
    <p:sldId id="286" r:id="rId20"/>
    <p:sldId id="262" r:id="rId21"/>
    <p:sldId id="277" r:id="rId22"/>
    <p:sldId id="265" r:id="rId23"/>
    <p:sldId id="266" r:id="rId24"/>
    <p:sldId id="296" r:id="rId25"/>
    <p:sldId id="278" r:id="rId26"/>
    <p:sldId id="279" r:id="rId27"/>
    <p:sldId id="300" r:id="rId28"/>
    <p:sldId id="289" r:id="rId29"/>
    <p:sldId id="290" r:id="rId30"/>
    <p:sldId id="291" r:id="rId31"/>
    <p:sldId id="293" r:id="rId32"/>
    <p:sldId id="292" r:id="rId33"/>
    <p:sldId id="302" r:id="rId34"/>
    <p:sldId id="294" r:id="rId35"/>
    <p:sldId id="301" r:id="rId36"/>
    <p:sldId id="297" r:id="rId37"/>
    <p:sldId id="288" r:id="rId38"/>
    <p:sldId id="263" r:id="rId3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893" autoAdjust="0"/>
  </p:normalViewPr>
  <p:slideViewPr>
    <p:cSldViewPr>
      <p:cViewPr varScale="1">
        <p:scale>
          <a:sx n="65" d="100"/>
          <a:sy n="65" d="100"/>
        </p:scale>
        <p:origin x="1954"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3197"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94260387262919E-2"/>
          <c:y val="9.3598024823168299E-2"/>
          <c:w val="0.74984552207726807"/>
          <c:h val="0.73096451972280441"/>
        </c:manualLayout>
      </c:layout>
      <c:doughnutChart>
        <c:varyColors val="1"/>
        <c:ser>
          <c:idx val="0"/>
          <c:order val="0"/>
          <c:tx>
            <c:strRef>
              <c:f>Sheet1!$B$1</c:f>
              <c:strCache>
                <c:ptCount val="1"/>
                <c:pt idx="0">
                  <c:v>Column1</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2749-4186-850E-1387EED2DEC4}"/>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3-2749-4186-850E-1387EED2DEC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749-4186-850E-1387EED2DEC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749-4186-850E-1387EED2DEC4}"/>
              </c:ext>
            </c:extLst>
          </c:dPt>
          <c:cat>
            <c:strRef>
              <c:f>Sheet1!$A$2:$A$5</c:f>
              <c:strCache>
                <c:ptCount val="2"/>
                <c:pt idx="0">
                  <c:v>Stocks</c:v>
                </c:pt>
                <c:pt idx="1">
                  <c:v>Bonds</c:v>
                </c:pt>
              </c:strCache>
            </c:strRef>
          </c:cat>
          <c:val>
            <c:numRef>
              <c:f>Sheet1!$B$2:$B$5</c:f>
              <c:numCache>
                <c:formatCode>General</c:formatCode>
                <c:ptCount val="4"/>
                <c:pt idx="0">
                  <c:v>84</c:v>
                </c:pt>
                <c:pt idx="1">
                  <c:v>16</c:v>
                </c:pt>
              </c:numCache>
            </c:numRef>
          </c:val>
          <c:extLst>
            <c:ext xmlns:c16="http://schemas.microsoft.com/office/drawing/2014/chart" uri="{C3380CC4-5D6E-409C-BE32-E72D297353CC}">
              <c16:uniqueId val="{00000008-2749-4186-850E-1387EED2DEC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0070C0"/>
              </a:solidFill>
              <a:ln w="19050">
                <a:solidFill>
                  <a:schemeClr val="lt1"/>
                </a:solidFill>
              </a:ln>
              <a:effectLst/>
            </c:spPr>
            <c:extLst>
              <c:ext xmlns:c16="http://schemas.microsoft.com/office/drawing/2014/chart" uri="{C3380CC4-5D6E-409C-BE32-E72D297353CC}">
                <c16:uniqueId val="{00000001-0322-4451-BF59-EDEAD7382B08}"/>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0322-4451-BF59-EDEAD7382B0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322-4451-BF59-EDEAD7382B0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322-4451-BF59-EDEAD7382B08}"/>
              </c:ext>
            </c:extLst>
          </c:dPt>
          <c:cat>
            <c:strRef>
              <c:f>Sheet1!$A$2:$A$5</c:f>
              <c:strCache>
                <c:ptCount val="2"/>
                <c:pt idx="0">
                  <c:v>Stocks</c:v>
                </c:pt>
                <c:pt idx="1">
                  <c:v>Bonds</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0322-4451-BF59-EDEAD7382B0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298904538341159E-2"/>
          <c:y val="3.4214553347487534E-2"/>
          <c:w val="0.92957746478873238"/>
          <c:h val="0.59459459459459463"/>
        </c:manualLayout>
      </c:layout>
      <c:doughnutChart>
        <c:varyColors val="1"/>
        <c:ser>
          <c:idx val="0"/>
          <c:order val="0"/>
          <c:tx>
            <c:strRef>
              <c:f>Sheet1!$B$1</c:f>
              <c:strCache>
                <c:ptCount val="1"/>
                <c:pt idx="0">
                  <c:v>Column1</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765C-4ECD-88C5-A2C3A87A3ED0}"/>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3-765C-4ECD-88C5-A2C3A87A3ED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65C-4ECD-88C5-A2C3A87A3ED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65C-4ECD-88C5-A2C3A87A3ED0}"/>
              </c:ext>
            </c:extLst>
          </c:dPt>
          <c:cat>
            <c:strRef>
              <c:f>Sheet1!$A$2:$A$5</c:f>
              <c:strCache>
                <c:ptCount val="2"/>
                <c:pt idx="0">
                  <c:v>Stocks</c:v>
                </c:pt>
                <c:pt idx="1">
                  <c:v>Bonds</c:v>
                </c:pt>
              </c:strCache>
            </c:strRef>
          </c:cat>
          <c:val>
            <c:numRef>
              <c:f>Sheet1!$B$2:$B$5</c:f>
              <c:numCache>
                <c:formatCode>General</c:formatCode>
                <c:ptCount val="4"/>
                <c:pt idx="0">
                  <c:v>20</c:v>
                </c:pt>
                <c:pt idx="1">
                  <c:v>80</c:v>
                </c:pt>
              </c:numCache>
            </c:numRef>
          </c:val>
          <c:extLst>
            <c:ext xmlns:c16="http://schemas.microsoft.com/office/drawing/2014/chart" uri="{C3380CC4-5D6E-409C-BE32-E72D297353CC}">
              <c16:uniqueId val="{00000008-765C-4ECD-88C5-A2C3A87A3ED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57B49FB-69D1-4FB7-8D9C-54B70E54D1D2}" type="datetimeFigureOut">
              <a:rPr lang="en-US" smtClean="0"/>
              <a:t>10/6/2017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9E99B26-3742-473D-9E03-B9288B060DAA}" type="slidenum">
              <a:rPr lang="en-US" smtClean="0"/>
              <a:t>‹#›</a:t>
            </a:fld>
            <a:endParaRPr lang="en-US"/>
          </a:p>
        </p:txBody>
      </p:sp>
    </p:spTree>
    <p:extLst>
      <p:ext uri="{BB962C8B-B14F-4D97-AF65-F5344CB8AC3E}">
        <p14:creationId xmlns:p14="http://schemas.microsoft.com/office/powerpoint/2010/main" val="1746396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3AF635B-2782-42E1-AD31-BBF3DE483030}" type="datetimeFigureOut">
              <a:rPr lang="en-US" smtClean="0"/>
              <a:t>10/6/2017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B863853-24C1-49A7-B1BB-33DECEB38E55}" type="slidenum">
              <a:rPr lang="en-US" smtClean="0"/>
              <a:t>‹#›</a:t>
            </a:fld>
            <a:endParaRPr lang="en-US"/>
          </a:p>
        </p:txBody>
      </p:sp>
    </p:spTree>
    <p:extLst>
      <p:ext uri="{BB962C8B-B14F-4D97-AF65-F5344CB8AC3E}">
        <p14:creationId xmlns:p14="http://schemas.microsoft.com/office/powerpoint/2010/main" val="475546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400" b="1" dirty="0" smtClean="0"/>
              <a:t>Small workgroup</a:t>
            </a:r>
          </a:p>
          <a:p>
            <a:pPr>
              <a:lnSpc>
                <a:spcPct val="150000"/>
              </a:lnSpc>
            </a:pPr>
            <a:r>
              <a:rPr lang="en-US" sz="1400" b="1" dirty="0" smtClean="0"/>
              <a:t>Almost a year old</a:t>
            </a:r>
          </a:p>
          <a:p>
            <a:pPr>
              <a:lnSpc>
                <a:spcPct val="150000"/>
              </a:lnSpc>
            </a:pPr>
            <a:r>
              <a:rPr lang="en-US" sz="1400" b="1" dirty="0" smtClean="0"/>
              <a:t>ABLE, DDETF, DD </a:t>
            </a:r>
            <a:r>
              <a:rPr lang="en-US" sz="1400" b="1" dirty="0" err="1" smtClean="0"/>
              <a:t>Ombuds</a:t>
            </a:r>
            <a:endParaRPr lang="en-US" sz="1400" b="1" dirty="0"/>
          </a:p>
        </p:txBody>
      </p:sp>
      <p:sp>
        <p:nvSpPr>
          <p:cNvPr id="4" name="Slide Number Placeholder 3"/>
          <p:cNvSpPr>
            <a:spLocks noGrp="1"/>
          </p:cNvSpPr>
          <p:nvPr>
            <p:ph type="sldNum" sz="quarter" idx="10"/>
          </p:nvPr>
        </p:nvSpPr>
        <p:spPr/>
        <p:txBody>
          <a:bodyPr/>
          <a:lstStyle/>
          <a:p>
            <a:fld id="{5B863853-24C1-49A7-B1BB-33DECEB38E55}" type="slidenum">
              <a:rPr lang="en-US" smtClean="0"/>
              <a:t>1</a:t>
            </a:fld>
            <a:endParaRPr lang="en-US"/>
          </a:p>
        </p:txBody>
      </p:sp>
    </p:spTree>
    <p:extLst>
      <p:ext uri="{BB962C8B-B14F-4D97-AF65-F5344CB8AC3E}">
        <p14:creationId xmlns:p14="http://schemas.microsoft.com/office/powerpoint/2010/main" val="2640230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400" b="1" dirty="0" smtClean="0"/>
              <a:t>ABLE is federal tax code 529A</a:t>
            </a:r>
          </a:p>
          <a:p>
            <a:pPr>
              <a:lnSpc>
                <a:spcPct val="150000"/>
              </a:lnSpc>
            </a:pPr>
            <a:r>
              <a:rPr lang="en-US" sz="1400" b="1" dirty="0" smtClean="0"/>
              <a:t>College savings plans are federal tax code 529</a:t>
            </a:r>
          </a:p>
          <a:p>
            <a:pPr>
              <a:lnSpc>
                <a:spcPct val="150000"/>
              </a:lnSpc>
            </a:pPr>
            <a:r>
              <a:rPr lang="en-US" sz="1400" b="1" dirty="0" smtClean="0"/>
              <a:t>ABLE ceiling in each state mirrors College savings plan in that state</a:t>
            </a:r>
          </a:p>
          <a:p>
            <a:pPr>
              <a:lnSpc>
                <a:spcPct val="150000"/>
              </a:lnSpc>
            </a:pPr>
            <a:r>
              <a:rPr lang="en-US" sz="1400" b="1" dirty="0" smtClean="0"/>
              <a:t>WA currently ceiling $86K</a:t>
            </a:r>
          </a:p>
          <a:p>
            <a:pPr>
              <a:lnSpc>
                <a:spcPct val="150000"/>
              </a:lnSpc>
            </a:pPr>
            <a:r>
              <a:rPr lang="en-US" sz="1400" b="1" dirty="0" smtClean="0"/>
              <a:t>Checking into whether $86K includes investment earnings</a:t>
            </a:r>
          </a:p>
          <a:p>
            <a:pPr>
              <a:lnSpc>
                <a:spcPct val="150000"/>
              </a:lnSpc>
            </a:pPr>
            <a:r>
              <a:rPr lang="en-US" sz="1400" b="1" dirty="0" smtClean="0"/>
              <a:t>However WA State working on  the Traditional College Savings Plan</a:t>
            </a:r>
          </a:p>
          <a:p>
            <a:pPr>
              <a:lnSpc>
                <a:spcPct val="150000"/>
              </a:lnSpc>
            </a:pPr>
            <a:r>
              <a:rPr lang="en-US" sz="1400" b="1" dirty="0" smtClean="0"/>
              <a:t>New ceiling in $400K range</a:t>
            </a:r>
          </a:p>
          <a:p>
            <a:pPr>
              <a:lnSpc>
                <a:spcPct val="150000"/>
              </a:lnSpc>
            </a:pPr>
            <a:endParaRPr lang="en-US" sz="1400" b="1" dirty="0" smtClean="0"/>
          </a:p>
          <a:p>
            <a:r>
              <a:rPr lang="en-US" sz="1400" b="1" dirty="0" smtClean="0"/>
              <a:t>IRS Proposed</a:t>
            </a:r>
            <a:r>
              <a:rPr lang="en-US" sz="1400" b="1" baseline="0" dirty="0" smtClean="0"/>
              <a:t> ABLE Rules 2015 – page 17 </a:t>
            </a:r>
            <a:r>
              <a:rPr lang="en-US" sz="1200" b="0" i="0" u="none" strike="noStrike" kern="1200" baseline="0" dirty="0" smtClean="0">
                <a:solidFill>
                  <a:schemeClr val="tx1"/>
                </a:solidFill>
                <a:latin typeface="+mn-lt"/>
                <a:ea typeface="+mn-ea"/>
                <a:cs typeface="+mn-cs"/>
              </a:rPr>
              <a:t>Finally, a qualified ABLE program must provide adequate safeguards to ensure that total contributions to an ABLE account (including the proceeds from a preexisting ABLE account) do not exceed that </a:t>
            </a:r>
            <a:r>
              <a:rPr lang="en-US" sz="1200" b="1" i="0" u="none" strike="noStrike" kern="1200" baseline="0" dirty="0" smtClean="0">
                <a:solidFill>
                  <a:schemeClr val="tx1"/>
                </a:solidFill>
                <a:latin typeface="+mn-lt"/>
                <a:ea typeface="+mn-ea"/>
                <a:cs typeface="+mn-cs"/>
              </a:rPr>
              <a:t>State’s limit for aggregate contributions under its qualified tuition program</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Assumed Aggregate means contributions and earnings</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1" dirty="0" smtClean="0"/>
              <a:t>IRS Proposed</a:t>
            </a:r>
            <a:r>
              <a:rPr lang="en-US" sz="1200" b="1" baseline="0" dirty="0" smtClean="0"/>
              <a:t> ABLE Rules 2015 – page 28 </a:t>
            </a:r>
            <a:r>
              <a:rPr lang="en-US" sz="1200" b="0" i="0" u="none" strike="noStrike" kern="1200" baseline="0" dirty="0" smtClean="0">
                <a:solidFill>
                  <a:schemeClr val="tx1"/>
                </a:solidFill>
                <a:latin typeface="+mn-lt"/>
                <a:ea typeface="+mn-ea"/>
                <a:cs typeface="+mn-cs"/>
              </a:rPr>
              <a:t>the program prohibits any additional contributions to an account as soon as the account balance reaches the specified contribution limit under such State’s program established under section 529. Once the account balance falls below the prescribed limit, contributions may resume, subject to the same limitation. </a:t>
            </a:r>
            <a:r>
              <a:rPr lang="en-US" sz="1200" b="0" i="1" u="none" strike="noStrike" kern="1200" baseline="0" dirty="0" smtClean="0">
                <a:solidFill>
                  <a:schemeClr val="tx1"/>
                </a:solidFill>
                <a:latin typeface="+mn-lt"/>
                <a:ea typeface="+mn-ea"/>
                <a:cs typeface="+mn-cs"/>
              </a:rPr>
              <a:t>Assumed via withdrawals or market losses</a:t>
            </a:r>
            <a:r>
              <a:rPr lang="en-US" sz="1200" b="0" i="0" u="none" strike="noStrike" kern="1200" baseline="0" dirty="0" smtClean="0">
                <a:solidFill>
                  <a:schemeClr val="tx1"/>
                </a:solidFill>
                <a:latin typeface="+mn-lt"/>
                <a:ea typeface="+mn-ea"/>
                <a:cs typeface="+mn-cs"/>
              </a:rPr>
              <a:t>.</a:t>
            </a:r>
            <a:endParaRPr lang="en-US" sz="1400" b="1" dirty="0"/>
          </a:p>
        </p:txBody>
      </p:sp>
      <p:sp>
        <p:nvSpPr>
          <p:cNvPr id="4" name="Slide Number Placeholder 3"/>
          <p:cNvSpPr>
            <a:spLocks noGrp="1"/>
          </p:cNvSpPr>
          <p:nvPr>
            <p:ph type="sldNum" sz="quarter" idx="10"/>
          </p:nvPr>
        </p:nvSpPr>
        <p:spPr/>
        <p:txBody>
          <a:bodyPr/>
          <a:lstStyle/>
          <a:p>
            <a:fld id="{5B863853-24C1-49A7-B1BB-33DECEB38E55}" type="slidenum">
              <a:rPr lang="en-US" smtClean="0"/>
              <a:t>10</a:t>
            </a:fld>
            <a:endParaRPr lang="en-US"/>
          </a:p>
        </p:txBody>
      </p:sp>
    </p:spTree>
    <p:extLst>
      <p:ext uri="{BB962C8B-B14F-4D97-AF65-F5344CB8AC3E}">
        <p14:creationId xmlns:p14="http://schemas.microsoft.com/office/powerpoint/2010/main" val="2852352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400" b="1" dirty="0" smtClean="0"/>
              <a:t>If ABLE $ is held aside for a future order, must be able to document that</a:t>
            </a:r>
          </a:p>
          <a:p>
            <a:pPr>
              <a:lnSpc>
                <a:spcPct val="150000"/>
              </a:lnSpc>
            </a:pPr>
            <a:r>
              <a:rPr lang="en-US" sz="1400" b="1" dirty="0" smtClean="0"/>
              <a:t>If ABLE $ is set aside to pay rent, use it that same month</a:t>
            </a:r>
          </a:p>
          <a:p>
            <a:pPr>
              <a:lnSpc>
                <a:spcPct val="150000"/>
              </a:lnSpc>
            </a:pPr>
            <a:r>
              <a:rPr lang="en-US" sz="1400" b="1" dirty="0" smtClean="0"/>
              <a:t>Buying a car or home may be reasonable, need to explain quality life</a:t>
            </a:r>
          </a:p>
          <a:p>
            <a:pPr>
              <a:lnSpc>
                <a:spcPct val="150000"/>
              </a:lnSpc>
            </a:pPr>
            <a:r>
              <a:rPr lang="en-US" sz="1400" b="1" dirty="0" smtClean="0"/>
              <a:t>Don’t buy a car for your neighbor</a:t>
            </a:r>
          </a:p>
          <a:p>
            <a:pPr>
              <a:lnSpc>
                <a:spcPct val="150000"/>
              </a:lnSpc>
            </a:pPr>
            <a:endParaRPr lang="en-US" sz="1400" b="1" dirty="0" smtClean="0"/>
          </a:p>
          <a:p>
            <a:r>
              <a:rPr lang="en-US" sz="1200" b="1" dirty="0" smtClean="0"/>
              <a:t>IRS Proposed</a:t>
            </a:r>
            <a:r>
              <a:rPr lang="en-US" sz="1200" b="1" baseline="0" dirty="0" smtClean="0"/>
              <a:t> ABLE Rules 2015 – page 24 </a:t>
            </a:r>
            <a:r>
              <a:rPr lang="en-US" sz="1200" b="0" i="0" u="none" strike="noStrike" kern="1200" baseline="0" dirty="0" smtClean="0">
                <a:solidFill>
                  <a:schemeClr val="tx1"/>
                </a:solidFill>
                <a:latin typeface="+mn-lt"/>
                <a:ea typeface="+mn-ea"/>
                <a:cs typeface="+mn-cs"/>
              </a:rPr>
              <a:t>conclude that the term “qualified disability expenses” should be broadly construed to permit the </a:t>
            </a:r>
            <a:r>
              <a:rPr lang="en-US" sz="1200" b="1" i="0" u="none" strike="noStrike" kern="1200" baseline="0" dirty="0" smtClean="0">
                <a:solidFill>
                  <a:schemeClr val="tx1"/>
                </a:solidFill>
                <a:latin typeface="+mn-lt"/>
                <a:ea typeface="+mn-ea"/>
                <a:cs typeface="+mn-cs"/>
              </a:rPr>
              <a:t>inclusion of basic living expenses </a:t>
            </a:r>
            <a:r>
              <a:rPr lang="en-US" sz="1200" b="0" i="0" u="none" strike="noStrike" kern="1200" baseline="0" dirty="0" smtClean="0">
                <a:solidFill>
                  <a:schemeClr val="tx1"/>
                </a:solidFill>
                <a:latin typeface="+mn-lt"/>
                <a:ea typeface="+mn-ea"/>
                <a:cs typeface="+mn-cs"/>
              </a:rPr>
              <a:t>and </a:t>
            </a:r>
            <a:r>
              <a:rPr lang="en-US" sz="1200" b="1" i="0" u="none" strike="noStrike" kern="1200" baseline="0" dirty="0" smtClean="0">
                <a:solidFill>
                  <a:schemeClr val="tx1"/>
                </a:solidFill>
                <a:latin typeface="+mn-lt"/>
                <a:ea typeface="+mn-ea"/>
                <a:cs typeface="+mn-cs"/>
              </a:rPr>
              <a:t>should not </a:t>
            </a:r>
            <a:r>
              <a:rPr lang="en-US" sz="1200" b="0" i="0" u="none" strike="noStrike" kern="1200" baseline="0" dirty="0" smtClean="0">
                <a:solidFill>
                  <a:schemeClr val="tx1"/>
                </a:solidFill>
                <a:latin typeface="+mn-lt"/>
                <a:ea typeface="+mn-ea"/>
                <a:cs typeface="+mn-cs"/>
              </a:rPr>
              <a:t>be limited to expenses for items for which there is a medical necessity or </a:t>
            </a:r>
            <a:r>
              <a:rPr lang="en-US" sz="1200" b="1" i="0" u="none" strike="noStrike" kern="1200" baseline="0" dirty="0" smtClean="0">
                <a:solidFill>
                  <a:schemeClr val="tx1"/>
                </a:solidFill>
                <a:latin typeface="+mn-lt"/>
                <a:ea typeface="+mn-ea"/>
                <a:cs typeface="+mn-cs"/>
              </a:rPr>
              <a:t>which provide no benefits to others in addition </a:t>
            </a:r>
            <a:r>
              <a:rPr lang="en-US" sz="1200" b="0" i="0" u="none" strike="noStrike" kern="1200" baseline="0" dirty="0" smtClean="0">
                <a:solidFill>
                  <a:schemeClr val="tx1"/>
                </a:solidFill>
                <a:latin typeface="+mn-lt"/>
                <a:ea typeface="+mn-ea"/>
                <a:cs typeface="+mn-cs"/>
              </a:rPr>
              <a:t>to the benefit to the eligible individual. For example, expenses for common items such as smart phones could be considered qualified disability expenses if they are an effective and safe communication or navigation aid for a child with autism.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Therefore, buying friends coffee at Starbucks could be okay. Certainly buying their own is okay if its justified as a quality of life expense.</a:t>
            </a:r>
            <a:endParaRPr lang="en-US" sz="1400" b="1" dirty="0"/>
          </a:p>
        </p:txBody>
      </p:sp>
      <p:sp>
        <p:nvSpPr>
          <p:cNvPr id="4" name="Slide Number Placeholder 3"/>
          <p:cNvSpPr>
            <a:spLocks noGrp="1"/>
          </p:cNvSpPr>
          <p:nvPr>
            <p:ph type="sldNum" sz="quarter" idx="10"/>
          </p:nvPr>
        </p:nvSpPr>
        <p:spPr/>
        <p:txBody>
          <a:bodyPr/>
          <a:lstStyle/>
          <a:p>
            <a:fld id="{5B863853-24C1-49A7-B1BB-33DECEB38E55}" type="slidenum">
              <a:rPr lang="en-US" smtClean="0"/>
              <a:t>11</a:t>
            </a:fld>
            <a:endParaRPr lang="en-US"/>
          </a:p>
        </p:txBody>
      </p:sp>
    </p:spTree>
    <p:extLst>
      <p:ext uri="{BB962C8B-B14F-4D97-AF65-F5344CB8AC3E}">
        <p14:creationId xmlns:p14="http://schemas.microsoft.com/office/powerpoint/2010/main" val="4287822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863853-24C1-49A7-B1BB-33DECEB38E55}" type="slidenum">
              <a:rPr lang="en-US" smtClean="0"/>
              <a:t>12</a:t>
            </a:fld>
            <a:endParaRPr lang="en-US"/>
          </a:p>
        </p:txBody>
      </p:sp>
    </p:spTree>
    <p:extLst>
      <p:ext uri="{BB962C8B-B14F-4D97-AF65-F5344CB8AC3E}">
        <p14:creationId xmlns:p14="http://schemas.microsoft.com/office/powerpoint/2010/main" val="2399046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400" b="1" dirty="0"/>
              <a:t>Investment earnings grow </a:t>
            </a:r>
            <a:r>
              <a:rPr lang="en-US" sz="1400" b="1" u="sng" dirty="0"/>
              <a:t>tax-deferred</a:t>
            </a:r>
          </a:p>
          <a:p>
            <a:pPr>
              <a:lnSpc>
                <a:spcPct val="150000"/>
              </a:lnSpc>
            </a:pPr>
            <a:r>
              <a:rPr lang="en-US" sz="1400" b="1" dirty="0"/>
              <a:t>Qualified disability expense distributions come out federally </a:t>
            </a:r>
            <a:r>
              <a:rPr lang="en-US" sz="1400" b="1" u="sng" dirty="0"/>
              <a:t>tax-free</a:t>
            </a:r>
          </a:p>
          <a:p>
            <a:endParaRPr lang="en-US" dirty="0"/>
          </a:p>
        </p:txBody>
      </p:sp>
      <p:sp>
        <p:nvSpPr>
          <p:cNvPr id="4" name="Slide Number Placeholder 3"/>
          <p:cNvSpPr>
            <a:spLocks noGrp="1"/>
          </p:cNvSpPr>
          <p:nvPr>
            <p:ph type="sldNum" sz="quarter" idx="10"/>
          </p:nvPr>
        </p:nvSpPr>
        <p:spPr/>
        <p:txBody>
          <a:bodyPr/>
          <a:lstStyle/>
          <a:p>
            <a:fld id="{5B863853-24C1-49A7-B1BB-33DECEB38E55}" type="slidenum">
              <a:rPr lang="en-US" smtClean="0"/>
              <a:t>13</a:t>
            </a:fld>
            <a:endParaRPr lang="en-US"/>
          </a:p>
        </p:txBody>
      </p:sp>
    </p:spTree>
    <p:extLst>
      <p:ext uri="{BB962C8B-B14F-4D97-AF65-F5344CB8AC3E}">
        <p14:creationId xmlns:p14="http://schemas.microsoft.com/office/powerpoint/2010/main" val="2483043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400" b="1" dirty="0" smtClean="0"/>
              <a:t>WA starting process to waive Medicaid recovery (OFR would do)</a:t>
            </a:r>
          </a:p>
          <a:p>
            <a:pPr>
              <a:lnSpc>
                <a:spcPct val="150000"/>
              </a:lnSpc>
            </a:pPr>
            <a:endParaRPr lang="en-US" sz="1400" b="1" dirty="0"/>
          </a:p>
          <a:p>
            <a:pPr>
              <a:lnSpc>
                <a:spcPct val="150000"/>
              </a:lnSpc>
            </a:pPr>
            <a:r>
              <a:rPr lang="en-US" sz="1400" dirty="0"/>
              <a:t>In the event of the death of a beneficiary, the funds from their ABLE account can be used by his or her estate to repay any outstanding eligible expenses or funeral and burial costs. Remaining funds will be transferred to the estate of the beneficiary.  </a:t>
            </a:r>
            <a:endParaRPr lang="en-US" sz="1400" dirty="0" smtClean="0"/>
          </a:p>
          <a:p>
            <a:pPr>
              <a:lnSpc>
                <a:spcPct val="150000"/>
              </a:lnSpc>
            </a:pPr>
            <a:endParaRPr lang="en-US" sz="1400" dirty="0"/>
          </a:p>
          <a:p>
            <a:pPr>
              <a:lnSpc>
                <a:spcPct val="150000"/>
              </a:lnSpc>
            </a:pPr>
            <a:r>
              <a:rPr lang="en-US" sz="1400" b="1" dirty="0" smtClean="0"/>
              <a:t>Due </a:t>
            </a:r>
            <a:r>
              <a:rPr lang="en-US" sz="1400" b="1" dirty="0"/>
              <a:t>to the passage of Senate Bill 1027 during the 2017 legislative session, Medicaid in Oregon cannot file a claim for a payback on funds that were previously in an ABLE account of a deceased beneficiary. </a:t>
            </a:r>
            <a:endParaRPr lang="en-US" sz="1400" b="1" dirty="0" smtClean="0"/>
          </a:p>
          <a:p>
            <a:pPr>
              <a:lnSpc>
                <a:spcPct val="150000"/>
              </a:lnSpc>
            </a:pPr>
            <a:endParaRPr lang="en-US" sz="1400" b="1" dirty="0" smtClean="0"/>
          </a:p>
          <a:p>
            <a:r>
              <a:rPr lang="en-US" sz="1200" b="1" dirty="0" smtClean="0"/>
              <a:t>IRS Proposed</a:t>
            </a:r>
            <a:r>
              <a:rPr lang="en-US" sz="1200" b="1" baseline="0" dirty="0" smtClean="0"/>
              <a:t> ABLE Rules 2015 – page 29 </a:t>
            </a:r>
            <a:r>
              <a:rPr lang="en-US" sz="1200" b="0" baseline="0" dirty="0" smtClean="0"/>
              <a:t>any State may file a claim for </a:t>
            </a:r>
            <a:r>
              <a:rPr lang="en-US" sz="1200" b="0" i="0" u="none" strike="noStrike" kern="1200" baseline="0" dirty="0" smtClean="0">
                <a:solidFill>
                  <a:schemeClr val="tx1"/>
                </a:solidFill>
                <a:latin typeface="+mn-lt"/>
                <a:ea typeface="+mn-ea"/>
                <a:cs typeface="+mn-cs"/>
              </a:rPr>
              <a:t>the amount of the total medical assistance paid for the designated beneficiary under the State’s Medicaid plan after the establishment of the ABLE account.</a:t>
            </a:r>
            <a:endParaRPr lang="en-US" sz="1400" b="1" dirty="0"/>
          </a:p>
          <a:p>
            <a:endParaRPr lang="en-US" sz="1400" b="1" dirty="0"/>
          </a:p>
        </p:txBody>
      </p:sp>
      <p:sp>
        <p:nvSpPr>
          <p:cNvPr id="4" name="Slide Number Placeholder 3"/>
          <p:cNvSpPr>
            <a:spLocks noGrp="1"/>
          </p:cNvSpPr>
          <p:nvPr>
            <p:ph type="sldNum" sz="quarter" idx="10"/>
          </p:nvPr>
        </p:nvSpPr>
        <p:spPr/>
        <p:txBody>
          <a:bodyPr/>
          <a:lstStyle/>
          <a:p>
            <a:fld id="{5B863853-24C1-49A7-B1BB-33DECEB38E55}" type="slidenum">
              <a:rPr lang="en-US" smtClean="0"/>
              <a:t>14</a:t>
            </a:fld>
            <a:endParaRPr lang="en-US"/>
          </a:p>
        </p:txBody>
      </p:sp>
    </p:spTree>
    <p:extLst>
      <p:ext uri="{BB962C8B-B14F-4D97-AF65-F5344CB8AC3E}">
        <p14:creationId xmlns:p14="http://schemas.microsoft.com/office/powerpoint/2010/main" val="1430998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IRS Proposed</a:t>
            </a:r>
            <a:r>
              <a:rPr lang="en-US" sz="1200" b="1" baseline="0" dirty="0" smtClean="0"/>
              <a:t> ABLE Rules 2015 – page 28</a:t>
            </a:r>
            <a:r>
              <a:rPr lang="en-US" dirty="0" smtClean="0"/>
              <a:t> Neither gift nor GST taxes apply to the change of designated beneficiary of an ABLE account, as long as the new designated beneficiary is an eligible individual who is a sibling of the former designated beneficiary. Change must be executed </a:t>
            </a:r>
            <a:r>
              <a:rPr lang="en-US" i="1" dirty="0" smtClean="0"/>
              <a:t>before</a:t>
            </a:r>
            <a:r>
              <a:rPr lang="en-US" i="1" baseline="0" dirty="0" smtClean="0"/>
              <a:t> the death </a:t>
            </a:r>
            <a:r>
              <a:rPr lang="en-US" baseline="0" dirty="0" smtClean="0"/>
              <a:t>of the former designated beneficiary. </a:t>
            </a:r>
            <a:r>
              <a:rPr lang="en-US" i="1" baseline="0" dirty="0" smtClean="0"/>
              <a:t>Includes step and half siblings </a:t>
            </a:r>
            <a:r>
              <a:rPr lang="en-US" baseline="0" dirty="0" smtClean="0"/>
              <a:t>by blood or adoption.</a:t>
            </a:r>
            <a:endParaRPr lang="en-US" dirty="0"/>
          </a:p>
        </p:txBody>
      </p:sp>
      <p:sp>
        <p:nvSpPr>
          <p:cNvPr id="4" name="Slide Number Placeholder 3"/>
          <p:cNvSpPr>
            <a:spLocks noGrp="1"/>
          </p:cNvSpPr>
          <p:nvPr>
            <p:ph type="sldNum" sz="quarter" idx="10"/>
          </p:nvPr>
        </p:nvSpPr>
        <p:spPr/>
        <p:txBody>
          <a:bodyPr/>
          <a:lstStyle/>
          <a:p>
            <a:fld id="{5B863853-24C1-49A7-B1BB-33DECEB38E55}" type="slidenum">
              <a:rPr lang="en-US" smtClean="0"/>
              <a:t>15</a:t>
            </a:fld>
            <a:endParaRPr lang="en-US"/>
          </a:p>
        </p:txBody>
      </p:sp>
    </p:spTree>
    <p:extLst>
      <p:ext uri="{BB962C8B-B14F-4D97-AF65-F5344CB8AC3E}">
        <p14:creationId xmlns:p14="http://schemas.microsoft.com/office/powerpoint/2010/main" val="4254007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63853-24C1-49A7-B1BB-33DECEB38E55}" type="slidenum">
              <a:rPr lang="en-US" smtClean="0"/>
              <a:t>16</a:t>
            </a:fld>
            <a:endParaRPr lang="en-US"/>
          </a:p>
        </p:txBody>
      </p:sp>
    </p:spTree>
    <p:extLst>
      <p:ext uri="{BB962C8B-B14F-4D97-AF65-F5344CB8AC3E}">
        <p14:creationId xmlns:p14="http://schemas.microsoft.com/office/powerpoint/2010/main" val="4176238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863853-24C1-49A7-B1BB-33DECEB38E55}" type="slidenum">
              <a:rPr lang="en-US" smtClean="0"/>
              <a:t>17</a:t>
            </a:fld>
            <a:endParaRPr lang="en-US"/>
          </a:p>
        </p:txBody>
      </p:sp>
    </p:spTree>
    <p:extLst>
      <p:ext uri="{BB962C8B-B14F-4D97-AF65-F5344CB8AC3E}">
        <p14:creationId xmlns:p14="http://schemas.microsoft.com/office/powerpoint/2010/main" val="3205897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Minimum</a:t>
            </a:r>
            <a:r>
              <a:rPr lang="en-US" b="1" baseline="0" dirty="0" smtClean="0"/>
              <a:t> of $10 for each contribution or withdrawal</a:t>
            </a:r>
          </a:p>
          <a:p>
            <a:endParaRPr lang="en-US" b="1" baseline="0" dirty="0" smtClean="0"/>
          </a:p>
          <a:p>
            <a:r>
              <a:rPr lang="en-US" b="1" baseline="0" dirty="0" smtClean="0"/>
              <a:t>Contributions and withdrawals are proportionally added or taken per the savings / investment ratio you determined</a:t>
            </a:r>
            <a:endParaRPr lang="en-US" b="1" dirty="0"/>
          </a:p>
        </p:txBody>
      </p:sp>
      <p:sp>
        <p:nvSpPr>
          <p:cNvPr id="4" name="Slide Number Placeholder 3"/>
          <p:cNvSpPr>
            <a:spLocks noGrp="1"/>
          </p:cNvSpPr>
          <p:nvPr>
            <p:ph type="sldNum" sz="quarter" idx="10"/>
          </p:nvPr>
        </p:nvSpPr>
        <p:spPr/>
        <p:txBody>
          <a:bodyPr/>
          <a:lstStyle/>
          <a:p>
            <a:fld id="{5B863853-24C1-49A7-B1BB-33DECEB38E55}" type="slidenum">
              <a:rPr lang="en-US" smtClean="0"/>
              <a:t>18</a:t>
            </a:fld>
            <a:endParaRPr lang="en-US"/>
          </a:p>
        </p:txBody>
      </p:sp>
    </p:spTree>
    <p:extLst>
      <p:ext uri="{BB962C8B-B14F-4D97-AF65-F5344CB8AC3E}">
        <p14:creationId xmlns:p14="http://schemas.microsoft.com/office/powerpoint/2010/main" val="718311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400" b="1" dirty="0" smtClean="0"/>
              <a:t>3 Investment Options – Conservative, Moderate and Aggressive</a:t>
            </a:r>
          </a:p>
          <a:p>
            <a:pPr>
              <a:lnSpc>
                <a:spcPct val="150000"/>
              </a:lnSpc>
            </a:pPr>
            <a:endParaRPr lang="en-US" sz="1400" b="1" dirty="0" smtClean="0"/>
          </a:p>
          <a:p>
            <a:pPr>
              <a:lnSpc>
                <a:spcPct val="150000"/>
              </a:lnSpc>
            </a:pPr>
            <a:r>
              <a:rPr lang="en-US" sz="1400" b="1" dirty="0" smtClean="0"/>
              <a:t>Or can </a:t>
            </a:r>
            <a:r>
              <a:rPr lang="en-US" sz="1400" b="1" dirty="0" smtClean="0"/>
              <a:t>use savings program only</a:t>
            </a:r>
            <a:endParaRPr lang="en-US" sz="1400" b="1" dirty="0"/>
          </a:p>
        </p:txBody>
      </p:sp>
      <p:sp>
        <p:nvSpPr>
          <p:cNvPr id="4" name="Slide Number Placeholder 3"/>
          <p:cNvSpPr>
            <a:spLocks noGrp="1"/>
          </p:cNvSpPr>
          <p:nvPr>
            <p:ph type="sldNum" sz="quarter" idx="10"/>
          </p:nvPr>
        </p:nvSpPr>
        <p:spPr/>
        <p:txBody>
          <a:bodyPr/>
          <a:lstStyle/>
          <a:p>
            <a:fld id="{5B863853-24C1-49A7-B1BB-33DECEB38E55}" type="slidenum">
              <a:rPr lang="en-US" smtClean="0"/>
              <a:t>19</a:t>
            </a:fld>
            <a:endParaRPr lang="en-US"/>
          </a:p>
        </p:txBody>
      </p:sp>
    </p:spTree>
    <p:extLst>
      <p:ext uri="{BB962C8B-B14F-4D97-AF65-F5344CB8AC3E}">
        <p14:creationId xmlns:p14="http://schemas.microsoft.com/office/powerpoint/2010/main" val="2512305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Let us set the context for Washington</a:t>
            </a:r>
            <a:r>
              <a:rPr lang="en-US" b="1" baseline="0" dirty="0" smtClean="0"/>
              <a:t> State’s disability rates – an eighth of the population and nearing a million folks</a:t>
            </a:r>
          </a:p>
          <a:p>
            <a:endParaRPr lang="en-US" b="1" baseline="0" dirty="0" smtClean="0"/>
          </a:p>
          <a:p>
            <a:r>
              <a:rPr lang="en-US" b="1" dirty="0" smtClean="0"/>
              <a:t>Not all these individuals</a:t>
            </a:r>
            <a:r>
              <a:rPr lang="en-US" b="1" baseline="0" dirty="0" smtClean="0"/>
              <a:t> are eligible for ABLE</a:t>
            </a:r>
          </a:p>
          <a:p>
            <a:endParaRPr lang="en-US" b="1" baseline="0" dirty="0" smtClean="0"/>
          </a:p>
          <a:p>
            <a:r>
              <a:rPr lang="en-US" b="1" baseline="0" dirty="0" smtClean="0"/>
              <a:t>Individuals with disabilities are growing faster proportionally to the overall population of Washingtonians</a:t>
            </a:r>
          </a:p>
          <a:p>
            <a:endParaRPr lang="en-US" b="1" baseline="0" dirty="0" smtClean="0"/>
          </a:p>
          <a:p>
            <a:r>
              <a:rPr lang="en-US" b="1" baseline="0" dirty="0" smtClean="0"/>
              <a:t>Cognitive, Hearing and Vision disabilities before age 26 are most likely eligible; probably most of Ambulatory; however SSA defines disability as permanent condition and unable to work</a:t>
            </a:r>
            <a:endParaRPr lang="en-US" b="1" dirty="0"/>
          </a:p>
        </p:txBody>
      </p:sp>
      <p:sp>
        <p:nvSpPr>
          <p:cNvPr id="4" name="Slide Number Placeholder 3"/>
          <p:cNvSpPr>
            <a:spLocks noGrp="1"/>
          </p:cNvSpPr>
          <p:nvPr>
            <p:ph type="sldNum" sz="quarter" idx="10"/>
          </p:nvPr>
        </p:nvSpPr>
        <p:spPr/>
        <p:txBody>
          <a:bodyPr/>
          <a:lstStyle/>
          <a:p>
            <a:fld id="{5B863853-24C1-49A7-B1BB-33DECEB38E55}" type="slidenum">
              <a:rPr lang="en-US" smtClean="0"/>
              <a:t>2</a:t>
            </a:fld>
            <a:endParaRPr lang="en-US"/>
          </a:p>
        </p:txBody>
      </p:sp>
    </p:spTree>
    <p:extLst>
      <p:ext uri="{BB962C8B-B14F-4D97-AF65-F5344CB8AC3E}">
        <p14:creationId xmlns:p14="http://schemas.microsoft.com/office/powerpoint/2010/main" val="808103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Screen shot of what WA ABLE will look like</a:t>
            </a:r>
            <a:endParaRPr lang="en-US" sz="1400" b="1" dirty="0"/>
          </a:p>
        </p:txBody>
      </p:sp>
      <p:sp>
        <p:nvSpPr>
          <p:cNvPr id="4" name="Slide Number Placeholder 3"/>
          <p:cNvSpPr>
            <a:spLocks noGrp="1"/>
          </p:cNvSpPr>
          <p:nvPr>
            <p:ph type="sldNum" sz="quarter" idx="10"/>
          </p:nvPr>
        </p:nvSpPr>
        <p:spPr/>
        <p:txBody>
          <a:bodyPr/>
          <a:lstStyle/>
          <a:p>
            <a:fld id="{5B863853-24C1-49A7-B1BB-33DECEB38E55}" type="slidenum">
              <a:rPr lang="en-US" smtClean="0"/>
              <a:t>20</a:t>
            </a:fld>
            <a:endParaRPr lang="en-US"/>
          </a:p>
        </p:txBody>
      </p:sp>
    </p:spTree>
    <p:extLst>
      <p:ext uri="{BB962C8B-B14F-4D97-AF65-F5344CB8AC3E}">
        <p14:creationId xmlns:p14="http://schemas.microsoft.com/office/powerpoint/2010/main" val="1546160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People can personalize their ABLE account page</a:t>
            </a:r>
            <a:endParaRPr lang="en-US" sz="1400" b="1" dirty="0"/>
          </a:p>
        </p:txBody>
      </p:sp>
      <p:sp>
        <p:nvSpPr>
          <p:cNvPr id="4" name="Slide Number Placeholder 3"/>
          <p:cNvSpPr>
            <a:spLocks noGrp="1"/>
          </p:cNvSpPr>
          <p:nvPr>
            <p:ph type="sldNum" sz="quarter" idx="10"/>
          </p:nvPr>
        </p:nvSpPr>
        <p:spPr/>
        <p:txBody>
          <a:bodyPr/>
          <a:lstStyle/>
          <a:p>
            <a:fld id="{5B863853-24C1-49A7-B1BB-33DECEB38E55}" type="slidenum">
              <a:rPr lang="en-US" smtClean="0"/>
              <a:t>21</a:t>
            </a:fld>
            <a:endParaRPr lang="en-US"/>
          </a:p>
        </p:txBody>
      </p:sp>
    </p:spTree>
    <p:extLst>
      <p:ext uri="{BB962C8B-B14F-4D97-AF65-F5344CB8AC3E}">
        <p14:creationId xmlns:p14="http://schemas.microsoft.com/office/powerpoint/2010/main" val="2971170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400" b="1" dirty="0" smtClean="0"/>
              <a:t>Page shows how you can estimate investment earnings based on the options you choose</a:t>
            </a:r>
            <a:endParaRPr lang="en-US" sz="1400" b="1" dirty="0"/>
          </a:p>
        </p:txBody>
      </p:sp>
      <p:sp>
        <p:nvSpPr>
          <p:cNvPr id="4" name="Slide Number Placeholder 3"/>
          <p:cNvSpPr>
            <a:spLocks noGrp="1"/>
          </p:cNvSpPr>
          <p:nvPr>
            <p:ph type="sldNum" sz="quarter" idx="10"/>
          </p:nvPr>
        </p:nvSpPr>
        <p:spPr/>
        <p:txBody>
          <a:bodyPr/>
          <a:lstStyle/>
          <a:p>
            <a:fld id="{5B863853-24C1-49A7-B1BB-33DECEB38E55}" type="slidenum">
              <a:rPr lang="en-US" smtClean="0"/>
              <a:t>22</a:t>
            </a:fld>
            <a:endParaRPr lang="en-US"/>
          </a:p>
        </p:txBody>
      </p:sp>
    </p:spTree>
    <p:extLst>
      <p:ext uri="{BB962C8B-B14F-4D97-AF65-F5344CB8AC3E}">
        <p14:creationId xmlns:p14="http://schemas.microsoft.com/office/powerpoint/2010/main" val="674451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Online reports you can download</a:t>
            </a:r>
            <a:endParaRPr lang="en-US" sz="1400" b="1" dirty="0"/>
          </a:p>
        </p:txBody>
      </p:sp>
      <p:sp>
        <p:nvSpPr>
          <p:cNvPr id="4" name="Slide Number Placeholder 3"/>
          <p:cNvSpPr>
            <a:spLocks noGrp="1"/>
          </p:cNvSpPr>
          <p:nvPr>
            <p:ph type="sldNum" sz="quarter" idx="10"/>
          </p:nvPr>
        </p:nvSpPr>
        <p:spPr/>
        <p:txBody>
          <a:bodyPr/>
          <a:lstStyle/>
          <a:p>
            <a:fld id="{5B863853-24C1-49A7-B1BB-33DECEB38E55}" type="slidenum">
              <a:rPr lang="en-US" smtClean="0"/>
              <a:t>23</a:t>
            </a:fld>
            <a:endParaRPr lang="en-US"/>
          </a:p>
        </p:txBody>
      </p:sp>
    </p:spTree>
    <p:extLst>
      <p:ext uri="{BB962C8B-B14F-4D97-AF65-F5344CB8AC3E}">
        <p14:creationId xmlns:p14="http://schemas.microsoft.com/office/powerpoint/2010/main" val="4014345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400" b="1" dirty="0" smtClean="0"/>
              <a:t>Monthly fee $1.25; maximum $15K on card; cannot use for cash</a:t>
            </a:r>
          </a:p>
          <a:p>
            <a:pPr>
              <a:lnSpc>
                <a:spcPct val="150000"/>
              </a:lnSpc>
            </a:pPr>
            <a:r>
              <a:rPr lang="en-US" sz="1400" b="1" dirty="0" smtClean="0"/>
              <a:t>Acts like a debit card to pay for goods and services in US </a:t>
            </a:r>
          </a:p>
          <a:p>
            <a:pPr>
              <a:lnSpc>
                <a:spcPct val="150000"/>
              </a:lnSpc>
            </a:pPr>
            <a:r>
              <a:rPr lang="en-US" sz="1400" b="1" dirty="0" smtClean="0"/>
              <a:t>No transaction fees</a:t>
            </a:r>
          </a:p>
          <a:p>
            <a:pPr>
              <a:lnSpc>
                <a:spcPct val="150000"/>
              </a:lnSpc>
            </a:pPr>
            <a:r>
              <a:rPr lang="en-US" sz="1400" b="1" dirty="0" smtClean="0"/>
              <a:t>Records of purchases on </a:t>
            </a:r>
            <a:r>
              <a:rPr lang="en-US" sz="1400" b="1" dirty="0" err="1" smtClean="0"/>
              <a:t>Sumday</a:t>
            </a:r>
            <a:r>
              <a:rPr lang="en-US" sz="1400" b="1" dirty="0" smtClean="0"/>
              <a:t> site to help with record-keeping</a:t>
            </a:r>
          </a:p>
          <a:p>
            <a:pPr>
              <a:lnSpc>
                <a:spcPct val="150000"/>
              </a:lnSpc>
            </a:pPr>
            <a:r>
              <a:rPr lang="en-US" sz="1400" b="1" dirty="0" smtClean="0"/>
              <a:t>Should save receipts for purchases</a:t>
            </a:r>
          </a:p>
          <a:p>
            <a:pPr>
              <a:lnSpc>
                <a:spcPct val="150000"/>
              </a:lnSpc>
            </a:pPr>
            <a:r>
              <a:rPr lang="en-US" sz="1400" b="1" dirty="0" smtClean="0"/>
              <a:t>Cannot use card for:</a:t>
            </a:r>
          </a:p>
          <a:p>
            <a:pPr marL="169863"/>
            <a:r>
              <a:rPr lang="en-US" dirty="0" smtClean="0"/>
              <a:t>Security brokers/dealers</a:t>
            </a:r>
          </a:p>
          <a:p>
            <a:pPr marL="169863"/>
            <a:r>
              <a:rPr lang="en-US" dirty="0" smtClean="0"/>
              <a:t>Dating/escort services</a:t>
            </a:r>
          </a:p>
          <a:p>
            <a:pPr marL="169863"/>
            <a:r>
              <a:rPr lang="en-US" dirty="0" smtClean="0"/>
              <a:t>Massage parlors</a:t>
            </a:r>
          </a:p>
          <a:p>
            <a:pPr marL="169863"/>
            <a:r>
              <a:rPr lang="en-US" dirty="0" smtClean="0"/>
              <a:t>Betting/casino gambling</a:t>
            </a:r>
          </a:p>
          <a:p>
            <a:pPr marL="169863"/>
            <a:r>
              <a:rPr lang="en-US" dirty="0" smtClean="0"/>
              <a:t>Non-FI, money orders</a:t>
            </a:r>
          </a:p>
          <a:p>
            <a:pPr marL="169863"/>
            <a:r>
              <a:rPr lang="en-US" dirty="0" smtClean="0"/>
              <a:t>Wires, money orders</a:t>
            </a:r>
          </a:p>
          <a:p>
            <a:pPr marL="169863"/>
            <a:r>
              <a:rPr lang="en-US" dirty="0" smtClean="0"/>
              <a:t>Government owned lotteries</a:t>
            </a:r>
          </a:p>
          <a:p>
            <a:pPr marL="169863"/>
            <a:r>
              <a:rPr lang="en-US" dirty="0" smtClean="0"/>
              <a:t>Government licensed online </a:t>
            </a:r>
            <a:r>
              <a:rPr lang="en-US" dirty="0" smtClean="0"/>
              <a:t>casinos </a:t>
            </a:r>
            <a:r>
              <a:rPr lang="en-US" dirty="0" smtClean="0"/>
              <a:t>(online gambling)</a:t>
            </a:r>
          </a:p>
          <a:p>
            <a:pPr marL="169863"/>
            <a:r>
              <a:rPr lang="en-US" dirty="0" smtClean="0"/>
              <a:t>Government licensed horse/dog racing</a:t>
            </a:r>
            <a:endParaRPr lang="en-US" dirty="0"/>
          </a:p>
          <a:p>
            <a:endParaRPr lang="en-US" dirty="0"/>
          </a:p>
        </p:txBody>
      </p:sp>
      <p:sp>
        <p:nvSpPr>
          <p:cNvPr id="4" name="Slide Number Placeholder 3"/>
          <p:cNvSpPr>
            <a:spLocks noGrp="1"/>
          </p:cNvSpPr>
          <p:nvPr>
            <p:ph type="sldNum" sz="quarter" idx="10"/>
          </p:nvPr>
        </p:nvSpPr>
        <p:spPr/>
        <p:txBody>
          <a:bodyPr/>
          <a:lstStyle/>
          <a:p>
            <a:fld id="{5B863853-24C1-49A7-B1BB-33DECEB38E55}" type="slidenum">
              <a:rPr lang="en-US" smtClean="0"/>
              <a:t>24</a:t>
            </a:fld>
            <a:endParaRPr lang="en-US"/>
          </a:p>
        </p:txBody>
      </p:sp>
    </p:spTree>
    <p:extLst>
      <p:ext uri="{BB962C8B-B14F-4D97-AF65-F5344CB8AC3E}">
        <p14:creationId xmlns:p14="http://schemas.microsoft.com/office/powerpoint/2010/main" val="480485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400" b="1" dirty="0" smtClean="0"/>
              <a:t>FDIC insured up to $250K; if bank goes bankrupt, federal government steps </a:t>
            </a:r>
            <a:r>
              <a:rPr lang="en-US" sz="1400" b="1" dirty="0" smtClean="0"/>
              <a:t>in</a:t>
            </a:r>
          </a:p>
          <a:p>
            <a:pPr>
              <a:lnSpc>
                <a:spcPct val="150000"/>
              </a:lnSpc>
            </a:pPr>
            <a:endParaRPr lang="en-US" sz="1400" b="1" dirty="0" smtClean="0"/>
          </a:p>
          <a:p>
            <a:pPr>
              <a:lnSpc>
                <a:spcPct val="150000"/>
              </a:lnSpc>
            </a:pPr>
            <a:r>
              <a:rPr lang="en-US" sz="1400" b="1" dirty="0" smtClean="0"/>
              <a:t>Similar Funds but in Different Ratios between Conservative, Moderate, and Aggressive</a:t>
            </a:r>
            <a:endParaRPr lang="en-US" sz="1400" b="1" dirty="0"/>
          </a:p>
        </p:txBody>
      </p:sp>
      <p:sp>
        <p:nvSpPr>
          <p:cNvPr id="4" name="Slide Number Placeholder 3"/>
          <p:cNvSpPr>
            <a:spLocks noGrp="1"/>
          </p:cNvSpPr>
          <p:nvPr>
            <p:ph type="sldNum" sz="quarter" idx="10"/>
          </p:nvPr>
        </p:nvSpPr>
        <p:spPr/>
        <p:txBody>
          <a:bodyPr/>
          <a:lstStyle/>
          <a:p>
            <a:fld id="{5B863853-24C1-49A7-B1BB-33DECEB38E55}" type="slidenum">
              <a:rPr lang="en-US" smtClean="0"/>
              <a:t>25</a:t>
            </a:fld>
            <a:endParaRPr lang="en-US"/>
          </a:p>
        </p:txBody>
      </p:sp>
    </p:spTree>
    <p:extLst>
      <p:ext uri="{BB962C8B-B14F-4D97-AF65-F5344CB8AC3E}">
        <p14:creationId xmlns:p14="http://schemas.microsoft.com/office/powerpoint/2010/main" val="402085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 rollover</a:t>
            </a:r>
            <a:r>
              <a:rPr lang="en-US" b="1" baseline="0" dirty="0" smtClean="0"/>
              <a:t> fee if transferring from ABLEforAll.com to WA ABLE</a:t>
            </a:r>
            <a:endParaRPr lang="en-US" b="1" dirty="0"/>
          </a:p>
        </p:txBody>
      </p:sp>
      <p:sp>
        <p:nvSpPr>
          <p:cNvPr id="4" name="Slide Number Placeholder 3"/>
          <p:cNvSpPr>
            <a:spLocks noGrp="1"/>
          </p:cNvSpPr>
          <p:nvPr>
            <p:ph type="sldNum" sz="quarter" idx="10"/>
          </p:nvPr>
        </p:nvSpPr>
        <p:spPr/>
        <p:txBody>
          <a:bodyPr/>
          <a:lstStyle/>
          <a:p>
            <a:fld id="{5B863853-24C1-49A7-B1BB-33DECEB38E55}" type="slidenum">
              <a:rPr lang="en-US" smtClean="0"/>
              <a:t>26</a:t>
            </a:fld>
            <a:endParaRPr lang="en-US"/>
          </a:p>
        </p:txBody>
      </p:sp>
    </p:spTree>
    <p:extLst>
      <p:ext uri="{BB962C8B-B14F-4D97-AF65-F5344CB8AC3E}">
        <p14:creationId xmlns:p14="http://schemas.microsoft.com/office/powerpoint/2010/main" val="1640001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https://www.hca.wa.gov/free-or-low-cost-health-care/program-administration/estate-recovery</a:t>
            </a:r>
          </a:p>
          <a:p>
            <a:endParaRPr lang="en-US" dirty="0" smtClean="0"/>
          </a:p>
          <a:p>
            <a:r>
              <a:rPr lang="en-US" b="1" dirty="0" smtClean="0"/>
              <a:t>WAC 182-527-2740 Estate recovery - Age-related limitations</a:t>
            </a:r>
          </a:p>
          <a:p>
            <a:endParaRPr lang="en-US" b="1" dirty="0" smtClean="0"/>
          </a:p>
          <a:p>
            <a:r>
              <a:rPr lang="en-US" b="1" dirty="0" smtClean="0"/>
              <a:t>Liability for Medicaid services.</a:t>
            </a:r>
            <a:r>
              <a:rPr lang="en-US" dirty="0" smtClean="0"/>
              <a:t> </a:t>
            </a:r>
          </a:p>
          <a:p>
            <a:pPr lvl="1"/>
            <a:r>
              <a:rPr lang="en-US" dirty="0" smtClean="0"/>
              <a:t>Beginning July 1, 1994, a client's estate is liable for Medicaid services subject to recovery that were provided on or after the client's </a:t>
            </a:r>
            <a:r>
              <a:rPr lang="en-US" b="1" dirty="0" smtClean="0">
                <a:solidFill>
                  <a:srgbClr val="C00000"/>
                </a:solidFill>
              </a:rPr>
              <a:t>fifty-fifth birthday</a:t>
            </a:r>
            <a:r>
              <a:rPr lang="en-US" dirty="0" smtClean="0"/>
              <a:t>.</a:t>
            </a:r>
          </a:p>
          <a:p>
            <a:r>
              <a:rPr lang="en-US" b="1" dirty="0" smtClean="0"/>
              <a:t>Liability for state-only-funded long-term care services.</a:t>
            </a:r>
            <a:r>
              <a:rPr lang="en-US" dirty="0" smtClean="0"/>
              <a:t> </a:t>
            </a:r>
          </a:p>
          <a:p>
            <a:pPr lvl="1"/>
            <a:r>
              <a:rPr lang="en-US" dirty="0" smtClean="0"/>
              <a:t>A client's estate is liable for all state-only-funded long-term care services provided by the home and community services division of the department of social and health services (DSHS) on or after July 1, 1995.</a:t>
            </a:r>
          </a:p>
          <a:p>
            <a:pPr lvl="1"/>
            <a:r>
              <a:rPr lang="en-US" dirty="0" smtClean="0"/>
              <a:t>A client's estate is liable for all state-only-funded long-term care services provided by the developmental disabilities administration of DSHS on or after June 1, 2004.</a:t>
            </a:r>
          </a:p>
          <a:p>
            <a:endParaRPr lang="en-US" dirty="0" smtClean="0"/>
          </a:p>
          <a:p>
            <a:r>
              <a:rPr lang="en-US" b="1" dirty="0" smtClean="0"/>
              <a:t>WAC 182-527-2742  Estate recovery-Service-related limitations</a:t>
            </a:r>
          </a:p>
          <a:p>
            <a:endParaRPr lang="en-US" b="1" dirty="0" smtClean="0"/>
          </a:p>
          <a:p>
            <a:r>
              <a:rPr lang="en-US" dirty="0" smtClean="0"/>
              <a:t>The State of Washington's Estate Recovery Program was enacted July 26, 1987. In 1993, federal law mandated that all states enact Estate Recovery programs. State and federal law mandate the State of Washington's estate recovery program. Recovery of the cost of services and the age when recovery applies has changed several times since the program was enacted. The department recovers from estates according to the estate recovery law in effect at the time the services were received.</a:t>
            </a:r>
          </a:p>
          <a:p>
            <a:endParaRPr lang="en-US" dirty="0" smtClean="0"/>
          </a:p>
          <a:p>
            <a:r>
              <a:rPr lang="en-US" dirty="0" smtClean="0"/>
              <a:t>DSHS will file a lien or make a claim against property that is included in the deceased individual's estate. Prior to filing a lien against real or titled property, the department gives notice and an opportunity for a hearing to the probate estate's personal representative, if any, or any other person known to have title to the affected property. Liens placed through the Estate Recovery process are valid for 20 years.</a:t>
            </a:r>
          </a:p>
          <a:p>
            <a:endParaRPr lang="en-US" dirty="0" smtClean="0"/>
          </a:p>
          <a:p>
            <a:r>
              <a:rPr lang="en-US" dirty="0" smtClean="0"/>
              <a:t>The Office of Financial Recovery (OFR) administers Estate Recovery collections for the Department of Social and Health Services (DSHS). OFR collects approximately </a:t>
            </a:r>
            <a:r>
              <a:rPr lang="en-US" b="1" dirty="0" smtClean="0"/>
              <a:t>$17 million per year </a:t>
            </a:r>
            <a:r>
              <a:rPr lang="en-US" dirty="0" smtClean="0"/>
              <a:t>to offset payments made by the State for medical services.</a:t>
            </a:r>
            <a:endParaRPr lang="en-US" dirty="0"/>
          </a:p>
        </p:txBody>
      </p:sp>
      <p:sp>
        <p:nvSpPr>
          <p:cNvPr id="4" name="Slide Number Placeholder 3"/>
          <p:cNvSpPr>
            <a:spLocks noGrp="1"/>
          </p:cNvSpPr>
          <p:nvPr>
            <p:ph type="sldNum" sz="quarter" idx="10"/>
          </p:nvPr>
        </p:nvSpPr>
        <p:spPr/>
        <p:txBody>
          <a:bodyPr/>
          <a:lstStyle/>
          <a:p>
            <a:fld id="{5B863853-24C1-49A7-B1BB-33DECEB38E55}" type="slidenum">
              <a:rPr lang="en-US" smtClean="0"/>
              <a:t>27</a:t>
            </a:fld>
            <a:endParaRPr lang="en-US"/>
          </a:p>
        </p:txBody>
      </p:sp>
    </p:spTree>
    <p:extLst>
      <p:ext uri="{BB962C8B-B14F-4D97-AF65-F5344CB8AC3E}">
        <p14:creationId xmlns:p14="http://schemas.microsoft.com/office/powerpoint/2010/main" val="13843771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863853-24C1-49A7-B1BB-33DECEB38E55}" type="slidenum">
              <a:rPr lang="en-US" smtClean="0"/>
              <a:t>28</a:t>
            </a:fld>
            <a:endParaRPr lang="en-US"/>
          </a:p>
        </p:txBody>
      </p:sp>
    </p:spTree>
    <p:extLst>
      <p:ext uri="{BB962C8B-B14F-4D97-AF65-F5344CB8AC3E}">
        <p14:creationId xmlns:p14="http://schemas.microsoft.com/office/powerpoint/2010/main" val="905191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63853-24C1-49A7-B1BB-33DECEB38E55}" type="slidenum">
              <a:rPr lang="en-US" smtClean="0"/>
              <a:t>29</a:t>
            </a:fld>
            <a:endParaRPr lang="en-US"/>
          </a:p>
        </p:txBody>
      </p:sp>
    </p:spTree>
    <p:extLst>
      <p:ext uri="{BB962C8B-B14F-4D97-AF65-F5344CB8AC3E}">
        <p14:creationId xmlns:p14="http://schemas.microsoft.com/office/powerpoint/2010/main" val="1315513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Most of these folks will qualify</a:t>
            </a:r>
            <a:r>
              <a:rPr lang="en-US" b="1" baseline="0" dirty="0" smtClean="0"/>
              <a:t> for ABLE – half have not entered their working years (21-61)</a:t>
            </a:r>
          </a:p>
        </p:txBody>
      </p:sp>
      <p:sp>
        <p:nvSpPr>
          <p:cNvPr id="4" name="Slide Number Placeholder 3"/>
          <p:cNvSpPr>
            <a:spLocks noGrp="1"/>
          </p:cNvSpPr>
          <p:nvPr>
            <p:ph type="sldNum" sz="quarter" idx="10"/>
          </p:nvPr>
        </p:nvSpPr>
        <p:spPr/>
        <p:txBody>
          <a:bodyPr/>
          <a:lstStyle/>
          <a:p>
            <a:fld id="{5B863853-24C1-49A7-B1BB-33DECEB38E55}" type="slidenum">
              <a:rPr lang="en-US" smtClean="0"/>
              <a:t>3</a:t>
            </a:fld>
            <a:endParaRPr lang="en-US"/>
          </a:p>
        </p:txBody>
      </p:sp>
    </p:spTree>
    <p:extLst>
      <p:ext uri="{BB962C8B-B14F-4D97-AF65-F5344CB8AC3E}">
        <p14:creationId xmlns:p14="http://schemas.microsoft.com/office/powerpoint/2010/main" val="20876702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400" b="1" dirty="0" smtClean="0"/>
              <a:t>For facilities that have a sliding scale, need to exempt ABLE as a resource</a:t>
            </a:r>
          </a:p>
          <a:p>
            <a:pPr>
              <a:lnSpc>
                <a:spcPct val="150000"/>
              </a:lnSpc>
            </a:pPr>
            <a:r>
              <a:rPr lang="en-US" sz="1400" b="1" dirty="0" smtClean="0"/>
              <a:t>In midst of merging agencies</a:t>
            </a:r>
          </a:p>
          <a:p>
            <a:pPr>
              <a:lnSpc>
                <a:spcPct val="150000"/>
              </a:lnSpc>
            </a:pPr>
            <a:r>
              <a:rPr lang="en-US" sz="1400" b="1" dirty="0" smtClean="0"/>
              <a:t>New </a:t>
            </a:r>
            <a:r>
              <a:rPr lang="en-US" sz="1400" b="1" dirty="0" smtClean="0"/>
              <a:t>Dept. </a:t>
            </a:r>
            <a:r>
              <a:rPr lang="en-US" sz="1400" b="1" dirty="0" smtClean="0"/>
              <a:t>of Children, Youth and Families</a:t>
            </a:r>
          </a:p>
          <a:p>
            <a:pPr>
              <a:lnSpc>
                <a:spcPct val="150000"/>
              </a:lnSpc>
            </a:pPr>
            <a:r>
              <a:rPr lang="en-US" sz="1400" b="1" dirty="0" smtClean="0"/>
              <a:t>Merge parts of DSHS, some juvenile justice functions into DEL</a:t>
            </a:r>
          </a:p>
          <a:p>
            <a:endParaRPr lang="en-US" dirty="0"/>
          </a:p>
          <a:p>
            <a:endParaRPr lang="en-US" dirty="0"/>
          </a:p>
          <a:p>
            <a:r>
              <a:rPr lang="en-US" dirty="0" smtClean="0"/>
              <a:t>Legislature is </a:t>
            </a:r>
            <a:r>
              <a:rPr lang="en-US" dirty="0"/>
              <a:t>creating a mechanism in the department of children, youth, </a:t>
            </a:r>
            <a:r>
              <a:rPr lang="en-US" dirty="0" smtClean="0"/>
              <a:t>and families </a:t>
            </a:r>
            <a:r>
              <a:rPr lang="en-US" dirty="0"/>
              <a:t>to align, integrate, and ensure accountability of </a:t>
            </a:r>
            <a:r>
              <a:rPr lang="en-US" dirty="0" smtClean="0"/>
              <a:t>state services </a:t>
            </a:r>
            <a:r>
              <a:rPr lang="en-US" dirty="0"/>
              <a:t>for children, youth, and their families across </a:t>
            </a:r>
            <a:r>
              <a:rPr lang="en-US" dirty="0" smtClean="0"/>
              <a:t>state agencies </a:t>
            </a:r>
            <a:r>
              <a:rPr lang="en-US" dirty="0"/>
              <a:t>so that there is a seamless, effective, prevention and </a:t>
            </a:r>
            <a:r>
              <a:rPr lang="en-US" dirty="0" smtClean="0"/>
              <a:t>early intervention-based </a:t>
            </a:r>
            <a:r>
              <a:rPr lang="en-US" dirty="0"/>
              <a:t>service system regardless of which state agency </a:t>
            </a:r>
            <a:r>
              <a:rPr lang="en-US" dirty="0" smtClean="0"/>
              <a:t>is responsible </a:t>
            </a:r>
            <a:r>
              <a:rPr lang="en-US" dirty="0"/>
              <a:t>for particular services.</a:t>
            </a:r>
            <a:endParaRPr lang="en-US" sz="1400" b="1" dirty="0"/>
          </a:p>
        </p:txBody>
      </p:sp>
      <p:sp>
        <p:nvSpPr>
          <p:cNvPr id="4" name="Slide Number Placeholder 3"/>
          <p:cNvSpPr>
            <a:spLocks noGrp="1"/>
          </p:cNvSpPr>
          <p:nvPr>
            <p:ph type="sldNum" sz="quarter" idx="10"/>
          </p:nvPr>
        </p:nvSpPr>
        <p:spPr/>
        <p:txBody>
          <a:bodyPr/>
          <a:lstStyle/>
          <a:p>
            <a:fld id="{5B863853-24C1-49A7-B1BB-33DECEB38E55}" type="slidenum">
              <a:rPr lang="en-US" smtClean="0"/>
              <a:t>30</a:t>
            </a:fld>
            <a:endParaRPr lang="en-US"/>
          </a:p>
        </p:txBody>
      </p:sp>
    </p:spTree>
    <p:extLst>
      <p:ext uri="{BB962C8B-B14F-4D97-AF65-F5344CB8AC3E}">
        <p14:creationId xmlns:p14="http://schemas.microsoft.com/office/powerpoint/2010/main" val="9139516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Need handbook updated</a:t>
            </a:r>
            <a:endParaRPr lang="en-US" sz="1400" b="1" dirty="0"/>
          </a:p>
        </p:txBody>
      </p:sp>
      <p:sp>
        <p:nvSpPr>
          <p:cNvPr id="4" name="Slide Number Placeholder 3"/>
          <p:cNvSpPr>
            <a:spLocks noGrp="1"/>
          </p:cNvSpPr>
          <p:nvPr>
            <p:ph type="sldNum" sz="quarter" idx="10"/>
          </p:nvPr>
        </p:nvSpPr>
        <p:spPr/>
        <p:txBody>
          <a:bodyPr/>
          <a:lstStyle/>
          <a:p>
            <a:fld id="{5B863853-24C1-49A7-B1BB-33DECEB38E55}" type="slidenum">
              <a:rPr lang="en-US" smtClean="0"/>
              <a:t>31</a:t>
            </a:fld>
            <a:endParaRPr lang="en-US"/>
          </a:p>
        </p:txBody>
      </p:sp>
    </p:spTree>
    <p:extLst>
      <p:ext uri="{BB962C8B-B14F-4D97-AF65-F5344CB8AC3E}">
        <p14:creationId xmlns:p14="http://schemas.microsoft.com/office/powerpoint/2010/main" val="2446465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400" b="1" dirty="0" smtClean="0"/>
              <a:t>BNYM will do this reporting to SSA</a:t>
            </a:r>
          </a:p>
          <a:p>
            <a:pPr>
              <a:lnSpc>
                <a:spcPct val="150000"/>
              </a:lnSpc>
            </a:pPr>
            <a:r>
              <a:rPr lang="en-US" sz="1400" b="1" dirty="0" smtClean="0"/>
              <a:t>SSA wants to know its there, but will ignore ABLE funds</a:t>
            </a:r>
            <a:endParaRPr lang="en-US" sz="1400" b="1" dirty="0"/>
          </a:p>
        </p:txBody>
      </p:sp>
      <p:sp>
        <p:nvSpPr>
          <p:cNvPr id="4" name="Slide Number Placeholder 3"/>
          <p:cNvSpPr>
            <a:spLocks noGrp="1"/>
          </p:cNvSpPr>
          <p:nvPr>
            <p:ph type="sldNum" sz="quarter" idx="10"/>
          </p:nvPr>
        </p:nvSpPr>
        <p:spPr/>
        <p:txBody>
          <a:bodyPr/>
          <a:lstStyle/>
          <a:p>
            <a:fld id="{5B863853-24C1-49A7-B1BB-33DECEB38E55}" type="slidenum">
              <a:rPr lang="en-US" smtClean="0"/>
              <a:t>32</a:t>
            </a:fld>
            <a:endParaRPr lang="en-US"/>
          </a:p>
        </p:txBody>
      </p:sp>
    </p:spTree>
    <p:extLst>
      <p:ext uri="{BB962C8B-B14F-4D97-AF65-F5344CB8AC3E}">
        <p14:creationId xmlns:p14="http://schemas.microsoft.com/office/powerpoint/2010/main" val="38047691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A qualified ABLE program must maintain records that enable the program to account to the Secretary with respect to all contributions, distributions, returns of excess contributions </a:t>
            </a:r>
            <a:r>
              <a:rPr lang="en-US" sz="1200" b="1" i="0" u="none" strike="noStrike" kern="1200" baseline="0" dirty="0" smtClean="0">
                <a:solidFill>
                  <a:schemeClr val="tx1"/>
                </a:solidFill>
                <a:latin typeface="+mn-lt"/>
                <a:ea typeface="+mn-ea"/>
                <a:cs typeface="+mn-cs"/>
              </a:rPr>
              <a:t>or additional </a:t>
            </a:r>
            <a:r>
              <a:rPr lang="en-US" sz="1200" b="1" i="0" u="none" strike="noStrike" kern="1200" baseline="0" dirty="0" smtClean="0">
                <a:solidFill>
                  <a:schemeClr val="tx1"/>
                </a:solidFill>
                <a:latin typeface="+mn-lt"/>
                <a:ea typeface="+mn-ea"/>
                <a:cs typeface="+mn-cs"/>
              </a:rPr>
              <a:t>accounts, income earned, and account balances for any designated beneficiary’s ABLE account.</a:t>
            </a:r>
            <a:endParaRPr lang="en-US" sz="1400" b="1" dirty="0"/>
          </a:p>
        </p:txBody>
      </p:sp>
      <p:sp>
        <p:nvSpPr>
          <p:cNvPr id="4" name="Slide Number Placeholder 3"/>
          <p:cNvSpPr>
            <a:spLocks noGrp="1"/>
          </p:cNvSpPr>
          <p:nvPr>
            <p:ph type="sldNum" sz="quarter" idx="10"/>
          </p:nvPr>
        </p:nvSpPr>
        <p:spPr/>
        <p:txBody>
          <a:bodyPr/>
          <a:lstStyle/>
          <a:p>
            <a:fld id="{5B863853-24C1-49A7-B1BB-33DECEB38E55}" type="slidenum">
              <a:rPr lang="en-US" smtClean="0"/>
              <a:t>33</a:t>
            </a:fld>
            <a:endParaRPr lang="en-US"/>
          </a:p>
        </p:txBody>
      </p:sp>
    </p:spTree>
    <p:extLst>
      <p:ext uri="{BB962C8B-B14F-4D97-AF65-F5344CB8AC3E}">
        <p14:creationId xmlns:p14="http://schemas.microsoft.com/office/powerpoint/2010/main" val="6326922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63853-24C1-49A7-B1BB-33DECEB38E55}" type="slidenum">
              <a:rPr lang="en-US" smtClean="0"/>
              <a:t>34</a:t>
            </a:fld>
            <a:endParaRPr lang="en-US"/>
          </a:p>
        </p:txBody>
      </p:sp>
    </p:spTree>
    <p:extLst>
      <p:ext uri="{BB962C8B-B14F-4D97-AF65-F5344CB8AC3E}">
        <p14:creationId xmlns:p14="http://schemas.microsoft.com/office/powerpoint/2010/main" val="5840439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63853-24C1-49A7-B1BB-33DECEB38E55}" type="slidenum">
              <a:rPr lang="en-US" smtClean="0"/>
              <a:t>35</a:t>
            </a:fld>
            <a:endParaRPr lang="en-US"/>
          </a:p>
        </p:txBody>
      </p:sp>
    </p:spTree>
    <p:extLst>
      <p:ext uri="{BB962C8B-B14F-4D97-AF65-F5344CB8AC3E}">
        <p14:creationId xmlns:p14="http://schemas.microsoft.com/office/powerpoint/2010/main" val="31391732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63853-24C1-49A7-B1BB-33DECEB38E55}" type="slidenum">
              <a:rPr lang="en-US" smtClean="0"/>
              <a:t>36</a:t>
            </a:fld>
            <a:endParaRPr lang="en-US"/>
          </a:p>
        </p:txBody>
      </p:sp>
    </p:spTree>
    <p:extLst>
      <p:ext uri="{BB962C8B-B14F-4D97-AF65-F5344CB8AC3E}">
        <p14:creationId xmlns:p14="http://schemas.microsoft.com/office/powerpoint/2010/main" val="11794326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63853-24C1-49A7-B1BB-33DECEB38E55}" type="slidenum">
              <a:rPr lang="en-US" smtClean="0"/>
              <a:t>37</a:t>
            </a:fld>
            <a:endParaRPr lang="en-US"/>
          </a:p>
        </p:txBody>
      </p:sp>
    </p:spTree>
    <p:extLst>
      <p:ext uri="{BB962C8B-B14F-4D97-AF65-F5344CB8AC3E}">
        <p14:creationId xmlns:p14="http://schemas.microsoft.com/office/powerpoint/2010/main" val="27303329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63853-24C1-49A7-B1BB-33DECEB38E55}" type="slidenum">
              <a:rPr lang="en-US" smtClean="0"/>
              <a:t>38</a:t>
            </a:fld>
            <a:endParaRPr lang="en-US"/>
          </a:p>
        </p:txBody>
      </p:sp>
    </p:spTree>
    <p:extLst>
      <p:ext uri="{BB962C8B-B14F-4D97-AF65-F5344CB8AC3E}">
        <p14:creationId xmlns:p14="http://schemas.microsoft.com/office/powerpoint/2010/main" val="4223350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Trend #1: Folks with disabilities are twice as likely to live in poverty</a:t>
            </a:r>
          </a:p>
          <a:p>
            <a:endParaRPr lang="en-US" b="1" baseline="0" dirty="0" smtClean="0"/>
          </a:p>
          <a:p>
            <a:r>
              <a:rPr lang="en-US" b="1" baseline="0" dirty="0" smtClean="0"/>
              <a:t>Trend #2: More folks are going to be classified as disabled throughout their lives</a:t>
            </a:r>
          </a:p>
          <a:p>
            <a:endParaRPr lang="en-US" b="1" baseline="0" dirty="0" smtClean="0"/>
          </a:p>
          <a:p>
            <a:r>
              <a:rPr lang="en-US" b="1" baseline="0" dirty="0" smtClean="0"/>
              <a:t>Trend #3: Folks with disabilities like the general population are living longer lives</a:t>
            </a:r>
          </a:p>
          <a:p>
            <a:endParaRPr lang="en-US" b="1" baseline="0" dirty="0" smtClean="0"/>
          </a:p>
          <a:p>
            <a:r>
              <a:rPr lang="en-US" b="1" baseline="0" dirty="0" smtClean="0"/>
              <a:t>Therefore, ABLE can help provide for a better quality of life by allowing individuals to save money / resources beyond the $2000 SSI limit</a:t>
            </a:r>
            <a:endParaRPr lang="en-US" b="1" dirty="0" smtClean="0"/>
          </a:p>
          <a:p>
            <a:endParaRPr lang="en-US" b="1" dirty="0"/>
          </a:p>
        </p:txBody>
      </p:sp>
      <p:sp>
        <p:nvSpPr>
          <p:cNvPr id="4" name="Slide Number Placeholder 3"/>
          <p:cNvSpPr>
            <a:spLocks noGrp="1"/>
          </p:cNvSpPr>
          <p:nvPr>
            <p:ph type="sldNum" sz="quarter" idx="10"/>
          </p:nvPr>
        </p:nvSpPr>
        <p:spPr/>
        <p:txBody>
          <a:bodyPr/>
          <a:lstStyle/>
          <a:p>
            <a:fld id="{5B863853-24C1-49A7-B1BB-33DECEB38E55}" type="slidenum">
              <a:rPr lang="en-US" smtClean="0"/>
              <a:t>4</a:t>
            </a:fld>
            <a:endParaRPr lang="en-US"/>
          </a:p>
        </p:txBody>
      </p:sp>
    </p:spTree>
    <p:extLst>
      <p:ext uri="{BB962C8B-B14F-4D97-AF65-F5344CB8AC3E}">
        <p14:creationId xmlns:p14="http://schemas.microsoft.com/office/powerpoint/2010/main" val="146305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400" b="1" dirty="0"/>
              <a:t>Oregon offered their services</a:t>
            </a:r>
          </a:p>
          <a:p>
            <a:pPr>
              <a:lnSpc>
                <a:spcPct val="150000"/>
              </a:lnSpc>
            </a:pPr>
            <a:r>
              <a:rPr lang="en-US" sz="1400" b="1" dirty="0"/>
              <a:t>Really good staff</a:t>
            </a:r>
          </a:p>
          <a:p>
            <a:pPr>
              <a:lnSpc>
                <a:spcPct val="150000"/>
              </a:lnSpc>
            </a:pPr>
            <a:r>
              <a:rPr lang="en-US" sz="1400" b="1" dirty="0"/>
              <a:t>Good fees</a:t>
            </a:r>
          </a:p>
          <a:p>
            <a:pPr>
              <a:lnSpc>
                <a:spcPct val="150000"/>
              </a:lnSpc>
            </a:pPr>
            <a:r>
              <a:rPr lang="en-US" sz="1400" b="1" dirty="0"/>
              <a:t>Easy to work with, logistics, etc</a:t>
            </a:r>
            <a:r>
              <a:rPr lang="en-US" sz="1400" b="1" dirty="0" smtClean="0"/>
              <a:t>.</a:t>
            </a:r>
          </a:p>
          <a:p>
            <a:pPr>
              <a:lnSpc>
                <a:spcPct val="150000"/>
              </a:lnSpc>
            </a:pPr>
            <a:r>
              <a:rPr lang="en-US" sz="1400" b="1" dirty="0" smtClean="0"/>
              <a:t>-Maryland</a:t>
            </a:r>
          </a:p>
          <a:p>
            <a:pPr>
              <a:lnSpc>
                <a:spcPct val="150000"/>
              </a:lnSpc>
            </a:pPr>
            <a:r>
              <a:rPr lang="en-US" sz="1400" b="1" dirty="0" smtClean="0"/>
              <a:t>-New Mexico</a:t>
            </a:r>
            <a:endParaRPr lang="en-US" sz="1400" b="1"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5B863853-24C1-49A7-B1BB-33DECEB38E55}" type="slidenum">
              <a:rPr lang="en-US" smtClean="0"/>
              <a:t>5</a:t>
            </a:fld>
            <a:endParaRPr lang="en-US"/>
          </a:p>
        </p:txBody>
      </p:sp>
    </p:spTree>
    <p:extLst>
      <p:ext uri="{BB962C8B-B14F-4D97-AF65-F5344CB8AC3E}">
        <p14:creationId xmlns:p14="http://schemas.microsoft.com/office/powerpoint/2010/main" val="1605206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People very excited about the program</a:t>
            </a:r>
            <a:endParaRPr lang="en-US" sz="1400" b="1" dirty="0"/>
          </a:p>
        </p:txBody>
      </p:sp>
      <p:sp>
        <p:nvSpPr>
          <p:cNvPr id="4" name="Slide Number Placeholder 3"/>
          <p:cNvSpPr>
            <a:spLocks noGrp="1"/>
          </p:cNvSpPr>
          <p:nvPr>
            <p:ph type="sldNum" sz="quarter" idx="10"/>
          </p:nvPr>
        </p:nvSpPr>
        <p:spPr/>
        <p:txBody>
          <a:bodyPr/>
          <a:lstStyle/>
          <a:p>
            <a:fld id="{5B863853-24C1-49A7-B1BB-33DECEB38E55}" type="slidenum">
              <a:rPr lang="en-US" smtClean="0"/>
              <a:t>6</a:t>
            </a:fld>
            <a:endParaRPr lang="en-US"/>
          </a:p>
        </p:txBody>
      </p:sp>
    </p:spTree>
    <p:extLst>
      <p:ext uri="{BB962C8B-B14F-4D97-AF65-F5344CB8AC3E}">
        <p14:creationId xmlns:p14="http://schemas.microsoft.com/office/powerpoint/2010/main" val="542581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63853-24C1-49A7-B1BB-33DECEB38E55}" type="slidenum">
              <a:rPr lang="en-US" smtClean="0"/>
              <a:t>7</a:t>
            </a:fld>
            <a:endParaRPr lang="en-US"/>
          </a:p>
        </p:txBody>
      </p:sp>
    </p:spTree>
    <p:extLst>
      <p:ext uri="{BB962C8B-B14F-4D97-AF65-F5344CB8AC3E}">
        <p14:creationId xmlns:p14="http://schemas.microsoft.com/office/powerpoint/2010/main" val="2721428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Onset prior to age 26</a:t>
            </a:r>
          </a:p>
          <a:p>
            <a:endParaRPr lang="en-US" b="1" dirty="0"/>
          </a:p>
          <a:p>
            <a:pPr marL="347663"/>
            <a:r>
              <a:rPr lang="en-US" b="1" dirty="0"/>
              <a:t>Receive SSI and/or </a:t>
            </a:r>
            <a:r>
              <a:rPr lang="en-US" b="1" dirty="0" smtClean="0"/>
              <a:t>SSDI –or-</a:t>
            </a:r>
            <a:endParaRPr lang="en-US" b="1" dirty="0"/>
          </a:p>
          <a:p>
            <a:pPr marL="347663"/>
            <a:endParaRPr lang="en-US" b="1" dirty="0"/>
          </a:p>
          <a:p>
            <a:pPr marL="347663"/>
            <a:r>
              <a:rPr lang="en-US" b="1" dirty="0"/>
              <a:t>Doctor note states you qualify</a:t>
            </a:r>
          </a:p>
          <a:p>
            <a:pPr marL="347663"/>
            <a:endParaRPr lang="en-US" b="1" dirty="0"/>
          </a:p>
          <a:p>
            <a:pPr marL="347663"/>
            <a:r>
              <a:rPr lang="en-US" b="1" dirty="0" smtClean="0"/>
              <a:t>Military </a:t>
            </a:r>
            <a:r>
              <a:rPr lang="en-US" b="1" dirty="0"/>
              <a:t>– TBI – PTSD – Physical – Mental – Developmental</a:t>
            </a:r>
          </a:p>
          <a:p>
            <a:endParaRPr lang="en-US" b="1" dirty="0"/>
          </a:p>
          <a:p>
            <a:r>
              <a:rPr lang="en-US" b="1" dirty="0"/>
              <a:t>Note:  Moratorium for loss of eligibility for ABLE:</a:t>
            </a:r>
          </a:p>
          <a:p>
            <a:endParaRPr lang="en-US" b="1" dirty="0"/>
          </a:p>
          <a:p>
            <a:pPr indent="347663"/>
            <a:r>
              <a:rPr lang="en-US" b="1" dirty="0"/>
              <a:t>ABLE account continues, individual continues as designated beneficiary</a:t>
            </a:r>
          </a:p>
          <a:p>
            <a:pPr indent="347663"/>
            <a:endParaRPr lang="en-US" b="1" dirty="0"/>
          </a:p>
          <a:p>
            <a:pPr indent="347663"/>
            <a:r>
              <a:rPr lang="en-US" b="1" dirty="0"/>
              <a:t>No contributions allowed that next taxable year.</a:t>
            </a:r>
          </a:p>
          <a:p>
            <a:pPr indent="347663"/>
            <a:endParaRPr lang="en-US" b="1" dirty="0"/>
          </a:p>
          <a:p>
            <a:pPr indent="347663"/>
            <a:r>
              <a:rPr lang="en-US" b="1" dirty="0"/>
              <a:t>Distributions not considered qualified disability expenses.</a:t>
            </a:r>
          </a:p>
          <a:p>
            <a:pPr indent="347663"/>
            <a:endParaRPr lang="en-US" b="1" dirty="0"/>
          </a:p>
          <a:p>
            <a:pPr indent="347663"/>
            <a:r>
              <a:rPr lang="en-US" b="1" dirty="0"/>
              <a:t>If regain eligibility, moratorium lifted.</a:t>
            </a:r>
          </a:p>
          <a:p>
            <a:endParaRPr lang="en-US" dirty="0"/>
          </a:p>
        </p:txBody>
      </p:sp>
      <p:sp>
        <p:nvSpPr>
          <p:cNvPr id="4" name="Slide Number Placeholder 3"/>
          <p:cNvSpPr>
            <a:spLocks noGrp="1"/>
          </p:cNvSpPr>
          <p:nvPr>
            <p:ph type="sldNum" sz="quarter" idx="10"/>
          </p:nvPr>
        </p:nvSpPr>
        <p:spPr/>
        <p:txBody>
          <a:bodyPr/>
          <a:lstStyle/>
          <a:p>
            <a:fld id="{5B863853-24C1-49A7-B1BB-33DECEB38E55}" type="slidenum">
              <a:rPr lang="en-US" smtClean="0"/>
              <a:t>8</a:t>
            </a:fld>
            <a:endParaRPr lang="en-US"/>
          </a:p>
        </p:txBody>
      </p:sp>
    </p:spTree>
    <p:extLst>
      <p:ext uri="{BB962C8B-B14F-4D97-AF65-F5344CB8AC3E}">
        <p14:creationId xmlns:p14="http://schemas.microsoft.com/office/powerpoint/2010/main" val="272491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Eligible individual / designated beneficiary / account owner:</a:t>
            </a:r>
          </a:p>
          <a:p>
            <a:endParaRPr lang="en-US" b="1" dirty="0"/>
          </a:p>
          <a:p>
            <a:pPr indent="457200"/>
            <a:r>
              <a:rPr lang="en-US" b="1" dirty="0"/>
              <a:t>One account</a:t>
            </a:r>
          </a:p>
          <a:p>
            <a:pPr indent="457200"/>
            <a:endParaRPr lang="en-US" b="1" dirty="0"/>
          </a:p>
          <a:p>
            <a:pPr indent="457200"/>
            <a:r>
              <a:rPr lang="en-US" b="1" dirty="0"/>
              <a:t>Another person may be allowed signature authority over the account</a:t>
            </a:r>
          </a:p>
          <a:p>
            <a:pPr indent="457200"/>
            <a:endParaRPr lang="en-US" b="1" dirty="0"/>
          </a:p>
          <a:p>
            <a:pPr indent="457200"/>
            <a:r>
              <a:rPr lang="en-US" b="1" dirty="0"/>
              <a:t>Anyone can contribute to an ABLE account </a:t>
            </a:r>
          </a:p>
          <a:p>
            <a:pPr indent="457200"/>
            <a:endParaRPr lang="en-US" b="1" dirty="0"/>
          </a:p>
          <a:p>
            <a:pPr indent="457200"/>
            <a:r>
              <a:rPr lang="en-US" b="1" dirty="0"/>
              <a:t>Soon there will be gifting program</a:t>
            </a:r>
          </a:p>
          <a:p>
            <a:endParaRPr lang="en-US" dirty="0"/>
          </a:p>
        </p:txBody>
      </p:sp>
      <p:sp>
        <p:nvSpPr>
          <p:cNvPr id="4" name="Slide Number Placeholder 3"/>
          <p:cNvSpPr>
            <a:spLocks noGrp="1"/>
          </p:cNvSpPr>
          <p:nvPr>
            <p:ph type="sldNum" sz="quarter" idx="10"/>
          </p:nvPr>
        </p:nvSpPr>
        <p:spPr/>
        <p:txBody>
          <a:bodyPr/>
          <a:lstStyle/>
          <a:p>
            <a:fld id="{5B863853-24C1-49A7-B1BB-33DECEB38E55}" type="slidenum">
              <a:rPr lang="en-US" smtClean="0"/>
              <a:t>9</a:t>
            </a:fld>
            <a:endParaRPr lang="en-US"/>
          </a:p>
        </p:txBody>
      </p:sp>
    </p:spTree>
    <p:extLst>
      <p:ext uri="{BB962C8B-B14F-4D97-AF65-F5344CB8AC3E}">
        <p14:creationId xmlns:p14="http://schemas.microsoft.com/office/powerpoint/2010/main" val="3559382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eaLnBrk="1" latinLnBrk="0" hangingPunct="1"/>
            <a:fld id="{C1784EBF-533A-474A-921A-A2B327C174C0}" type="datetime1">
              <a:rPr lang="en-US" smtClean="0"/>
              <a:t>10/6/2017</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kumimoji="0" lang="en-US">
              <a:solidFill>
                <a:schemeClr val="accent1">
                  <a:tint val="20000"/>
                </a:schemeClr>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dirty="0">
              <a:solidFill>
                <a:srgbClr val="FFFFFF"/>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605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eaLnBrk="1" latinLnBrk="0" hangingPunct="1"/>
            <a:fld id="{E72601A2-0E16-49BD-89F8-5BBB18C8896F}" type="datetime1">
              <a:rPr lang="en-US" smtClean="0"/>
              <a:t>10/6/2017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246787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eaLnBrk="1" latinLnBrk="0" hangingPunct="1"/>
            <a:fld id="{B367A2E2-329C-4DC5-A3A5-0918D88D1434}" type="datetime1">
              <a:rPr lang="en-US" smtClean="0"/>
              <a:t>10/6/2017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260843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eaLnBrk="1" latinLnBrk="0" hangingPunct="1"/>
            <a:fld id="{19C688DB-AF85-4842-B9E9-8C991533EB7C}" type="datetime1">
              <a:rPr lang="en-US" smtClean="0"/>
              <a:t>10/6/2017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4039933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eaLnBrk="1" latinLnBrk="0" hangingPunct="1"/>
            <a:fld id="{A7AFAD7F-64F9-4D0E-89C6-875248A71D68}" type="datetime1">
              <a:rPr lang="en-US" smtClean="0"/>
              <a:t>10/6/2017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228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eaLnBrk="1" latinLnBrk="0" hangingPunct="1"/>
            <a:fld id="{9C578C6B-C817-4413-9D10-F000C9985345}" type="datetime1">
              <a:rPr lang="en-US" smtClean="0"/>
              <a:t>10/6/2017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110696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eaLnBrk="1" latinLnBrk="0" hangingPunct="1"/>
            <a:fld id="{4132EEFF-BD07-4196-9880-31E52BA40412}" type="datetime1">
              <a:rPr lang="en-US" smtClean="0"/>
              <a:t>10/6/2017</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333611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eaLnBrk="1" latinLnBrk="0" hangingPunct="1"/>
            <a:fld id="{7B11048E-FA58-477F-9CDD-961A76D123F5}" type="datetime1">
              <a:rPr lang="en-US" smtClean="0"/>
              <a:t>10/6/2017</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272644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eaLnBrk="1" latinLnBrk="0" hangingPunct="1"/>
            <a:fld id="{82E36B4E-C672-4E50-9DDF-34806E5E97C3}" type="datetime1">
              <a:rPr lang="en-US" smtClean="0"/>
              <a:t>10/6/2017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0" lang="en-US"/>
          </a:p>
        </p:txBody>
      </p:sp>
      <p:sp>
        <p:nvSpPr>
          <p:cNvPr id="9" name="Slide Number Placeholder 8"/>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73885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eaLnBrk="1" latinLnBrk="0" hangingPunct="1"/>
            <a:fld id="{84C6891A-F79F-4CAF-9773-738D14F1F9A3}" type="datetime1">
              <a:rPr lang="en-US" smtClean="0"/>
              <a:t>10/6/2017</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kumimoji="0"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248290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eaLnBrk="1" latinLnBrk="0" hangingPunct="1"/>
            <a:fld id="{972107FA-C21E-4086-B824-15031BA61CD7}" type="datetime1">
              <a:rPr lang="en-US" smtClean="0"/>
              <a:t>10/6/2017</a:t>
            </a:fld>
            <a:endParaRPr lang="en-US">
              <a:solidFill>
                <a:schemeClr val="tx1"/>
              </a:solidFill>
            </a:endParaRPr>
          </a:p>
        </p:txBody>
      </p:sp>
      <p:sp>
        <p:nvSpPr>
          <p:cNvPr id="6" name="Footer Placeholder 5"/>
          <p:cNvSpPr>
            <a:spLocks noGrp="1"/>
          </p:cNvSpPr>
          <p:nvPr>
            <p:ph type="ftr" sz="quarter" idx="11"/>
          </p:nvPr>
        </p:nvSpPr>
        <p:spPr/>
        <p:txBody>
          <a:bodyPr/>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solidFill>
                <a:schemeClr val="tx1"/>
              </a:solidFill>
            </a:endParaRPr>
          </a:p>
        </p:txBody>
      </p:sp>
    </p:spTree>
    <p:extLst>
      <p:ext uri="{BB962C8B-B14F-4D97-AF65-F5344CB8AC3E}">
        <p14:creationId xmlns:p14="http://schemas.microsoft.com/office/powerpoint/2010/main" val="294180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eaLnBrk="1" latinLnBrk="0" hangingPunct="1"/>
            <a:fld id="{4E4D5033-32DC-4A88-9DFE-67E494F5550B}" type="datetime1">
              <a:rPr lang="en-US" smtClean="0"/>
              <a:t>10/6/2017</a:t>
            </a:fld>
            <a:endParaRPr lang="en-US" sz="1000" dirty="0">
              <a:solidFill>
                <a:schemeClr val="tx1"/>
              </a:solidFill>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5BBC35B-A44B-4119-B8DA-DE9E3DFADA20}" type="slidenum">
              <a:rPr kumimoji="0" lang="en-US" smtClean="0"/>
              <a:pPr eaLnBrk="1" latinLnBrk="0" hangingPunct="1"/>
              <a:t>‹#›</a:t>
            </a:fld>
            <a:endParaRPr kumimoji="0" lang="en-US" sz="1000" b="0">
              <a:solidFill>
                <a:schemeClr val="tx1"/>
              </a:solidFill>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3171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5.PNG"/><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17.emf"/></Relationships>
</file>

<file path=ppt/slides/_rels/slide36.xml.rels><?xml version="1.0" encoding="UTF-8" standalone="yes"?>
<Relationships xmlns="http://schemas.openxmlformats.org/package/2006/relationships"><Relationship Id="rId8" Type="http://schemas.openxmlformats.org/officeDocument/2006/relationships/hyperlink" Target="http://www.washingtonlawhelp.org/files/C9D2EA3F-0350-D9AF-ACAE-BF37E9BC9FFA/attachments/D6057FC6-083D-4360-8DBA-4B805FC6385D/senior-bulletin-on-special-needs-trusts-and-able.pdf" TargetMode="External"/><Relationship Id="rId3" Type="http://schemas.openxmlformats.org/officeDocument/2006/relationships/hyperlink" Target="http://www.washingtonstateable.com/" TargetMode="External"/><Relationship Id="rId7" Type="http://schemas.openxmlformats.org/officeDocument/2006/relationships/hyperlink" Target="https://www.irs.gov/irb/2015-27_IRB/ar09.html"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hyperlink" Target="https://secure.ssa.gov/poms.nsf/lnx/0501130740" TargetMode="External"/><Relationship Id="rId5" Type="http://schemas.openxmlformats.org/officeDocument/2006/relationships/hyperlink" Target="http://ableforall.com/" TargetMode="External"/><Relationship Id="rId4" Type="http://schemas.openxmlformats.org/officeDocument/2006/relationships/hyperlink" Target="http://www.ablenrc.org/" TargetMode="External"/><Relationship Id="rId9"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hyperlink" Target="mailto:Michelle.Bradley@commerce.wa.gov" TargetMode="External"/><Relationship Id="rId5" Type="http://schemas.openxmlformats.org/officeDocument/2006/relationships/hyperlink" Target="mailto:Christina.Gagnon@commerce.wa.gov" TargetMode="External"/><Relationship Id="rId4" Type="http://schemas.openxmlformats.org/officeDocument/2006/relationships/hyperlink" Target="mailto:Peter.Tassoni@commerce.wa.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44722" y="3200400"/>
            <a:ext cx="5461178" cy="2185214"/>
          </a:xfrm>
          <a:prstGeom prst="rect">
            <a:avLst/>
          </a:prstGeom>
          <a:noFill/>
        </p:spPr>
        <p:txBody>
          <a:bodyPr wrap="square" rtlCol="0">
            <a:spAutoFit/>
          </a:bodyPr>
          <a:lstStyle/>
          <a:p>
            <a:r>
              <a:rPr lang="en-US" sz="3200" b="1" dirty="0" smtClean="0"/>
              <a:t>Department of Commerce</a:t>
            </a:r>
          </a:p>
          <a:p>
            <a:r>
              <a:rPr lang="en-US" sz="3200" b="1" dirty="0" smtClean="0"/>
              <a:t>Disability Workgroup</a:t>
            </a:r>
          </a:p>
          <a:p>
            <a:endParaRPr lang="en-US" sz="1200" b="1" dirty="0" smtClean="0"/>
          </a:p>
          <a:p>
            <a:pPr marL="287338" indent="339725"/>
            <a:r>
              <a:rPr lang="en-US" sz="2000" b="1" dirty="0" smtClean="0"/>
              <a:t>Peter Tassoni, Workgroup Manager</a:t>
            </a:r>
          </a:p>
          <a:p>
            <a:pPr marL="287338" indent="339725"/>
            <a:r>
              <a:rPr lang="en-US" sz="2000" b="1" dirty="0" smtClean="0"/>
              <a:t>Chris Gagnon, Program Manager</a:t>
            </a:r>
          </a:p>
          <a:p>
            <a:pPr marL="287338" indent="339725"/>
            <a:r>
              <a:rPr lang="en-US" sz="2000" b="1" dirty="0" smtClean="0"/>
              <a:t>Michelle Bradley, Administrative Assistant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915" y="609600"/>
            <a:ext cx="8595063" cy="1676400"/>
          </a:xfrm>
          <a:prstGeom prst="rect">
            <a:avLst/>
          </a:prstGeom>
        </p:spPr>
      </p:pic>
      <p:sp>
        <p:nvSpPr>
          <p:cNvPr id="7" name="Slide Number Placeholder 6"/>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a:t>
            </a:fld>
            <a:endParaRPr kumimoji="0" lang="en-US" dirty="0">
              <a:solidFill>
                <a:srgbClr val="FFFFFF"/>
              </a:solidFill>
            </a:endParaRPr>
          </a:p>
        </p:txBody>
      </p:sp>
    </p:spTree>
    <p:extLst>
      <p:ext uri="{BB962C8B-B14F-4D97-AF65-F5344CB8AC3E}">
        <p14:creationId xmlns:p14="http://schemas.microsoft.com/office/powerpoint/2010/main" val="246066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457201"/>
            <a:ext cx="7772400" cy="685799"/>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400" dirty="0" smtClean="0">
                <a:solidFill>
                  <a:schemeClr val="tx1"/>
                </a:solidFill>
                <a:latin typeface="Lucida Sans Unicode" panose="020B0602030504020204" pitchFamily="34" charset="0"/>
                <a:cs typeface="Lucida Sans Unicode" panose="020B0602030504020204" pitchFamily="34" charset="0"/>
              </a:rPr>
              <a:t>Account Limitations</a:t>
            </a:r>
            <a:endParaRPr lang="en-US" sz="4400" dirty="0">
              <a:solidFill>
                <a:schemeClr val="tx1"/>
              </a:solidFill>
              <a:latin typeface="Lucida Sans Unicode" panose="020B0602030504020204" pitchFamily="34" charset="0"/>
              <a:cs typeface="Lucida Sans Unicode" panose="020B0602030504020204" pitchFamily="34" charset="0"/>
            </a:endParaRPr>
          </a:p>
        </p:txBody>
      </p:sp>
      <p:sp>
        <p:nvSpPr>
          <p:cNvPr id="3" name="Subtitle 2"/>
          <p:cNvSpPr txBox="1">
            <a:spLocks/>
          </p:cNvSpPr>
          <p:nvPr/>
        </p:nvSpPr>
        <p:spPr>
          <a:xfrm>
            <a:off x="685800" y="1467296"/>
            <a:ext cx="8305800" cy="4476304"/>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687388" indent="-577850">
              <a:buNone/>
            </a:pPr>
            <a:r>
              <a:rPr lang="en-US" sz="3200" b="1" dirty="0" smtClean="0"/>
              <a:t>One account per individual with disability</a:t>
            </a:r>
          </a:p>
          <a:p>
            <a:pPr marL="687388" indent="-577850">
              <a:buNone/>
            </a:pPr>
            <a:endParaRPr lang="en-US" sz="3200" b="1" dirty="0"/>
          </a:p>
          <a:p>
            <a:pPr marL="687388" indent="-577850">
              <a:buNone/>
            </a:pPr>
            <a:r>
              <a:rPr lang="en-US" sz="3200" b="1" dirty="0" smtClean="0"/>
              <a:t>$14,000 limit on annual contributions</a:t>
            </a:r>
          </a:p>
          <a:p>
            <a:pPr marL="687388" indent="-577850">
              <a:buNone/>
            </a:pPr>
            <a:endParaRPr lang="en-US" sz="3200" b="1" dirty="0"/>
          </a:p>
          <a:p>
            <a:pPr marL="687388" indent="-577850">
              <a:buNone/>
            </a:pPr>
            <a:r>
              <a:rPr lang="en-US" sz="3200" b="1" u="sng" dirty="0" smtClean="0"/>
              <a:t>$86,000 limit over time (will increase in 2018)</a:t>
            </a:r>
          </a:p>
          <a:p>
            <a:pPr marL="687388" indent="-577850">
              <a:buNone/>
            </a:pPr>
            <a:endParaRPr lang="en-US" sz="3200" b="1" dirty="0"/>
          </a:p>
          <a:p>
            <a:pPr marL="114300" indent="-4763">
              <a:buNone/>
            </a:pPr>
            <a:r>
              <a:rPr lang="en-US" sz="3200" b="1" dirty="0" smtClean="0"/>
              <a:t>$100,000 </a:t>
            </a:r>
            <a:r>
              <a:rPr lang="en-US" sz="3200" b="1" dirty="0"/>
              <a:t>limit before </a:t>
            </a:r>
            <a:r>
              <a:rPr lang="en-US" sz="3200" b="1" u="sng" dirty="0"/>
              <a:t>SSI </a:t>
            </a:r>
            <a:r>
              <a:rPr lang="en-US" sz="3200" b="1" u="sng" dirty="0" smtClean="0"/>
              <a:t>cash benefits</a:t>
            </a:r>
            <a:r>
              <a:rPr lang="en-US" sz="3200" b="1" dirty="0" smtClean="0"/>
              <a:t> </a:t>
            </a:r>
            <a:r>
              <a:rPr lang="en-US" sz="3200" b="1" dirty="0"/>
              <a:t>are </a:t>
            </a:r>
            <a:r>
              <a:rPr lang="en-US" sz="3200" b="1" dirty="0" smtClean="0"/>
              <a:t>suspended</a:t>
            </a:r>
            <a:endParaRPr lang="en-US" sz="3200" b="1" dirty="0"/>
          </a:p>
          <a:p>
            <a:endParaRPr lang="en-US" sz="2000" dirty="0" smtClean="0"/>
          </a:p>
          <a:p>
            <a:pPr marL="109728" indent="0">
              <a:buNone/>
            </a:pPr>
            <a:endParaRPr lang="en-US" sz="2000" dirty="0"/>
          </a:p>
          <a:p>
            <a:pPr marL="109728" indent="0">
              <a:buNone/>
            </a:pPr>
            <a:endParaRPr lang="en-US" sz="2000" dirty="0" smtClean="0"/>
          </a:p>
          <a:p>
            <a:pPr marL="109728" indent="0">
              <a:buNone/>
            </a:pPr>
            <a:endParaRPr lang="en-US" sz="2000" dirty="0"/>
          </a:p>
          <a:p>
            <a:pPr marL="109728" indent="0">
              <a:buNone/>
            </a:pP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635" y="132588"/>
            <a:ext cx="1038730" cy="667512"/>
          </a:xfrm>
          <a:prstGeom prst="rect">
            <a:avLst/>
          </a:prstGeom>
        </p:spPr>
      </p:pic>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10</a:t>
            </a:fld>
            <a:endParaRPr kumimoji="0" lang="en-US"/>
          </a:p>
        </p:txBody>
      </p:sp>
    </p:spTree>
    <p:extLst>
      <p:ext uri="{BB962C8B-B14F-4D97-AF65-F5344CB8AC3E}">
        <p14:creationId xmlns:p14="http://schemas.microsoft.com/office/powerpoint/2010/main" val="219112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457201"/>
            <a:ext cx="7772400" cy="685799"/>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Lucida Sans Unicode"/>
                <a:ea typeface="+mj-ea"/>
                <a:cs typeface="+mj-cs"/>
              </a:rPr>
              <a:t>Qualified Expenses</a:t>
            </a:r>
            <a:endParaRPr kumimoji="0" lang="en-US" sz="44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Lucida Sans Unicode"/>
              <a:ea typeface="+mj-ea"/>
              <a:cs typeface="+mj-cs"/>
            </a:endParaRPr>
          </a:p>
        </p:txBody>
      </p:sp>
      <p:sp>
        <p:nvSpPr>
          <p:cNvPr id="3" name="Subtitle 2"/>
          <p:cNvSpPr txBox="1">
            <a:spLocks/>
          </p:cNvSpPr>
          <p:nvPr/>
        </p:nvSpPr>
        <p:spPr>
          <a:xfrm>
            <a:off x="914439" y="1143000"/>
            <a:ext cx="7863755" cy="5577804"/>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lvl="0" indent="0" fontAlgn="auto">
              <a:buClr>
                <a:srgbClr val="629DD1"/>
              </a:buClr>
              <a:buNone/>
              <a:defRPr/>
            </a:pPr>
            <a:r>
              <a:rPr lang="en-US" sz="3200" b="1" dirty="0"/>
              <a:t>E</a:t>
            </a:r>
            <a:r>
              <a:rPr lang="en-US" sz="3200" b="1" dirty="0" smtClean="0"/>
              <a:t>xpenses </a:t>
            </a:r>
            <a:r>
              <a:rPr lang="en-US" sz="3200" b="1" dirty="0"/>
              <a:t>which help improve health, independence, and/or quality of </a:t>
            </a:r>
            <a:r>
              <a:rPr lang="en-US" sz="3200" b="1" dirty="0" smtClean="0"/>
              <a:t>life:</a:t>
            </a:r>
            <a:endParaRPr kumimoji="0" lang="en-US" sz="3200" b="1" i="0" u="none" strike="noStrike" kern="1200" cap="none" spc="0" normalizeH="0" baseline="0" noProof="0" dirty="0" smtClean="0">
              <a:ln>
                <a:noFill/>
              </a:ln>
              <a:solidFill>
                <a:prstClr val="black"/>
              </a:solidFill>
              <a:effectLst/>
              <a:uLnTx/>
              <a:uFillTx/>
            </a:endParaRPr>
          </a:p>
          <a:p>
            <a:pPr lvl="2" indent="-256032">
              <a:spcBef>
                <a:spcPts val="400"/>
              </a:spcBef>
              <a:buClr>
                <a:srgbClr val="629DD1"/>
              </a:buClr>
              <a:buSzPct val="68000"/>
              <a:buFont typeface="Wingdings 3"/>
              <a:buChar char=""/>
              <a:defRPr/>
            </a:pPr>
            <a:r>
              <a:rPr kumimoji="0" lang="en-US" sz="2000" b="0" i="0" u="none" strike="noStrike" kern="1200" cap="none" spc="0" normalizeH="0" baseline="0" noProof="0" dirty="0" smtClean="0">
                <a:ln>
                  <a:noFill/>
                </a:ln>
                <a:solidFill>
                  <a:prstClr val="black"/>
                </a:solidFill>
                <a:effectLst/>
                <a:uLnTx/>
                <a:uFillTx/>
                <a:latin typeface="Lucida Sans Unicode"/>
              </a:rPr>
              <a:t>Education</a:t>
            </a:r>
          </a:p>
          <a:p>
            <a:pPr lvl="2" indent="-256032">
              <a:spcBef>
                <a:spcPts val="400"/>
              </a:spcBef>
              <a:buClr>
                <a:srgbClr val="629DD1"/>
              </a:buClr>
              <a:buSzPct val="68000"/>
              <a:buFont typeface="Wingdings 3"/>
              <a:buChar char=""/>
              <a:defRPr/>
            </a:pPr>
            <a:r>
              <a:rPr kumimoji="0" lang="en-US" sz="2000" b="0" i="0" u="none" strike="noStrike" kern="1200" cap="none" spc="0" normalizeH="0" baseline="0" noProof="0" dirty="0" smtClean="0">
                <a:ln>
                  <a:noFill/>
                </a:ln>
                <a:solidFill>
                  <a:prstClr val="black"/>
                </a:solidFill>
                <a:effectLst/>
                <a:uLnTx/>
                <a:uFillTx/>
                <a:latin typeface="Lucida Sans Unicode"/>
              </a:rPr>
              <a:t>Housing ***</a:t>
            </a:r>
          </a:p>
          <a:p>
            <a:pPr lvl="2" indent="-256032">
              <a:spcBef>
                <a:spcPts val="400"/>
              </a:spcBef>
              <a:buClr>
                <a:srgbClr val="629DD1"/>
              </a:buClr>
              <a:buSzPct val="68000"/>
              <a:buFont typeface="Wingdings 3"/>
              <a:buChar char=""/>
              <a:defRPr/>
            </a:pPr>
            <a:r>
              <a:rPr lang="en-US" sz="2000" dirty="0" smtClean="0">
                <a:solidFill>
                  <a:prstClr val="black"/>
                </a:solidFill>
                <a:latin typeface="Lucida Sans Unicode"/>
              </a:rPr>
              <a:t>Basic Living Expenses</a:t>
            </a:r>
            <a:endParaRPr kumimoji="0" lang="en-US" sz="2000" b="0" i="0" u="none" strike="noStrike" kern="1200" cap="none" spc="0" normalizeH="0" baseline="0" noProof="0" dirty="0" smtClean="0">
              <a:ln>
                <a:noFill/>
              </a:ln>
              <a:solidFill>
                <a:prstClr val="black"/>
              </a:solidFill>
              <a:effectLst/>
              <a:uLnTx/>
              <a:uFillTx/>
              <a:latin typeface="Lucida Sans Unicode"/>
            </a:endParaRPr>
          </a:p>
          <a:p>
            <a:pPr lvl="2" indent="-256032">
              <a:spcBef>
                <a:spcPts val="400"/>
              </a:spcBef>
              <a:buClr>
                <a:srgbClr val="629DD1"/>
              </a:buClr>
              <a:buSzPct val="68000"/>
              <a:buFont typeface="Wingdings 3"/>
              <a:buChar char=""/>
              <a:defRPr/>
            </a:pPr>
            <a:r>
              <a:rPr kumimoji="0" lang="en-US" sz="2000" b="0" i="0" u="none" strike="noStrike" kern="1200" cap="none" spc="0" normalizeH="0" baseline="0" noProof="0" dirty="0" smtClean="0">
                <a:ln>
                  <a:noFill/>
                </a:ln>
                <a:solidFill>
                  <a:prstClr val="black"/>
                </a:solidFill>
                <a:effectLst/>
                <a:uLnTx/>
                <a:uFillTx/>
                <a:latin typeface="Lucida Sans Unicode"/>
              </a:rPr>
              <a:t>Transportation</a:t>
            </a:r>
          </a:p>
          <a:p>
            <a:pPr lvl="2" indent="-256032">
              <a:spcBef>
                <a:spcPts val="400"/>
              </a:spcBef>
              <a:buClr>
                <a:srgbClr val="629DD1"/>
              </a:buClr>
              <a:buSzPct val="68000"/>
              <a:buFont typeface="Wingdings 3"/>
              <a:buChar char=""/>
              <a:defRPr/>
            </a:pPr>
            <a:r>
              <a:rPr kumimoji="0" lang="en-US" sz="2000" b="0" i="0" u="none" strike="noStrike" kern="1200" cap="none" spc="0" normalizeH="0" baseline="0" noProof="0" dirty="0" smtClean="0">
                <a:ln>
                  <a:noFill/>
                </a:ln>
                <a:solidFill>
                  <a:prstClr val="black"/>
                </a:solidFill>
                <a:effectLst/>
                <a:uLnTx/>
                <a:uFillTx/>
                <a:latin typeface="Lucida Sans Unicode"/>
              </a:rPr>
              <a:t>Employment Training &amp; Support</a:t>
            </a:r>
          </a:p>
          <a:p>
            <a:pPr lvl="2" indent="-256032">
              <a:spcBef>
                <a:spcPts val="400"/>
              </a:spcBef>
              <a:buClr>
                <a:srgbClr val="629DD1"/>
              </a:buClr>
              <a:buSzPct val="68000"/>
              <a:buFont typeface="Wingdings 3"/>
              <a:buChar char=""/>
              <a:defRPr/>
            </a:pPr>
            <a:r>
              <a:rPr kumimoji="0" lang="en-US" sz="2000" b="0" i="0" u="none" strike="noStrike" kern="1200" cap="none" spc="0" normalizeH="0" baseline="0" noProof="0" dirty="0" smtClean="0">
                <a:ln>
                  <a:noFill/>
                </a:ln>
                <a:solidFill>
                  <a:prstClr val="black"/>
                </a:solidFill>
                <a:effectLst/>
                <a:uLnTx/>
                <a:uFillTx/>
                <a:latin typeface="Lucida Sans Unicode"/>
              </a:rPr>
              <a:t>Assistive Technology</a:t>
            </a:r>
          </a:p>
          <a:p>
            <a:pPr lvl="2" indent="-256032">
              <a:spcBef>
                <a:spcPts val="400"/>
              </a:spcBef>
              <a:buClr>
                <a:srgbClr val="629DD1"/>
              </a:buClr>
              <a:buSzPct val="68000"/>
              <a:buFont typeface="Wingdings 3"/>
              <a:buChar char=""/>
              <a:defRPr/>
            </a:pPr>
            <a:r>
              <a:rPr kumimoji="0" lang="en-US" sz="2000" b="0" i="0" u="none" strike="noStrike" kern="1200" cap="none" spc="0" normalizeH="0" baseline="0" noProof="0" dirty="0" smtClean="0">
                <a:ln>
                  <a:noFill/>
                </a:ln>
                <a:solidFill>
                  <a:prstClr val="black"/>
                </a:solidFill>
                <a:effectLst/>
                <a:uLnTx/>
                <a:uFillTx/>
                <a:latin typeface="Lucida Sans Unicode"/>
              </a:rPr>
              <a:t>Personal Support Services</a:t>
            </a:r>
          </a:p>
          <a:p>
            <a:pPr lvl="2" indent="-256032">
              <a:spcBef>
                <a:spcPts val="400"/>
              </a:spcBef>
              <a:buClr>
                <a:srgbClr val="629DD1"/>
              </a:buClr>
              <a:buSzPct val="68000"/>
              <a:buFont typeface="Wingdings 3"/>
              <a:buChar char=""/>
              <a:defRPr/>
            </a:pPr>
            <a:r>
              <a:rPr kumimoji="0" lang="en-US" sz="2000" b="0" i="0" u="none" strike="noStrike" kern="1200" cap="none" spc="0" normalizeH="0" baseline="0" noProof="0" dirty="0" smtClean="0">
                <a:ln>
                  <a:noFill/>
                </a:ln>
                <a:solidFill>
                  <a:prstClr val="black"/>
                </a:solidFill>
                <a:effectLst/>
                <a:uLnTx/>
                <a:uFillTx/>
                <a:latin typeface="Lucida Sans Unicode"/>
              </a:rPr>
              <a:t>Health, Prevention &amp; Wellness</a:t>
            </a:r>
          </a:p>
          <a:p>
            <a:pPr lvl="2" indent="-256032">
              <a:spcBef>
                <a:spcPts val="400"/>
              </a:spcBef>
              <a:buClr>
                <a:srgbClr val="629DD1"/>
              </a:buClr>
              <a:buSzPct val="68000"/>
              <a:buFont typeface="Wingdings 3"/>
              <a:buChar char=""/>
              <a:defRPr/>
            </a:pPr>
            <a:r>
              <a:rPr kumimoji="0" lang="en-US" sz="2000" b="0" i="0" u="none" strike="noStrike" kern="1200" cap="none" spc="0" normalizeH="0" baseline="0" noProof="0" dirty="0" smtClean="0">
                <a:ln>
                  <a:noFill/>
                </a:ln>
                <a:solidFill>
                  <a:prstClr val="black"/>
                </a:solidFill>
                <a:effectLst/>
                <a:uLnTx/>
                <a:uFillTx/>
                <a:latin typeface="Lucida Sans Unicode"/>
              </a:rPr>
              <a:t>Financial Management</a:t>
            </a:r>
          </a:p>
          <a:p>
            <a:pPr lvl="2" indent="-256032">
              <a:spcBef>
                <a:spcPts val="400"/>
              </a:spcBef>
              <a:buClr>
                <a:srgbClr val="629DD1"/>
              </a:buClr>
              <a:buSzPct val="68000"/>
              <a:buFont typeface="Wingdings 3"/>
              <a:buChar char=""/>
              <a:defRPr/>
            </a:pPr>
            <a:r>
              <a:rPr kumimoji="0" lang="en-US" sz="2000" b="0" i="0" u="none" strike="noStrike" kern="1200" cap="none" spc="0" normalizeH="0" baseline="0" noProof="0" dirty="0" smtClean="0">
                <a:ln>
                  <a:noFill/>
                </a:ln>
                <a:solidFill>
                  <a:prstClr val="black"/>
                </a:solidFill>
                <a:effectLst/>
                <a:uLnTx/>
                <a:uFillTx/>
                <a:latin typeface="Lucida Sans Unicode"/>
              </a:rPr>
              <a:t>Legal Fees</a:t>
            </a:r>
          </a:p>
          <a:p>
            <a:pPr lvl="2" indent="-256032">
              <a:spcBef>
                <a:spcPts val="400"/>
              </a:spcBef>
              <a:buClr>
                <a:srgbClr val="629DD1"/>
              </a:buClr>
              <a:buSzPct val="68000"/>
              <a:buFont typeface="Wingdings 3"/>
              <a:buChar char=""/>
              <a:defRPr/>
            </a:pPr>
            <a:r>
              <a:rPr kumimoji="0" lang="en-US" sz="2000" b="0" i="0" u="none" strike="noStrike" kern="1200" cap="none" spc="0" normalizeH="0" baseline="0" noProof="0" dirty="0" smtClean="0">
                <a:ln>
                  <a:noFill/>
                </a:ln>
                <a:solidFill>
                  <a:prstClr val="black"/>
                </a:solidFill>
                <a:effectLst/>
                <a:uLnTx/>
                <a:uFillTx/>
                <a:latin typeface="Lucida Sans Unicode"/>
              </a:rPr>
              <a:t>Funeral &amp; Burial</a:t>
            </a:r>
          </a:p>
          <a:p>
            <a:pPr marL="365760" marR="0" lvl="0" indent="-256032" algn="l" defTabSz="914400" rtl="0" eaLnBrk="1" fontAlgn="auto" latinLnBrk="0" hangingPunct="1">
              <a:lnSpc>
                <a:spcPct val="100000"/>
              </a:lnSpc>
              <a:spcBef>
                <a:spcPts val="400"/>
              </a:spcBef>
              <a:spcAft>
                <a:spcPts val="0"/>
              </a:spcAft>
              <a:buClr>
                <a:srgbClr val="629DD1"/>
              </a:buClr>
              <a:buSzPct val="68000"/>
              <a:buFont typeface="Wingdings 3"/>
              <a:buChar char=""/>
              <a:tabLst/>
              <a:defRPr/>
            </a:pPr>
            <a:endParaRPr kumimoji="0" lang="en-US" sz="2700" b="0" i="0" u="none" strike="noStrike" kern="1200" cap="none" spc="0" normalizeH="0" baseline="0" noProof="0" dirty="0" smtClean="0">
              <a:ln>
                <a:noFill/>
              </a:ln>
              <a:solidFill>
                <a:prstClr val="black"/>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629DD1"/>
              </a:buClr>
              <a:buSzPct val="68000"/>
              <a:buFont typeface="Wingdings 3"/>
              <a:buChar char=""/>
              <a:tabLst/>
              <a:defRPr/>
            </a:pPr>
            <a:endParaRPr kumimoji="0" lang="en-US" sz="2000" b="0" i="0" u="none" strike="noStrike" kern="1200" cap="none" spc="0" normalizeH="0" baseline="0" noProof="0" dirty="0">
              <a:ln>
                <a:noFill/>
              </a:ln>
              <a:solidFill>
                <a:prstClr val="black"/>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629DD1"/>
              </a:buClr>
              <a:buSzPct val="68000"/>
              <a:buFont typeface="Wingdings 3"/>
              <a:buChar char=""/>
              <a:tabLst/>
              <a:defRPr/>
            </a:pPr>
            <a:endParaRPr kumimoji="0" lang="en-US" sz="2000" b="0" i="0" u="none" strike="noStrike" kern="1200" cap="none" spc="0" normalizeH="0" baseline="0" noProof="0" dirty="0" smtClean="0">
              <a:ln>
                <a:noFill/>
              </a:ln>
              <a:solidFill>
                <a:prstClr val="black"/>
              </a:solidFill>
              <a:effectLst/>
              <a:uLnTx/>
              <a:uFillTx/>
              <a:latin typeface="Lucida Sans Unicode"/>
              <a:ea typeface="+mn-ea"/>
              <a:cs typeface="+mn-cs"/>
            </a:endParaRPr>
          </a:p>
          <a:p>
            <a:pPr marL="109728" marR="0" lvl="0" indent="0" algn="l" defTabSz="914400" rtl="0" eaLnBrk="1" fontAlgn="auto" latinLnBrk="0" hangingPunct="1">
              <a:lnSpc>
                <a:spcPct val="100000"/>
              </a:lnSpc>
              <a:spcBef>
                <a:spcPts val="400"/>
              </a:spcBef>
              <a:spcAft>
                <a:spcPts val="0"/>
              </a:spcAft>
              <a:buClr>
                <a:srgbClr val="629DD1"/>
              </a:buClr>
              <a:buSzPct val="68000"/>
              <a:buFont typeface="Wingdings 3"/>
              <a:buNone/>
              <a:tabLst/>
              <a:defRPr/>
            </a:pPr>
            <a:endParaRPr kumimoji="0" lang="en-US" sz="2000" b="0" i="0" u="none" strike="noStrike" kern="1200" cap="none" spc="0" normalizeH="0" baseline="0" noProof="0" dirty="0">
              <a:ln>
                <a:noFill/>
              </a:ln>
              <a:solidFill>
                <a:prstClr val="black"/>
              </a:solidFill>
              <a:effectLst/>
              <a:uLnTx/>
              <a:uFillTx/>
              <a:latin typeface="Lucida Sans Unicode"/>
              <a:ea typeface="+mn-ea"/>
              <a:cs typeface="+mn-cs"/>
            </a:endParaRPr>
          </a:p>
          <a:p>
            <a:pPr marL="109728" marR="0" lvl="0" indent="0" algn="l" defTabSz="914400" rtl="0" eaLnBrk="1" fontAlgn="auto" latinLnBrk="0" hangingPunct="1">
              <a:lnSpc>
                <a:spcPct val="100000"/>
              </a:lnSpc>
              <a:spcBef>
                <a:spcPts val="400"/>
              </a:spcBef>
              <a:spcAft>
                <a:spcPts val="0"/>
              </a:spcAft>
              <a:buClr>
                <a:srgbClr val="629DD1"/>
              </a:buClr>
              <a:buSzPct val="68000"/>
              <a:buFont typeface="Wingdings 3"/>
              <a:buNone/>
              <a:tabLst/>
              <a:defRPr/>
            </a:pPr>
            <a:endParaRPr kumimoji="0" lang="en-US" sz="2000" b="0" i="0" u="none" strike="noStrike" kern="1200" cap="none" spc="0" normalizeH="0" baseline="0" noProof="0" dirty="0" smtClean="0">
              <a:ln>
                <a:noFill/>
              </a:ln>
              <a:solidFill>
                <a:prstClr val="black"/>
              </a:solidFill>
              <a:effectLst/>
              <a:uLnTx/>
              <a:uFillTx/>
              <a:latin typeface="Lucida Sans Unicode"/>
              <a:ea typeface="+mn-ea"/>
              <a:cs typeface="+mn-cs"/>
            </a:endParaRPr>
          </a:p>
          <a:p>
            <a:pPr marL="109728" marR="0" lvl="0" indent="0" algn="l" defTabSz="914400" rtl="0" eaLnBrk="1" fontAlgn="auto" latinLnBrk="0" hangingPunct="1">
              <a:lnSpc>
                <a:spcPct val="100000"/>
              </a:lnSpc>
              <a:spcBef>
                <a:spcPts val="400"/>
              </a:spcBef>
              <a:spcAft>
                <a:spcPts val="0"/>
              </a:spcAft>
              <a:buClr>
                <a:srgbClr val="629DD1"/>
              </a:buClr>
              <a:buSzPct val="68000"/>
              <a:buFont typeface="Wingdings 3"/>
              <a:buNone/>
              <a:tabLst/>
              <a:defRPr/>
            </a:pPr>
            <a:endParaRPr kumimoji="0" lang="en-US" sz="2000" b="0" i="0" u="none" strike="noStrike" kern="1200" cap="none" spc="0" normalizeH="0" baseline="0" noProof="0" dirty="0">
              <a:ln>
                <a:noFill/>
              </a:ln>
              <a:solidFill>
                <a:prstClr val="black"/>
              </a:solidFill>
              <a:effectLst/>
              <a:uLnTx/>
              <a:uFillTx/>
              <a:latin typeface="Lucida Sans Unicode"/>
              <a:ea typeface="+mn-ea"/>
              <a:cs typeface="+mn-cs"/>
            </a:endParaRPr>
          </a:p>
          <a:p>
            <a:pPr marL="109728" marR="0" lvl="0" indent="0" algn="l" defTabSz="914400" rtl="0" eaLnBrk="1" fontAlgn="auto" latinLnBrk="0" hangingPunct="1">
              <a:lnSpc>
                <a:spcPct val="100000"/>
              </a:lnSpc>
              <a:spcBef>
                <a:spcPts val="400"/>
              </a:spcBef>
              <a:spcAft>
                <a:spcPts val="0"/>
              </a:spcAft>
              <a:buClr>
                <a:srgbClr val="629DD1"/>
              </a:buClr>
              <a:buSzPct val="68000"/>
              <a:buFont typeface="Wingdings 3"/>
              <a:buNone/>
              <a:tabLst/>
              <a:defRPr/>
            </a:pPr>
            <a:endParaRPr kumimoji="0" lang="en-US" sz="2000" b="0" i="0" u="none" strike="noStrike" kern="1200" cap="none" spc="0" normalizeH="0" baseline="0" noProof="0" dirty="0">
              <a:ln>
                <a:noFill/>
              </a:ln>
              <a:solidFill>
                <a:prstClr val="black"/>
              </a:solidFill>
              <a:effectLst/>
              <a:uLnTx/>
              <a:uFillTx/>
              <a:latin typeface="Lucida Sans Unicode"/>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635" y="132588"/>
            <a:ext cx="1038730" cy="667512"/>
          </a:xfrm>
          <a:prstGeom prst="rect">
            <a:avLst/>
          </a:prstGeom>
        </p:spPr>
      </p:pic>
      <p:sp>
        <p:nvSpPr>
          <p:cNvPr id="6" name="Slide Number Placeholder 5"/>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11</a:t>
            </a:fld>
            <a:endParaRPr kumimoji="0" lang="en-US"/>
          </a:p>
        </p:txBody>
      </p:sp>
      <p:sp>
        <p:nvSpPr>
          <p:cNvPr id="5" name="TextBox 4"/>
          <p:cNvSpPr txBox="1"/>
          <p:nvPr/>
        </p:nvSpPr>
        <p:spPr>
          <a:xfrm rot="1138523">
            <a:off x="5313358" y="2917474"/>
            <a:ext cx="3494431" cy="646331"/>
          </a:xfrm>
          <a:prstGeom prst="rect">
            <a:avLst/>
          </a:prstGeom>
          <a:noFill/>
          <a:ln>
            <a:solidFill>
              <a:srgbClr val="002060"/>
            </a:solidFill>
          </a:ln>
        </p:spPr>
        <p:txBody>
          <a:bodyPr wrap="square" rtlCol="0">
            <a:spAutoFit/>
          </a:bodyPr>
          <a:lstStyle/>
          <a:p>
            <a:pPr algn="ctr"/>
            <a:r>
              <a:rPr lang="en-US" b="1" dirty="0" smtClean="0">
                <a:solidFill>
                  <a:schemeClr val="accent3">
                    <a:lumMod val="50000"/>
                  </a:schemeClr>
                </a:solidFill>
              </a:rPr>
              <a:t>Make it Explainable &amp; Defendable</a:t>
            </a:r>
          </a:p>
          <a:p>
            <a:pPr algn="ctr"/>
            <a:r>
              <a:rPr lang="en-US" b="1" dirty="0" smtClean="0">
                <a:solidFill>
                  <a:schemeClr val="accent3">
                    <a:lumMod val="50000"/>
                  </a:schemeClr>
                </a:solidFill>
              </a:rPr>
              <a:t>Keep Receipts &amp; Good Records</a:t>
            </a:r>
            <a:endParaRPr lang="en-US" b="1" dirty="0">
              <a:solidFill>
                <a:schemeClr val="accent3">
                  <a:lumMod val="50000"/>
                </a:schemeClr>
              </a:solidFill>
            </a:endParaRPr>
          </a:p>
        </p:txBody>
      </p:sp>
    </p:spTree>
    <p:extLst>
      <p:ext uri="{BB962C8B-B14F-4D97-AF65-F5344CB8AC3E}">
        <p14:creationId xmlns:p14="http://schemas.microsoft.com/office/powerpoint/2010/main" val="9342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457201"/>
            <a:ext cx="7772400" cy="685799"/>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Lucida Sans Unicode"/>
                <a:ea typeface="+mj-ea"/>
                <a:cs typeface="+mj-cs"/>
              </a:rPr>
              <a:t>***Housing Expenses</a:t>
            </a:r>
            <a:endParaRPr kumimoji="0" lang="en-US" sz="44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Lucida Sans Unicode"/>
              <a:ea typeface="+mj-ea"/>
              <a:cs typeface="+mj-cs"/>
            </a:endParaRPr>
          </a:p>
        </p:txBody>
      </p:sp>
      <p:sp>
        <p:nvSpPr>
          <p:cNvPr id="3" name="Subtitle 2"/>
          <p:cNvSpPr txBox="1">
            <a:spLocks/>
          </p:cNvSpPr>
          <p:nvPr/>
        </p:nvSpPr>
        <p:spPr>
          <a:xfrm>
            <a:off x="838199" y="1234439"/>
            <a:ext cx="8063165" cy="5212048"/>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marR="0" lvl="0" indent="0" algn="l" defTabSz="914400" rtl="0" eaLnBrk="1" fontAlgn="auto" latinLnBrk="0" hangingPunct="1">
              <a:lnSpc>
                <a:spcPct val="100000"/>
              </a:lnSpc>
              <a:spcBef>
                <a:spcPts val="400"/>
              </a:spcBef>
              <a:spcAft>
                <a:spcPts val="0"/>
              </a:spcAft>
              <a:buClr>
                <a:srgbClr val="629DD1"/>
              </a:buClr>
              <a:buSzPct val="68000"/>
              <a:buNone/>
              <a:tabLst/>
              <a:defRPr/>
            </a:pPr>
            <a:r>
              <a:rPr lang="en-US" sz="3200" b="1" dirty="0" smtClean="0">
                <a:solidFill>
                  <a:prstClr val="black"/>
                </a:solidFill>
              </a:rPr>
              <a:t>Should </a:t>
            </a:r>
            <a:r>
              <a:rPr kumimoji="0" lang="en-US" sz="3200" b="1" i="0" u="none" strike="noStrike" kern="1200" cap="none" spc="0" normalizeH="0" baseline="0" noProof="0" dirty="0" smtClean="0">
                <a:ln>
                  <a:noFill/>
                </a:ln>
                <a:solidFill>
                  <a:prstClr val="black"/>
                </a:solidFill>
                <a:effectLst/>
                <a:uLnTx/>
                <a:uFillTx/>
              </a:rPr>
              <a:t>be spent within</a:t>
            </a:r>
            <a:r>
              <a:rPr kumimoji="0" lang="en-US" sz="3200" b="1" i="0" u="none" strike="noStrike" kern="1200" cap="none" spc="0" normalizeH="0" noProof="0" dirty="0" smtClean="0">
                <a:ln>
                  <a:noFill/>
                </a:ln>
                <a:solidFill>
                  <a:prstClr val="black"/>
                </a:solidFill>
                <a:effectLst/>
                <a:uLnTx/>
                <a:uFillTx/>
              </a:rPr>
              <a:t> the same month as withdrawn from ABLE account </a:t>
            </a:r>
            <a:r>
              <a:rPr kumimoji="0" lang="en-US" sz="3200" b="1" i="0" u="none" strike="noStrike" kern="1200" cap="none" spc="0" normalizeH="0" noProof="0" dirty="0" smtClean="0">
                <a:ln>
                  <a:noFill/>
                </a:ln>
                <a:solidFill>
                  <a:prstClr val="black"/>
                </a:solidFill>
                <a:effectLst/>
                <a:uLnTx/>
                <a:uFillTx/>
              </a:rPr>
              <a:t>(</a:t>
            </a:r>
            <a:r>
              <a:rPr kumimoji="0" lang="en-US" sz="2800" b="1" i="0" u="none" strike="noStrike" kern="1200" cap="none" spc="0" normalizeH="0" noProof="0" dirty="0" smtClean="0">
                <a:ln>
                  <a:noFill/>
                </a:ln>
                <a:solidFill>
                  <a:prstClr val="black"/>
                </a:solidFill>
                <a:effectLst/>
                <a:uLnTx/>
                <a:uFillTx/>
              </a:rPr>
              <a:t>o</a:t>
            </a:r>
            <a:r>
              <a:rPr lang="en-US" sz="2800" b="1" dirty="0" err="1" smtClean="0">
                <a:solidFill>
                  <a:prstClr val="black"/>
                </a:solidFill>
              </a:rPr>
              <a:t>therwise</a:t>
            </a:r>
            <a:r>
              <a:rPr lang="en-US" sz="2800" b="1" dirty="0" smtClean="0">
                <a:solidFill>
                  <a:prstClr val="black"/>
                </a:solidFill>
              </a:rPr>
              <a:t> </a:t>
            </a:r>
            <a:r>
              <a:rPr lang="en-US" sz="2800" b="1" dirty="0" smtClean="0">
                <a:solidFill>
                  <a:prstClr val="black"/>
                </a:solidFill>
              </a:rPr>
              <a:t>those funds could affect your SSI benefits for </a:t>
            </a:r>
            <a:r>
              <a:rPr lang="en-US" sz="2800" b="1" dirty="0" smtClean="0">
                <a:solidFill>
                  <a:prstClr val="black"/>
                </a:solidFill>
              </a:rPr>
              <a:t>next </a:t>
            </a:r>
            <a:r>
              <a:rPr lang="en-US" sz="2800" b="1" dirty="0" smtClean="0">
                <a:solidFill>
                  <a:prstClr val="black"/>
                </a:solidFill>
              </a:rPr>
              <a:t>month)</a:t>
            </a:r>
            <a:endParaRPr kumimoji="0" lang="en-US" sz="2800" b="1" i="0" u="none" strike="noStrike" kern="1200" cap="none" spc="0" normalizeH="0" noProof="0" dirty="0" smtClean="0">
              <a:ln>
                <a:noFill/>
              </a:ln>
              <a:solidFill>
                <a:prstClr val="black"/>
              </a:solidFill>
              <a:effectLst/>
              <a:uLnTx/>
              <a:uFillTx/>
            </a:endParaRPr>
          </a:p>
          <a:p>
            <a:r>
              <a:rPr lang="en-US" sz="2000" dirty="0" smtClean="0"/>
              <a:t>Mortgage </a:t>
            </a:r>
            <a:r>
              <a:rPr lang="en-US" sz="2000" dirty="0"/>
              <a:t>(including property insurance required by </a:t>
            </a:r>
            <a:r>
              <a:rPr lang="en-US" sz="2000" dirty="0" smtClean="0"/>
              <a:t>mortgage </a:t>
            </a:r>
            <a:r>
              <a:rPr lang="en-US" sz="2000" dirty="0"/>
              <a:t>holder</a:t>
            </a:r>
            <a:r>
              <a:rPr lang="en-US" sz="2000" dirty="0" smtClean="0"/>
              <a:t>)</a:t>
            </a:r>
            <a:endParaRPr lang="en-US" sz="2000" dirty="0"/>
          </a:p>
          <a:p>
            <a:r>
              <a:rPr lang="en-US" sz="2000" dirty="0"/>
              <a:t>Real property </a:t>
            </a:r>
            <a:r>
              <a:rPr lang="en-US" sz="2000" dirty="0" smtClean="0"/>
              <a:t>taxes</a:t>
            </a:r>
            <a:endParaRPr lang="en-US" sz="2000" dirty="0"/>
          </a:p>
          <a:p>
            <a:r>
              <a:rPr lang="en-US" sz="2000" dirty="0" smtClean="0"/>
              <a:t>Rent</a:t>
            </a:r>
            <a:endParaRPr lang="en-US" sz="2000" dirty="0"/>
          </a:p>
          <a:p>
            <a:r>
              <a:rPr lang="en-US" sz="2000" dirty="0"/>
              <a:t>Heating </a:t>
            </a:r>
            <a:r>
              <a:rPr lang="en-US" sz="2000" dirty="0" smtClean="0"/>
              <a:t>fuel</a:t>
            </a:r>
            <a:endParaRPr lang="en-US" sz="2000" dirty="0"/>
          </a:p>
          <a:p>
            <a:r>
              <a:rPr lang="en-US" sz="2000" dirty="0" smtClean="0"/>
              <a:t>Gas</a:t>
            </a:r>
            <a:endParaRPr lang="en-US" sz="2000" dirty="0"/>
          </a:p>
          <a:p>
            <a:r>
              <a:rPr lang="en-US" sz="2000" dirty="0" smtClean="0"/>
              <a:t>Electricity</a:t>
            </a:r>
            <a:endParaRPr lang="en-US" sz="2000" dirty="0"/>
          </a:p>
          <a:p>
            <a:r>
              <a:rPr lang="en-US" sz="2000" dirty="0" smtClean="0"/>
              <a:t>Water</a:t>
            </a:r>
            <a:endParaRPr lang="en-US" sz="2000" dirty="0"/>
          </a:p>
          <a:p>
            <a:r>
              <a:rPr lang="en-US" sz="2000" dirty="0" smtClean="0"/>
              <a:t>Sewer</a:t>
            </a:r>
            <a:endParaRPr lang="en-US" sz="2000" dirty="0"/>
          </a:p>
          <a:p>
            <a:r>
              <a:rPr lang="en-US" sz="2000" dirty="0"/>
              <a:t>Garbage </a:t>
            </a:r>
            <a:r>
              <a:rPr lang="en-US" sz="2000" dirty="0" smtClean="0"/>
              <a:t>removal</a:t>
            </a:r>
            <a:endParaRPr lang="en-US" sz="2000" dirty="0"/>
          </a:p>
          <a:p>
            <a:pPr marL="365760" marR="0" lvl="0" indent="-256032" algn="l" defTabSz="914400" rtl="0" eaLnBrk="1" fontAlgn="auto" latinLnBrk="0" hangingPunct="1">
              <a:lnSpc>
                <a:spcPct val="100000"/>
              </a:lnSpc>
              <a:spcBef>
                <a:spcPts val="400"/>
              </a:spcBef>
              <a:spcAft>
                <a:spcPts val="0"/>
              </a:spcAft>
              <a:buClr>
                <a:srgbClr val="629DD1"/>
              </a:buClr>
              <a:buSzPct val="68000"/>
              <a:buFont typeface="Wingdings 3"/>
              <a:buChar char=""/>
              <a:tabLst/>
              <a:defRPr/>
            </a:pPr>
            <a:endParaRPr kumimoji="0" lang="en-US" sz="2000" b="0" i="0" u="none" strike="noStrike" kern="1200" cap="none" spc="0" normalizeH="0" baseline="0" noProof="0" dirty="0">
              <a:ln>
                <a:noFill/>
              </a:ln>
              <a:solidFill>
                <a:prstClr val="black"/>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629DD1"/>
              </a:buClr>
              <a:buSzPct val="68000"/>
              <a:buFont typeface="Wingdings 3"/>
              <a:buChar char=""/>
              <a:tabLst/>
              <a:defRPr/>
            </a:pPr>
            <a:endParaRPr kumimoji="0" lang="en-US" sz="2000" b="0" i="0" u="none" strike="noStrike" kern="1200" cap="none" spc="0" normalizeH="0" baseline="0" noProof="0" dirty="0" smtClean="0">
              <a:ln>
                <a:noFill/>
              </a:ln>
              <a:solidFill>
                <a:prstClr val="black"/>
              </a:solidFill>
              <a:effectLst/>
              <a:uLnTx/>
              <a:uFillTx/>
              <a:latin typeface="Lucida Sans Unicode"/>
              <a:ea typeface="+mn-ea"/>
              <a:cs typeface="+mn-cs"/>
            </a:endParaRPr>
          </a:p>
          <a:p>
            <a:pPr marL="109728" marR="0" lvl="0" indent="0" algn="l" defTabSz="914400" rtl="0" eaLnBrk="1" fontAlgn="auto" latinLnBrk="0" hangingPunct="1">
              <a:lnSpc>
                <a:spcPct val="100000"/>
              </a:lnSpc>
              <a:spcBef>
                <a:spcPts val="400"/>
              </a:spcBef>
              <a:spcAft>
                <a:spcPts val="0"/>
              </a:spcAft>
              <a:buClr>
                <a:srgbClr val="629DD1"/>
              </a:buClr>
              <a:buSzPct val="68000"/>
              <a:buFont typeface="Wingdings 3"/>
              <a:buNone/>
              <a:tabLst/>
              <a:defRPr/>
            </a:pPr>
            <a:endParaRPr kumimoji="0" lang="en-US" sz="2000" b="0" i="0" u="none" strike="noStrike" kern="1200" cap="none" spc="0" normalizeH="0" baseline="0" noProof="0" dirty="0">
              <a:ln>
                <a:noFill/>
              </a:ln>
              <a:solidFill>
                <a:prstClr val="black"/>
              </a:solidFill>
              <a:effectLst/>
              <a:uLnTx/>
              <a:uFillTx/>
              <a:latin typeface="Lucida Sans Unicode"/>
              <a:ea typeface="+mn-ea"/>
              <a:cs typeface="+mn-cs"/>
            </a:endParaRPr>
          </a:p>
          <a:p>
            <a:pPr marL="109728" marR="0" lvl="0" indent="0" algn="l" defTabSz="914400" rtl="0" eaLnBrk="1" fontAlgn="auto" latinLnBrk="0" hangingPunct="1">
              <a:lnSpc>
                <a:spcPct val="100000"/>
              </a:lnSpc>
              <a:spcBef>
                <a:spcPts val="400"/>
              </a:spcBef>
              <a:spcAft>
                <a:spcPts val="0"/>
              </a:spcAft>
              <a:buClr>
                <a:srgbClr val="629DD1"/>
              </a:buClr>
              <a:buSzPct val="68000"/>
              <a:buFont typeface="Wingdings 3"/>
              <a:buNone/>
              <a:tabLst/>
              <a:defRPr/>
            </a:pPr>
            <a:endParaRPr kumimoji="0" lang="en-US" sz="2000" b="0" i="0" u="none" strike="noStrike" kern="1200" cap="none" spc="0" normalizeH="0" baseline="0" noProof="0" dirty="0" smtClean="0">
              <a:ln>
                <a:noFill/>
              </a:ln>
              <a:solidFill>
                <a:prstClr val="black"/>
              </a:solidFill>
              <a:effectLst/>
              <a:uLnTx/>
              <a:uFillTx/>
              <a:latin typeface="Lucida Sans Unicode"/>
              <a:ea typeface="+mn-ea"/>
              <a:cs typeface="+mn-cs"/>
            </a:endParaRPr>
          </a:p>
          <a:p>
            <a:pPr marL="109728" marR="0" lvl="0" indent="0" algn="l" defTabSz="914400" rtl="0" eaLnBrk="1" fontAlgn="auto" latinLnBrk="0" hangingPunct="1">
              <a:lnSpc>
                <a:spcPct val="100000"/>
              </a:lnSpc>
              <a:spcBef>
                <a:spcPts val="400"/>
              </a:spcBef>
              <a:spcAft>
                <a:spcPts val="0"/>
              </a:spcAft>
              <a:buClr>
                <a:srgbClr val="629DD1"/>
              </a:buClr>
              <a:buSzPct val="68000"/>
              <a:buFont typeface="Wingdings 3"/>
              <a:buNone/>
              <a:tabLst/>
              <a:defRPr/>
            </a:pPr>
            <a:endParaRPr kumimoji="0" lang="en-US" sz="2000" b="0" i="0" u="none" strike="noStrike" kern="1200" cap="none" spc="0" normalizeH="0" baseline="0" noProof="0" dirty="0">
              <a:ln>
                <a:noFill/>
              </a:ln>
              <a:solidFill>
                <a:prstClr val="black"/>
              </a:solidFill>
              <a:effectLst/>
              <a:uLnTx/>
              <a:uFillTx/>
              <a:latin typeface="Lucida Sans Unicode"/>
              <a:ea typeface="+mn-ea"/>
              <a:cs typeface="+mn-cs"/>
            </a:endParaRPr>
          </a:p>
          <a:p>
            <a:pPr marL="109728" marR="0" lvl="0" indent="0" algn="l" defTabSz="914400" rtl="0" eaLnBrk="1" fontAlgn="auto" latinLnBrk="0" hangingPunct="1">
              <a:lnSpc>
                <a:spcPct val="100000"/>
              </a:lnSpc>
              <a:spcBef>
                <a:spcPts val="400"/>
              </a:spcBef>
              <a:spcAft>
                <a:spcPts val="0"/>
              </a:spcAft>
              <a:buClr>
                <a:srgbClr val="629DD1"/>
              </a:buClr>
              <a:buSzPct val="68000"/>
              <a:buFont typeface="Wingdings 3"/>
              <a:buNone/>
              <a:tabLst/>
              <a:defRPr/>
            </a:pPr>
            <a:endParaRPr kumimoji="0" lang="en-US" sz="2000" b="0" i="0" u="none" strike="noStrike" kern="1200" cap="none" spc="0" normalizeH="0" baseline="0" noProof="0" dirty="0">
              <a:ln>
                <a:noFill/>
              </a:ln>
              <a:solidFill>
                <a:prstClr val="black"/>
              </a:solidFill>
              <a:effectLst/>
              <a:uLnTx/>
              <a:uFillTx/>
              <a:latin typeface="Lucida Sans Unicode"/>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635" y="132588"/>
            <a:ext cx="1038730" cy="667512"/>
          </a:xfrm>
          <a:prstGeom prst="rect">
            <a:avLst/>
          </a:prstGeom>
        </p:spPr>
      </p:pic>
      <p:sp>
        <p:nvSpPr>
          <p:cNvPr id="6" name="Slide Number Placeholder 5"/>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12</a:t>
            </a:fld>
            <a:endParaRPr kumimoji="0" lang="en-US"/>
          </a:p>
        </p:txBody>
      </p:sp>
    </p:spTree>
    <p:extLst>
      <p:ext uri="{BB962C8B-B14F-4D97-AF65-F5344CB8AC3E}">
        <p14:creationId xmlns:p14="http://schemas.microsoft.com/office/powerpoint/2010/main" val="216153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457201"/>
            <a:ext cx="7772400" cy="685799"/>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400" dirty="0" smtClean="0">
                <a:solidFill>
                  <a:schemeClr val="tx1"/>
                </a:solidFill>
                <a:latin typeface="Lucida Sans Unicode" panose="020B0602030504020204" pitchFamily="34" charset="0"/>
                <a:cs typeface="Lucida Sans Unicode" panose="020B0602030504020204" pitchFamily="34" charset="0"/>
              </a:rPr>
              <a:t>Tax Advantages</a:t>
            </a:r>
            <a:endParaRPr lang="en-US" sz="4400" dirty="0">
              <a:solidFill>
                <a:schemeClr val="tx1"/>
              </a:solidFill>
              <a:latin typeface="Lucida Sans Unicode" panose="020B0602030504020204" pitchFamily="34" charset="0"/>
              <a:cs typeface="Lucida Sans Unicode" panose="020B0602030504020204" pitchFamily="34" charset="0"/>
            </a:endParaRPr>
          </a:p>
        </p:txBody>
      </p:sp>
      <p:sp>
        <p:nvSpPr>
          <p:cNvPr id="3" name="Subtitle 2"/>
          <p:cNvSpPr txBox="1">
            <a:spLocks/>
          </p:cNvSpPr>
          <p:nvPr/>
        </p:nvSpPr>
        <p:spPr>
          <a:xfrm>
            <a:off x="685800" y="1371600"/>
            <a:ext cx="7772400" cy="4476304"/>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en-US" sz="3200" b="1" dirty="0" smtClean="0"/>
              <a:t>Federal</a:t>
            </a:r>
            <a:endParaRPr lang="en-US" sz="3200" b="1" dirty="0"/>
          </a:p>
          <a:p>
            <a:pPr marL="461963" indent="0">
              <a:buNone/>
            </a:pPr>
            <a:r>
              <a:rPr lang="en-US" sz="2800" dirty="0" smtClean="0"/>
              <a:t>Growth is tax free as long as it is used for a qualified expense</a:t>
            </a:r>
          </a:p>
          <a:p>
            <a:pPr marL="461963" indent="0">
              <a:buNone/>
            </a:pPr>
            <a:endParaRPr lang="en-US" sz="2800" dirty="0"/>
          </a:p>
          <a:p>
            <a:pPr marL="109728" indent="0">
              <a:buNone/>
            </a:pPr>
            <a:r>
              <a:rPr lang="en-US" sz="3200" b="1" dirty="0" smtClean="0"/>
              <a:t>State</a:t>
            </a:r>
            <a:endParaRPr lang="en-US" sz="3200" b="1" dirty="0"/>
          </a:p>
          <a:p>
            <a:pPr marL="461963" indent="0">
              <a:buNone/>
            </a:pPr>
            <a:r>
              <a:rPr lang="en-US" sz="2800" dirty="0" smtClean="0"/>
              <a:t>No state income tax</a:t>
            </a:r>
          </a:p>
          <a:p>
            <a:pPr marL="461963" indent="0">
              <a:buNone/>
            </a:pPr>
            <a:r>
              <a:rPr lang="en-US" sz="2800" dirty="0" smtClean="0"/>
              <a:t>Income earned / assets (principal) in ABLE account are not taxed</a:t>
            </a:r>
            <a:endParaRPr lang="en-US" sz="2800" dirty="0"/>
          </a:p>
          <a:p>
            <a:pPr marL="461963" indent="0">
              <a:buNone/>
            </a:pPr>
            <a:endParaRPr lang="en-US" sz="2800" dirty="0"/>
          </a:p>
          <a:p>
            <a:endParaRPr lang="en-US" sz="2000" dirty="0"/>
          </a:p>
          <a:p>
            <a:endParaRPr lang="en-US" sz="2000" dirty="0" smtClean="0"/>
          </a:p>
          <a:p>
            <a:pPr marL="109728" indent="0">
              <a:buNone/>
            </a:pPr>
            <a:endParaRPr lang="en-US" sz="2000" dirty="0"/>
          </a:p>
          <a:p>
            <a:pPr marL="109728" indent="0">
              <a:buNone/>
            </a:pPr>
            <a:endParaRPr lang="en-US" sz="2000" dirty="0" smtClean="0"/>
          </a:p>
          <a:p>
            <a:pPr marL="109728" indent="0">
              <a:buNone/>
            </a:pPr>
            <a:endParaRPr lang="en-US" sz="2000" dirty="0"/>
          </a:p>
          <a:p>
            <a:pPr marL="109728" indent="0">
              <a:buNone/>
            </a:pP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635" y="132588"/>
            <a:ext cx="1038730" cy="667512"/>
          </a:xfrm>
          <a:prstGeom prst="rect">
            <a:avLst/>
          </a:prstGeom>
        </p:spPr>
      </p:pic>
      <p:sp>
        <p:nvSpPr>
          <p:cNvPr id="6" name="Slide Number Placeholder 5"/>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13</a:t>
            </a:fld>
            <a:endParaRPr kumimoji="0" lang="en-US"/>
          </a:p>
        </p:txBody>
      </p:sp>
    </p:spTree>
    <p:extLst>
      <p:ext uri="{BB962C8B-B14F-4D97-AF65-F5344CB8AC3E}">
        <p14:creationId xmlns:p14="http://schemas.microsoft.com/office/powerpoint/2010/main" val="54979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457201"/>
            <a:ext cx="7772400" cy="685799"/>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400" dirty="0" smtClean="0">
                <a:solidFill>
                  <a:schemeClr val="tx1"/>
                </a:solidFill>
                <a:latin typeface="Lucida Sans Unicode" panose="020B0602030504020204" pitchFamily="34" charset="0"/>
                <a:cs typeface="Lucida Sans Unicode" panose="020B0602030504020204" pitchFamily="34" charset="0"/>
              </a:rPr>
              <a:t>Medicaid Implications</a:t>
            </a:r>
            <a:endParaRPr lang="en-US" sz="4400" dirty="0">
              <a:solidFill>
                <a:schemeClr val="tx1"/>
              </a:solidFill>
              <a:latin typeface="Lucida Sans Unicode" panose="020B0602030504020204" pitchFamily="34" charset="0"/>
              <a:cs typeface="Lucida Sans Unicode" panose="020B0602030504020204" pitchFamily="34" charset="0"/>
            </a:endParaRPr>
          </a:p>
        </p:txBody>
      </p:sp>
      <p:sp>
        <p:nvSpPr>
          <p:cNvPr id="3" name="Subtitle 2"/>
          <p:cNvSpPr txBox="1">
            <a:spLocks/>
          </p:cNvSpPr>
          <p:nvPr/>
        </p:nvSpPr>
        <p:spPr>
          <a:xfrm>
            <a:off x="685800" y="1295400"/>
            <a:ext cx="7772400" cy="4476304"/>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en-US" sz="2400" b="1" dirty="0" smtClean="0"/>
              <a:t>Benefits</a:t>
            </a:r>
          </a:p>
          <a:p>
            <a:pPr marL="400050" indent="0">
              <a:buNone/>
            </a:pPr>
            <a:r>
              <a:rPr lang="en-US" sz="2400" dirty="0" smtClean="0"/>
              <a:t>Medicaid (Apple Health) benefits are NOT suspended if an ABLE account balance exceeds $100,000*</a:t>
            </a:r>
          </a:p>
          <a:p>
            <a:endParaRPr lang="en-US" sz="1100" dirty="0" smtClean="0"/>
          </a:p>
          <a:p>
            <a:pPr marL="109728" indent="0">
              <a:buNone/>
            </a:pPr>
            <a:r>
              <a:rPr lang="en-US" sz="2400" b="1" dirty="0" smtClean="0"/>
              <a:t>Payback</a:t>
            </a:r>
            <a:endParaRPr lang="en-US" sz="2400" b="1" dirty="0"/>
          </a:p>
          <a:p>
            <a:pPr marL="400050" indent="0">
              <a:buNone/>
            </a:pPr>
            <a:r>
              <a:rPr lang="en-US" sz="2400" dirty="0" smtClean="0"/>
              <a:t>Funds remaining in the ABLE account when a beneficiary passes may be subject to Medicaid Recovery. </a:t>
            </a:r>
          </a:p>
          <a:p>
            <a:pPr marL="400050" indent="0">
              <a:buNone/>
            </a:pPr>
            <a:endParaRPr lang="en-US" sz="1100" dirty="0"/>
          </a:p>
          <a:p>
            <a:pPr marL="400050" indent="0">
              <a:buNone/>
            </a:pPr>
            <a:r>
              <a:rPr lang="en-US" sz="2400" dirty="0" smtClean="0"/>
              <a:t>Medicaid Recovery may recoup Medicaid-related </a:t>
            </a:r>
            <a:r>
              <a:rPr lang="en-US" sz="2400" dirty="0"/>
              <a:t>expenses from the time the account was </a:t>
            </a:r>
            <a:r>
              <a:rPr lang="en-US" sz="2400" dirty="0" smtClean="0"/>
              <a:t>open.</a:t>
            </a:r>
          </a:p>
          <a:p>
            <a:pPr marL="400050" indent="0">
              <a:buNone/>
            </a:pPr>
            <a:endParaRPr lang="en-US" sz="1100" dirty="0"/>
          </a:p>
          <a:p>
            <a:pPr marL="109728" indent="0">
              <a:buNone/>
            </a:pPr>
            <a:r>
              <a:rPr lang="en-US" sz="2000" dirty="0" smtClean="0"/>
              <a:t>*Washington has several waivers to standard Medicaid plan that funds additional services. Should be addressed in HCA or DDA future rule making.</a:t>
            </a:r>
          </a:p>
          <a:p>
            <a:pPr marL="109728" indent="0">
              <a:buNone/>
            </a:pPr>
            <a:endParaRPr lang="en-US" sz="2000" dirty="0"/>
          </a:p>
          <a:p>
            <a:pPr marL="109728" indent="0">
              <a:buNone/>
            </a:pP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635" y="132588"/>
            <a:ext cx="1038730" cy="667512"/>
          </a:xfrm>
          <a:prstGeom prst="rect">
            <a:avLst/>
          </a:prstGeom>
        </p:spPr>
      </p:pic>
      <p:sp>
        <p:nvSpPr>
          <p:cNvPr id="6" name="Slide Number Placeholder 5"/>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14</a:t>
            </a:fld>
            <a:endParaRPr kumimoji="0" lang="en-US"/>
          </a:p>
        </p:txBody>
      </p:sp>
    </p:spTree>
    <p:extLst>
      <p:ext uri="{BB962C8B-B14F-4D97-AF65-F5344CB8AC3E}">
        <p14:creationId xmlns:p14="http://schemas.microsoft.com/office/powerpoint/2010/main" val="247805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457200"/>
            <a:ext cx="8229600" cy="685799"/>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400" dirty="0" smtClean="0">
                <a:solidFill>
                  <a:schemeClr val="tx1"/>
                </a:solidFill>
                <a:latin typeface="Lucida Sans Unicode" panose="020B0602030504020204" pitchFamily="34" charset="0"/>
                <a:cs typeface="Lucida Sans Unicode" panose="020B0602030504020204" pitchFamily="34" charset="0"/>
              </a:rPr>
              <a:t>Death of an Account Owner </a:t>
            </a:r>
            <a:endParaRPr lang="en-US" sz="4400" dirty="0">
              <a:solidFill>
                <a:schemeClr val="tx1"/>
              </a:solidFill>
              <a:latin typeface="Lucida Sans Unicode" panose="020B0602030504020204" pitchFamily="34" charset="0"/>
              <a:cs typeface="Lucida Sans Unicode" panose="020B0602030504020204" pitchFamily="34" charset="0"/>
            </a:endParaRPr>
          </a:p>
        </p:txBody>
      </p:sp>
      <p:sp>
        <p:nvSpPr>
          <p:cNvPr id="3" name="Subtitle 2"/>
          <p:cNvSpPr txBox="1">
            <a:spLocks/>
          </p:cNvSpPr>
          <p:nvPr/>
        </p:nvSpPr>
        <p:spPr>
          <a:xfrm>
            <a:off x="685800" y="1371600"/>
            <a:ext cx="7772400" cy="4876800"/>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en-US" sz="2800" b="1" dirty="0" smtClean="0"/>
              <a:t>Family provides death certificate</a:t>
            </a:r>
          </a:p>
          <a:p>
            <a:pPr marL="109728" indent="0">
              <a:buNone/>
            </a:pPr>
            <a:endParaRPr lang="en-US" sz="2800" dirty="0" smtClean="0"/>
          </a:p>
          <a:p>
            <a:pPr marL="574675" indent="-465138">
              <a:buNone/>
            </a:pPr>
            <a:r>
              <a:rPr lang="en-US" sz="2800" b="1" dirty="0" smtClean="0"/>
              <a:t>Qualified withdrawals can be used to pay:</a:t>
            </a:r>
          </a:p>
          <a:p>
            <a:pPr marL="1376363" lvl="2" indent="-914400">
              <a:buNone/>
            </a:pPr>
            <a:r>
              <a:rPr lang="en-US" sz="2800" dirty="0" smtClean="0"/>
              <a:t>Outstanding Qualified Disability Expenses</a:t>
            </a:r>
          </a:p>
          <a:p>
            <a:pPr marL="1376363" lvl="2" indent="-914400">
              <a:buNone/>
            </a:pPr>
            <a:r>
              <a:rPr lang="en-US" sz="2800" dirty="0" smtClean="0"/>
              <a:t>Cover funeral and burial expenses</a:t>
            </a:r>
          </a:p>
          <a:p>
            <a:pPr marL="109728" indent="0">
              <a:buNone/>
            </a:pPr>
            <a:endParaRPr lang="en-US" sz="2800" dirty="0" smtClean="0"/>
          </a:p>
          <a:p>
            <a:pPr marL="112713" indent="-3175">
              <a:buNone/>
            </a:pPr>
            <a:r>
              <a:rPr lang="en-US" sz="2800" b="1" dirty="0" smtClean="0"/>
              <a:t>Remaining funds are transferred to individual’s estate</a:t>
            </a:r>
          </a:p>
          <a:p>
            <a:pPr marL="574675" indent="-465138">
              <a:buNone/>
            </a:pPr>
            <a:endParaRPr lang="en-US" sz="2800" dirty="0" smtClean="0"/>
          </a:p>
          <a:p>
            <a:pPr marL="574675" indent="-465138">
              <a:buNone/>
            </a:pPr>
            <a:r>
              <a:rPr lang="en-US" sz="2800" b="1" dirty="0" smtClean="0"/>
              <a:t>Medicaid may try to reclaim some of the funds </a:t>
            </a:r>
          </a:p>
          <a:p>
            <a:endParaRPr lang="en-US" dirty="0" smtClean="0"/>
          </a:p>
          <a:p>
            <a:pPr marL="109728" indent="0">
              <a:buNone/>
            </a:pPr>
            <a:endParaRPr lang="en-US" sz="2000" dirty="0"/>
          </a:p>
          <a:p>
            <a:pPr marL="109728" indent="0">
              <a:buNone/>
            </a:pPr>
            <a:endParaRPr lang="en-US" sz="2000" dirty="0" smtClean="0"/>
          </a:p>
          <a:p>
            <a:pPr marL="109728" indent="0">
              <a:buNone/>
            </a:pPr>
            <a:endParaRPr lang="en-US" sz="2000" dirty="0"/>
          </a:p>
          <a:p>
            <a:pPr marL="109728" indent="0">
              <a:buNone/>
            </a:pP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635" y="132588"/>
            <a:ext cx="1038730" cy="667512"/>
          </a:xfrm>
          <a:prstGeom prst="rect">
            <a:avLst/>
          </a:prstGeom>
        </p:spPr>
      </p:pic>
      <p:sp>
        <p:nvSpPr>
          <p:cNvPr id="6" name="Slide Number Placeholder 5"/>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15</a:t>
            </a:fld>
            <a:endParaRPr kumimoji="0" lang="en-US"/>
          </a:p>
        </p:txBody>
      </p:sp>
    </p:spTree>
    <p:extLst>
      <p:ext uri="{BB962C8B-B14F-4D97-AF65-F5344CB8AC3E}">
        <p14:creationId xmlns:p14="http://schemas.microsoft.com/office/powerpoint/2010/main" val="202509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794756"/>
            <a:ext cx="6381742" cy="163121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smtClean="0">
                <a:ln w="10541" cmpd="sng">
                  <a:solidFill>
                    <a:srgbClr val="629DD1">
                      <a:shade val="88000"/>
                      <a:satMod val="110000"/>
                    </a:srgbClr>
                  </a:solidFill>
                  <a:prstDash val="solid"/>
                </a:ln>
                <a:effectLst/>
                <a:uLnTx/>
                <a:uFillTx/>
                <a:latin typeface="Lucida Sans Unicode"/>
                <a:ea typeface="+mn-ea"/>
                <a:cs typeface="+mn-cs"/>
              </a:rPr>
              <a:t>Online</a:t>
            </a:r>
            <a:r>
              <a:rPr kumimoji="0" lang="en-US" sz="5000" b="1" i="0" u="none" strike="noStrike" kern="1200" cap="none" spc="0" normalizeH="0" noProof="0" dirty="0" smtClean="0">
                <a:ln w="10541" cmpd="sng">
                  <a:solidFill>
                    <a:srgbClr val="629DD1">
                      <a:shade val="88000"/>
                      <a:satMod val="110000"/>
                    </a:srgbClr>
                  </a:solidFill>
                  <a:prstDash val="solid"/>
                </a:ln>
                <a:effectLst/>
                <a:uLnTx/>
                <a:uFillTx/>
                <a:latin typeface="Lucida Sans Unicode"/>
                <a:ea typeface="+mn-ea"/>
                <a:cs typeface="+mn-cs"/>
              </a:rPr>
              <a:t> portal</a:t>
            </a:r>
            <a:endParaRPr kumimoji="0" lang="en-US" sz="5000" b="1" i="0" u="none" strike="noStrike" kern="1200" cap="none" spc="0" normalizeH="0" baseline="0" noProof="0" dirty="0" smtClean="0">
              <a:ln w="10541" cmpd="sng">
                <a:solidFill>
                  <a:srgbClr val="629DD1">
                    <a:shade val="88000"/>
                    <a:satMod val="110000"/>
                  </a:srgbClr>
                </a:solidFill>
                <a:prstDash val="solid"/>
              </a:ln>
              <a:effectLst/>
              <a:uLnTx/>
              <a:uFillTx/>
              <a:latin typeface="Lucida Sans Unicod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smtClean="0">
                <a:ln w="10541" cmpd="sng">
                  <a:solidFill>
                    <a:srgbClr val="629DD1">
                      <a:shade val="88000"/>
                      <a:satMod val="110000"/>
                    </a:srgbClr>
                  </a:solidFill>
                  <a:prstDash val="solid"/>
                </a:ln>
                <a:effectLst/>
                <a:uLnTx/>
                <a:uFillTx/>
                <a:latin typeface="Lucida Sans Unicode"/>
                <a:ea typeface="+mn-ea"/>
                <a:cs typeface="+mn-cs"/>
              </a:rPr>
              <a:t>launches </a:t>
            </a:r>
            <a:r>
              <a:rPr lang="en-US" sz="5000" b="1" dirty="0" smtClean="0">
                <a:ln w="10541" cmpd="sng">
                  <a:solidFill>
                    <a:srgbClr val="629DD1">
                      <a:shade val="88000"/>
                      <a:satMod val="110000"/>
                    </a:srgbClr>
                  </a:solidFill>
                  <a:prstDash val="solid"/>
                </a:ln>
                <a:latin typeface="Lucida Sans Unicode"/>
              </a:rPr>
              <a:t>in 2017!</a:t>
            </a:r>
            <a:endParaRPr kumimoji="0" lang="en-US" sz="5000" b="1" i="0" u="none" strike="noStrike" kern="1200" cap="none" spc="0" normalizeH="0" baseline="0" noProof="0" dirty="0">
              <a:ln w="10541" cmpd="sng">
                <a:solidFill>
                  <a:srgbClr val="629DD1">
                    <a:shade val="88000"/>
                    <a:satMod val="110000"/>
                  </a:srgbClr>
                </a:solidFill>
                <a:prstDash val="solid"/>
              </a:ln>
              <a:effectLst/>
              <a:uLnTx/>
              <a:uFillTx/>
              <a:latin typeface="Lucida Sans Unicode"/>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915" y="609600"/>
            <a:ext cx="8595063" cy="1676400"/>
          </a:xfrm>
          <a:prstGeom prst="rect">
            <a:avLst/>
          </a:prstGeom>
        </p:spPr>
      </p:pic>
      <p:sp>
        <p:nvSpPr>
          <p:cNvPr id="7" name="Slide Number Placeholder 6"/>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16</a:t>
            </a:fld>
            <a:endParaRPr kumimoji="0"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2104" y="2590800"/>
            <a:ext cx="3106479" cy="3204874"/>
          </a:xfrm>
          <a:prstGeom prst="rect">
            <a:avLst/>
          </a:prstGeom>
        </p:spPr>
      </p:pic>
    </p:spTree>
    <p:extLst>
      <p:ext uri="{BB962C8B-B14F-4D97-AF65-F5344CB8AC3E}">
        <p14:creationId xmlns:p14="http://schemas.microsoft.com/office/powerpoint/2010/main" val="40155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457200"/>
            <a:ext cx="8229600" cy="685799"/>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400" dirty="0" smtClean="0">
                <a:solidFill>
                  <a:schemeClr val="tx1"/>
                </a:solidFill>
                <a:latin typeface="Lucida Sans Unicode" panose="020B0602030504020204" pitchFamily="34" charset="0"/>
                <a:cs typeface="Lucida Sans Unicode" panose="020B0602030504020204" pitchFamily="34" charset="0"/>
              </a:rPr>
              <a:t>Online Portal</a:t>
            </a:r>
            <a:endParaRPr lang="en-US" sz="4400" dirty="0">
              <a:solidFill>
                <a:schemeClr val="tx1"/>
              </a:solidFill>
              <a:latin typeface="Lucida Sans Unicode" panose="020B0602030504020204" pitchFamily="34" charset="0"/>
              <a:cs typeface="Lucida Sans Unicode" panose="020B0602030504020204" pitchFamily="34" charset="0"/>
            </a:endParaRPr>
          </a:p>
        </p:txBody>
      </p:sp>
      <p:sp>
        <p:nvSpPr>
          <p:cNvPr id="3" name="Subtitle 2"/>
          <p:cNvSpPr txBox="1">
            <a:spLocks/>
          </p:cNvSpPr>
          <p:nvPr/>
        </p:nvSpPr>
        <p:spPr>
          <a:xfrm>
            <a:off x="636962" y="1142998"/>
            <a:ext cx="8126037" cy="5181601"/>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574675" indent="-465138">
              <a:buNone/>
            </a:pPr>
            <a:endParaRPr lang="en-US" sz="2800" b="1" dirty="0" smtClean="0"/>
          </a:p>
          <a:p>
            <a:pPr marL="574675" indent="-465138">
              <a:buNone/>
            </a:pPr>
            <a:r>
              <a:rPr lang="en-US" sz="2800" b="1" dirty="0" smtClean="0"/>
              <a:t>Open an account - </a:t>
            </a:r>
            <a:r>
              <a:rPr lang="en-US" sz="2800" dirty="0" smtClean="0"/>
              <a:t>$25 minimum deposit</a:t>
            </a:r>
          </a:p>
          <a:p>
            <a:pPr marL="457200" indent="0">
              <a:buNone/>
            </a:pPr>
            <a:r>
              <a:rPr lang="en-US" sz="2800" dirty="0" smtClean="0"/>
              <a:t>Save money in cash option and/or investment option</a:t>
            </a:r>
          </a:p>
          <a:p>
            <a:pPr marL="574675" indent="-465138">
              <a:buNone/>
            </a:pPr>
            <a:endParaRPr lang="en-US" sz="1100" b="1" dirty="0" smtClean="0"/>
          </a:p>
          <a:p>
            <a:pPr marL="574675" indent="-465138">
              <a:buNone/>
            </a:pPr>
            <a:r>
              <a:rPr lang="en-US" sz="2800" b="1" dirty="0" smtClean="0"/>
              <a:t>Choose an investment option</a:t>
            </a:r>
            <a:endParaRPr lang="en-US" sz="2800" b="1" dirty="0"/>
          </a:p>
          <a:p>
            <a:pPr marL="1376363" lvl="2" indent="-914400">
              <a:buNone/>
            </a:pPr>
            <a:r>
              <a:rPr lang="en-US" sz="2800" dirty="0" smtClean="0"/>
              <a:t>Put minimum of 10% into investment option</a:t>
            </a:r>
          </a:p>
          <a:p>
            <a:pPr marL="1376363" lvl="2" indent="-914400">
              <a:buNone/>
            </a:pPr>
            <a:endParaRPr lang="en-US" sz="1100" dirty="0"/>
          </a:p>
          <a:p>
            <a:pPr marL="112713" indent="-3175">
              <a:buNone/>
            </a:pPr>
            <a:r>
              <a:rPr lang="en-US" sz="2800" b="1" dirty="0" smtClean="0"/>
              <a:t>Cash option</a:t>
            </a:r>
          </a:p>
          <a:p>
            <a:pPr marL="574675" indent="-117475">
              <a:buNone/>
            </a:pPr>
            <a:r>
              <a:rPr lang="en-US" sz="2800" dirty="0" smtClean="0"/>
              <a:t>For “savers” rather than “investors”</a:t>
            </a:r>
          </a:p>
          <a:p>
            <a:pPr marL="574675" indent="-117475">
              <a:buNone/>
            </a:pPr>
            <a:r>
              <a:rPr lang="en-US" sz="2800" dirty="0" smtClean="0"/>
              <a:t>Savings accounts are FDIC-insured</a:t>
            </a:r>
            <a:endParaRPr lang="en-US" sz="2800" dirty="0"/>
          </a:p>
          <a:p>
            <a:endParaRPr lang="en-US" dirty="0" smtClean="0"/>
          </a:p>
          <a:p>
            <a:pPr marL="109728" indent="0">
              <a:buNone/>
            </a:pPr>
            <a:endParaRPr lang="en-US" sz="2000" dirty="0"/>
          </a:p>
          <a:p>
            <a:pPr marL="109728" indent="0">
              <a:buNone/>
            </a:pPr>
            <a:endParaRPr lang="en-US" sz="2000" dirty="0" smtClean="0"/>
          </a:p>
          <a:p>
            <a:pPr marL="109728" indent="0">
              <a:buNone/>
            </a:pPr>
            <a:endParaRPr lang="en-US" sz="2000" dirty="0"/>
          </a:p>
          <a:p>
            <a:pPr marL="109728" indent="0">
              <a:buNone/>
            </a:pP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635" y="132588"/>
            <a:ext cx="1038730" cy="667512"/>
          </a:xfrm>
          <a:prstGeom prst="rect">
            <a:avLst/>
          </a:prstGeom>
        </p:spPr>
      </p:pic>
      <p:sp>
        <p:nvSpPr>
          <p:cNvPr id="6" name="Slide Number Placeholder 5"/>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17</a:t>
            </a:fld>
            <a:endParaRPr kumimoji="0" lang="en-US"/>
          </a:p>
        </p:txBody>
      </p:sp>
    </p:spTree>
    <p:extLst>
      <p:ext uri="{BB962C8B-B14F-4D97-AF65-F5344CB8AC3E}">
        <p14:creationId xmlns:p14="http://schemas.microsoft.com/office/powerpoint/2010/main" val="342086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18</a:t>
            </a:fld>
            <a:endParaRPr kumimoji="0" lang="en-US"/>
          </a:p>
        </p:txBody>
      </p:sp>
      <p:sp>
        <p:nvSpPr>
          <p:cNvPr id="4" name="Rectangle 3"/>
          <p:cNvSpPr/>
          <p:nvPr/>
        </p:nvSpPr>
        <p:spPr>
          <a:xfrm>
            <a:off x="609600" y="1142999"/>
            <a:ext cx="7799763" cy="5262979"/>
          </a:xfrm>
          <a:prstGeom prst="rect">
            <a:avLst/>
          </a:prstGeom>
        </p:spPr>
        <p:txBody>
          <a:bodyPr wrap="square">
            <a:spAutoFit/>
          </a:bodyPr>
          <a:lstStyle/>
          <a:p>
            <a:pPr marL="1376363" lvl="2" indent="-1263650">
              <a:buNone/>
            </a:pPr>
            <a:r>
              <a:rPr lang="en-US" sz="2800" b="1" dirty="0" smtClean="0"/>
              <a:t>Contributions</a:t>
            </a:r>
          </a:p>
          <a:p>
            <a:pPr marL="1376363" lvl="2" indent="-919163">
              <a:buNone/>
            </a:pPr>
            <a:r>
              <a:rPr lang="en-US" sz="2800" dirty="0"/>
              <a:t>Anybody may contribute to an ABLE </a:t>
            </a:r>
            <a:r>
              <a:rPr lang="en-US" sz="2800" dirty="0" smtClean="0"/>
              <a:t>account</a:t>
            </a:r>
          </a:p>
          <a:p>
            <a:pPr marL="1376363" lvl="2" indent="-919163">
              <a:buNone/>
            </a:pPr>
            <a:r>
              <a:rPr lang="en-US" sz="2800" dirty="0" smtClean="0"/>
              <a:t>Online (or paper) – bank account to ABLE</a:t>
            </a:r>
            <a:endParaRPr lang="en-US" sz="2800" dirty="0"/>
          </a:p>
          <a:p>
            <a:pPr marL="1376363" lvl="2" indent="-919163">
              <a:buNone/>
            </a:pPr>
            <a:r>
              <a:rPr lang="en-US" sz="2800" dirty="0"/>
              <a:t>Gifting platform for contributions</a:t>
            </a:r>
          </a:p>
          <a:p>
            <a:pPr marL="1376363" lvl="2" indent="-1263650">
              <a:buNone/>
            </a:pPr>
            <a:endParaRPr lang="en-US" sz="2800" b="1" dirty="0" smtClean="0"/>
          </a:p>
          <a:p>
            <a:pPr marL="1376363" lvl="2" indent="-1263650">
              <a:buNone/>
            </a:pPr>
            <a:r>
              <a:rPr lang="en-US" sz="2800" b="1" dirty="0" smtClean="0"/>
              <a:t>Withdrawals</a:t>
            </a:r>
          </a:p>
          <a:p>
            <a:pPr marL="1376363" lvl="2" indent="-919163"/>
            <a:r>
              <a:rPr lang="en-US" sz="2800" dirty="0" smtClean="0"/>
              <a:t>Online (or paper)</a:t>
            </a:r>
            <a:r>
              <a:rPr lang="en-US" sz="2800" dirty="0"/>
              <a:t> </a:t>
            </a:r>
            <a:r>
              <a:rPr lang="en-US" sz="2800" dirty="0" smtClean="0"/>
              <a:t>–ABLE </a:t>
            </a:r>
            <a:r>
              <a:rPr lang="en-US" sz="2800" dirty="0"/>
              <a:t>account </a:t>
            </a:r>
            <a:r>
              <a:rPr lang="en-US" sz="2800" dirty="0" smtClean="0"/>
              <a:t>pulls from bank</a:t>
            </a:r>
            <a:endParaRPr lang="en-US" sz="2800" dirty="0"/>
          </a:p>
          <a:p>
            <a:pPr marL="1376363" lvl="2" indent="-919163"/>
            <a:r>
              <a:rPr lang="en-US" sz="2800" dirty="0" smtClean="0"/>
              <a:t>Prepaid </a:t>
            </a:r>
            <a:r>
              <a:rPr lang="en-US" sz="2800" dirty="0" smtClean="0"/>
              <a:t>card  </a:t>
            </a:r>
            <a:r>
              <a:rPr lang="en-US" sz="2800" dirty="0"/>
              <a:t>($15,000 load limit)</a:t>
            </a:r>
          </a:p>
          <a:p>
            <a:pPr marL="1376363" lvl="2" indent="-1263650">
              <a:buNone/>
            </a:pPr>
            <a:endParaRPr lang="en-US" sz="2800" b="1" dirty="0"/>
          </a:p>
          <a:p>
            <a:pPr marL="1376363" lvl="2" indent="-1263650">
              <a:buNone/>
            </a:pPr>
            <a:r>
              <a:rPr lang="en-US" sz="2800" b="1" dirty="0" smtClean="0"/>
              <a:t>$10 </a:t>
            </a:r>
            <a:r>
              <a:rPr lang="en-US" sz="2800" b="1" dirty="0"/>
              <a:t>minimum for </a:t>
            </a:r>
            <a:r>
              <a:rPr lang="en-US" sz="2800" b="1" dirty="0" smtClean="0"/>
              <a:t>each transaction </a:t>
            </a:r>
          </a:p>
          <a:p>
            <a:pPr marL="1376363" lvl="2" indent="-919163">
              <a:buNone/>
            </a:pPr>
            <a:r>
              <a:rPr lang="en-US" sz="2800" dirty="0" smtClean="0"/>
              <a:t>Purchase / withdrawal / contribution</a:t>
            </a:r>
          </a:p>
          <a:p>
            <a:pPr marL="1376363" lvl="2" indent="-919163">
              <a:buNone/>
            </a:pPr>
            <a:r>
              <a:rPr lang="en-US" sz="2800" dirty="0" smtClean="0"/>
              <a:t>Prepaid </a:t>
            </a:r>
            <a:r>
              <a:rPr lang="en-US" sz="2800" dirty="0" smtClean="0"/>
              <a:t>card purchases are automatically tracked</a:t>
            </a:r>
            <a:endParaRPr lang="en-US" sz="2800" dirty="0"/>
          </a:p>
        </p:txBody>
      </p:sp>
      <p:sp>
        <p:nvSpPr>
          <p:cNvPr id="5" name="Title 1"/>
          <p:cNvSpPr txBox="1">
            <a:spLocks/>
          </p:cNvSpPr>
          <p:nvPr/>
        </p:nvSpPr>
        <p:spPr>
          <a:xfrm>
            <a:off x="304800" y="457200"/>
            <a:ext cx="8229600" cy="685799"/>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400" dirty="0" smtClean="0">
                <a:solidFill>
                  <a:schemeClr val="tx1"/>
                </a:solidFill>
                <a:latin typeface="Lucida Sans Unicode" panose="020B0602030504020204" pitchFamily="34" charset="0"/>
                <a:cs typeface="Lucida Sans Unicode" panose="020B0602030504020204" pitchFamily="34" charset="0"/>
              </a:rPr>
              <a:t>Online Portal</a:t>
            </a:r>
            <a:endParaRPr lang="en-US" sz="4400" dirty="0">
              <a:solidFill>
                <a:schemeClr val="tx1"/>
              </a:solidFill>
              <a:latin typeface="Lucida Sans Unicode" panose="020B0602030504020204" pitchFamily="34" charset="0"/>
              <a:cs typeface="Lucida Sans Unicode" panose="020B0602030504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635" y="132588"/>
            <a:ext cx="1038730" cy="667512"/>
          </a:xfrm>
          <a:prstGeom prst="rect">
            <a:avLst/>
          </a:prstGeom>
        </p:spPr>
      </p:pic>
    </p:spTree>
    <p:extLst>
      <p:ext uri="{BB962C8B-B14F-4D97-AF65-F5344CB8AC3E}">
        <p14:creationId xmlns:p14="http://schemas.microsoft.com/office/powerpoint/2010/main" val="370744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19</a:t>
            </a:fld>
            <a:endParaRPr kumimoji="0"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635" y="132588"/>
            <a:ext cx="1038730" cy="667512"/>
          </a:xfrm>
          <a:prstGeom prst="rect">
            <a:avLst/>
          </a:prstGeom>
        </p:spPr>
      </p:pic>
      <p:sp>
        <p:nvSpPr>
          <p:cNvPr id="9" name="Title 1"/>
          <p:cNvSpPr txBox="1">
            <a:spLocks/>
          </p:cNvSpPr>
          <p:nvPr/>
        </p:nvSpPr>
        <p:spPr>
          <a:xfrm>
            <a:off x="533400" y="457200"/>
            <a:ext cx="8001000" cy="685799"/>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400" dirty="0" smtClean="0">
                <a:solidFill>
                  <a:schemeClr val="tx1"/>
                </a:solidFill>
                <a:latin typeface="Lucida Sans Unicode" panose="020B0602030504020204" pitchFamily="34" charset="0"/>
                <a:cs typeface="Lucida Sans Unicode" panose="020B0602030504020204" pitchFamily="34" charset="0"/>
              </a:rPr>
              <a:t>ABLE Investment Options</a:t>
            </a:r>
            <a:endParaRPr lang="en-US" sz="4400" dirty="0">
              <a:solidFill>
                <a:schemeClr val="tx1"/>
              </a:solidFill>
              <a:latin typeface="Lucida Sans Unicode" panose="020B0602030504020204" pitchFamily="34" charset="0"/>
              <a:cs typeface="Lucida Sans Unicode" panose="020B0602030504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518348300"/>
              </p:ext>
            </p:extLst>
          </p:nvPr>
        </p:nvGraphicFramePr>
        <p:xfrm>
          <a:off x="228600" y="1221667"/>
          <a:ext cx="8672765" cy="5234285"/>
        </p:xfrm>
        <a:graphic>
          <a:graphicData uri="http://schemas.openxmlformats.org/drawingml/2006/table">
            <a:tbl>
              <a:tblPr firstRow="1" firstCol="1" bandRow="1">
                <a:tableStyleId>{5C22544A-7EE6-4342-B048-85BDC9FD1C3A}</a:tableStyleId>
              </a:tblPr>
              <a:tblGrid>
                <a:gridCol w="2977271">
                  <a:extLst>
                    <a:ext uri="{9D8B030D-6E8A-4147-A177-3AD203B41FA5}">
                      <a16:colId xmlns:a16="http://schemas.microsoft.com/office/drawing/2014/main" val="2554662734"/>
                    </a:ext>
                  </a:extLst>
                </a:gridCol>
                <a:gridCol w="2804263">
                  <a:extLst>
                    <a:ext uri="{9D8B030D-6E8A-4147-A177-3AD203B41FA5}">
                      <a16:colId xmlns:a16="http://schemas.microsoft.com/office/drawing/2014/main" val="46810868"/>
                    </a:ext>
                  </a:extLst>
                </a:gridCol>
                <a:gridCol w="2891231">
                  <a:extLst>
                    <a:ext uri="{9D8B030D-6E8A-4147-A177-3AD203B41FA5}">
                      <a16:colId xmlns:a16="http://schemas.microsoft.com/office/drawing/2014/main" val="855076207"/>
                    </a:ext>
                  </a:extLst>
                </a:gridCol>
              </a:tblGrid>
              <a:tr h="318863">
                <a:tc>
                  <a:txBody>
                    <a:bodyPr/>
                    <a:lstStyle/>
                    <a:p>
                      <a:pPr marL="0" marR="0" algn="ctr">
                        <a:lnSpc>
                          <a:spcPct val="107000"/>
                        </a:lnSpc>
                        <a:spcBef>
                          <a:spcPts val="1200"/>
                        </a:spcBef>
                        <a:spcAft>
                          <a:spcPts val="600"/>
                        </a:spcAft>
                      </a:pPr>
                      <a:r>
                        <a:rPr lang="en-US" sz="2400" dirty="0" smtClean="0">
                          <a:solidFill>
                            <a:schemeClr val="tx1"/>
                          </a:solidFill>
                          <a:effectLst/>
                        </a:rPr>
                        <a:t>Conservative</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708" marR="65708" marT="0" marB="0"/>
                </a:tc>
                <a:tc>
                  <a:txBody>
                    <a:bodyPr/>
                    <a:lstStyle/>
                    <a:p>
                      <a:pPr marL="0" marR="0" algn="ctr">
                        <a:lnSpc>
                          <a:spcPct val="107000"/>
                        </a:lnSpc>
                        <a:spcBef>
                          <a:spcPts val="1200"/>
                        </a:spcBef>
                        <a:spcAft>
                          <a:spcPts val="600"/>
                        </a:spcAft>
                      </a:pPr>
                      <a:r>
                        <a:rPr lang="en-US" sz="2400" dirty="0" smtClean="0">
                          <a:solidFill>
                            <a:schemeClr val="tx1"/>
                          </a:solidFill>
                          <a:effectLst/>
                        </a:rPr>
                        <a:t>Moderate</a:t>
                      </a:r>
                      <a:r>
                        <a:rPr lang="en-US" sz="2400" dirty="0">
                          <a:solidFill>
                            <a:schemeClr val="tx1"/>
                          </a:solidFill>
                          <a:effectLst/>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708" marR="65708" marT="0" marB="0"/>
                </a:tc>
                <a:tc>
                  <a:txBody>
                    <a:bodyPr/>
                    <a:lstStyle/>
                    <a:p>
                      <a:pPr marL="0" marR="0" algn="ctr">
                        <a:lnSpc>
                          <a:spcPct val="107000"/>
                        </a:lnSpc>
                        <a:spcBef>
                          <a:spcPts val="1200"/>
                        </a:spcBef>
                        <a:spcAft>
                          <a:spcPts val="600"/>
                        </a:spcAft>
                      </a:pPr>
                      <a:r>
                        <a:rPr lang="en-US" sz="2400" dirty="0" smtClean="0">
                          <a:solidFill>
                            <a:schemeClr val="tx1"/>
                          </a:solidFill>
                          <a:effectLst/>
                        </a:rPr>
                        <a:t>Aggressive</a:t>
                      </a:r>
                      <a:r>
                        <a:rPr lang="en-US" sz="2400" dirty="0">
                          <a:solidFill>
                            <a:schemeClr val="tx1"/>
                          </a:solidFill>
                          <a:effectLst/>
                        </a:rPr>
                        <a:t>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708" marR="65708" marT="0" marB="0"/>
                </a:tc>
                <a:extLst>
                  <a:ext uri="{0D108BD9-81ED-4DB2-BD59-A6C34878D82A}">
                    <a16:rowId xmlns:a16="http://schemas.microsoft.com/office/drawing/2014/main" val="3915159477"/>
                  </a:ext>
                </a:extLst>
              </a:tr>
              <a:tr h="1889097">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08" marR="65708" marT="0" marB="0">
                    <a:noFill/>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08" marR="65708" marT="0" marB="0">
                    <a:noFill/>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08" marR="65708" marT="0" marB="0">
                    <a:noFill/>
                  </a:tcPr>
                </a:tc>
                <a:extLst>
                  <a:ext uri="{0D108BD9-81ED-4DB2-BD59-A6C34878D82A}">
                    <a16:rowId xmlns:a16="http://schemas.microsoft.com/office/drawing/2014/main" val="1509534476"/>
                  </a:ext>
                </a:extLst>
              </a:tr>
              <a:tr h="2971173">
                <a:tc>
                  <a:txBody>
                    <a:bodyPr/>
                    <a:lstStyle/>
                    <a:p>
                      <a:pPr lvl="0"/>
                      <a:r>
                        <a:rPr lang="en-US" sz="1100" dirty="0" smtClean="0">
                          <a:effectLst/>
                        </a:rPr>
                        <a:t>ABLE Conservative seeks to provide current income and some growth by investing in a </a:t>
                      </a:r>
                      <a:r>
                        <a:rPr lang="en-US" sz="1400" b="1" dirty="0" smtClean="0">
                          <a:solidFill>
                            <a:schemeClr val="tx1"/>
                          </a:solidFill>
                          <a:effectLst/>
                        </a:rPr>
                        <a:t>ABLE Conservative seeks to provide current income and some growth by investing in a portfolio of mutual funds that consists of 20% global</a:t>
                      </a:r>
                      <a:r>
                        <a:rPr lang="en-US" sz="1400" b="1" baseline="0" dirty="0" smtClean="0">
                          <a:solidFill>
                            <a:schemeClr val="tx1"/>
                          </a:solidFill>
                          <a:effectLst/>
                        </a:rPr>
                        <a:t> public stocks and 80% bonds.  Overall, there’s a small amount of risk and limited appreciation potential, designed for a shorter investment period.</a:t>
                      </a:r>
                      <a:endParaRPr lang="en-US" sz="1400" b="1" dirty="0">
                        <a:solidFill>
                          <a:schemeClr val="tx1"/>
                        </a:solidFill>
                        <a:effectLst/>
                      </a:endParaRPr>
                    </a:p>
                  </a:txBody>
                  <a:tcPr marL="65708" marR="65708" marT="0" marB="0">
                    <a:noFill/>
                  </a:tcPr>
                </a:tc>
                <a:tc>
                  <a:txBody>
                    <a:bodyPr/>
                    <a:lstStyle/>
                    <a:p>
                      <a:pPr marL="0" marR="0">
                        <a:lnSpc>
                          <a:spcPts val="1920"/>
                        </a:lnSpc>
                        <a:spcBef>
                          <a:spcPts val="0"/>
                        </a:spcBef>
                        <a:spcAft>
                          <a:spcPts val="800"/>
                        </a:spcAft>
                      </a:pPr>
                      <a:endParaRPr lang="en-US" sz="1100" dirty="0" smtClean="0">
                        <a:effectLst/>
                      </a:endParaRPr>
                    </a:p>
                    <a:p>
                      <a:pPr marL="0" marR="0">
                        <a:lnSpc>
                          <a:spcPts val="1920"/>
                        </a:lnSpc>
                        <a:spcBef>
                          <a:spcPts val="0"/>
                        </a:spcBef>
                        <a:spcAft>
                          <a:spcPts val="800"/>
                        </a:spcAft>
                      </a:pPr>
                      <a:r>
                        <a:rPr lang="en-US" sz="1400" b="1" dirty="0" smtClean="0">
                          <a:effectLst/>
                        </a:rPr>
                        <a:t>ABLE </a:t>
                      </a:r>
                      <a:r>
                        <a:rPr lang="en-US" sz="1400" b="1" dirty="0">
                          <a:effectLst/>
                        </a:rPr>
                        <a:t>Moderate seeks to provide a combination of growth and current income by investing in a portfolio of mutual funds that consists of 50% global public stocks and 50% bonds. Overall, there’s a medium level of risk for a pursuit of investment return, designed for a medium or uncertain time horizon.</a:t>
                      </a:r>
                    </a:p>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08" marR="65708" marT="0" marB="0">
                    <a:noFill/>
                  </a:tcPr>
                </a:tc>
                <a:tc>
                  <a:txBody>
                    <a:bodyPr/>
                    <a:lstStyle/>
                    <a:p>
                      <a:pPr marL="0" marR="0">
                        <a:lnSpc>
                          <a:spcPts val="1920"/>
                        </a:lnSpc>
                        <a:spcBef>
                          <a:spcPts val="0"/>
                        </a:spcBef>
                        <a:spcAft>
                          <a:spcPts val="800"/>
                        </a:spcAft>
                      </a:pPr>
                      <a:endParaRPr lang="en-US" sz="1100" dirty="0" smtClean="0">
                        <a:effectLst/>
                      </a:endParaRPr>
                    </a:p>
                    <a:p>
                      <a:pPr marL="0" marR="0">
                        <a:lnSpc>
                          <a:spcPts val="1920"/>
                        </a:lnSpc>
                        <a:spcBef>
                          <a:spcPts val="0"/>
                        </a:spcBef>
                        <a:spcAft>
                          <a:spcPts val="800"/>
                        </a:spcAft>
                      </a:pPr>
                      <a:r>
                        <a:rPr lang="en-US" sz="1400" b="1" dirty="0" smtClean="0">
                          <a:effectLst/>
                        </a:rPr>
                        <a:t>ABLE Aggressive provides the potential to grow by investing in a portfolio of mutual funds that consists of 84% global public stocks and 16% bonds. Overall, there’s a higher level or risk and potential for return (or loss), designed for a longer investment period (10 years or more). </a:t>
                      </a:r>
                    </a:p>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08" marR="65708" marT="0" marB="0">
                    <a:noFill/>
                  </a:tcPr>
                </a:tc>
                <a:extLst>
                  <a:ext uri="{0D108BD9-81ED-4DB2-BD59-A6C34878D82A}">
                    <a16:rowId xmlns:a16="http://schemas.microsoft.com/office/drawing/2014/main" val="350180771"/>
                  </a:ext>
                </a:extLst>
              </a:tr>
            </a:tbl>
          </a:graphicData>
        </a:graphic>
      </p:graphicFrame>
      <p:graphicFrame>
        <p:nvGraphicFramePr>
          <p:cNvPr id="15" name="Chart 14"/>
          <p:cNvGraphicFramePr/>
          <p:nvPr>
            <p:extLst>
              <p:ext uri="{D42A27DB-BD31-4B8C-83A1-F6EECF244321}">
                <p14:modId xmlns:p14="http://schemas.microsoft.com/office/powerpoint/2010/main" val="3338752613"/>
              </p:ext>
            </p:extLst>
          </p:nvPr>
        </p:nvGraphicFramePr>
        <p:xfrm>
          <a:off x="6354924" y="1460230"/>
          <a:ext cx="2019300" cy="22479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p:nvPr>
            <p:extLst>
              <p:ext uri="{D42A27DB-BD31-4B8C-83A1-F6EECF244321}">
                <p14:modId xmlns:p14="http://schemas.microsoft.com/office/powerpoint/2010/main" val="863809755"/>
              </p:ext>
            </p:extLst>
          </p:nvPr>
        </p:nvGraphicFramePr>
        <p:xfrm>
          <a:off x="3645104" y="1460230"/>
          <a:ext cx="1775460" cy="20650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p:cNvGraphicFramePr/>
          <p:nvPr>
            <p:extLst>
              <p:ext uri="{D42A27DB-BD31-4B8C-83A1-F6EECF244321}">
                <p14:modId xmlns:p14="http://schemas.microsoft.com/office/powerpoint/2010/main" val="1994969305"/>
              </p:ext>
            </p:extLst>
          </p:nvPr>
        </p:nvGraphicFramePr>
        <p:xfrm>
          <a:off x="1005218" y="1564566"/>
          <a:ext cx="1623060" cy="2867464"/>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 Box 4"/>
          <p:cNvSpPr txBox="1"/>
          <p:nvPr/>
        </p:nvSpPr>
        <p:spPr>
          <a:xfrm>
            <a:off x="1295611" y="3313694"/>
            <a:ext cx="1813170" cy="33807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Stocks       Bonds </a:t>
            </a:r>
            <a:r>
              <a:rPr lang="en-US" sz="1600"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angle 28"/>
          <p:cNvSpPr/>
          <p:nvPr/>
        </p:nvSpPr>
        <p:spPr>
          <a:xfrm>
            <a:off x="4813327" y="3437455"/>
            <a:ext cx="190500" cy="18288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Rectangle 30"/>
          <p:cNvSpPr/>
          <p:nvPr/>
        </p:nvSpPr>
        <p:spPr>
          <a:xfrm>
            <a:off x="3844198" y="3437455"/>
            <a:ext cx="190500" cy="18288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Rectangle 32"/>
          <p:cNvSpPr/>
          <p:nvPr/>
        </p:nvSpPr>
        <p:spPr>
          <a:xfrm>
            <a:off x="1158214" y="3408688"/>
            <a:ext cx="190500" cy="18288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Rectangle 33"/>
          <p:cNvSpPr/>
          <p:nvPr/>
        </p:nvSpPr>
        <p:spPr>
          <a:xfrm>
            <a:off x="2031028" y="3410612"/>
            <a:ext cx="190500" cy="18288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Text Box 4"/>
          <p:cNvSpPr txBox="1"/>
          <p:nvPr/>
        </p:nvSpPr>
        <p:spPr>
          <a:xfrm>
            <a:off x="4034698" y="3352331"/>
            <a:ext cx="1813170" cy="299442"/>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Stocks       Bonds </a:t>
            </a:r>
            <a:r>
              <a:rPr lang="en-US" sz="1600"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 Box 4"/>
          <p:cNvSpPr txBox="1"/>
          <p:nvPr/>
        </p:nvSpPr>
        <p:spPr>
          <a:xfrm>
            <a:off x="6596193" y="3352331"/>
            <a:ext cx="1813170" cy="43446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Stocks       Bonds </a:t>
            </a:r>
            <a:r>
              <a:rPr lang="en-US" sz="1600"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7" name="Picture 36"/>
          <p:cNvPicPr>
            <a:picLocks noChangeAspect="1"/>
          </p:cNvPicPr>
          <p:nvPr/>
        </p:nvPicPr>
        <p:blipFill>
          <a:blip r:embed="rId7"/>
          <a:stretch>
            <a:fillRect/>
          </a:stretch>
        </p:blipFill>
        <p:spPr>
          <a:xfrm>
            <a:off x="4756641" y="3424657"/>
            <a:ext cx="207282" cy="201185"/>
          </a:xfrm>
          <a:prstGeom prst="rect">
            <a:avLst/>
          </a:prstGeom>
        </p:spPr>
      </p:pic>
      <p:sp>
        <p:nvSpPr>
          <p:cNvPr id="38" name="Rectangle 37"/>
          <p:cNvSpPr/>
          <p:nvPr/>
        </p:nvSpPr>
        <p:spPr>
          <a:xfrm>
            <a:off x="6464579" y="3444982"/>
            <a:ext cx="190500" cy="18288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9" name="Picture 38"/>
          <p:cNvPicPr>
            <a:picLocks noChangeAspect="1"/>
          </p:cNvPicPr>
          <p:nvPr/>
        </p:nvPicPr>
        <p:blipFill>
          <a:blip r:embed="rId7"/>
          <a:stretch>
            <a:fillRect/>
          </a:stretch>
        </p:blipFill>
        <p:spPr>
          <a:xfrm>
            <a:off x="7314828" y="3437455"/>
            <a:ext cx="207282" cy="201185"/>
          </a:xfrm>
          <a:prstGeom prst="rect">
            <a:avLst/>
          </a:prstGeom>
        </p:spPr>
      </p:pic>
    </p:spTree>
    <p:extLst>
      <p:ext uri="{BB962C8B-B14F-4D97-AF65-F5344CB8AC3E}">
        <p14:creationId xmlns:p14="http://schemas.microsoft.com/office/powerpoint/2010/main" val="46892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9600" y="457201"/>
            <a:ext cx="7772400" cy="685799"/>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400" dirty="0" smtClean="0">
                <a:solidFill>
                  <a:schemeClr val="tx1"/>
                </a:solidFill>
                <a:latin typeface="Lucida Sans Unicode" panose="020B0602030504020204" pitchFamily="34" charset="0"/>
                <a:cs typeface="Lucida Sans Unicode" panose="020B0602030504020204" pitchFamily="34" charset="0"/>
              </a:rPr>
              <a:t>WA Disability Statistics</a:t>
            </a:r>
            <a:endParaRPr lang="en-US" sz="4400" dirty="0">
              <a:solidFill>
                <a:schemeClr val="tx1"/>
              </a:solidFill>
              <a:latin typeface="Lucida Sans Unicode" panose="020B0602030504020204" pitchFamily="34" charset="0"/>
              <a:cs typeface="Lucida Sans Unicode" panose="020B0602030504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635" y="132588"/>
            <a:ext cx="1038730" cy="667512"/>
          </a:xfrm>
          <a:prstGeom prst="rect">
            <a:avLst/>
          </a:prstGeom>
        </p:spPr>
      </p:pic>
      <p:sp>
        <p:nvSpPr>
          <p:cNvPr id="11" name="Content Placeholder 10"/>
          <p:cNvSpPr>
            <a:spLocks noGrp="1"/>
          </p:cNvSpPr>
          <p:nvPr>
            <p:ph sz="half" idx="1"/>
          </p:nvPr>
        </p:nvSpPr>
        <p:spPr>
          <a:xfrm>
            <a:off x="822960" y="1845734"/>
            <a:ext cx="1767840" cy="4023360"/>
          </a:xfrm>
          <a:ln>
            <a:solidFill>
              <a:srgbClr val="C00000"/>
            </a:solidFill>
          </a:ln>
        </p:spPr>
        <p:txBody>
          <a:bodyPr>
            <a:normAutofit/>
          </a:bodyPr>
          <a:lstStyle/>
          <a:p>
            <a:pPr marL="201168" lvl="1" indent="0">
              <a:buNone/>
            </a:pPr>
            <a:r>
              <a:rPr lang="en-US" dirty="0" smtClean="0"/>
              <a:t>Disability in WA (2015)</a:t>
            </a:r>
          </a:p>
          <a:p>
            <a:pPr marL="201168" lvl="1" indent="0">
              <a:buNone/>
            </a:pPr>
            <a:endParaRPr lang="en-US" dirty="0" smtClean="0"/>
          </a:p>
          <a:p>
            <a:pPr marL="201168" lvl="1" indent="0">
              <a:buNone/>
            </a:pPr>
            <a:r>
              <a:rPr lang="en-US" dirty="0" smtClean="0"/>
              <a:t>Individuals with a Disability</a:t>
            </a:r>
          </a:p>
          <a:p>
            <a:pPr marL="201168" lvl="1" indent="0" algn="r">
              <a:buNone/>
            </a:pPr>
            <a:r>
              <a:rPr lang="en-US" b="1" dirty="0" smtClean="0"/>
              <a:t>908,818</a:t>
            </a:r>
          </a:p>
          <a:p>
            <a:pPr marL="201168" lvl="1" indent="0">
              <a:buNone/>
            </a:pPr>
            <a:endParaRPr lang="en-US" dirty="0" smtClean="0"/>
          </a:p>
          <a:p>
            <a:pPr marL="201168" lvl="1" indent="0">
              <a:buNone/>
            </a:pPr>
            <a:r>
              <a:rPr lang="en-US" dirty="0" smtClean="0"/>
              <a:t>All Individuals</a:t>
            </a:r>
          </a:p>
          <a:p>
            <a:pPr marL="201168" lvl="1" indent="0" algn="r">
              <a:buNone/>
            </a:pPr>
            <a:r>
              <a:rPr lang="en-US" dirty="0" smtClean="0"/>
              <a:t>7,066,812</a:t>
            </a:r>
            <a:endParaRPr lang="en-US" dirty="0"/>
          </a:p>
          <a:p>
            <a:pPr marL="201168" lvl="1" indent="0">
              <a:buNone/>
            </a:pPr>
            <a:endParaRPr lang="en-US" dirty="0" smtClean="0"/>
          </a:p>
          <a:p>
            <a:pPr marL="201168" lvl="1" indent="0">
              <a:buNone/>
            </a:pPr>
            <a:r>
              <a:rPr lang="en-US" dirty="0" smtClean="0"/>
              <a:t>Percent with a Disability</a:t>
            </a:r>
          </a:p>
          <a:p>
            <a:pPr marL="201168" lvl="1" indent="0" algn="r">
              <a:buNone/>
            </a:pPr>
            <a:r>
              <a:rPr lang="en-US" b="1" dirty="0" smtClean="0"/>
              <a:t>12.9%</a:t>
            </a:r>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a:t>
            </a:fld>
            <a:endParaRPr kumimoji="0" lang="en-US"/>
          </a:p>
        </p:txBody>
      </p:sp>
      <p:pic>
        <p:nvPicPr>
          <p:cNvPr id="8" name="Picture 7"/>
          <p:cNvPicPr>
            <a:picLocks noChangeAspect="1"/>
          </p:cNvPicPr>
          <p:nvPr/>
        </p:nvPicPr>
        <p:blipFill>
          <a:blip r:embed="rId4"/>
          <a:stretch>
            <a:fillRect/>
          </a:stretch>
        </p:blipFill>
        <p:spPr>
          <a:xfrm>
            <a:off x="2963649" y="1455890"/>
            <a:ext cx="5955301" cy="4785734"/>
          </a:xfrm>
          <a:prstGeom prst="rect">
            <a:avLst/>
          </a:prstGeom>
          <a:ln w="3175">
            <a:solidFill>
              <a:schemeClr val="tx1"/>
            </a:solidFill>
          </a:ln>
        </p:spPr>
      </p:pic>
      <p:sp>
        <p:nvSpPr>
          <p:cNvPr id="13" name="Footer Placeholder 12"/>
          <p:cNvSpPr>
            <a:spLocks noGrp="1"/>
          </p:cNvSpPr>
          <p:nvPr>
            <p:ph type="ftr" sz="quarter" idx="11"/>
          </p:nvPr>
        </p:nvSpPr>
        <p:spPr>
          <a:xfrm>
            <a:off x="228600" y="6459785"/>
            <a:ext cx="3617103" cy="365125"/>
          </a:xfrm>
        </p:spPr>
        <p:txBody>
          <a:bodyPr/>
          <a:lstStyle/>
          <a:p>
            <a:r>
              <a:rPr kumimoji="0" lang="en-US" dirty="0" smtClean="0"/>
              <a:t>Disability &amp; DVR Statistics Report, July 2017</a:t>
            </a:r>
            <a:endParaRPr kumimoji="0" lang="en-US" dirty="0"/>
          </a:p>
        </p:txBody>
      </p:sp>
    </p:spTree>
    <p:extLst>
      <p:ext uri="{BB962C8B-B14F-4D97-AF65-F5344CB8AC3E}">
        <p14:creationId xmlns:p14="http://schemas.microsoft.com/office/powerpoint/2010/main" val="3227573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8" descr="data:image/png;base64,iVBORw0KGgoAAAANSUhEUgAAANUAAADtCAMAAAAft8BxAAABgFBMVEX+//wjHx7////73gDxhxjvFCJ8vCl5MJk4i9IvMZEAAADuAAD73ADKysjwgQDwfwD4zq8aFRT638rm5+RgXl329/RIRkW0tLEYExJvtgDs8/fwewAMAAAWgM9NS0oeGhlubWu/v72jo6EohdB2KJfd3tuBr96XlpRrAJAWGYrS09Dw8e7vABdvFJImKI7+/fP99s1zIZV+fXulz3g/PDsYG4sAAIf976JraWiLioj++dvP0OD99sr852x2dXPK4rGkpceTkpD6zs387ZSSueJGSJo1MjHOvNe91OvznFDp896EwDv84kWJirmiw+WYyWLa68men8SNxE3840xiY6YqLJDHyNu9252v1IhYmdfW6cPj5OyVZK34t7f1kJL2oqP84uGxkcH87eChebaITqTwKDLxRk3yYmbwO0OabrHN3u9OldX86Xz2t4e1mMT0pGM9P5f3xqH0e37yjS1xcqzFsNH4r7CPW6n719XyVlv1mJnzbXCAP572u41WWKEAdsw26zUeAAATjUlEQVR4nO2di3/TRhLHlTkIscCkqaXICcaOlbhObEIgGHBIa5K2pFwp5VFCKaE8SnsFrqU9SikUjvvXb3b12NnV2sSxJLt3ms+nJNZjd7/and/M7qqOYWSWWWaZZZZZZplllllmmWWWWWaZvctgtzbshnY1TTvh/sFj+3/44dGjf7x69erH169fP3v27O7dP//88969Fy++RfsY7eXL+/fvD7nt3e3OncePHz9k9oAZx9p/bD+zY4odjNiPo9lbcOfkQmgnTy5+hs2EVx7ULuzgvVHEggfLB4gtP2VQdw/uFgqxXo4eFny2SKFOPmZQH/cBhaPUHjUs2JGgFt4AV4p+oPYf+8eoUdknD0hdZbOD+3ftVJ4dvDtaWPBmgUIt7vSnFCHWt6OEBY+lrvLkrx+lCLHujw4WPJXk7+SD/pXCt2M/jAyVIn8Lf+xBKUKs1yOCpcrfAX7wB9mpNMmExljSMSLBWJG/Za4UP8pQqG4sL7Rtu3nfs5cvX7IU8GOWC3774sWLe/fuYXZ49+7dZ/awgZip8rfOoP6Ux9+xV2EH/DWSd0X+ln/XKsWwW9mnqfL3UKcUnl7veqY19A5T5e973nxFKfzY+n4f9t0wsRT5O7DAPF2jFOzoL0cmd2+HjSFiKfLnJUpapYD3juzrww7/fXhU8L0sf5/plYId/a4vqH37Jv89LCxV/p52VwqjPya0I+8PB0uVv8fdlQJ+Odw31uTKMLBU+XvDm68qxTN+9F+TfUPt2/fbEKhU+Vue1SkFn9327VSeHf45fSxbEgo/UVKV4hhXCqP/4cftyHtpYyny5yVKXXKKv++Rat+RlIMxPJTkj88TuynFv/fiVJ6l61qK/PF5YjeleH9PTuXZ4V9SxFLlz5sn3tMqxcqRycP9GcWaTM+1IvK301UpsKve69Pk0Jaea6nyd5NBNfU5RX/zD26/yaMwJShDkb+nPWYfezD4TlKXtPLcWXlB/SGHeq1Til2bNF1U9GXyX6lgwRuqFN48UasUuysNr1xBO4d24sSHHzKsn6XeSifPhYdkBJ7Uzj52v7sBhxQ7C5G4fTj5PBdQ10kEXuALFd/KVH2sK8PK32Q7dAJrWJGpknctFLwdGoJ5qm5LVAdf9NEKOHdIwcKeUV0r4TwXbjzHOinVIl+qeETEol+lOKtiQWTukqxrwbWlX5HqMXGsZW//Q1D1vbcGPymD8COIzDOTnELCzTO5MzZmgcSxTj5V5KL/fVD4QuksrhhyLE4uz4WdM7nc0jrAOhmCXmYrHGsPe9Z6xZCnmslNIWF7O5c7voHF0zi8yANW4Fh9KUVYsFYx5LW2pKaQ8PZ4DqmYXNCcycttfcfqUynCorWK8XMKeS5cPp1jdhypHlDHIvsFxx7tsWa9YvwmT6IToIKNJQ6VW5rFOEwdiyeCxsG9KUVYvEYx1GAc/xQS1s94ULnTGIelBHchdKwB3m7RK0bSee6s31M4Aq9hdTRrX94xPMfak1IEFlGMvzHFUIJxzK4Fv24HVNtvQU5wl/0Ed49KEVahKsYXmjw3Lh6/yuO50JaQ6ncqF94rcwf3qhRhHR9pFENeoI85asFzgbW0A0ATXH8t+tHA71ZpFUMKxofjDVqwIaiYXMgJLq9q8BfG9IpBg/FkvI4F66Fa5I5fxrruUMdaj6kuvWKQPHcyZhG0z4RU2xdAk+DGYnrFCBedYo9YRARzZ5BKSnDvxFaZTjFgJZD3w3EHLEkucMTZNA4vx1eZVjGCYByzWzG5OC3kAtN26Y0YnuDGVE9EMc5BuAERt1vJcsHS9gd0oen3GDvrhE4xeDBOYi9ByEVuW7fQFJfpFMPb2IvdrbCyC0QuZg15oelAnNVpFYMF48n412TgshKH6bbc4mysVekUA/PcI/EPQCoXPG2PLDTFUou356VTjF8mE1jshB0hF9s39Anu4JWc/5xjaRVjXxKvywCRiyU1Dn8fE9Wpce+nTjG+S2KpE94KuVhiE0VpoSmmOsZnrvCmRxTjJzASeWkwIhd/xJ7gwsrM+MwtD0tddDqb0MLZTSIXl9UEN5Y4DLdnxsdnznuKoWKdSwaLygVL26WFpsexUN0aR5vprhgJGAiq3Bn83KSOdTIWquvjHIu3Xzsrid/gBpGLdd1C08A2w6nGL3n1KYqRjGvBNSIXG6DZSR20gqs+1fgVnWKw+X78JsnFcyUOL8QQh+HrgMoTQkUxDiUjF7PEsXJgaHZSBzO4Mh6YL4SSYnyVkLaTRUGWtkd3Ugcsf2ZcYF3lWNS1PkmISpnlywtNNwdeDvycUI1f4lSJu5UsFzxtp+/TDb7QBOcp1SlQHCsht0K5EI51HNN2Y/bhYigY3k7qQMXfIlDcseBDQpWQWyEFSdtP8xEy+2A54Bp4oQkuUSqWYEh7dQm5FdZCNHDppjfDM35fWF7w4vCA1a7QATiTllvJcpFbervuccFnbxjXoAmuiMFBHJbdKh4EXcVklo8p7tIFv79g/Y/FhUEXmkQMZl31dWpuJS0Kely/Blw7DxcHdCwSg/1wlY5bybN8lWv24WAJLkhuxY/QAZiYW8l7CAHX6dyG/7UjgxUtxeDrrLB03Eqe5RORP74x+P/aJsfgW6pbJTO58quW5IJwnb42KBecogPwdopuJS0KKlxL1wbbQoVxSsVmw3QJN0m3QjujG4Lcjp+5PLv3qmW3Gk/TrdDsa0v6QRhw7fVFptuR1DYtt+LVGxvHe3A939kblya1/SQlt/IbABvbpyMKPyCXv7xEU9v03MpvAmzklrpz3Vjvgwsufsl/RlJbIz23CtsCN3/tzhUkvrso5+LE0YuGNrVN062MHV/okOtCV64w8e2NZFycmJ84ynb0NKltqm41+58PQq71t0vdhD5MEHswfTk/PzExMc/TyGhq+1WabgXz80cJ142uAaw3V8A0MfENp5LcasVQUtuEmbC2D/DxEq6dHlyntzf0XGAHTBPzX4JueUlaCkzcrQz4kg8byvW8e8KhTXzB/vSoz4QlPTG0qW260cp44jVI4rrcg+v0Nbm/YPYDwTThi4WU2p5X3erD5Knso8FTDrmwpb24MJHqxhSIhZTa8hiccrQC0iKJq4sebi+9DZd1YUdhmpj4ALydUzkGS28KJu9WTC7m9VygS3wxcoURGZ58ozL5YnE7EoPPputWhnFRHkGEK5L40mjMmCYi5onFrUgMTtmtMLtQnrfUXzTxfTdTIBbR1Db9JDDSPJnLT3xpFIaL/1SHXmD8CnV5KXW3wiq/0QwkysUSX8IEwNI9vc1zsbiqLi+l71YGfKpro8x1IRcyGd2Z8CY2DZFTWx6DyW5cOm6FcqH1EJkrZApTo+43yKktX14iXZWSWxldnz7h2j1TJLUF6laHvkipqww+2Xs3F0lhdRd+GiZckeWl0K0OfXUi1S9yeycXzH4aCbmUyQ6ZTklQp4RbHfroXOpfTtebS033pAswoQiZrkhMfmrLmX5aGcoX7vXgiqZGlMkImK5el5m8GMzc6tAnw2HqydXV5icE0+1LKpOf2p49dHaY37TXOxrpmC4GTMb58SiTn9qmKxF6rh5KF2EKumnl6xkdk5faDrWfAtsl19F/PgmZbumZghd9RsN2wXX0myddpFyCGh8yiWzv4CJMV690Z7o+Qj3lWXcujF87vWQvYDr1+dBFQmN6LroWpZc9jjRza3jx6R0W5QqZsMldZI8zfZ3MO/gxGXKRrCJMYXvJHvbf+VFG4gYQZLVhCttb9q7fHnkmZt6Cc5ju9Za9KyMpEVpDLsF0O5LBEon46zAx82f4KHtdpRwlYmRlr6fB1V4SMRLp3l6sm0zMXPprSEQX08rfzJWrf2UmZirXzIhmRv0a5RrlzKhfC7hmxkc7M+rXMGU6NXNp9DOjfg25/ueYRtve/Rc/vHO20fOvgvQoRn8q2b80UhCmfz0Eam57y2Q2VV6r2l1eIulRDDll7+qGgQ0cU5juPLhbZqlYGeM2VTRNK6/hggYppia/jFEgp+bCU7AVHizHTzXtNxjNdKKDJz9ligs8MrPcjF63WgwvKG2qVOJmQSwqnrLippKqjBYPmyoTs6LZiFxIiqlMdaeaKqdCVS+R5ppKJ8AaaRCxijLIDKjSC2VoiWrMzAd7l0lSjdG+KLnyU87roRBrTKGypmhfrnanqmwlT4VOPqar0j87pRl+/iOX+KEp40uyI1OFzpskFXFyXiUdWSiP4vFzsRIXV4oSlVuSi6nSYmSq4M4kR6AyxIprtDliWJmrNZTzRltcLvkObMmdKrVToRor1SFZKtnJORZtTngSYfluDdEW6oJQU4uhsqNSjZl2wlSSk/Ma82ENxFnCEQWlqYpnpQ5p91pRKUZiVqk8MUmMSnVyVqNoLOkBjDK+M7TLvk1TqpJaTKXVg2rMZClSclTCycOHLeSLjqvidAP8QRhNSUkAEMUI2YlSFa1EqUInL9WD9oisSerJijm22TD06TXMFcNigsdEsqYoFZeapKhEZ0yVbfGraE6RKlulhGloPa8hs0VXhQJDsiYN1dR0glShk6Nzh90m5AvWVH+ZQjLLbSovSIdhDWWgHfZ5KDsaKiY/iVGFjUb3pYTB+aiYeGRWg3KJ5iGJIOzoqCrhz6SohJOjYonUiWRNNLmgVjQtWzfATKDRQHNBxQq70k2Kijg5kJBL5cvRTUTGpLmIiMxFnBJCK+y4MMYJqlI1DJClhKhsiUN4BM2aoLZlqoHae+ohu8j6GYdgDNtKO9MJfy+5VhJU4AT182kFGW0l6jRQLZslTYdVKn5cbkhjjn70ZUeigk7w8CpbwdFYqcIRwDuHekSe1gJQcFs0XQ+u8lRFZP1e48RIDmRHprKjrhojFa2L+4jwiOKcXAtGqKbTMZUuC1RFUPD4TTqjpaOSJ9+xU4nSp7wMSKRP0bUmdr6xuSX1GB9hJOs3bV5MXpUdmUozFY2TSkzttzpzzELv9bMmUHI+/FGbo8tFrItp1u8V0w4PFDe1VJFwER+VNLUvchOPkGdNZJpcrAdyRpvE3E8K1F4xgtKf9SpUZKjHT7UacX9ibHDBZsmfSlXo9ESeDatTe6UYLjsRqobSWTGOwG6rR9yYfAnlp1pPqXCWpE7tZfOehkpFQmPMVNGpvWRM3+j0CucVvmsRVBM0U3vZuOxEqZT8Mj6qyNReaQ7LNoinmXM1JhrNOplIYluiU3ulGD7iVCo2uJOg0mfjxFhgliJL0TRb02MmOcLzo15eFbQ3SmUYyVARJycbFgSVe5KMjrJBP7FBStZ2aTFiHHDZiVLJ6h4blXBys2CHZojxxGW7l/PxMTon1inypJhyiMVlR9NXksrEREWcnC4GkWzHy5qg3hWLzzNITmfS1RkxEniP6qjoCn5cVMLJpf0C2jmefLn6eUiRRyIyjkhEkxensEt1VChXYlzERVWitZIT9OF7IlxrRblwKtyU1ynlhXUDhAeyVV8tFZn2x0OFXRJaRV5YKYszLT9C5S2choStZFuonZq3NFjrtvcKq+QM0B1UsZlJr4llBxVq+dCULVxyphocY9OQcA+3vJYPXoWBgrhY3nukZ/I22OID2de2u929Z6yuLwVoz/BPzVqtVrCjx3dTzDDeTNidDbf2/2fjf8kYyCCQxgMdOYY0jrwf4RlDXBxcG4ys4HfDAGWshfeAKCUex2q3Aep1aFiNcrtdzlt5qLfKVctqW5vOGjQ7rTJLHTZb5XzTsiynULYxwlgWyw5rFgpZebrlQseBWtkutFsdVAS8pQGsIKiWWx2nA81yAWDTsu2yncdb61a7jf8iQKMMzblWu4BVlloNcFbxSC0GLKa1BZjrYIQvONa0UzCrVbPqNpw108mvWVAuV90Cm/fm3VrTdJ1aja1JmGsOS6PqlWkwTDdv5jfL4E5ByapOl8FqsVtWK3NYdr3qNM1mvcUWGU3XMJuOWXXyTrnsdMrQaFZLwJ7gGMxZhTUTNqfB3IxF2t25OXzUjApgdQ4bXM2bLj7GKn5GKra2z9NAhwWbfMHwqBz2FhJsOaZt4Dx4eq1hQnuzgHEcb2OXsktMfBbst7n6FHsE7TaeQqomPqS5Vahu1cxV1zIwNWmYzc4qu7hurcaUW1iua3l9hVRtRgUOy4ICKm9BEKeIZqNplsy8R1ViTW+a9lgVkKq8CmbBbNSw1/OmzeclNUSouaY3+2jxtRpnq8qoMEwzqprpzE3X15p4O97XqZTNOtTLY248VDzm4yOqCioAHB4BlRO4fduycTKBTcAPZt7rQNNcZVRTdbBwALEW4hPnXe3iOZeVwab+Lqdyqy1GxbtvFWzTapTQL7G+vGl02k4R3btciL5AtBcoLBEHQd7soBtAx2JUTqlT3PQoLVgrraEYoNN0TLdpolrU8J8az/Wg3eEQloV95Jp4b7nYMddg08RbpjehPobnVrFrKx5VHZ8gUs1ZNbA6WJFpWMjQMTslixW11UFJgjVz8K9MN6CBfeGgYtUdhoj95BaMar3K1p6Bf67WHazHdvCY7Thuo4n/FFy+R+3UwHZtt84+NV22zMSuMvgteKzg4lE8zMpnGSfW4to1djtUmT460HBtfjXWlIeaazfwbjcfR2eF0Ur5IP4L1jXVoEUikP8hLIYGMP+UFNLCikTJhjicWWaZZZZZZplllllmmWWWWWaZZZZZZplllllmmWWW2f+u/RfzuyIClSwQfQ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Subtitle 2"/>
          <p:cNvSpPr txBox="1">
            <a:spLocks/>
          </p:cNvSpPr>
          <p:nvPr/>
        </p:nvSpPr>
        <p:spPr>
          <a:xfrm>
            <a:off x="2133600" y="6379262"/>
            <a:ext cx="5486400" cy="363786"/>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en-US" b="1" dirty="0" smtClean="0"/>
              <a:t>www.washingtonstateable.com</a:t>
            </a:r>
            <a:endParaRPr lang="en-US" dirty="0" smtClean="0"/>
          </a:p>
          <a:p>
            <a:pPr marL="109728" indent="0">
              <a:buNone/>
            </a:pPr>
            <a:endParaRPr lang="en-US" sz="2000" dirty="0"/>
          </a:p>
          <a:p>
            <a:pPr marL="109728" indent="0">
              <a:buNone/>
            </a:pPr>
            <a:endParaRPr lang="en-US" sz="2000" dirty="0" smtClean="0"/>
          </a:p>
          <a:p>
            <a:pPr marL="109728" indent="0">
              <a:buNone/>
            </a:pPr>
            <a:endParaRPr lang="en-US" sz="2000" dirty="0"/>
          </a:p>
          <a:p>
            <a:pPr marL="109728" indent="0">
              <a:buNone/>
            </a:pPr>
            <a:endParaRPr lang="en-US" sz="2000" dirty="0"/>
          </a:p>
        </p:txBody>
      </p:sp>
      <p:sp>
        <p:nvSpPr>
          <p:cNvPr id="6" name="Slide Number Placeholder 5"/>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20</a:t>
            </a:fld>
            <a:endParaRPr kumimoji="0" lang="en-US"/>
          </a:p>
        </p:txBody>
      </p:sp>
      <p:pic>
        <p:nvPicPr>
          <p:cNvPr id="5" name="Picture 4"/>
          <p:cNvPicPr>
            <a:picLocks noChangeAspect="1"/>
          </p:cNvPicPr>
          <p:nvPr/>
        </p:nvPicPr>
        <p:blipFill>
          <a:blip r:embed="rId3"/>
          <a:stretch>
            <a:fillRect/>
          </a:stretch>
        </p:blipFill>
        <p:spPr>
          <a:xfrm>
            <a:off x="1219200" y="0"/>
            <a:ext cx="6267061" cy="6297399"/>
          </a:xfrm>
          <a:prstGeom prst="rect">
            <a:avLst/>
          </a:prstGeom>
        </p:spPr>
      </p:pic>
    </p:spTree>
    <p:extLst>
      <p:ext uri="{BB962C8B-B14F-4D97-AF65-F5344CB8AC3E}">
        <p14:creationId xmlns:p14="http://schemas.microsoft.com/office/powerpoint/2010/main" val="368747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8" descr="data:image/png;base64,iVBORw0KGgoAAAANSUhEUgAAANUAAADtCAMAAAAft8BxAAABgFBMVEX+//wjHx7////73gDxhxjvFCJ8vCl5MJk4i9IvMZEAAADuAAD73ADKysjwgQDwfwD4zq8aFRT638rm5+RgXl329/RIRkW0tLEYExJvtgDs8/fwewAMAAAWgM9NS0oeGhlubWu/v72jo6EohdB2KJfd3tuBr96XlpRrAJAWGYrS09Dw8e7vABdvFJImKI7+/fP99s1zIZV+fXulz3g/PDsYG4sAAIf976JraWiLioj++dvP0OD99sr852x2dXPK4rGkpceTkpD6zs387ZSSueJGSJo1MjHOvNe91OvznFDp896EwDv84kWJirmiw+WYyWLa68men8SNxE3840xiY6YqLJDHyNu9252v1IhYmdfW6cPj5OyVZK34t7f1kJL2oqP84uGxkcH87eChebaITqTwKDLxRk3yYmbwO0OabrHN3u9OldX86Xz2t4e1mMT0pGM9P5f3xqH0e37yjS1xcqzFsNH4r7CPW6n719XyVlv1mJnzbXCAP572u41WWKEAdsw26zUeAAATjUlEQVR4nO2di3/TRhLHlTkIscCkqaXICcaOlbhObEIgGHBIa5K2pFwp5VFCKaE8SnsFrqU9SikUjvvXb3b12NnV2sSxJLt3ms+nJNZjd7/and/M7qqOYWSWWWaZZZZZZplllllmmWWWWWaZvctgtzbshnY1TTvh/sFj+3/44dGjf7x69erH169fP3v27O7dP//88969Fy++RfsY7eXL+/fvD7nt3e3OncePHz9k9oAZx9p/bD+zY4odjNiPo9lbcOfkQmgnTy5+hs2EVx7ULuzgvVHEggfLB4gtP2VQdw/uFgqxXo4eFny2SKFOPmZQH/cBhaPUHjUs2JGgFt4AV4p+oPYf+8eoUdknD0hdZbOD+3ftVJ4dvDtaWPBmgUIt7vSnFCHWt6OEBY+lrvLkrx+lCLHujw4WPJXk7+SD/pXCt2M/jAyVIn8Lf+xBKUKs1yOCpcrfAX7wB9mpNMmExljSMSLBWJG/Za4UP8pQqG4sL7Rtu3nfs5cvX7IU8GOWC3774sWLe/fuYXZ49+7dZ/awgZip8rfOoP6Ux9+xV2EH/DWSd0X+ln/XKsWwW9mnqfL3UKcUnl7veqY19A5T5e973nxFKfzY+n4f9t0wsRT5O7DAPF2jFOzoL0cmd2+HjSFiKfLnJUpapYD3juzrww7/fXhU8L0sf5/plYId/a4vqH37Jv89LCxV/p52VwqjPya0I+8PB0uVv8fdlQJ+Odw31uTKMLBU+XvDm68qxTN+9F+TfUPt2/fbEKhU+Vue1SkFn9327VSeHf45fSxbEgo/UVKV4hhXCqP/4cftyHtpYyny5yVKXXKKv++Rat+RlIMxPJTkj88TuynFv/fiVJ6l61qK/PF5YjeleH9PTuXZ4V9SxFLlz5sn3tMqxcqRycP9GcWaTM+1IvK301UpsKve69Pk0Jaea6nyd5NBNfU5RX/zD26/yaMwJShDkb+nPWYfezD4TlKXtPLcWXlB/SGHeq1Til2bNF1U9GXyX6lgwRuqFN48UasUuysNr1xBO4d24sSHHzKsn6XeSifPhYdkBJ7Uzj52v7sBhxQ7C5G4fTj5PBdQ10kEXuALFd/KVH2sK8PK32Q7dAJrWJGpknctFLwdGoJ5qm5LVAdf9NEKOHdIwcKeUV0r4TwXbjzHOinVIl+qeETEol+lOKtiQWTukqxrwbWlX5HqMXGsZW//Q1D1vbcGPymD8COIzDOTnELCzTO5MzZmgcSxTj5V5KL/fVD4QuksrhhyLE4uz4WdM7nc0jrAOhmCXmYrHGsPe9Z6xZCnmslNIWF7O5c7voHF0zi8yANW4Fh9KUVYsFYx5LW2pKaQ8PZ4DqmYXNCcycttfcfqUynCorWK8XMKeS5cPp1jdhypHlDHIvsFxx7tsWa9YvwmT6IToIKNJQ6VW5rFOEwdiyeCxsG9KUVYvEYx1GAc/xQS1s94ULnTGIelBHchdKwB3m7RK0bSee6s31M4Aq9hdTRrX94xPMfak1IEFlGMvzHFUIJxzK4Fv24HVNtvQU5wl/0Ed49KEVahKsYXmjw3Lh6/yuO50JaQ6ncqF94rcwf3qhRhHR9pFENeoI85asFzgbW0A0ATXH8t+tHA71ZpFUMKxofjDVqwIaiYXMgJLq9q8BfG9IpBg/FkvI4F66Fa5I5fxrruUMdaj6kuvWKQPHcyZhG0z4RU2xdAk+DGYnrFCBedYo9YRARzZ5BKSnDvxFaZTjFgJZD3w3EHLEkucMTZNA4vx1eZVjGCYByzWzG5OC3kAtN26Y0YnuDGVE9EMc5BuAERt1vJcsHS9gd0oen3GDvrhE4xeDBOYi9ByEVuW7fQFJfpFMPb2IvdrbCyC0QuZg15oelAnNVpFYMF48n412TgshKH6bbc4mysVekUA/PcI/EPQCoXPG2PLDTFUou356VTjF8mE1jshB0hF9s39Anu4JWc/5xjaRVjXxKvywCRiyU1Dn8fE9Wpce+nTjG+S2KpE94KuVhiE0VpoSmmOsZnrvCmRxTjJzASeWkwIhd/xJ7gwsrM+MwtD0tddDqb0MLZTSIXl9UEN5Y4DLdnxsdnznuKoWKdSwaLygVL26WFpsexUN0aR5vprhgJGAiq3Bn83KSOdTIWquvjHIu3Xzsrid/gBpGLdd1C08A2w6nGL3n1KYqRjGvBNSIXG6DZSR20gqs+1fgVnWKw+X78JsnFcyUOL8QQh+HrgMoTQkUxDiUjF7PEsXJgaHZSBzO4Mh6YL4SSYnyVkLaTRUGWtkd3Ugcsf2ZcYF3lWNS1PkmISpnlywtNNwdeDvycUI1f4lSJu5UsFzxtp+/TDb7QBOcp1SlQHCsht0K5EI51HNN2Y/bhYigY3k7qQMXfIlDcseBDQpWQWyEFSdtP8xEy+2A54Bp4oQkuUSqWYEh7dQm5FdZCNHDppjfDM35fWF7w4vCA1a7QATiTllvJcpFbervuccFnbxjXoAmuiMFBHJbdKh4EXcVklo8p7tIFv79g/Y/FhUEXmkQMZl31dWpuJS0Kely/Blw7DxcHdCwSg/1wlY5bybN8lWv24WAJLkhuxY/QAZiYW8l7CAHX6dyG/7UjgxUtxeDrrLB03Eqe5RORP74x+P/aJsfgW6pbJTO58quW5IJwnb42KBecogPwdopuJS0KKlxL1wbbQoVxSsVmw3QJN0m3QjujG4Lcjp+5PLv3qmW3Gk/TrdDsa0v6QRhw7fVFptuR1DYtt+LVGxvHe3A939kblya1/SQlt/IbABvbpyMKPyCXv7xEU9v03MpvAmzklrpz3Vjvgwsufsl/RlJbIz23CtsCN3/tzhUkvrso5+LE0YuGNrVN062MHV/okOtCV64w8e2NZFycmJ84ynb0NKltqm41+58PQq71t0vdhD5MEHswfTk/PzExMc/TyGhq+1WabgXz80cJ142uAaw3V8A0MfENp5LcasVQUtuEmbC2D/DxEq6dHlyntzf0XGAHTBPzX4JueUlaCkzcrQz4kg8byvW8e8KhTXzB/vSoz4QlPTG0qW260cp44jVI4rrcg+v0Nbm/YPYDwTThi4WU2p5X3erD5Knso8FTDrmwpb24MJHqxhSIhZTa8hiccrQC0iKJq4sebi+9DZd1YUdhmpj4ALydUzkGS28KJu9WTC7m9VygS3wxcoURGZ58ozL5YnE7EoPPputWhnFRHkGEK5L40mjMmCYi5onFrUgMTtmtMLtQnrfUXzTxfTdTIBbR1Db9JDDSPJnLT3xpFIaL/1SHXmD8CnV5KXW3wiq/0QwkysUSX8IEwNI9vc1zsbiqLi+l71YGfKpro8x1IRcyGd2Z8CY2DZFTWx6DyW5cOm6FcqH1EJkrZApTo+43yKktX14iXZWSWxldnz7h2j1TJLUF6laHvkipqww+2Xs3F0lhdRd+GiZckeWl0K0OfXUi1S9yeycXzH4aCbmUyQ6ZTklQp4RbHfroXOpfTtebS033pAswoQiZrkhMfmrLmX5aGcoX7vXgiqZGlMkImK5el5m8GMzc6tAnw2HqydXV5icE0+1LKpOf2p49dHaY37TXOxrpmC4GTMb58SiTn9qmKxF6rh5KF2EKumnl6xkdk5faDrWfAtsl19F/PgmZbumZghd9RsN2wXX0myddpFyCGh8yiWzv4CJMV690Z7o+Qj3lWXcujF87vWQvYDr1+dBFQmN6LroWpZc9jjRza3jx6R0W5QqZsMldZI8zfZ3MO/gxGXKRrCJMYXvJHvbf+VFG4gYQZLVhCttb9q7fHnkmZt6Cc5ju9Za9KyMpEVpDLsF0O5LBEon46zAx82f4KHtdpRwlYmRlr6fB1V4SMRLp3l6sm0zMXPprSEQX08rfzJWrf2UmZirXzIhmRv0a5RrlzKhfC7hmxkc7M+rXMGU6NXNp9DOjfg25/ueYRtve/Rc/vHO20fOvgvQoRn8q2b80UhCmfz0Eam57y2Q2VV6r2l1eIulRDDll7+qGgQ0cU5juPLhbZqlYGeM2VTRNK6/hggYppia/jFEgp+bCU7AVHizHTzXtNxjNdKKDJz9ligs8MrPcjF63WgwvKG2qVOJmQSwqnrLippKqjBYPmyoTs6LZiFxIiqlMdaeaKqdCVS+R5ppKJ8AaaRCxijLIDKjSC2VoiWrMzAd7l0lSjdG+KLnyU87roRBrTKGypmhfrnanqmwlT4VOPqar0j87pRl+/iOX+KEp40uyI1OFzpskFXFyXiUdWSiP4vFzsRIXV4oSlVuSi6nSYmSq4M4kR6AyxIprtDliWJmrNZTzRltcLvkObMmdKrVToRor1SFZKtnJORZtTngSYfluDdEW6oJQU4uhsqNSjZl2wlSSk/Ma82ENxFnCEQWlqYpnpQ5p91pRKUZiVqk8MUmMSnVyVqNoLOkBjDK+M7TLvk1TqpJaTKXVg2rMZClSclTCycOHLeSLjqvidAP8QRhNSUkAEMUI2YlSFa1EqUInL9WD9oisSerJijm22TD06TXMFcNigsdEsqYoFZeapKhEZ0yVbfGraE6RKlulhGloPa8hs0VXhQJDsiYN1dR0glShk6Nzh90m5AvWVH+ZQjLLbSovSIdhDWWgHfZ5KDsaKiY/iVGFjUb3pYTB+aiYeGRWg3KJ5iGJIOzoqCrhz6SohJOjYonUiWRNNLmgVjQtWzfATKDRQHNBxQq70k2Kijg5kJBL5cvRTUTGpLmIiMxFnBJCK+y4MMYJqlI1DJClhKhsiUN4BM2aoLZlqoHae+ohu8j6GYdgDNtKO9MJfy+5VhJU4AT182kFGW0l6jRQLZslTYdVKn5cbkhjjn70ZUeigk7w8CpbwdFYqcIRwDuHekSe1gJQcFs0XQ+u8lRFZP1e48RIDmRHprKjrhojFa2L+4jwiOKcXAtGqKbTMZUuC1RFUPD4TTqjpaOSJ9+xU4nSp7wMSKRP0bUmdr6xuSX1GB9hJOs3bV5MXpUdmUozFY2TSkzttzpzzELv9bMmUHI+/FGbo8tFrItp1u8V0w4PFDe1VJFwER+VNLUvchOPkGdNZJpcrAdyRpvE3E8K1F4xgtKf9SpUZKjHT7UacX9ibHDBZsmfSlXo9ESeDatTe6UYLjsRqobSWTGOwG6rR9yYfAnlp1pPqXCWpE7tZfOehkpFQmPMVNGpvWRM3+j0CucVvmsRVBM0U3vZuOxEqZT8Mj6qyNReaQ7LNoinmXM1JhrNOplIYluiU3ulGD7iVCo2uJOg0mfjxFhgliJL0TRb02MmOcLzo15eFbQ3SmUYyVARJycbFgSVe5KMjrJBP7FBStZ2aTFiHHDZiVLJ6h4blXBys2CHZojxxGW7l/PxMTon1inypJhyiMVlR9NXksrEREWcnC4GkWzHy5qg3hWLzzNITmfS1RkxEniP6qjoCn5cVMLJpf0C2jmefLn6eUiRRyIyjkhEkxensEt1VChXYlzERVWitZIT9OF7IlxrRblwKtyU1ynlhXUDhAeyVV8tFZn2x0OFXRJaRV5YKYszLT9C5S2choStZFuonZq3NFjrtvcKq+QM0B1UsZlJr4llBxVq+dCULVxyphocY9OQcA+3vJYPXoWBgrhY3nukZ/I22OID2de2u929Z6yuLwVoz/BPzVqtVrCjx3dTzDDeTNidDbf2/2fjf8kYyCCQxgMdOYY0jrwf4RlDXBxcG4ys4HfDAGWshfeAKCUex2q3Aep1aFiNcrtdzlt5qLfKVctqW5vOGjQ7rTJLHTZb5XzTsiynULYxwlgWyw5rFgpZebrlQseBWtkutFsdVAS8pQGsIKiWWx2nA81yAWDTsu2yncdb61a7jf8iQKMMzblWu4BVlloNcFbxSC0GLKa1BZjrYIQvONa0UzCrVbPqNpw108mvWVAuV90Cm/fm3VrTdJ1aja1JmGsOS6PqlWkwTDdv5jfL4E5ByapOl8FqsVtWK3NYdr3qNM1mvcUWGU3XMJuOWXXyTrnsdMrQaFZLwJ7gGMxZhTUTNqfB3IxF2t25OXzUjApgdQ4bXM2bLj7GKn5GKra2z9NAhwWbfMHwqBz2FhJsOaZt4Dx4eq1hQnuzgHEcb2OXsktMfBbst7n6FHsE7TaeQqomPqS5Vahu1cxV1zIwNWmYzc4qu7hurcaUW1iua3l9hVRtRgUOy4ICKm9BEKeIZqNplsy8R1ViTW+a9lgVkKq8CmbBbNSw1/OmzeclNUSouaY3+2jxtRpnq8qoMEwzqprpzE3X15p4O97XqZTNOtTLY248VDzm4yOqCioAHB4BlRO4fduycTKBTcAPZt7rQNNcZVRTdbBwALEW4hPnXe3iOZeVwab+Lqdyqy1GxbtvFWzTapTQL7G+vGl02k4R3btciL5AtBcoLBEHQd7soBtAx2JUTqlT3PQoLVgrraEYoNN0TLdpolrU8J8az/Wg3eEQloV95Jp4b7nYMddg08RbpjehPobnVrFrKx5VHZ8gUs1ZNbA6WJFpWMjQMTslixW11UFJgjVz8K9MN6CBfeGgYtUdhoj95BaMar3K1p6Bf67WHazHdvCY7Thuo4n/FFy+R+3UwHZtt84+NV22zMSuMvgteKzg4lE8zMpnGSfW4to1djtUmT460HBtfjXWlIeaazfwbjcfR2eF0Ur5IP4L1jXVoEUikP8hLIYGMP+UFNLCikTJhjicWWaZZZZZZplllllmmWWWWWaZZZZZZplllllmmWWW2f+u/RfzuyIClSwQfQ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5192" r="15577" b="48483"/>
          <a:stretch/>
        </p:blipFill>
        <p:spPr>
          <a:xfrm>
            <a:off x="0" y="387668"/>
            <a:ext cx="9135600" cy="4834254"/>
          </a:xfrm>
          <a:prstGeom prst="rect">
            <a:avLst/>
          </a:prstGeom>
        </p:spPr>
      </p:pic>
      <p:sp>
        <p:nvSpPr>
          <p:cNvPr id="4" name="Slide Number Placeholder 3"/>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21</a:t>
            </a:fld>
            <a:endParaRPr kumimoji="0" lang="en-US"/>
          </a:p>
        </p:txBody>
      </p:sp>
    </p:spTree>
    <p:extLst>
      <p:ext uri="{BB962C8B-B14F-4D97-AF65-F5344CB8AC3E}">
        <p14:creationId xmlns:p14="http://schemas.microsoft.com/office/powerpoint/2010/main" val="321587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8" descr="data:image/png;base64,iVBORw0KGgoAAAANSUhEUgAAANUAAADtCAMAAAAft8BxAAABgFBMVEX+//wjHx7////73gDxhxjvFCJ8vCl5MJk4i9IvMZEAAADuAAD73ADKysjwgQDwfwD4zq8aFRT638rm5+RgXl329/RIRkW0tLEYExJvtgDs8/fwewAMAAAWgM9NS0oeGhlubWu/v72jo6EohdB2KJfd3tuBr96XlpRrAJAWGYrS09Dw8e7vABdvFJImKI7+/fP99s1zIZV+fXulz3g/PDsYG4sAAIf976JraWiLioj++dvP0OD99sr852x2dXPK4rGkpceTkpD6zs387ZSSueJGSJo1MjHOvNe91OvznFDp896EwDv84kWJirmiw+WYyWLa68men8SNxE3840xiY6YqLJDHyNu9252v1IhYmdfW6cPj5OyVZK34t7f1kJL2oqP84uGxkcH87eChebaITqTwKDLxRk3yYmbwO0OabrHN3u9OldX86Xz2t4e1mMT0pGM9P5f3xqH0e37yjS1xcqzFsNH4r7CPW6n719XyVlv1mJnzbXCAP572u41WWKEAdsw26zUeAAATjUlEQVR4nO2di3/TRhLHlTkIscCkqaXICcaOlbhObEIgGHBIa5K2pFwp5VFCKaE8SnsFrqU9SikUjvvXb3b12NnV2sSxJLt3ms+nJNZjd7/and/M7qqOYWSWWWaZZZZZZplllllmmWWWWWaZvctgtzbshnY1TTvh/sFj+3/44dGjf7x69erH169fP3v27O7dP//88969Fy++RfsY7eXL+/fvD7nt3e3OncePHz9k9oAZx9p/bD+zY4odjNiPo9lbcOfkQmgnTy5+hs2EVx7ULuzgvVHEggfLB4gtP2VQdw/uFgqxXo4eFny2SKFOPmZQH/cBhaPUHjUs2JGgFt4AV4p+oPYf+8eoUdknD0hdZbOD+3ftVJ4dvDtaWPBmgUIt7vSnFCHWt6OEBY+lrvLkrx+lCLHujw4WPJXk7+SD/pXCt2M/jAyVIn8Lf+xBKUKs1yOCpcrfAX7wB9mpNMmExljSMSLBWJG/Za4UP8pQqG4sL7Rtu3nfs5cvX7IU8GOWC3774sWLe/fuYXZ49+7dZ/awgZip8rfOoP6Ux9+xV2EH/DWSd0X+ln/XKsWwW9mnqfL3UKcUnl7veqY19A5T5e973nxFKfzY+n4f9t0wsRT5O7DAPF2jFOzoL0cmd2+HjSFiKfLnJUpapYD3juzrww7/fXhU8L0sf5/plYId/a4vqH37Jv89LCxV/p52VwqjPya0I+8PB0uVv8fdlQJ+Odw31uTKMLBU+XvDm68qxTN+9F+TfUPt2/fbEKhU+Vue1SkFn9327VSeHf45fSxbEgo/UVKV4hhXCqP/4cftyHtpYyny5yVKXXKKv++Rat+RlIMxPJTkj88TuynFv/fiVJ6l61qK/PF5YjeleH9PTuXZ4V9SxFLlz5sn3tMqxcqRycP9GcWaTM+1IvK301UpsKve69Pk0Jaea6nyd5NBNfU5RX/zD26/yaMwJShDkb+nPWYfezD4TlKXtPLcWXlB/SGHeq1Til2bNF1U9GXyX6lgwRuqFN48UasUuysNr1xBO4d24sSHHzKsn6XeSifPhYdkBJ7Uzj52v7sBhxQ7C5G4fTj5PBdQ10kEXuALFd/KVH2sK8PK32Q7dAJrWJGpknctFLwdGoJ5qm5LVAdf9NEKOHdIwcKeUV0r4TwXbjzHOinVIl+qeETEol+lOKtiQWTukqxrwbWlX5HqMXGsZW//Q1D1vbcGPymD8COIzDOTnELCzTO5MzZmgcSxTj5V5KL/fVD4QuksrhhyLE4uz4WdM7nc0jrAOhmCXmYrHGsPe9Z6xZCnmslNIWF7O5c7voHF0zi8yANW4Fh9KUVYsFYx5LW2pKaQ8PZ4DqmYXNCcycttfcfqUynCorWK8XMKeS5cPp1jdhypHlDHIvsFxx7tsWa9YvwmT6IToIKNJQ6VW5rFOEwdiyeCxsG9KUVYvEYx1GAc/xQS1s94ULnTGIelBHchdKwB3m7RK0bSee6s31M4Aq9hdTRrX94xPMfak1IEFlGMvzHFUIJxzK4Fv24HVNtvQU5wl/0Ed49KEVahKsYXmjw3Lh6/yuO50JaQ6ncqF94rcwf3qhRhHR9pFENeoI85asFzgbW0A0ATXH8t+tHA71ZpFUMKxofjDVqwIaiYXMgJLq9q8BfG9IpBg/FkvI4F66Fa5I5fxrruUMdaj6kuvWKQPHcyZhG0z4RU2xdAk+DGYnrFCBedYo9YRARzZ5BKSnDvxFaZTjFgJZD3w3EHLEkucMTZNA4vx1eZVjGCYByzWzG5OC3kAtN26Y0YnuDGVE9EMc5BuAERt1vJcsHS9gd0oen3GDvrhE4xeDBOYi9ByEVuW7fQFJfpFMPb2IvdrbCyC0QuZg15oelAnNVpFYMF48n412TgshKH6bbc4mysVekUA/PcI/EPQCoXPG2PLDTFUou356VTjF8mE1jshB0hF9s39Anu4JWc/5xjaRVjXxKvywCRiyU1Dn8fE9Wpce+nTjG+S2KpE94KuVhiE0VpoSmmOsZnrvCmRxTjJzASeWkwIhd/xJ7gwsrM+MwtD0tddDqb0MLZTSIXl9UEN5Y4DLdnxsdnznuKoWKdSwaLygVL26WFpsexUN0aR5vprhgJGAiq3Bn83KSOdTIWquvjHIu3Xzsrid/gBpGLdd1C08A2w6nGL3n1KYqRjGvBNSIXG6DZSR20gqs+1fgVnWKw+X78JsnFcyUOL8QQh+HrgMoTQkUxDiUjF7PEsXJgaHZSBzO4Mh6YL4SSYnyVkLaTRUGWtkd3Ugcsf2ZcYF3lWNS1PkmISpnlywtNNwdeDvycUI1f4lSJu5UsFzxtp+/TDb7QBOcp1SlQHCsht0K5EI51HNN2Y/bhYigY3k7qQMXfIlDcseBDQpWQWyEFSdtP8xEy+2A54Bp4oQkuUSqWYEh7dQm5FdZCNHDppjfDM35fWF7w4vCA1a7QATiTllvJcpFbervuccFnbxjXoAmuiMFBHJbdKh4EXcVklo8p7tIFv79g/Y/FhUEXmkQMZl31dWpuJS0Kely/Blw7DxcHdCwSg/1wlY5bybN8lWv24WAJLkhuxY/QAZiYW8l7CAHX6dyG/7UjgxUtxeDrrLB03Eqe5RORP74x+P/aJsfgW6pbJTO58quW5IJwnb42KBecogPwdopuJS0KKlxL1wbbQoVxSsVmw3QJN0m3QjujG4Lcjp+5PLv3qmW3Gk/TrdDsa0v6QRhw7fVFptuR1DYtt+LVGxvHe3A939kblya1/SQlt/IbABvbpyMKPyCXv7xEU9v03MpvAmzklrpz3Vjvgwsufsl/RlJbIz23CtsCN3/tzhUkvrso5+LE0YuGNrVN062MHV/okOtCV64w8e2NZFycmJ84ynb0NKltqm41+58PQq71t0vdhD5MEHswfTk/PzExMc/TyGhq+1WabgXz80cJ142uAaw3V8A0MfENp5LcasVQUtuEmbC2D/DxEq6dHlyntzf0XGAHTBPzX4JueUlaCkzcrQz4kg8byvW8e8KhTXzB/vSoz4QlPTG0qW260cp44jVI4rrcg+v0Nbm/YPYDwTThi4WU2p5X3erD5Knso8FTDrmwpb24MJHqxhSIhZTa8hiccrQC0iKJq4sebi+9DZd1YUdhmpj4ALydUzkGS28KJu9WTC7m9VygS3wxcoURGZ58ozL5YnE7EoPPputWhnFRHkGEK5L40mjMmCYi5onFrUgMTtmtMLtQnrfUXzTxfTdTIBbR1Db9JDDSPJnLT3xpFIaL/1SHXmD8CnV5KXW3wiq/0QwkysUSX8IEwNI9vc1zsbiqLi+l71YGfKpro8x1IRcyGd2Z8CY2DZFTWx6DyW5cOm6FcqH1EJkrZApTo+43yKktX14iXZWSWxldnz7h2j1TJLUF6laHvkipqww+2Xs3F0lhdRd+GiZckeWl0K0OfXUi1S9yeycXzH4aCbmUyQ6ZTklQp4RbHfroXOpfTtebS033pAswoQiZrkhMfmrLmX5aGcoX7vXgiqZGlMkImK5el5m8GMzc6tAnw2HqydXV5icE0+1LKpOf2p49dHaY37TXOxrpmC4GTMb58SiTn9qmKxF6rh5KF2EKumnl6xkdk5faDrWfAtsl19F/PgmZbumZghd9RsN2wXX0myddpFyCGh8yiWzv4CJMV690Z7o+Qj3lWXcujF87vWQvYDr1+dBFQmN6LroWpZc9jjRza3jx6R0W5QqZsMldZI8zfZ3MO/gxGXKRrCJMYXvJHvbf+VFG4gYQZLVhCttb9q7fHnkmZt6Cc5ju9Za9KyMpEVpDLsF0O5LBEon46zAx82f4KHtdpRwlYmRlr6fB1V4SMRLp3l6sm0zMXPprSEQX08rfzJWrf2UmZirXzIhmRv0a5RrlzKhfC7hmxkc7M+rXMGU6NXNp9DOjfg25/ueYRtve/Rc/vHO20fOvgvQoRn8q2b80UhCmfz0Eam57y2Q2VV6r2l1eIulRDDll7+qGgQ0cU5juPLhbZqlYGeM2VTRNK6/hggYppia/jFEgp+bCU7AVHizHTzXtNxjNdKKDJz9ligs8MrPcjF63WgwvKG2qVOJmQSwqnrLippKqjBYPmyoTs6LZiFxIiqlMdaeaKqdCVS+R5ppKJ8AaaRCxijLIDKjSC2VoiWrMzAd7l0lSjdG+KLnyU87roRBrTKGypmhfrnanqmwlT4VOPqar0j87pRl+/iOX+KEp40uyI1OFzpskFXFyXiUdWSiP4vFzsRIXV4oSlVuSi6nSYmSq4M4kR6AyxIprtDliWJmrNZTzRltcLvkObMmdKrVToRor1SFZKtnJORZtTngSYfluDdEW6oJQU4uhsqNSjZl2wlSSk/Ma82ENxFnCEQWlqYpnpQ5p91pRKUZiVqk8MUmMSnVyVqNoLOkBjDK+M7TLvk1TqpJaTKXVg2rMZClSclTCycOHLeSLjqvidAP8QRhNSUkAEMUI2YlSFa1EqUInL9WD9oisSerJijm22TD06TXMFcNigsdEsqYoFZeapKhEZ0yVbfGraE6RKlulhGloPa8hs0VXhQJDsiYN1dR0glShk6Nzh90m5AvWVH+ZQjLLbSovSIdhDWWgHfZ5KDsaKiY/iVGFjUb3pYTB+aiYeGRWg3KJ5iGJIOzoqCrhz6SohJOjYonUiWRNNLmgVjQtWzfATKDRQHNBxQq70k2Kijg5kJBL5cvRTUTGpLmIiMxFnBJCK+y4MMYJqlI1DJClhKhsiUN4BM2aoLZlqoHae+ohu8j6GYdgDNtKO9MJfy+5VhJU4AT182kFGW0l6jRQLZslTYdVKn5cbkhjjn70ZUeigk7w8CpbwdFYqcIRwDuHekSe1gJQcFs0XQ+u8lRFZP1e48RIDmRHprKjrhojFa2L+4jwiOKcXAtGqKbTMZUuC1RFUPD4TTqjpaOSJ9+xU4nSp7wMSKRP0bUmdr6xuSX1GB9hJOs3bV5MXpUdmUozFY2TSkzttzpzzELv9bMmUHI+/FGbo8tFrItp1u8V0w4PFDe1VJFwER+VNLUvchOPkGdNZJpcrAdyRpvE3E8K1F4xgtKf9SpUZKjHT7UacX9ibHDBZsmfSlXo9ESeDatTe6UYLjsRqobSWTGOwG6rR9yYfAnlp1pPqXCWpE7tZfOehkpFQmPMVNGpvWRM3+j0CucVvmsRVBM0U3vZuOxEqZT8Mj6qyNReaQ7LNoinmXM1JhrNOplIYluiU3ulGD7iVCo2uJOg0mfjxFhgliJL0TRb02MmOcLzo15eFbQ3SmUYyVARJycbFgSVe5KMjrJBP7FBStZ2aTFiHHDZiVLJ6h4blXBys2CHZojxxGW7l/PxMTon1inypJhyiMVlR9NXksrEREWcnC4GkWzHy5qg3hWLzzNITmfS1RkxEniP6qjoCn5cVMLJpf0C2jmefLn6eUiRRyIyjkhEkxensEt1VChXYlzERVWitZIT9OF7IlxrRblwKtyU1ynlhXUDhAeyVV8tFZn2x0OFXRJaRV5YKYszLT9C5S2choStZFuonZq3NFjrtvcKq+QM0B1UsZlJr4llBxVq+dCULVxyphocY9OQcA+3vJYPXoWBgrhY3nukZ/I22OID2de2u929Z6yuLwVoz/BPzVqtVrCjx3dTzDDeTNidDbf2/2fjf8kYyCCQxgMdOYY0jrwf4RlDXBxcG4ys4HfDAGWshfeAKCUex2q3Aep1aFiNcrtdzlt5qLfKVctqW5vOGjQ7rTJLHTZb5XzTsiynULYxwlgWyw5rFgpZebrlQseBWtkutFsdVAS8pQGsIKiWWx2nA81yAWDTsu2yncdb61a7jf8iQKMMzblWu4BVlloNcFbxSC0GLKa1BZjrYIQvONa0UzCrVbPqNpw108mvWVAuV90Cm/fm3VrTdJ1aja1JmGsOS6PqlWkwTDdv5jfL4E5ByapOl8FqsVtWK3NYdr3qNM1mvcUWGU3XMJuOWXXyTrnsdMrQaFZLwJ7gGMxZhTUTNqfB3IxF2t25OXzUjApgdQ4bXM2bLj7GKn5GKra2z9NAhwWbfMHwqBz2FhJsOaZt4Dx4eq1hQnuzgHEcb2OXsktMfBbst7n6FHsE7TaeQqomPqS5Vahu1cxV1zIwNWmYzc4qu7hurcaUW1iua3l9hVRtRgUOy4ICKm9BEKeIZqNplsy8R1ViTW+a9lgVkKq8CmbBbNSw1/OmzeclNUSouaY3+2jxtRpnq8qoMEwzqprpzE3X15p4O97XqZTNOtTLY248VDzm4yOqCioAHB4BlRO4fduycTKBTcAPZt7rQNNcZVRTdbBwALEW4hPnXe3iOZeVwab+Lqdyqy1GxbtvFWzTapTQL7G+vGl02k4R3btciL5AtBcoLBEHQd7soBtAx2JUTqlT3PQoLVgrraEYoNN0TLdpolrU8J8az/Wg3eEQloV95Jp4b7nYMddg08RbpjehPobnVrFrKx5VHZ8gUs1ZNbA6WJFpWMjQMTslixW11UFJgjVz8K9MN6CBfeGgYtUdhoj95BaMar3K1p6Bf67WHazHdvCY7Thuo4n/FFy+R+3UwHZtt84+NV22zMSuMvgteKzg4lE8zMpnGSfW4to1djtUmT460HBtfjXWlIeaazfwbjcfR2eF0Ur5IP4L1jXVoEUikP8hLIYGMP+UFNLCikTJhjicWWaZZZZZZplllllmmWWWWWaZZZZZZplllllmmWWW2f+u/RfzuyIClSwQfQ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069" r="15031" b="45734"/>
          <a:stretch/>
        </p:blipFill>
        <p:spPr>
          <a:xfrm>
            <a:off x="1967670" y="70924"/>
            <a:ext cx="6642930" cy="6101276"/>
          </a:xfrm>
          <a:prstGeom prst="rect">
            <a:avLst/>
          </a:prstGeom>
        </p:spPr>
      </p:pic>
      <p:sp>
        <p:nvSpPr>
          <p:cNvPr id="5" name="Slide Number Placeholder 4"/>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22</a:t>
            </a:fld>
            <a:endParaRPr kumimoji="0" lang="en-US"/>
          </a:p>
        </p:txBody>
      </p:sp>
    </p:spTree>
    <p:extLst>
      <p:ext uri="{BB962C8B-B14F-4D97-AF65-F5344CB8AC3E}">
        <p14:creationId xmlns:p14="http://schemas.microsoft.com/office/powerpoint/2010/main" val="416823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8" descr="data:image/png;base64,iVBORw0KGgoAAAANSUhEUgAAANUAAADtCAMAAAAft8BxAAABgFBMVEX+//wjHx7////73gDxhxjvFCJ8vCl5MJk4i9IvMZEAAADuAAD73ADKysjwgQDwfwD4zq8aFRT638rm5+RgXl329/RIRkW0tLEYExJvtgDs8/fwewAMAAAWgM9NS0oeGhlubWu/v72jo6EohdB2KJfd3tuBr96XlpRrAJAWGYrS09Dw8e7vABdvFJImKI7+/fP99s1zIZV+fXulz3g/PDsYG4sAAIf976JraWiLioj++dvP0OD99sr852x2dXPK4rGkpceTkpD6zs387ZSSueJGSJo1MjHOvNe91OvznFDp896EwDv84kWJirmiw+WYyWLa68men8SNxE3840xiY6YqLJDHyNu9252v1IhYmdfW6cPj5OyVZK34t7f1kJL2oqP84uGxkcH87eChebaITqTwKDLxRk3yYmbwO0OabrHN3u9OldX86Xz2t4e1mMT0pGM9P5f3xqH0e37yjS1xcqzFsNH4r7CPW6n719XyVlv1mJnzbXCAP572u41WWKEAdsw26zUeAAATjUlEQVR4nO2di3/TRhLHlTkIscCkqaXICcaOlbhObEIgGHBIa5K2pFwp5VFCKaE8SnsFrqU9SikUjvvXb3b12NnV2sSxJLt3ms+nJNZjd7/and/M7qqOYWSWWWaZZZZZZplllllmmWWWWWaZvctgtzbshnY1TTvh/sFj+3/44dGjf7x69erH169fP3v27O7dP//88969Fy++RfsY7eXL+/fvD7nt3e3OncePHz9k9oAZx9p/bD+zY4odjNiPo9lbcOfkQmgnTy5+hs2EVx7ULuzgvVHEggfLB4gtP2VQdw/uFgqxXo4eFny2SKFOPmZQH/cBhaPUHjUs2JGgFt4AV4p+oPYf+8eoUdknD0hdZbOD+3ftVJ4dvDtaWPBmgUIt7vSnFCHWt6OEBY+lrvLkrx+lCLHujw4WPJXk7+SD/pXCt2M/jAyVIn8Lf+xBKUKs1yOCpcrfAX7wB9mpNMmExljSMSLBWJG/Za4UP8pQqG4sL7Rtu3nfs5cvX7IU8GOWC3774sWLe/fuYXZ49+7dZ/awgZip8rfOoP6Ux9+xV2EH/DWSd0X+ln/XKsWwW9mnqfL3UKcUnl7veqY19A5T5e973nxFKfzY+n4f9t0wsRT5O7DAPF2jFOzoL0cmd2+HjSFiKfLnJUpapYD3juzrww7/fXhU8L0sf5/plYId/a4vqH37Jv89LCxV/p52VwqjPya0I+8PB0uVv8fdlQJ+Odw31uTKMLBU+XvDm68qxTN+9F+TfUPt2/fbEKhU+Vue1SkFn9327VSeHf45fSxbEgo/UVKV4hhXCqP/4cftyHtpYyny5yVKXXKKv++Rat+RlIMxPJTkj88TuynFv/fiVJ6l61qK/PF5YjeleH9PTuXZ4V9SxFLlz5sn3tMqxcqRycP9GcWaTM+1IvK301UpsKve69Pk0Jaea6nyd5NBNfU5RX/zD26/yaMwJShDkb+nPWYfezD4TlKXtPLcWXlB/SGHeq1Til2bNF1U9GXyX6lgwRuqFN48UasUuysNr1xBO4d24sSHHzKsn6XeSifPhYdkBJ7Uzj52v7sBhxQ7C5G4fTj5PBdQ10kEXuALFd/KVH2sK8PK32Q7dAJrWJGpknctFLwdGoJ5qm5LVAdf9NEKOHdIwcKeUV0r4TwXbjzHOinVIl+qeETEol+lOKtiQWTukqxrwbWlX5HqMXGsZW//Q1D1vbcGPymD8COIzDOTnELCzTO5MzZmgcSxTj5V5KL/fVD4QuksrhhyLE4uz4WdM7nc0jrAOhmCXmYrHGsPe9Z6xZCnmslNIWF7O5c7voHF0zi8yANW4Fh9KUVYsFYx5LW2pKaQ8PZ4DqmYXNCcycttfcfqUynCorWK8XMKeS5cPp1jdhypHlDHIvsFxx7tsWa9YvwmT6IToIKNJQ6VW5rFOEwdiyeCxsG9KUVYvEYx1GAc/xQS1s94ULnTGIelBHchdKwB3m7RK0bSee6s31M4Aq9hdTRrX94xPMfak1IEFlGMvzHFUIJxzK4Fv24HVNtvQU5wl/0Ed49KEVahKsYXmjw3Lh6/yuO50JaQ6ncqF94rcwf3qhRhHR9pFENeoI85asFzgbW0A0ATXH8t+tHA71ZpFUMKxofjDVqwIaiYXMgJLq9q8BfG9IpBg/FkvI4F66Fa5I5fxrruUMdaj6kuvWKQPHcyZhG0z4RU2xdAk+DGYnrFCBedYo9YRARzZ5BKSnDvxFaZTjFgJZD3w3EHLEkucMTZNA4vx1eZVjGCYByzWzG5OC3kAtN26Y0YnuDGVE9EMc5BuAERt1vJcsHS9gd0oen3GDvrhE4xeDBOYi9ByEVuW7fQFJfpFMPb2IvdrbCyC0QuZg15oelAnNVpFYMF48n412TgshKH6bbc4mysVekUA/PcI/EPQCoXPG2PLDTFUou356VTjF8mE1jshB0hF9s39Anu4JWc/5xjaRVjXxKvywCRiyU1Dn8fE9Wpce+nTjG+S2KpE94KuVhiE0VpoSmmOsZnrvCmRxTjJzASeWkwIhd/xJ7gwsrM+MwtD0tddDqb0MLZTSIXl9UEN5Y4DLdnxsdnznuKoWKdSwaLygVL26WFpsexUN0aR5vprhgJGAiq3Bn83KSOdTIWquvjHIu3Xzsrid/gBpGLdd1C08A2w6nGL3n1KYqRjGvBNSIXG6DZSR20gqs+1fgVnWKw+X78JsnFcyUOL8QQh+HrgMoTQkUxDiUjF7PEsXJgaHZSBzO4Mh6YL4SSYnyVkLaTRUGWtkd3Ugcsf2ZcYF3lWNS1PkmISpnlywtNNwdeDvycUI1f4lSJu5UsFzxtp+/TDb7QBOcp1SlQHCsht0K5EI51HNN2Y/bhYigY3k7qQMXfIlDcseBDQpWQWyEFSdtP8xEy+2A54Bp4oQkuUSqWYEh7dQm5FdZCNHDppjfDM35fWF7w4vCA1a7QATiTllvJcpFbervuccFnbxjXoAmuiMFBHJbdKh4EXcVklo8p7tIFv79g/Y/FhUEXmkQMZl31dWpuJS0Kely/Blw7DxcHdCwSg/1wlY5bybN8lWv24WAJLkhuxY/QAZiYW8l7CAHX6dyG/7UjgxUtxeDrrLB03Eqe5RORP74x+P/aJsfgW6pbJTO58quW5IJwnb42KBecogPwdopuJS0KKlxL1wbbQoVxSsVmw3QJN0m3QjujG4Lcjp+5PLv3qmW3Gk/TrdDsa0v6QRhw7fVFptuR1DYtt+LVGxvHe3A939kblya1/SQlt/IbABvbpyMKPyCXv7xEU9v03MpvAmzklrpz3Vjvgwsufsl/RlJbIz23CtsCN3/tzhUkvrso5+LE0YuGNrVN062MHV/okOtCV64w8e2NZFycmJ84ynb0NKltqm41+58PQq71t0vdhD5MEHswfTk/PzExMc/TyGhq+1WabgXz80cJ142uAaw3V8A0MfENp5LcasVQUtuEmbC2D/DxEq6dHlyntzf0XGAHTBPzX4JueUlaCkzcrQz4kg8byvW8e8KhTXzB/vSoz4QlPTG0qW260cp44jVI4rrcg+v0Nbm/YPYDwTThi4WU2p5X3erD5Knso8FTDrmwpb24MJHqxhSIhZTa8hiccrQC0iKJq4sebi+9DZd1YUdhmpj4ALydUzkGS28KJu9WTC7m9VygS3wxcoURGZ58ozL5YnE7EoPPputWhnFRHkGEK5L40mjMmCYi5onFrUgMTtmtMLtQnrfUXzTxfTdTIBbR1Db9JDDSPJnLT3xpFIaL/1SHXmD8CnV5KXW3wiq/0QwkysUSX8IEwNI9vc1zsbiqLi+l71YGfKpro8x1IRcyGd2Z8CY2DZFTWx6DyW5cOm6FcqH1EJkrZApTo+43yKktX14iXZWSWxldnz7h2j1TJLUF6laHvkipqww+2Xs3F0lhdRd+GiZckeWl0K0OfXUi1S9yeycXzH4aCbmUyQ6ZTklQp4RbHfroXOpfTtebS033pAswoQiZrkhMfmrLmX5aGcoX7vXgiqZGlMkImK5el5m8GMzc6tAnw2HqydXV5icE0+1LKpOf2p49dHaY37TXOxrpmC4GTMb58SiTn9qmKxF6rh5KF2EKumnl6xkdk5faDrWfAtsl19F/PgmZbumZghd9RsN2wXX0myddpFyCGh8yiWzv4CJMV690Z7o+Qj3lWXcujF87vWQvYDr1+dBFQmN6LroWpZc9jjRza3jx6R0W5QqZsMldZI8zfZ3MO/gxGXKRrCJMYXvJHvbf+VFG4gYQZLVhCttb9q7fHnkmZt6Cc5ju9Za9KyMpEVpDLsF0O5LBEon46zAx82f4KHtdpRwlYmRlr6fB1V4SMRLp3l6sm0zMXPprSEQX08rfzJWrf2UmZirXzIhmRv0a5RrlzKhfC7hmxkc7M+rXMGU6NXNp9DOjfg25/ueYRtve/Rc/vHO20fOvgvQoRn8q2b80UhCmfz0Eam57y2Q2VV6r2l1eIulRDDll7+qGgQ0cU5juPLhbZqlYGeM2VTRNK6/hggYppia/jFEgp+bCU7AVHizHTzXtNxjNdKKDJz9ligs8MrPcjF63WgwvKG2qVOJmQSwqnrLippKqjBYPmyoTs6LZiFxIiqlMdaeaKqdCVS+R5ppKJ8AaaRCxijLIDKjSC2VoiWrMzAd7l0lSjdG+KLnyU87roRBrTKGypmhfrnanqmwlT4VOPqar0j87pRl+/iOX+KEp40uyI1OFzpskFXFyXiUdWSiP4vFzsRIXV4oSlVuSi6nSYmSq4M4kR6AyxIprtDliWJmrNZTzRltcLvkObMmdKrVToRor1SFZKtnJORZtTngSYfluDdEW6oJQU4uhsqNSjZl2wlSSk/Ma82ENxFnCEQWlqYpnpQ5p91pRKUZiVqk8MUmMSnVyVqNoLOkBjDK+M7TLvk1TqpJaTKXVg2rMZClSclTCycOHLeSLjqvidAP8QRhNSUkAEMUI2YlSFa1EqUInL9WD9oisSerJijm22TD06TXMFcNigsdEsqYoFZeapKhEZ0yVbfGraE6RKlulhGloPa8hs0VXhQJDsiYN1dR0glShk6Nzh90m5AvWVH+ZQjLLbSovSIdhDWWgHfZ5KDsaKiY/iVGFjUb3pYTB+aiYeGRWg3KJ5iGJIOzoqCrhz6SohJOjYonUiWRNNLmgVjQtWzfATKDRQHNBxQq70k2Kijg5kJBL5cvRTUTGpLmIiMxFnBJCK+y4MMYJqlI1DJClhKhsiUN4BM2aoLZlqoHae+ohu8j6GYdgDNtKO9MJfy+5VhJU4AT182kFGW0l6jRQLZslTYdVKn5cbkhjjn70ZUeigk7w8CpbwdFYqcIRwDuHekSe1gJQcFs0XQ+u8lRFZP1e48RIDmRHprKjrhojFa2L+4jwiOKcXAtGqKbTMZUuC1RFUPD4TTqjpaOSJ9+xU4nSp7wMSKRP0bUmdr6xuSX1GB9hJOs3bV5MXpUdmUozFY2TSkzttzpzzELv9bMmUHI+/FGbo8tFrItp1u8V0w4PFDe1VJFwER+VNLUvchOPkGdNZJpcrAdyRpvE3E8K1F4xgtKf9SpUZKjHT7UacX9ibHDBZsmfSlXo9ESeDatTe6UYLjsRqobSWTGOwG6rR9yYfAnlp1pPqXCWpE7tZfOehkpFQmPMVNGpvWRM3+j0CucVvmsRVBM0U3vZuOxEqZT8Mj6qyNReaQ7LNoinmXM1JhrNOplIYluiU3ulGD7iVCo2uJOg0mfjxFhgliJL0TRb02MmOcLzo15eFbQ3SmUYyVARJycbFgSVe5KMjrJBP7FBStZ2aTFiHHDZiVLJ6h4blXBys2CHZojxxGW7l/PxMTon1inypJhyiMVlR9NXksrEREWcnC4GkWzHy5qg3hWLzzNITmfS1RkxEniP6qjoCn5cVMLJpf0C2jmefLn6eUiRRyIyjkhEkxensEt1VChXYlzERVWitZIT9OF7IlxrRblwKtyU1ynlhXUDhAeyVV8tFZn2x0OFXRJaRV5YKYszLT9C5S2choStZFuonZq3NFjrtvcKq+QM0B1UsZlJr4llBxVq+dCULVxyphocY9OQcA+3vJYPXoWBgrhY3nukZ/I22OID2de2u929Z6yuLwVoz/BPzVqtVrCjx3dTzDDeTNidDbf2/2fjf8kYyCCQxgMdOYY0jrwf4RlDXBxcG4ys4HfDAGWshfeAKCUex2q3Aep1aFiNcrtdzlt5qLfKVctqW5vOGjQ7rTJLHTZb5XzTsiynULYxwlgWyw5rFgpZebrlQseBWtkutFsdVAS8pQGsIKiWWx2nA81yAWDTsu2yncdb61a7jf8iQKMMzblWu4BVlloNcFbxSC0GLKa1BZjrYIQvONa0UzCrVbPqNpw108mvWVAuV90Cm/fm3VrTdJ1aja1JmGsOS6PqlWkwTDdv5jfL4E5ByapOl8FqsVtWK3NYdr3qNM1mvcUWGU3XMJuOWXXyTrnsdMrQaFZLwJ7gGMxZhTUTNqfB3IxF2t25OXzUjApgdQ4bXM2bLj7GKn5GKra2z9NAhwWbfMHwqBz2FhJsOaZt4Dx4eq1hQnuzgHEcb2OXsktMfBbst7n6FHsE7TaeQqomPqS5Vahu1cxV1zIwNWmYzc4qu7hurcaUW1iua3l9hVRtRgUOy4ICKm9BEKeIZqNplsy8R1ViTW+a9lgVkKq8CmbBbNSw1/OmzeclNUSouaY3+2jxtRpnq8qoMEwzqprpzE3X15p4O97XqZTNOtTLY248VDzm4yOqCioAHB4BlRO4fduycTKBTcAPZt7rQNNcZVRTdbBwALEW4hPnXe3iOZeVwab+Lqdyqy1GxbtvFWzTapTQL7G+vGl02k4R3btciL5AtBcoLBEHQd7soBtAx2JUTqlT3PQoLVgrraEYoNN0TLdpolrU8J8az/Wg3eEQloV95Jp4b7nYMddg08RbpjehPobnVrFrKx5VHZ8gUs1ZNbA6WJFpWMjQMTslixW11UFJgjVz8K9MN6CBfeGgYtUdhoj95BaMar3K1p6Bf67WHazHdvCY7Thuo4n/FFy+R+3UwHZtt84+NV22zMSuMvgteKzg4lE8zMpnGSfW4to1djtUmT460HBtfjXWlIeaazfwbjcfR2eF0Ur5IP4L1jXVoEUikP8hLIYGMP+UFNLCikTJhjicWWaZZZZZZplllllmmWWWWWaZZZZZZplllllmmWWW2f+u/RfzuyIClSwQfQ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5673" r="14711" b="30514"/>
          <a:stretch/>
        </p:blipFill>
        <p:spPr>
          <a:xfrm>
            <a:off x="536575" y="152400"/>
            <a:ext cx="8150225" cy="5784958"/>
          </a:xfrm>
          <a:prstGeom prst="rect">
            <a:avLst/>
          </a:prstGeom>
        </p:spPr>
      </p:pic>
      <p:sp>
        <p:nvSpPr>
          <p:cNvPr id="5" name="Slide Number Placeholder 4"/>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23</a:t>
            </a:fld>
            <a:endParaRPr kumimoji="0" lang="en-US"/>
          </a:p>
        </p:txBody>
      </p:sp>
    </p:spTree>
    <p:extLst>
      <p:ext uri="{BB962C8B-B14F-4D97-AF65-F5344CB8AC3E}">
        <p14:creationId xmlns:p14="http://schemas.microsoft.com/office/powerpoint/2010/main" val="118923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24</a:t>
            </a:fld>
            <a:endParaRPr kumimoji="0" lang="en-US"/>
          </a:p>
        </p:txBody>
      </p:sp>
      <p:sp>
        <p:nvSpPr>
          <p:cNvPr id="5" name="Title 1"/>
          <p:cNvSpPr txBox="1">
            <a:spLocks/>
          </p:cNvSpPr>
          <p:nvPr/>
        </p:nvSpPr>
        <p:spPr>
          <a:xfrm>
            <a:off x="685800" y="457201"/>
            <a:ext cx="7772400" cy="685799"/>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400" dirty="0" smtClean="0">
                <a:solidFill>
                  <a:schemeClr val="tx1"/>
                </a:solidFill>
                <a:latin typeface="Lucida Sans Unicode" panose="020B0602030504020204" pitchFamily="34" charset="0"/>
                <a:cs typeface="Lucida Sans Unicode" panose="020B0602030504020204" pitchFamily="34" charset="0"/>
              </a:rPr>
              <a:t>Prepaid </a:t>
            </a:r>
            <a:r>
              <a:rPr lang="en-US" sz="4400" dirty="0" smtClean="0">
                <a:solidFill>
                  <a:schemeClr val="tx1"/>
                </a:solidFill>
                <a:latin typeface="Lucida Sans Unicode" panose="020B0602030504020204" pitchFamily="34" charset="0"/>
                <a:cs typeface="Lucida Sans Unicode" panose="020B0602030504020204" pitchFamily="34" charset="0"/>
              </a:rPr>
              <a:t>Card</a:t>
            </a:r>
            <a:endParaRPr lang="en-US" sz="4400" dirty="0">
              <a:solidFill>
                <a:schemeClr val="tx1"/>
              </a:solidFill>
              <a:latin typeface="Lucida Sans Unicode" panose="020B0602030504020204" pitchFamily="34" charset="0"/>
              <a:cs typeface="Lucida Sans Unicode" panose="020B0602030504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635" y="132588"/>
            <a:ext cx="1038730" cy="667512"/>
          </a:xfrm>
          <a:prstGeom prst="rect">
            <a:avLst/>
          </a:prstGeom>
        </p:spPr>
      </p:pic>
      <p:sp>
        <p:nvSpPr>
          <p:cNvPr id="8" name="Rectangle 7"/>
          <p:cNvSpPr/>
          <p:nvPr/>
        </p:nvSpPr>
        <p:spPr>
          <a:xfrm>
            <a:off x="685800" y="1346469"/>
            <a:ext cx="8146473" cy="3108543"/>
          </a:xfrm>
          <a:prstGeom prst="rect">
            <a:avLst/>
          </a:prstGeom>
        </p:spPr>
        <p:txBody>
          <a:bodyPr wrap="square">
            <a:spAutoFit/>
          </a:bodyPr>
          <a:lstStyle/>
          <a:p>
            <a:pPr marL="574675" indent="-465138">
              <a:buNone/>
            </a:pPr>
            <a:r>
              <a:rPr lang="en-US" sz="2800" b="1" dirty="0" smtClean="0"/>
              <a:t>Activate online</a:t>
            </a:r>
            <a:endParaRPr lang="en-US" sz="2800" b="1" dirty="0"/>
          </a:p>
          <a:p>
            <a:pPr marL="1376363" lvl="2" indent="-914400">
              <a:buNone/>
            </a:pPr>
            <a:r>
              <a:rPr lang="en-US" sz="2800" dirty="0" smtClean="0"/>
              <a:t>Sumday.com/Washington-able/activate</a:t>
            </a:r>
            <a:endParaRPr lang="en-US" sz="2800" dirty="0"/>
          </a:p>
          <a:p>
            <a:pPr marL="574675" indent="-465138">
              <a:buNone/>
            </a:pPr>
            <a:r>
              <a:rPr lang="en-US" sz="2800" b="1" dirty="0" smtClean="0"/>
              <a:t>Set your card PIN</a:t>
            </a:r>
            <a:endParaRPr lang="en-US" sz="2800" b="1" dirty="0"/>
          </a:p>
          <a:p>
            <a:pPr marL="1376363" lvl="2" indent="-914400">
              <a:buNone/>
            </a:pPr>
            <a:r>
              <a:rPr lang="en-US" sz="2800" dirty="0" smtClean="0"/>
              <a:t>Set a 4 digit PIN to help protect your card</a:t>
            </a:r>
          </a:p>
          <a:p>
            <a:pPr marL="1376363" lvl="2" indent="-1262063"/>
            <a:r>
              <a:rPr lang="en-US" sz="2800" b="1" dirty="0" smtClean="0"/>
              <a:t>Transfer money to card</a:t>
            </a:r>
          </a:p>
          <a:p>
            <a:pPr marL="1376363" lvl="2" indent="-1262063"/>
            <a:r>
              <a:rPr lang="en-US" sz="2800" b="1" dirty="0" smtClean="0"/>
              <a:t>Enjoy </a:t>
            </a:r>
            <a:r>
              <a:rPr lang="en-US" sz="2800" b="1" dirty="0" smtClean="0"/>
              <a:t>your prepaid card</a:t>
            </a:r>
            <a:endParaRPr lang="en-US" sz="2800" b="1" dirty="0"/>
          </a:p>
          <a:p>
            <a:pPr marL="1376363" lvl="2" indent="-1262063">
              <a:buNone/>
            </a:pPr>
            <a:endParaRPr lang="en-US" sz="28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7686" y="3327622"/>
            <a:ext cx="3906531" cy="246357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84517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9663" y="1029369"/>
            <a:ext cx="5219700" cy="1281257"/>
          </a:xfrm>
          <a:prstGeom prst="rect">
            <a:avLst/>
          </a:prstGeom>
        </p:spPr>
      </p:pic>
      <p:sp>
        <p:nvSpPr>
          <p:cNvPr id="3" name="Title 1"/>
          <p:cNvSpPr txBox="1">
            <a:spLocks/>
          </p:cNvSpPr>
          <p:nvPr/>
        </p:nvSpPr>
        <p:spPr>
          <a:xfrm>
            <a:off x="2743200" y="685800"/>
            <a:ext cx="1974764" cy="228599"/>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200" dirty="0" smtClean="0"/>
              <a:t>Conservative</a:t>
            </a:r>
            <a:endParaRPr lang="en-US" sz="2200" dirty="0"/>
          </a:p>
        </p:txBody>
      </p:sp>
      <p:sp>
        <p:nvSpPr>
          <p:cNvPr id="4" name="Title 1"/>
          <p:cNvSpPr txBox="1">
            <a:spLocks/>
          </p:cNvSpPr>
          <p:nvPr/>
        </p:nvSpPr>
        <p:spPr>
          <a:xfrm>
            <a:off x="5029201" y="685800"/>
            <a:ext cx="1618600" cy="228599"/>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200" dirty="0" smtClean="0"/>
              <a:t>Moderate</a:t>
            </a:r>
            <a:endParaRPr lang="en-US" sz="2200" dirty="0"/>
          </a:p>
        </p:txBody>
      </p:sp>
      <p:sp>
        <p:nvSpPr>
          <p:cNvPr id="5" name="Title 1"/>
          <p:cNvSpPr txBox="1">
            <a:spLocks/>
          </p:cNvSpPr>
          <p:nvPr/>
        </p:nvSpPr>
        <p:spPr>
          <a:xfrm>
            <a:off x="7010401" y="685800"/>
            <a:ext cx="1752600" cy="228599"/>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200" dirty="0" smtClean="0"/>
              <a:t>Aggressive</a:t>
            </a:r>
            <a:endParaRPr lang="en-US" sz="2200" dirty="0"/>
          </a:p>
        </p:txBody>
      </p:sp>
      <p:sp>
        <p:nvSpPr>
          <p:cNvPr id="6" name="Title 1"/>
          <p:cNvSpPr txBox="1">
            <a:spLocks/>
          </p:cNvSpPr>
          <p:nvPr/>
        </p:nvSpPr>
        <p:spPr>
          <a:xfrm>
            <a:off x="381000" y="457200"/>
            <a:ext cx="2133600" cy="457199"/>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200" dirty="0" smtClean="0"/>
              <a:t>Cash Option</a:t>
            </a:r>
            <a:endParaRPr lang="en-US" sz="22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152523"/>
            <a:ext cx="1589740" cy="752477"/>
          </a:xfrm>
          <a:prstGeom prst="rect">
            <a:avLst/>
          </a:prstGeom>
        </p:spPr>
      </p:pic>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a:xfrm>
            <a:off x="914400" y="2425597"/>
            <a:ext cx="7581900" cy="3899004"/>
          </a:xfrm>
          <a:prstGeom prst="rect">
            <a:avLst/>
          </a:prstGeom>
        </p:spPr>
      </p:pic>
      <p:sp>
        <p:nvSpPr>
          <p:cNvPr id="10" name="Slide Number Placeholder 9"/>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25</a:t>
            </a:fld>
            <a:endParaRPr kumimoji="0" lang="en-US"/>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62635" y="132588"/>
            <a:ext cx="1038730" cy="667512"/>
          </a:xfrm>
          <a:prstGeom prst="rect">
            <a:avLst/>
          </a:prstGeom>
        </p:spPr>
      </p:pic>
    </p:spTree>
    <p:extLst>
      <p:ext uri="{BB962C8B-B14F-4D97-AF65-F5344CB8AC3E}">
        <p14:creationId xmlns:p14="http://schemas.microsoft.com/office/powerpoint/2010/main" val="418368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990600" y="2971800"/>
            <a:ext cx="6434744" cy="3276600"/>
          </a:xfrm>
          <a:prstGeom prst="rect">
            <a:avLst/>
          </a:prstGeom>
        </p:spPr>
      </p:pic>
      <p:sp>
        <p:nvSpPr>
          <p:cNvPr id="9" name="Subtitle 2"/>
          <p:cNvSpPr txBox="1">
            <a:spLocks/>
          </p:cNvSpPr>
          <p:nvPr/>
        </p:nvSpPr>
        <p:spPr>
          <a:xfrm>
            <a:off x="990600" y="1371600"/>
            <a:ext cx="7010400" cy="2667000"/>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800" dirty="0" smtClean="0"/>
              <a:t>$35 Annual </a:t>
            </a:r>
            <a:r>
              <a:rPr lang="en-US" sz="2800" dirty="0" err="1" smtClean="0"/>
              <a:t>mgmt</a:t>
            </a:r>
            <a:r>
              <a:rPr lang="en-US" sz="2800" dirty="0" smtClean="0"/>
              <a:t> fee – </a:t>
            </a:r>
            <a:r>
              <a:rPr lang="en-US" sz="2800" b="1" dirty="0" smtClean="0">
                <a:solidFill>
                  <a:schemeClr val="accent5">
                    <a:lumMod val="50000"/>
                  </a:schemeClr>
                </a:solidFill>
              </a:rPr>
              <a:t>Waived for 1st year!</a:t>
            </a:r>
          </a:p>
          <a:p>
            <a:r>
              <a:rPr lang="en-US" sz="2800" dirty="0" smtClean="0"/>
              <a:t>0.30 – 0.38% fee based on investments</a:t>
            </a:r>
            <a:endParaRPr lang="en-US" sz="2800" dirty="0"/>
          </a:p>
          <a:p>
            <a:endParaRPr lang="en-US" sz="2800" dirty="0" smtClean="0"/>
          </a:p>
          <a:p>
            <a:pPr marL="109728" indent="0">
              <a:buNone/>
            </a:pPr>
            <a:endParaRPr lang="en-US" sz="2800" dirty="0"/>
          </a:p>
          <a:p>
            <a:pPr marL="109728" indent="0">
              <a:buNone/>
            </a:pPr>
            <a:endParaRPr lang="en-US" sz="2800" dirty="0" smtClean="0"/>
          </a:p>
          <a:p>
            <a:pPr marL="109728" indent="0">
              <a:buNone/>
            </a:pPr>
            <a:endParaRPr lang="en-US" sz="2800" dirty="0"/>
          </a:p>
          <a:p>
            <a:pPr marL="109728" indent="0">
              <a:buNone/>
            </a:pPr>
            <a:endParaRPr lang="en-US" sz="2800"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26</a:t>
            </a:fld>
            <a:endParaRPr kumimoji="0" lang="en-US"/>
          </a:p>
        </p:txBody>
      </p:sp>
      <p:sp>
        <p:nvSpPr>
          <p:cNvPr id="8" name="Title 1"/>
          <p:cNvSpPr txBox="1">
            <a:spLocks/>
          </p:cNvSpPr>
          <p:nvPr/>
        </p:nvSpPr>
        <p:spPr>
          <a:xfrm>
            <a:off x="685800" y="457201"/>
            <a:ext cx="7772400" cy="685799"/>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400" dirty="0" smtClean="0">
                <a:solidFill>
                  <a:schemeClr val="tx1"/>
                </a:solidFill>
                <a:latin typeface="Lucida Sans Unicode" panose="020B0602030504020204" pitchFamily="34" charset="0"/>
                <a:cs typeface="Lucida Sans Unicode" panose="020B0602030504020204" pitchFamily="34" charset="0"/>
              </a:rPr>
              <a:t>Fees</a:t>
            </a:r>
            <a:endParaRPr lang="en-US" sz="4400" dirty="0">
              <a:solidFill>
                <a:schemeClr val="tx1"/>
              </a:solidFill>
              <a:latin typeface="Lucida Sans Unicode" panose="020B0602030504020204" pitchFamily="34" charset="0"/>
              <a:cs typeface="Lucida Sans Unicode" panose="020B0602030504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2635" y="132588"/>
            <a:ext cx="1038730" cy="667512"/>
          </a:xfrm>
          <a:prstGeom prst="rect">
            <a:avLst/>
          </a:prstGeom>
        </p:spPr>
      </p:pic>
    </p:spTree>
    <p:extLst>
      <p:ext uri="{BB962C8B-B14F-4D97-AF65-F5344CB8AC3E}">
        <p14:creationId xmlns:p14="http://schemas.microsoft.com/office/powerpoint/2010/main" val="117996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457201"/>
            <a:ext cx="7772400" cy="1371599"/>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400" dirty="0" smtClean="0">
                <a:solidFill>
                  <a:schemeClr val="tx1"/>
                </a:solidFill>
                <a:latin typeface="Lucida Sans Unicode" panose="020B0602030504020204" pitchFamily="34" charset="0"/>
                <a:cs typeface="Lucida Sans Unicode" panose="020B0602030504020204" pitchFamily="34" charset="0"/>
              </a:rPr>
              <a:t>Medicaid Payback Limits</a:t>
            </a:r>
            <a:endParaRPr lang="en-US" sz="4400" dirty="0">
              <a:solidFill>
                <a:schemeClr val="tx1"/>
              </a:solidFill>
              <a:latin typeface="Lucida Sans Unicode" panose="020B0602030504020204" pitchFamily="34" charset="0"/>
              <a:cs typeface="Lucida Sans Unicode" panose="020B0602030504020204" pitchFamily="34" charset="0"/>
            </a:endParaRPr>
          </a:p>
        </p:txBody>
      </p:sp>
      <p:sp>
        <p:nvSpPr>
          <p:cNvPr id="3" name="Subtitle 2"/>
          <p:cNvSpPr txBox="1">
            <a:spLocks/>
          </p:cNvSpPr>
          <p:nvPr/>
        </p:nvSpPr>
        <p:spPr>
          <a:xfrm>
            <a:off x="699655" y="1983482"/>
            <a:ext cx="7772400" cy="4476304"/>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635" y="132588"/>
            <a:ext cx="1038730" cy="667512"/>
          </a:xfrm>
          <a:prstGeom prst="rect">
            <a:avLst/>
          </a:prstGeom>
        </p:spPr>
      </p:pic>
      <p:sp>
        <p:nvSpPr>
          <p:cNvPr id="6" name="Slide Number Placeholder 5"/>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27</a:t>
            </a:fld>
            <a:endParaRPr kumimoji="0" lang="en-US"/>
          </a:p>
        </p:txBody>
      </p:sp>
      <p:sp>
        <p:nvSpPr>
          <p:cNvPr id="5" name="Rectangle 4"/>
          <p:cNvSpPr/>
          <p:nvPr/>
        </p:nvSpPr>
        <p:spPr>
          <a:xfrm>
            <a:off x="685801" y="2209800"/>
            <a:ext cx="7786254" cy="2831544"/>
          </a:xfrm>
          <a:prstGeom prst="rect">
            <a:avLst/>
          </a:prstGeom>
        </p:spPr>
        <p:txBody>
          <a:bodyPr wrap="square">
            <a:spAutoFit/>
          </a:bodyPr>
          <a:lstStyle/>
          <a:p>
            <a:pPr marL="342900" indent="-342900">
              <a:spcAft>
                <a:spcPts val="600"/>
              </a:spcAft>
              <a:buFont typeface="Arial" panose="020B0604020202020204" pitchFamily="34" charset="0"/>
              <a:buChar char="•"/>
            </a:pPr>
            <a:r>
              <a:rPr lang="en-US" sz="2400" dirty="0" smtClean="0"/>
              <a:t>States cannot </a:t>
            </a:r>
            <a:r>
              <a:rPr lang="en-US" sz="2400" dirty="0"/>
              <a:t>collect Medicaid costs </a:t>
            </a:r>
            <a:r>
              <a:rPr lang="en-US" sz="2400" dirty="0" smtClean="0"/>
              <a:t>incurred </a:t>
            </a:r>
            <a:r>
              <a:rPr lang="en-US" sz="2400" b="1" dirty="0" smtClean="0"/>
              <a:t>before</a:t>
            </a:r>
            <a:r>
              <a:rPr lang="en-US" sz="2400" dirty="0" smtClean="0"/>
              <a:t> </a:t>
            </a:r>
            <a:r>
              <a:rPr lang="en-US" sz="2400" dirty="0"/>
              <a:t>the date the ABLE account </a:t>
            </a:r>
            <a:r>
              <a:rPr lang="en-US" sz="2400" dirty="0" smtClean="0"/>
              <a:t>opened </a:t>
            </a:r>
            <a:r>
              <a:rPr lang="en-US" sz="2400" u="sng" dirty="0" smtClean="0"/>
              <a:t>from the </a:t>
            </a:r>
            <a:r>
              <a:rPr lang="en-US" sz="2400" u="sng" dirty="0"/>
              <a:t>ABLE account </a:t>
            </a:r>
          </a:p>
          <a:p>
            <a:pPr marL="342900" indent="-342900">
              <a:spcAft>
                <a:spcPts val="600"/>
              </a:spcAft>
              <a:buFont typeface="Arial" panose="020B0604020202020204" pitchFamily="34" charset="0"/>
              <a:buChar char="•"/>
            </a:pPr>
            <a:r>
              <a:rPr lang="en-US" sz="2400" dirty="0" smtClean="0"/>
              <a:t>WA DSHS Office of Financial Recovery </a:t>
            </a:r>
            <a:r>
              <a:rPr lang="en-US" sz="2400" b="1" dirty="0" smtClean="0"/>
              <a:t>must</a:t>
            </a:r>
            <a:r>
              <a:rPr lang="en-US" sz="2400" dirty="0" smtClean="0"/>
              <a:t> file a claim against the estate</a:t>
            </a:r>
          </a:p>
          <a:p>
            <a:pPr marL="342900" indent="-342900">
              <a:spcAft>
                <a:spcPts val="600"/>
              </a:spcAft>
              <a:buFont typeface="Arial" panose="020B0604020202020204" pitchFamily="34" charset="0"/>
              <a:buChar char="•"/>
            </a:pPr>
            <a:r>
              <a:rPr lang="en-US" sz="2400" dirty="0" smtClean="0"/>
              <a:t>Other states </a:t>
            </a:r>
            <a:r>
              <a:rPr lang="en-US" sz="2400" dirty="0" smtClean="0"/>
              <a:t>can recover from WA ABLE account for Medicaid expenditures in that other </a:t>
            </a:r>
            <a:r>
              <a:rPr lang="en-US" sz="2400" dirty="0" smtClean="0"/>
              <a:t>state for the beneficiaries if they file a claim</a:t>
            </a:r>
            <a:endParaRPr lang="en-US" sz="2400" dirty="0" smtClean="0"/>
          </a:p>
        </p:txBody>
      </p:sp>
    </p:spTree>
    <p:extLst>
      <p:ext uri="{BB962C8B-B14F-4D97-AF65-F5344CB8AC3E}">
        <p14:creationId xmlns:p14="http://schemas.microsoft.com/office/powerpoint/2010/main" val="348635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457201"/>
            <a:ext cx="7772400" cy="685799"/>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400" dirty="0" smtClean="0">
                <a:solidFill>
                  <a:schemeClr val="tx1"/>
                </a:solidFill>
                <a:latin typeface="Lucida Sans Unicode" panose="020B0602030504020204" pitchFamily="34" charset="0"/>
                <a:cs typeface="Lucida Sans Unicode" panose="020B0602030504020204" pitchFamily="34" charset="0"/>
              </a:rPr>
              <a:t>Apple Health</a:t>
            </a:r>
            <a:endParaRPr lang="en-US" sz="4400" dirty="0">
              <a:solidFill>
                <a:schemeClr val="tx1"/>
              </a:solidFill>
              <a:latin typeface="Lucida Sans Unicode" panose="020B0602030504020204" pitchFamily="34" charset="0"/>
              <a:cs typeface="Lucida Sans Unicode" panose="020B0602030504020204" pitchFamily="34" charset="0"/>
            </a:endParaRPr>
          </a:p>
        </p:txBody>
      </p:sp>
      <p:sp>
        <p:nvSpPr>
          <p:cNvPr id="3" name="Subtitle 2"/>
          <p:cNvSpPr txBox="1">
            <a:spLocks/>
          </p:cNvSpPr>
          <p:nvPr/>
        </p:nvSpPr>
        <p:spPr>
          <a:xfrm>
            <a:off x="685800" y="1295400"/>
            <a:ext cx="7772400" cy="4476304"/>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en-US" sz="3200" b="1" dirty="0" smtClean="0"/>
              <a:t>Health Care Authority - Eligibility WAC</a:t>
            </a:r>
          </a:p>
          <a:p>
            <a:pPr marL="109728" indent="0">
              <a:buNone/>
            </a:pPr>
            <a:r>
              <a:rPr lang="en-US" sz="3200" b="1" dirty="0"/>
              <a:t>Rulemaking is </a:t>
            </a:r>
            <a:r>
              <a:rPr lang="en-US" sz="3200" b="1" dirty="0" smtClean="0"/>
              <a:t>complete. </a:t>
            </a:r>
            <a:r>
              <a:rPr lang="en-US" sz="3200" b="1" dirty="0" smtClean="0">
                <a:solidFill>
                  <a:srgbClr val="C00000"/>
                </a:solidFill>
              </a:rPr>
              <a:t>ABLE exempt.</a:t>
            </a:r>
            <a:endParaRPr lang="en-US" sz="3200" b="1" dirty="0">
              <a:solidFill>
                <a:srgbClr val="C00000"/>
              </a:solidFill>
            </a:endParaRPr>
          </a:p>
          <a:p>
            <a:pPr marL="109728" indent="0">
              <a:buNone/>
            </a:pPr>
            <a:endParaRPr lang="en-US" sz="2000" dirty="0"/>
          </a:p>
          <a:p>
            <a:pPr marL="109728" indent="0">
              <a:buNone/>
            </a:pPr>
            <a:r>
              <a:rPr lang="en-US" sz="2400" b="1" u="sng" dirty="0" smtClean="0"/>
              <a:t>NEW </a:t>
            </a:r>
            <a:r>
              <a:rPr lang="en-US" sz="2400" b="1" u="sng" dirty="0"/>
              <a:t>SECTION</a:t>
            </a:r>
            <a:endParaRPr lang="en-US" sz="2400" b="1" dirty="0"/>
          </a:p>
          <a:p>
            <a:pPr marL="109728" indent="0">
              <a:buNone/>
            </a:pPr>
            <a:r>
              <a:rPr lang="en-US" sz="2400" b="1" dirty="0"/>
              <a:t>WAC 182-560-100 Achieving a Better Life Experience (ABLE) Act</a:t>
            </a:r>
            <a:r>
              <a:rPr lang="en-US" sz="2400" b="1" dirty="0" smtClean="0"/>
              <a:t>.</a:t>
            </a:r>
          </a:p>
          <a:p>
            <a:pPr marL="109728" indent="0">
              <a:buNone/>
            </a:pPr>
            <a:endParaRPr lang="en-US" sz="2400" b="1" dirty="0"/>
          </a:p>
          <a:p>
            <a:pPr marL="109728" indent="0">
              <a:buNone/>
            </a:pPr>
            <a:r>
              <a:rPr lang="en-US" sz="2400" b="1" dirty="0" smtClean="0"/>
              <a:t>This </a:t>
            </a:r>
            <a:r>
              <a:rPr lang="en-US" sz="2400" b="1" dirty="0"/>
              <a:t>rule describes a qualified achieving a better life experience (ABLE) account and its effect on the </a:t>
            </a:r>
            <a:r>
              <a:rPr lang="en-US" sz="2400" b="1" u="sng" dirty="0"/>
              <a:t>determination of eligibility for Washington </a:t>
            </a:r>
            <a:r>
              <a:rPr lang="en-US" sz="2400" b="1" u="sng" dirty="0" smtClean="0"/>
              <a:t>Apple </a:t>
            </a:r>
            <a:r>
              <a:rPr lang="en-US" sz="2400" b="1" u="sng" dirty="0"/>
              <a:t>H</a:t>
            </a:r>
            <a:r>
              <a:rPr lang="en-US" sz="2400" b="1" u="sng" dirty="0" smtClean="0"/>
              <a:t>ealth </a:t>
            </a:r>
            <a:r>
              <a:rPr lang="en-US" sz="2400" b="1" u="sng" dirty="0"/>
              <a:t>coverage.</a:t>
            </a:r>
          </a:p>
          <a:p>
            <a:pPr marL="109728" indent="0">
              <a:buNone/>
            </a:pPr>
            <a:endParaRPr lang="en-US" sz="1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635" y="132588"/>
            <a:ext cx="1038730" cy="667512"/>
          </a:xfrm>
          <a:prstGeom prst="rect">
            <a:avLst/>
          </a:prstGeom>
        </p:spPr>
      </p:pic>
      <p:sp>
        <p:nvSpPr>
          <p:cNvPr id="6" name="Slide Number Placeholder 5"/>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28</a:t>
            </a:fld>
            <a:endParaRPr kumimoji="0" lang="en-US"/>
          </a:p>
        </p:txBody>
      </p:sp>
    </p:spTree>
    <p:extLst>
      <p:ext uri="{BB962C8B-B14F-4D97-AF65-F5344CB8AC3E}">
        <p14:creationId xmlns:p14="http://schemas.microsoft.com/office/powerpoint/2010/main" val="383164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457201"/>
            <a:ext cx="7772400" cy="685799"/>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400" dirty="0" smtClean="0">
                <a:solidFill>
                  <a:schemeClr val="tx1"/>
                </a:solidFill>
                <a:latin typeface="Lucida Sans Unicode" panose="020B0602030504020204" pitchFamily="34" charset="0"/>
                <a:cs typeface="Lucida Sans Unicode" panose="020B0602030504020204" pitchFamily="34" charset="0"/>
              </a:rPr>
              <a:t>SNAP, TANF, etc.</a:t>
            </a:r>
            <a:endParaRPr lang="en-US" sz="4400" dirty="0">
              <a:solidFill>
                <a:schemeClr val="tx1"/>
              </a:solidFill>
              <a:latin typeface="Lucida Sans Unicode" panose="020B0602030504020204" pitchFamily="34" charset="0"/>
              <a:cs typeface="Lucida Sans Unicode" panose="020B0602030504020204" pitchFamily="34" charset="0"/>
            </a:endParaRPr>
          </a:p>
        </p:txBody>
      </p:sp>
      <p:sp>
        <p:nvSpPr>
          <p:cNvPr id="3" name="Subtitle 2"/>
          <p:cNvSpPr txBox="1">
            <a:spLocks/>
          </p:cNvSpPr>
          <p:nvPr/>
        </p:nvSpPr>
        <p:spPr>
          <a:xfrm>
            <a:off x="685800" y="1295400"/>
            <a:ext cx="7772400" cy="4476304"/>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en-US" sz="3200" b="1" dirty="0" smtClean="0"/>
              <a:t>DSHS - Revisions WAC</a:t>
            </a:r>
          </a:p>
          <a:p>
            <a:r>
              <a:rPr lang="en-US" sz="3200" b="1" dirty="0" smtClean="0"/>
              <a:t>Proposed rule filed.  </a:t>
            </a:r>
            <a:r>
              <a:rPr lang="en-US" sz="3200" b="1" dirty="0" smtClean="0">
                <a:solidFill>
                  <a:srgbClr val="C00000"/>
                </a:solidFill>
              </a:rPr>
              <a:t>ABLE exempt</a:t>
            </a:r>
            <a:r>
              <a:rPr lang="en-US" sz="3200" b="1" dirty="0" smtClean="0"/>
              <a:t>.</a:t>
            </a:r>
          </a:p>
          <a:p>
            <a:pPr marL="109728" indent="0">
              <a:buNone/>
            </a:pPr>
            <a:endParaRPr lang="en-US" sz="2000" dirty="0"/>
          </a:p>
          <a:p>
            <a:pPr marL="109728" indent="0">
              <a:buNone/>
            </a:pPr>
            <a:r>
              <a:rPr lang="en-US" sz="2400" b="1" u="sng" dirty="0" smtClean="0"/>
              <a:t>AMENDMENTS</a:t>
            </a:r>
            <a:endParaRPr lang="en-US" sz="2400" b="1" u="sng" dirty="0"/>
          </a:p>
          <a:p>
            <a:pPr marL="109728" indent="0">
              <a:buNone/>
            </a:pPr>
            <a:r>
              <a:rPr lang="en-US" sz="2400" b="1" dirty="0" smtClean="0"/>
              <a:t>WAC 388-450-0015</a:t>
            </a:r>
          </a:p>
          <a:p>
            <a:pPr marL="109728" indent="0">
              <a:buNone/>
            </a:pPr>
            <a:r>
              <a:rPr lang="en-US" sz="2400" b="1" dirty="0" smtClean="0"/>
              <a:t>What </a:t>
            </a:r>
            <a:r>
              <a:rPr lang="en-US" sz="2400" b="1" dirty="0"/>
              <a:t>types of income are not used by the department to figure out my benefits</a:t>
            </a:r>
            <a:r>
              <a:rPr lang="en-US" sz="2400" b="1" dirty="0" smtClean="0"/>
              <a:t>?</a:t>
            </a:r>
          </a:p>
          <a:p>
            <a:pPr marL="109728" indent="0">
              <a:buNone/>
            </a:pPr>
            <a:endParaRPr lang="en-US" sz="2400" b="1" dirty="0" smtClean="0"/>
          </a:p>
          <a:p>
            <a:pPr marL="109728" indent="0">
              <a:buNone/>
            </a:pPr>
            <a:r>
              <a:rPr lang="en-US" sz="2400" b="1" dirty="0"/>
              <a:t>WAC </a:t>
            </a:r>
            <a:r>
              <a:rPr lang="en-US" sz="2400" b="1" dirty="0" smtClean="0"/>
              <a:t>388-470-0055</a:t>
            </a:r>
          </a:p>
          <a:p>
            <a:pPr marL="109728" indent="0">
              <a:buNone/>
            </a:pPr>
            <a:r>
              <a:rPr lang="en-US" sz="2400" b="1" dirty="0" smtClean="0"/>
              <a:t>How </a:t>
            </a:r>
            <a:r>
              <a:rPr lang="en-US" sz="2400" b="1" dirty="0"/>
              <a:t>do my resources count toward the </a:t>
            </a:r>
            <a:r>
              <a:rPr lang="en-US" sz="2400" b="1" u="sng" dirty="0"/>
              <a:t>resource limit </a:t>
            </a:r>
            <a:r>
              <a:rPr lang="en-US" sz="2400" b="1" dirty="0"/>
              <a:t>for basic food?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635" y="132588"/>
            <a:ext cx="1038730" cy="667512"/>
          </a:xfrm>
          <a:prstGeom prst="rect">
            <a:avLst/>
          </a:prstGeom>
        </p:spPr>
      </p:pic>
      <p:sp>
        <p:nvSpPr>
          <p:cNvPr id="6" name="Slide Number Placeholder 5"/>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29</a:t>
            </a:fld>
            <a:endParaRPr kumimoji="0" lang="en-US"/>
          </a:p>
        </p:txBody>
      </p:sp>
    </p:spTree>
    <p:extLst>
      <p:ext uri="{BB962C8B-B14F-4D97-AF65-F5344CB8AC3E}">
        <p14:creationId xmlns:p14="http://schemas.microsoft.com/office/powerpoint/2010/main" val="27328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9600" y="228600"/>
            <a:ext cx="7772400" cy="685799"/>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400" dirty="0" smtClean="0">
                <a:solidFill>
                  <a:schemeClr val="tx1"/>
                </a:solidFill>
                <a:latin typeface="Lucida Sans Unicode" panose="020B0602030504020204" pitchFamily="34" charset="0"/>
                <a:cs typeface="Lucida Sans Unicode" panose="020B0602030504020204" pitchFamily="34" charset="0"/>
              </a:rPr>
              <a:t>WA Disability Statistics</a:t>
            </a:r>
            <a:endParaRPr lang="en-US" sz="4400" dirty="0">
              <a:solidFill>
                <a:schemeClr val="tx1"/>
              </a:solidFill>
              <a:latin typeface="Lucida Sans Unicode" panose="020B0602030504020204" pitchFamily="34" charset="0"/>
              <a:cs typeface="Lucida Sans Unicode" panose="020B0602030504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635" y="132588"/>
            <a:ext cx="1038730" cy="667512"/>
          </a:xfrm>
          <a:prstGeom prst="rect">
            <a:avLst/>
          </a:prstGeom>
        </p:spPr>
      </p:pic>
      <p:sp>
        <p:nvSpPr>
          <p:cNvPr id="3" name="Slide Number Placeholder 2"/>
          <p:cNvSpPr>
            <a:spLocks noGrp="1"/>
          </p:cNvSpPr>
          <p:nvPr>
            <p:ph type="sldNum" sz="quarter" idx="12"/>
          </p:nvPr>
        </p:nvSpPr>
        <p:spPr/>
        <p:txBody>
          <a:bodyPr/>
          <a:lstStyle/>
          <a:p>
            <a:fld id="{D5BBC35B-A44B-4119-B8DA-DE9E3DFADA20}" type="slidenum">
              <a:rPr lang="en-US" smtClean="0"/>
              <a:pPr/>
              <a:t>3</a:t>
            </a:fld>
            <a:endParaRPr lang="en-US"/>
          </a:p>
        </p:txBody>
      </p:sp>
      <p:sp>
        <p:nvSpPr>
          <p:cNvPr id="17"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8" name="TextBox 17"/>
          <p:cNvSpPr txBox="1"/>
          <p:nvPr/>
        </p:nvSpPr>
        <p:spPr>
          <a:xfrm>
            <a:off x="228600" y="6535579"/>
            <a:ext cx="6324600"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chemeClr val="bg1"/>
                </a:solidFill>
                <a:effectLst/>
                <a:uLnTx/>
                <a:uFillTx/>
              </a:rPr>
              <a:t>Prepared by: Developmental Disabilities Administration, Data Source: CARE System on 7/1/2017</a:t>
            </a:r>
          </a:p>
        </p:txBody>
      </p:sp>
      <p:pic>
        <p:nvPicPr>
          <p:cNvPr id="19" name="Picture 18"/>
          <p:cNvPicPr>
            <a:picLocks noChangeAspect="1"/>
          </p:cNvPicPr>
          <p:nvPr/>
        </p:nvPicPr>
        <p:blipFill>
          <a:blip r:embed="rId4"/>
          <a:stretch>
            <a:fillRect/>
          </a:stretch>
        </p:blipFill>
        <p:spPr>
          <a:xfrm>
            <a:off x="381000" y="1447800"/>
            <a:ext cx="8305800" cy="2333947"/>
          </a:xfrm>
          <a:prstGeom prst="rect">
            <a:avLst/>
          </a:prstGeom>
        </p:spPr>
      </p:pic>
      <p:pic>
        <p:nvPicPr>
          <p:cNvPr id="20" name="Picture 19"/>
          <p:cNvPicPr>
            <a:picLocks noChangeAspect="1"/>
          </p:cNvPicPr>
          <p:nvPr/>
        </p:nvPicPr>
        <p:blipFill>
          <a:blip r:embed="rId5"/>
          <a:stretch>
            <a:fillRect/>
          </a:stretch>
        </p:blipFill>
        <p:spPr>
          <a:xfrm>
            <a:off x="381000" y="3886200"/>
            <a:ext cx="8305800" cy="2333947"/>
          </a:xfrm>
          <a:prstGeom prst="rect">
            <a:avLst/>
          </a:prstGeom>
        </p:spPr>
      </p:pic>
      <p:sp>
        <p:nvSpPr>
          <p:cNvPr id="21" name="Title 1"/>
          <p:cNvSpPr txBox="1">
            <a:spLocks/>
          </p:cNvSpPr>
          <p:nvPr/>
        </p:nvSpPr>
        <p:spPr>
          <a:xfrm>
            <a:off x="0" y="990600"/>
            <a:ext cx="9144000"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j-ea"/>
                <a:cs typeface="+mj-cs"/>
              </a:rPr>
              <a:t>Clients of the DDA by Age Groups, Gender and Caseload Types</a:t>
            </a:r>
            <a:endParaRPr kumimoji="0" lang="en-US" sz="2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22" name="Oval 21"/>
          <p:cNvSpPr/>
          <p:nvPr/>
        </p:nvSpPr>
        <p:spPr>
          <a:xfrm>
            <a:off x="7848600" y="3352800"/>
            <a:ext cx="914400" cy="533400"/>
          </a:xfrm>
          <a:prstGeom prst="ellipse">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3" name="Oval 22"/>
          <p:cNvSpPr/>
          <p:nvPr/>
        </p:nvSpPr>
        <p:spPr>
          <a:xfrm>
            <a:off x="7810500" y="4464049"/>
            <a:ext cx="914400" cy="488951"/>
          </a:xfrm>
          <a:prstGeom prst="ellipse">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4" name="Oval 23"/>
          <p:cNvSpPr/>
          <p:nvPr/>
        </p:nvSpPr>
        <p:spPr>
          <a:xfrm>
            <a:off x="7848600" y="5257800"/>
            <a:ext cx="914400" cy="304800"/>
          </a:xfrm>
          <a:prstGeom prst="ellipse">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2979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457201"/>
            <a:ext cx="7772400" cy="685799"/>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400" dirty="0" smtClean="0">
                <a:solidFill>
                  <a:schemeClr val="tx1"/>
                </a:solidFill>
                <a:latin typeface="Lucida Sans Unicode" panose="020B0602030504020204" pitchFamily="34" charset="0"/>
                <a:cs typeface="Lucida Sans Unicode" panose="020B0602030504020204" pitchFamily="34" charset="0"/>
              </a:rPr>
              <a:t>Child Care</a:t>
            </a:r>
            <a:endParaRPr lang="en-US" sz="4400" dirty="0">
              <a:solidFill>
                <a:schemeClr val="tx1"/>
              </a:solidFill>
              <a:latin typeface="Lucida Sans Unicode" panose="020B0602030504020204" pitchFamily="34" charset="0"/>
              <a:cs typeface="Lucida Sans Unicode" panose="020B0602030504020204" pitchFamily="34" charset="0"/>
            </a:endParaRPr>
          </a:p>
        </p:txBody>
      </p:sp>
      <p:sp>
        <p:nvSpPr>
          <p:cNvPr id="3" name="Subtitle 2"/>
          <p:cNvSpPr txBox="1">
            <a:spLocks/>
          </p:cNvSpPr>
          <p:nvPr/>
        </p:nvSpPr>
        <p:spPr>
          <a:xfrm>
            <a:off x="685800" y="1295400"/>
            <a:ext cx="7772400" cy="4476304"/>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en-US" sz="3200" b="1" dirty="0" smtClean="0"/>
              <a:t>Department of Early Learning </a:t>
            </a:r>
          </a:p>
          <a:p>
            <a:r>
              <a:rPr lang="en-US" sz="3200" b="1" dirty="0" smtClean="0"/>
              <a:t>Working Connections Child Care subsidy</a:t>
            </a:r>
          </a:p>
          <a:p>
            <a:r>
              <a:rPr lang="en-US" sz="3200" b="1" dirty="0" smtClean="0"/>
              <a:t>No related rulemaking activity at this time</a:t>
            </a:r>
          </a:p>
          <a:p>
            <a:pPr marL="109728" indent="0">
              <a:buNone/>
            </a:pPr>
            <a:endParaRPr lang="en-US" sz="3200" b="1" dirty="0"/>
          </a:p>
          <a:p>
            <a:pPr marL="109728" indent="0">
              <a:buNone/>
            </a:pPr>
            <a:r>
              <a:rPr lang="en-US" sz="3200" b="1" dirty="0" smtClean="0"/>
              <a:t>WAC 170-290</a:t>
            </a:r>
          </a:p>
          <a:p>
            <a:r>
              <a:rPr lang="en-US" sz="3200" b="1" dirty="0" smtClean="0"/>
              <a:t>Child care facilities have a sliding scale</a:t>
            </a:r>
          </a:p>
          <a:p>
            <a:r>
              <a:rPr lang="en-US" sz="3200" b="1" dirty="0" smtClean="0"/>
              <a:t>Need to </a:t>
            </a:r>
            <a:r>
              <a:rPr lang="en-US" sz="3200" b="1" u="sng" dirty="0" smtClean="0"/>
              <a:t>exempt ABLE as a resource </a:t>
            </a:r>
            <a:r>
              <a:rPr lang="en-US" sz="3200" b="1" dirty="0" smtClean="0"/>
              <a:t>from $1M household/family resources limit</a:t>
            </a:r>
            <a:endParaRPr lang="en-US" sz="3200" b="1" dirty="0"/>
          </a:p>
          <a:p>
            <a:pPr marL="109728" indent="0">
              <a:buNone/>
            </a:pP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635" y="132588"/>
            <a:ext cx="1038730" cy="667512"/>
          </a:xfrm>
          <a:prstGeom prst="rect">
            <a:avLst/>
          </a:prstGeom>
        </p:spPr>
      </p:pic>
      <p:sp>
        <p:nvSpPr>
          <p:cNvPr id="6" name="Slide Number Placeholder 5"/>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30</a:t>
            </a:fld>
            <a:endParaRPr kumimoji="0" lang="en-US"/>
          </a:p>
        </p:txBody>
      </p:sp>
    </p:spTree>
    <p:extLst>
      <p:ext uri="{BB962C8B-B14F-4D97-AF65-F5344CB8AC3E}">
        <p14:creationId xmlns:p14="http://schemas.microsoft.com/office/powerpoint/2010/main" val="159731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457201"/>
            <a:ext cx="7772400" cy="685799"/>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400" dirty="0" smtClean="0">
                <a:solidFill>
                  <a:schemeClr val="tx1"/>
                </a:solidFill>
                <a:latin typeface="Lucida Sans Unicode" panose="020B0602030504020204" pitchFamily="34" charset="0"/>
                <a:cs typeface="Lucida Sans Unicode" panose="020B0602030504020204" pitchFamily="34" charset="0"/>
              </a:rPr>
              <a:t>Housing</a:t>
            </a:r>
            <a:endParaRPr lang="en-US" sz="4400" dirty="0">
              <a:solidFill>
                <a:schemeClr val="tx1"/>
              </a:solidFill>
              <a:latin typeface="Lucida Sans Unicode" panose="020B0602030504020204" pitchFamily="34" charset="0"/>
              <a:cs typeface="Lucida Sans Unicode" panose="020B0602030504020204" pitchFamily="34" charset="0"/>
            </a:endParaRPr>
          </a:p>
        </p:txBody>
      </p:sp>
      <p:sp>
        <p:nvSpPr>
          <p:cNvPr id="3" name="Subtitle 2"/>
          <p:cNvSpPr txBox="1">
            <a:spLocks/>
          </p:cNvSpPr>
          <p:nvPr/>
        </p:nvSpPr>
        <p:spPr>
          <a:xfrm>
            <a:off x="685800" y="1295400"/>
            <a:ext cx="8077200" cy="4476304"/>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en-US" sz="3200" b="1" dirty="0" smtClean="0"/>
              <a:t>HUD – Section 8</a:t>
            </a:r>
          </a:p>
          <a:p>
            <a:r>
              <a:rPr lang="en-US" sz="3200" b="1" u="sng" dirty="0" smtClean="0"/>
              <a:t>Should not be impacted</a:t>
            </a:r>
          </a:p>
          <a:p>
            <a:r>
              <a:rPr lang="en-US" sz="3200" b="1" dirty="0" smtClean="0"/>
              <a:t>Conflicting information </a:t>
            </a:r>
          </a:p>
          <a:p>
            <a:pPr marL="404813" indent="0">
              <a:buNone/>
            </a:pPr>
            <a:r>
              <a:rPr lang="en-US" sz="3200" b="1" dirty="0" smtClean="0"/>
              <a:t>-Variations of interpretation</a:t>
            </a:r>
          </a:p>
          <a:p>
            <a:pPr marL="404813" indent="0">
              <a:buNone/>
            </a:pPr>
            <a:r>
              <a:rPr lang="en-US" sz="3200" b="1" dirty="0" smtClean="0"/>
              <a:t>-Regulations/handbooks may not be current</a:t>
            </a:r>
          </a:p>
          <a:p>
            <a:pPr marL="109728" indent="0">
              <a:buNone/>
            </a:pPr>
            <a:endParaRPr lang="en-US" sz="2000" dirty="0"/>
          </a:p>
          <a:p>
            <a:pPr marL="109728" indent="0">
              <a:buNone/>
            </a:pP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635" y="132588"/>
            <a:ext cx="1038730" cy="667512"/>
          </a:xfrm>
          <a:prstGeom prst="rect">
            <a:avLst/>
          </a:prstGeom>
        </p:spPr>
      </p:pic>
      <p:sp>
        <p:nvSpPr>
          <p:cNvPr id="6" name="Slide Number Placeholder 5"/>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31</a:t>
            </a:fld>
            <a:endParaRPr kumimoji="0" lang="en-US"/>
          </a:p>
        </p:txBody>
      </p:sp>
    </p:spTree>
    <p:extLst>
      <p:ext uri="{BB962C8B-B14F-4D97-AF65-F5344CB8AC3E}">
        <p14:creationId xmlns:p14="http://schemas.microsoft.com/office/powerpoint/2010/main" val="154763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457201"/>
            <a:ext cx="7772400" cy="685799"/>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400" dirty="0" smtClean="0">
                <a:solidFill>
                  <a:schemeClr val="tx1"/>
                </a:solidFill>
                <a:latin typeface="Lucida Sans Unicode" panose="020B0602030504020204" pitchFamily="34" charset="0"/>
                <a:cs typeface="Lucida Sans Unicode" panose="020B0602030504020204" pitchFamily="34" charset="0"/>
              </a:rPr>
              <a:t>SSA Reporting</a:t>
            </a:r>
            <a:endParaRPr lang="en-US" sz="4400" dirty="0">
              <a:solidFill>
                <a:schemeClr val="tx1"/>
              </a:solidFill>
              <a:latin typeface="Lucida Sans Unicode" panose="020B0602030504020204" pitchFamily="34" charset="0"/>
              <a:cs typeface="Lucida Sans Unicode" panose="020B0602030504020204" pitchFamily="34" charset="0"/>
            </a:endParaRPr>
          </a:p>
        </p:txBody>
      </p:sp>
      <p:sp>
        <p:nvSpPr>
          <p:cNvPr id="3" name="Subtitle 2"/>
          <p:cNvSpPr txBox="1">
            <a:spLocks/>
          </p:cNvSpPr>
          <p:nvPr/>
        </p:nvSpPr>
        <p:spPr>
          <a:xfrm>
            <a:off x="685800" y="1295400"/>
            <a:ext cx="8077200" cy="4476304"/>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en-US" sz="3200" b="1" dirty="0" smtClean="0"/>
              <a:t>States Report Monthly to SSA</a:t>
            </a:r>
          </a:p>
          <a:p>
            <a:r>
              <a:rPr lang="en-US" sz="3200" b="1" dirty="0" smtClean="0"/>
              <a:t>Individuals with account balances reported</a:t>
            </a:r>
          </a:p>
          <a:p>
            <a:r>
              <a:rPr lang="en-US" sz="3200" b="1" dirty="0" smtClean="0"/>
              <a:t>SSA reconciles against current SSI clientele</a:t>
            </a:r>
          </a:p>
          <a:p>
            <a:r>
              <a:rPr lang="en-US" sz="3200" b="1" dirty="0" smtClean="0"/>
              <a:t>If over $100,000 = monthly cash benefits recalculated / reduced / suspended until balance is under $100,000</a:t>
            </a:r>
          </a:p>
          <a:p>
            <a:r>
              <a:rPr lang="en-US" sz="3200" b="1" dirty="0" smtClean="0"/>
              <a:t>Unclear if ABLE funds will impact waiver services</a:t>
            </a:r>
            <a:endParaRPr lang="en-US" sz="3200" b="1" dirty="0"/>
          </a:p>
          <a:p>
            <a:pPr marL="109728" indent="0">
              <a:buNone/>
            </a:pPr>
            <a:endParaRPr lang="en-US" sz="2000" dirty="0"/>
          </a:p>
          <a:p>
            <a:pPr marL="109728" indent="0">
              <a:buNone/>
            </a:pP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635" y="132588"/>
            <a:ext cx="1038730" cy="667512"/>
          </a:xfrm>
          <a:prstGeom prst="rect">
            <a:avLst/>
          </a:prstGeom>
        </p:spPr>
      </p:pic>
      <p:sp>
        <p:nvSpPr>
          <p:cNvPr id="6" name="Slide Number Placeholder 5"/>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32</a:t>
            </a:fld>
            <a:endParaRPr kumimoji="0" lang="en-US"/>
          </a:p>
        </p:txBody>
      </p:sp>
    </p:spTree>
    <p:extLst>
      <p:ext uri="{BB962C8B-B14F-4D97-AF65-F5344CB8AC3E}">
        <p14:creationId xmlns:p14="http://schemas.microsoft.com/office/powerpoint/2010/main" val="381058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457201"/>
            <a:ext cx="7772400" cy="685799"/>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400" dirty="0" smtClean="0">
                <a:solidFill>
                  <a:schemeClr val="tx1"/>
                </a:solidFill>
                <a:latin typeface="Lucida Sans Unicode" panose="020B0602030504020204" pitchFamily="34" charset="0"/>
                <a:cs typeface="Lucida Sans Unicode" panose="020B0602030504020204" pitchFamily="34" charset="0"/>
              </a:rPr>
              <a:t>IRS Reporting</a:t>
            </a:r>
            <a:endParaRPr lang="en-US" sz="4400" dirty="0">
              <a:solidFill>
                <a:schemeClr val="tx1"/>
              </a:solidFill>
              <a:latin typeface="Lucida Sans Unicode" panose="020B0602030504020204" pitchFamily="34" charset="0"/>
              <a:cs typeface="Lucida Sans Unicode" panose="020B0602030504020204" pitchFamily="34" charset="0"/>
            </a:endParaRPr>
          </a:p>
        </p:txBody>
      </p:sp>
      <p:sp>
        <p:nvSpPr>
          <p:cNvPr id="3" name="Subtitle 2"/>
          <p:cNvSpPr txBox="1">
            <a:spLocks/>
          </p:cNvSpPr>
          <p:nvPr/>
        </p:nvSpPr>
        <p:spPr>
          <a:xfrm>
            <a:off x="685800" y="1295400"/>
            <a:ext cx="8077200" cy="4476304"/>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en-US" sz="3200" b="1" dirty="0" smtClean="0"/>
              <a:t>States Report Annually to IRS</a:t>
            </a:r>
          </a:p>
          <a:p>
            <a:r>
              <a:rPr lang="en-US" sz="3200" b="1" dirty="0" smtClean="0"/>
              <a:t>Establishment </a:t>
            </a:r>
            <a:r>
              <a:rPr lang="en-US" sz="3200" b="1" dirty="0"/>
              <a:t>of each ABLE </a:t>
            </a:r>
            <a:r>
              <a:rPr lang="en-US" sz="3200" b="1" dirty="0" smtClean="0"/>
              <a:t>account via new form </a:t>
            </a:r>
            <a:r>
              <a:rPr lang="en-US" sz="3200" b="1" dirty="0"/>
              <a:t>5498-QA, “ABLE Account Contribution </a:t>
            </a:r>
            <a:r>
              <a:rPr lang="en-US" sz="3200" b="1" dirty="0" smtClean="0"/>
              <a:t>Information.”</a:t>
            </a:r>
          </a:p>
          <a:p>
            <a:r>
              <a:rPr lang="en-US" sz="3200" b="1" dirty="0"/>
              <a:t>Information regarding distributions </a:t>
            </a:r>
            <a:r>
              <a:rPr lang="en-US" sz="3200" b="1" dirty="0" smtClean="0"/>
              <a:t>via </a:t>
            </a:r>
            <a:r>
              <a:rPr lang="en-US" sz="3200" b="1" dirty="0"/>
              <a:t>new Form 1099-QA, “Distributions from ABLE Accounts.”</a:t>
            </a:r>
            <a:endParaRPr lang="en-US" sz="2000" dirty="0"/>
          </a:p>
          <a:p>
            <a:pPr marL="109728" indent="0">
              <a:buNone/>
            </a:pP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635" y="132588"/>
            <a:ext cx="1038730" cy="667512"/>
          </a:xfrm>
          <a:prstGeom prst="rect">
            <a:avLst/>
          </a:prstGeom>
        </p:spPr>
      </p:pic>
      <p:sp>
        <p:nvSpPr>
          <p:cNvPr id="6" name="Slide Number Placeholder 5"/>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33</a:t>
            </a:fld>
            <a:endParaRPr kumimoji="0" lang="en-US"/>
          </a:p>
        </p:txBody>
      </p:sp>
    </p:spTree>
    <p:extLst>
      <p:ext uri="{BB962C8B-B14F-4D97-AF65-F5344CB8AC3E}">
        <p14:creationId xmlns:p14="http://schemas.microsoft.com/office/powerpoint/2010/main" val="260590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457201"/>
            <a:ext cx="7772400" cy="1371599"/>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400" dirty="0" smtClean="0">
                <a:solidFill>
                  <a:schemeClr val="tx1"/>
                </a:solidFill>
                <a:latin typeface="Lucida Sans Unicode" panose="020B0602030504020204" pitchFamily="34" charset="0"/>
                <a:cs typeface="Lucida Sans Unicode" panose="020B0602030504020204" pitchFamily="34" charset="0"/>
              </a:rPr>
              <a:t>Comparison of ABLE and Special Needs Trust</a:t>
            </a:r>
            <a:endParaRPr lang="en-US" sz="4400" dirty="0">
              <a:solidFill>
                <a:schemeClr val="tx1"/>
              </a:solidFill>
              <a:latin typeface="Lucida Sans Unicode" panose="020B0602030504020204" pitchFamily="34" charset="0"/>
              <a:cs typeface="Lucida Sans Unicode" panose="020B0602030504020204" pitchFamily="34" charset="0"/>
            </a:endParaRPr>
          </a:p>
        </p:txBody>
      </p:sp>
      <p:sp>
        <p:nvSpPr>
          <p:cNvPr id="3" name="Subtitle 2"/>
          <p:cNvSpPr txBox="1">
            <a:spLocks/>
          </p:cNvSpPr>
          <p:nvPr/>
        </p:nvSpPr>
        <p:spPr>
          <a:xfrm>
            <a:off x="699655" y="1983482"/>
            <a:ext cx="7772400" cy="4476304"/>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635" y="132588"/>
            <a:ext cx="1038730" cy="667512"/>
          </a:xfrm>
          <a:prstGeom prst="rect">
            <a:avLst/>
          </a:prstGeom>
        </p:spPr>
      </p:pic>
      <p:sp>
        <p:nvSpPr>
          <p:cNvPr id="6" name="Slide Number Placeholder 5"/>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34</a:t>
            </a:fld>
            <a:endParaRPr kumimoji="0" lang="en-US"/>
          </a:p>
        </p:txBody>
      </p:sp>
      <p:sp>
        <p:nvSpPr>
          <p:cNvPr id="5" name="Rectangle 4"/>
          <p:cNvSpPr/>
          <p:nvPr/>
        </p:nvSpPr>
        <p:spPr>
          <a:xfrm>
            <a:off x="851708" y="1966549"/>
            <a:ext cx="7557655" cy="3600986"/>
          </a:xfrm>
          <a:prstGeom prst="rect">
            <a:avLst/>
          </a:prstGeom>
        </p:spPr>
        <p:txBody>
          <a:bodyPr wrap="square">
            <a:spAutoFit/>
          </a:bodyPr>
          <a:lstStyle/>
          <a:p>
            <a:endParaRPr lang="en-US" dirty="0"/>
          </a:p>
          <a:p>
            <a:pPr algn="ctr"/>
            <a:r>
              <a:rPr lang="en-US" dirty="0"/>
              <a:t> </a:t>
            </a:r>
            <a:r>
              <a:rPr lang="en-US" sz="2400" dirty="0"/>
              <a:t>UPDATE: May 25, 2017 </a:t>
            </a:r>
          </a:p>
          <a:p>
            <a:pPr algn="ctr"/>
            <a:r>
              <a:rPr lang="en-US" sz="2400" dirty="0"/>
              <a:t>FROM: Barbara </a:t>
            </a:r>
            <a:r>
              <a:rPr lang="en-US" sz="2400" dirty="0" err="1"/>
              <a:t>Isenhour</a:t>
            </a:r>
            <a:r>
              <a:rPr lang="en-US" sz="2400" dirty="0"/>
              <a:t> and Sean </a:t>
            </a:r>
            <a:r>
              <a:rPr lang="en-US" sz="2400" dirty="0" err="1"/>
              <a:t>Bleck</a:t>
            </a:r>
            <a:r>
              <a:rPr lang="en-US" sz="2400" dirty="0"/>
              <a:t> </a:t>
            </a:r>
          </a:p>
          <a:p>
            <a:pPr algn="ctr"/>
            <a:r>
              <a:rPr lang="en-US" sz="2400" dirty="0"/>
              <a:t>SENIOR BULLETIN: MEDICAID &amp; SSI </a:t>
            </a:r>
          </a:p>
          <a:p>
            <a:pPr algn="ctr"/>
            <a:r>
              <a:rPr lang="en-US" sz="2400" b="1" dirty="0"/>
              <a:t>Protecting Resources for Medicaid &amp; SSI Beneficiaries with Special Needs Trusts and ABLE Accounts </a:t>
            </a:r>
            <a:endParaRPr lang="en-US" sz="2400" dirty="0" smtClean="0"/>
          </a:p>
          <a:p>
            <a:endParaRPr lang="en-US" sz="2400" dirty="0"/>
          </a:p>
          <a:p>
            <a:endParaRPr lang="en-US" sz="2400" dirty="0" smtClean="0"/>
          </a:p>
          <a:p>
            <a:r>
              <a:rPr lang="en-US" sz="1400" dirty="0" smtClean="0"/>
              <a:t>http</a:t>
            </a:r>
            <a:r>
              <a:rPr lang="en-US" sz="1400" dirty="0"/>
              <a:t>://www.washingtonlawhelp.org/files/C9D2EA3F-0350-D9AF-ACAE-BF37E9BC9FFA/attachments/D6057FC6-083D-4360-8DBA-4B805FC6385D/senior-bulletin-on-special-needs-trusts-and-able.pdf</a:t>
            </a:r>
          </a:p>
        </p:txBody>
      </p:sp>
    </p:spTree>
    <p:extLst>
      <p:ext uri="{BB962C8B-B14F-4D97-AF65-F5344CB8AC3E}">
        <p14:creationId xmlns:p14="http://schemas.microsoft.com/office/powerpoint/2010/main" val="162201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457201"/>
            <a:ext cx="7772400" cy="1371599"/>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400" dirty="0" smtClean="0">
                <a:solidFill>
                  <a:schemeClr val="tx1"/>
                </a:solidFill>
                <a:latin typeface="Lucida Sans Unicode" panose="020B0602030504020204" pitchFamily="34" charset="0"/>
                <a:cs typeface="Lucida Sans Unicode" panose="020B0602030504020204" pitchFamily="34" charset="0"/>
              </a:rPr>
              <a:t>Comparison of </a:t>
            </a:r>
            <a:r>
              <a:rPr lang="en-US" sz="4400" dirty="0" smtClean="0">
                <a:solidFill>
                  <a:schemeClr val="tx1"/>
                </a:solidFill>
                <a:latin typeface="Lucida Sans Unicode" panose="020B0602030504020204" pitchFamily="34" charset="0"/>
                <a:cs typeface="Lucida Sans Unicode" panose="020B0602030504020204" pitchFamily="34" charset="0"/>
              </a:rPr>
              <a:t>ABLE and </a:t>
            </a:r>
            <a:r>
              <a:rPr lang="en-US" sz="4400" dirty="0" smtClean="0">
                <a:solidFill>
                  <a:schemeClr val="tx1"/>
                </a:solidFill>
                <a:latin typeface="Lucida Sans Unicode" panose="020B0602030504020204" pitchFamily="34" charset="0"/>
                <a:cs typeface="Lucida Sans Unicode" panose="020B0602030504020204" pitchFamily="34" charset="0"/>
              </a:rPr>
              <a:t>DDETF </a:t>
            </a:r>
            <a:r>
              <a:rPr lang="en-US" sz="4400" dirty="0" smtClean="0">
                <a:solidFill>
                  <a:schemeClr val="tx1"/>
                </a:solidFill>
                <a:latin typeface="Lucida Sans Unicode" panose="020B0602030504020204" pitchFamily="34" charset="0"/>
                <a:cs typeface="Lucida Sans Unicode" panose="020B0602030504020204" pitchFamily="34" charset="0"/>
              </a:rPr>
              <a:t>Special </a:t>
            </a:r>
            <a:r>
              <a:rPr lang="en-US" sz="4400" dirty="0" smtClean="0">
                <a:solidFill>
                  <a:schemeClr val="tx1"/>
                </a:solidFill>
                <a:latin typeface="Lucida Sans Unicode" panose="020B0602030504020204" pitchFamily="34" charset="0"/>
                <a:cs typeface="Lucida Sans Unicode" panose="020B0602030504020204" pitchFamily="34" charset="0"/>
              </a:rPr>
              <a:t>Needs Trust</a:t>
            </a:r>
            <a:endParaRPr lang="en-US" sz="4400" dirty="0">
              <a:solidFill>
                <a:schemeClr val="tx1"/>
              </a:solidFill>
              <a:latin typeface="Lucida Sans Unicode" panose="020B0602030504020204" pitchFamily="34" charset="0"/>
              <a:cs typeface="Lucida Sans Unicode" panose="020B0602030504020204" pitchFamily="34" charset="0"/>
            </a:endParaRPr>
          </a:p>
        </p:txBody>
      </p:sp>
      <p:sp>
        <p:nvSpPr>
          <p:cNvPr id="3" name="Subtitle 2"/>
          <p:cNvSpPr txBox="1">
            <a:spLocks/>
          </p:cNvSpPr>
          <p:nvPr/>
        </p:nvSpPr>
        <p:spPr>
          <a:xfrm>
            <a:off x="699655" y="1983482"/>
            <a:ext cx="7772400" cy="4476304"/>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635" y="132588"/>
            <a:ext cx="1038730" cy="667512"/>
          </a:xfrm>
          <a:prstGeom prst="rect">
            <a:avLst/>
          </a:prstGeom>
        </p:spPr>
      </p:pic>
      <p:sp>
        <p:nvSpPr>
          <p:cNvPr id="7" name="Content Placeholder 6"/>
          <p:cNvSpPr>
            <a:spLocks noGrp="1"/>
          </p:cNvSpPr>
          <p:nvPr>
            <p:ph sz="half" idx="1"/>
          </p:nvPr>
        </p:nvSpPr>
        <p:spPr/>
        <p:txBody>
          <a:bodyPr/>
          <a:lstStyle/>
          <a:p>
            <a:endParaRPr lang="en-US" dirty="0" smtClean="0"/>
          </a:p>
          <a:p>
            <a:endParaRPr lang="en-US" dirty="0"/>
          </a:p>
          <a:p>
            <a:r>
              <a:rPr lang="en-US" dirty="0" smtClean="0"/>
              <a:t>See Arc one page flyer</a:t>
            </a:r>
            <a:endParaRPr lang="en-US" dirty="0"/>
          </a:p>
        </p:txBody>
      </p:sp>
      <p:sp>
        <p:nvSpPr>
          <p:cNvPr id="6" name="Slide Number Placeholder 5"/>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35</a:t>
            </a:fld>
            <a:endParaRPr kumimoji="0" lang="en-US"/>
          </a:p>
        </p:txBody>
      </p:sp>
      <p:pic>
        <p:nvPicPr>
          <p:cNvPr id="10" name="Picture 9"/>
          <p:cNvPicPr>
            <a:picLocks noChangeAspect="1"/>
          </p:cNvPicPr>
          <p:nvPr/>
        </p:nvPicPr>
        <p:blipFill>
          <a:blip r:embed="rId4"/>
          <a:stretch>
            <a:fillRect/>
          </a:stretch>
        </p:blipFill>
        <p:spPr>
          <a:xfrm>
            <a:off x="5029200" y="1983355"/>
            <a:ext cx="3352800" cy="4321749"/>
          </a:xfrm>
          <a:prstGeom prst="rect">
            <a:avLst/>
          </a:prstGeom>
          <a:ln w="3175">
            <a:solidFill>
              <a:srgbClr val="FFC000"/>
            </a:solidFill>
          </a:ln>
        </p:spPr>
      </p:pic>
    </p:spTree>
    <p:extLst>
      <p:ext uri="{BB962C8B-B14F-4D97-AF65-F5344CB8AC3E}">
        <p14:creationId xmlns:p14="http://schemas.microsoft.com/office/powerpoint/2010/main" val="317486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36</a:t>
            </a:fld>
            <a:endParaRPr kumimoji="0" lang="en-US"/>
          </a:p>
        </p:txBody>
      </p:sp>
      <p:sp>
        <p:nvSpPr>
          <p:cNvPr id="4" name="Rectangle 3"/>
          <p:cNvSpPr/>
          <p:nvPr/>
        </p:nvSpPr>
        <p:spPr>
          <a:xfrm>
            <a:off x="685800" y="1116246"/>
            <a:ext cx="7772400" cy="5355312"/>
          </a:xfrm>
          <a:prstGeom prst="rect">
            <a:avLst/>
          </a:prstGeom>
        </p:spPr>
        <p:txBody>
          <a:bodyPr wrap="square">
            <a:spAutoFit/>
          </a:bodyPr>
          <a:lstStyle/>
          <a:p>
            <a:r>
              <a:rPr lang="en-US" b="1" dirty="0" smtClean="0"/>
              <a:t>Washington State ABLE Savings Plan</a:t>
            </a:r>
          </a:p>
          <a:p>
            <a:r>
              <a:rPr lang="en-US" dirty="0" smtClean="0">
                <a:hlinkClick r:id="rId3"/>
              </a:rPr>
              <a:t>www.Washingtonstateable.com</a:t>
            </a:r>
            <a:r>
              <a:rPr lang="en-US" dirty="0" smtClean="0"/>
              <a:t> (not yet active)</a:t>
            </a:r>
          </a:p>
          <a:p>
            <a:endParaRPr lang="en-US" b="1" dirty="0" smtClean="0"/>
          </a:p>
          <a:p>
            <a:r>
              <a:rPr lang="en-US" b="1" dirty="0" smtClean="0"/>
              <a:t>ABLE National Resource Center</a:t>
            </a:r>
          </a:p>
          <a:p>
            <a:r>
              <a:rPr lang="en-US" dirty="0" smtClean="0">
                <a:hlinkClick r:id="rId4"/>
              </a:rPr>
              <a:t>http</a:t>
            </a:r>
            <a:r>
              <a:rPr lang="en-US" dirty="0">
                <a:hlinkClick r:id="rId4"/>
              </a:rPr>
              <a:t>://www.ablenrc.org</a:t>
            </a:r>
            <a:r>
              <a:rPr lang="en-US" dirty="0" smtClean="0">
                <a:hlinkClick r:id="rId4"/>
              </a:rPr>
              <a:t>/</a:t>
            </a:r>
            <a:endParaRPr lang="en-US" dirty="0" smtClean="0"/>
          </a:p>
          <a:p>
            <a:endParaRPr lang="en-US" dirty="0"/>
          </a:p>
          <a:p>
            <a:r>
              <a:rPr lang="en-US" b="1" dirty="0" smtClean="0"/>
              <a:t>ABLE for ALL </a:t>
            </a:r>
            <a:r>
              <a:rPr lang="en-US" b="1" dirty="0" smtClean="0"/>
              <a:t>Savings Plan</a:t>
            </a:r>
          </a:p>
          <a:p>
            <a:r>
              <a:rPr lang="en-US" dirty="0">
                <a:hlinkClick r:id="rId5"/>
              </a:rPr>
              <a:t>http</a:t>
            </a:r>
            <a:r>
              <a:rPr lang="en-US" dirty="0" smtClean="0">
                <a:hlinkClick r:id="rId5"/>
              </a:rPr>
              <a:t>://</a:t>
            </a:r>
            <a:r>
              <a:rPr lang="en-US" dirty="0" smtClean="0">
                <a:hlinkClick r:id="rId5"/>
              </a:rPr>
              <a:t>ABLEforALL</a:t>
            </a:r>
            <a:r>
              <a:rPr lang="en-US" dirty="0" smtClean="0">
                <a:hlinkClick r:id="rId5"/>
              </a:rPr>
              <a:t>.com/</a:t>
            </a:r>
            <a:r>
              <a:rPr lang="en-US" dirty="0" smtClean="0"/>
              <a:t> </a:t>
            </a:r>
            <a:endParaRPr lang="en-US" dirty="0" smtClean="0"/>
          </a:p>
          <a:p>
            <a:endParaRPr lang="en-US" b="1" dirty="0"/>
          </a:p>
          <a:p>
            <a:r>
              <a:rPr lang="en-US" b="1" dirty="0" smtClean="0"/>
              <a:t>Social Security SI 01130.740 Achieving a Better Life Experience (ABLE) Accounts</a:t>
            </a:r>
          </a:p>
          <a:p>
            <a:r>
              <a:rPr lang="en-US" dirty="0" smtClean="0">
                <a:hlinkClick r:id="rId6"/>
              </a:rPr>
              <a:t>https</a:t>
            </a:r>
            <a:r>
              <a:rPr lang="en-US" dirty="0">
                <a:hlinkClick r:id="rId6"/>
              </a:rPr>
              <a:t>://</a:t>
            </a:r>
            <a:r>
              <a:rPr lang="en-US" dirty="0" smtClean="0">
                <a:hlinkClick r:id="rId6"/>
              </a:rPr>
              <a:t>secure.ssa.gov/poms.nsf/lnx/0501130740</a:t>
            </a:r>
            <a:endParaRPr lang="en-US" dirty="0" smtClean="0"/>
          </a:p>
          <a:p>
            <a:endParaRPr lang="en-US" dirty="0"/>
          </a:p>
          <a:p>
            <a:r>
              <a:rPr lang="en-US" b="1" dirty="0" smtClean="0"/>
              <a:t>IRS Notice of Proposed Rulemaking Guidance – Section 529A</a:t>
            </a:r>
          </a:p>
          <a:p>
            <a:r>
              <a:rPr lang="en-US" dirty="0">
                <a:hlinkClick r:id="rId7"/>
              </a:rPr>
              <a:t>https://</a:t>
            </a:r>
            <a:r>
              <a:rPr lang="en-US" dirty="0" smtClean="0">
                <a:hlinkClick r:id="rId7"/>
              </a:rPr>
              <a:t>www.irs.gov/irb/2015-27_IRB/ar09.html</a:t>
            </a:r>
            <a:endParaRPr lang="en-US" dirty="0" smtClean="0"/>
          </a:p>
          <a:p>
            <a:endParaRPr lang="en-US" b="1" dirty="0" smtClean="0"/>
          </a:p>
          <a:p>
            <a:r>
              <a:rPr lang="en-US" b="1" dirty="0"/>
              <a:t>SENIOR BULLETIN: MEDICAID &amp; SSI </a:t>
            </a:r>
          </a:p>
          <a:p>
            <a:r>
              <a:rPr lang="en-US" dirty="0" smtClean="0">
                <a:solidFill>
                  <a:schemeClr val="accent2"/>
                </a:solidFill>
                <a:hlinkClick r:id="rId8"/>
              </a:rPr>
              <a:t>http</a:t>
            </a:r>
            <a:r>
              <a:rPr lang="en-US" dirty="0">
                <a:solidFill>
                  <a:schemeClr val="accent2"/>
                </a:solidFill>
                <a:hlinkClick r:id="rId8"/>
              </a:rPr>
              <a:t>://</a:t>
            </a:r>
            <a:r>
              <a:rPr lang="en-US" dirty="0" smtClean="0">
                <a:solidFill>
                  <a:schemeClr val="accent2"/>
                </a:solidFill>
                <a:hlinkClick r:id="rId8"/>
              </a:rPr>
              <a:t>www.washingtonlawhelp.org/files/C9D2EA3F-0350-D9AF-ACAE-BF37E9BC9FFA/attachments/D6057FC6-083D-4360-8DBA-4B805FC6385D/senior-bulletin-on-special-needs-trusts-and-able.pdf</a:t>
            </a:r>
            <a:endParaRPr lang="en-US" dirty="0"/>
          </a:p>
        </p:txBody>
      </p:sp>
      <p:sp>
        <p:nvSpPr>
          <p:cNvPr id="5" name="Title 1"/>
          <p:cNvSpPr txBox="1">
            <a:spLocks/>
          </p:cNvSpPr>
          <p:nvPr/>
        </p:nvSpPr>
        <p:spPr>
          <a:xfrm>
            <a:off x="685800" y="457201"/>
            <a:ext cx="7772400" cy="685799"/>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400" dirty="0" smtClean="0">
                <a:solidFill>
                  <a:schemeClr val="tx1"/>
                </a:solidFill>
                <a:latin typeface="Lucida Sans Unicode" panose="020B0602030504020204" pitchFamily="34" charset="0"/>
                <a:cs typeface="Lucida Sans Unicode" panose="020B0602030504020204" pitchFamily="34" charset="0"/>
              </a:rPr>
              <a:t>Resources</a:t>
            </a:r>
            <a:endParaRPr lang="en-US" sz="4400" dirty="0">
              <a:solidFill>
                <a:schemeClr val="tx1"/>
              </a:solidFill>
              <a:latin typeface="Lucida Sans Unicode" panose="020B0602030504020204" pitchFamily="34" charset="0"/>
              <a:cs typeface="Lucida Sans Unicode" panose="020B0602030504020204" pitchFamily="34" charset="0"/>
            </a:endParaRPr>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62635" y="132588"/>
            <a:ext cx="1038730" cy="667512"/>
          </a:xfrm>
          <a:prstGeom prst="rect">
            <a:avLst/>
          </a:prstGeom>
        </p:spPr>
      </p:pic>
    </p:spTree>
    <p:extLst>
      <p:ext uri="{BB962C8B-B14F-4D97-AF65-F5344CB8AC3E}">
        <p14:creationId xmlns:p14="http://schemas.microsoft.com/office/powerpoint/2010/main" val="210799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37</a:t>
            </a:fld>
            <a:endParaRPr kumimoji="0" lang="en-US"/>
          </a:p>
        </p:txBody>
      </p:sp>
      <p:sp>
        <p:nvSpPr>
          <p:cNvPr id="8" name="Title 1"/>
          <p:cNvSpPr txBox="1">
            <a:spLocks/>
          </p:cNvSpPr>
          <p:nvPr/>
        </p:nvSpPr>
        <p:spPr>
          <a:xfrm>
            <a:off x="685800" y="457201"/>
            <a:ext cx="7772400" cy="685799"/>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400" dirty="0" smtClean="0">
                <a:solidFill>
                  <a:schemeClr val="tx1"/>
                </a:solidFill>
                <a:latin typeface="Lucida Sans Unicode" panose="020B0602030504020204" pitchFamily="34" charset="0"/>
                <a:cs typeface="Lucida Sans Unicode" panose="020B0602030504020204" pitchFamily="34" charset="0"/>
              </a:rPr>
              <a:t>Questions?</a:t>
            </a:r>
            <a:endParaRPr lang="en-US" sz="4400" dirty="0">
              <a:solidFill>
                <a:schemeClr val="tx1"/>
              </a:solidFill>
              <a:latin typeface="Lucida Sans Unicode" panose="020B0602030504020204" pitchFamily="34" charset="0"/>
              <a:cs typeface="Lucida Sans Unicode" panose="020B060203050402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635" y="132588"/>
            <a:ext cx="1038730" cy="667512"/>
          </a:xfrm>
          <a:prstGeom prst="rect">
            <a:avLst/>
          </a:prstGeom>
        </p:spPr>
      </p:pic>
    </p:spTree>
    <p:extLst>
      <p:ext uri="{BB962C8B-B14F-4D97-AF65-F5344CB8AC3E}">
        <p14:creationId xmlns:p14="http://schemas.microsoft.com/office/powerpoint/2010/main" val="317728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38</a:t>
            </a:fld>
            <a:endParaRPr kumimoji="0"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25400"/>
            <a:ext cx="4667250" cy="6223000"/>
          </a:xfrm>
          <a:prstGeom prst="rect">
            <a:avLst/>
          </a:prstGeom>
        </p:spPr>
      </p:pic>
      <p:sp>
        <p:nvSpPr>
          <p:cNvPr id="2" name="Rectangle 1"/>
          <p:cNvSpPr/>
          <p:nvPr/>
        </p:nvSpPr>
        <p:spPr>
          <a:xfrm>
            <a:off x="4797042" y="981523"/>
            <a:ext cx="3456363" cy="769441"/>
          </a:xfrm>
          <a:prstGeom prst="rect">
            <a:avLst/>
          </a:prstGeom>
        </p:spPr>
        <p:txBody>
          <a:bodyPr wrap="square">
            <a:spAutoFit/>
          </a:bodyPr>
          <a:lstStyle/>
          <a:p>
            <a:r>
              <a:rPr lang="en-US" sz="4400" b="1" dirty="0" smtClean="0">
                <a:latin typeface="Lucida Sans Unicode" panose="020B0602030504020204" pitchFamily="34" charset="0"/>
                <a:cs typeface="Lucida Sans Unicode" panose="020B0602030504020204" pitchFamily="34" charset="0"/>
              </a:rPr>
              <a:t>Thank You!</a:t>
            </a:r>
            <a:endParaRPr lang="en-US" sz="4400" b="1" dirty="0"/>
          </a:p>
        </p:txBody>
      </p:sp>
      <p:sp>
        <p:nvSpPr>
          <p:cNvPr id="3" name="Rectangle 2"/>
          <p:cNvSpPr/>
          <p:nvPr/>
        </p:nvSpPr>
        <p:spPr>
          <a:xfrm>
            <a:off x="3962400" y="1771746"/>
            <a:ext cx="5105400" cy="3785652"/>
          </a:xfrm>
          <a:prstGeom prst="rect">
            <a:avLst/>
          </a:prstGeom>
        </p:spPr>
        <p:txBody>
          <a:bodyPr wrap="square">
            <a:spAutoFit/>
          </a:bodyPr>
          <a:lstStyle/>
          <a:p>
            <a:pPr marL="627063" indent="287338"/>
            <a:r>
              <a:rPr lang="en-US" sz="2000" b="1" dirty="0"/>
              <a:t>Peter Tassoni</a:t>
            </a:r>
          </a:p>
          <a:p>
            <a:pPr marL="627063" indent="287338"/>
            <a:r>
              <a:rPr lang="en-US" sz="2000" b="1" dirty="0"/>
              <a:t>360-725-3125</a:t>
            </a:r>
          </a:p>
          <a:p>
            <a:pPr marL="627063" indent="287338"/>
            <a:r>
              <a:rPr lang="en-US" sz="2000" b="1" dirty="0" smtClean="0">
                <a:hlinkClick r:id="rId4"/>
              </a:rPr>
              <a:t>Peter.Tassoni@commerce.wa.gov</a:t>
            </a:r>
            <a:endParaRPr lang="en-US" sz="2000" b="1" dirty="0" smtClean="0"/>
          </a:p>
          <a:p>
            <a:pPr marL="627063" indent="287338"/>
            <a:endParaRPr lang="en-US" sz="2000" b="1" dirty="0"/>
          </a:p>
          <a:p>
            <a:pPr marL="627063" indent="287338"/>
            <a:r>
              <a:rPr lang="en-US" sz="2000" b="1" dirty="0"/>
              <a:t>Chris Gagnon</a:t>
            </a:r>
          </a:p>
          <a:p>
            <a:pPr marL="627063" indent="287338"/>
            <a:r>
              <a:rPr lang="en-US" sz="2000" b="1" dirty="0"/>
              <a:t>360-725-3131</a:t>
            </a:r>
          </a:p>
          <a:p>
            <a:pPr marL="627063" indent="287338"/>
            <a:r>
              <a:rPr lang="en-US" sz="2000" b="1" dirty="0" smtClean="0">
                <a:hlinkClick r:id="rId5"/>
              </a:rPr>
              <a:t>Christina.Gagnon@commerce.wa.gov</a:t>
            </a:r>
            <a:endParaRPr lang="en-US" sz="2000" b="1" dirty="0" smtClean="0"/>
          </a:p>
          <a:p>
            <a:pPr marL="627063" indent="287338"/>
            <a:endParaRPr lang="en-US" sz="2000" b="1" dirty="0"/>
          </a:p>
          <a:p>
            <a:pPr marL="627063" indent="287338"/>
            <a:r>
              <a:rPr lang="en-US" sz="2000" b="1" dirty="0" smtClean="0"/>
              <a:t>Michelle Bradley</a:t>
            </a:r>
          </a:p>
          <a:p>
            <a:pPr marL="627063" indent="287338"/>
            <a:r>
              <a:rPr lang="en-US" sz="2000" b="1" dirty="0" smtClean="0"/>
              <a:t>360-725-3133</a:t>
            </a:r>
          </a:p>
          <a:p>
            <a:pPr marL="627063" indent="287338"/>
            <a:r>
              <a:rPr lang="en-US" sz="2000" b="1" dirty="0" smtClean="0">
                <a:hlinkClick r:id="rId6"/>
              </a:rPr>
              <a:t>Michelle.Bradley@commerce.wa.gov</a:t>
            </a:r>
            <a:endParaRPr lang="en-US" sz="2000" b="1" dirty="0" smtClean="0"/>
          </a:p>
          <a:p>
            <a:pPr marL="627063" indent="287338"/>
            <a:endParaRPr lang="en-US" sz="2000" b="1" dirty="0"/>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62635" y="132588"/>
            <a:ext cx="1038730" cy="667512"/>
          </a:xfrm>
          <a:prstGeom prst="rect">
            <a:avLst/>
          </a:prstGeom>
        </p:spPr>
      </p:pic>
    </p:spTree>
    <p:extLst>
      <p:ext uri="{BB962C8B-B14F-4D97-AF65-F5344CB8AC3E}">
        <p14:creationId xmlns:p14="http://schemas.microsoft.com/office/powerpoint/2010/main" val="396949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9600" y="457201"/>
            <a:ext cx="7772400" cy="685799"/>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400" dirty="0" smtClean="0">
                <a:solidFill>
                  <a:schemeClr val="tx1"/>
                </a:solidFill>
                <a:latin typeface="Lucida Sans Unicode" panose="020B0602030504020204" pitchFamily="34" charset="0"/>
                <a:cs typeface="Lucida Sans Unicode" panose="020B0602030504020204" pitchFamily="34" charset="0"/>
              </a:rPr>
              <a:t>The ABLE Act is Law</a:t>
            </a:r>
            <a:endParaRPr lang="en-US" sz="4400" dirty="0">
              <a:solidFill>
                <a:schemeClr val="tx1"/>
              </a:solidFill>
              <a:latin typeface="Lucida Sans Unicode" panose="020B0602030504020204" pitchFamily="34" charset="0"/>
              <a:cs typeface="Lucida Sans Unicode" panose="020B0602030504020204" pitchFamily="34" charset="0"/>
            </a:endParaRPr>
          </a:p>
        </p:txBody>
      </p:sp>
      <p:sp>
        <p:nvSpPr>
          <p:cNvPr id="7" name="Subtitle 2"/>
          <p:cNvSpPr txBox="1">
            <a:spLocks/>
          </p:cNvSpPr>
          <p:nvPr/>
        </p:nvSpPr>
        <p:spPr>
          <a:xfrm>
            <a:off x="533400" y="1524000"/>
            <a:ext cx="8534400" cy="4476304"/>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en-US" sz="3200" b="1" dirty="0" smtClean="0"/>
              <a:t>ABLE = Achieving a Better Life Experience</a:t>
            </a:r>
          </a:p>
          <a:p>
            <a:pPr marL="109728" indent="0">
              <a:buNone/>
            </a:pPr>
            <a:endParaRPr lang="en-US" sz="3200" b="1" dirty="0"/>
          </a:p>
          <a:p>
            <a:pPr marL="109728" indent="0">
              <a:buNone/>
            </a:pPr>
            <a:r>
              <a:rPr lang="en-US" sz="3200" b="1" dirty="0" smtClean="0"/>
              <a:t>Federal Law:</a:t>
            </a:r>
          </a:p>
          <a:p>
            <a:pPr marL="514350" indent="0">
              <a:buNone/>
            </a:pPr>
            <a:r>
              <a:rPr lang="en-US" sz="2800" dirty="0" smtClean="0"/>
              <a:t>The Stephen Beck, Jr. Achieving a Better Life Experience (ABLE) Act - December 19, 2014</a:t>
            </a:r>
          </a:p>
          <a:p>
            <a:endParaRPr lang="en-US" sz="2800" dirty="0" smtClean="0"/>
          </a:p>
          <a:p>
            <a:pPr marL="109728" indent="0">
              <a:buNone/>
            </a:pPr>
            <a:r>
              <a:rPr lang="en-US" sz="3200" b="1" dirty="0" smtClean="0"/>
              <a:t>Washington State Law:</a:t>
            </a:r>
            <a:endParaRPr lang="en-US" sz="3200" b="1" dirty="0"/>
          </a:p>
          <a:p>
            <a:pPr marL="109538" indent="404813">
              <a:buNone/>
            </a:pPr>
            <a:r>
              <a:rPr lang="en-US" sz="2800" dirty="0" smtClean="0"/>
              <a:t>ESHB 2323: Representative Christine </a:t>
            </a:r>
            <a:r>
              <a:rPr lang="en-US" sz="2800" dirty="0" err="1" smtClean="0"/>
              <a:t>Kilduff</a:t>
            </a:r>
            <a:r>
              <a:rPr lang="en-US" sz="2800" dirty="0" smtClean="0"/>
              <a:t> - </a:t>
            </a:r>
          </a:p>
          <a:p>
            <a:pPr marL="109538" indent="404813">
              <a:buNone/>
            </a:pPr>
            <a:r>
              <a:rPr lang="en-US" sz="2800" dirty="0" smtClean="0"/>
              <a:t>June 9, 2016</a:t>
            </a:r>
            <a:endParaRPr lang="en-US" sz="2800" dirty="0"/>
          </a:p>
          <a:p>
            <a:pPr marL="109728" indent="0">
              <a:buNone/>
            </a:pPr>
            <a:endParaRPr lang="en-US" sz="2000" dirty="0"/>
          </a:p>
          <a:p>
            <a:pPr marL="109728" indent="0">
              <a:buNone/>
            </a:pP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635" y="132588"/>
            <a:ext cx="1038730" cy="667512"/>
          </a:xfrm>
          <a:prstGeom prst="rect">
            <a:avLst/>
          </a:prstGeom>
        </p:spPr>
      </p:pic>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a:t>
            </a:fld>
            <a:endParaRPr kumimoji="0" lang="en-US"/>
          </a:p>
        </p:txBody>
      </p:sp>
    </p:spTree>
    <p:extLst>
      <p:ext uri="{BB962C8B-B14F-4D97-AF65-F5344CB8AC3E}">
        <p14:creationId xmlns:p14="http://schemas.microsoft.com/office/powerpoint/2010/main" val="253279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9600" y="457201"/>
            <a:ext cx="7772400" cy="685799"/>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400" dirty="0" smtClean="0">
                <a:solidFill>
                  <a:schemeClr val="tx1"/>
                </a:solidFill>
                <a:latin typeface="Lucida Sans Unicode" panose="020B0602030504020204" pitchFamily="34" charset="0"/>
                <a:cs typeface="Lucida Sans Unicode" panose="020B0602030504020204" pitchFamily="34" charset="0"/>
              </a:rPr>
              <a:t>Washington State’s ABLE</a:t>
            </a:r>
            <a:endParaRPr lang="en-US" sz="4400" dirty="0">
              <a:solidFill>
                <a:schemeClr val="tx1"/>
              </a:solidFill>
              <a:latin typeface="Lucida Sans Unicode" panose="020B0602030504020204" pitchFamily="34" charset="0"/>
              <a:cs typeface="Lucida Sans Unicode" panose="020B0602030504020204" pitchFamily="34" charset="0"/>
            </a:endParaRPr>
          </a:p>
        </p:txBody>
      </p:sp>
      <p:sp>
        <p:nvSpPr>
          <p:cNvPr id="7" name="Subtitle 2"/>
          <p:cNvSpPr txBox="1">
            <a:spLocks/>
          </p:cNvSpPr>
          <p:nvPr/>
        </p:nvSpPr>
        <p:spPr>
          <a:xfrm>
            <a:off x="533400" y="1524000"/>
            <a:ext cx="8534400" cy="4476304"/>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en-US" sz="3200" b="1" dirty="0" smtClean="0"/>
              <a:t>Partnership:</a:t>
            </a:r>
          </a:p>
          <a:p>
            <a:pPr marL="109538" indent="352425">
              <a:buNone/>
            </a:pPr>
            <a:r>
              <a:rPr lang="en-US" sz="2400" dirty="0" smtClean="0"/>
              <a:t>Oregon ABLE + BNY Mellon </a:t>
            </a:r>
          </a:p>
          <a:p>
            <a:endParaRPr lang="en-US" sz="1200" dirty="0" smtClean="0"/>
          </a:p>
          <a:p>
            <a:pPr marL="109728" indent="0">
              <a:buNone/>
            </a:pPr>
            <a:r>
              <a:rPr lang="en-US" sz="3200" b="1" dirty="0" smtClean="0"/>
              <a:t>Governing Board:</a:t>
            </a:r>
            <a:endParaRPr lang="en-US" sz="3200" b="1" dirty="0"/>
          </a:p>
          <a:p>
            <a:pPr marL="461963" indent="0">
              <a:buNone/>
            </a:pPr>
            <a:r>
              <a:rPr lang="en-US" sz="2400" dirty="0"/>
              <a:t>Amy Patterson</a:t>
            </a:r>
          </a:p>
          <a:p>
            <a:pPr marL="461963" indent="0">
              <a:buNone/>
            </a:pPr>
            <a:r>
              <a:rPr lang="en-US" sz="2400" dirty="0"/>
              <a:t>Carole McRae</a:t>
            </a:r>
          </a:p>
          <a:p>
            <a:pPr marL="461963" indent="0">
              <a:buNone/>
            </a:pPr>
            <a:r>
              <a:rPr lang="en-US" sz="2400" dirty="0" smtClean="0"/>
              <a:t>Jeffrey Manson, Chair</a:t>
            </a:r>
          </a:p>
          <a:p>
            <a:pPr marL="461963" indent="0">
              <a:buNone/>
            </a:pPr>
            <a:r>
              <a:rPr lang="en-US" sz="2400" dirty="0"/>
              <a:t>Nathan Loose</a:t>
            </a:r>
          </a:p>
          <a:p>
            <a:pPr marL="461963" indent="0">
              <a:buNone/>
            </a:pPr>
            <a:r>
              <a:rPr lang="en-US" sz="2400" dirty="0"/>
              <a:t>Betty </a:t>
            </a:r>
            <a:r>
              <a:rPr lang="en-US" sz="2400" dirty="0" err="1"/>
              <a:t>Lochner</a:t>
            </a:r>
            <a:r>
              <a:rPr lang="en-US" sz="2400" dirty="0"/>
              <a:t>, WA Student Achievement Council, GET Program</a:t>
            </a:r>
          </a:p>
          <a:p>
            <a:pPr marL="461963" indent="0">
              <a:buNone/>
            </a:pPr>
            <a:r>
              <a:rPr lang="en-US" sz="2400" dirty="0" smtClean="0"/>
              <a:t>Brad Hendrickson, Office of the State Treasurer</a:t>
            </a:r>
          </a:p>
          <a:p>
            <a:pPr marL="461963" indent="0">
              <a:buNone/>
            </a:pPr>
            <a:r>
              <a:rPr lang="en-US" sz="2400" dirty="0" smtClean="0"/>
              <a:t>Gwen Stamey, Office of Financial Management</a:t>
            </a:r>
          </a:p>
          <a:p>
            <a:pPr marL="109728" indent="0">
              <a:buNone/>
            </a:pPr>
            <a:endParaRPr lang="en-US" sz="2000" dirty="0"/>
          </a:p>
          <a:p>
            <a:pPr marL="109728" indent="0">
              <a:buNone/>
            </a:pP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635" y="132588"/>
            <a:ext cx="1038730" cy="667512"/>
          </a:xfrm>
          <a:prstGeom prst="rect">
            <a:avLst/>
          </a:prstGeom>
        </p:spPr>
      </p:pic>
      <p:sp>
        <p:nvSpPr>
          <p:cNvPr id="8" name="Slide Number Placeholder 7"/>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a:t>
            </a:fld>
            <a:endParaRPr kumimoji="0" lang="en-US"/>
          </a:p>
        </p:txBody>
      </p:sp>
    </p:spTree>
    <p:extLst>
      <p:ext uri="{BB962C8B-B14F-4D97-AF65-F5344CB8AC3E}">
        <p14:creationId xmlns:p14="http://schemas.microsoft.com/office/powerpoint/2010/main" val="225307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592248" y="1578168"/>
            <a:ext cx="8077200" cy="3832032"/>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en-US" sz="2800" dirty="0" smtClean="0"/>
              <a:t>Currently there is a </a:t>
            </a:r>
            <a:r>
              <a:rPr lang="en-US" sz="2800" b="1" dirty="0" smtClean="0"/>
              <a:t>$2,000 limit </a:t>
            </a:r>
            <a:r>
              <a:rPr lang="en-US" sz="2800" dirty="0" smtClean="0"/>
              <a:t>to the amount an individual with a disability can save before losing vital benefits such as Medicaid and Social Security benefits</a:t>
            </a:r>
          </a:p>
          <a:p>
            <a:pPr marL="109728" indent="0">
              <a:buNone/>
            </a:pPr>
            <a:endParaRPr lang="en-US" sz="2800" dirty="0"/>
          </a:p>
          <a:p>
            <a:pPr marL="109728" indent="0">
              <a:buNone/>
            </a:pPr>
            <a:r>
              <a:rPr lang="en-US" sz="2800" dirty="0"/>
              <a:t>ABLE funds are meant to supplement, not supplant, benefits</a:t>
            </a:r>
          </a:p>
          <a:p>
            <a:pPr marL="109728" indent="0">
              <a:buNone/>
            </a:pPr>
            <a:endParaRPr lang="en-US" sz="2800" dirty="0"/>
          </a:p>
          <a:p>
            <a:pPr marL="109728" indent="0">
              <a:buNone/>
            </a:pPr>
            <a:r>
              <a:rPr lang="en-US" sz="3600" b="1" dirty="0"/>
              <a:t>Enable Saving Without Losing Benefits</a:t>
            </a:r>
          </a:p>
          <a:p>
            <a:pPr marL="109728" indent="0">
              <a:buNone/>
            </a:pPr>
            <a:endParaRPr lang="en-US" sz="2800" dirty="0"/>
          </a:p>
        </p:txBody>
      </p:sp>
      <p:sp>
        <p:nvSpPr>
          <p:cNvPr id="5" name="Title 1"/>
          <p:cNvSpPr txBox="1">
            <a:spLocks/>
          </p:cNvSpPr>
          <p:nvPr/>
        </p:nvSpPr>
        <p:spPr>
          <a:xfrm>
            <a:off x="609600" y="457201"/>
            <a:ext cx="7772400" cy="685799"/>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400" dirty="0" smtClean="0">
                <a:solidFill>
                  <a:schemeClr val="tx1"/>
                </a:solidFill>
                <a:latin typeface="Lucida Sans Unicode" panose="020B0602030504020204" pitchFamily="34" charset="0"/>
                <a:cs typeface="Lucida Sans Unicode" panose="020B0602030504020204" pitchFamily="34" charset="0"/>
              </a:rPr>
              <a:t>Why ABLE?</a:t>
            </a:r>
            <a:endParaRPr lang="en-US" sz="4400" dirty="0">
              <a:solidFill>
                <a:schemeClr val="tx1"/>
              </a:solidFill>
              <a:latin typeface="Lucida Sans Unicode" panose="020B0602030504020204" pitchFamily="34" charset="0"/>
              <a:cs typeface="Lucida Sans Unicode" panose="020B0602030504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635" y="132588"/>
            <a:ext cx="1038730" cy="667512"/>
          </a:xfrm>
          <a:prstGeom prst="rect">
            <a:avLst/>
          </a:prstGeom>
        </p:spPr>
      </p:pic>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6</a:t>
            </a:fld>
            <a:endParaRPr kumimoji="0" lang="en-US"/>
          </a:p>
        </p:txBody>
      </p:sp>
    </p:spTree>
    <p:extLst>
      <p:ext uri="{BB962C8B-B14F-4D97-AF65-F5344CB8AC3E}">
        <p14:creationId xmlns:p14="http://schemas.microsoft.com/office/powerpoint/2010/main" val="380096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457201"/>
            <a:ext cx="7772400" cy="685799"/>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400" dirty="0" smtClean="0">
                <a:solidFill>
                  <a:schemeClr val="tx1"/>
                </a:solidFill>
                <a:latin typeface="Lucida Sans Unicode" panose="020B0602030504020204" pitchFamily="34" charset="0"/>
                <a:cs typeface="Lucida Sans Unicode" panose="020B0602030504020204" pitchFamily="34" charset="0"/>
              </a:rPr>
              <a:t>What is ABLE?</a:t>
            </a:r>
            <a:endParaRPr lang="en-US" sz="4400" dirty="0">
              <a:solidFill>
                <a:schemeClr val="tx1"/>
              </a:solidFill>
              <a:latin typeface="Lucida Sans Unicode" panose="020B0602030504020204" pitchFamily="34" charset="0"/>
              <a:cs typeface="Lucida Sans Unicode" panose="020B0602030504020204" pitchFamily="34" charset="0"/>
            </a:endParaRPr>
          </a:p>
        </p:txBody>
      </p:sp>
      <p:sp>
        <p:nvSpPr>
          <p:cNvPr id="3" name="Subtitle 2"/>
          <p:cNvSpPr txBox="1">
            <a:spLocks/>
          </p:cNvSpPr>
          <p:nvPr/>
        </p:nvSpPr>
        <p:spPr>
          <a:xfrm>
            <a:off x="685800" y="1295400"/>
            <a:ext cx="7772400" cy="4821486"/>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en-US" sz="3200" b="1" dirty="0" smtClean="0"/>
              <a:t>Savings Accounts</a:t>
            </a:r>
          </a:p>
          <a:p>
            <a:pPr marL="574675" indent="-174625"/>
            <a:r>
              <a:rPr lang="en-US" sz="2800" dirty="0" smtClean="0"/>
              <a:t>Preferred federal and state tax treatment</a:t>
            </a:r>
          </a:p>
          <a:p>
            <a:pPr marL="574675" indent="-174625"/>
            <a:r>
              <a:rPr lang="en-US" dirty="0"/>
              <a:t>Contributions to the account </a:t>
            </a:r>
            <a:r>
              <a:rPr lang="en-US" dirty="0" smtClean="0"/>
              <a:t>will </a:t>
            </a:r>
            <a:r>
              <a:rPr lang="en-US" dirty="0"/>
              <a:t>be made using post-taxed dollars and will not be tax deductible</a:t>
            </a:r>
            <a:endParaRPr lang="en-US" sz="2800" dirty="0" smtClean="0"/>
          </a:p>
          <a:p>
            <a:pPr marL="109728" indent="0">
              <a:buNone/>
            </a:pPr>
            <a:endParaRPr lang="en-US" sz="2800" dirty="0"/>
          </a:p>
          <a:p>
            <a:pPr marL="109728" indent="0">
              <a:buNone/>
            </a:pPr>
            <a:r>
              <a:rPr lang="en-US" sz="3200" b="1" dirty="0" smtClean="0"/>
              <a:t>Enable Saving Without Losing Benefits</a:t>
            </a:r>
          </a:p>
          <a:p>
            <a:pPr marL="400050" indent="0">
              <a:buNone/>
            </a:pPr>
            <a:r>
              <a:rPr lang="en-US" sz="2800" dirty="0"/>
              <a:t>E</a:t>
            </a:r>
            <a:r>
              <a:rPr lang="en-US" sz="2800" dirty="0" smtClean="0"/>
              <a:t>ligible individuals &amp; families can save for disability related expenses</a:t>
            </a:r>
          </a:p>
          <a:p>
            <a:pPr marL="109728" indent="0">
              <a:buNone/>
            </a:pPr>
            <a:endParaRPr lang="en-US" sz="2800" dirty="0"/>
          </a:p>
          <a:p>
            <a:pPr marL="400050" indent="0">
              <a:buNone/>
            </a:pPr>
            <a:r>
              <a:rPr lang="en-US" sz="2800" dirty="0" smtClean="0"/>
              <a:t>Over 27 states have launched ABLE programs - </a:t>
            </a:r>
            <a:r>
              <a:rPr lang="en-US" sz="2000" dirty="0" smtClean="0"/>
              <a:t>ABLE National Resource Center  -  www.ablenrc.org</a:t>
            </a:r>
          </a:p>
          <a:p>
            <a:endParaRPr lang="en-US" sz="2000" dirty="0"/>
          </a:p>
          <a:p>
            <a:endParaRPr lang="en-US" sz="2000" dirty="0" smtClean="0"/>
          </a:p>
          <a:p>
            <a:pPr marL="109728" indent="0">
              <a:buNone/>
            </a:pPr>
            <a:endParaRPr lang="en-US" sz="2000" dirty="0"/>
          </a:p>
          <a:p>
            <a:pPr marL="109728" indent="0">
              <a:buNone/>
            </a:pPr>
            <a:endParaRPr lang="en-US" sz="2000" dirty="0" smtClean="0"/>
          </a:p>
          <a:p>
            <a:pPr marL="109728" indent="0">
              <a:buNone/>
            </a:pPr>
            <a:endParaRPr lang="en-US" sz="2000" dirty="0"/>
          </a:p>
          <a:p>
            <a:pPr marL="109728" indent="0">
              <a:buNone/>
            </a:pP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635" y="132588"/>
            <a:ext cx="1038730" cy="667512"/>
          </a:xfrm>
          <a:prstGeom prst="rect">
            <a:avLst/>
          </a:prstGeom>
        </p:spPr>
      </p:pic>
      <p:sp>
        <p:nvSpPr>
          <p:cNvPr id="6" name="Slide Number Placeholder 5"/>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7</a:t>
            </a:fld>
            <a:endParaRPr kumimoji="0" lang="en-US"/>
          </a:p>
        </p:txBody>
      </p:sp>
    </p:spTree>
    <p:extLst>
      <p:ext uri="{BB962C8B-B14F-4D97-AF65-F5344CB8AC3E}">
        <p14:creationId xmlns:p14="http://schemas.microsoft.com/office/powerpoint/2010/main" val="97929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761999" y="1295400"/>
            <a:ext cx="7848601" cy="4821486"/>
          </a:xfrm>
          <a:prstGeom prst="rect">
            <a:avLst/>
          </a:prstGeom>
        </p:spPr>
        <p:txBody>
          <a:bodyP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buNone/>
            </a:pPr>
            <a:r>
              <a:rPr lang="en-US" sz="3200" b="1" dirty="0" smtClean="0"/>
              <a:t>Requirement 1: Age of Onset</a:t>
            </a:r>
          </a:p>
          <a:p>
            <a:pPr marL="514350" indent="-52388">
              <a:buNone/>
            </a:pPr>
            <a:r>
              <a:rPr lang="en-US" sz="2800" dirty="0" smtClean="0"/>
              <a:t>Those with an onset of disability before age 26</a:t>
            </a:r>
          </a:p>
          <a:p>
            <a:pPr marL="109728" indent="0" algn="ctr">
              <a:buNone/>
            </a:pPr>
            <a:r>
              <a:rPr lang="en-US" sz="2800" u="sng" dirty="0" smtClean="0"/>
              <a:t>and</a:t>
            </a:r>
          </a:p>
          <a:p>
            <a:pPr marL="0" indent="0">
              <a:buNone/>
            </a:pPr>
            <a:r>
              <a:rPr lang="en-US" sz="3200" b="1" dirty="0" smtClean="0"/>
              <a:t>Requirement 2: Severity of Disability</a:t>
            </a:r>
            <a:endParaRPr lang="en-US" sz="3200" dirty="0" smtClean="0"/>
          </a:p>
          <a:p>
            <a:pPr marL="461963" indent="0">
              <a:buNone/>
            </a:pPr>
            <a:r>
              <a:rPr lang="en-US" sz="2800" dirty="0" smtClean="0"/>
              <a:t>2a. Meet </a:t>
            </a:r>
            <a:r>
              <a:rPr lang="en-US" sz="2800" dirty="0"/>
              <a:t>disability requirements for SSI or SSDI</a:t>
            </a:r>
          </a:p>
          <a:p>
            <a:pPr marL="256032" lvl="1" indent="0" algn="ctr">
              <a:buNone/>
            </a:pPr>
            <a:r>
              <a:rPr lang="en-US" sz="2800" i="1" u="sng" dirty="0" smtClean="0"/>
              <a:t>or</a:t>
            </a:r>
          </a:p>
          <a:p>
            <a:pPr marL="854075" indent="-392113">
              <a:buNone/>
            </a:pPr>
            <a:r>
              <a:rPr lang="en-US" sz="2800" dirty="0" smtClean="0"/>
              <a:t>2b. Have a “disability certification” signed by a physician</a:t>
            </a:r>
          </a:p>
          <a:p>
            <a:pPr marL="1120140" lvl="3" indent="-342900">
              <a:buFont typeface="Arial" panose="020B0604020202020204" pitchFamily="34" charset="0"/>
              <a:buChar char="•"/>
            </a:pPr>
            <a:r>
              <a:rPr lang="en-US" sz="2800" i="1" dirty="0" smtClean="0"/>
              <a:t>Keep on file (does not need to be submitted)</a:t>
            </a:r>
          </a:p>
          <a:p>
            <a:pPr marL="457200" indent="-457200">
              <a:buFont typeface="Wingdings 3"/>
              <a:buAutoNum type="arabicPeriod"/>
            </a:pPr>
            <a:endParaRPr lang="en-US" sz="2800" dirty="0" smtClean="0"/>
          </a:p>
        </p:txBody>
      </p:sp>
      <p:sp>
        <p:nvSpPr>
          <p:cNvPr id="3" name="Title 1"/>
          <p:cNvSpPr txBox="1">
            <a:spLocks/>
          </p:cNvSpPr>
          <p:nvPr/>
        </p:nvSpPr>
        <p:spPr>
          <a:xfrm>
            <a:off x="685800" y="457201"/>
            <a:ext cx="7772400" cy="685799"/>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400" dirty="0" smtClean="0">
                <a:solidFill>
                  <a:schemeClr val="tx1"/>
                </a:solidFill>
                <a:latin typeface="Lucida Sans Unicode" panose="020B0602030504020204" pitchFamily="34" charset="0"/>
                <a:cs typeface="Lucida Sans Unicode" panose="020B0602030504020204" pitchFamily="34" charset="0"/>
              </a:rPr>
              <a:t>Who is Eligible?</a:t>
            </a:r>
            <a:endParaRPr lang="en-US" sz="4400" dirty="0">
              <a:solidFill>
                <a:schemeClr val="tx1"/>
              </a:solidFill>
              <a:latin typeface="Lucida Sans Unicode" panose="020B0602030504020204" pitchFamily="34" charset="0"/>
              <a:cs typeface="Lucida Sans Unicode" panose="020B0602030504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635" y="132588"/>
            <a:ext cx="1038730" cy="667512"/>
          </a:xfrm>
          <a:prstGeom prst="rect">
            <a:avLst/>
          </a:prstGeom>
        </p:spPr>
      </p:pic>
      <p:sp>
        <p:nvSpPr>
          <p:cNvPr id="6" name="Slide Number Placeholder 5"/>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8</a:t>
            </a:fld>
            <a:endParaRPr kumimoji="0" lang="en-US"/>
          </a:p>
        </p:txBody>
      </p:sp>
    </p:spTree>
    <p:extLst>
      <p:ext uri="{BB962C8B-B14F-4D97-AF65-F5344CB8AC3E}">
        <p14:creationId xmlns:p14="http://schemas.microsoft.com/office/powerpoint/2010/main" val="28487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457201"/>
            <a:ext cx="7772400" cy="685799"/>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400" dirty="0" smtClean="0">
                <a:solidFill>
                  <a:schemeClr val="tx1"/>
                </a:solidFill>
                <a:latin typeface="Lucida Sans Unicode" panose="020B0602030504020204" pitchFamily="34" charset="0"/>
                <a:cs typeface="Lucida Sans Unicode" panose="020B0602030504020204" pitchFamily="34" charset="0"/>
              </a:rPr>
              <a:t>ABLE Account Owner</a:t>
            </a:r>
            <a:endParaRPr lang="en-US" sz="4400" dirty="0">
              <a:solidFill>
                <a:schemeClr val="tx1"/>
              </a:solidFill>
              <a:latin typeface="Lucida Sans Unicode" panose="020B0602030504020204" pitchFamily="34" charset="0"/>
              <a:cs typeface="Lucida Sans Unicode" panose="020B0602030504020204" pitchFamily="34" charset="0"/>
            </a:endParaRPr>
          </a:p>
        </p:txBody>
      </p:sp>
      <p:sp>
        <p:nvSpPr>
          <p:cNvPr id="3" name="Subtitle 2"/>
          <p:cNvSpPr txBox="1">
            <a:spLocks/>
          </p:cNvSpPr>
          <p:nvPr/>
        </p:nvSpPr>
        <p:spPr>
          <a:xfrm>
            <a:off x="685800" y="1467296"/>
            <a:ext cx="8305800" cy="4476304"/>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en-US" sz="3200" b="1" dirty="0" smtClean="0"/>
              <a:t>Individual with disability is the account owner</a:t>
            </a:r>
          </a:p>
          <a:p>
            <a:pPr marL="109728" indent="0">
              <a:buNone/>
            </a:pPr>
            <a:endParaRPr lang="en-US" sz="1200" dirty="0" smtClean="0"/>
          </a:p>
          <a:p>
            <a:pPr marL="630936" lvl="2" indent="0">
              <a:buNone/>
            </a:pPr>
            <a:r>
              <a:rPr lang="en-US" sz="2800" b="1" dirty="0" smtClean="0"/>
              <a:t>Authorized Legal Representatives</a:t>
            </a:r>
          </a:p>
          <a:p>
            <a:pPr lvl="3"/>
            <a:r>
              <a:rPr lang="en-US" sz="2000" b="1" dirty="0" smtClean="0"/>
              <a:t>Parent</a:t>
            </a:r>
          </a:p>
          <a:p>
            <a:pPr lvl="3"/>
            <a:r>
              <a:rPr lang="en-US" sz="2000" b="1" dirty="0" smtClean="0"/>
              <a:t>Legal Guardian/Conservator </a:t>
            </a:r>
          </a:p>
          <a:p>
            <a:pPr lvl="3"/>
            <a:r>
              <a:rPr lang="en-US" sz="2000" b="1" dirty="0" smtClean="0"/>
              <a:t>Power of Attorney </a:t>
            </a:r>
          </a:p>
          <a:p>
            <a:pPr lvl="5"/>
            <a:r>
              <a:rPr lang="en-US" sz="2000" b="1" dirty="0" smtClean="0"/>
              <a:t>Sibling</a:t>
            </a:r>
          </a:p>
          <a:p>
            <a:pPr lvl="5"/>
            <a:r>
              <a:rPr lang="en-US" sz="2000" b="1" dirty="0" smtClean="0"/>
              <a:t>Spouse</a:t>
            </a:r>
          </a:p>
          <a:p>
            <a:pPr lvl="5"/>
            <a:r>
              <a:rPr lang="en-US" sz="2000" b="1" dirty="0" smtClean="0"/>
              <a:t>Representative Payee</a:t>
            </a:r>
          </a:p>
          <a:p>
            <a:pPr marL="109728" indent="0">
              <a:buNone/>
            </a:pPr>
            <a:endParaRPr lang="en-US" dirty="0"/>
          </a:p>
          <a:p>
            <a:endParaRPr lang="en-US" sz="2000" dirty="0" smtClean="0"/>
          </a:p>
          <a:p>
            <a:pPr marL="109728" indent="0">
              <a:buNone/>
            </a:pPr>
            <a:endParaRPr lang="en-US" sz="2000" dirty="0"/>
          </a:p>
          <a:p>
            <a:pPr marL="109728" indent="0">
              <a:buNone/>
            </a:pPr>
            <a:endParaRPr lang="en-US" sz="2000" dirty="0" smtClean="0"/>
          </a:p>
          <a:p>
            <a:pPr marL="109728" indent="0">
              <a:buNone/>
            </a:pPr>
            <a:endParaRPr lang="en-US" sz="2000" dirty="0"/>
          </a:p>
          <a:p>
            <a:pPr marL="109728" indent="0">
              <a:buNone/>
            </a:pP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635" y="132588"/>
            <a:ext cx="1038730" cy="667512"/>
          </a:xfrm>
          <a:prstGeom prst="rect">
            <a:avLst/>
          </a:prstGeom>
        </p:spPr>
      </p:pic>
      <p:sp>
        <p:nvSpPr>
          <p:cNvPr id="6" name="Slide Number Placeholder 5"/>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9</a:t>
            </a:fld>
            <a:endParaRPr kumimoji="0" lang="en-US"/>
          </a:p>
        </p:txBody>
      </p:sp>
    </p:spTree>
    <p:extLst>
      <p:ext uri="{BB962C8B-B14F-4D97-AF65-F5344CB8AC3E}">
        <p14:creationId xmlns:p14="http://schemas.microsoft.com/office/powerpoint/2010/main" val="53028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2066</TotalTime>
  <Words>2817</Words>
  <Application>Microsoft Office PowerPoint</Application>
  <PresentationFormat>On-screen Show (4:3)</PresentationFormat>
  <Paragraphs>531</Paragraphs>
  <Slides>38</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Lucida Sans Unicode</vt:lpstr>
      <vt:lpstr>Times New Roman</vt:lpstr>
      <vt:lpstr>Verdana</vt:lpstr>
      <vt:lpstr>Wingdings 2</vt:lpstr>
      <vt:lpstr>Wingdings 3</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BELL</dc:creator>
  <cp:lastModifiedBy>Tassoni, Peter (COM)</cp:lastModifiedBy>
  <cp:revision>216</cp:revision>
  <cp:lastPrinted>2017-07-17T14:09:41Z</cp:lastPrinted>
  <dcterms:created xsi:type="dcterms:W3CDTF">2016-04-07T00:38:42Z</dcterms:created>
  <dcterms:modified xsi:type="dcterms:W3CDTF">2017-10-06T17:24:08Z</dcterms:modified>
</cp:coreProperties>
</file>