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handoutMasterIdLst>
    <p:handoutMasterId r:id="rId28"/>
  </p:handoutMasterIdLst>
  <p:sldIdLst>
    <p:sldId id="256" r:id="rId2"/>
    <p:sldId id="257" r:id="rId3"/>
    <p:sldId id="266" r:id="rId4"/>
    <p:sldId id="259" r:id="rId5"/>
    <p:sldId id="275" r:id="rId6"/>
    <p:sldId id="260" r:id="rId7"/>
    <p:sldId id="261" r:id="rId8"/>
    <p:sldId id="263" r:id="rId9"/>
    <p:sldId id="262" r:id="rId10"/>
    <p:sldId id="264" r:id="rId11"/>
    <p:sldId id="267" r:id="rId12"/>
    <p:sldId id="268" r:id="rId13"/>
    <p:sldId id="270" r:id="rId14"/>
    <p:sldId id="271" r:id="rId15"/>
    <p:sldId id="282" r:id="rId16"/>
    <p:sldId id="283" r:id="rId17"/>
    <p:sldId id="277" r:id="rId18"/>
    <p:sldId id="276" r:id="rId19"/>
    <p:sldId id="278" r:id="rId20"/>
    <p:sldId id="269" r:id="rId21"/>
    <p:sldId id="284" r:id="rId22"/>
    <p:sldId id="281" r:id="rId23"/>
    <p:sldId id="272" r:id="rId24"/>
    <p:sldId id="274" r:id="rId25"/>
    <p:sldId id="27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280" autoAdjust="0"/>
  </p:normalViewPr>
  <p:slideViewPr>
    <p:cSldViewPr snapToGrid="0">
      <p:cViewPr varScale="1">
        <p:scale>
          <a:sx n="78" d="100"/>
          <a:sy n="78" d="100"/>
        </p:scale>
        <p:origin x="24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06"/>
    </p:cViewPr>
  </p:sorterViewPr>
  <p:notesViewPr>
    <p:cSldViewPr snapToGrid="0">
      <p:cViewPr varScale="1">
        <p:scale>
          <a:sx n="34" d="100"/>
          <a:sy n="34" d="100"/>
        </p:scale>
        <p:origin x="22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C3445-87AD-4DAC-8DF7-C40267A22D13}"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C1F3E7CE-503B-4A6D-B7F6-57445ACAC311}">
      <dgm:prSet phldrT="[Text]"/>
      <dgm:spPr/>
      <dgm:t>
        <a:bodyPr/>
        <a:lstStyle/>
        <a:p>
          <a:r>
            <a:rPr lang="en-US" dirty="0">
              <a:latin typeface="Arial" panose="020B0604020202020204" pitchFamily="34" charset="0"/>
              <a:cs typeface="Arial" panose="020B0604020202020204" pitchFamily="34" charset="0"/>
            </a:rPr>
            <a:t>Prohibits discrimination on the basis of disability in the rental or sale of a dwelling;  </a:t>
          </a:r>
        </a:p>
      </dgm:t>
    </dgm:pt>
    <dgm:pt modelId="{8333F820-417C-4B13-BF9B-071A754B4FDC}" type="parTrans" cxnId="{71839BF3-B06E-43F2-8E38-33CE71CB6E86}">
      <dgm:prSet/>
      <dgm:spPr/>
      <dgm:t>
        <a:bodyPr/>
        <a:lstStyle/>
        <a:p>
          <a:endParaRPr lang="en-US"/>
        </a:p>
      </dgm:t>
    </dgm:pt>
    <dgm:pt modelId="{C28819DE-08E0-4103-8D96-314F5B915087}" type="sibTrans" cxnId="{71839BF3-B06E-43F2-8E38-33CE71CB6E86}">
      <dgm:prSet/>
      <dgm:spPr/>
      <dgm:t>
        <a:bodyPr/>
        <a:lstStyle/>
        <a:p>
          <a:endParaRPr lang="en-US"/>
        </a:p>
      </dgm:t>
    </dgm:pt>
    <dgm:pt modelId="{4CFB7A7F-7673-4363-B9DD-243D3C714B96}">
      <dgm:prSet phldrT="[Text]"/>
      <dgm:spPr/>
      <dgm:t>
        <a:bodyPr/>
        <a:lstStyle/>
        <a:p>
          <a:r>
            <a:rPr lang="en-US" dirty="0">
              <a:latin typeface="Arial" panose="020B0604020202020204" pitchFamily="34" charset="0"/>
              <a:cs typeface="Arial" panose="020B0604020202020204" pitchFamily="34" charset="0"/>
            </a:rPr>
            <a:t>Includes a refusal to make reasonable accommodations in rules, policies, practices, or services when they are necessary to use and enjoy a dwelling;</a:t>
          </a:r>
        </a:p>
      </dgm:t>
    </dgm:pt>
    <dgm:pt modelId="{D8D6CE24-78EF-4262-8AA4-ADEE4D981944}" type="parTrans" cxnId="{5D9ECCAE-FEE3-4874-B3FF-EC2557789EDF}">
      <dgm:prSet/>
      <dgm:spPr/>
      <dgm:t>
        <a:bodyPr/>
        <a:lstStyle/>
        <a:p>
          <a:endParaRPr lang="en-US"/>
        </a:p>
      </dgm:t>
    </dgm:pt>
    <dgm:pt modelId="{9C1AC547-789A-4837-8339-2B10D97D81B3}" type="sibTrans" cxnId="{5D9ECCAE-FEE3-4874-B3FF-EC2557789EDF}">
      <dgm:prSet/>
      <dgm:spPr/>
      <dgm:t>
        <a:bodyPr/>
        <a:lstStyle/>
        <a:p>
          <a:endParaRPr lang="en-US"/>
        </a:p>
      </dgm:t>
    </dgm:pt>
    <dgm:pt modelId="{9723FF30-34EE-488F-992F-690BFD509EDA}">
      <dgm:prSet phldrT="[Text]"/>
      <dgm:spPr/>
      <dgm:t>
        <a:bodyPr/>
        <a:lstStyle/>
        <a:p>
          <a:r>
            <a:rPr lang="en-US" dirty="0">
              <a:latin typeface="Arial" panose="020B0604020202020204" pitchFamily="34" charset="0"/>
              <a:cs typeface="Arial" panose="020B0604020202020204" pitchFamily="34" charset="0"/>
            </a:rPr>
            <a:t>a refusal to permit reasonable modifications of the premises if they are necessary to afford a person full enjoyment of the premises.  42 U.S.C. 3604(f). </a:t>
          </a:r>
        </a:p>
      </dgm:t>
    </dgm:pt>
    <dgm:pt modelId="{9EAF78BC-58B7-46F4-8089-FCFBD79789D8}" type="parTrans" cxnId="{93F6E2DF-95CF-4175-B85E-B797AF1D9079}">
      <dgm:prSet/>
      <dgm:spPr/>
      <dgm:t>
        <a:bodyPr/>
        <a:lstStyle/>
        <a:p>
          <a:endParaRPr lang="en-US"/>
        </a:p>
      </dgm:t>
    </dgm:pt>
    <dgm:pt modelId="{8244197E-E59E-477A-889E-EF96403278A0}" type="sibTrans" cxnId="{93F6E2DF-95CF-4175-B85E-B797AF1D9079}">
      <dgm:prSet/>
      <dgm:spPr/>
      <dgm:t>
        <a:bodyPr/>
        <a:lstStyle/>
        <a:p>
          <a:endParaRPr lang="en-US"/>
        </a:p>
      </dgm:t>
    </dgm:pt>
    <dgm:pt modelId="{D9E6164D-9B86-4D89-8F92-A34966B1346C}" type="pres">
      <dgm:prSet presAssocID="{621C3445-87AD-4DAC-8DF7-C40267A22D13}" presName="Name0" presStyleCnt="0">
        <dgm:presLayoutVars>
          <dgm:dir/>
        </dgm:presLayoutVars>
      </dgm:prSet>
      <dgm:spPr/>
      <dgm:t>
        <a:bodyPr/>
        <a:lstStyle/>
        <a:p>
          <a:endParaRPr lang="en-US"/>
        </a:p>
      </dgm:t>
    </dgm:pt>
    <dgm:pt modelId="{E99CE2F5-E6F0-47CD-9C56-9F5EC483F59B}" type="pres">
      <dgm:prSet presAssocID="{C1F3E7CE-503B-4A6D-B7F6-57445ACAC311}" presName="noChildren" presStyleCnt="0"/>
      <dgm:spPr/>
    </dgm:pt>
    <dgm:pt modelId="{1FAE1EF8-EAB1-4D8B-805B-FF7085473771}" type="pres">
      <dgm:prSet presAssocID="{C1F3E7CE-503B-4A6D-B7F6-57445ACAC311}" presName="gap" presStyleCnt="0"/>
      <dgm:spPr/>
    </dgm:pt>
    <dgm:pt modelId="{3E12ED33-3136-4EA9-88D1-FAAF0A171DA4}" type="pres">
      <dgm:prSet presAssocID="{C1F3E7CE-503B-4A6D-B7F6-57445ACAC311}" presName="medCircle2" presStyleLbl="vennNode1" presStyleIdx="0" presStyleCnt="3"/>
      <dgm:spPr/>
    </dgm:pt>
    <dgm:pt modelId="{3A99E803-469F-4C27-8D56-B6F860440752}" type="pres">
      <dgm:prSet presAssocID="{C1F3E7CE-503B-4A6D-B7F6-57445ACAC311}" presName="txLvlOnly1" presStyleLbl="revTx" presStyleIdx="0" presStyleCnt="3"/>
      <dgm:spPr/>
      <dgm:t>
        <a:bodyPr/>
        <a:lstStyle/>
        <a:p>
          <a:endParaRPr lang="en-US"/>
        </a:p>
      </dgm:t>
    </dgm:pt>
    <dgm:pt modelId="{918B348F-48AE-4BF7-BB3F-5D007F27449B}" type="pres">
      <dgm:prSet presAssocID="{4CFB7A7F-7673-4363-B9DD-243D3C714B96}" presName="noChildren" presStyleCnt="0"/>
      <dgm:spPr/>
    </dgm:pt>
    <dgm:pt modelId="{EA0DE21D-95E7-4581-AC70-448BF1E7EE61}" type="pres">
      <dgm:prSet presAssocID="{4CFB7A7F-7673-4363-B9DD-243D3C714B96}" presName="gap" presStyleCnt="0"/>
      <dgm:spPr/>
    </dgm:pt>
    <dgm:pt modelId="{FA586134-1072-4031-B0D7-7619B9B3C89B}" type="pres">
      <dgm:prSet presAssocID="{4CFB7A7F-7673-4363-B9DD-243D3C714B96}" presName="medCircle2" presStyleLbl="vennNode1" presStyleIdx="1" presStyleCnt="3"/>
      <dgm:spPr/>
    </dgm:pt>
    <dgm:pt modelId="{D1B095B8-39C5-44A1-A6C8-F6DC7E8E3C35}" type="pres">
      <dgm:prSet presAssocID="{4CFB7A7F-7673-4363-B9DD-243D3C714B96}" presName="txLvlOnly1" presStyleLbl="revTx" presStyleIdx="1" presStyleCnt="3"/>
      <dgm:spPr/>
      <dgm:t>
        <a:bodyPr/>
        <a:lstStyle/>
        <a:p>
          <a:endParaRPr lang="en-US"/>
        </a:p>
      </dgm:t>
    </dgm:pt>
    <dgm:pt modelId="{2A043977-7679-48CC-BFEF-E74952211052}" type="pres">
      <dgm:prSet presAssocID="{9723FF30-34EE-488F-992F-690BFD509EDA}" presName="noChildren" presStyleCnt="0"/>
      <dgm:spPr/>
    </dgm:pt>
    <dgm:pt modelId="{1D3C0E0E-3116-4067-9DBC-A9A4EAB6B9EC}" type="pres">
      <dgm:prSet presAssocID="{9723FF30-34EE-488F-992F-690BFD509EDA}" presName="gap" presStyleCnt="0"/>
      <dgm:spPr/>
    </dgm:pt>
    <dgm:pt modelId="{AECFED37-45F8-4041-8D09-4A2D19B2F466}" type="pres">
      <dgm:prSet presAssocID="{9723FF30-34EE-488F-992F-690BFD509EDA}" presName="medCircle2" presStyleLbl="vennNode1" presStyleIdx="2" presStyleCnt="3"/>
      <dgm:spPr/>
    </dgm:pt>
    <dgm:pt modelId="{EBE05915-C3D7-442C-9A9D-6C04D262678B}" type="pres">
      <dgm:prSet presAssocID="{9723FF30-34EE-488F-992F-690BFD509EDA}" presName="txLvlOnly1" presStyleLbl="revTx" presStyleIdx="2" presStyleCnt="3"/>
      <dgm:spPr/>
      <dgm:t>
        <a:bodyPr/>
        <a:lstStyle/>
        <a:p>
          <a:endParaRPr lang="en-US"/>
        </a:p>
      </dgm:t>
    </dgm:pt>
  </dgm:ptLst>
  <dgm:cxnLst>
    <dgm:cxn modelId="{6814DBE3-B51C-4873-907D-D3094D581661}" type="presOf" srcId="{9723FF30-34EE-488F-992F-690BFD509EDA}" destId="{EBE05915-C3D7-442C-9A9D-6C04D262678B}" srcOrd="0" destOrd="0" presId="urn:microsoft.com/office/officeart/2008/layout/VerticalCircleList"/>
    <dgm:cxn modelId="{93F6E2DF-95CF-4175-B85E-B797AF1D9079}" srcId="{621C3445-87AD-4DAC-8DF7-C40267A22D13}" destId="{9723FF30-34EE-488F-992F-690BFD509EDA}" srcOrd="2" destOrd="0" parTransId="{9EAF78BC-58B7-46F4-8089-FCFBD79789D8}" sibTransId="{8244197E-E59E-477A-889E-EF96403278A0}"/>
    <dgm:cxn modelId="{5D9ECCAE-FEE3-4874-B3FF-EC2557789EDF}" srcId="{621C3445-87AD-4DAC-8DF7-C40267A22D13}" destId="{4CFB7A7F-7673-4363-B9DD-243D3C714B96}" srcOrd="1" destOrd="0" parTransId="{D8D6CE24-78EF-4262-8AA4-ADEE4D981944}" sibTransId="{9C1AC547-789A-4837-8339-2B10D97D81B3}"/>
    <dgm:cxn modelId="{68B1A3CF-90C6-4E5B-84B2-C4C1114339F4}" type="presOf" srcId="{C1F3E7CE-503B-4A6D-B7F6-57445ACAC311}" destId="{3A99E803-469F-4C27-8D56-B6F860440752}" srcOrd="0" destOrd="0" presId="urn:microsoft.com/office/officeart/2008/layout/VerticalCircleList"/>
    <dgm:cxn modelId="{71839BF3-B06E-43F2-8E38-33CE71CB6E86}" srcId="{621C3445-87AD-4DAC-8DF7-C40267A22D13}" destId="{C1F3E7CE-503B-4A6D-B7F6-57445ACAC311}" srcOrd="0" destOrd="0" parTransId="{8333F820-417C-4B13-BF9B-071A754B4FDC}" sibTransId="{C28819DE-08E0-4103-8D96-314F5B915087}"/>
    <dgm:cxn modelId="{CD46DBA8-2AA0-49BA-B1E5-19DA296A3334}" type="presOf" srcId="{4CFB7A7F-7673-4363-B9DD-243D3C714B96}" destId="{D1B095B8-39C5-44A1-A6C8-F6DC7E8E3C35}" srcOrd="0" destOrd="0" presId="urn:microsoft.com/office/officeart/2008/layout/VerticalCircleList"/>
    <dgm:cxn modelId="{10445C1E-5570-46A2-BF23-9679F69CC91E}" type="presOf" srcId="{621C3445-87AD-4DAC-8DF7-C40267A22D13}" destId="{D9E6164D-9B86-4D89-8F92-A34966B1346C}" srcOrd="0" destOrd="0" presId="urn:microsoft.com/office/officeart/2008/layout/VerticalCircleList"/>
    <dgm:cxn modelId="{E2FD1500-DA64-4C2C-829C-11EEFAB1769E}" type="presParOf" srcId="{D9E6164D-9B86-4D89-8F92-A34966B1346C}" destId="{E99CE2F5-E6F0-47CD-9C56-9F5EC483F59B}" srcOrd="0" destOrd="0" presId="urn:microsoft.com/office/officeart/2008/layout/VerticalCircleList"/>
    <dgm:cxn modelId="{499B79F5-9D60-4BE3-B4FE-B851EE71679B}" type="presParOf" srcId="{E99CE2F5-E6F0-47CD-9C56-9F5EC483F59B}" destId="{1FAE1EF8-EAB1-4D8B-805B-FF7085473771}" srcOrd="0" destOrd="0" presId="urn:microsoft.com/office/officeart/2008/layout/VerticalCircleList"/>
    <dgm:cxn modelId="{D7748DB0-B3D9-4128-8367-76711B200722}" type="presParOf" srcId="{E99CE2F5-E6F0-47CD-9C56-9F5EC483F59B}" destId="{3E12ED33-3136-4EA9-88D1-FAAF0A171DA4}" srcOrd="1" destOrd="0" presId="urn:microsoft.com/office/officeart/2008/layout/VerticalCircleList"/>
    <dgm:cxn modelId="{264D73EA-70E3-418A-9B20-FBAB12DE77AE}" type="presParOf" srcId="{E99CE2F5-E6F0-47CD-9C56-9F5EC483F59B}" destId="{3A99E803-469F-4C27-8D56-B6F860440752}" srcOrd="2" destOrd="0" presId="urn:microsoft.com/office/officeart/2008/layout/VerticalCircleList"/>
    <dgm:cxn modelId="{22EE1CE1-788B-45C3-9FE9-FDD8B4FD8E91}" type="presParOf" srcId="{D9E6164D-9B86-4D89-8F92-A34966B1346C}" destId="{918B348F-48AE-4BF7-BB3F-5D007F27449B}" srcOrd="1" destOrd="0" presId="urn:microsoft.com/office/officeart/2008/layout/VerticalCircleList"/>
    <dgm:cxn modelId="{E4EEFBA5-5E0B-4D4C-885E-45D2E5BE8FE1}" type="presParOf" srcId="{918B348F-48AE-4BF7-BB3F-5D007F27449B}" destId="{EA0DE21D-95E7-4581-AC70-448BF1E7EE61}" srcOrd="0" destOrd="0" presId="urn:microsoft.com/office/officeart/2008/layout/VerticalCircleList"/>
    <dgm:cxn modelId="{B00F2F0B-FF3E-4165-9218-2777BBF76E08}" type="presParOf" srcId="{918B348F-48AE-4BF7-BB3F-5D007F27449B}" destId="{FA586134-1072-4031-B0D7-7619B9B3C89B}" srcOrd="1" destOrd="0" presId="urn:microsoft.com/office/officeart/2008/layout/VerticalCircleList"/>
    <dgm:cxn modelId="{20E87637-46C2-43D4-A489-A6EA1B814707}" type="presParOf" srcId="{918B348F-48AE-4BF7-BB3F-5D007F27449B}" destId="{D1B095B8-39C5-44A1-A6C8-F6DC7E8E3C35}" srcOrd="2" destOrd="0" presId="urn:microsoft.com/office/officeart/2008/layout/VerticalCircleList"/>
    <dgm:cxn modelId="{74A2E6F1-2B75-4CB1-B558-8AB0D8AE01BB}" type="presParOf" srcId="{D9E6164D-9B86-4D89-8F92-A34966B1346C}" destId="{2A043977-7679-48CC-BFEF-E74952211052}" srcOrd="2" destOrd="0" presId="urn:microsoft.com/office/officeart/2008/layout/VerticalCircleList"/>
    <dgm:cxn modelId="{1D8E4E63-64C5-4444-8201-3E6532936E6A}" type="presParOf" srcId="{2A043977-7679-48CC-BFEF-E74952211052}" destId="{1D3C0E0E-3116-4067-9DBC-A9A4EAB6B9EC}" srcOrd="0" destOrd="0" presId="urn:microsoft.com/office/officeart/2008/layout/VerticalCircleList"/>
    <dgm:cxn modelId="{889FBAD1-CC66-45B8-A4C8-66143B937725}" type="presParOf" srcId="{2A043977-7679-48CC-BFEF-E74952211052}" destId="{AECFED37-45F8-4041-8D09-4A2D19B2F466}" srcOrd="1" destOrd="0" presId="urn:microsoft.com/office/officeart/2008/layout/VerticalCircleList"/>
    <dgm:cxn modelId="{77B804FA-2632-44CB-8D86-BBD36B67B0ED}" type="presParOf" srcId="{2A043977-7679-48CC-BFEF-E74952211052}" destId="{EBE05915-C3D7-442C-9A9D-6C04D262678B}"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C3445-87AD-4DAC-8DF7-C40267A22D13}"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C1F3E7CE-503B-4A6D-B7F6-57445ACAC311}">
      <dgm:prSet phldrT="[Text]"/>
      <dgm:spPr/>
      <dgm:t>
        <a:bodyPr/>
        <a:lstStyle/>
        <a:p>
          <a:r>
            <a:rPr lang="en-US" b="0" dirty="0">
              <a:latin typeface="Arial" panose="020B0604020202020204" pitchFamily="34" charset="0"/>
              <a:cs typeface="Arial" panose="020B0604020202020204" pitchFamily="34" charset="0"/>
            </a:rPr>
            <a:t>Prohibits public entities from excluding qualified people with disabilities from participation in or denying them the benefits of their services, programs, and activities or subjecting them to discrimination. </a:t>
          </a:r>
          <a:r>
            <a:rPr lang="en-US" dirty="0">
              <a:latin typeface="Arial" panose="020B0604020202020204" pitchFamily="34" charset="0"/>
              <a:cs typeface="Arial" panose="020B0604020202020204" pitchFamily="34" charset="0"/>
            </a:rPr>
            <a:t>41 U.S.C. 12132. </a:t>
          </a:r>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dgm:t>
    </dgm:pt>
    <dgm:pt modelId="{8333F820-417C-4B13-BF9B-071A754B4FDC}" type="parTrans" cxnId="{71839BF3-B06E-43F2-8E38-33CE71CB6E86}">
      <dgm:prSet/>
      <dgm:spPr/>
      <dgm:t>
        <a:bodyPr/>
        <a:lstStyle/>
        <a:p>
          <a:endParaRPr lang="en-US"/>
        </a:p>
      </dgm:t>
    </dgm:pt>
    <dgm:pt modelId="{C28819DE-08E0-4103-8D96-314F5B915087}" type="sibTrans" cxnId="{71839BF3-B06E-43F2-8E38-33CE71CB6E86}">
      <dgm:prSet/>
      <dgm:spPr/>
      <dgm:t>
        <a:bodyPr/>
        <a:lstStyle/>
        <a:p>
          <a:endParaRPr lang="en-US"/>
        </a:p>
      </dgm:t>
    </dgm:pt>
    <dgm:pt modelId="{4CFB7A7F-7673-4363-B9DD-243D3C714B96}">
      <dgm:prSet phldrT="[Text]" custT="1"/>
      <dgm:spPr/>
      <dgm:t>
        <a:bodyPr/>
        <a:lstStyle/>
        <a:p>
          <a:r>
            <a:rPr lang="en-US" sz="2700" b="0" dirty="0">
              <a:latin typeface="Arial" panose="020B0604020202020204" pitchFamily="34" charset="0"/>
              <a:cs typeface="Arial" panose="020B0604020202020204" pitchFamily="34" charset="0"/>
            </a:rPr>
            <a:t>Discrimination includes refusing to make reasonable modifications in policies, practices, or procedures when necessary to avoid discrimination on the basis of disability. 28 C.F.R. 35.130.</a:t>
          </a:r>
        </a:p>
      </dgm:t>
    </dgm:pt>
    <dgm:pt modelId="{D8D6CE24-78EF-4262-8AA4-ADEE4D981944}" type="parTrans" cxnId="{5D9ECCAE-FEE3-4874-B3FF-EC2557789EDF}">
      <dgm:prSet/>
      <dgm:spPr/>
      <dgm:t>
        <a:bodyPr/>
        <a:lstStyle/>
        <a:p>
          <a:endParaRPr lang="en-US"/>
        </a:p>
      </dgm:t>
    </dgm:pt>
    <dgm:pt modelId="{9C1AC547-789A-4837-8339-2B10D97D81B3}" type="sibTrans" cxnId="{5D9ECCAE-FEE3-4874-B3FF-EC2557789EDF}">
      <dgm:prSet/>
      <dgm:spPr/>
      <dgm:t>
        <a:bodyPr/>
        <a:lstStyle/>
        <a:p>
          <a:endParaRPr lang="en-US"/>
        </a:p>
      </dgm:t>
    </dgm:pt>
    <dgm:pt modelId="{D9E6164D-9B86-4D89-8F92-A34966B1346C}" type="pres">
      <dgm:prSet presAssocID="{621C3445-87AD-4DAC-8DF7-C40267A22D13}" presName="Name0" presStyleCnt="0">
        <dgm:presLayoutVars>
          <dgm:dir/>
        </dgm:presLayoutVars>
      </dgm:prSet>
      <dgm:spPr/>
      <dgm:t>
        <a:bodyPr/>
        <a:lstStyle/>
        <a:p>
          <a:endParaRPr lang="en-US"/>
        </a:p>
      </dgm:t>
    </dgm:pt>
    <dgm:pt modelId="{E99CE2F5-E6F0-47CD-9C56-9F5EC483F59B}" type="pres">
      <dgm:prSet presAssocID="{C1F3E7CE-503B-4A6D-B7F6-57445ACAC311}" presName="noChildren" presStyleCnt="0"/>
      <dgm:spPr/>
    </dgm:pt>
    <dgm:pt modelId="{1FAE1EF8-EAB1-4D8B-805B-FF7085473771}" type="pres">
      <dgm:prSet presAssocID="{C1F3E7CE-503B-4A6D-B7F6-57445ACAC311}" presName="gap" presStyleCnt="0"/>
      <dgm:spPr/>
    </dgm:pt>
    <dgm:pt modelId="{3E12ED33-3136-4EA9-88D1-FAAF0A171DA4}" type="pres">
      <dgm:prSet presAssocID="{C1F3E7CE-503B-4A6D-B7F6-57445ACAC311}" presName="medCircle2" presStyleLbl="vennNode1" presStyleIdx="0" presStyleCnt="2"/>
      <dgm:spPr/>
    </dgm:pt>
    <dgm:pt modelId="{3A99E803-469F-4C27-8D56-B6F860440752}" type="pres">
      <dgm:prSet presAssocID="{C1F3E7CE-503B-4A6D-B7F6-57445ACAC311}" presName="txLvlOnly1" presStyleLbl="revTx" presStyleIdx="0" presStyleCnt="2" custScaleY="132244"/>
      <dgm:spPr/>
      <dgm:t>
        <a:bodyPr/>
        <a:lstStyle/>
        <a:p>
          <a:endParaRPr lang="en-US"/>
        </a:p>
      </dgm:t>
    </dgm:pt>
    <dgm:pt modelId="{918B348F-48AE-4BF7-BB3F-5D007F27449B}" type="pres">
      <dgm:prSet presAssocID="{4CFB7A7F-7673-4363-B9DD-243D3C714B96}" presName="noChildren" presStyleCnt="0"/>
      <dgm:spPr/>
    </dgm:pt>
    <dgm:pt modelId="{EA0DE21D-95E7-4581-AC70-448BF1E7EE61}" type="pres">
      <dgm:prSet presAssocID="{4CFB7A7F-7673-4363-B9DD-243D3C714B96}" presName="gap" presStyleCnt="0"/>
      <dgm:spPr/>
    </dgm:pt>
    <dgm:pt modelId="{FA586134-1072-4031-B0D7-7619B9B3C89B}" type="pres">
      <dgm:prSet presAssocID="{4CFB7A7F-7673-4363-B9DD-243D3C714B96}" presName="medCircle2" presStyleLbl="vennNode1" presStyleIdx="1" presStyleCnt="2"/>
      <dgm:spPr/>
    </dgm:pt>
    <dgm:pt modelId="{D1B095B8-39C5-44A1-A6C8-F6DC7E8E3C35}" type="pres">
      <dgm:prSet presAssocID="{4CFB7A7F-7673-4363-B9DD-243D3C714B96}" presName="txLvlOnly1" presStyleLbl="revTx" presStyleIdx="1" presStyleCnt="2" custScaleY="127353"/>
      <dgm:spPr/>
      <dgm:t>
        <a:bodyPr/>
        <a:lstStyle/>
        <a:p>
          <a:endParaRPr lang="en-US"/>
        </a:p>
      </dgm:t>
    </dgm:pt>
  </dgm:ptLst>
  <dgm:cxnLst>
    <dgm:cxn modelId="{5D9ECCAE-FEE3-4874-B3FF-EC2557789EDF}" srcId="{621C3445-87AD-4DAC-8DF7-C40267A22D13}" destId="{4CFB7A7F-7673-4363-B9DD-243D3C714B96}" srcOrd="1" destOrd="0" parTransId="{D8D6CE24-78EF-4262-8AA4-ADEE4D981944}" sibTransId="{9C1AC547-789A-4837-8339-2B10D97D81B3}"/>
    <dgm:cxn modelId="{68B1A3CF-90C6-4E5B-84B2-C4C1114339F4}" type="presOf" srcId="{C1F3E7CE-503B-4A6D-B7F6-57445ACAC311}" destId="{3A99E803-469F-4C27-8D56-B6F860440752}" srcOrd="0" destOrd="0" presId="urn:microsoft.com/office/officeart/2008/layout/VerticalCircleList"/>
    <dgm:cxn modelId="{71839BF3-B06E-43F2-8E38-33CE71CB6E86}" srcId="{621C3445-87AD-4DAC-8DF7-C40267A22D13}" destId="{C1F3E7CE-503B-4A6D-B7F6-57445ACAC311}" srcOrd="0" destOrd="0" parTransId="{8333F820-417C-4B13-BF9B-071A754B4FDC}" sibTransId="{C28819DE-08E0-4103-8D96-314F5B915087}"/>
    <dgm:cxn modelId="{CD46DBA8-2AA0-49BA-B1E5-19DA296A3334}" type="presOf" srcId="{4CFB7A7F-7673-4363-B9DD-243D3C714B96}" destId="{D1B095B8-39C5-44A1-A6C8-F6DC7E8E3C35}" srcOrd="0" destOrd="0" presId="urn:microsoft.com/office/officeart/2008/layout/VerticalCircleList"/>
    <dgm:cxn modelId="{10445C1E-5570-46A2-BF23-9679F69CC91E}" type="presOf" srcId="{621C3445-87AD-4DAC-8DF7-C40267A22D13}" destId="{D9E6164D-9B86-4D89-8F92-A34966B1346C}" srcOrd="0" destOrd="0" presId="urn:microsoft.com/office/officeart/2008/layout/VerticalCircleList"/>
    <dgm:cxn modelId="{E2FD1500-DA64-4C2C-829C-11EEFAB1769E}" type="presParOf" srcId="{D9E6164D-9B86-4D89-8F92-A34966B1346C}" destId="{E99CE2F5-E6F0-47CD-9C56-9F5EC483F59B}" srcOrd="0" destOrd="0" presId="urn:microsoft.com/office/officeart/2008/layout/VerticalCircleList"/>
    <dgm:cxn modelId="{499B79F5-9D60-4BE3-B4FE-B851EE71679B}" type="presParOf" srcId="{E99CE2F5-E6F0-47CD-9C56-9F5EC483F59B}" destId="{1FAE1EF8-EAB1-4D8B-805B-FF7085473771}" srcOrd="0" destOrd="0" presId="urn:microsoft.com/office/officeart/2008/layout/VerticalCircleList"/>
    <dgm:cxn modelId="{D7748DB0-B3D9-4128-8367-76711B200722}" type="presParOf" srcId="{E99CE2F5-E6F0-47CD-9C56-9F5EC483F59B}" destId="{3E12ED33-3136-4EA9-88D1-FAAF0A171DA4}" srcOrd="1" destOrd="0" presId="urn:microsoft.com/office/officeart/2008/layout/VerticalCircleList"/>
    <dgm:cxn modelId="{264D73EA-70E3-418A-9B20-FBAB12DE77AE}" type="presParOf" srcId="{E99CE2F5-E6F0-47CD-9C56-9F5EC483F59B}" destId="{3A99E803-469F-4C27-8D56-B6F860440752}" srcOrd="2" destOrd="0" presId="urn:microsoft.com/office/officeart/2008/layout/VerticalCircleList"/>
    <dgm:cxn modelId="{22EE1CE1-788B-45C3-9FE9-FDD8B4FD8E91}" type="presParOf" srcId="{D9E6164D-9B86-4D89-8F92-A34966B1346C}" destId="{918B348F-48AE-4BF7-BB3F-5D007F27449B}" srcOrd="1" destOrd="0" presId="urn:microsoft.com/office/officeart/2008/layout/VerticalCircleList"/>
    <dgm:cxn modelId="{E4EEFBA5-5E0B-4D4C-885E-45D2E5BE8FE1}" type="presParOf" srcId="{918B348F-48AE-4BF7-BB3F-5D007F27449B}" destId="{EA0DE21D-95E7-4581-AC70-448BF1E7EE61}" srcOrd="0" destOrd="0" presId="urn:microsoft.com/office/officeart/2008/layout/VerticalCircleList"/>
    <dgm:cxn modelId="{B00F2F0B-FF3E-4165-9218-2777BBF76E08}" type="presParOf" srcId="{918B348F-48AE-4BF7-BB3F-5D007F27449B}" destId="{FA586134-1072-4031-B0D7-7619B9B3C89B}" srcOrd="1" destOrd="0" presId="urn:microsoft.com/office/officeart/2008/layout/VerticalCircleList"/>
    <dgm:cxn modelId="{20E87637-46C2-43D4-A489-A6EA1B814707}" type="presParOf" srcId="{918B348F-48AE-4BF7-BB3F-5D007F27449B}" destId="{D1B095B8-39C5-44A1-A6C8-F6DC7E8E3C3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ACA480-9B9B-4087-972A-1C15AC3C37F5}" type="doc">
      <dgm:prSet loTypeId="urn:microsoft.com/office/officeart/2005/8/layout/vProcess5" loCatId="process" qsTypeId="urn:microsoft.com/office/officeart/2005/8/quickstyle/simple1" qsCatId="simple" csTypeId="urn:microsoft.com/office/officeart/2005/8/colors/accent1_2" csCatId="accent1" phldr="1"/>
      <dgm:spPr/>
    </dgm:pt>
    <dgm:pt modelId="{BDD55DEE-918D-42CC-9D85-E1DBFA22743B}">
      <dgm:prSet phldrT="[Text]"/>
      <dgm:spPr/>
      <dgm:t>
        <a:bodyPr/>
        <a:lstStyle/>
        <a:p>
          <a:r>
            <a:rPr lang="en-US" dirty="0">
              <a:latin typeface="Arial" panose="020B0604020202020204" pitchFamily="34" charset="0"/>
              <a:cs typeface="Arial" panose="020B0604020202020204" pitchFamily="34" charset="0"/>
            </a:rPr>
            <a:t>Application for Building Permit</a:t>
          </a:r>
        </a:p>
      </dgm:t>
    </dgm:pt>
    <dgm:pt modelId="{BEDE3530-C074-4D35-BBCE-6125CEC84CEE}" type="parTrans" cxnId="{493F41BF-B02D-4BBB-A8E0-5AEFE4F46CAD}">
      <dgm:prSet/>
      <dgm:spPr/>
      <dgm:t>
        <a:bodyPr/>
        <a:lstStyle/>
        <a:p>
          <a:endParaRPr lang="en-US"/>
        </a:p>
      </dgm:t>
    </dgm:pt>
    <dgm:pt modelId="{07EB2A1E-57D4-4ABC-989E-1AA6F94BA0C8}" type="sibTrans" cxnId="{493F41BF-B02D-4BBB-A8E0-5AEFE4F46CAD}">
      <dgm:prSet/>
      <dgm:spPr/>
      <dgm:t>
        <a:bodyPr/>
        <a:lstStyle/>
        <a:p>
          <a:endParaRPr lang="en-US"/>
        </a:p>
      </dgm:t>
    </dgm:pt>
    <dgm:pt modelId="{EE1AA84E-9158-420A-9BA8-684C0CD48CE8}">
      <dgm:prSet phldrT="[Text]"/>
      <dgm:spPr/>
      <dgm:t>
        <a:bodyPr/>
        <a:lstStyle/>
        <a:p>
          <a:r>
            <a:rPr lang="en-US" dirty="0">
              <a:latin typeface="Arial" panose="020B0604020202020204" pitchFamily="34" charset="0"/>
              <a:cs typeface="Arial" panose="020B0604020202020204" pitchFamily="34" charset="0"/>
            </a:rPr>
            <a:t>Denial by Building Inspector</a:t>
          </a:r>
        </a:p>
      </dgm:t>
    </dgm:pt>
    <dgm:pt modelId="{3541B238-C783-4723-AE0E-CDB534B7FEE0}" type="parTrans" cxnId="{EEC2B431-71EF-4C3B-A2C3-012E9B2B5C49}">
      <dgm:prSet/>
      <dgm:spPr/>
      <dgm:t>
        <a:bodyPr/>
        <a:lstStyle/>
        <a:p>
          <a:endParaRPr lang="en-US"/>
        </a:p>
      </dgm:t>
    </dgm:pt>
    <dgm:pt modelId="{ECE778BD-9128-4C26-9E73-AFDABDB71397}" type="sibTrans" cxnId="{EEC2B431-71EF-4C3B-A2C3-012E9B2B5C49}">
      <dgm:prSet/>
      <dgm:spPr/>
      <dgm:t>
        <a:bodyPr/>
        <a:lstStyle/>
        <a:p>
          <a:endParaRPr lang="en-US"/>
        </a:p>
      </dgm:t>
    </dgm:pt>
    <dgm:pt modelId="{2A255F4C-A447-46D0-9B1C-F4DBF607D083}">
      <dgm:prSet phldrT="[Text]"/>
      <dgm:spPr/>
      <dgm:t>
        <a:bodyPr/>
        <a:lstStyle/>
        <a:p>
          <a:r>
            <a:rPr lang="en-US" dirty="0">
              <a:latin typeface="Arial" panose="020B0604020202020204" pitchFamily="34" charset="0"/>
              <a:cs typeface="Arial" panose="020B0604020202020204" pitchFamily="34" charset="0"/>
            </a:rPr>
            <a:t>Appeal to Board of Zoning Appeals</a:t>
          </a:r>
        </a:p>
      </dgm:t>
    </dgm:pt>
    <dgm:pt modelId="{1A47883C-FED8-4FA1-83FB-9E8C3AC25790}" type="parTrans" cxnId="{095FF1AD-BF3A-4DCB-8A4E-0A37B9E08423}">
      <dgm:prSet/>
      <dgm:spPr/>
      <dgm:t>
        <a:bodyPr/>
        <a:lstStyle/>
        <a:p>
          <a:endParaRPr lang="en-US"/>
        </a:p>
      </dgm:t>
    </dgm:pt>
    <dgm:pt modelId="{5B6CDB52-F6EC-4AE1-89EE-70BB6880BE8F}" type="sibTrans" cxnId="{095FF1AD-BF3A-4DCB-8A4E-0A37B9E08423}">
      <dgm:prSet/>
      <dgm:spPr/>
      <dgm:t>
        <a:bodyPr/>
        <a:lstStyle/>
        <a:p>
          <a:endParaRPr lang="en-US"/>
        </a:p>
      </dgm:t>
    </dgm:pt>
    <dgm:pt modelId="{82473D5A-591E-4B8B-ABE2-A1CE8178389C}" type="pres">
      <dgm:prSet presAssocID="{5AACA480-9B9B-4087-972A-1C15AC3C37F5}" presName="outerComposite" presStyleCnt="0">
        <dgm:presLayoutVars>
          <dgm:chMax val="5"/>
          <dgm:dir/>
          <dgm:resizeHandles val="exact"/>
        </dgm:presLayoutVars>
      </dgm:prSet>
      <dgm:spPr/>
    </dgm:pt>
    <dgm:pt modelId="{E7CA8BC9-1422-4146-A3FD-FA784E803681}" type="pres">
      <dgm:prSet presAssocID="{5AACA480-9B9B-4087-972A-1C15AC3C37F5}" presName="dummyMaxCanvas" presStyleCnt="0">
        <dgm:presLayoutVars/>
      </dgm:prSet>
      <dgm:spPr/>
    </dgm:pt>
    <dgm:pt modelId="{11BB78EA-E30A-41D0-A0EF-954E11FFBCFE}" type="pres">
      <dgm:prSet presAssocID="{5AACA480-9B9B-4087-972A-1C15AC3C37F5}" presName="ThreeNodes_1" presStyleLbl="node1" presStyleIdx="0" presStyleCnt="3">
        <dgm:presLayoutVars>
          <dgm:bulletEnabled val="1"/>
        </dgm:presLayoutVars>
      </dgm:prSet>
      <dgm:spPr/>
      <dgm:t>
        <a:bodyPr/>
        <a:lstStyle/>
        <a:p>
          <a:endParaRPr lang="en-US"/>
        </a:p>
      </dgm:t>
    </dgm:pt>
    <dgm:pt modelId="{C8E1AC49-23A5-4586-B4AA-27C3806067B0}" type="pres">
      <dgm:prSet presAssocID="{5AACA480-9B9B-4087-972A-1C15AC3C37F5}" presName="ThreeNodes_2" presStyleLbl="node1" presStyleIdx="1" presStyleCnt="3">
        <dgm:presLayoutVars>
          <dgm:bulletEnabled val="1"/>
        </dgm:presLayoutVars>
      </dgm:prSet>
      <dgm:spPr/>
      <dgm:t>
        <a:bodyPr/>
        <a:lstStyle/>
        <a:p>
          <a:endParaRPr lang="en-US"/>
        </a:p>
      </dgm:t>
    </dgm:pt>
    <dgm:pt modelId="{321DDBAC-E773-4873-BF09-B6D817D5B3B2}" type="pres">
      <dgm:prSet presAssocID="{5AACA480-9B9B-4087-972A-1C15AC3C37F5}" presName="ThreeNodes_3" presStyleLbl="node1" presStyleIdx="2" presStyleCnt="3">
        <dgm:presLayoutVars>
          <dgm:bulletEnabled val="1"/>
        </dgm:presLayoutVars>
      </dgm:prSet>
      <dgm:spPr/>
      <dgm:t>
        <a:bodyPr/>
        <a:lstStyle/>
        <a:p>
          <a:endParaRPr lang="en-US"/>
        </a:p>
      </dgm:t>
    </dgm:pt>
    <dgm:pt modelId="{7C2E168F-8E2E-41CA-8740-8ECE3035BD23}" type="pres">
      <dgm:prSet presAssocID="{5AACA480-9B9B-4087-972A-1C15AC3C37F5}" presName="ThreeConn_1-2" presStyleLbl="fgAccFollowNode1" presStyleIdx="0" presStyleCnt="2">
        <dgm:presLayoutVars>
          <dgm:bulletEnabled val="1"/>
        </dgm:presLayoutVars>
      </dgm:prSet>
      <dgm:spPr/>
      <dgm:t>
        <a:bodyPr/>
        <a:lstStyle/>
        <a:p>
          <a:endParaRPr lang="en-US"/>
        </a:p>
      </dgm:t>
    </dgm:pt>
    <dgm:pt modelId="{4D4FB2D8-17D4-4559-8EA9-D0C5186EEEC8}" type="pres">
      <dgm:prSet presAssocID="{5AACA480-9B9B-4087-972A-1C15AC3C37F5}" presName="ThreeConn_2-3" presStyleLbl="fgAccFollowNode1" presStyleIdx="1" presStyleCnt="2">
        <dgm:presLayoutVars>
          <dgm:bulletEnabled val="1"/>
        </dgm:presLayoutVars>
      </dgm:prSet>
      <dgm:spPr/>
      <dgm:t>
        <a:bodyPr/>
        <a:lstStyle/>
        <a:p>
          <a:endParaRPr lang="en-US"/>
        </a:p>
      </dgm:t>
    </dgm:pt>
    <dgm:pt modelId="{DA682A00-8900-471B-B89D-4063C3DC316B}" type="pres">
      <dgm:prSet presAssocID="{5AACA480-9B9B-4087-972A-1C15AC3C37F5}" presName="ThreeNodes_1_text" presStyleLbl="node1" presStyleIdx="2" presStyleCnt="3">
        <dgm:presLayoutVars>
          <dgm:bulletEnabled val="1"/>
        </dgm:presLayoutVars>
      </dgm:prSet>
      <dgm:spPr/>
      <dgm:t>
        <a:bodyPr/>
        <a:lstStyle/>
        <a:p>
          <a:endParaRPr lang="en-US"/>
        </a:p>
      </dgm:t>
    </dgm:pt>
    <dgm:pt modelId="{DA44F176-3013-4CF8-831C-DD83C8ABBCC1}" type="pres">
      <dgm:prSet presAssocID="{5AACA480-9B9B-4087-972A-1C15AC3C37F5}" presName="ThreeNodes_2_text" presStyleLbl="node1" presStyleIdx="2" presStyleCnt="3">
        <dgm:presLayoutVars>
          <dgm:bulletEnabled val="1"/>
        </dgm:presLayoutVars>
      </dgm:prSet>
      <dgm:spPr/>
      <dgm:t>
        <a:bodyPr/>
        <a:lstStyle/>
        <a:p>
          <a:endParaRPr lang="en-US"/>
        </a:p>
      </dgm:t>
    </dgm:pt>
    <dgm:pt modelId="{0EAE007B-9E2A-47FF-AFC9-7F2AEA988565}" type="pres">
      <dgm:prSet presAssocID="{5AACA480-9B9B-4087-972A-1C15AC3C37F5}" presName="ThreeNodes_3_text" presStyleLbl="node1" presStyleIdx="2" presStyleCnt="3">
        <dgm:presLayoutVars>
          <dgm:bulletEnabled val="1"/>
        </dgm:presLayoutVars>
      </dgm:prSet>
      <dgm:spPr/>
      <dgm:t>
        <a:bodyPr/>
        <a:lstStyle/>
        <a:p>
          <a:endParaRPr lang="en-US"/>
        </a:p>
      </dgm:t>
    </dgm:pt>
  </dgm:ptLst>
  <dgm:cxnLst>
    <dgm:cxn modelId="{FB960C4C-C9F3-4587-9FFD-DB5EE8B5DEB7}" type="presOf" srcId="{BDD55DEE-918D-42CC-9D85-E1DBFA22743B}" destId="{11BB78EA-E30A-41D0-A0EF-954E11FFBCFE}" srcOrd="0" destOrd="0" presId="urn:microsoft.com/office/officeart/2005/8/layout/vProcess5"/>
    <dgm:cxn modelId="{EEC2B431-71EF-4C3B-A2C3-012E9B2B5C49}" srcId="{5AACA480-9B9B-4087-972A-1C15AC3C37F5}" destId="{EE1AA84E-9158-420A-9BA8-684C0CD48CE8}" srcOrd="1" destOrd="0" parTransId="{3541B238-C783-4723-AE0E-CDB534B7FEE0}" sibTransId="{ECE778BD-9128-4C26-9E73-AFDABDB71397}"/>
    <dgm:cxn modelId="{8D4BD5F5-0190-4D19-8D96-A534EFED77C8}" type="presOf" srcId="{EE1AA84E-9158-420A-9BA8-684C0CD48CE8}" destId="{C8E1AC49-23A5-4586-B4AA-27C3806067B0}" srcOrd="0" destOrd="0" presId="urn:microsoft.com/office/officeart/2005/8/layout/vProcess5"/>
    <dgm:cxn modelId="{24EFEBAA-8F10-47B7-A5C3-21F9F4255117}" type="presOf" srcId="{07EB2A1E-57D4-4ABC-989E-1AA6F94BA0C8}" destId="{7C2E168F-8E2E-41CA-8740-8ECE3035BD23}" srcOrd="0" destOrd="0" presId="urn:microsoft.com/office/officeart/2005/8/layout/vProcess5"/>
    <dgm:cxn modelId="{3AA261A6-D2F4-4499-9874-3B12F2E98F3F}" type="presOf" srcId="{EE1AA84E-9158-420A-9BA8-684C0CD48CE8}" destId="{DA44F176-3013-4CF8-831C-DD83C8ABBCC1}" srcOrd="1" destOrd="0" presId="urn:microsoft.com/office/officeart/2005/8/layout/vProcess5"/>
    <dgm:cxn modelId="{493F41BF-B02D-4BBB-A8E0-5AEFE4F46CAD}" srcId="{5AACA480-9B9B-4087-972A-1C15AC3C37F5}" destId="{BDD55DEE-918D-42CC-9D85-E1DBFA22743B}" srcOrd="0" destOrd="0" parTransId="{BEDE3530-C074-4D35-BBCE-6125CEC84CEE}" sibTransId="{07EB2A1E-57D4-4ABC-989E-1AA6F94BA0C8}"/>
    <dgm:cxn modelId="{6589DE03-7506-4823-8D0E-BBD6FD836A96}" type="presOf" srcId="{ECE778BD-9128-4C26-9E73-AFDABDB71397}" destId="{4D4FB2D8-17D4-4559-8EA9-D0C5186EEEC8}" srcOrd="0" destOrd="0" presId="urn:microsoft.com/office/officeart/2005/8/layout/vProcess5"/>
    <dgm:cxn modelId="{FC46E928-A60B-42DC-BFD8-FFDF1E06D9C9}" type="presOf" srcId="{BDD55DEE-918D-42CC-9D85-E1DBFA22743B}" destId="{DA682A00-8900-471B-B89D-4063C3DC316B}" srcOrd="1" destOrd="0" presId="urn:microsoft.com/office/officeart/2005/8/layout/vProcess5"/>
    <dgm:cxn modelId="{99F9F469-4026-4CDA-9E5C-36A0234F947D}" type="presOf" srcId="{2A255F4C-A447-46D0-9B1C-F4DBF607D083}" destId="{0EAE007B-9E2A-47FF-AFC9-7F2AEA988565}" srcOrd="1" destOrd="0" presId="urn:microsoft.com/office/officeart/2005/8/layout/vProcess5"/>
    <dgm:cxn modelId="{D910CFE8-3D18-4526-9EBB-FF33675372A5}" type="presOf" srcId="{2A255F4C-A447-46D0-9B1C-F4DBF607D083}" destId="{321DDBAC-E773-4873-BF09-B6D817D5B3B2}" srcOrd="0" destOrd="0" presId="urn:microsoft.com/office/officeart/2005/8/layout/vProcess5"/>
    <dgm:cxn modelId="{A012EC82-922B-4C6B-88C8-85653C2333F9}" type="presOf" srcId="{5AACA480-9B9B-4087-972A-1C15AC3C37F5}" destId="{82473D5A-591E-4B8B-ABE2-A1CE8178389C}" srcOrd="0" destOrd="0" presId="urn:microsoft.com/office/officeart/2005/8/layout/vProcess5"/>
    <dgm:cxn modelId="{095FF1AD-BF3A-4DCB-8A4E-0A37B9E08423}" srcId="{5AACA480-9B9B-4087-972A-1C15AC3C37F5}" destId="{2A255F4C-A447-46D0-9B1C-F4DBF607D083}" srcOrd="2" destOrd="0" parTransId="{1A47883C-FED8-4FA1-83FB-9E8C3AC25790}" sibTransId="{5B6CDB52-F6EC-4AE1-89EE-70BB6880BE8F}"/>
    <dgm:cxn modelId="{293A71B5-2A1C-4399-93B7-760B1DA528A6}" type="presParOf" srcId="{82473D5A-591E-4B8B-ABE2-A1CE8178389C}" destId="{E7CA8BC9-1422-4146-A3FD-FA784E803681}" srcOrd="0" destOrd="0" presId="urn:microsoft.com/office/officeart/2005/8/layout/vProcess5"/>
    <dgm:cxn modelId="{90B822AE-8CF0-47CB-A3C3-A5A3B0F1EB25}" type="presParOf" srcId="{82473D5A-591E-4B8B-ABE2-A1CE8178389C}" destId="{11BB78EA-E30A-41D0-A0EF-954E11FFBCFE}" srcOrd="1" destOrd="0" presId="urn:microsoft.com/office/officeart/2005/8/layout/vProcess5"/>
    <dgm:cxn modelId="{059A9804-5396-4365-A331-470083A1B87E}" type="presParOf" srcId="{82473D5A-591E-4B8B-ABE2-A1CE8178389C}" destId="{C8E1AC49-23A5-4586-B4AA-27C3806067B0}" srcOrd="2" destOrd="0" presId="urn:microsoft.com/office/officeart/2005/8/layout/vProcess5"/>
    <dgm:cxn modelId="{D8A6343C-8923-4577-89BF-048EC509682A}" type="presParOf" srcId="{82473D5A-591E-4B8B-ABE2-A1CE8178389C}" destId="{321DDBAC-E773-4873-BF09-B6D817D5B3B2}" srcOrd="3" destOrd="0" presId="urn:microsoft.com/office/officeart/2005/8/layout/vProcess5"/>
    <dgm:cxn modelId="{56D5B2B3-239A-438A-885C-4AA148A38671}" type="presParOf" srcId="{82473D5A-591E-4B8B-ABE2-A1CE8178389C}" destId="{7C2E168F-8E2E-41CA-8740-8ECE3035BD23}" srcOrd="4" destOrd="0" presId="urn:microsoft.com/office/officeart/2005/8/layout/vProcess5"/>
    <dgm:cxn modelId="{F5211310-ECFE-4A9E-A359-02FC67A2D46B}" type="presParOf" srcId="{82473D5A-591E-4B8B-ABE2-A1CE8178389C}" destId="{4D4FB2D8-17D4-4559-8EA9-D0C5186EEEC8}" srcOrd="5" destOrd="0" presId="urn:microsoft.com/office/officeart/2005/8/layout/vProcess5"/>
    <dgm:cxn modelId="{7C1184F7-E0CD-4232-9BF5-6F2CE1804C39}" type="presParOf" srcId="{82473D5A-591E-4B8B-ABE2-A1CE8178389C}" destId="{DA682A00-8900-471B-B89D-4063C3DC316B}" srcOrd="6" destOrd="0" presId="urn:microsoft.com/office/officeart/2005/8/layout/vProcess5"/>
    <dgm:cxn modelId="{6B5A66B5-AA3D-4720-B84A-243CAED0CC31}" type="presParOf" srcId="{82473D5A-591E-4B8B-ABE2-A1CE8178389C}" destId="{DA44F176-3013-4CF8-831C-DD83C8ABBCC1}" srcOrd="7" destOrd="0" presId="urn:microsoft.com/office/officeart/2005/8/layout/vProcess5"/>
    <dgm:cxn modelId="{F40DC2F4-3B32-44C7-BAE5-F5308EA31A72}" type="presParOf" srcId="{82473D5A-591E-4B8B-ABE2-A1CE8178389C}" destId="{0EAE007B-9E2A-47FF-AFC9-7F2AEA98856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4886C5-E6D7-4E8D-BDC9-02E67F75919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B469193-B836-4C0E-A715-4DC56663C69E}">
      <dgm:prSet phldrT="[Text]"/>
      <dgm:spPr/>
      <dgm:t>
        <a:bodyPr/>
        <a:lstStyle/>
        <a:p>
          <a:r>
            <a:rPr lang="en-US" dirty="0">
              <a:latin typeface="Arial" panose="020B0604020202020204" pitchFamily="34" charset="0"/>
              <a:cs typeface="Arial" panose="020B0604020202020204" pitchFamily="34" charset="0"/>
            </a:rPr>
            <a:t>Violation of Zoning Code</a:t>
          </a:r>
        </a:p>
      </dgm:t>
    </dgm:pt>
    <dgm:pt modelId="{4A0C067A-5E33-402E-865D-79EE52B7E4D6}" type="parTrans" cxnId="{B2873297-4126-4A60-AF34-3A93EF53AAFF}">
      <dgm:prSet/>
      <dgm:spPr/>
      <dgm:t>
        <a:bodyPr/>
        <a:lstStyle/>
        <a:p>
          <a:endParaRPr lang="en-US"/>
        </a:p>
      </dgm:t>
    </dgm:pt>
    <dgm:pt modelId="{2EBE4F8A-1EEE-4468-99C6-CB1CFE94A3FC}" type="sibTrans" cxnId="{B2873297-4126-4A60-AF34-3A93EF53AAFF}">
      <dgm:prSet/>
      <dgm:spPr/>
      <dgm:t>
        <a:bodyPr/>
        <a:lstStyle/>
        <a:p>
          <a:endParaRPr lang="en-US"/>
        </a:p>
      </dgm:t>
    </dgm:pt>
    <dgm:pt modelId="{9117F71D-FF20-4575-A1BD-5C8427F3C343}">
      <dgm:prSet phldrT="[Text]"/>
      <dgm:spPr/>
      <dgm:t>
        <a:bodyPr/>
        <a:lstStyle/>
        <a:p>
          <a:r>
            <a:rPr lang="en-US" dirty="0">
              <a:latin typeface="Arial" panose="020B0604020202020204" pitchFamily="34" charset="0"/>
              <a:cs typeface="Arial" panose="020B0604020202020204" pitchFamily="34" charset="0"/>
            </a:rPr>
            <a:t>Ticked for Nuisance by a Code Inspector</a:t>
          </a:r>
        </a:p>
      </dgm:t>
    </dgm:pt>
    <dgm:pt modelId="{D33A950E-5EDB-4283-A3B2-BEA845ECA325}" type="parTrans" cxnId="{14CA282B-D2EE-4648-8A80-C2973237DA83}">
      <dgm:prSet/>
      <dgm:spPr/>
      <dgm:t>
        <a:bodyPr/>
        <a:lstStyle/>
        <a:p>
          <a:endParaRPr lang="en-US"/>
        </a:p>
      </dgm:t>
    </dgm:pt>
    <dgm:pt modelId="{4910E21D-80EA-4055-BEE3-83ADBD7E59E7}" type="sibTrans" cxnId="{14CA282B-D2EE-4648-8A80-C2973237DA83}">
      <dgm:prSet/>
      <dgm:spPr/>
      <dgm:t>
        <a:bodyPr/>
        <a:lstStyle/>
        <a:p>
          <a:endParaRPr lang="en-US"/>
        </a:p>
      </dgm:t>
    </dgm:pt>
    <dgm:pt modelId="{4C19D8CC-EAFC-4F51-BC4A-F01134C74FF8}">
      <dgm:prSet phldrT="[Text]"/>
      <dgm:spPr/>
      <dgm:t>
        <a:bodyPr/>
        <a:lstStyle/>
        <a:p>
          <a:r>
            <a:rPr lang="en-US" dirty="0">
              <a:latin typeface="Arial" panose="020B0604020202020204" pitchFamily="34" charset="0"/>
              <a:cs typeface="Arial" panose="020B0604020202020204" pitchFamily="34" charset="0"/>
            </a:rPr>
            <a:t>Appeal to Board of Housing Appeals</a:t>
          </a:r>
        </a:p>
      </dgm:t>
    </dgm:pt>
    <dgm:pt modelId="{809966F2-46EF-482F-BE1F-2BEC35B349EA}" type="parTrans" cxnId="{3204AA53-D15F-43D6-B5C7-DAB201E50D22}">
      <dgm:prSet/>
      <dgm:spPr/>
      <dgm:t>
        <a:bodyPr/>
        <a:lstStyle/>
        <a:p>
          <a:endParaRPr lang="en-US"/>
        </a:p>
      </dgm:t>
    </dgm:pt>
    <dgm:pt modelId="{976F9732-42A3-4139-95A3-7B77D6426D29}" type="sibTrans" cxnId="{3204AA53-D15F-43D6-B5C7-DAB201E50D22}">
      <dgm:prSet/>
      <dgm:spPr/>
      <dgm:t>
        <a:bodyPr/>
        <a:lstStyle/>
        <a:p>
          <a:endParaRPr lang="en-US"/>
        </a:p>
      </dgm:t>
    </dgm:pt>
    <dgm:pt modelId="{3044C417-37EA-4768-9E92-F477C3E64A4C}" type="pres">
      <dgm:prSet presAssocID="{4C4886C5-E6D7-4E8D-BDC9-02E67F759198}" presName="outerComposite" presStyleCnt="0">
        <dgm:presLayoutVars>
          <dgm:chMax val="5"/>
          <dgm:dir/>
          <dgm:resizeHandles val="exact"/>
        </dgm:presLayoutVars>
      </dgm:prSet>
      <dgm:spPr/>
      <dgm:t>
        <a:bodyPr/>
        <a:lstStyle/>
        <a:p>
          <a:endParaRPr lang="en-US"/>
        </a:p>
      </dgm:t>
    </dgm:pt>
    <dgm:pt modelId="{1A2DA977-8A3A-4D02-8307-D2E83F8FB0BA}" type="pres">
      <dgm:prSet presAssocID="{4C4886C5-E6D7-4E8D-BDC9-02E67F759198}" presName="dummyMaxCanvas" presStyleCnt="0">
        <dgm:presLayoutVars/>
      </dgm:prSet>
      <dgm:spPr/>
    </dgm:pt>
    <dgm:pt modelId="{EF51606F-4E24-433C-A4AE-EA066B269A4E}" type="pres">
      <dgm:prSet presAssocID="{4C4886C5-E6D7-4E8D-BDC9-02E67F759198}" presName="ThreeNodes_1" presStyleLbl="node1" presStyleIdx="0" presStyleCnt="3">
        <dgm:presLayoutVars>
          <dgm:bulletEnabled val="1"/>
        </dgm:presLayoutVars>
      </dgm:prSet>
      <dgm:spPr/>
      <dgm:t>
        <a:bodyPr/>
        <a:lstStyle/>
        <a:p>
          <a:endParaRPr lang="en-US"/>
        </a:p>
      </dgm:t>
    </dgm:pt>
    <dgm:pt modelId="{B4DA6D34-AA48-4800-AC57-A1D98A7AB37C}" type="pres">
      <dgm:prSet presAssocID="{4C4886C5-E6D7-4E8D-BDC9-02E67F759198}" presName="ThreeNodes_2" presStyleLbl="node1" presStyleIdx="1" presStyleCnt="3">
        <dgm:presLayoutVars>
          <dgm:bulletEnabled val="1"/>
        </dgm:presLayoutVars>
      </dgm:prSet>
      <dgm:spPr/>
      <dgm:t>
        <a:bodyPr/>
        <a:lstStyle/>
        <a:p>
          <a:endParaRPr lang="en-US"/>
        </a:p>
      </dgm:t>
    </dgm:pt>
    <dgm:pt modelId="{42B6C78C-7420-4061-A575-ACFF708DCE99}" type="pres">
      <dgm:prSet presAssocID="{4C4886C5-E6D7-4E8D-BDC9-02E67F759198}" presName="ThreeNodes_3" presStyleLbl="node1" presStyleIdx="2" presStyleCnt="3">
        <dgm:presLayoutVars>
          <dgm:bulletEnabled val="1"/>
        </dgm:presLayoutVars>
      </dgm:prSet>
      <dgm:spPr/>
      <dgm:t>
        <a:bodyPr/>
        <a:lstStyle/>
        <a:p>
          <a:endParaRPr lang="en-US"/>
        </a:p>
      </dgm:t>
    </dgm:pt>
    <dgm:pt modelId="{D1E660FC-6BAE-47E9-BD77-F0E6911690A6}" type="pres">
      <dgm:prSet presAssocID="{4C4886C5-E6D7-4E8D-BDC9-02E67F759198}" presName="ThreeConn_1-2" presStyleLbl="fgAccFollowNode1" presStyleIdx="0" presStyleCnt="2">
        <dgm:presLayoutVars>
          <dgm:bulletEnabled val="1"/>
        </dgm:presLayoutVars>
      </dgm:prSet>
      <dgm:spPr/>
      <dgm:t>
        <a:bodyPr/>
        <a:lstStyle/>
        <a:p>
          <a:endParaRPr lang="en-US"/>
        </a:p>
      </dgm:t>
    </dgm:pt>
    <dgm:pt modelId="{324FBBD4-5F8C-42BB-AB6C-D545B84F9DCC}" type="pres">
      <dgm:prSet presAssocID="{4C4886C5-E6D7-4E8D-BDC9-02E67F759198}" presName="ThreeConn_2-3" presStyleLbl="fgAccFollowNode1" presStyleIdx="1" presStyleCnt="2">
        <dgm:presLayoutVars>
          <dgm:bulletEnabled val="1"/>
        </dgm:presLayoutVars>
      </dgm:prSet>
      <dgm:spPr/>
      <dgm:t>
        <a:bodyPr/>
        <a:lstStyle/>
        <a:p>
          <a:endParaRPr lang="en-US"/>
        </a:p>
      </dgm:t>
    </dgm:pt>
    <dgm:pt modelId="{6C940DCC-84D3-4D9B-8648-7AF43FAB18A8}" type="pres">
      <dgm:prSet presAssocID="{4C4886C5-E6D7-4E8D-BDC9-02E67F759198}" presName="ThreeNodes_1_text" presStyleLbl="node1" presStyleIdx="2" presStyleCnt="3">
        <dgm:presLayoutVars>
          <dgm:bulletEnabled val="1"/>
        </dgm:presLayoutVars>
      </dgm:prSet>
      <dgm:spPr/>
      <dgm:t>
        <a:bodyPr/>
        <a:lstStyle/>
        <a:p>
          <a:endParaRPr lang="en-US"/>
        </a:p>
      </dgm:t>
    </dgm:pt>
    <dgm:pt modelId="{46B6D311-F4AC-458D-8245-A79097769BA8}" type="pres">
      <dgm:prSet presAssocID="{4C4886C5-E6D7-4E8D-BDC9-02E67F759198}" presName="ThreeNodes_2_text" presStyleLbl="node1" presStyleIdx="2" presStyleCnt="3">
        <dgm:presLayoutVars>
          <dgm:bulletEnabled val="1"/>
        </dgm:presLayoutVars>
      </dgm:prSet>
      <dgm:spPr/>
      <dgm:t>
        <a:bodyPr/>
        <a:lstStyle/>
        <a:p>
          <a:endParaRPr lang="en-US"/>
        </a:p>
      </dgm:t>
    </dgm:pt>
    <dgm:pt modelId="{7B90246B-5165-4BB2-AE2A-E56B17C9D9F5}" type="pres">
      <dgm:prSet presAssocID="{4C4886C5-E6D7-4E8D-BDC9-02E67F759198}" presName="ThreeNodes_3_text" presStyleLbl="node1" presStyleIdx="2" presStyleCnt="3">
        <dgm:presLayoutVars>
          <dgm:bulletEnabled val="1"/>
        </dgm:presLayoutVars>
      </dgm:prSet>
      <dgm:spPr/>
      <dgm:t>
        <a:bodyPr/>
        <a:lstStyle/>
        <a:p>
          <a:endParaRPr lang="en-US"/>
        </a:p>
      </dgm:t>
    </dgm:pt>
  </dgm:ptLst>
  <dgm:cxnLst>
    <dgm:cxn modelId="{3F7D8E99-7F1D-4748-8B04-334728CBAE5C}" type="presOf" srcId="{4910E21D-80EA-4055-BEE3-83ADBD7E59E7}" destId="{324FBBD4-5F8C-42BB-AB6C-D545B84F9DCC}" srcOrd="0" destOrd="0" presId="urn:microsoft.com/office/officeart/2005/8/layout/vProcess5"/>
    <dgm:cxn modelId="{3267E7A9-6130-424D-8B74-7129FC045290}" type="presOf" srcId="{9117F71D-FF20-4575-A1BD-5C8427F3C343}" destId="{46B6D311-F4AC-458D-8245-A79097769BA8}" srcOrd="1" destOrd="0" presId="urn:microsoft.com/office/officeart/2005/8/layout/vProcess5"/>
    <dgm:cxn modelId="{F025EE55-E2E3-4234-A1FB-028AC7C06BD6}" type="presOf" srcId="{4C19D8CC-EAFC-4F51-BC4A-F01134C74FF8}" destId="{7B90246B-5165-4BB2-AE2A-E56B17C9D9F5}" srcOrd="1" destOrd="0" presId="urn:microsoft.com/office/officeart/2005/8/layout/vProcess5"/>
    <dgm:cxn modelId="{1A4F469B-E225-404F-B924-750BFF0F3663}" type="presOf" srcId="{9B469193-B836-4C0E-A715-4DC56663C69E}" destId="{EF51606F-4E24-433C-A4AE-EA066B269A4E}" srcOrd="0" destOrd="0" presId="urn:microsoft.com/office/officeart/2005/8/layout/vProcess5"/>
    <dgm:cxn modelId="{3204AA53-D15F-43D6-B5C7-DAB201E50D22}" srcId="{4C4886C5-E6D7-4E8D-BDC9-02E67F759198}" destId="{4C19D8CC-EAFC-4F51-BC4A-F01134C74FF8}" srcOrd="2" destOrd="0" parTransId="{809966F2-46EF-482F-BE1F-2BEC35B349EA}" sibTransId="{976F9732-42A3-4139-95A3-7B77D6426D29}"/>
    <dgm:cxn modelId="{5465D43B-18D5-46DF-98C9-CA7A529B2450}" type="presOf" srcId="{9117F71D-FF20-4575-A1BD-5C8427F3C343}" destId="{B4DA6D34-AA48-4800-AC57-A1D98A7AB37C}" srcOrd="0" destOrd="0" presId="urn:microsoft.com/office/officeart/2005/8/layout/vProcess5"/>
    <dgm:cxn modelId="{14CA282B-D2EE-4648-8A80-C2973237DA83}" srcId="{4C4886C5-E6D7-4E8D-BDC9-02E67F759198}" destId="{9117F71D-FF20-4575-A1BD-5C8427F3C343}" srcOrd="1" destOrd="0" parTransId="{D33A950E-5EDB-4283-A3B2-BEA845ECA325}" sibTransId="{4910E21D-80EA-4055-BEE3-83ADBD7E59E7}"/>
    <dgm:cxn modelId="{FED5D2AF-4D93-479D-846D-A36BF7938A7C}" type="presOf" srcId="{4C19D8CC-EAFC-4F51-BC4A-F01134C74FF8}" destId="{42B6C78C-7420-4061-A575-ACFF708DCE99}" srcOrd="0" destOrd="0" presId="urn:microsoft.com/office/officeart/2005/8/layout/vProcess5"/>
    <dgm:cxn modelId="{09EEC372-5C5F-4794-9911-2D38236CB36F}" type="presOf" srcId="{9B469193-B836-4C0E-A715-4DC56663C69E}" destId="{6C940DCC-84D3-4D9B-8648-7AF43FAB18A8}" srcOrd="1" destOrd="0" presId="urn:microsoft.com/office/officeart/2005/8/layout/vProcess5"/>
    <dgm:cxn modelId="{1C7D18A7-261C-4684-98C7-D055C00FA19D}" type="presOf" srcId="{4C4886C5-E6D7-4E8D-BDC9-02E67F759198}" destId="{3044C417-37EA-4768-9E92-F477C3E64A4C}" srcOrd="0" destOrd="0" presId="urn:microsoft.com/office/officeart/2005/8/layout/vProcess5"/>
    <dgm:cxn modelId="{A3DB21B3-EAAA-405E-A0AA-5763630567F3}" type="presOf" srcId="{2EBE4F8A-1EEE-4468-99C6-CB1CFE94A3FC}" destId="{D1E660FC-6BAE-47E9-BD77-F0E6911690A6}" srcOrd="0" destOrd="0" presId="urn:microsoft.com/office/officeart/2005/8/layout/vProcess5"/>
    <dgm:cxn modelId="{B2873297-4126-4A60-AF34-3A93EF53AAFF}" srcId="{4C4886C5-E6D7-4E8D-BDC9-02E67F759198}" destId="{9B469193-B836-4C0E-A715-4DC56663C69E}" srcOrd="0" destOrd="0" parTransId="{4A0C067A-5E33-402E-865D-79EE52B7E4D6}" sibTransId="{2EBE4F8A-1EEE-4468-99C6-CB1CFE94A3FC}"/>
    <dgm:cxn modelId="{7091F0B0-4363-476C-8AFB-C00AB5426FBB}" type="presParOf" srcId="{3044C417-37EA-4768-9E92-F477C3E64A4C}" destId="{1A2DA977-8A3A-4D02-8307-D2E83F8FB0BA}" srcOrd="0" destOrd="0" presId="urn:microsoft.com/office/officeart/2005/8/layout/vProcess5"/>
    <dgm:cxn modelId="{44BC6A94-8CF1-40D7-BA09-4D752ECE7279}" type="presParOf" srcId="{3044C417-37EA-4768-9E92-F477C3E64A4C}" destId="{EF51606F-4E24-433C-A4AE-EA066B269A4E}" srcOrd="1" destOrd="0" presId="urn:microsoft.com/office/officeart/2005/8/layout/vProcess5"/>
    <dgm:cxn modelId="{3C169DC2-CF02-4989-8523-B915C4944DAC}" type="presParOf" srcId="{3044C417-37EA-4768-9E92-F477C3E64A4C}" destId="{B4DA6D34-AA48-4800-AC57-A1D98A7AB37C}" srcOrd="2" destOrd="0" presId="urn:microsoft.com/office/officeart/2005/8/layout/vProcess5"/>
    <dgm:cxn modelId="{E2B21F7D-FD5F-4A34-899D-D9F81B8160B6}" type="presParOf" srcId="{3044C417-37EA-4768-9E92-F477C3E64A4C}" destId="{42B6C78C-7420-4061-A575-ACFF708DCE99}" srcOrd="3" destOrd="0" presId="urn:microsoft.com/office/officeart/2005/8/layout/vProcess5"/>
    <dgm:cxn modelId="{B64C56E9-7AE6-41CF-86A9-C6BD9E85E34F}" type="presParOf" srcId="{3044C417-37EA-4768-9E92-F477C3E64A4C}" destId="{D1E660FC-6BAE-47E9-BD77-F0E6911690A6}" srcOrd="4" destOrd="0" presId="urn:microsoft.com/office/officeart/2005/8/layout/vProcess5"/>
    <dgm:cxn modelId="{F4A22ABE-497A-4EDE-AA90-32707BBBC163}" type="presParOf" srcId="{3044C417-37EA-4768-9E92-F477C3E64A4C}" destId="{324FBBD4-5F8C-42BB-AB6C-D545B84F9DCC}" srcOrd="5" destOrd="0" presId="urn:microsoft.com/office/officeart/2005/8/layout/vProcess5"/>
    <dgm:cxn modelId="{DA432563-E6D3-4C5E-815F-546ED1CFFAFA}" type="presParOf" srcId="{3044C417-37EA-4768-9E92-F477C3E64A4C}" destId="{6C940DCC-84D3-4D9B-8648-7AF43FAB18A8}" srcOrd="6" destOrd="0" presId="urn:microsoft.com/office/officeart/2005/8/layout/vProcess5"/>
    <dgm:cxn modelId="{874F347A-B207-487B-B4A2-DE3ABA8D4D40}" type="presParOf" srcId="{3044C417-37EA-4768-9E92-F477C3E64A4C}" destId="{46B6D311-F4AC-458D-8245-A79097769BA8}" srcOrd="7" destOrd="0" presId="urn:microsoft.com/office/officeart/2005/8/layout/vProcess5"/>
    <dgm:cxn modelId="{F90E6B04-1756-4430-BA2C-8F75C6F338CE}" type="presParOf" srcId="{3044C417-37EA-4768-9E92-F477C3E64A4C}" destId="{7B90246B-5165-4BB2-AE2A-E56B17C9D9F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0E43A-4A2B-453F-8924-15662D1E434F}" type="datetimeFigureOut">
              <a:rPr lang="en-US" smtClean="0"/>
              <a:t>11/8/2016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53E134-0804-45C7-9F07-72BD3EE1E8E8}" type="slidenum">
              <a:rPr lang="en-US" smtClean="0"/>
              <a:t>‹#›</a:t>
            </a:fld>
            <a:endParaRPr lang="en-US"/>
          </a:p>
        </p:txBody>
      </p:sp>
    </p:spTree>
    <p:extLst>
      <p:ext uri="{BB962C8B-B14F-4D97-AF65-F5344CB8AC3E}">
        <p14:creationId xmlns:p14="http://schemas.microsoft.com/office/powerpoint/2010/main" val="3678582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6FA3A-99EB-4A40-AE21-639FD3EE6977}"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E86DE-BACA-41FD-8F9A-73A3D781EB2A}" type="slidenum">
              <a:rPr lang="en-US" smtClean="0"/>
              <a:t>‹#›</a:t>
            </a:fld>
            <a:endParaRPr lang="en-US"/>
          </a:p>
        </p:txBody>
      </p:sp>
    </p:spTree>
    <p:extLst>
      <p:ext uri="{BB962C8B-B14F-4D97-AF65-F5344CB8AC3E}">
        <p14:creationId xmlns:p14="http://schemas.microsoft.com/office/powerpoint/2010/main" val="231841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FE86DE-BACA-41FD-8F9A-73A3D781EB2A}" type="slidenum">
              <a:rPr lang="en-US" smtClean="0"/>
              <a:t>3</a:t>
            </a:fld>
            <a:endParaRPr lang="en-US"/>
          </a:p>
        </p:txBody>
      </p:sp>
    </p:spTree>
    <p:extLst>
      <p:ext uri="{BB962C8B-B14F-4D97-AF65-F5344CB8AC3E}">
        <p14:creationId xmlns:p14="http://schemas.microsoft.com/office/powerpoint/2010/main" val="88651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www.abilitycenter.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hyperlink" Target="http://www.hcd.ca.gov/housing-policy-development/housing-element/documents/model_reasonable_accomodation_ordinance.pdf"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a.gov/complaint/" TargetMode="External"/><Relationship Id="rId2" Type="http://schemas.openxmlformats.org/officeDocument/2006/relationships/hyperlink" Target="http://portal.hud.gov/hudportal/HUD?src=/topics/housing_discrimination"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gi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357810"/>
            <a:ext cx="8915399" cy="4419572"/>
          </a:xfrm>
        </p:spPr>
        <p:txBody>
          <a:bodyPr>
            <a:normAutofit/>
          </a:bodyPr>
          <a:lstStyle/>
          <a:p>
            <a:r>
              <a:rPr lang="en-US" b="1" dirty="0">
                <a:solidFill>
                  <a:schemeClr val="tx1"/>
                </a:solidFill>
                <a:latin typeface="Arial" panose="020B0604020202020204" pitchFamily="34" charset="0"/>
                <a:cs typeface="Arial" panose="020B0604020202020204" pitchFamily="34" charset="0"/>
              </a:rPr>
              <a:t>The Laws of Inclusive Neighborhoods: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89213" y="4134679"/>
            <a:ext cx="8915399" cy="1768984"/>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Protections for People with Disabilities Under the Fair Housing Act and Americans with Disabilities Act in Local Building and Zoning Laws</a:t>
            </a:r>
          </a:p>
        </p:txBody>
      </p:sp>
    </p:spTree>
    <p:extLst>
      <p:ext uri="{BB962C8B-B14F-4D97-AF65-F5344CB8AC3E}">
        <p14:creationId xmlns:p14="http://schemas.microsoft.com/office/powerpoint/2010/main" val="3673416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Americans with Disabilities Act</a:t>
            </a:r>
            <a:endParaRPr lang="en-US" dirty="0">
              <a:solidFill>
                <a:schemeClr val="tx1"/>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8928206"/>
              </p:ext>
            </p:extLst>
          </p:nvPr>
        </p:nvGraphicFramePr>
        <p:xfrm>
          <a:off x="2589213" y="1575581"/>
          <a:ext cx="8777482" cy="4965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nequalityprojects - Inequality of Physically Disabled Americans" title="Persons with Disabilities Do Have Rights"/>
          <p:cNvPicPr>
            <a:picLocks noChangeAspect="1"/>
          </p:cNvPicPr>
          <p:nvPr/>
        </p:nvPicPr>
        <p:blipFill>
          <a:blip r:embed="rId7"/>
          <a:stretch>
            <a:fillRect/>
          </a:stretch>
        </p:blipFill>
        <p:spPr>
          <a:xfrm>
            <a:off x="10092336" y="143540"/>
            <a:ext cx="1851135" cy="1912612"/>
          </a:xfrm>
          <a:prstGeom prst="rect">
            <a:avLst/>
          </a:prstGeom>
        </p:spPr>
      </p:pic>
    </p:spTree>
    <p:extLst>
      <p:ext uri="{BB962C8B-B14F-4D97-AF65-F5344CB8AC3E}">
        <p14:creationId xmlns:p14="http://schemas.microsoft.com/office/powerpoint/2010/main" val="229129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Arial" panose="020B0604020202020204" pitchFamily="34" charset="0"/>
                <a:cs typeface="Arial" panose="020B0604020202020204" pitchFamily="34" charset="0"/>
              </a:rPr>
              <a:t>Discriminatory Ordinances</a:t>
            </a:r>
          </a:p>
        </p:txBody>
      </p:sp>
      <p:sp>
        <p:nvSpPr>
          <p:cNvPr id="3" name="Content Placeholder 2"/>
          <p:cNvSpPr>
            <a:spLocks noGrp="1"/>
          </p:cNvSpPr>
          <p:nvPr>
            <p:ph sz="half" idx="1"/>
          </p:nvPr>
        </p:nvSpPr>
        <p:spPr>
          <a:xfrm>
            <a:off x="1997613" y="1575583"/>
            <a:ext cx="6161650" cy="5064368"/>
          </a:xfrm>
        </p:spPr>
        <p:txBody>
          <a:bodyPr>
            <a:normAutofit/>
          </a:bodyPr>
          <a:lstStyle/>
          <a:p>
            <a:r>
              <a:rPr lang="en-US" sz="2400" dirty="0">
                <a:solidFill>
                  <a:schemeClr val="tx1"/>
                </a:solidFill>
                <a:latin typeface="Arial" panose="020B0604020202020204" pitchFamily="34" charset="0"/>
                <a:cs typeface="Arial" panose="020B0604020202020204" pitchFamily="34" charset="0"/>
              </a:rPr>
              <a:t>Where an ordinance is passed for the purpose of discriminating against people with disabilities, it is unlawful under the FHAA and ADAA. </a:t>
            </a:r>
            <a:r>
              <a:rPr lang="en-US" sz="2400" i="1" dirty="0">
                <a:solidFill>
                  <a:schemeClr val="tx1"/>
                </a:solidFill>
                <a:latin typeface="Arial" panose="020B0604020202020204" pitchFamily="34" charset="0"/>
                <a:cs typeface="Arial" panose="020B0604020202020204" pitchFamily="34" charset="0"/>
              </a:rPr>
              <a:t>Smith &amp; Lee Associates v. City of Taylor</a:t>
            </a:r>
            <a:r>
              <a:rPr lang="en-US" sz="2400" dirty="0">
                <a:solidFill>
                  <a:schemeClr val="tx1"/>
                </a:solidFill>
                <a:latin typeface="Arial" panose="020B0604020202020204" pitchFamily="34" charset="0"/>
                <a:cs typeface="Arial" panose="020B0604020202020204" pitchFamily="34" charset="0"/>
              </a:rPr>
              <a:t>, 102 F.3d 781, 791(6th Cir.1996).</a:t>
            </a:r>
          </a:p>
          <a:p>
            <a:r>
              <a:rPr lang="en-US" sz="2400" dirty="0">
                <a:solidFill>
                  <a:schemeClr val="tx1"/>
                </a:solidFill>
                <a:latin typeface="Arial" panose="020B0604020202020204" pitchFamily="34" charset="0"/>
                <a:cs typeface="Arial" panose="020B0604020202020204" pitchFamily="34" charset="0"/>
              </a:rPr>
              <a:t>Where the enforcement of an ordinance has the effect of denying housing or making housing unavailable to people with disabilities, it is unlawful under the FHAA and ADAA. </a:t>
            </a:r>
            <a:r>
              <a:rPr lang="en-US" sz="2400" i="1" dirty="0">
                <a:solidFill>
                  <a:schemeClr val="tx1"/>
                </a:solidFill>
                <a:latin typeface="Arial" panose="020B0604020202020204" pitchFamily="34" charset="0"/>
                <a:cs typeface="Arial" panose="020B0604020202020204" pitchFamily="34" charset="0"/>
              </a:rPr>
              <a:t>Smith &amp; Lee Associates v. City of Taylor</a:t>
            </a:r>
            <a:r>
              <a:rPr lang="en-US" sz="2400" dirty="0">
                <a:solidFill>
                  <a:schemeClr val="tx1"/>
                </a:solidFill>
                <a:latin typeface="Arial" panose="020B0604020202020204" pitchFamily="34" charset="0"/>
                <a:cs typeface="Arial" panose="020B0604020202020204" pitchFamily="34" charset="0"/>
              </a:rPr>
              <a:t>, 102 F.3d 781, 791(6th Cir.1996).</a:t>
            </a:r>
          </a:p>
          <a:p>
            <a:endParaRPr lang="en-US" dirty="0"/>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87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870" y="202079"/>
            <a:ext cx="8911687" cy="1280890"/>
          </a:xfrm>
        </p:spPr>
        <p:txBody>
          <a:bodyPr/>
          <a:lstStyle/>
          <a:p>
            <a:r>
              <a:rPr lang="en-US" dirty="0">
                <a:solidFill>
                  <a:schemeClr val="tx1"/>
                </a:solidFill>
                <a:latin typeface="Arial" panose="020B0604020202020204" pitchFamily="34" charset="0"/>
                <a:cs typeface="Arial" panose="020B0604020202020204" pitchFamily="34" charset="0"/>
              </a:rPr>
              <a:t>Reasonable Accommodations</a:t>
            </a:r>
          </a:p>
        </p:txBody>
      </p:sp>
      <p:sp>
        <p:nvSpPr>
          <p:cNvPr id="3" name="Content Placeholder 2"/>
          <p:cNvSpPr>
            <a:spLocks noGrp="1"/>
          </p:cNvSpPr>
          <p:nvPr>
            <p:ph sz="half" idx="1"/>
          </p:nvPr>
        </p:nvSpPr>
        <p:spPr>
          <a:xfrm>
            <a:off x="1983545" y="1336431"/>
            <a:ext cx="6203853" cy="5521569"/>
          </a:xfrm>
        </p:spPr>
        <p:txBody>
          <a:bodyPr>
            <a:normAutofit/>
          </a:bodyPr>
          <a:lstStyle/>
          <a:p>
            <a:r>
              <a:rPr lang="en-US" sz="2800" dirty="0">
                <a:solidFill>
                  <a:schemeClr val="tx1"/>
                </a:solidFill>
                <a:latin typeface="Arial" panose="020B0604020202020204" pitchFamily="34" charset="0"/>
                <a:cs typeface="Arial" panose="020B0604020202020204" pitchFamily="34" charset="0"/>
              </a:rPr>
              <a:t>Non-discriminatory ordinance;</a:t>
            </a:r>
          </a:p>
          <a:p>
            <a:r>
              <a:rPr lang="en-US" sz="2800" dirty="0">
                <a:solidFill>
                  <a:schemeClr val="tx1"/>
                </a:solidFill>
                <a:latin typeface="Arial" panose="020B0604020202020204" pitchFamily="34" charset="0"/>
                <a:cs typeface="Arial" panose="020B0604020202020204" pitchFamily="34" charset="0"/>
              </a:rPr>
              <a:t>Enforcement of the ordinance prevents a person with a disability from having access to housing;</a:t>
            </a:r>
          </a:p>
          <a:p>
            <a:r>
              <a:rPr lang="en-US" sz="2800" dirty="0">
                <a:solidFill>
                  <a:schemeClr val="tx1"/>
                </a:solidFill>
                <a:latin typeface="Arial" panose="020B0604020202020204" pitchFamily="34" charset="0"/>
                <a:cs typeface="Arial" panose="020B0604020202020204" pitchFamily="34" charset="0"/>
              </a:rPr>
              <a:t>Must grant a reasonable accommodation.</a:t>
            </a:r>
          </a:p>
        </p:txBody>
      </p:sp>
      <p:pic>
        <p:nvPicPr>
          <p:cNvPr id="4" name="Picture 3" descr="Person with Service Dog" title="Person with Service Dog"/>
          <p:cNvPicPr>
            <a:picLocks noChangeAspect="1"/>
          </p:cNvPicPr>
          <p:nvPr/>
        </p:nvPicPr>
        <p:blipFill>
          <a:blip r:embed="rId2"/>
          <a:stretch>
            <a:fillRect/>
          </a:stretch>
        </p:blipFill>
        <p:spPr>
          <a:xfrm>
            <a:off x="1266095" y="4251960"/>
            <a:ext cx="1927420" cy="2241186"/>
          </a:xfrm>
          <a:prstGeom prst="rect">
            <a:avLst/>
          </a:prstGeom>
        </p:spPr>
      </p:pic>
      <p:pic>
        <p:nvPicPr>
          <p:cNvPr id="6" name="Picture 5" descr="House with no steps to enter" title="House with Accessible Entranc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9248" y="4251960"/>
            <a:ext cx="2413010" cy="2241186"/>
          </a:xfrm>
          <a:prstGeom prst="rect">
            <a:avLst/>
          </a:prstGeom>
        </p:spPr>
      </p:pic>
      <p:pic>
        <p:nvPicPr>
          <p:cNvPr id="7" name="Picture 6" title="Accessible Vehicl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3723" y="4684541"/>
            <a:ext cx="3640888" cy="1553066"/>
          </a:xfrm>
          <a:prstGeom prst="rect">
            <a:avLst/>
          </a:prstGeom>
        </p:spPr>
      </p:pic>
    </p:spTree>
    <p:extLst>
      <p:ext uri="{BB962C8B-B14F-4D97-AF65-F5344CB8AC3E}">
        <p14:creationId xmlns:p14="http://schemas.microsoft.com/office/powerpoint/2010/main" val="63890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00260"/>
            <a:ext cx="8911687" cy="1280890"/>
          </a:xfrm>
        </p:spPr>
        <p:txBody>
          <a:bodyPr>
            <a:normAutofit/>
          </a:bodyPr>
          <a:lstStyle/>
          <a:p>
            <a:r>
              <a:rPr lang="en-US" dirty="0">
                <a:solidFill>
                  <a:schemeClr val="tx1"/>
                </a:solidFill>
                <a:latin typeface="Arial" panose="020B0604020202020204" pitchFamily="34" charset="0"/>
                <a:cs typeface="Arial" panose="020B0604020202020204" pitchFamily="34" charset="0"/>
              </a:rPr>
              <a:t>Ordinance enacted or enforced without discriminatory malice</a:t>
            </a:r>
          </a:p>
        </p:txBody>
      </p:sp>
      <p:sp>
        <p:nvSpPr>
          <p:cNvPr id="3" name="Content Placeholder 2"/>
          <p:cNvSpPr>
            <a:spLocks noGrp="1"/>
          </p:cNvSpPr>
          <p:nvPr>
            <p:ph idx="1"/>
          </p:nvPr>
        </p:nvSpPr>
        <p:spPr>
          <a:xfrm>
            <a:off x="2589212" y="1716258"/>
            <a:ext cx="8915400" cy="4194964"/>
          </a:xfrm>
        </p:spPr>
        <p:txBody>
          <a:bodyPr>
            <a:noAutofit/>
          </a:bodyPr>
          <a:lstStyle/>
          <a:p>
            <a:r>
              <a:rPr lang="en-US" sz="2800" dirty="0">
                <a:solidFill>
                  <a:schemeClr val="tx1"/>
                </a:solidFill>
                <a:latin typeface="Arial" panose="020B0604020202020204" pitchFamily="34" charset="0"/>
                <a:cs typeface="Arial" panose="020B0604020202020204" pitchFamily="34" charset="0"/>
              </a:rPr>
              <a:t>It may be lawful for local governments to have an ordinance with a disparate effect on people with disabilities or to deny reasonable accommodations if there is a legitimate, non-discriminatory reason for the ordinance or enforcement decision;</a:t>
            </a:r>
          </a:p>
          <a:p>
            <a:r>
              <a:rPr lang="en-US" sz="2800" dirty="0">
                <a:solidFill>
                  <a:schemeClr val="tx1"/>
                </a:solidFill>
                <a:latin typeface="Arial" panose="020B0604020202020204" pitchFamily="34" charset="0"/>
                <a:cs typeface="Arial" panose="020B0604020202020204" pitchFamily="34" charset="0"/>
              </a:rPr>
              <a:t>One court found that a 500 ft. spacing requirement between group homes was lawful;</a:t>
            </a:r>
          </a:p>
          <a:p>
            <a:r>
              <a:rPr lang="en-US" sz="2800" dirty="0">
                <a:solidFill>
                  <a:schemeClr val="tx1"/>
                </a:solidFill>
                <a:latin typeface="Arial" panose="020B0604020202020204" pitchFamily="34" charset="0"/>
                <a:cs typeface="Arial" panose="020B0604020202020204" pitchFamily="34" charset="0"/>
              </a:rPr>
              <a:t>To the extent that a local ordinance would violate federal law, it is unenforceable.</a:t>
            </a:r>
          </a:p>
        </p:txBody>
      </p:sp>
    </p:spTree>
    <p:extLst>
      <p:ext uri="{BB962C8B-B14F-4D97-AF65-F5344CB8AC3E}">
        <p14:creationId xmlns:p14="http://schemas.microsoft.com/office/powerpoint/2010/main" val="1364166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Neighborhood Opposition</a:t>
            </a:r>
          </a:p>
        </p:txBody>
      </p:sp>
      <p:sp>
        <p:nvSpPr>
          <p:cNvPr id="3" name="Content Placeholder 2"/>
          <p:cNvSpPr>
            <a:spLocks noGrp="1"/>
          </p:cNvSpPr>
          <p:nvPr>
            <p:ph sz="half" idx="1"/>
          </p:nvPr>
        </p:nvSpPr>
        <p:spPr/>
        <p:txBody>
          <a:bodyPr>
            <a:normAutofit/>
          </a:bodyPr>
          <a:lstStyle/>
          <a:p>
            <a:r>
              <a:rPr lang="en-US" sz="2800" dirty="0">
                <a:solidFill>
                  <a:schemeClr val="tx1"/>
                </a:solidFill>
                <a:latin typeface="Arial" panose="020B0604020202020204" pitchFamily="34" charset="0"/>
                <a:cs typeface="Arial" panose="020B0604020202020204" pitchFamily="34" charset="0"/>
              </a:rPr>
              <a:t>What happens when neighbors object to placing housing for people with disabilities in their neighborhood or to the aesthetics of housing modifications?</a:t>
            </a:r>
          </a:p>
        </p:txBody>
      </p:sp>
      <p:pic>
        <p:nvPicPr>
          <p:cNvPr id="5" name="Content Placeholder 4" descr="A Good Neighbor is a Welcome Blessing Picture" title="A Good Neighbor is a Welcome Blessing"/>
          <p:cNvPicPr>
            <a:picLocks noGrp="1" noChangeAspect="1"/>
          </p:cNvPicPr>
          <p:nvPr>
            <p:ph sz="half" idx="2"/>
          </p:nvPr>
        </p:nvPicPr>
        <p:blipFill>
          <a:blip r:embed="rId2"/>
          <a:stretch>
            <a:fillRect/>
          </a:stretch>
        </p:blipFill>
        <p:spPr>
          <a:xfrm>
            <a:off x="7191375" y="2134165"/>
            <a:ext cx="4313238" cy="3761246"/>
          </a:xfrm>
        </p:spPr>
      </p:pic>
    </p:spTree>
    <p:extLst>
      <p:ext uri="{BB962C8B-B14F-4D97-AF65-F5344CB8AC3E}">
        <p14:creationId xmlns:p14="http://schemas.microsoft.com/office/powerpoint/2010/main" val="101806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0" y="209550"/>
            <a:ext cx="5379076" cy="6449158"/>
          </a:xfrm>
        </p:spPr>
        <p:txBody>
          <a:bodyPr>
            <a:noAutofit/>
          </a:bodyPr>
          <a:lstStyle/>
          <a:p>
            <a:r>
              <a:rPr lang="en-US" sz="2800" dirty="0">
                <a:solidFill>
                  <a:schemeClr val="tx1"/>
                </a:solidFill>
                <a:latin typeface="Arial" panose="020B0604020202020204" pitchFamily="34" charset="0"/>
                <a:cs typeface="Arial" panose="020B0604020202020204" pitchFamily="34" charset="0"/>
              </a:rPr>
              <a:t>Occupancy requirements: Smith &amp; Lee Associates v. City of Taylor (6</a:t>
            </a:r>
            <a:r>
              <a:rPr lang="en-US" sz="2800" baseline="30000" dirty="0">
                <a:solidFill>
                  <a:schemeClr val="tx1"/>
                </a:solidFill>
                <a:latin typeface="Arial" panose="020B0604020202020204" pitchFamily="34" charset="0"/>
                <a:cs typeface="Arial" panose="020B0604020202020204" pitchFamily="34" charset="0"/>
              </a:rPr>
              <a:t>th</a:t>
            </a:r>
            <a:r>
              <a:rPr lang="en-US" sz="2800" dirty="0">
                <a:solidFill>
                  <a:schemeClr val="tx1"/>
                </a:solidFill>
                <a:latin typeface="Arial" panose="020B0604020202020204" pitchFamily="34" charset="0"/>
                <a:cs typeface="Arial" panose="020B0604020202020204" pitchFamily="34" charset="0"/>
              </a:rPr>
              <a:t> Cir. 1997)</a:t>
            </a:r>
          </a:p>
          <a:p>
            <a:r>
              <a:rPr lang="en-US" sz="2800" dirty="0">
                <a:solidFill>
                  <a:schemeClr val="tx1"/>
                </a:solidFill>
                <a:latin typeface="Arial" panose="020B0604020202020204" pitchFamily="34" charset="0"/>
                <a:cs typeface="Arial" panose="020B0604020202020204" pitchFamily="34" charset="0"/>
              </a:rPr>
              <a:t>Spacing Requirements: Pacific Shores Properties LLC v. City of Newport Beach (Ninth Circuit)</a:t>
            </a:r>
          </a:p>
          <a:p>
            <a:r>
              <a:rPr lang="en-US" sz="2800" dirty="0">
                <a:solidFill>
                  <a:schemeClr val="tx1"/>
                </a:solidFill>
                <a:latin typeface="Arial" panose="020B0604020202020204" pitchFamily="34" charset="0"/>
                <a:cs typeface="Arial" panose="020B0604020202020204" pitchFamily="34" charset="0"/>
              </a:rPr>
              <a:t>Larkin v. Michigan Department of social services (Sixth Circuit)</a:t>
            </a:r>
          </a:p>
        </p:txBody>
      </p:sp>
      <p:sp>
        <p:nvSpPr>
          <p:cNvPr id="4" name="Content Placeholder 3"/>
          <p:cNvSpPr>
            <a:spLocks noGrp="1"/>
          </p:cNvSpPr>
          <p:nvPr>
            <p:ph sz="half" idx="2"/>
          </p:nvPr>
        </p:nvSpPr>
        <p:spPr>
          <a:xfrm>
            <a:off x="7190746" y="209550"/>
            <a:ext cx="5001253" cy="6449158"/>
          </a:xfrm>
        </p:spPr>
        <p:txBody>
          <a:bodyPr>
            <a:normAutofit/>
          </a:bodyPr>
          <a:lstStyle/>
          <a:p>
            <a:r>
              <a:rPr lang="en-US" sz="2800" dirty="0">
                <a:solidFill>
                  <a:schemeClr val="tx1"/>
                </a:solidFill>
                <a:latin typeface="Arial" panose="020B0604020202020204" pitchFamily="34" charset="0"/>
                <a:cs typeface="Arial" panose="020B0604020202020204" pitchFamily="34" charset="0"/>
              </a:rPr>
              <a:t>Courts found were not violations:</a:t>
            </a:r>
          </a:p>
          <a:p>
            <a:pPr lvl="1"/>
            <a:r>
              <a:rPr lang="en-US" sz="2800" dirty="0">
                <a:solidFill>
                  <a:schemeClr val="tx1"/>
                </a:solidFill>
                <a:latin typeface="Arial" panose="020B0604020202020204" pitchFamily="34" charset="0"/>
                <a:cs typeface="Arial" panose="020B0604020202020204" pitchFamily="34" charset="0"/>
              </a:rPr>
              <a:t>Spacing Requirements: Oxford House v. City of Raleigh</a:t>
            </a:r>
          </a:p>
          <a:p>
            <a:pPr lvl="1"/>
            <a:r>
              <a:rPr lang="en-US" sz="2800" dirty="0">
                <a:solidFill>
                  <a:schemeClr val="tx1"/>
                </a:solidFill>
                <a:latin typeface="Arial" panose="020B0604020202020204" pitchFamily="34" charset="0"/>
                <a:cs typeface="Arial" panose="020B0604020202020204" pitchFamily="34" charset="0"/>
              </a:rPr>
              <a:t>Fence: Howard v. City of Beavercreek (S.D. Ohio)</a:t>
            </a:r>
          </a:p>
          <a:p>
            <a:pPr lvl="1"/>
            <a:r>
              <a:rPr lang="en-US" sz="2800" dirty="0">
                <a:solidFill>
                  <a:schemeClr val="tx1"/>
                </a:solidFill>
                <a:latin typeface="Arial" panose="020B0604020202020204" pitchFamily="34" charset="0"/>
                <a:cs typeface="Arial" panose="020B0604020202020204" pitchFamily="34" charset="0"/>
              </a:rPr>
              <a:t>Carport: Woodward v. City of Paris (W.D. TN)</a:t>
            </a:r>
          </a:p>
          <a:p>
            <a:endParaRPr lang="en-US" dirty="0"/>
          </a:p>
        </p:txBody>
      </p:sp>
    </p:spTree>
    <p:extLst>
      <p:ext uri="{BB962C8B-B14F-4D97-AF65-F5344CB8AC3E}">
        <p14:creationId xmlns:p14="http://schemas.microsoft.com/office/powerpoint/2010/main" val="187392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367" y="205010"/>
            <a:ext cx="8911687" cy="1280890"/>
          </a:xfrm>
        </p:spPr>
        <p:txBody>
          <a:bodyPr/>
          <a:lstStyle/>
          <a:p>
            <a:r>
              <a:rPr lang="en-US" dirty="0">
                <a:solidFill>
                  <a:schemeClr val="tx1"/>
                </a:solidFill>
                <a:latin typeface="Arial" panose="020B0604020202020204" pitchFamily="34" charset="0"/>
                <a:cs typeface="Arial" panose="020B0604020202020204" pitchFamily="34" charset="0"/>
              </a:rPr>
              <a:t>Reasonable Accommodation Examples:</a:t>
            </a:r>
          </a:p>
        </p:txBody>
      </p:sp>
      <p:sp>
        <p:nvSpPr>
          <p:cNvPr id="3" name="Content Placeholder 2"/>
          <p:cNvSpPr>
            <a:spLocks noGrp="1"/>
          </p:cNvSpPr>
          <p:nvPr>
            <p:ph sz="half" idx="1"/>
          </p:nvPr>
        </p:nvSpPr>
        <p:spPr>
          <a:xfrm>
            <a:off x="886265" y="1275764"/>
            <a:ext cx="5401993" cy="5168118"/>
          </a:xfrm>
        </p:spPr>
        <p:txBody>
          <a:bodyPr>
            <a:normAutofit lnSpcReduction="10000"/>
          </a:bodyPr>
          <a:lstStyle/>
          <a:p>
            <a:r>
              <a:rPr lang="en-US" sz="2400" dirty="0">
                <a:solidFill>
                  <a:schemeClr val="tx1"/>
                </a:solidFill>
                <a:latin typeface="Arial" panose="020B0604020202020204" pitchFamily="34" charset="0"/>
                <a:cs typeface="Arial" panose="020B0604020202020204" pitchFamily="34" charset="0"/>
              </a:rPr>
              <a:t>Developer of a group home requested a reasonable accommodation to a rear yard requirement.  Despite local opposition, the E.D. Penn found they were entitled to a reasonable accommodation. (1993)</a:t>
            </a:r>
          </a:p>
          <a:p>
            <a:r>
              <a:rPr lang="en-US" sz="2400" dirty="0">
                <a:solidFill>
                  <a:schemeClr val="tx1"/>
                </a:solidFill>
                <a:latin typeface="Arial" panose="020B0604020202020204" pitchFamily="34" charset="0"/>
                <a:cs typeface="Arial" panose="020B0604020202020204" pitchFamily="34" charset="0"/>
              </a:rPr>
              <a:t>Mother with a child who had a service miniature horse requested an accommodation of a city ordinance banning farm animals from the city.  The Sixth Circuit found that the miniature horse could constitute a reasonable accommodation.  (2015)</a:t>
            </a:r>
          </a:p>
        </p:txBody>
      </p:sp>
      <p:sp>
        <p:nvSpPr>
          <p:cNvPr id="4" name="Content Placeholder 3"/>
          <p:cNvSpPr>
            <a:spLocks noGrp="1"/>
          </p:cNvSpPr>
          <p:nvPr>
            <p:ph sz="half" idx="2"/>
          </p:nvPr>
        </p:nvSpPr>
        <p:spPr>
          <a:xfrm>
            <a:off x="6077243" y="1086729"/>
            <a:ext cx="5838092" cy="5168118"/>
          </a:xfrm>
        </p:spPr>
        <p:txBody>
          <a:bodyPr>
            <a:noAutofit/>
          </a:bodyPr>
          <a:lstStyle/>
          <a:p>
            <a:r>
              <a:rPr lang="en-US" sz="2400" dirty="0">
                <a:solidFill>
                  <a:schemeClr val="tx1"/>
                </a:solidFill>
                <a:latin typeface="Arial" panose="020B0604020202020204" pitchFamily="34" charset="0"/>
                <a:cs typeface="Arial" panose="020B0604020202020204" pitchFamily="34" charset="0"/>
              </a:rPr>
              <a:t>A person with a physical disability sought access to the alley behind her house as a reasonable accommodation because the back door was the only accessible entrance.  The Northern District of Ohio found that the city was required to provide access.  (2013)</a:t>
            </a:r>
          </a:p>
          <a:p>
            <a:r>
              <a:rPr lang="en-US" sz="2400" dirty="0">
                <a:solidFill>
                  <a:schemeClr val="tx1"/>
                </a:solidFill>
                <a:latin typeface="Arial" panose="020B0604020202020204" pitchFamily="34" charset="0"/>
                <a:cs typeface="Arial" panose="020B0604020202020204" pitchFamily="34" charset="0"/>
              </a:rPr>
              <a:t>A homeowner’s association was required by an Arizona Court of Appeals to reasonably accommodate a person with a disability by modifying the community’s age restrictions to allow him to live with his parents. (2002)</a:t>
            </a:r>
          </a:p>
        </p:txBody>
      </p:sp>
    </p:spTree>
    <p:extLst>
      <p:ext uri="{BB962C8B-B14F-4D97-AF65-F5344CB8AC3E}">
        <p14:creationId xmlns:p14="http://schemas.microsoft.com/office/powerpoint/2010/main" val="332953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What can we do without an attorney?</a:t>
            </a:r>
          </a:p>
        </p:txBody>
      </p:sp>
      <p:sp>
        <p:nvSpPr>
          <p:cNvPr id="3" name="Content Placeholder 2"/>
          <p:cNvSpPr>
            <a:spLocks noGrp="1"/>
          </p:cNvSpPr>
          <p:nvPr>
            <p:ph idx="1"/>
          </p:nvPr>
        </p:nvSpPr>
        <p:spPr>
          <a:xfrm>
            <a:off x="2589212" y="1638300"/>
            <a:ext cx="8915400" cy="4272922"/>
          </a:xfrm>
        </p:spPr>
        <p:txBody>
          <a:bodyPr>
            <a:normAutofit/>
          </a:bodyPr>
          <a:lstStyle/>
          <a:p>
            <a:endParaRPr lang="en-US"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Exception = Variance in the Zoning Code</a:t>
            </a:r>
          </a:p>
          <a:p>
            <a:r>
              <a:rPr lang="en-US" sz="2800" b="1" dirty="0">
                <a:solidFill>
                  <a:schemeClr val="tx1"/>
                </a:solidFill>
                <a:latin typeface="Arial" panose="020B0604020202020204" pitchFamily="34" charset="0"/>
                <a:cs typeface="Arial" panose="020B0604020202020204" pitchFamily="34" charset="0"/>
              </a:rPr>
              <a:t>Without a variance, something in violation of the zoning code is a nuisance.</a:t>
            </a:r>
          </a:p>
        </p:txBody>
      </p:sp>
    </p:spTree>
    <p:extLst>
      <p:ext uri="{BB962C8B-B14F-4D97-AF65-F5344CB8AC3E}">
        <p14:creationId xmlns:p14="http://schemas.microsoft.com/office/powerpoint/2010/main" val="2131447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Variance at a local 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8312375"/>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02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Nuisance at a local 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8752907"/>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84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Ability Center Banner" title="The Ability Center of Greater Toledo: Partnering to Build Communities that Work for Everyon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80660" y="125657"/>
            <a:ext cx="9965635" cy="1660939"/>
          </a:xfrm>
          <a:prstGeom prst="rect">
            <a:avLst/>
          </a:prstGeom>
          <a:noFill/>
          <a:ln w="9525">
            <a:solidFill>
              <a:srgbClr val="333333"/>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5" descr="Picture of the Ability Center" title="The Ability Center of Greater Toledo"/>
          <p:cNvPicPr>
            <a:picLocks noGrp="1" noChangeAspect="1" noChangeArrowheads="1"/>
          </p:cNvPicPr>
          <p:nvPr>
            <p:ph sz="half" idx="1"/>
          </p:nvPr>
        </p:nvPicPr>
        <p:blipFill>
          <a:blip r:embed="rId3" cstate="print"/>
          <a:srcRect/>
          <a:stretch>
            <a:fillRect/>
          </a:stretch>
        </p:blipFill>
        <p:spPr bwMode="auto">
          <a:xfrm>
            <a:off x="980660" y="1905000"/>
            <a:ext cx="4721087" cy="3210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ssistance Dogs Logo" title="Assistance Dogs for Achieving Independenc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4717" y="5393910"/>
            <a:ext cx="1344408" cy="133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Housing Resource Center Logo" title="The Ability Center of Greater Toledo's Housing Resource Cente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01747" y="5233743"/>
            <a:ext cx="19653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half" idx="2"/>
          </p:nvPr>
        </p:nvSpPr>
        <p:spPr/>
        <p:txBody>
          <a:bodyPr/>
          <a:lstStyle/>
          <a:p>
            <a:pPr marL="0" indent="0">
              <a:lnSpc>
                <a:spcPct val="80000"/>
              </a:lnSpc>
              <a:buNone/>
            </a:pPr>
            <a:r>
              <a:rPr lang="en-US" altLang="en-US" sz="2400" b="1" dirty="0">
                <a:solidFill>
                  <a:schemeClr val="tx1"/>
                </a:solidFill>
                <a:latin typeface="Arial" panose="020B0604020202020204" pitchFamily="34" charset="0"/>
                <a:cs typeface="Arial" panose="020B0604020202020204" pitchFamily="34" charset="0"/>
              </a:rPr>
              <a:t>The Ability Center of Greater Toledo</a:t>
            </a:r>
          </a:p>
          <a:p>
            <a:pPr marL="0" indent="0">
              <a:lnSpc>
                <a:spcPct val="80000"/>
              </a:lnSpc>
              <a:buNone/>
            </a:pPr>
            <a:endParaRPr lang="en-US" altLang="en-US" sz="2400" b="1" dirty="0">
              <a:solidFill>
                <a:schemeClr val="tx1"/>
              </a:solidFill>
              <a:latin typeface="Arial" panose="020B0604020202020204" pitchFamily="34" charset="0"/>
              <a:cs typeface="Arial" panose="020B0604020202020204" pitchFamily="34" charset="0"/>
            </a:endParaRPr>
          </a:p>
          <a:p>
            <a:pPr marL="0" indent="0">
              <a:lnSpc>
                <a:spcPct val="80000"/>
              </a:lnSpc>
              <a:buNone/>
            </a:pPr>
            <a:r>
              <a:rPr lang="en-US" altLang="en-US" sz="2400" b="1" dirty="0">
                <a:solidFill>
                  <a:schemeClr val="tx1"/>
                </a:solidFill>
                <a:latin typeface="Arial" panose="020B0604020202020204" pitchFamily="34" charset="0"/>
                <a:cs typeface="Arial" panose="020B0604020202020204" pitchFamily="34" charset="0"/>
              </a:rPr>
              <a:t>5605 Monroe Street</a:t>
            </a:r>
          </a:p>
          <a:p>
            <a:pPr marL="0" indent="0">
              <a:lnSpc>
                <a:spcPct val="80000"/>
              </a:lnSpc>
              <a:buNone/>
            </a:pPr>
            <a:r>
              <a:rPr lang="en-US" altLang="en-US" sz="2400" b="1" dirty="0">
                <a:solidFill>
                  <a:schemeClr val="tx1"/>
                </a:solidFill>
                <a:latin typeface="Arial" panose="020B0604020202020204" pitchFamily="34" charset="0"/>
                <a:cs typeface="Arial" panose="020B0604020202020204" pitchFamily="34" charset="0"/>
              </a:rPr>
              <a:t>Sylvania, Ohio  43560</a:t>
            </a:r>
          </a:p>
          <a:p>
            <a:pPr marL="0" indent="0">
              <a:lnSpc>
                <a:spcPct val="80000"/>
              </a:lnSpc>
              <a:buNone/>
            </a:pPr>
            <a:r>
              <a:rPr lang="en-US" altLang="en-US" sz="2400" b="1" dirty="0">
                <a:solidFill>
                  <a:schemeClr val="tx1"/>
                </a:solidFill>
                <a:latin typeface="Arial" panose="020B0604020202020204" pitchFamily="34" charset="0"/>
                <a:cs typeface="Arial" panose="020B0604020202020204" pitchFamily="34" charset="0"/>
              </a:rPr>
              <a:t>866-885-5733 (Toll Free)</a:t>
            </a:r>
          </a:p>
          <a:p>
            <a:pPr marL="0" indent="0">
              <a:lnSpc>
                <a:spcPct val="80000"/>
              </a:lnSpc>
              <a:buNone/>
            </a:pPr>
            <a:r>
              <a:rPr lang="en-US" altLang="en-US" sz="2400" b="1" dirty="0">
                <a:solidFill>
                  <a:schemeClr val="tx1"/>
                </a:solidFill>
                <a:latin typeface="Arial" panose="020B0604020202020204" pitchFamily="34" charset="0"/>
                <a:cs typeface="Arial" panose="020B0604020202020204" pitchFamily="34" charset="0"/>
                <a:hlinkClick r:id="rId6"/>
              </a:rPr>
              <a:t>www.abilitycenter.org</a:t>
            </a:r>
            <a:endParaRPr lang="en-US" altLang="en-US" sz="2400" b="1" dirty="0">
              <a:solidFill>
                <a:schemeClr val="tx1"/>
              </a:solidFill>
              <a:latin typeface="Arial" panose="020B0604020202020204" pitchFamily="34" charset="0"/>
              <a:cs typeface="Arial" panose="020B0604020202020204" pitchFamily="34" charset="0"/>
            </a:endParaRPr>
          </a:p>
          <a:p>
            <a:pPr>
              <a:lnSpc>
                <a:spcPct val="80000"/>
              </a:lnSpc>
            </a:pPr>
            <a:endParaRPr lang="en-US" alt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05577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panose="020B0604020202020204" pitchFamily="34" charset="0"/>
                <a:cs typeface="Arial" panose="020B0604020202020204" pitchFamily="34" charset="0"/>
              </a:rPr>
              <a:t>Developing Local Procedures for Reasonable Accommodations in Zoning</a:t>
            </a:r>
          </a:p>
        </p:txBody>
      </p:sp>
      <p:sp>
        <p:nvSpPr>
          <p:cNvPr id="3" name="Content Placeholder 2"/>
          <p:cNvSpPr>
            <a:spLocks noGrp="1"/>
          </p:cNvSpPr>
          <p:nvPr>
            <p:ph sz="half" idx="1"/>
          </p:nvPr>
        </p:nvSpPr>
        <p:spPr>
          <a:xfrm>
            <a:off x="2589212" y="2133600"/>
            <a:ext cx="4313864" cy="4562622"/>
          </a:xfrm>
        </p:spPr>
        <p:txBody>
          <a:bodyPr>
            <a:normAutofit/>
          </a:bodyPr>
          <a:lstStyle/>
          <a:p>
            <a:r>
              <a:rPr lang="en-US" sz="2400" b="1" dirty="0">
                <a:solidFill>
                  <a:schemeClr val="tx1"/>
                </a:solidFill>
                <a:latin typeface="Arial" panose="020B0604020202020204" pitchFamily="34" charset="0"/>
                <a:cs typeface="Arial" panose="020B0604020202020204" pitchFamily="34" charset="0"/>
              </a:rPr>
              <a:t>Local governments can create their own procedures for processing reasonable accommodations in zoning</a:t>
            </a:r>
          </a:p>
          <a:p>
            <a:r>
              <a:rPr lang="en-US" sz="2400" b="1" dirty="0">
                <a:solidFill>
                  <a:schemeClr val="tx1"/>
                </a:solidFill>
                <a:latin typeface="Arial" panose="020B0604020202020204" pitchFamily="34" charset="0"/>
                <a:cs typeface="Arial" panose="020B0604020202020204" pitchFamily="34" charset="0"/>
              </a:rPr>
              <a:t>Cannot act as a barrier to reasonable accommodations because of cost or difficulty</a:t>
            </a:r>
          </a:p>
        </p:txBody>
      </p:sp>
      <p:sp>
        <p:nvSpPr>
          <p:cNvPr id="4" name="Content Placeholder 3"/>
          <p:cNvSpPr>
            <a:spLocks noGrp="1"/>
          </p:cNvSpPr>
          <p:nvPr>
            <p:ph sz="half" idx="2"/>
          </p:nvPr>
        </p:nvSpPr>
        <p:spPr/>
        <p:txBody>
          <a:bodyPr>
            <a:normAutofit/>
          </a:bodyPr>
          <a:lstStyle/>
          <a:p>
            <a:r>
              <a:rPr lang="en-US" sz="2400" b="1" dirty="0">
                <a:solidFill>
                  <a:schemeClr val="tx1"/>
                </a:solidFill>
                <a:latin typeface="Arial" panose="020B0604020202020204" pitchFamily="34" charset="0"/>
                <a:cs typeface="Arial" panose="020B0604020202020204" pitchFamily="34" charset="0"/>
              </a:rPr>
              <a:t>Sample local ordinance developed by Mental Health Advocacy Services, Inc. here:</a:t>
            </a:r>
            <a:endParaRPr lang="en-US" b="1" dirty="0">
              <a:solidFill>
                <a:schemeClr val="tx1"/>
              </a:solidFill>
            </a:endParaRPr>
          </a:p>
          <a:p>
            <a:pPr marL="0" indent="0">
              <a:buNone/>
            </a:pPr>
            <a:r>
              <a:rPr lang="en-US" dirty="0"/>
              <a:t> </a:t>
            </a:r>
            <a:r>
              <a:rPr lang="en-US" u="sng" dirty="0">
                <a:hlinkClick r:id="rId2"/>
              </a:rPr>
              <a:t>http://www.hcd.ca.gov/housing-policy-development/housing-element/documents/model_reasonable_accomodation_ordinance.pdf</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27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File a Complaint</a:t>
            </a:r>
          </a:p>
        </p:txBody>
      </p:sp>
      <p:sp>
        <p:nvSpPr>
          <p:cNvPr id="3" name="Content Placeholder 2"/>
          <p:cNvSpPr>
            <a:spLocks noGrp="1"/>
          </p:cNvSpPr>
          <p:nvPr>
            <p:ph sz="half" idx="1"/>
          </p:nvPr>
        </p:nvSpPr>
        <p:spPr/>
        <p:txBody>
          <a:bodyPr>
            <a:normAutofit/>
          </a:bodyPr>
          <a:lstStyle/>
          <a:p>
            <a:r>
              <a:rPr lang="en-US" sz="2400" b="1" dirty="0">
                <a:solidFill>
                  <a:schemeClr val="tx1"/>
                </a:solidFill>
                <a:latin typeface="Arial" panose="020B0604020202020204" pitchFamily="34" charset="0"/>
                <a:cs typeface="Arial" panose="020B0604020202020204" pitchFamily="34" charset="0"/>
              </a:rPr>
              <a:t>Department of Housing and Urban Development (HUD</a:t>
            </a:r>
            <a:r>
              <a:rPr lang="en-US"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hlinkClick r:id="rId2"/>
              </a:rPr>
              <a:t>http://portal.hud.gov/hudportal/HUD?src=/topics/housing_discrimination</a:t>
            </a:r>
            <a:r>
              <a:rPr lang="en-US" sz="2400" dirty="0">
                <a:solidFill>
                  <a:schemeClr val="tx1"/>
                </a:solidFill>
                <a:latin typeface="Arial" panose="020B0604020202020204" pitchFamily="34" charset="0"/>
                <a:cs typeface="Arial" panose="020B0604020202020204" pitchFamily="34" charset="0"/>
              </a:rPr>
              <a:t> </a:t>
            </a:r>
          </a:p>
        </p:txBody>
      </p:sp>
      <p:sp>
        <p:nvSpPr>
          <p:cNvPr id="4" name="Content Placeholder 3"/>
          <p:cNvSpPr>
            <a:spLocks noGrp="1"/>
          </p:cNvSpPr>
          <p:nvPr>
            <p:ph sz="half" idx="2"/>
          </p:nvPr>
        </p:nvSpPr>
        <p:spPr/>
        <p:txBody>
          <a:bodyPr>
            <a:normAutofit/>
          </a:bodyPr>
          <a:lstStyle/>
          <a:p>
            <a:r>
              <a:rPr lang="en-US" sz="2800" b="1" dirty="0">
                <a:solidFill>
                  <a:schemeClr val="tx1"/>
                </a:solidFill>
                <a:latin typeface="Arial" panose="020B0604020202020204" pitchFamily="34" charset="0"/>
                <a:cs typeface="Arial" panose="020B0604020202020204" pitchFamily="34" charset="0"/>
              </a:rPr>
              <a:t>Department of Justice Disability Rights Section: </a:t>
            </a:r>
            <a:r>
              <a:rPr lang="en-US" sz="2800" b="1" dirty="0">
                <a:solidFill>
                  <a:schemeClr val="tx1"/>
                </a:solidFill>
                <a:latin typeface="Arial" panose="020B0604020202020204" pitchFamily="34" charset="0"/>
                <a:cs typeface="Arial" panose="020B0604020202020204" pitchFamily="34" charset="0"/>
                <a:hlinkClick r:id="rId3"/>
              </a:rPr>
              <a:t>https://www.ada.gov/complaint/</a:t>
            </a:r>
            <a:r>
              <a:rPr lang="en-US" sz="2800" b="1"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81976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6" name="Group 15"/>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7" name="Freeform 11"/>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 name="Freeform 12"/>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 name="Freeform 13"/>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 name="Freeform 14"/>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 name="Freeform 15"/>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3" name="Freeform 17"/>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 name="Freeform 18"/>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 name="Freeform 19"/>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 name="Freeform 20"/>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 name="Freeform 21"/>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8" name="Freeform 22"/>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30" name="Freeform 27"/>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5" name="Group 44"/>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36169" y="228600"/>
            <a:ext cx="2851523" cy="6638625"/>
            <a:chOff x="2487613" y="285750"/>
            <a:chExt cx="2428875" cy="5654676"/>
          </a:xfrm>
        </p:grpSpPr>
        <p:sp>
          <p:nvSpPr>
            <p:cNvPr id="46" name="Freeform 11"/>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8" name="Freeform 13"/>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9" name="Freeform 14"/>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0" name="Freeform 15"/>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1" name="Freeform 16"/>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2" name="Freeform 17"/>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3" name="Freeform 18"/>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4" name="Freeform 19"/>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5" name="Freeform 20"/>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6" name="Freeform 21"/>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7" name="Freeform 22"/>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8" name="Group 57"/>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77117" y="-786"/>
            <a:ext cx="2356675" cy="6854040"/>
            <a:chOff x="6627813" y="194833"/>
            <a:chExt cx="1952625" cy="5678918"/>
          </a:xfrm>
        </p:grpSpPr>
        <p:sp>
          <p:nvSpPr>
            <p:cNvPr id="59" name="Freeform 27"/>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0" name="Freeform 28"/>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1" name="Freeform 29"/>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2" name="Freeform 30"/>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3" name="Freeform 31"/>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4" name="Freeform 32"/>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5" name="Freeform 33"/>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6" name="Freeform 34"/>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7" name="Freeform 35"/>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8" name="Freeform 36"/>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9" name="Freeform 37"/>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0" name="Freeform 38"/>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 name="Picture Placeholder 4" descr="Paratransit Vehicle in the Driveway of a Single-Family Home" title="Paratransit Vehicle "/>
          <p:cNvPicPr>
            <a:picLocks noGrp="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a:off x="-2650" y="10"/>
            <a:ext cx="4646985" cy="3428990"/>
          </a:xfrm>
          <a:prstGeom prst="rect">
            <a:avLst/>
          </a:prstGeom>
          <a:noFill/>
        </p:spPr>
      </p:pic>
      <p:pic>
        <p:nvPicPr>
          <p:cNvPr id="10" name="Content Placeholder 5" descr="Two people building a ramp." title="Ability Center Ramp Buil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52" y="3429000"/>
            <a:ext cx="4646985" cy="3429000"/>
          </a:xfrm>
          <a:prstGeom prst="rect">
            <a:avLst/>
          </a:prstGeom>
        </p:spPr>
      </p:pic>
      <p:cxnSp>
        <p:nvCxnSpPr>
          <p:cNvPr id="73" name="Straight Connector 72"/>
          <p:cNvCxnSpPr>
            <a:cxnSpLocks noGrp="1" noRot="1" noChangeAspect="1" noMove="1" noResize="1" noEditPoints="1" noAdjustHandles="1" noChangeArrowheads="1" noChangeShapeType="1"/>
            <a:endCxn id="33" idx="1"/>
          </p:cNvCxnSpPr>
          <p:nvPr>
            <p:extLst>
              <p:ext uri="{386F3935-93C4-4BCD-93E2-E3B085C9AB24}">
                <p16:designElem xmlns:p16="http://schemas.microsoft.com/office/powerpoint/2015/main" xmlns="" val="1"/>
              </p:ext>
            </p:extLst>
          </p:nvPr>
        </p:nvCxnSpPr>
        <p:spPr>
          <a:xfrm>
            <a:off x="-16934" y="3429000"/>
            <a:ext cx="466263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83096" y="624110"/>
            <a:ext cx="5021516" cy="1280890"/>
          </a:xfrm>
        </p:spPr>
        <p:txBody>
          <a:bodyPr vert="horz" lIns="91440" tIns="45720" rIns="91440" bIns="45720" rtlCol="0" anchor="t">
            <a:normAutofit/>
          </a:bodyPr>
          <a:lstStyle/>
          <a:p>
            <a:r>
              <a:rPr lang="en-US" sz="4000" dirty="0">
                <a:solidFill>
                  <a:schemeClr val="tx1"/>
                </a:solidFill>
                <a:latin typeface="Arial" panose="020B0604020202020204" pitchFamily="34" charset="0"/>
                <a:cs typeface="Arial" panose="020B0604020202020204" pitchFamily="34" charset="0"/>
              </a:rPr>
              <a:t>What happened?</a:t>
            </a:r>
          </a:p>
        </p:txBody>
      </p:sp>
      <p:sp>
        <p:nvSpPr>
          <p:cNvPr id="12" name="Content Placeholder 11"/>
          <p:cNvSpPr>
            <a:spLocks noGrp="1"/>
          </p:cNvSpPr>
          <p:nvPr>
            <p:ph sz="half" idx="2"/>
          </p:nvPr>
        </p:nvSpPr>
        <p:spPr>
          <a:xfrm>
            <a:off x="6438191" y="2133600"/>
            <a:ext cx="5066419" cy="3777622"/>
          </a:xfrm>
        </p:spPr>
        <p:txBody>
          <a:bodyPr vert="horz" lIns="91440" tIns="45720" rIns="91440" bIns="45720" rtlCol="0">
            <a:normAutofit/>
          </a:bodyPr>
          <a:lstStyle/>
          <a:p>
            <a:r>
              <a:rPr lang="en-US" sz="3200" dirty="0">
                <a:solidFill>
                  <a:schemeClr val="tx1"/>
                </a:solidFill>
                <a:latin typeface="Arial" panose="020B0604020202020204" pitchFamily="34" charset="0"/>
                <a:cs typeface="Arial" panose="020B0604020202020204" pitchFamily="34" charset="0"/>
              </a:rPr>
              <a:t>Commercial Vehicle in a Residential Zone</a:t>
            </a:r>
          </a:p>
          <a:p>
            <a:r>
              <a:rPr lang="en-US" sz="3200" dirty="0">
                <a:solidFill>
                  <a:schemeClr val="tx1"/>
                </a:solidFill>
                <a:latin typeface="Arial" panose="020B0604020202020204" pitchFamily="34" charset="0"/>
                <a:cs typeface="Arial" panose="020B0604020202020204" pitchFamily="34" charset="0"/>
              </a:rPr>
              <a:t>Ramp that Didn’t Fit Within Zoning Guidelines</a:t>
            </a:r>
          </a:p>
        </p:txBody>
      </p:sp>
    </p:spTree>
    <p:extLst>
      <p:ext uri="{BB962C8B-B14F-4D97-AF65-F5344CB8AC3E}">
        <p14:creationId xmlns:p14="http://schemas.microsoft.com/office/powerpoint/2010/main" val="176578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40" name="Group 7"/>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9" name="Freeform 11"/>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1" name="Group 2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2" name="Freeform 27"/>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36" name="Rectangle 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091916" y="1163289"/>
            <a:ext cx="5451627" cy="4211381"/>
          </a:xfrm>
          <a:prstGeom prst="rect">
            <a:avLst/>
          </a:prstGeom>
        </p:spPr>
      </p:pic>
      <p:sp>
        <p:nvSpPr>
          <p:cNvPr id="2" name="Title 1"/>
          <p:cNvSpPr>
            <a:spLocks noGrp="1"/>
          </p:cNvSpPr>
          <p:nvPr>
            <p:ph type="title"/>
          </p:nvPr>
        </p:nvSpPr>
        <p:spPr>
          <a:xfrm>
            <a:off x="649224" y="645106"/>
            <a:ext cx="5122652" cy="1259894"/>
          </a:xfrm>
        </p:spPr>
        <p:txBody>
          <a:bodyPr vert="horz" lIns="91440" tIns="45720" rIns="91440" bIns="45720" rtlCol="0" anchor="t">
            <a:normAutofit/>
          </a:bodyPr>
          <a:lstStyle/>
          <a:p>
            <a:r>
              <a:rPr lang="en-US" b="1" dirty="0">
                <a:latin typeface="Arial" panose="020B0604020202020204" pitchFamily="34" charset="0"/>
                <a:cs typeface="Arial" panose="020B0604020202020204" pitchFamily="34" charset="0"/>
              </a:rPr>
              <a:t>Resources</a:t>
            </a:r>
          </a:p>
        </p:txBody>
      </p:sp>
      <p:sp>
        <p:nvSpPr>
          <p:cNvPr id="3" name="Content Placeholder 2"/>
          <p:cNvSpPr>
            <a:spLocks noGrp="1"/>
          </p:cNvSpPr>
          <p:nvPr>
            <p:ph sz="half" idx="1"/>
          </p:nvPr>
        </p:nvSpPr>
        <p:spPr>
          <a:xfrm>
            <a:off x="649224" y="1540570"/>
            <a:ext cx="5122652" cy="3759253"/>
          </a:xfrm>
        </p:spPr>
        <p:txBody>
          <a:bodyPr vert="horz" lIns="91440" tIns="45720" rIns="91440" bIns="45720" rtlCol="0">
            <a:noAutofit/>
          </a:bodyPr>
          <a:lstStyle/>
          <a:p>
            <a:r>
              <a:rPr lang="en-US" sz="3200" b="1" dirty="0">
                <a:solidFill>
                  <a:schemeClr val="tx1"/>
                </a:solidFill>
                <a:latin typeface="Arial" panose="020B0604020202020204" pitchFamily="34" charset="0"/>
                <a:cs typeface="Arial" panose="020B0604020202020204" pitchFamily="34" charset="0"/>
              </a:rPr>
              <a:t>ADA National Network</a:t>
            </a:r>
          </a:p>
          <a:p>
            <a:r>
              <a:rPr lang="en-US" sz="3200" b="1" dirty="0">
                <a:solidFill>
                  <a:schemeClr val="tx1"/>
                </a:solidFill>
                <a:latin typeface="Arial" panose="020B0604020202020204" pitchFamily="34" charset="0"/>
                <a:cs typeface="Arial" panose="020B0604020202020204" pitchFamily="34" charset="0"/>
              </a:rPr>
              <a:t>Local Fair Housing Center</a:t>
            </a:r>
          </a:p>
          <a:p>
            <a:r>
              <a:rPr lang="en-US" sz="3200" b="1" dirty="0">
                <a:solidFill>
                  <a:schemeClr val="tx1"/>
                </a:solidFill>
                <a:latin typeface="Arial" panose="020B0604020202020204" pitchFamily="34" charset="0"/>
                <a:cs typeface="Arial" panose="020B0604020202020204" pitchFamily="34" charset="0"/>
              </a:rPr>
              <a:t>Department of Justice</a:t>
            </a:r>
          </a:p>
          <a:p>
            <a:r>
              <a:rPr lang="en-US" sz="3200" b="1" dirty="0">
                <a:solidFill>
                  <a:schemeClr val="tx1"/>
                </a:solidFill>
                <a:latin typeface="Arial" panose="020B0604020202020204" pitchFamily="34" charset="0"/>
                <a:cs typeface="Arial" panose="020B0604020202020204" pitchFamily="34" charset="0"/>
              </a:rPr>
              <a:t>Department of Housing and Urban Development</a:t>
            </a:r>
          </a:p>
        </p:txBody>
      </p:sp>
    </p:spTree>
    <p:extLst>
      <p:ext uri="{BB962C8B-B14F-4D97-AF65-F5344CB8AC3E}">
        <p14:creationId xmlns:p14="http://schemas.microsoft.com/office/powerpoint/2010/main" val="77636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Want a copy of our booklet (they’re free!)?</a:t>
            </a:r>
          </a:p>
        </p:txBody>
      </p:sp>
      <p:sp>
        <p:nvSpPr>
          <p:cNvPr id="3" name="Content Placeholder 2"/>
          <p:cNvSpPr>
            <a:spLocks noGrp="1"/>
          </p:cNvSpPr>
          <p:nvPr>
            <p:ph sz="half" idx="1"/>
          </p:nvPr>
        </p:nvSpPr>
        <p:spPr>
          <a:xfrm>
            <a:off x="2589211" y="2133600"/>
            <a:ext cx="8256979" cy="3777622"/>
          </a:xfrm>
        </p:spPr>
        <p:txBody>
          <a:bodyPr/>
          <a:lstStyle/>
          <a:p>
            <a:r>
              <a:rPr lang="en-US" sz="3200" b="1" dirty="0">
                <a:solidFill>
                  <a:schemeClr val="tx1"/>
                </a:solidFill>
                <a:latin typeface="Arial" panose="020B0604020202020204" pitchFamily="34" charset="0"/>
                <a:cs typeface="Arial" panose="020B0604020202020204" pitchFamily="34" charset="0"/>
              </a:rPr>
              <a:t>Contact us:</a:t>
            </a:r>
          </a:p>
          <a:p>
            <a:pPr lvl="1"/>
            <a:r>
              <a:rPr lang="en-US" sz="3000" b="1" dirty="0">
                <a:solidFill>
                  <a:schemeClr val="tx1"/>
                </a:solidFill>
                <a:latin typeface="Arial" panose="020B0604020202020204" pitchFamily="34" charset="0"/>
                <a:cs typeface="Arial" panose="020B0604020202020204" pitchFamily="34" charset="0"/>
              </a:rPr>
              <a:t>Lisa Justice</a:t>
            </a:r>
          </a:p>
          <a:p>
            <a:pPr lvl="1"/>
            <a:r>
              <a:rPr lang="en-US" sz="3000" b="1" dirty="0">
                <a:solidFill>
                  <a:schemeClr val="tx1"/>
                </a:solidFill>
                <a:latin typeface="Arial" panose="020B0604020202020204" pitchFamily="34" charset="0"/>
                <a:cs typeface="Arial" panose="020B0604020202020204" pitchFamily="34" charset="0"/>
              </a:rPr>
              <a:t>ljustice@abilitycenter.org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34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147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1"/>
                </a:solidFill>
                <a:latin typeface="Arial" panose="020B0604020202020204" pitchFamily="34" charset="0"/>
                <a:cs typeface="Arial" panose="020B0604020202020204" pitchFamily="34" charset="0"/>
              </a:rPr>
              <a:t>Ability Center Ramp Build</a:t>
            </a:r>
          </a:p>
        </p:txBody>
      </p:sp>
      <p:pic>
        <p:nvPicPr>
          <p:cNvPr id="5" name="Picture Placeholder 4" descr="Volunteers building a ramp on a house" title="Ability Center Ramp Build"/>
          <p:cNvPicPr>
            <a:picLocks noGrp="1" noChangeAspect="1"/>
          </p:cNvPicPr>
          <p:nvPr>
            <p:ph type="pic" idx="1"/>
          </p:nvPr>
        </p:nvPicPr>
        <p:blipFill>
          <a:blip r:embed="rId3" cstate="screen">
            <a:extLst>
              <a:ext uri="{28A0092B-C50C-407E-A947-70E740481C1C}">
                <a14:useLocalDpi xmlns:a14="http://schemas.microsoft.com/office/drawing/2010/main"/>
              </a:ext>
            </a:extLst>
          </a:blip>
          <a:stretch>
            <a:fillRect/>
          </a:stretch>
        </p:blipFill>
        <p:spPr>
          <a:xfrm>
            <a:off x="3277773" y="198866"/>
            <a:ext cx="6688502" cy="4459001"/>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7327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Commercial Vehicle in a Residential Neighborhood</a:t>
            </a:r>
          </a:p>
        </p:txBody>
      </p:sp>
      <p:sp>
        <p:nvSpPr>
          <p:cNvPr id="4" name="Text Placeholder 3"/>
          <p:cNvSpPr>
            <a:spLocks noGrp="1"/>
          </p:cNvSpPr>
          <p:nvPr>
            <p:ph type="body" sz="half" idx="2"/>
          </p:nvPr>
        </p:nvSpPr>
        <p:spPr/>
        <p:txBody>
          <a:bodyPr/>
          <a:lstStyle/>
          <a:p>
            <a:endParaRPr lang="en-US"/>
          </a:p>
        </p:txBody>
      </p:sp>
      <p:pic>
        <p:nvPicPr>
          <p:cNvPr id="5" name="Picture Placeholder 4" descr="Paratransit Vehicle in the Driveway of a Single-Family Home" title="Paratransit Vehicle "/>
          <p:cNvPicPr>
            <a:picLocks noGrp="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ln>
            <a:noFill/>
          </a:ln>
        </p:spPr>
      </p:pic>
    </p:spTree>
    <p:extLst>
      <p:ext uri="{BB962C8B-B14F-4D97-AF65-F5344CB8AC3E}">
        <p14:creationId xmlns:p14="http://schemas.microsoft.com/office/powerpoint/2010/main" val="8179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1"/>
                </a:solidFill>
                <a:latin typeface="Arial" panose="020B0604020202020204" pitchFamily="34" charset="0"/>
                <a:cs typeface="Arial" panose="020B0604020202020204" pitchFamily="34" charset="0"/>
              </a:rPr>
              <a:t>Zoning Laws</a:t>
            </a:r>
          </a:p>
        </p:txBody>
      </p:sp>
      <p:pic>
        <p:nvPicPr>
          <p:cNvPr id="5" name="Content Placeholder 4" descr="Map of Zoning Districts" title="Zoning Map"/>
          <p:cNvPicPr>
            <a:picLocks noGrp="1" noChangeAspect="1"/>
          </p:cNvPicPr>
          <p:nvPr>
            <p:ph idx="1"/>
          </p:nvPr>
        </p:nvPicPr>
        <p:blipFill>
          <a:blip r:embed="rId2"/>
          <a:stretch>
            <a:fillRect/>
          </a:stretch>
        </p:blipFill>
        <p:spPr>
          <a:xfrm>
            <a:off x="6323013" y="1298581"/>
            <a:ext cx="5181600" cy="3709976"/>
          </a:xfrm>
        </p:spPr>
      </p:pic>
      <p:sp>
        <p:nvSpPr>
          <p:cNvPr id="4" name="Text Placeholder 3"/>
          <p:cNvSpPr>
            <a:spLocks noGrp="1"/>
          </p:cNvSpPr>
          <p:nvPr>
            <p:ph type="body" sz="half" idx="2"/>
          </p:nvPr>
        </p:nvSpPr>
        <p:spPr>
          <a:xfrm>
            <a:off x="1519312" y="1598613"/>
            <a:ext cx="4575100" cy="4262436"/>
          </a:xfrm>
        </p:spPr>
        <p:txBody>
          <a:bodyPr>
            <a:normAutofit fontScale="85000" lnSpcReduction="10000"/>
          </a:bodyPr>
          <a:lstStyle/>
          <a:p>
            <a:pPr marL="342900" indent="-342900">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Standard State Zoning Enabling Act and Standard City Planning Enabling Act (1926, 1928)</a:t>
            </a:r>
          </a:p>
          <a:p>
            <a:pPr marL="342900" indent="-342900">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Gave zoning and planning power to local jurisdictions</a:t>
            </a:r>
          </a:p>
          <a:p>
            <a:pPr marL="342900" indent="-342900">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Create rules for those districts</a:t>
            </a:r>
          </a:p>
          <a:p>
            <a:pPr marL="342900" indent="-342900">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Established local and regional plan commission</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97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66" name="Group 7"/>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9" name="Freeform 11"/>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7" name="Group 2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2" name="Freeform 27"/>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8"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9"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70" name="Rectangle 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1" name="Group 36"/>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36169" y="228600"/>
            <a:ext cx="2851523" cy="6638625"/>
            <a:chOff x="2487613" y="285750"/>
            <a:chExt cx="2428875" cy="5654676"/>
          </a:xfrm>
        </p:grpSpPr>
        <p:sp>
          <p:nvSpPr>
            <p:cNvPr id="72" name="Freeform 11"/>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9" name="Freeform 12"/>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0" name="Freeform 13"/>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1" name="Freeform 14"/>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2" name="Freeform 15"/>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3" name="Freeform 16"/>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4" name="Freeform 17"/>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5" name="Freeform 18"/>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6" name="Freeform 19"/>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7" name="Freeform 20"/>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8" name="Freeform 21"/>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9" name="Freeform 22"/>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0" name="Group 4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77117" y="-786"/>
            <a:ext cx="2356675" cy="6854040"/>
            <a:chOff x="6627813" y="194833"/>
            <a:chExt cx="1952625" cy="5678918"/>
          </a:xfrm>
        </p:grpSpPr>
        <p:sp>
          <p:nvSpPr>
            <p:cNvPr id="51" name="Freeform 27"/>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2" name="Freeform 28"/>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3" name="Freeform 29"/>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4" name="Freeform 30"/>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5" name="Freeform 31"/>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6" name="Freeform 32"/>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7" name="Freeform 33"/>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8" name="Freeform 34"/>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9" name="Freeform 35"/>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0" name="Freeform 36"/>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1" name="Freeform 37"/>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2" name="Freeform 38"/>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3" name="Rectangle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Content Placeholder 4" descr="File:Dallas skyline and suburbs.jpg - Wikimedia Commons" title="Picture of a Neighborhood in front of a City Skyline"/>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555" y="1731"/>
            <a:ext cx="4671091" cy="6858000"/>
          </a:xfrm>
          <a:prstGeom prst="rect">
            <a:avLst/>
          </a:prstGeom>
        </p:spPr>
      </p:pic>
      <p:sp>
        <p:nvSpPr>
          <p:cNvPr id="4" name="Text Placeholder 3"/>
          <p:cNvSpPr>
            <a:spLocks noGrp="1"/>
          </p:cNvSpPr>
          <p:nvPr>
            <p:ph type="body" sz="half" idx="2"/>
          </p:nvPr>
        </p:nvSpPr>
        <p:spPr>
          <a:xfrm>
            <a:off x="7398944" y="1399026"/>
            <a:ext cx="4844118" cy="5353466"/>
          </a:xfrm>
        </p:spPr>
        <p:txBody>
          <a:bodyPr vert="horz" lIns="91440" tIns="45720" rIns="91440" bIns="45720" rtlCol="0">
            <a:noAutofit/>
          </a:bodyPr>
          <a:lstStyle/>
          <a:p>
            <a:r>
              <a:rPr lang="en-US" sz="6600" dirty="0">
                <a:solidFill>
                  <a:schemeClr val="tx1"/>
                </a:solidFill>
                <a:latin typeface="Arial" panose="020B0604020202020204" pitchFamily="34" charset="0"/>
                <a:cs typeface="Arial" panose="020B0604020202020204" pitchFamily="34" charset="0"/>
              </a:rPr>
              <a:t>What about Civil Rights?</a:t>
            </a:r>
          </a:p>
        </p:txBody>
      </p:sp>
    </p:spTree>
    <p:extLst>
      <p:ext uri="{BB962C8B-B14F-4D97-AF65-F5344CB8AC3E}">
        <p14:creationId xmlns:p14="http://schemas.microsoft.com/office/powerpoint/2010/main" val="86883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67" name="Group 7"/>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9" name="Freeform 11"/>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8" name="Group 2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2" name="Freeform 27"/>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9"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71" name="Rectangle 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ouse by sixsixfive"/>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9385439" y="228600"/>
            <a:ext cx="2735982" cy="2715462"/>
          </a:xfrm>
          <a:prstGeom prst="rect">
            <a:avLst/>
          </a:prstGeom>
        </p:spPr>
      </p:pic>
      <p:sp>
        <p:nvSpPr>
          <p:cNvPr id="2" name="Title 1"/>
          <p:cNvSpPr>
            <a:spLocks noGrp="1"/>
          </p:cNvSpPr>
          <p:nvPr>
            <p:ph type="title"/>
          </p:nvPr>
        </p:nvSpPr>
        <p:spPr>
          <a:xfrm>
            <a:off x="535503" y="244741"/>
            <a:ext cx="6687370" cy="1259894"/>
          </a:xfrm>
        </p:spPr>
        <p:txBody>
          <a:bodyPr vert="horz" lIns="91440" tIns="45720" rIns="91440" bIns="45720" rtlCol="0" anchor="t">
            <a:normAutofit/>
          </a:bodyPr>
          <a:lstStyle/>
          <a:p>
            <a:r>
              <a:rPr lang="en-US" dirty="0">
                <a:solidFill>
                  <a:schemeClr val="tx1"/>
                </a:solidFill>
                <a:latin typeface="Arial" panose="020B0604020202020204" pitchFamily="34" charset="0"/>
                <a:cs typeface="Arial" panose="020B0604020202020204" pitchFamily="34" charset="0"/>
              </a:rPr>
              <a:t>Fair Housing Amendments Act</a:t>
            </a:r>
          </a:p>
        </p:txBody>
      </p:sp>
      <p:sp>
        <p:nvSpPr>
          <p:cNvPr id="3" name="Content Placeholder 2"/>
          <p:cNvSpPr>
            <a:spLocks noGrp="1"/>
          </p:cNvSpPr>
          <p:nvPr>
            <p:ph sz="half" idx="1"/>
          </p:nvPr>
        </p:nvSpPr>
        <p:spPr>
          <a:xfrm>
            <a:off x="649224" y="1069146"/>
            <a:ext cx="8382234" cy="5557290"/>
          </a:xfrm>
        </p:spPr>
        <p:txBody>
          <a:bodyPr vert="horz" lIns="91440" tIns="45720" rIns="91440" bIns="45720" rtlCol="0">
            <a:normAutofit/>
          </a:bodyPr>
          <a:lstStyle/>
          <a:p>
            <a:pPr>
              <a:lnSpc>
                <a:spcPct val="80000"/>
              </a:lnSpc>
            </a:pPr>
            <a:endParaRPr lang="en-US" sz="2800" dirty="0">
              <a:latin typeface="Arial" panose="020B0604020202020204" pitchFamily="34" charset="0"/>
              <a:cs typeface="Arial" panose="020B0604020202020204" pitchFamily="34" charset="0"/>
            </a:endParaRPr>
          </a:p>
          <a:p>
            <a:pPr>
              <a:lnSpc>
                <a:spcPct val="80000"/>
              </a:lnSpc>
            </a:pPr>
            <a:r>
              <a:rPr lang="en-US" sz="2800" dirty="0">
                <a:latin typeface="Arial" panose="020B0604020202020204" pitchFamily="34" charset="0"/>
                <a:cs typeface="Arial" panose="020B0604020202020204" pitchFamily="34" charset="0"/>
              </a:rPr>
              <a:t>“</a:t>
            </a:r>
            <a:r>
              <a:rPr lang="en-US" sz="2800" dirty="0">
                <a:solidFill>
                  <a:schemeClr val="tx1"/>
                </a:solidFill>
                <a:latin typeface="Arial" panose="020B0604020202020204" pitchFamily="34" charset="0"/>
                <a:cs typeface="Arial" panose="020B0604020202020204" pitchFamily="34" charset="0"/>
              </a:rPr>
              <a:t>to end the unnecessary exclusion of persons with handicaps from the American mainstream.” </a:t>
            </a:r>
          </a:p>
          <a:p>
            <a:pPr marL="457200" lvl="1" indent="0">
              <a:lnSpc>
                <a:spcPct val="80000"/>
              </a:lnSpc>
              <a:buNone/>
            </a:pPr>
            <a:endParaRPr lang="en-US" sz="2200" dirty="0">
              <a:latin typeface="Arial" panose="020B0604020202020204" pitchFamily="34" charset="0"/>
              <a:cs typeface="Arial" panose="020B0604020202020204" pitchFamily="34" charset="0"/>
            </a:endParaRPr>
          </a:p>
          <a:p>
            <a:pPr marL="457200" lvl="1" indent="0">
              <a:lnSpc>
                <a:spcPct val="80000"/>
              </a:lnSpc>
              <a:buNone/>
            </a:pPr>
            <a:endParaRPr lang="en-US" sz="2200" dirty="0">
              <a:latin typeface="Arial" panose="020B0604020202020204" pitchFamily="34" charset="0"/>
              <a:cs typeface="Arial" panose="020B0604020202020204" pitchFamily="34" charset="0"/>
            </a:endParaRPr>
          </a:p>
          <a:p>
            <a:pPr>
              <a:lnSpc>
                <a:spcPct val="80000"/>
              </a:lnSpc>
            </a:pPr>
            <a:r>
              <a:rPr lang="en-US" sz="2800" dirty="0">
                <a:solidFill>
                  <a:schemeClr val="tx1"/>
                </a:solidFill>
                <a:latin typeface="Arial" panose="020B0604020202020204" pitchFamily="34" charset="0"/>
                <a:cs typeface="Arial" panose="020B0604020202020204" pitchFamily="34" charset="0"/>
              </a:rPr>
              <a:t>“right to choose to live in single-family neighborhoods,” and “prohibits local governments from applying land use regulations in a manner that will exclude people with disabilities entirely from zoning neighborhoods, particularly residential neighborhoods.”  </a:t>
            </a:r>
          </a:p>
          <a:p>
            <a:pPr>
              <a:lnSpc>
                <a:spcPct val="80000"/>
              </a:lnSpc>
            </a:pPr>
            <a:endParaRPr lang="en-US" sz="1700" dirty="0"/>
          </a:p>
        </p:txBody>
      </p:sp>
    </p:spTree>
    <p:extLst>
      <p:ext uri="{BB962C8B-B14F-4D97-AF65-F5344CB8AC3E}">
        <p14:creationId xmlns:p14="http://schemas.microsoft.com/office/powerpoint/2010/main" val="165853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Fair Housing Amendments Act</a:t>
            </a:r>
            <a:endParaRPr lang="en-US" dirty="0">
              <a:solidFill>
                <a:schemeClr val="tx1"/>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617725142"/>
              </p:ext>
            </p:extLst>
          </p:nvPr>
        </p:nvGraphicFramePr>
        <p:xfrm>
          <a:off x="2589213" y="1322363"/>
          <a:ext cx="8777482" cy="541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title="Equal Housing Opportunity"/>
          <p:cNvPicPr>
            <a:picLocks noChangeAspect="1"/>
          </p:cNvPicPr>
          <p:nvPr/>
        </p:nvPicPr>
        <p:blipFill>
          <a:blip r:embed="rId7"/>
          <a:stretch>
            <a:fillRect/>
          </a:stretch>
        </p:blipFill>
        <p:spPr>
          <a:xfrm>
            <a:off x="584542" y="2236324"/>
            <a:ext cx="2068390" cy="2068390"/>
          </a:xfrm>
          <a:prstGeom prst="rect">
            <a:avLst/>
          </a:prstGeom>
        </p:spPr>
      </p:pic>
    </p:spTree>
    <p:extLst>
      <p:ext uri="{BB962C8B-B14F-4D97-AF65-F5344CB8AC3E}">
        <p14:creationId xmlns:p14="http://schemas.microsoft.com/office/powerpoint/2010/main" val="354567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Americans with Disabilities Act</a:t>
            </a:r>
          </a:p>
        </p:txBody>
      </p:sp>
      <p:sp>
        <p:nvSpPr>
          <p:cNvPr id="3" name="Content Placeholder 2"/>
          <p:cNvSpPr>
            <a:spLocks noGrp="1"/>
          </p:cNvSpPr>
          <p:nvPr>
            <p:ph idx="1"/>
          </p:nvPr>
        </p:nvSpPr>
        <p:spPr>
          <a:xfrm>
            <a:off x="2589212" y="1603717"/>
            <a:ext cx="8915400" cy="4965895"/>
          </a:xfrm>
        </p:spPr>
        <p:txBody>
          <a:bodyPr>
            <a:noAutofit/>
          </a:bodyPr>
          <a:lstStyle/>
          <a:p>
            <a:r>
              <a:rPr lang="en-US" sz="2800" dirty="0">
                <a:solidFill>
                  <a:schemeClr val="tx1"/>
                </a:solidFill>
                <a:latin typeface="Arial" panose="020B0604020202020204" pitchFamily="34" charset="0"/>
                <a:cs typeface="Arial" panose="020B0604020202020204" pitchFamily="34" charset="0"/>
              </a:rPr>
              <a:t>“architecture, transportation, and communication barriers, overprotective rules and policies, failure to make modifications to existing facilities and practices, exclusionary qualification standards and criteria, segregation, and relegation to lesser services, programs, activities, benefits, jobs, or other activities.”  42 U.S.C. § 12131.</a:t>
            </a:r>
          </a:p>
          <a:p>
            <a:r>
              <a:rPr lang="en-US" sz="2800" dirty="0">
                <a:solidFill>
                  <a:schemeClr val="tx1"/>
                </a:solidFill>
                <a:latin typeface="Arial" panose="020B0604020202020204" pitchFamily="34" charset="0"/>
                <a:cs typeface="Arial" panose="020B0604020202020204" pitchFamily="34" charset="0"/>
              </a:rPr>
              <a:t>prohibits public entities, including local and state governments, from discriminating against people with disabilities on the basis of their disability. 42 U.S.C. § 12132. </a:t>
            </a:r>
          </a:p>
          <a:p>
            <a:endParaRPr lang="en-US" sz="2800" dirty="0"/>
          </a:p>
        </p:txBody>
      </p:sp>
    </p:spTree>
    <p:extLst>
      <p:ext uri="{BB962C8B-B14F-4D97-AF65-F5344CB8AC3E}">
        <p14:creationId xmlns:p14="http://schemas.microsoft.com/office/powerpoint/2010/main" val="47001972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2589</TotalTime>
  <Words>1064</Words>
  <Application>Microsoft Office PowerPoint</Application>
  <PresentationFormat>Widescreen</PresentationFormat>
  <Paragraphs>91</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Wisp</vt:lpstr>
      <vt:lpstr>The Laws of Inclusive Neighborhoods: </vt:lpstr>
      <vt:lpstr>PowerPoint Presentation</vt:lpstr>
      <vt:lpstr>Ability Center Ramp Build</vt:lpstr>
      <vt:lpstr>Commercial Vehicle in a Residential Neighborhood</vt:lpstr>
      <vt:lpstr>Zoning Laws</vt:lpstr>
      <vt:lpstr>PowerPoint Presentation</vt:lpstr>
      <vt:lpstr>Fair Housing Amendments Act</vt:lpstr>
      <vt:lpstr>Fair Housing Amendments Act</vt:lpstr>
      <vt:lpstr>Americans with Disabilities Act</vt:lpstr>
      <vt:lpstr>Americans with Disabilities Act</vt:lpstr>
      <vt:lpstr>Discriminatory Ordinances</vt:lpstr>
      <vt:lpstr>Reasonable Accommodations</vt:lpstr>
      <vt:lpstr>Ordinance enacted or enforced without discriminatory malice</vt:lpstr>
      <vt:lpstr>Neighborhood Opposition</vt:lpstr>
      <vt:lpstr>PowerPoint Presentation</vt:lpstr>
      <vt:lpstr>Reasonable Accommodation Examples:</vt:lpstr>
      <vt:lpstr>What can we do without an attorney?</vt:lpstr>
      <vt:lpstr>Variance at a local level:</vt:lpstr>
      <vt:lpstr>Nuisance at a local level:</vt:lpstr>
      <vt:lpstr>Developing Local Procedures for Reasonable Accommodations in Zoning</vt:lpstr>
      <vt:lpstr>File a Complaint</vt:lpstr>
      <vt:lpstr>What happened?</vt:lpstr>
      <vt:lpstr>Resources</vt:lpstr>
      <vt:lpstr>Want a copy of our booklet (they’re free!)?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Hunt Thomas</dc:creator>
  <cp:lastModifiedBy>Mary Olson</cp:lastModifiedBy>
  <cp:revision>46</cp:revision>
  <dcterms:created xsi:type="dcterms:W3CDTF">2016-09-26T20:16:54Z</dcterms:created>
  <dcterms:modified xsi:type="dcterms:W3CDTF">2016-11-08T19:11:36Z</dcterms:modified>
</cp:coreProperties>
</file>