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6" r:id="rId6"/>
    <p:sldId id="272" r:id="rId7"/>
    <p:sldId id="275" r:id="rId8"/>
    <p:sldId id="277" r:id="rId9"/>
    <p:sldId id="278" r:id="rId10"/>
    <p:sldId id="274" r:id="rId11"/>
    <p:sldId id="282" r:id="rId12"/>
    <p:sldId id="285" r:id="rId13"/>
    <p:sldId id="287" r:id="rId14"/>
    <p:sldId id="289" r:id="rId15"/>
    <p:sldId id="290" r:id="rId16"/>
    <p:sldId id="293" r:id="rId17"/>
    <p:sldId id="294" r:id="rId18"/>
    <p:sldId id="297" r:id="rId19"/>
    <p:sldId id="298" r:id="rId20"/>
    <p:sldId id="301" r:id="rId21"/>
    <p:sldId id="303" r:id="rId22"/>
    <p:sldId id="305" r:id="rId23"/>
    <p:sldId id="307" r:id="rId24"/>
    <p:sldId id="309" r:id="rId25"/>
    <p:sldId id="312" r:id="rId26"/>
    <p:sldId id="313" r:id="rId27"/>
    <p:sldId id="314" r:id="rId28"/>
    <p:sldId id="316" r:id="rId29"/>
    <p:sldId id="317" r:id="rId30"/>
    <p:sldId id="315" r:id="rId31"/>
    <p:sldId id="318" r:id="rId32"/>
    <p:sldId id="319"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341559-D00F-4D72-9643-55A1287E47A9}">
          <p14:sldIdLst>
            <p14:sldId id="256"/>
            <p14:sldId id="257"/>
            <p14:sldId id="258"/>
            <p14:sldId id="261"/>
            <p14:sldId id="266"/>
          </p14:sldIdLst>
        </p14:section>
        <p14:section name="Untitled Section" id="{DEBC218E-514A-44E5-96FD-B709FFF556B5}">
          <p14:sldIdLst>
            <p14:sldId id="272"/>
            <p14:sldId id="275"/>
            <p14:sldId id="277"/>
            <p14:sldId id="278"/>
            <p14:sldId id="274"/>
            <p14:sldId id="282"/>
            <p14:sldId id="285"/>
            <p14:sldId id="287"/>
            <p14:sldId id="289"/>
            <p14:sldId id="290"/>
            <p14:sldId id="293"/>
            <p14:sldId id="294"/>
            <p14:sldId id="297"/>
            <p14:sldId id="298"/>
            <p14:sldId id="301"/>
            <p14:sldId id="303"/>
            <p14:sldId id="305"/>
            <p14:sldId id="307"/>
            <p14:sldId id="309"/>
            <p14:sldId id="312"/>
            <p14:sldId id="313"/>
            <p14:sldId id="314"/>
            <p14:sldId id="316"/>
            <p14:sldId id="317"/>
            <p14:sldId id="315"/>
            <p14:sldId id="318"/>
            <p14:sldId id="319"/>
            <p14:sldId id="32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95" d="100"/>
          <a:sy n="95" d="100"/>
        </p:scale>
        <p:origin x="-67"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197675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269095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A5E7CE-140F-4290-9040-DF8D177964D2}"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814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600142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E7CE-140F-4290-9040-DF8D177964D2}"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57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423257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328338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56898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173973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179668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397462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41721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135991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129259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122650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AE09-6878-4AE8-A772-9389C17BA73F}"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E7CE-140F-4290-9040-DF8D177964D2}" type="slidenum">
              <a:rPr lang="en-US" smtClean="0"/>
              <a:t>‹#›</a:t>
            </a:fld>
            <a:endParaRPr lang="en-US" dirty="0"/>
          </a:p>
        </p:txBody>
      </p:sp>
    </p:spTree>
    <p:extLst>
      <p:ext uri="{BB962C8B-B14F-4D97-AF65-F5344CB8AC3E}">
        <p14:creationId xmlns:p14="http://schemas.microsoft.com/office/powerpoint/2010/main" val="384577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161AE09-6878-4AE8-A772-9389C17BA73F}" type="datetimeFigureOut">
              <a:rPr lang="en-US" smtClean="0"/>
              <a:t>11/16/2016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A5E7CE-140F-4290-9040-DF8D177964D2}" type="slidenum">
              <a:rPr lang="en-US" smtClean="0"/>
              <a:t>‹#›</a:t>
            </a:fld>
            <a:endParaRPr lang="en-US" dirty="0"/>
          </a:p>
        </p:txBody>
      </p:sp>
    </p:spTree>
    <p:extLst>
      <p:ext uri="{BB962C8B-B14F-4D97-AF65-F5344CB8AC3E}">
        <p14:creationId xmlns:p14="http://schemas.microsoft.com/office/powerpoint/2010/main" val="967859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ih7_Peze7NAhVDRyYKHSpiDjEQjRwIBw&amp;url=https://faithandworktwopointzero.wordpress.com/2013/08/02/stanley-holbrook/&amp;psig=AFQjCNHTFrGeqIpSP0L0Z70dAV2eBNECoQ&amp;ust=1468436326499847"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8265" y="782051"/>
            <a:ext cx="8915399" cy="2262781"/>
          </a:xfrm>
        </p:spPr>
        <p:txBody>
          <a:bodyPr>
            <a:normAutofit fontScale="90000"/>
          </a:bodyPr>
          <a:lstStyle/>
          <a:p>
            <a:pPr algn="ctr"/>
            <a:r>
              <a:rPr lang="en-US" sz="4000" u="sng" dirty="0" smtClean="0"/>
              <a:t>IL Movement</a:t>
            </a:r>
            <a:r>
              <a:rPr lang="en-US" sz="4000" u="sng" dirty="0"/>
              <a:t> </a:t>
            </a:r>
            <a:r>
              <a:rPr lang="en-US" sz="4000" u="sng" dirty="0" smtClean="0"/>
              <a:t>and African </a:t>
            </a:r>
            <a:r>
              <a:rPr lang="en-US" sz="4000" u="sng" dirty="0"/>
              <a:t>Americans</a:t>
            </a:r>
            <a:r>
              <a:rPr lang="en-US" dirty="0" smtClean="0"/>
              <a:t/>
            </a:r>
            <a:br>
              <a:rPr lang="en-US" dirty="0" smtClean="0"/>
            </a:br>
            <a:r>
              <a:rPr lang="en-US" dirty="0" smtClean="0"/>
              <a:t> </a:t>
            </a:r>
            <a:r>
              <a:rPr lang="en-US" b="1" dirty="0"/>
              <a:t>Yesterday, Today, </a:t>
            </a:r>
            <a:r>
              <a:rPr lang="en-US" b="1" dirty="0" smtClean="0"/>
              <a:t>Tomorrow</a:t>
            </a:r>
            <a:r>
              <a:rPr lang="en-US" dirty="0"/>
              <a:t/>
            </a:r>
            <a:br>
              <a:rPr lang="en-US" dirty="0"/>
            </a:br>
            <a:endParaRPr lang="en-US" dirty="0"/>
          </a:p>
        </p:txBody>
      </p:sp>
      <p:sp>
        <p:nvSpPr>
          <p:cNvPr id="3" name="Subtitle 2"/>
          <p:cNvSpPr>
            <a:spLocks noGrp="1"/>
          </p:cNvSpPr>
          <p:nvPr>
            <p:ph type="subTitle" idx="1"/>
          </p:nvPr>
        </p:nvSpPr>
        <p:spPr>
          <a:xfrm>
            <a:off x="2228264" y="4929778"/>
            <a:ext cx="8915399" cy="1856032"/>
          </a:xfrm>
          <a:solidFill>
            <a:schemeClr val="accent3">
              <a:lumMod val="60000"/>
              <a:lumOff val="40000"/>
            </a:schemeClr>
          </a:solidFill>
          <a:ln>
            <a:solidFill>
              <a:schemeClr val="accent1"/>
            </a:solidFill>
          </a:ln>
        </p:spPr>
        <p:txBody>
          <a:bodyPr>
            <a:normAutofit/>
          </a:bodyPr>
          <a:lstStyle/>
          <a:p>
            <a:pPr algn="ctr">
              <a:spcBef>
                <a:spcPts val="0"/>
              </a:spcBef>
            </a:pPr>
            <a:endParaRPr lang="en-US" dirty="0" smtClean="0"/>
          </a:p>
          <a:p>
            <a:pPr algn="ctr">
              <a:spcBef>
                <a:spcPts val="0"/>
              </a:spcBef>
            </a:pPr>
            <a:r>
              <a:rPr lang="en-US" dirty="0" smtClean="0"/>
              <a:t>The 22</a:t>
            </a:r>
            <a:r>
              <a:rPr lang="en-US" baseline="30000" dirty="0" smtClean="0"/>
              <a:t>nd</a:t>
            </a:r>
            <a:r>
              <a:rPr lang="en-US" dirty="0" smtClean="0"/>
              <a:t> Annual National Conference on Rural Independent Living</a:t>
            </a:r>
          </a:p>
          <a:p>
            <a:pPr algn="ctr">
              <a:spcBef>
                <a:spcPts val="0"/>
              </a:spcBef>
            </a:pPr>
            <a:r>
              <a:rPr lang="en-US" dirty="0" smtClean="0"/>
              <a:t>“Betting on the Youth….VOTE for the Future”</a:t>
            </a:r>
          </a:p>
          <a:p>
            <a:pPr algn="ctr">
              <a:spcBef>
                <a:spcPts val="0"/>
              </a:spcBef>
            </a:pPr>
            <a:r>
              <a:rPr lang="en-US" dirty="0" smtClean="0"/>
              <a:t> Sunday, October 23, 2016 – 1:30 pm – 3:00 pm </a:t>
            </a:r>
          </a:p>
          <a:p>
            <a:pPr algn="ctr">
              <a:spcBef>
                <a:spcPts val="0"/>
              </a:spcBef>
            </a:pPr>
            <a:r>
              <a:rPr lang="en-US" dirty="0" smtClean="0"/>
              <a:t> </a:t>
            </a:r>
            <a:r>
              <a:rPr lang="en-US" b="1" u="sng" dirty="0" smtClean="0"/>
              <a:t>PRESENTER</a:t>
            </a:r>
            <a:r>
              <a:rPr lang="en-US" b="1" dirty="0" smtClean="0"/>
              <a:t>:</a:t>
            </a:r>
            <a:r>
              <a:rPr lang="en-US" dirty="0"/>
              <a:t> </a:t>
            </a:r>
            <a:r>
              <a:rPr lang="en-US" b="1" dirty="0" smtClean="0"/>
              <a:t>Liz Sherwin, Executive Director – Illinois/Iowa CIL (IICIL)</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795" y="2384650"/>
            <a:ext cx="2427457" cy="2427457"/>
          </a:xfrm>
          <a:prstGeom prst="rect">
            <a:avLst/>
          </a:prstGeom>
        </p:spPr>
      </p:pic>
    </p:spTree>
    <p:extLst>
      <p:ext uri="{BB962C8B-B14F-4D97-AF65-F5344CB8AC3E}">
        <p14:creationId xmlns:p14="http://schemas.microsoft.com/office/powerpoint/2010/main" val="557915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946" y="223058"/>
            <a:ext cx="8911687" cy="761012"/>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673769" y="1175657"/>
            <a:ext cx="10830844" cy="5496483"/>
          </a:xfrm>
        </p:spPr>
        <p:txBody>
          <a:bodyPr>
            <a:normAutofit/>
          </a:bodyPr>
          <a:lstStyle/>
          <a:p>
            <a:endParaRPr lang="en-US" b="1" dirty="0" smtClean="0"/>
          </a:p>
          <a:p>
            <a:r>
              <a:rPr lang="en-US" b="1" dirty="0" smtClean="0"/>
              <a:t>1851 - Rascality </a:t>
            </a:r>
            <a:r>
              <a:rPr lang="en-US" b="1" dirty="0"/>
              <a:t>in </a:t>
            </a:r>
            <a:r>
              <a:rPr lang="en-US" b="1" dirty="0" smtClean="0"/>
              <a:t>Slaves - </a:t>
            </a:r>
            <a:r>
              <a:rPr lang="en-US" dirty="0" smtClean="0"/>
              <a:t>Pro-slavery </a:t>
            </a:r>
            <a:r>
              <a:rPr lang="en-US" dirty="0"/>
              <a:t>advocate and Louisiana physician Samuel Cartwright identifies two mental syndromes distinctive to slaves.</a:t>
            </a:r>
          </a:p>
          <a:p>
            <a:pPr marL="0" indent="0">
              <a:buNone/>
            </a:pPr>
            <a:r>
              <a:rPr lang="en-US" dirty="0" smtClean="0"/>
              <a:t>		*The </a:t>
            </a:r>
            <a:r>
              <a:rPr lang="en-US" dirty="0"/>
              <a:t>first was known as </a:t>
            </a:r>
            <a:r>
              <a:rPr lang="en-US" u="sng" dirty="0"/>
              <a:t>Drapetomania</a:t>
            </a:r>
            <a:r>
              <a:rPr lang="en-US" dirty="0"/>
              <a:t>, a disease that caused slaves to </a:t>
            </a:r>
            <a:r>
              <a:rPr lang="en-US" dirty="0" smtClean="0"/>
              <a:t>run away. </a:t>
            </a:r>
          </a:p>
          <a:p>
            <a:pPr marL="0" indent="0">
              <a:buNone/>
            </a:pPr>
            <a:r>
              <a:rPr lang="en-US" dirty="0" smtClean="0"/>
              <a:t>		*</a:t>
            </a:r>
            <a:r>
              <a:rPr lang="en-US" u="sng" dirty="0" err="1" smtClean="0"/>
              <a:t>Dysaethesia</a:t>
            </a:r>
            <a:r>
              <a:rPr lang="en-US" u="sng" dirty="0" smtClean="0"/>
              <a:t> </a:t>
            </a:r>
            <a:r>
              <a:rPr lang="en-US" u="sng" dirty="0"/>
              <a:t>Aethiopica</a:t>
            </a:r>
            <a:r>
              <a:rPr lang="en-US" dirty="0"/>
              <a:t>, known as “rascality” by slave overseers, caused “hebetude of </a:t>
            </a:r>
            <a:r>
              <a:rPr lang="en-US" dirty="0" smtClean="0"/>
              <a:t>		  the </a:t>
            </a:r>
            <a:r>
              <a:rPr lang="en-US" dirty="0"/>
              <a:t>mind and obtuse sensibility of the body.” Symptoms included disobedience, </a:t>
            </a:r>
            <a:r>
              <a:rPr lang="en-US" dirty="0" smtClean="0"/>
              <a:t>				  insolence</a:t>
            </a:r>
            <a:r>
              <a:rPr lang="en-US" dirty="0"/>
              <a:t>, and a refusal to work.</a:t>
            </a:r>
          </a:p>
          <a:p>
            <a:pPr marL="0" indent="0">
              <a:buNone/>
            </a:pPr>
            <a:r>
              <a:rPr lang="en-US" dirty="0" smtClean="0"/>
              <a:t>		*Both </a:t>
            </a:r>
            <a:r>
              <a:rPr lang="en-US" dirty="0"/>
              <a:t>“diseases” were remedied through punishments such as whipping and hard </a:t>
            </a:r>
            <a:r>
              <a:rPr lang="en-US" dirty="0" smtClean="0"/>
              <a:t>labor</a:t>
            </a:r>
          </a:p>
          <a:p>
            <a:r>
              <a:rPr lang="en-US" b="1" dirty="0" smtClean="0"/>
              <a:t>1833 - Liberator </a:t>
            </a:r>
            <a:r>
              <a:rPr lang="en-US" b="1" dirty="0"/>
              <a:t>of </a:t>
            </a:r>
            <a:r>
              <a:rPr lang="en-US" b="1" dirty="0" smtClean="0"/>
              <a:t>Slaves</a:t>
            </a:r>
            <a:r>
              <a:rPr lang="en-US" dirty="0" smtClean="0"/>
              <a:t> - An </a:t>
            </a:r>
            <a:r>
              <a:rPr lang="en-US" dirty="0"/>
              <a:t>adolescent Harriet Tubman witnesses an overseer preparing to punish a slave from another family and intervenes.</a:t>
            </a:r>
          </a:p>
          <a:p>
            <a:pPr marL="0" indent="0">
              <a:buNone/>
            </a:pPr>
            <a:r>
              <a:rPr lang="en-US" dirty="0" smtClean="0"/>
              <a:t>		*In </a:t>
            </a:r>
            <a:r>
              <a:rPr lang="en-US" dirty="0"/>
              <a:t>the process, Harriet is struck in the head with a two pound weight—resulting in a skull </a:t>
            </a:r>
            <a:r>
              <a:rPr lang="en-US" dirty="0" smtClean="0"/>
              <a:t>		  fracture. She </a:t>
            </a:r>
            <a:r>
              <a:rPr lang="en-US" dirty="0"/>
              <a:t>recovered slowly from the injury and, for the rest of her life, experienced </a:t>
            </a:r>
            <a:r>
              <a:rPr lang="en-US" dirty="0" smtClean="0"/>
              <a:t>			  seizures</a:t>
            </a:r>
            <a:r>
              <a:rPr lang="en-US" dirty="0"/>
              <a:t>, narcolepsy, and headaches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6496" y="5364580"/>
            <a:ext cx="1525504" cy="1493419"/>
          </a:xfrm>
          <a:prstGeom prst="rect">
            <a:avLst/>
          </a:prstGeom>
        </p:spPr>
      </p:pic>
    </p:spTree>
    <p:extLst>
      <p:ext uri="{BB962C8B-B14F-4D97-AF65-F5344CB8AC3E}">
        <p14:creationId xmlns:p14="http://schemas.microsoft.com/office/powerpoint/2010/main" val="3961160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230" y="311289"/>
            <a:ext cx="8911687" cy="875827"/>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1851276" y="1684421"/>
            <a:ext cx="9289966" cy="4788568"/>
          </a:xfrm>
        </p:spPr>
        <p:txBody>
          <a:bodyPr>
            <a:normAutofit fontScale="25000" lnSpcReduction="20000"/>
          </a:bodyPr>
          <a:lstStyle/>
          <a:p>
            <a:r>
              <a:rPr lang="en-US" sz="8000" b="1" dirty="0" smtClean="0"/>
              <a:t>1855</a:t>
            </a:r>
            <a:r>
              <a:rPr lang="en-US" sz="8000" dirty="0" smtClean="0"/>
              <a:t> - Dr</a:t>
            </a:r>
            <a:r>
              <a:rPr lang="en-US" sz="8000" dirty="0"/>
              <a:t>. Thomas Story Kirkbride, architect of insane asylums, states</a:t>
            </a:r>
            <a:r>
              <a:rPr lang="en-US" sz="8000" dirty="0" smtClean="0"/>
              <a:t>: “</a:t>
            </a:r>
            <a:r>
              <a:rPr lang="en-US" sz="8000" dirty="0"/>
              <a:t>The idea of mixing up all colors and classes, as seen in one or two institutions in the United States, is not what is wanted in our hospitals for the insane</a:t>
            </a:r>
            <a:r>
              <a:rPr lang="en-US" sz="8000" dirty="0" smtClean="0"/>
              <a:t>.”</a:t>
            </a:r>
          </a:p>
          <a:p>
            <a:r>
              <a:rPr lang="en-US" sz="8000" b="1" dirty="0" smtClean="0"/>
              <a:t>1857 - </a:t>
            </a:r>
            <a:r>
              <a:rPr lang="en-US" sz="8000" dirty="0" smtClean="0"/>
              <a:t>Thomas </a:t>
            </a:r>
            <a:r>
              <a:rPr lang="en-US" sz="8000" dirty="0"/>
              <a:t>Wiggins, also known as “Blind Tom,” gives his first concert in Georgia.</a:t>
            </a:r>
          </a:p>
          <a:p>
            <a:pPr marL="0" indent="0">
              <a:buNone/>
            </a:pPr>
            <a:r>
              <a:rPr lang="en-US" sz="8000" dirty="0" smtClean="0"/>
              <a:t>		*He </a:t>
            </a:r>
            <a:r>
              <a:rPr lang="en-US" sz="8000" dirty="0"/>
              <a:t>was an autistic savant who was able to play music on the </a:t>
            </a:r>
            <a:r>
              <a:rPr lang="en-US" sz="8000" dirty="0" smtClean="0"/>
              <a:t>			  piano </a:t>
            </a:r>
            <a:r>
              <a:rPr lang="en-US" sz="8000" dirty="0"/>
              <a:t>after listening to a song only once.</a:t>
            </a:r>
          </a:p>
          <a:p>
            <a:pPr marL="0" indent="0">
              <a:buNone/>
            </a:pPr>
            <a:r>
              <a:rPr lang="en-US" sz="8000" dirty="0" smtClean="0"/>
              <a:t>		*He could sing and recite poetry and prose in several languages, 		  phonetically duplicate long speeches, and reproduce the 			  sounds of nature, machines, and musical instruments on the 			  piano</a:t>
            </a:r>
          </a:p>
          <a:p>
            <a:r>
              <a:rPr lang="en-US" sz="8000" b="1" dirty="0" smtClean="0"/>
              <a:t>1857 - </a:t>
            </a:r>
            <a:r>
              <a:rPr lang="en-US" sz="8000" dirty="0" smtClean="0"/>
              <a:t>The </a:t>
            </a:r>
            <a:r>
              <a:rPr lang="en-US" sz="8000" dirty="0"/>
              <a:t>Kentucky Institute for the Feeble-Minded opens in Frankfort.</a:t>
            </a:r>
          </a:p>
          <a:p>
            <a:pPr marL="0" indent="0">
              <a:buNone/>
            </a:pPr>
            <a:r>
              <a:rPr lang="en-US" sz="8000" dirty="0" smtClean="0"/>
              <a:t>		*This </a:t>
            </a:r>
            <a:r>
              <a:rPr lang="en-US" sz="8000" dirty="0"/>
              <a:t>facility was one of two institutions of its kind in the south that </a:t>
            </a:r>
            <a:r>
              <a:rPr lang="en-US" sz="8000" dirty="0" smtClean="0"/>
              <a:t>		  provided </a:t>
            </a:r>
            <a:r>
              <a:rPr lang="en-US" sz="8000" dirty="0"/>
              <a:t>care and education to both races.</a:t>
            </a:r>
          </a:p>
          <a:p>
            <a:endParaRPr lang="en-US" sz="2600" dirty="0" smtClean="0"/>
          </a:p>
          <a:p>
            <a:endParaRPr lang="en-US" sz="2600" dirty="0"/>
          </a:p>
          <a:p>
            <a:pPr marL="0" indent="0">
              <a:buNone/>
            </a:pPr>
            <a:r>
              <a:rPr lang="en-US" b="1" dirty="0"/>
              <a:t/>
            </a:r>
            <a:br>
              <a:rPr lang="en-US" b="1"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2989" y="5455238"/>
            <a:ext cx="1395664" cy="1395664"/>
          </a:xfrm>
          <a:prstGeom prst="rect">
            <a:avLst/>
          </a:prstGeom>
        </p:spPr>
      </p:pic>
    </p:spTree>
    <p:extLst>
      <p:ext uri="{BB962C8B-B14F-4D97-AF65-F5344CB8AC3E}">
        <p14:creationId xmlns:p14="http://schemas.microsoft.com/office/powerpoint/2010/main" val="187523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167" y="263162"/>
            <a:ext cx="8911687" cy="779575"/>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1138989" y="1201783"/>
            <a:ext cx="10365623" cy="5150891"/>
          </a:xfrm>
        </p:spPr>
        <p:txBody>
          <a:bodyPr>
            <a:normAutofit/>
          </a:bodyPr>
          <a:lstStyle/>
          <a:p>
            <a:endParaRPr lang="en-US" sz="2000" dirty="0" smtClean="0"/>
          </a:p>
          <a:p>
            <a:r>
              <a:rPr lang="en-US" sz="2000" b="1" dirty="0" smtClean="0"/>
              <a:t>1862</a:t>
            </a:r>
            <a:r>
              <a:rPr lang="en-US" sz="2000" dirty="0" smtClean="0"/>
              <a:t> - </a:t>
            </a:r>
            <a:r>
              <a:rPr lang="en-US" sz="2000" b="1" dirty="0" smtClean="0"/>
              <a:t>Freedmen’s Hospital - </a:t>
            </a:r>
            <a:r>
              <a:rPr lang="en-US" sz="2000" dirty="0" smtClean="0"/>
              <a:t>Camp </a:t>
            </a:r>
            <a:r>
              <a:rPr lang="en-US" sz="2000" dirty="0"/>
              <a:t>Barker was established to provide shelter, medical care, food, and possible employment to escaped slaves.</a:t>
            </a:r>
          </a:p>
          <a:p>
            <a:pPr marL="0" indent="0">
              <a:buNone/>
            </a:pPr>
            <a:r>
              <a:rPr lang="en-US" sz="2000" dirty="0" smtClean="0"/>
              <a:t>		*Eventually </a:t>
            </a:r>
            <a:r>
              <a:rPr lang="en-US" sz="2000" dirty="0"/>
              <a:t>the camp and others combined to create Freedman’s Village </a:t>
            </a:r>
            <a:r>
              <a:rPr lang="en-US" sz="2000" dirty="0" smtClean="0"/>
              <a:t>			  on </a:t>
            </a:r>
            <a:r>
              <a:rPr lang="en-US" sz="2000" dirty="0"/>
              <a:t>the estate of Robert E. Lee in Arlington, Virginia.</a:t>
            </a:r>
          </a:p>
          <a:p>
            <a:pPr marL="0" indent="0">
              <a:buNone/>
            </a:pPr>
            <a:r>
              <a:rPr lang="en-US" sz="2000" dirty="0" smtClean="0"/>
              <a:t>		*Freedmen’s </a:t>
            </a:r>
            <a:r>
              <a:rPr lang="en-US" sz="2000" dirty="0"/>
              <a:t>Hospital was built on the grounds in 1862 to care for freed </a:t>
            </a:r>
            <a:r>
              <a:rPr lang="en-US" sz="2000" dirty="0" smtClean="0"/>
              <a:t>			  African </a:t>
            </a:r>
            <a:r>
              <a:rPr lang="en-US" sz="2000" dirty="0"/>
              <a:t>Americans with disabilities and other medical issues</a:t>
            </a:r>
          </a:p>
          <a:p>
            <a:r>
              <a:rPr lang="en-US" sz="2000" b="1" dirty="0" smtClean="0"/>
              <a:t>1866</a:t>
            </a:r>
            <a:r>
              <a:rPr lang="en-US" sz="2000" dirty="0" smtClean="0"/>
              <a:t> – </a:t>
            </a:r>
            <a:r>
              <a:rPr lang="en-US" sz="2000" b="1" dirty="0" smtClean="0"/>
              <a:t>Black Codes – </a:t>
            </a:r>
            <a:r>
              <a:rPr lang="en-US" sz="2000" dirty="0" smtClean="0"/>
              <a:t>Implemented. These </a:t>
            </a:r>
            <a:r>
              <a:rPr lang="en-US" sz="2000" dirty="0"/>
              <a:t>codes, passed at both the local and state level, were used to restrict the rights of former </a:t>
            </a:r>
            <a:r>
              <a:rPr lang="en-US" sz="2000" dirty="0" smtClean="0"/>
              <a:t>slaves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125" y="4920681"/>
            <a:ext cx="1942599" cy="1942599"/>
          </a:xfrm>
          <a:prstGeom prst="rect">
            <a:avLst/>
          </a:prstGeom>
        </p:spPr>
      </p:pic>
    </p:spTree>
    <p:extLst>
      <p:ext uri="{BB962C8B-B14F-4D97-AF65-F5344CB8AC3E}">
        <p14:creationId xmlns:p14="http://schemas.microsoft.com/office/powerpoint/2010/main" val="4194151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709" y="128337"/>
            <a:ext cx="8152997" cy="777354"/>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689260" y="1395662"/>
            <a:ext cx="8215145" cy="4989095"/>
          </a:xfrm>
        </p:spPr>
        <p:txBody>
          <a:bodyPr>
            <a:normAutofit fontScale="85000" lnSpcReduction="20000"/>
          </a:bodyPr>
          <a:lstStyle/>
          <a:p>
            <a:r>
              <a:rPr lang="it-IT" sz="3200" b="1" dirty="0" smtClean="0"/>
              <a:t>1866</a:t>
            </a:r>
            <a:r>
              <a:rPr lang="it-IT" sz="3200" dirty="0" smtClean="0"/>
              <a:t> - </a:t>
            </a:r>
            <a:r>
              <a:rPr lang="it-IT" sz="3200" b="1" dirty="0" smtClean="0"/>
              <a:t>A </a:t>
            </a:r>
            <a:r>
              <a:rPr lang="it-IT" sz="3200" b="1" dirty="0"/>
              <a:t>Female Buffalo </a:t>
            </a:r>
            <a:r>
              <a:rPr lang="it-IT" sz="3200" b="1" dirty="0" smtClean="0"/>
              <a:t>Soldier - </a:t>
            </a:r>
            <a:r>
              <a:rPr lang="en-US" sz="3200" dirty="0" smtClean="0"/>
              <a:t>Cathay </a:t>
            </a:r>
            <a:r>
              <a:rPr lang="en-US" sz="3200" dirty="0"/>
              <a:t>Williams poses as man in order to enroll in the United States Army.</a:t>
            </a:r>
          </a:p>
          <a:p>
            <a:pPr marL="0" indent="0">
              <a:buNone/>
            </a:pPr>
            <a:r>
              <a:rPr lang="en-US" sz="3200" dirty="0" smtClean="0"/>
              <a:t>		*She </a:t>
            </a:r>
            <a:r>
              <a:rPr lang="en-US" sz="3200" dirty="0"/>
              <a:t>served from 1866 – 1868 and was </a:t>
            </a:r>
            <a:r>
              <a:rPr lang="en-US" sz="3200" dirty="0" smtClean="0"/>
              <a:t>			  eventually discharged with </a:t>
            </a:r>
            <a:r>
              <a:rPr lang="en-US" sz="3200" dirty="0"/>
              <a:t>a disability.</a:t>
            </a:r>
          </a:p>
          <a:p>
            <a:pPr marL="0" indent="0">
              <a:buNone/>
            </a:pPr>
            <a:r>
              <a:rPr lang="en-US" sz="3200" dirty="0" smtClean="0"/>
              <a:t>		*The </a:t>
            </a:r>
            <a:r>
              <a:rPr lang="en-US" sz="3200" dirty="0"/>
              <a:t>army surgeon claimed that she was </a:t>
            </a:r>
            <a:r>
              <a:rPr lang="en-US" sz="3200" dirty="0" smtClean="0"/>
              <a:t>			  of </a:t>
            </a:r>
            <a:r>
              <a:rPr lang="en-US" sz="3200" dirty="0"/>
              <a:t>“a feeble habit.”</a:t>
            </a:r>
          </a:p>
          <a:p>
            <a:pPr marL="0" indent="0">
              <a:buNone/>
            </a:pPr>
            <a:r>
              <a:rPr lang="en-US" sz="3200" dirty="0"/>
              <a:t>	</a:t>
            </a:r>
            <a:r>
              <a:rPr lang="en-US" sz="3200" dirty="0" smtClean="0"/>
              <a:t>	*She </a:t>
            </a:r>
            <a:r>
              <a:rPr lang="en-US" sz="3200" dirty="0"/>
              <a:t>was the first African American </a:t>
            </a:r>
            <a:r>
              <a:rPr lang="en-US" sz="3200" dirty="0" smtClean="0"/>
              <a:t>					  woman </a:t>
            </a:r>
            <a:r>
              <a:rPr lang="en-US" sz="3200" dirty="0"/>
              <a:t>to enlist and </a:t>
            </a:r>
            <a:r>
              <a:rPr lang="en-US" sz="3200" dirty="0" smtClean="0"/>
              <a:t>be </a:t>
            </a:r>
            <a:r>
              <a:rPr lang="en-US" sz="3200" dirty="0"/>
              <a:t>documented as </a:t>
            </a:r>
            <a:r>
              <a:rPr lang="en-US" sz="3200" dirty="0" smtClean="0"/>
              <a:t>		  a </a:t>
            </a:r>
            <a:r>
              <a:rPr lang="en-US" sz="3200" dirty="0"/>
              <a:t>soldier in the United States </a:t>
            </a:r>
            <a:r>
              <a:rPr lang="en-US" sz="3200" dirty="0" smtClean="0"/>
              <a:t>Army</a:t>
            </a:r>
          </a:p>
          <a:p>
            <a:r>
              <a:rPr lang="en-US" sz="3200" b="1" dirty="0" smtClean="0"/>
              <a:t>1868 - Federal </a:t>
            </a:r>
            <a:r>
              <a:rPr lang="en-US" sz="3200" b="1" dirty="0"/>
              <a:t>Disability </a:t>
            </a:r>
            <a:r>
              <a:rPr lang="en-US" sz="3200" b="1" dirty="0" smtClean="0"/>
              <a:t>Pensions - </a:t>
            </a:r>
            <a:r>
              <a:rPr lang="en-US" sz="3200" dirty="0" smtClean="0"/>
              <a:t>Black </a:t>
            </a:r>
            <a:r>
              <a:rPr lang="en-US" sz="3200" dirty="0"/>
              <a:t>Civil War veterans become eligible for federal disability pensions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490" y="675331"/>
            <a:ext cx="2242170" cy="41120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41" y="5201544"/>
            <a:ext cx="1661864" cy="1661864"/>
          </a:xfrm>
          <a:prstGeom prst="rect">
            <a:avLst/>
          </a:prstGeom>
        </p:spPr>
      </p:pic>
    </p:spTree>
    <p:extLst>
      <p:ext uri="{BB962C8B-B14F-4D97-AF65-F5344CB8AC3E}">
        <p14:creationId xmlns:p14="http://schemas.microsoft.com/office/powerpoint/2010/main" val="269673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483" y="170921"/>
            <a:ext cx="8911687" cy="1280890"/>
          </a:xfrm>
        </p:spPr>
        <p:txBody>
          <a:bodyPr/>
          <a:lstStyle/>
          <a:p>
            <a:r>
              <a:rPr lang="en-US" b="1" dirty="0"/>
              <a:t/>
            </a:r>
            <a:br>
              <a:rPr lang="en-US" b="1" dirty="0"/>
            </a:br>
            <a:endParaRPr lang="en-US" dirty="0"/>
          </a:p>
        </p:txBody>
      </p:sp>
      <p:sp>
        <p:nvSpPr>
          <p:cNvPr id="3" name="Content Placeholder 2"/>
          <p:cNvSpPr>
            <a:spLocks noGrp="1"/>
          </p:cNvSpPr>
          <p:nvPr>
            <p:ph idx="1"/>
          </p:nvPr>
        </p:nvSpPr>
        <p:spPr>
          <a:xfrm>
            <a:off x="954505" y="1193075"/>
            <a:ext cx="10550107" cy="4718148"/>
          </a:xfrm>
        </p:spPr>
        <p:txBody>
          <a:bodyPr>
            <a:normAutofit/>
          </a:bodyPr>
          <a:lstStyle/>
          <a:p>
            <a:endParaRPr lang="en-US" sz="2000" dirty="0" smtClean="0"/>
          </a:p>
          <a:p>
            <a:r>
              <a:rPr lang="en-US" sz="2000" b="1" dirty="0" smtClean="0"/>
              <a:t>1869</a:t>
            </a:r>
            <a:r>
              <a:rPr lang="en-US" sz="2000" dirty="0" smtClean="0"/>
              <a:t> - </a:t>
            </a:r>
            <a:r>
              <a:rPr lang="en-US" sz="2000" b="1" dirty="0" smtClean="0"/>
              <a:t>First </a:t>
            </a:r>
            <a:r>
              <a:rPr lang="en-US" sz="2000" b="1" dirty="0"/>
              <a:t>of Their </a:t>
            </a:r>
            <a:r>
              <a:rPr lang="en-US" sz="2000" b="1" dirty="0" smtClean="0"/>
              <a:t>Kind - </a:t>
            </a:r>
            <a:r>
              <a:rPr lang="en-US" sz="2000" dirty="0" smtClean="0"/>
              <a:t>The </a:t>
            </a:r>
            <a:r>
              <a:rPr lang="en-US" sz="2000" dirty="0"/>
              <a:t>North Carolina School for Colored Blind and Deaf is established in </a:t>
            </a:r>
            <a:r>
              <a:rPr lang="en-US" sz="2000" dirty="0" smtClean="0"/>
              <a:t>Raleigh. This </a:t>
            </a:r>
            <a:r>
              <a:rPr lang="en-US" sz="2000" dirty="0"/>
              <a:t>was the first separate school for African American children who were deaf in the United </a:t>
            </a:r>
            <a:r>
              <a:rPr lang="en-US" sz="2000" dirty="0" smtClean="0"/>
              <a:t>States</a:t>
            </a:r>
          </a:p>
          <a:p>
            <a:r>
              <a:rPr lang="en-US" sz="2000" b="1" dirty="0" smtClean="0"/>
              <a:t>1869</a:t>
            </a:r>
            <a:r>
              <a:rPr lang="en-US" sz="2000" dirty="0" smtClean="0"/>
              <a:t> - The </a:t>
            </a:r>
            <a:r>
              <a:rPr lang="en-US" sz="2000" dirty="0"/>
              <a:t>Central Lunatic Asylum for the Colored Insane is built near Petersburg, </a:t>
            </a:r>
            <a:r>
              <a:rPr lang="en-US" sz="2000" dirty="0" smtClean="0"/>
              <a:t>Virginia. This </a:t>
            </a:r>
            <a:r>
              <a:rPr lang="en-US" sz="2000" dirty="0"/>
              <a:t>was the first institution established specifically for the care of African Americans with various mental disabilities.</a:t>
            </a:r>
          </a:p>
          <a:p>
            <a:pPr marL="0" indent="0">
              <a:buNone/>
            </a:pPr>
            <a:r>
              <a:rPr lang="en-US" sz="2000" dirty="0" smtClean="0"/>
              <a:t>		*By </a:t>
            </a:r>
            <a:r>
              <a:rPr lang="en-US" sz="2000" b="1" dirty="0"/>
              <a:t>1938</a:t>
            </a:r>
            <a:r>
              <a:rPr lang="en-US" sz="2000" dirty="0"/>
              <a:t>, the asylum became the largest institution for African Americans </a:t>
            </a:r>
            <a:r>
              <a:rPr lang="en-US" sz="2000" dirty="0" smtClean="0"/>
              <a:t>			  who </a:t>
            </a:r>
            <a:r>
              <a:rPr lang="en-US" sz="2000" dirty="0"/>
              <a:t>were labeled as mentally ill—housing over 3,500 patients.</a:t>
            </a:r>
          </a:p>
        </p:txBody>
      </p:sp>
      <p:sp>
        <p:nvSpPr>
          <p:cNvPr id="5" name="Rectangle 4"/>
          <p:cNvSpPr/>
          <p:nvPr/>
        </p:nvSpPr>
        <p:spPr>
          <a:xfrm>
            <a:off x="2210054" y="364776"/>
            <a:ext cx="7198641" cy="707886"/>
          </a:xfrm>
          <a:prstGeom prst="rect">
            <a:avLst/>
          </a:prstGeom>
        </p:spPr>
        <p:txBody>
          <a:bodyPr wrap="square">
            <a:spAutoFit/>
          </a:bodyPr>
          <a:lstStyle/>
          <a:p>
            <a:r>
              <a:rPr lang="en-US" sz="4000" dirty="0"/>
              <a:t>Historical Perspective </a:t>
            </a:r>
            <a:r>
              <a:rPr lang="en-US" sz="4000" dirty="0" smtClean="0"/>
              <a:t>Cont.</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4824" y="4910596"/>
            <a:ext cx="1942599" cy="1942599"/>
          </a:xfrm>
          <a:prstGeom prst="rect">
            <a:avLst/>
          </a:prstGeom>
        </p:spPr>
      </p:pic>
    </p:spTree>
    <p:extLst>
      <p:ext uri="{BB962C8B-B14F-4D97-AF65-F5344CB8AC3E}">
        <p14:creationId xmlns:p14="http://schemas.microsoft.com/office/powerpoint/2010/main" val="63445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483" y="215036"/>
            <a:ext cx="8911687" cy="939996"/>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753979" y="1155032"/>
            <a:ext cx="11269579" cy="4884821"/>
          </a:xfrm>
        </p:spPr>
        <p:txBody>
          <a:bodyPr>
            <a:normAutofit fontScale="25000" lnSpcReduction="20000"/>
          </a:bodyPr>
          <a:lstStyle/>
          <a:p>
            <a:endParaRPr lang="en-US" dirty="0"/>
          </a:p>
          <a:p>
            <a:endParaRPr lang="en-US" sz="8000" dirty="0" smtClean="0"/>
          </a:p>
          <a:p>
            <a:r>
              <a:rPr lang="en-US" sz="8000" b="1" dirty="0" smtClean="0"/>
              <a:t>1876</a:t>
            </a:r>
            <a:r>
              <a:rPr lang="en-US" sz="8000" dirty="0" smtClean="0"/>
              <a:t> - </a:t>
            </a:r>
            <a:r>
              <a:rPr lang="en-US" sz="8000" b="1" dirty="0" smtClean="0"/>
              <a:t>Jim </a:t>
            </a:r>
            <a:r>
              <a:rPr lang="en-US" sz="8000" b="1" dirty="0"/>
              <a:t>Crow </a:t>
            </a:r>
            <a:r>
              <a:rPr lang="en-US" sz="8000" b="1" dirty="0" smtClean="0"/>
              <a:t>Laws - </a:t>
            </a:r>
            <a:r>
              <a:rPr lang="en-US" sz="8000" dirty="0" smtClean="0"/>
              <a:t>Between </a:t>
            </a:r>
            <a:r>
              <a:rPr lang="en-US" sz="8000" dirty="0"/>
              <a:t>1876 and 1965, every southern state implemented Jim Crow Laws to force the segregation of blacks and </a:t>
            </a:r>
            <a:r>
              <a:rPr lang="en-US" sz="8000" dirty="0" smtClean="0"/>
              <a:t>whites. The </a:t>
            </a:r>
            <a:r>
              <a:rPr lang="en-US" sz="8000" dirty="0"/>
              <a:t>laws mandated “separate but equal” accommodations for African Americans.</a:t>
            </a:r>
          </a:p>
          <a:p>
            <a:pPr marL="0" indent="0">
              <a:buNone/>
            </a:pPr>
            <a:r>
              <a:rPr lang="en-US" sz="8000" dirty="0" smtClean="0"/>
              <a:t>		*These </a:t>
            </a:r>
            <a:r>
              <a:rPr lang="en-US" sz="8000" dirty="0"/>
              <a:t>laws extended to institutions for people with disabilities and even to </a:t>
            </a:r>
            <a:r>
              <a:rPr lang="en-US" sz="8000" dirty="0" smtClean="0"/>
              <a:t>				  hospitals.</a:t>
            </a:r>
            <a:endParaRPr lang="en-US" sz="8000" dirty="0"/>
          </a:p>
          <a:p>
            <a:r>
              <a:rPr lang="en-US" sz="8000" b="1" dirty="0" smtClean="0"/>
              <a:t>1890</a:t>
            </a:r>
            <a:r>
              <a:rPr lang="en-US" sz="8000" dirty="0" smtClean="0"/>
              <a:t> - </a:t>
            </a:r>
            <a:r>
              <a:rPr lang="en-US" sz="8000" b="1" dirty="0" smtClean="0"/>
              <a:t>Gallaudet College - </a:t>
            </a:r>
            <a:r>
              <a:rPr lang="en-US" sz="8000" dirty="0" smtClean="0"/>
              <a:t>Ennals </a:t>
            </a:r>
            <a:r>
              <a:rPr lang="en-US" sz="8000" dirty="0"/>
              <a:t>Adams Jr. becomes the first African American student to be enrolled at Gallaudet College in Washington, D.C</a:t>
            </a:r>
          </a:p>
          <a:p>
            <a:r>
              <a:rPr lang="en-US" sz="8000" b="1" dirty="0" smtClean="0"/>
              <a:t>1895</a:t>
            </a:r>
            <a:r>
              <a:rPr lang="en-US" sz="8000" dirty="0" smtClean="0"/>
              <a:t> - </a:t>
            </a:r>
            <a:r>
              <a:rPr lang="en-US" sz="8000" b="1" dirty="0" smtClean="0"/>
              <a:t>Increasing </a:t>
            </a:r>
            <a:r>
              <a:rPr lang="en-US" sz="8000" b="1" dirty="0"/>
              <a:t>Insanity in </a:t>
            </a:r>
            <a:r>
              <a:rPr lang="en-US" sz="8000" b="1" dirty="0" smtClean="0"/>
              <a:t>the </a:t>
            </a:r>
            <a:r>
              <a:rPr lang="en-US" sz="8000" b="1" dirty="0"/>
              <a:t>African American </a:t>
            </a:r>
            <a:r>
              <a:rPr lang="en-US" sz="8000" b="1" dirty="0" smtClean="0"/>
              <a:t>Population - </a:t>
            </a:r>
            <a:r>
              <a:rPr lang="en-US" sz="8000" dirty="0" smtClean="0"/>
              <a:t>Dr</a:t>
            </a:r>
            <a:r>
              <a:rPr lang="en-US" sz="8000" dirty="0"/>
              <a:t>. T. O. Powell, superintendent of the Georgia Lunatic Asylum, reports on the increase of insanity among blacks between 1860 and </a:t>
            </a:r>
            <a:r>
              <a:rPr lang="en-US" sz="8000" dirty="0" smtClean="0"/>
              <a:t>1890. He </a:t>
            </a:r>
            <a:r>
              <a:rPr lang="en-US" sz="8000" dirty="0"/>
              <a:t>believed that this increase was due to their freedom from </a:t>
            </a:r>
            <a:r>
              <a:rPr lang="en-US" sz="8000" dirty="0" smtClean="0"/>
              <a:t>bondage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5139" y="4915865"/>
            <a:ext cx="1942599" cy="1942599"/>
          </a:xfrm>
          <a:prstGeom prst="rect">
            <a:avLst/>
          </a:prstGeom>
        </p:spPr>
      </p:pic>
    </p:spTree>
    <p:extLst>
      <p:ext uri="{BB962C8B-B14F-4D97-AF65-F5344CB8AC3E}">
        <p14:creationId xmlns:p14="http://schemas.microsoft.com/office/powerpoint/2010/main" val="384620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1140823" y="1611086"/>
            <a:ext cx="10363789" cy="4300136"/>
          </a:xfrm>
        </p:spPr>
        <p:txBody>
          <a:bodyPr>
            <a:normAutofit fontScale="77500" lnSpcReduction="20000"/>
          </a:bodyPr>
          <a:lstStyle/>
          <a:p>
            <a:r>
              <a:rPr lang="en-US" sz="3200" b="1" dirty="0" smtClean="0"/>
              <a:t>1904</a:t>
            </a:r>
            <a:r>
              <a:rPr lang="en-US" sz="3200" dirty="0" smtClean="0"/>
              <a:t> - </a:t>
            </a:r>
            <a:r>
              <a:rPr lang="en-US" sz="3200" b="1" dirty="0" smtClean="0"/>
              <a:t>Tuberculosis</a:t>
            </a:r>
            <a:r>
              <a:rPr lang="en-US" sz="3200" b="1" dirty="0"/>
              <a:t>: A Black Disease?</a:t>
            </a:r>
            <a:r>
              <a:rPr lang="en-US" sz="3200" dirty="0"/>
              <a:t> </a:t>
            </a:r>
            <a:r>
              <a:rPr lang="en-US" sz="3200" dirty="0" smtClean="0"/>
              <a:t>- The </a:t>
            </a:r>
            <a:r>
              <a:rPr lang="en-US" sz="3200" dirty="0"/>
              <a:t>National Association for the Study and Prevention of Tuberculosis is established to treat and prevent the deadly disease from spreading.</a:t>
            </a:r>
          </a:p>
          <a:p>
            <a:pPr marL="0" indent="0">
              <a:buNone/>
            </a:pPr>
            <a:r>
              <a:rPr lang="en-US" sz="3200" dirty="0" smtClean="0"/>
              <a:t>		*At </a:t>
            </a:r>
            <a:r>
              <a:rPr lang="en-US" sz="3200" dirty="0"/>
              <a:t>the time, medical theory believed that tuberculosis </a:t>
            </a:r>
            <a:r>
              <a:rPr lang="en-US" sz="3200" dirty="0" smtClean="0"/>
              <a:t>			 	  occurred </a:t>
            </a:r>
            <a:r>
              <a:rPr lang="en-US" sz="3200" dirty="0"/>
              <a:t>more in African Americans than it did in whites.</a:t>
            </a:r>
          </a:p>
          <a:p>
            <a:pPr marL="0" indent="0">
              <a:buNone/>
            </a:pPr>
            <a:r>
              <a:rPr lang="en-US" sz="3200" dirty="0" smtClean="0"/>
              <a:t>		*Much </a:t>
            </a:r>
            <a:r>
              <a:rPr lang="en-US" sz="3200" dirty="0"/>
              <a:t>of this was do to the scant knowledge of </a:t>
            </a:r>
            <a:r>
              <a:rPr lang="en-US" sz="3200" dirty="0" smtClean="0"/>
              <a:t>						  microbiology </a:t>
            </a:r>
            <a:r>
              <a:rPr lang="en-US" sz="3200" dirty="0"/>
              <a:t>and the poor conditions in which many </a:t>
            </a:r>
            <a:r>
              <a:rPr lang="en-US" sz="3200" dirty="0" smtClean="0"/>
              <a:t>				  southern </a:t>
            </a:r>
            <a:r>
              <a:rPr lang="en-US" sz="3200" dirty="0"/>
              <a:t>blacks lived.</a:t>
            </a:r>
          </a:p>
          <a:p>
            <a:pPr marL="0" indent="0">
              <a:buNone/>
            </a:pPr>
            <a:r>
              <a:rPr lang="en-US" sz="3200" dirty="0" smtClean="0"/>
              <a:t>		*When </a:t>
            </a:r>
            <a:r>
              <a:rPr lang="en-US" sz="3200" dirty="0"/>
              <a:t>it was realized germs knew no color line, the </a:t>
            </a:r>
            <a:r>
              <a:rPr lang="en-US" sz="3200" dirty="0" smtClean="0"/>
              <a:t>					  Association </a:t>
            </a:r>
            <a:r>
              <a:rPr lang="en-US" sz="3200" dirty="0"/>
              <a:t>cared for both blacks and whites</a:t>
            </a:r>
          </a:p>
          <a:p>
            <a:pPr marL="0" indent="0">
              <a:buNone/>
            </a:pPr>
            <a:r>
              <a:rPr lang="en-US" b="1" dirty="0"/>
              <a:t/>
            </a:r>
            <a:br>
              <a:rPr lang="en-US" b="1" dirty="0"/>
            </a:br>
            <a:r>
              <a:rPr lang="en-US" b="1" dirty="0"/>
              <a:t/>
            </a:r>
            <a:br>
              <a:rPr lang="en-US" b="1" dirty="0"/>
            </a:b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695" y="4915862"/>
            <a:ext cx="1942599" cy="1942599"/>
          </a:xfrm>
          <a:prstGeom prst="rect">
            <a:avLst/>
          </a:prstGeom>
        </p:spPr>
      </p:pic>
    </p:spTree>
    <p:extLst>
      <p:ext uri="{BB962C8B-B14F-4D97-AF65-F5344CB8AC3E}">
        <p14:creationId xmlns:p14="http://schemas.microsoft.com/office/powerpoint/2010/main" val="2599174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4427"/>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994611" y="1611086"/>
            <a:ext cx="10510001" cy="4641668"/>
          </a:xfrm>
        </p:spPr>
        <p:txBody>
          <a:bodyPr>
            <a:normAutofit fontScale="25000" lnSpcReduction="20000"/>
          </a:bodyPr>
          <a:lstStyle/>
          <a:p>
            <a:r>
              <a:rPr lang="en-US" sz="8000" b="1" dirty="0" smtClean="0"/>
              <a:t>1906 – Overcrowding - </a:t>
            </a:r>
            <a:r>
              <a:rPr lang="en-US" sz="8000" dirty="0" smtClean="0"/>
              <a:t>Due </a:t>
            </a:r>
            <a:r>
              <a:rPr lang="en-US" sz="8000" dirty="0"/>
              <a:t>to overcrowding at the Louisiana Insane Asylum in Jackson, a new institution—built exclusively for “Negro patients”—opens in Alexandria.</a:t>
            </a:r>
          </a:p>
          <a:p>
            <a:pPr marL="0" indent="0">
              <a:buNone/>
            </a:pPr>
            <a:r>
              <a:rPr lang="en-US" sz="8000" dirty="0" smtClean="0"/>
              <a:t>		*However</a:t>
            </a:r>
            <a:r>
              <a:rPr lang="en-US" sz="8000" dirty="0"/>
              <a:t>, increasing numbers of both white and </a:t>
            </a:r>
            <a:r>
              <a:rPr lang="en-US" sz="8000" dirty="0" smtClean="0"/>
              <a:t>black patients </a:t>
            </a:r>
            <a:r>
              <a:rPr lang="en-US" sz="8000" dirty="0"/>
              <a:t>soon forced </a:t>
            </a:r>
            <a:r>
              <a:rPr lang="en-US" sz="8000" dirty="0" smtClean="0"/>
              <a:t>		  the </a:t>
            </a:r>
            <a:r>
              <a:rPr lang="en-US" sz="8000" dirty="0"/>
              <a:t>new facility to admit both races</a:t>
            </a:r>
            <a:r>
              <a:rPr lang="en-US" sz="8000" dirty="0" smtClean="0"/>
              <a:t>.</a:t>
            </a:r>
            <a:r>
              <a:rPr lang="en-US" sz="8000" b="1" dirty="0"/>
              <a:t> </a:t>
            </a:r>
            <a:endParaRPr lang="en-US" sz="8000" b="1" dirty="0" smtClean="0"/>
          </a:p>
          <a:p>
            <a:r>
              <a:rPr lang="en-US" sz="8000" b="1" dirty="0" smtClean="0"/>
              <a:t>1909</a:t>
            </a:r>
            <a:r>
              <a:rPr lang="en-US" sz="8000" dirty="0" smtClean="0"/>
              <a:t> - </a:t>
            </a:r>
            <a:r>
              <a:rPr lang="en-US" sz="8000" b="1" dirty="0" smtClean="0"/>
              <a:t>Taft</a:t>
            </a:r>
            <a:r>
              <a:rPr lang="en-US" sz="8000" b="1" dirty="0"/>
              <a:t>, </a:t>
            </a:r>
            <a:r>
              <a:rPr lang="en-US" sz="8000" b="1" dirty="0" smtClean="0"/>
              <a:t>Oklahoma - </a:t>
            </a:r>
            <a:r>
              <a:rPr lang="en-US" sz="8000" dirty="0" smtClean="0"/>
              <a:t>The </a:t>
            </a:r>
            <a:r>
              <a:rPr lang="en-US" sz="8000" dirty="0"/>
              <a:t>Industrial Institute for Colored Deaf, Blind and Orphans opens in Taft, Oklahoma.</a:t>
            </a:r>
          </a:p>
          <a:p>
            <a:pPr marL="0" indent="0">
              <a:buNone/>
            </a:pPr>
            <a:r>
              <a:rPr lang="en-US" sz="8000" dirty="0" smtClean="0"/>
              <a:t>		*The </a:t>
            </a:r>
            <a:r>
              <a:rPr lang="en-US" sz="8000" dirty="0"/>
              <a:t>“exclusive purpose” of the institute was</a:t>
            </a:r>
            <a:r>
              <a:rPr lang="en-US" sz="8000" dirty="0" smtClean="0"/>
              <a:t>: “</a:t>
            </a:r>
            <a:r>
              <a:rPr lang="en-US" sz="8000" dirty="0"/>
              <a:t>to care </a:t>
            </a:r>
            <a:r>
              <a:rPr lang="en-US" sz="8000" dirty="0" smtClean="0"/>
              <a:t>for, teach </a:t>
            </a:r>
            <a:r>
              <a:rPr lang="en-US" sz="8000" dirty="0"/>
              <a:t>and train </a:t>
            </a:r>
            <a:r>
              <a:rPr lang="en-US" sz="8000" dirty="0" smtClean="0"/>
              <a:t>			  the </a:t>
            </a:r>
            <a:r>
              <a:rPr lang="en-US" sz="8000" dirty="0"/>
              <a:t>unfortunate of the said colored </a:t>
            </a:r>
            <a:r>
              <a:rPr lang="en-US" sz="8000" dirty="0" smtClean="0"/>
              <a:t>race in </a:t>
            </a:r>
            <a:r>
              <a:rPr lang="en-US" sz="8000" dirty="0"/>
              <a:t>the rudiments of English, as in </a:t>
            </a:r>
            <a:r>
              <a:rPr lang="en-US" sz="8000" dirty="0" smtClean="0"/>
              <a:t>			  graded </a:t>
            </a:r>
            <a:r>
              <a:rPr lang="en-US" sz="8000" dirty="0"/>
              <a:t>schools, and the </a:t>
            </a:r>
            <a:r>
              <a:rPr lang="en-US" sz="8000" dirty="0" smtClean="0"/>
              <a:t>practical </a:t>
            </a:r>
            <a:r>
              <a:rPr lang="en-US" sz="8000" dirty="0"/>
              <a:t>and primary industries, such as may fit </a:t>
            </a:r>
            <a:r>
              <a:rPr lang="en-US" sz="8000" dirty="0" smtClean="0"/>
              <a:t>			  such unfortunates </a:t>
            </a:r>
            <a:r>
              <a:rPr lang="en-US" sz="8000" dirty="0"/>
              <a:t>for useful citizenship and make them </a:t>
            </a:r>
            <a:r>
              <a:rPr lang="en-US" sz="8000" dirty="0" smtClean="0"/>
              <a:t>self-helpful </a:t>
            </a:r>
            <a:r>
              <a:rPr lang="en-US" sz="8000" dirty="0"/>
              <a:t>and </a:t>
            </a:r>
            <a:r>
              <a:rPr lang="en-US" sz="8000" dirty="0" smtClean="0"/>
              <a:t>self-		  reliant</a:t>
            </a:r>
            <a:r>
              <a:rPr lang="en-US" sz="8000" dirty="0"/>
              <a:t>.”</a:t>
            </a:r>
          </a:p>
          <a:p>
            <a:r>
              <a:rPr lang="en-US" b="1" dirty="0"/>
              <a:t/>
            </a:r>
            <a:br>
              <a:rPr lang="en-US" b="1"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608" y="5410189"/>
            <a:ext cx="1445293" cy="1445293"/>
          </a:xfrm>
          <a:prstGeom prst="rect">
            <a:avLst/>
          </a:prstGeom>
        </p:spPr>
      </p:pic>
    </p:spTree>
    <p:extLst>
      <p:ext uri="{BB962C8B-B14F-4D97-AF65-F5344CB8AC3E}">
        <p14:creationId xmlns:p14="http://schemas.microsoft.com/office/powerpoint/2010/main" val="1462537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14" y="1137457"/>
            <a:ext cx="8911687" cy="1280890"/>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802105" y="1881051"/>
            <a:ext cx="10702507" cy="4632043"/>
          </a:xfrm>
        </p:spPr>
        <p:txBody>
          <a:bodyPr>
            <a:normAutofit/>
          </a:bodyPr>
          <a:lstStyle/>
          <a:p>
            <a:endParaRPr lang="en-US" dirty="0" smtClean="0"/>
          </a:p>
          <a:p>
            <a:r>
              <a:rPr lang="en-US" sz="2000" b="1" dirty="0" smtClean="0"/>
              <a:t>1912</a:t>
            </a:r>
            <a:r>
              <a:rPr lang="en-US" sz="2000" dirty="0" smtClean="0"/>
              <a:t> - </a:t>
            </a:r>
            <a:r>
              <a:rPr lang="en-US" sz="2000" b="1" dirty="0" smtClean="0"/>
              <a:t>For Blacks Only - </a:t>
            </a:r>
            <a:r>
              <a:rPr lang="en-US" sz="2000" dirty="0" smtClean="0"/>
              <a:t>Governor </a:t>
            </a:r>
            <a:r>
              <a:rPr lang="en-US" sz="2000" dirty="0"/>
              <a:t>Frederick Plaisted evicts 45 families from Malaga Island, located one hundred yards off the coast of Maine.</a:t>
            </a:r>
          </a:p>
          <a:p>
            <a:pPr marL="0" indent="0">
              <a:buNone/>
            </a:pPr>
            <a:r>
              <a:rPr lang="en-US" sz="2000" dirty="0" smtClean="0"/>
              <a:t>		*A </a:t>
            </a:r>
            <a:r>
              <a:rPr lang="en-US" sz="2000" dirty="0"/>
              <a:t>racially mixed </a:t>
            </a:r>
            <a:r>
              <a:rPr lang="en-US" sz="2000" dirty="0" smtClean="0"/>
              <a:t>community, </a:t>
            </a:r>
            <a:r>
              <a:rPr lang="en-US" sz="2000" dirty="0"/>
              <a:t>founded in 1794, the residents were said to be </a:t>
            </a:r>
            <a:r>
              <a:rPr lang="en-US" sz="2000" dirty="0" smtClean="0"/>
              <a:t>			  feeble-minded </a:t>
            </a:r>
            <a:r>
              <a:rPr lang="en-US" sz="2000" dirty="0"/>
              <a:t>and many were sent to the Maine School for Feeble-Minded </a:t>
            </a:r>
            <a:r>
              <a:rPr lang="en-US" sz="2000" dirty="0" smtClean="0"/>
              <a:t>			  in </a:t>
            </a:r>
            <a:r>
              <a:rPr lang="en-US" sz="2000" dirty="0"/>
              <a:t>Pownal, </a:t>
            </a:r>
            <a:r>
              <a:rPr lang="en-US" sz="2000" dirty="0" smtClean="0"/>
              <a:t>Maine</a:t>
            </a:r>
            <a:endParaRPr lang="en-US" sz="2000" dirty="0"/>
          </a:p>
          <a:p>
            <a:r>
              <a:rPr lang="en-US" sz="2000" b="1" dirty="0" smtClean="0"/>
              <a:t>1916 - The </a:t>
            </a:r>
            <a:r>
              <a:rPr lang="en-US" sz="2000" b="1" dirty="0"/>
              <a:t>Black </a:t>
            </a:r>
            <a:r>
              <a:rPr lang="en-US" sz="2000" b="1" dirty="0" smtClean="0"/>
              <a:t>Stork - </a:t>
            </a:r>
            <a:r>
              <a:rPr lang="en-US" sz="2000" dirty="0" smtClean="0"/>
              <a:t>The </a:t>
            </a:r>
            <a:r>
              <a:rPr lang="en-US" sz="2000" dirty="0"/>
              <a:t>silent film “The Black Stork” is released. Using eugenics as its central theme, the movie discusses the consequences of breeding with the unhealthy—including a black slave that causes a “genetic contamination” in an otherwise well-to-do family.</a:t>
            </a:r>
          </a:p>
          <a:p>
            <a:pPr marL="0" indent="0">
              <a:buNone/>
            </a:pPr>
            <a:r>
              <a:rPr lang="en-US" sz="2000" dirty="0" smtClean="0"/>
              <a:t>		*It was claimed that </a:t>
            </a:r>
            <a:r>
              <a:rPr lang="en-US" sz="2000" dirty="0"/>
              <a:t>t</a:t>
            </a:r>
            <a:r>
              <a:rPr lang="en-US" sz="2000" dirty="0" smtClean="0"/>
              <a:t>he </a:t>
            </a:r>
            <a:r>
              <a:rPr lang="en-US" sz="2000" dirty="0"/>
              <a:t>result is the birth of defective children, making </a:t>
            </a:r>
            <a:r>
              <a:rPr lang="en-US" sz="2000" dirty="0" smtClean="0"/>
              <a:t>				  members </a:t>
            </a:r>
            <a:r>
              <a:rPr lang="en-US" sz="2000" dirty="0"/>
              <a:t>of such families </a:t>
            </a:r>
            <a:r>
              <a:rPr lang="en-US" sz="2000" dirty="0" smtClean="0"/>
              <a:t>unfit </a:t>
            </a:r>
            <a:r>
              <a:rPr lang="en-US" sz="2000" dirty="0"/>
              <a:t>for </a:t>
            </a:r>
            <a:r>
              <a:rPr lang="en-US" sz="2000" dirty="0" smtClean="0"/>
              <a:t>marriage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683" y="12008"/>
            <a:ext cx="1503735" cy="1346521"/>
          </a:xfrm>
          <a:prstGeom prst="rect">
            <a:avLst/>
          </a:prstGeom>
        </p:spPr>
      </p:pic>
    </p:spTree>
    <p:extLst>
      <p:ext uri="{BB962C8B-B14F-4D97-AF65-F5344CB8AC3E}">
        <p14:creationId xmlns:p14="http://schemas.microsoft.com/office/powerpoint/2010/main" val="293859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219" y="190973"/>
            <a:ext cx="8911687" cy="739469"/>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1387642" y="1138989"/>
            <a:ext cx="10116970" cy="5350043"/>
          </a:xfrm>
        </p:spPr>
        <p:txBody>
          <a:bodyPr>
            <a:normAutofit/>
          </a:bodyPr>
          <a:lstStyle/>
          <a:p>
            <a:r>
              <a:rPr lang="en-US" b="1" dirty="0" smtClean="0"/>
              <a:t>1932 - The </a:t>
            </a:r>
            <a:r>
              <a:rPr lang="en-US" b="1" dirty="0"/>
              <a:t>Tuskegee </a:t>
            </a:r>
            <a:r>
              <a:rPr lang="en-US" b="1" dirty="0" smtClean="0"/>
              <a:t>Experiment - </a:t>
            </a:r>
            <a:r>
              <a:rPr lang="en-US" dirty="0" smtClean="0"/>
              <a:t>The </a:t>
            </a:r>
            <a:r>
              <a:rPr lang="en-US" dirty="0"/>
              <a:t>“Tuskegee Study of Untreated Syphilis in the Negro Male” is initiated by the United States Public Health Service in conjunction with the Tuskegee Institute and the John A. Andrew Memorial Hospital.</a:t>
            </a:r>
          </a:p>
          <a:p>
            <a:pPr marL="0" indent="0">
              <a:buNone/>
            </a:pPr>
            <a:r>
              <a:rPr lang="en-US" dirty="0" smtClean="0"/>
              <a:t>		*Conducted </a:t>
            </a:r>
            <a:r>
              <a:rPr lang="en-US" dirty="0"/>
              <a:t>without the consent of the initial 600 black men, the study </a:t>
            </a:r>
            <a:r>
              <a:rPr lang="en-US" dirty="0" smtClean="0"/>
              <a:t>				  continued </a:t>
            </a:r>
            <a:r>
              <a:rPr lang="en-US" dirty="0"/>
              <a:t>until </a:t>
            </a:r>
            <a:r>
              <a:rPr lang="en-US" b="1" dirty="0"/>
              <a:t>1972</a:t>
            </a:r>
            <a:r>
              <a:rPr lang="en-US" dirty="0"/>
              <a:t>. Long term effects of untreated syphilis include issues with </a:t>
            </a:r>
            <a:r>
              <a:rPr lang="en-US" dirty="0" smtClean="0"/>
              <a:t>		  mental </a:t>
            </a:r>
            <a:r>
              <a:rPr lang="en-US" dirty="0"/>
              <a:t>functions, memory loss, loss of vision, balance, and other </a:t>
            </a:r>
            <a:r>
              <a:rPr lang="en-US" dirty="0" smtClean="0"/>
              <a:t>symptoms</a:t>
            </a:r>
          </a:p>
          <a:p>
            <a:r>
              <a:rPr lang="en-US" b="1" dirty="0" smtClean="0"/>
              <a:t>1939</a:t>
            </a:r>
            <a:r>
              <a:rPr lang="en-US" dirty="0" smtClean="0"/>
              <a:t> - </a:t>
            </a:r>
            <a:r>
              <a:rPr lang="en-US" b="1" dirty="0" smtClean="0"/>
              <a:t>The </a:t>
            </a:r>
            <a:r>
              <a:rPr lang="en-US" b="1" dirty="0"/>
              <a:t>“Negro </a:t>
            </a:r>
            <a:r>
              <a:rPr lang="en-US" b="1" dirty="0" smtClean="0"/>
              <a:t>Project” </a:t>
            </a:r>
            <a:r>
              <a:rPr lang="en-US" dirty="0" smtClean="0"/>
              <a:t>The </a:t>
            </a:r>
            <a:r>
              <a:rPr lang="en-US" dirty="0"/>
              <a:t>American Birth Control Federation begins planning a “Negro Project” with the aid of activist Margaret Sanger.</a:t>
            </a:r>
          </a:p>
          <a:p>
            <a:pPr marL="0" indent="0">
              <a:buNone/>
            </a:pPr>
            <a:r>
              <a:rPr lang="en-US" dirty="0" smtClean="0"/>
              <a:t>		*Elements </a:t>
            </a:r>
            <a:r>
              <a:rPr lang="en-US" dirty="0"/>
              <a:t>of the project included sterilization and birth control of impoverished </a:t>
            </a:r>
            <a:r>
              <a:rPr lang="en-US" dirty="0" smtClean="0"/>
              <a:t>		  African </a:t>
            </a:r>
            <a:r>
              <a:rPr lang="en-US" dirty="0"/>
              <a:t>Americans</a:t>
            </a:r>
            <a:r>
              <a:rPr lang="en-US" dirty="0" smtClean="0"/>
              <a:t>.</a:t>
            </a:r>
          </a:p>
          <a:p>
            <a:r>
              <a:rPr lang="en-US" b="1" dirty="0" smtClean="0"/>
              <a:t>A “White</a:t>
            </a:r>
            <a:r>
              <a:rPr lang="en-US" b="1" dirty="0"/>
              <a:t>” D</a:t>
            </a:r>
            <a:r>
              <a:rPr lang="en-US" b="1" dirty="0" smtClean="0"/>
              <a:t>isease - </a:t>
            </a:r>
            <a:r>
              <a:rPr lang="en-US" dirty="0" smtClean="0"/>
              <a:t>As </a:t>
            </a:r>
            <a:r>
              <a:rPr lang="en-US" dirty="0"/>
              <a:t>polio epidemics spread during the early 20th century, it was thought to be only a “white” disease.</a:t>
            </a:r>
          </a:p>
          <a:p>
            <a:pPr marL="0" indent="0">
              <a:buNone/>
            </a:pPr>
            <a:r>
              <a:rPr lang="en-US" dirty="0" smtClean="0"/>
              <a:t>		*This </a:t>
            </a:r>
            <a:r>
              <a:rPr lang="en-US" dirty="0"/>
              <a:t>thinking in medical circles changed by the end of the 1920’s when it was </a:t>
            </a:r>
            <a:r>
              <a:rPr lang="en-US" dirty="0" smtClean="0"/>
              <a:t>			  realized </a:t>
            </a:r>
            <a:r>
              <a:rPr lang="en-US" dirty="0"/>
              <a:t>that any race could contract the disease.</a:t>
            </a:r>
          </a:p>
          <a:p>
            <a:pPr marL="0" indent="0">
              <a:buNone/>
            </a:pPr>
            <a:r>
              <a:rPr lang="en-US" dirty="0" smtClean="0"/>
              <a:t>		*Because </a:t>
            </a:r>
            <a:r>
              <a:rPr lang="en-US" dirty="0"/>
              <a:t>of this conceptual change, African American children were included </a:t>
            </a:r>
            <a:r>
              <a:rPr lang="en-US" dirty="0" smtClean="0"/>
              <a:t>		  in </a:t>
            </a:r>
            <a:r>
              <a:rPr lang="en-US" dirty="0"/>
              <a:t>the first vaccination field trials</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9210" y="1"/>
            <a:ext cx="1252789" cy="1297576"/>
          </a:xfrm>
          <a:prstGeom prst="rect">
            <a:avLst/>
          </a:prstGeom>
        </p:spPr>
      </p:pic>
    </p:spTree>
    <p:extLst>
      <p:ext uri="{BB962C8B-B14F-4D97-AF65-F5344CB8AC3E}">
        <p14:creationId xmlns:p14="http://schemas.microsoft.com/office/powerpoint/2010/main" val="419804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47" y="144379"/>
            <a:ext cx="10916653" cy="1114925"/>
          </a:xfrm>
        </p:spPr>
        <p:txBody>
          <a:bodyPr>
            <a:normAutofit fontScale="90000"/>
          </a:bodyPr>
          <a:lstStyle/>
          <a:p>
            <a:pPr algn="ctr"/>
            <a:r>
              <a:rPr lang="en-US" dirty="0"/>
              <a:t> </a:t>
            </a:r>
            <a:r>
              <a:rPr lang="en-US" u="sng" dirty="0"/>
              <a:t> IL Movement and African Americans</a:t>
            </a:r>
            <a:r>
              <a:rPr lang="en-US" dirty="0"/>
              <a:t/>
            </a:r>
            <a:br>
              <a:rPr lang="en-US" dirty="0"/>
            </a:br>
            <a:r>
              <a:rPr lang="en-US" dirty="0"/>
              <a:t> </a:t>
            </a:r>
            <a:r>
              <a:rPr lang="en-US" b="1" dirty="0"/>
              <a:t>Yesterday, Today, Tomorrow</a:t>
            </a:r>
            <a:r>
              <a:rPr lang="en-US" dirty="0" smtClean="0"/>
              <a:t/>
            </a:r>
            <a:br>
              <a:rPr lang="en-US" dirty="0" smtClean="0"/>
            </a:br>
            <a:endParaRPr lang="en-US" dirty="0"/>
          </a:p>
        </p:txBody>
      </p:sp>
      <p:sp>
        <p:nvSpPr>
          <p:cNvPr id="3" name="Content Placeholder 2"/>
          <p:cNvSpPr>
            <a:spLocks noGrp="1"/>
          </p:cNvSpPr>
          <p:nvPr>
            <p:ph idx="1"/>
          </p:nvPr>
        </p:nvSpPr>
        <p:spPr>
          <a:xfrm>
            <a:off x="802104" y="1259305"/>
            <a:ext cx="11133221" cy="5181600"/>
          </a:xfrm>
        </p:spPr>
        <p:txBody>
          <a:bodyPr>
            <a:normAutofit/>
          </a:bodyPr>
          <a:lstStyle/>
          <a:p>
            <a:endParaRPr lang="en-US" dirty="0" smtClean="0"/>
          </a:p>
          <a:p>
            <a:pPr lvl="0"/>
            <a:r>
              <a:rPr lang="en-US" dirty="0" smtClean="0"/>
              <a:t>A </a:t>
            </a:r>
            <a:r>
              <a:rPr lang="en-US" dirty="0"/>
              <a:t>look at the history of how people with disabilities have been treated by various Western cultures can help us see how the movement for independent living began in this country. From nomad tribes to social change in the 1960s, people with disabilities have played various roles in their societies. What is occurring now is the horizon of a new age for people with disabilities of all types and ethnicities</a:t>
            </a:r>
          </a:p>
          <a:p>
            <a:r>
              <a:rPr lang="en-US" dirty="0"/>
              <a:t>IL </a:t>
            </a:r>
            <a:r>
              <a:rPr lang="en-US" i="1" dirty="0" smtClean="0"/>
              <a:t>Movement </a:t>
            </a:r>
            <a:r>
              <a:rPr lang="en-US" i="1" dirty="0"/>
              <a:t>dominated by Caucasian males with physical </a:t>
            </a:r>
            <a:r>
              <a:rPr lang="en-US" i="1" dirty="0" smtClean="0"/>
              <a:t>disabilities</a:t>
            </a:r>
          </a:p>
          <a:p>
            <a:r>
              <a:rPr lang="en-US" dirty="0" smtClean="0"/>
              <a:t>Cultural </a:t>
            </a:r>
            <a:r>
              <a:rPr lang="en-US" dirty="0"/>
              <a:t>considerations specific to African Americans who also experience disability and how that has impacted representation </a:t>
            </a:r>
            <a:r>
              <a:rPr lang="en-US" dirty="0" smtClean="0"/>
              <a:t>within the </a:t>
            </a:r>
            <a:r>
              <a:rPr lang="en-US" dirty="0"/>
              <a:t>IL </a:t>
            </a:r>
            <a:r>
              <a:rPr lang="en-US" dirty="0" smtClean="0"/>
              <a:t>movement</a:t>
            </a:r>
            <a:endParaRPr lang="en-US" i="1" dirty="0"/>
          </a:p>
          <a:p>
            <a:r>
              <a:rPr lang="en-US" dirty="0" smtClean="0"/>
              <a:t>Notable </a:t>
            </a:r>
            <a:r>
              <a:rPr lang="en-US" dirty="0"/>
              <a:t>African Americans in IL from 1960s-1990’s </a:t>
            </a:r>
            <a:endParaRPr lang="en-US" dirty="0" smtClean="0"/>
          </a:p>
          <a:p>
            <a:r>
              <a:rPr lang="en-US" dirty="0" smtClean="0"/>
              <a:t>Notable </a:t>
            </a:r>
            <a:r>
              <a:rPr lang="en-US" dirty="0"/>
              <a:t>current CIL/SILC leaders who are African American</a:t>
            </a:r>
            <a:endParaRPr lang="en-US" dirty="0" smtClean="0"/>
          </a:p>
          <a:p>
            <a:r>
              <a:rPr lang="en-US" dirty="0"/>
              <a:t>Presenters’ personal experiences with leading CILs as African American females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074" y="5233851"/>
            <a:ext cx="1854926" cy="1624149"/>
          </a:xfrm>
          <a:prstGeom prst="rect">
            <a:avLst/>
          </a:prstGeom>
        </p:spPr>
      </p:pic>
    </p:spTree>
    <p:extLst>
      <p:ext uri="{BB962C8B-B14F-4D97-AF65-F5344CB8AC3E}">
        <p14:creationId xmlns:p14="http://schemas.microsoft.com/office/powerpoint/2010/main" val="1907110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548" y="319310"/>
            <a:ext cx="8911687" cy="867806"/>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1026695" y="1299411"/>
            <a:ext cx="10892589" cy="5253789"/>
          </a:xfrm>
        </p:spPr>
        <p:txBody>
          <a:bodyPr/>
          <a:lstStyle/>
          <a:p>
            <a:r>
              <a:rPr lang="en-US" sz="2400" b="1" dirty="0" smtClean="0"/>
              <a:t>1954</a:t>
            </a:r>
            <a:r>
              <a:rPr lang="en-US" sz="2400" dirty="0" smtClean="0"/>
              <a:t> - </a:t>
            </a:r>
            <a:r>
              <a:rPr lang="en-US" sz="2400" b="1" dirty="0" smtClean="0"/>
              <a:t>Desegregation Begins - </a:t>
            </a:r>
            <a:r>
              <a:rPr lang="en-US" sz="2400" i="1" dirty="0" smtClean="0"/>
              <a:t>Brown </a:t>
            </a:r>
            <a:r>
              <a:rPr lang="en-US" sz="2400" i="1" dirty="0"/>
              <a:t>v. Board of Education of Topeka</a:t>
            </a:r>
            <a:r>
              <a:rPr lang="en-US" sz="2400" dirty="0"/>
              <a:t>: The United States Supreme Court declares “separate but equal” schools unconstitutional.</a:t>
            </a:r>
          </a:p>
          <a:p>
            <a:pPr marL="0" indent="0">
              <a:buNone/>
            </a:pPr>
            <a:r>
              <a:rPr lang="en-US" sz="2400" dirty="0" smtClean="0"/>
              <a:t>		*This </a:t>
            </a:r>
            <a:r>
              <a:rPr lang="en-US" sz="2400" dirty="0"/>
              <a:t>ruling led to national desegregation of the nation’s schools</a:t>
            </a:r>
            <a:r>
              <a:rPr lang="en-US" sz="2400" dirty="0" smtClean="0"/>
              <a:t>—		  including </a:t>
            </a:r>
            <a:r>
              <a:rPr lang="en-US" sz="2400" dirty="0"/>
              <a:t>educational and medical institutions for people with </a:t>
            </a:r>
            <a:r>
              <a:rPr lang="en-US" sz="2400" dirty="0" smtClean="0"/>
              <a:t>			  disabilities.</a:t>
            </a:r>
          </a:p>
          <a:p>
            <a:r>
              <a:rPr lang="en-US" sz="2400" b="1" dirty="0" smtClean="0"/>
              <a:t>1955-56</a:t>
            </a:r>
            <a:r>
              <a:rPr lang="en-US" sz="2400" dirty="0" smtClean="0"/>
              <a:t> - </a:t>
            </a:r>
            <a:r>
              <a:rPr lang="en-US" sz="2400" b="1" u="sng" dirty="0" smtClean="0"/>
              <a:t>Avoiding </a:t>
            </a:r>
            <a:r>
              <a:rPr lang="en-US" sz="2400" b="1" u="sng" dirty="0"/>
              <a:t>a Supreme Court </a:t>
            </a:r>
            <a:r>
              <a:rPr lang="en-US" sz="2400" b="1" u="sng" dirty="0" smtClean="0"/>
              <a:t>Ruling </a:t>
            </a:r>
            <a:r>
              <a:rPr lang="en-US" sz="2400" b="1" dirty="0" smtClean="0"/>
              <a:t>- </a:t>
            </a:r>
            <a:r>
              <a:rPr lang="en-US" sz="2400" dirty="0" smtClean="0"/>
              <a:t>During </a:t>
            </a:r>
            <a:r>
              <a:rPr lang="en-US" sz="2400" dirty="0"/>
              <a:t>these two years, enrollment in Washington, D.C. special education classes doubled—with close to 77% of the students being African Americans.</a:t>
            </a:r>
          </a:p>
          <a:p>
            <a:pPr marL="0" indent="0">
              <a:buNone/>
            </a:pPr>
            <a:r>
              <a:rPr lang="en-US" sz="2400" dirty="0" smtClean="0"/>
              <a:t>		*This </a:t>
            </a:r>
            <a:r>
              <a:rPr lang="en-US" sz="2400" dirty="0"/>
              <a:t>was one of many attempts to circumvent the Court’s </a:t>
            </a:r>
            <a:r>
              <a:rPr lang="en-US" sz="2400" i="1" dirty="0"/>
              <a:t>Brown </a:t>
            </a:r>
            <a:r>
              <a:rPr lang="en-US" sz="2400" i="1" dirty="0" smtClean="0"/>
              <a:t>		  v</a:t>
            </a:r>
            <a:r>
              <a:rPr lang="en-US" sz="2400" i="1" dirty="0"/>
              <a:t>. Board of Education</a:t>
            </a:r>
            <a:r>
              <a:rPr lang="en-US" sz="2400" dirty="0"/>
              <a:t> decision.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874" y="5486401"/>
            <a:ext cx="1381126" cy="1402079"/>
          </a:xfrm>
          <a:prstGeom prst="rect">
            <a:avLst/>
          </a:prstGeom>
        </p:spPr>
      </p:pic>
    </p:spTree>
    <p:extLst>
      <p:ext uri="{BB962C8B-B14F-4D97-AF65-F5344CB8AC3E}">
        <p14:creationId xmlns:p14="http://schemas.microsoft.com/office/powerpoint/2010/main" val="1248152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641" y="1439777"/>
            <a:ext cx="8911687" cy="1004164"/>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907441" y="2443941"/>
            <a:ext cx="10357601" cy="4069153"/>
          </a:xfrm>
        </p:spPr>
        <p:txBody>
          <a:bodyPr/>
          <a:lstStyle/>
          <a:p>
            <a:endParaRPr lang="en-US" b="1" dirty="0" smtClean="0"/>
          </a:p>
          <a:p>
            <a:r>
              <a:rPr lang="en-US" b="1" dirty="0" smtClean="0"/>
              <a:t>1961 - Wrongfully Admitted - </a:t>
            </a:r>
            <a:r>
              <a:rPr lang="en-US" dirty="0" smtClean="0"/>
              <a:t>Civil </a:t>
            </a:r>
            <a:r>
              <a:rPr lang="en-US" dirty="0"/>
              <a:t>rights activists Juanita Nelson, Wallace Nelson, and Rose Robinson are arrested for trying to eat at a restaurant in Elkton, Maryland.</a:t>
            </a:r>
          </a:p>
          <a:p>
            <a:pPr marL="0" indent="0">
              <a:buNone/>
            </a:pPr>
            <a:r>
              <a:rPr lang="en-US" dirty="0" smtClean="0"/>
              <a:t>		*They </a:t>
            </a:r>
            <a:r>
              <a:rPr lang="en-US" dirty="0"/>
              <a:t>were arrested for trespassing and eventually sent to Crownsville State Hospital </a:t>
            </a:r>
            <a:r>
              <a:rPr lang="en-US" dirty="0" smtClean="0"/>
              <a:t>		  for </a:t>
            </a:r>
            <a:r>
              <a:rPr lang="en-US" dirty="0"/>
              <a:t>a mental evaluation.</a:t>
            </a:r>
          </a:p>
          <a:p>
            <a:pPr marL="0" indent="0">
              <a:buNone/>
            </a:pPr>
            <a:r>
              <a:rPr lang="en-US" dirty="0" smtClean="0"/>
              <a:t>		*The </a:t>
            </a:r>
            <a:r>
              <a:rPr lang="en-US" dirty="0"/>
              <a:t>Maryland State Attorney believed the 3 trespassers showed signs of mental </a:t>
            </a:r>
            <a:r>
              <a:rPr lang="en-US" dirty="0" smtClean="0"/>
              <a:t>			  illness</a:t>
            </a:r>
            <a:r>
              <a:rPr lang="en-US" dirty="0"/>
              <a:t>. Dr. Charles Ward, the hospital’s superintendent, disagreed and they were </a:t>
            </a:r>
            <a:r>
              <a:rPr lang="en-US" dirty="0" smtClean="0"/>
              <a:t>			  later </a:t>
            </a:r>
            <a:r>
              <a:rPr lang="en-US" dirty="0"/>
              <a:t>just charged for trespassing</a:t>
            </a:r>
            <a:r>
              <a:rPr lang="en-US" dirty="0" smtClean="0"/>
              <a:t>.</a:t>
            </a:r>
            <a:r>
              <a:rPr lang="en-US" b="1" dirty="0"/>
              <a:t> </a:t>
            </a:r>
            <a:endParaRPr lang="en-US" b="1" dirty="0" smtClean="0"/>
          </a:p>
          <a:p>
            <a:r>
              <a:rPr lang="en-US" b="1" dirty="0" smtClean="0"/>
              <a:t>1964 - Civil </a:t>
            </a:r>
            <a:r>
              <a:rPr lang="en-US" b="1" dirty="0"/>
              <a:t>Rights </a:t>
            </a:r>
            <a:r>
              <a:rPr lang="en-US" b="1" dirty="0" smtClean="0"/>
              <a:t>Act - </a:t>
            </a:r>
            <a:r>
              <a:rPr lang="en-US" dirty="0" smtClean="0"/>
              <a:t>Discrimination </a:t>
            </a:r>
            <a:r>
              <a:rPr lang="en-US" dirty="0"/>
              <a:t>based on race, color, national origin, religion, or sex is outlawed with the passage of the Civil Rights Act.</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175" y="112295"/>
            <a:ext cx="2372305" cy="24683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210" y="5521796"/>
            <a:ext cx="1332798" cy="1331853"/>
          </a:xfrm>
          <a:prstGeom prst="rect">
            <a:avLst/>
          </a:prstGeom>
        </p:spPr>
      </p:pic>
    </p:spTree>
    <p:extLst>
      <p:ext uri="{BB962C8B-B14F-4D97-AF65-F5344CB8AC3E}">
        <p14:creationId xmlns:p14="http://schemas.microsoft.com/office/powerpoint/2010/main" val="1715957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946" y="768489"/>
            <a:ext cx="8911687" cy="1280890"/>
          </a:xfrm>
        </p:spPr>
        <p:txBody>
          <a:bodyPr/>
          <a:lstStyle/>
          <a:p>
            <a:r>
              <a:rPr lang="en-US" dirty="0"/>
              <a:t>Historical Perspective </a:t>
            </a:r>
            <a:r>
              <a:rPr lang="en-US" dirty="0" smtClean="0"/>
              <a:t>Cont.. </a:t>
            </a:r>
            <a:endParaRPr lang="en-US" dirty="0"/>
          </a:p>
        </p:txBody>
      </p:sp>
      <p:sp>
        <p:nvSpPr>
          <p:cNvPr id="3" name="Content Placeholder 2"/>
          <p:cNvSpPr>
            <a:spLocks noGrp="1"/>
          </p:cNvSpPr>
          <p:nvPr>
            <p:ph idx="1"/>
          </p:nvPr>
        </p:nvSpPr>
        <p:spPr>
          <a:xfrm>
            <a:off x="1082842" y="2221831"/>
            <a:ext cx="10245307" cy="4138863"/>
          </a:xfrm>
        </p:spPr>
        <p:txBody>
          <a:bodyPr>
            <a:normAutofit/>
          </a:bodyPr>
          <a:lstStyle/>
          <a:p>
            <a:r>
              <a:rPr lang="en-US" b="1" dirty="0" smtClean="0"/>
              <a:t>1967 – Movement - </a:t>
            </a:r>
            <a:r>
              <a:rPr lang="en-US" i="1" dirty="0" smtClean="0"/>
              <a:t>Hobson </a:t>
            </a:r>
            <a:r>
              <a:rPr lang="en-US" i="1" dirty="0"/>
              <a:t>v. Hansen</a:t>
            </a:r>
            <a:r>
              <a:rPr lang="en-US" dirty="0"/>
              <a:t> is ruled on by United States Court of Appeals for the District of Columbia Judge J. Skelly Wright.</a:t>
            </a:r>
          </a:p>
          <a:p>
            <a:pPr marL="0" indent="0">
              <a:buNone/>
            </a:pPr>
            <a:r>
              <a:rPr lang="en-US" dirty="0" smtClean="0"/>
              <a:t>		*Wright’s </a:t>
            </a:r>
            <a:r>
              <a:rPr lang="en-US" dirty="0"/>
              <a:t>ruling declared that ability-grouping based on race, or the “track </a:t>
            </a:r>
            <a:r>
              <a:rPr lang="en-US" dirty="0" smtClean="0"/>
              <a:t>				  system</a:t>
            </a:r>
            <a:r>
              <a:rPr lang="en-US" dirty="0"/>
              <a:t>,” was unconstitutional.</a:t>
            </a:r>
          </a:p>
          <a:p>
            <a:pPr marL="0" indent="0">
              <a:buNone/>
            </a:pPr>
            <a:r>
              <a:rPr lang="en-US" dirty="0" smtClean="0"/>
              <a:t>		*Ability-grouping </a:t>
            </a:r>
            <a:r>
              <a:rPr lang="en-US" dirty="0"/>
              <a:t>was found to place more African American students in special </a:t>
            </a:r>
            <a:r>
              <a:rPr lang="en-US" dirty="0" smtClean="0"/>
              <a:t>			  education </a:t>
            </a:r>
            <a:r>
              <a:rPr lang="en-US" dirty="0"/>
              <a:t>classrooms than white students. The suit was led by civil rights leader </a:t>
            </a:r>
            <a:r>
              <a:rPr lang="en-US" dirty="0" smtClean="0"/>
              <a:t>			  Julius </a:t>
            </a:r>
            <a:r>
              <a:rPr lang="en-US" dirty="0"/>
              <a:t>Wilson </a:t>
            </a:r>
            <a:r>
              <a:rPr lang="en-US" dirty="0" smtClean="0"/>
              <a:t>Hobson</a:t>
            </a:r>
          </a:p>
          <a:p>
            <a:r>
              <a:rPr lang="en-US" b="1" dirty="0" smtClean="0"/>
              <a:t>1972</a:t>
            </a:r>
            <a:r>
              <a:rPr lang="en-US" dirty="0" smtClean="0"/>
              <a:t> – </a:t>
            </a:r>
            <a:r>
              <a:rPr lang="en-US" b="1" dirty="0" smtClean="0"/>
              <a:t>Inclusivity - </a:t>
            </a:r>
            <a:r>
              <a:rPr lang="en-US" dirty="0" smtClean="0"/>
              <a:t>Mills </a:t>
            </a:r>
            <a:r>
              <a:rPr lang="en-US" dirty="0"/>
              <a:t>v. Board of Education of the District of Columbia forces the District of Columbia’s public schools to be inclusive of children with disabilities.</a:t>
            </a:r>
          </a:p>
          <a:p>
            <a:pPr marL="0" indent="0">
              <a:buNone/>
            </a:pPr>
            <a:r>
              <a:rPr lang="en-US" dirty="0" smtClean="0"/>
              <a:t>		*The </a:t>
            </a:r>
            <a:r>
              <a:rPr lang="en-US" dirty="0"/>
              <a:t>seven plaintiffs in the case were African American children with disabilities, </a:t>
            </a:r>
            <a:r>
              <a:rPr lang="en-US" dirty="0" smtClean="0"/>
              <a:t>			  but </a:t>
            </a:r>
            <a:r>
              <a:rPr lang="en-US" dirty="0"/>
              <a:t>the case was fought on behalf of 18,000 children with disabilities being </a:t>
            </a:r>
            <a:r>
              <a:rPr lang="en-US" dirty="0" smtClean="0"/>
              <a:t>				  excluded </a:t>
            </a:r>
            <a:r>
              <a:rPr lang="en-US" dirty="0"/>
              <a:t>from public education</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844" y="1414"/>
            <a:ext cx="1942599" cy="1942599"/>
          </a:xfrm>
          <a:prstGeom prst="rect">
            <a:avLst/>
          </a:prstGeom>
        </p:spPr>
      </p:pic>
    </p:spTree>
    <p:extLst>
      <p:ext uri="{BB962C8B-B14F-4D97-AF65-F5344CB8AC3E}">
        <p14:creationId xmlns:p14="http://schemas.microsoft.com/office/powerpoint/2010/main" val="3002516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89" y="271184"/>
            <a:ext cx="8911687" cy="835721"/>
          </a:xfrm>
        </p:spPr>
        <p:txBody>
          <a:bodyPr/>
          <a:lstStyle/>
          <a:p>
            <a:r>
              <a:rPr lang="en-US" dirty="0"/>
              <a:t>Historical Perspective </a:t>
            </a:r>
            <a:r>
              <a:rPr lang="en-US" dirty="0" smtClean="0"/>
              <a:t>Cont.. </a:t>
            </a:r>
            <a:endParaRPr lang="en-US" dirty="0"/>
          </a:p>
        </p:txBody>
      </p:sp>
      <p:sp>
        <p:nvSpPr>
          <p:cNvPr id="3" name="Content Placeholder 2"/>
          <p:cNvSpPr>
            <a:spLocks noGrp="1"/>
          </p:cNvSpPr>
          <p:nvPr>
            <p:ph idx="1"/>
          </p:nvPr>
        </p:nvSpPr>
        <p:spPr>
          <a:xfrm>
            <a:off x="1371599" y="1403682"/>
            <a:ext cx="10060823" cy="5350043"/>
          </a:xfrm>
        </p:spPr>
        <p:txBody>
          <a:bodyPr>
            <a:normAutofit/>
          </a:bodyPr>
          <a:lstStyle/>
          <a:p>
            <a:r>
              <a:rPr lang="en-US" b="1" dirty="0" smtClean="0"/>
              <a:t>1973</a:t>
            </a:r>
            <a:r>
              <a:rPr lang="en-US" dirty="0" smtClean="0"/>
              <a:t> - </a:t>
            </a:r>
            <a:r>
              <a:rPr lang="en-US" b="1" dirty="0" smtClean="0"/>
              <a:t>A </a:t>
            </a:r>
            <a:r>
              <a:rPr lang="en-US" b="1" dirty="0"/>
              <a:t>Racial </a:t>
            </a:r>
            <a:r>
              <a:rPr lang="en-US" b="1" dirty="0" smtClean="0"/>
              <a:t>Distinction - </a:t>
            </a:r>
            <a:r>
              <a:rPr lang="en-US" dirty="0" smtClean="0"/>
              <a:t>Several </a:t>
            </a:r>
            <a:r>
              <a:rPr lang="en-US" dirty="0"/>
              <a:t>studies conducted in 1973 in the </a:t>
            </a:r>
            <a:r>
              <a:rPr lang="en-US" i="1" dirty="0"/>
              <a:t>Archives of General Psychiatry</a:t>
            </a:r>
            <a:r>
              <a:rPr lang="en-US" dirty="0"/>
              <a:t>, showed that African American patients were more likely to be diagnosed as schizophrenic than white patients.</a:t>
            </a:r>
          </a:p>
          <a:p>
            <a:pPr marL="0" indent="0">
              <a:buNone/>
            </a:pPr>
            <a:r>
              <a:rPr lang="en-US" dirty="0" smtClean="0"/>
              <a:t>		*The </a:t>
            </a:r>
            <a:r>
              <a:rPr lang="en-US" dirty="0"/>
              <a:t>previous decade suggested a movement of “racializing” schizophrenia as a </a:t>
            </a:r>
            <a:r>
              <a:rPr lang="en-US" dirty="0" smtClean="0"/>
              <a:t>		  black </a:t>
            </a:r>
            <a:r>
              <a:rPr lang="en-US" dirty="0"/>
              <a:t>condition.</a:t>
            </a:r>
          </a:p>
          <a:p>
            <a:r>
              <a:rPr lang="en-US" b="1" dirty="0" smtClean="0"/>
              <a:t>1974</a:t>
            </a:r>
            <a:r>
              <a:rPr lang="en-US" dirty="0" smtClean="0"/>
              <a:t> - </a:t>
            </a:r>
            <a:r>
              <a:rPr lang="en-US" b="1" dirty="0" smtClean="0"/>
              <a:t>An </a:t>
            </a:r>
            <a:r>
              <a:rPr lang="en-US" b="1" dirty="0"/>
              <a:t>End to Eugenic </a:t>
            </a:r>
            <a:r>
              <a:rPr lang="en-US" b="1" dirty="0" smtClean="0"/>
              <a:t>Sterilization - </a:t>
            </a:r>
            <a:r>
              <a:rPr lang="en-US" dirty="0" smtClean="0"/>
              <a:t>The </a:t>
            </a:r>
            <a:r>
              <a:rPr lang="en-US" dirty="0"/>
              <a:t>federal lawsuit </a:t>
            </a:r>
            <a:r>
              <a:rPr lang="en-US" i="1" dirty="0"/>
              <a:t>Relf v. Weinberger</a:t>
            </a:r>
            <a:r>
              <a:rPr lang="en-US" dirty="0"/>
              <a:t> comes to trial in Alabama.</a:t>
            </a:r>
          </a:p>
          <a:p>
            <a:pPr marL="0" indent="0">
              <a:buNone/>
            </a:pPr>
            <a:r>
              <a:rPr lang="en-US" dirty="0" smtClean="0"/>
              <a:t>		*The </a:t>
            </a:r>
            <a:r>
              <a:rPr lang="en-US" dirty="0"/>
              <a:t>lawsuit was brought to court by the Southern Poverty Law Center after two </a:t>
            </a:r>
            <a:r>
              <a:rPr lang="en-US" dirty="0" smtClean="0"/>
              <a:t>		  African </a:t>
            </a:r>
            <a:r>
              <a:rPr lang="en-US" dirty="0"/>
              <a:t>American girls with “mental disabilities,” ages 12 and 14, were sterilized </a:t>
            </a:r>
            <a:r>
              <a:rPr lang="en-US" dirty="0" smtClean="0"/>
              <a:t>		  without </a:t>
            </a:r>
            <a:r>
              <a:rPr lang="en-US" dirty="0"/>
              <a:t>consent.</a:t>
            </a:r>
          </a:p>
          <a:p>
            <a:pPr marL="0" indent="0">
              <a:buNone/>
            </a:pPr>
            <a:r>
              <a:rPr lang="en-US" dirty="0" smtClean="0"/>
              <a:t>		*Mike </a:t>
            </a:r>
            <a:r>
              <a:rPr lang="en-US" dirty="0"/>
              <a:t>Easley, the governor of North Carolina, signs legislation ending the state’s </a:t>
            </a:r>
            <a:r>
              <a:rPr lang="en-US" dirty="0" smtClean="0"/>
              <a:t>		  use </a:t>
            </a:r>
            <a:r>
              <a:rPr lang="en-US" dirty="0"/>
              <a:t>of forced sterilization on people with disabilities - 2003</a:t>
            </a:r>
          </a:p>
          <a:p>
            <a:pPr marL="0" indent="0">
              <a:buNone/>
            </a:pPr>
            <a:r>
              <a:rPr lang="en-US" dirty="0" smtClean="0"/>
              <a:t>		*Over </a:t>
            </a:r>
            <a:r>
              <a:rPr lang="en-US" dirty="0"/>
              <a:t>7,600 people—many with developmental disabilities—were sterilized </a:t>
            </a:r>
            <a:r>
              <a:rPr lang="en-US" dirty="0" smtClean="0"/>
              <a:t>			  during </a:t>
            </a:r>
            <a:r>
              <a:rPr lang="en-US" dirty="0"/>
              <a:t>the state’s eugenic program from 1929 until 1974.</a:t>
            </a:r>
          </a:p>
          <a:p>
            <a:pPr marL="0" indent="0">
              <a:buNone/>
            </a:pPr>
            <a:r>
              <a:rPr lang="en-US" dirty="0" smtClean="0"/>
              <a:t>		*Sterilizations </a:t>
            </a:r>
            <a:r>
              <a:rPr lang="en-US" dirty="0"/>
              <a:t>were performed on young black women in the state through the </a:t>
            </a:r>
            <a:r>
              <a:rPr lang="en-US" dirty="0" smtClean="0"/>
              <a:t>		  1960s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123" y="0"/>
            <a:ext cx="1432003" cy="1355555"/>
          </a:xfrm>
          <a:prstGeom prst="rect">
            <a:avLst/>
          </a:prstGeom>
        </p:spPr>
      </p:pic>
    </p:spTree>
    <p:extLst>
      <p:ext uri="{BB962C8B-B14F-4D97-AF65-F5344CB8AC3E}">
        <p14:creationId xmlns:p14="http://schemas.microsoft.com/office/powerpoint/2010/main" val="2255147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136" y="1458300"/>
            <a:ext cx="8911687" cy="907911"/>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2503402" y="2978331"/>
            <a:ext cx="8915400" cy="3478322"/>
          </a:xfrm>
        </p:spPr>
        <p:txBody>
          <a:bodyPr/>
          <a:lstStyle/>
          <a:p>
            <a:r>
              <a:rPr lang="en-US" sz="2400" b="1" dirty="0" smtClean="0"/>
              <a:t>1990</a:t>
            </a:r>
            <a:r>
              <a:rPr lang="en-US" sz="2400" dirty="0" smtClean="0"/>
              <a:t> - </a:t>
            </a:r>
            <a:r>
              <a:rPr lang="en-US" sz="2400" b="1" dirty="0" smtClean="0"/>
              <a:t>The </a:t>
            </a:r>
            <a:r>
              <a:rPr lang="en-US" sz="2400" b="1" dirty="0"/>
              <a:t>Americans with Disabilities </a:t>
            </a:r>
            <a:r>
              <a:rPr lang="en-US" sz="2400" b="1" dirty="0" smtClean="0"/>
              <a:t>Act - </a:t>
            </a:r>
            <a:r>
              <a:rPr lang="en-US" sz="2400" dirty="0" smtClean="0"/>
              <a:t>The </a:t>
            </a:r>
            <a:r>
              <a:rPr lang="en-US" sz="2400" dirty="0"/>
              <a:t>Americans with Disabilities Act is signed into law by President George H. W. Bush.</a:t>
            </a:r>
          </a:p>
          <a:p>
            <a:pPr marL="0" indent="0">
              <a:buNone/>
            </a:pPr>
            <a:r>
              <a:rPr lang="en-US" sz="2400" dirty="0" smtClean="0"/>
              <a:t>		*This </a:t>
            </a:r>
            <a:r>
              <a:rPr lang="en-US" sz="2400" dirty="0"/>
              <a:t>breakthrough civil rights legislation forbids </a:t>
            </a:r>
            <a:r>
              <a:rPr lang="en-US" sz="2400" dirty="0" smtClean="0"/>
              <a:t>				  discrimination </a:t>
            </a:r>
            <a:r>
              <a:rPr lang="en-US" sz="2400" dirty="0"/>
              <a:t>based on a wide range of disabilities.</a:t>
            </a:r>
          </a:p>
          <a:p>
            <a:pPr marL="0" indent="0">
              <a:buNone/>
            </a:pPr>
            <a:r>
              <a:rPr lang="en-US" sz="2400" dirty="0" smtClean="0"/>
              <a:t>		*A </a:t>
            </a:r>
            <a:r>
              <a:rPr lang="en-US" sz="2400" dirty="0"/>
              <a:t>foundation for the law was the 1964 Civil Rights </a:t>
            </a:r>
            <a:r>
              <a:rPr lang="en-US" sz="2400" dirty="0" smtClean="0"/>
              <a:t>			  Act</a:t>
            </a:r>
            <a:r>
              <a:rPr lang="en-US" sz="2400" dirty="0"/>
              <a: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441" y="718012"/>
            <a:ext cx="2658307" cy="18430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31" y="4567842"/>
            <a:ext cx="1942599" cy="1942599"/>
          </a:xfrm>
          <a:prstGeom prst="rect">
            <a:avLst/>
          </a:prstGeom>
        </p:spPr>
      </p:pic>
    </p:spTree>
    <p:extLst>
      <p:ext uri="{BB962C8B-B14F-4D97-AF65-F5344CB8AC3E}">
        <p14:creationId xmlns:p14="http://schemas.microsoft.com/office/powerpoint/2010/main" val="2176347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390" y="194233"/>
            <a:ext cx="10469897" cy="1122947"/>
          </a:xfrm>
        </p:spPr>
        <p:txBody>
          <a:bodyPr>
            <a:normAutofit fontScale="90000"/>
          </a:bodyPr>
          <a:lstStyle/>
          <a:p>
            <a:pPr algn="ctr"/>
            <a:r>
              <a:rPr lang="en-US" sz="4000" b="1" dirty="0" smtClean="0"/>
              <a:t>Independent Living and the Black Community Yesterday- </a:t>
            </a:r>
            <a:r>
              <a:rPr lang="en-US" sz="4000" dirty="0" smtClean="0"/>
              <a:t>Don Galloway and Ed Roberts</a:t>
            </a:r>
            <a:r>
              <a:rPr lang="en-US" dirty="0"/>
              <a:t/>
            </a:r>
            <a:br>
              <a:rPr lang="en-US" dirty="0"/>
            </a:br>
            <a:endParaRPr lang="en-US" dirty="0"/>
          </a:p>
        </p:txBody>
      </p:sp>
      <p:pic>
        <p:nvPicPr>
          <p:cNvPr id="4" name="Content Placeholder 3" descr="Don Galloway and Ed Rober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1390" y="1620253"/>
            <a:ext cx="3328736" cy="3986463"/>
          </a:xfrm>
          <a:prstGeom prst="rect">
            <a:avLst/>
          </a:prstGeom>
          <a:noFill/>
          <a:ln>
            <a:noFill/>
          </a:ln>
        </p:spPr>
      </p:pic>
      <p:sp>
        <p:nvSpPr>
          <p:cNvPr id="5" name="Rectangle 4"/>
          <p:cNvSpPr/>
          <p:nvPr/>
        </p:nvSpPr>
        <p:spPr>
          <a:xfrm>
            <a:off x="1138990" y="5686750"/>
            <a:ext cx="5694947" cy="996363"/>
          </a:xfrm>
          <a:prstGeom prst="rect">
            <a:avLst/>
          </a:prstGeom>
        </p:spPr>
        <p:txBody>
          <a:bodyPr wrap="square">
            <a:spAutoFit/>
          </a:bodyPr>
          <a:lstStyle/>
          <a:p>
            <a:pPr>
              <a:lnSpc>
                <a:spcPts val="1350"/>
              </a:lnSpc>
              <a:spcAft>
                <a:spcPts val="1800"/>
              </a:spcAft>
            </a:pPr>
            <a:r>
              <a:rPr lang="en-US" dirty="0" smtClean="0">
                <a:solidFill>
                  <a:srgbClr val="333333"/>
                </a:solidFill>
                <a:effectLst/>
                <a:ea typeface="Times New Roman" panose="02020603050405020304" pitchFamily="18" charset="0"/>
                <a:cs typeface="Times New Roman" panose="02020603050405020304" pitchFamily="18" charset="0"/>
              </a:rPr>
              <a:t>Don Galloway, Manager of Blind </a:t>
            </a:r>
            <a:r>
              <a:rPr lang="en-US" dirty="0">
                <a:solidFill>
                  <a:srgbClr val="333333"/>
                </a:solidFill>
                <a:ea typeface="Times New Roman" panose="02020603050405020304" pitchFamily="18" charset="0"/>
                <a:cs typeface="Times New Roman" panose="02020603050405020304" pitchFamily="18" charset="0"/>
              </a:rPr>
              <a:t>S</a:t>
            </a:r>
            <a:r>
              <a:rPr lang="en-US" dirty="0" smtClean="0">
                <a:solidFill>
                  <a:srgbClr val="333333"/>
                </a:solidFill>
                <a:effectLst/>
                <a:ea typeface="Times New Roman" panose="02020603050405020304" pitchFamily="18" charset="0"/>
                <a:cs typeface="Times New Roman" panose="02020603050405020304" pitchFamily="18" charset="0"/>
              </a:rPr>
              <a:t>ervices, and Ed Roberts, Executive </a:t>
            </a:r>
            <a:r>
              <a:rPr lang="en-US" dirty="0">
                <a:solidFill>
                  <a:srgbClr val="333333"/>
                </a:solidFill>
                <a:ea typeface="Times New Roman" panose="02020603050405020304" pitchFamily="18" charset="0"/>
                <a:cs typeface="Times New Roman" panose="02020603050405020304" pitchFamily="18" charset="0"/>
              </a:rPr>
              <a:t>D</a:t>
            </a:r>
            <a:r>
              <a:rPr lang="en-US" dirty="0" smtClean="0">
                <a:solidFill>
                  <a:srgbClr val="333333"/>
                </a:solidFill>
                <a:effectLst/>
                <a:ea typeface="Times New Roman" panose="02020603050405020304" pitchFamily="18" charset="0"/>
                <a:cs typeface="Times New Roman" panose="02020603050405020304" pitchFamily="18" charset="0"/>
              </a:rPr>
              <a:t>irector of the fledgling Center for Independent Living, in 1974 on the Berkeley campus.</a:t>
            </a:r>
            <a:br>
              <a:rPr lang="en-US" dirty="0" smtClean="0">
                <a:solidFill>
                  <a:srgbClr val="333333"/>
                </a:solidFill>
                <a:effectLst/>
                <a:ea typeface="Times New Roman" panose="02020603050405020304" pitchFamily="18" charset="0"/>
                <a:cs typeface="Times New Roman" panose="02020603050405020304" pitchFamily="18" charset="0"/>
              </a:rPr>
            </a:br>
            <a:endParaRPr lang="en-US" sz="1600" dirty="0">
              <a:effectLst/>
              <a:ea typeface="Calibri" panose="020F0502020204030204" pitchFamily="34" charset="0"/>
              <a:cs typeface="Times New Roman" panose="02020603050405020304" pitchFamily="18" charset="0"/>
            </a:endParaRPr>
          </a:p>
        </p:txBody>
      </p:sp>
      <p:sp>
        <p:nvSpPr>
          <p:cNvPr id="6" name="Rectangle 5"/>
          <p:cNvSpPr/>
          <p:nvPr/>
        </p:nvSpPr>
        <p:spPr>
          <a:xfrm>
            <a:off x="5197642" y="2281261"/>
            <a:ext cx="6809873" cy="1477328"/>
          </a:xfrm>
          <a:prstGeom prst="rect">
            <a:avLst/>
          </a:prstGeom>
        </p:spPr>
        <p:txBody>
          <a:bodyPr wrap="square">
            <a:spAutoFit/>
          </a:bodyPr>
          <a:lstStyle/>
          <a:p>
            <a:pPr>
              <a:lnSpc>
                <a:spcPts val="1800"/>
              </a:lnSpc>
              <a:spcAft>
                <a:spcPts val="1800"/>
              </a:spcAft>
            </a:pPr>
            <a:r>
              <a:rPr lang="en-US" dirty="0" smtClean="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Mr. Galloway’s introduction to the independent living movement came in 1974. Ed Roberts invited him to work with the Center for Independent Living as its director of services for blind people and soon  began pressing the almost entirely white independent living movement to become more inclusive of people of color.</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452" y="4394033"/>
            <a:ext cx="1942599" cy="1942599"/>
          </a:xfrm>
          <a:prstGeom prst="rect">
            <a:avLst/>
          </a:prstGeom>
        </p:spPr>
      </p:pic>
    </p:spTree>
    <p:extLst>
      <p:ext uri="{BB962C8B-B14F-4D97-AF65-F5344CB8AC3E}">
        <p14:creationId xmlns:p14="http://schemas.microsoft.com/office/powerpoint/2010/main" val="983033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63" y="248652"/>
            <a:ext cx="11796397" cy="1597150"/>
          </a:xfrm>
        </p:spPr>
        <p:txBody>
          <a:bodyPr>
            <a:normAutofit fontScale="90000"/>
          </a:bodyPr>
          <a:lstStyle/>
          <a:p>
            <a:pPr algn="ctr"/>
            <a:r>
              <a:rPr lang="en-US" b="1" dirty="0"/>
              <a:t>Independent Living and the Black </a:t>
            </a:r>
            <a:r>
              <a:rPr lang="en-US" b="1" dirty="0" smtClean="0"/>
              <a:t>Community – Yesterday           	</a:t>
            </a:r>
            <a:r>
              <a:rPr lang="en-US" dirty="0" smtClean="0"/>
              <a:t>Brad </a:t>
            </a:r>
            <a:r>
              <a:rPr lang="en-US" dirty="0"/>
              <a:t>Lomax, Black Panther – Revolutionary Black Nationalism and Disability Power</a:t>
            </a:r>
            <a:br>
              <a:rPr lang="en-US" dirty="0"/>
            </a:br>
            <a:endParaRPr lang="en-US" dirty="0"/>
          </a:p>
        </p:txBody>
      </p:sp>
      <p:pic>
        <p:nvPicPr>
          <p:cNvPr id="4" name="Content Placeholder 3" descr="Image: Brad Lomax and his brother Glenn. Two young african american men in suits. One is in a wheelchai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09175" y="1845802"/>
            <a:ext cx="3201035" cy="3962957"/>
          </a:xfrm>
          <a:prstGeom prst="rect">
            <a:avLst/>
          </a:prstGeom>
          <a:noFill/>
          <a:ln>
            <a:noFill/>
          </a:ln>
        </p:spPr>
      </p:pic>
      <p:sp>
        <p:nvSpPr>
          <p:cNvPr id="5" name="Rectangle 4"/>
          <p:cNvSpPr/>
          <p:nvPr/>
        </p:nvSpPr>
        <p:spPr>
          <a:xfrm>
            <a:off x="761365" y="2463422"/>
            <a:ext cx="7547810" cy="3067506"/>
          </a:xfrm>
          <a:prstGeom prst="rect">
            <a:avLst/>
          </a:prstGeom>
        </p:spPr>
        <p:txBody>
          <a:bodyPr wrap="square">
            <a:spAutoFit/>
          </a:bodyPr>
          <a:lstStyle/>
          <a:p>
            <a:pPr>
              <a:lnSpc>
                <a:spcPts val="1800"/>
              </a:lnSpc>
              <a:spcAft>
                <a:spcPts val="800"/>
              </a:spcAft>
            </a:pPr>
            <a:r>
              <a:rPr lang="en-US" sz="2000" dirty="0" smtClean="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In 1974, Lomax was working at the Panthers’ George Jackson Clinic, which provided free community medical care as part of the BPP “serve the people” programs. </a:t>
            </a:r>
          </a:p>
          <a:p>
            <a:pPr>
              <a:lnSpc>
                <a:spcPts val="1800"/>
              </a:lnSpc>
              <a:spcAft>
                <a:spcPts val="800"/>
              </a:spcAft>
            </a:pPr>
            <a:r>
              <a:rPr lang="en-US" sz="2000" dirty="0" smtClean="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Recognizing the need for more disability services and supports in his own community, in 1975, Lomax approached Ed Roberts (who had helped found the Center for Independent Living in Berkeley in 1972), with a proposal to open a Center for Independent Living (CIL) in East Oakland under Black Panther sponsorship. </a:t>
            </a:r>
          </a:p>
          <a:p>
            <a:pPr>
              <a:lnSpc>
                <a:spcPts val="1800"/>
              </a:lnSpc>
              <a:spcAft>
                <a:spcPts val="800"/>
              </a:spcAft>
            </a:pPr>
            <a:r>
              <a:rPr lang="en-US" sz="2000" dirty="0" smtClean="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Less than a year later, with Lomax as one of a two-person staff, the East Oakland CIL opened in a storefront, offering basic peer counseling and attendant referral.</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021052" y="5933565"/>
            <a:ext cx="3839513" cy="369332"/>
          </a:xfrm>
          <a:prstGeom prst="rect">
            <a:avLst/>
          </a:prstGeom>
        </p:spPr>
        <p:txBody>
          <a:bodyPr wrap="none">
            <a:spAutoFit/>
          </a:bodyPr>
          <a:lstStyle/>
          <a:p>
            <a:r>
              <a:rPr lang="en-US" dirty="0" smtClean="0">
                <a:solidFill>
                  <a:srgbClr val="333333"/>
                </a:solidFill>
                <a:effectLst/>
                <a:latin typeface="Arial" panose="020B0604020202020204" pitchFamily="34" charset="0"/>
                <a:ea typeface="Times New Roman" panose="02020603050405020304" pitchFamily="18" charset="0"/>
              </a:rPr>
              <a:t>Brad Lomax and his brother Glenn</a:t>
            </a:r>
            <a:endParaRPr lang="en-US" dirty="0"/>
          </a:p>
        </p:txBody>
      </p:sp>
    </p:spTree>
    <p:extLst>
      <p:ext uri="{BB962C8B-B14F-4D97-AF65-F5344CB8AC3E}">
        <p14:creationId xmlns:p14="http://schemas.microsoft.com/office/powerpoint/2010/main" val="1838383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189"/>
            <a:ext cx="12192000" cy="1066800"/>
          </a:xfrm>
        </p:spPr>
        <p:txBody>
          <a:bodyPr>
            <a:normAutofit fontScale="90000"/>
          </a:bodyPr>
          <a:lstStyle/>
          <a:p>
            <a:pPr algn="ctr"/>
            <a:r>
              <a:rPr lang="en-US" sz="3000" b="1" dirty="0"/>
              <a:t>Independent Living and the Black </a:t>
            </a:r>
            <a:r>
              <a:rPr lang="en-US" sz="3000" b="1" dirty="0" smtClean="0"/>
              <a:t>Community – Yesterday and Today </a:t>
            </a:r>
            <a:r>
              <a:rPr lang="en-US" sz="3300" dirty="0" smtClean="0"/>
              <a:t>Bobby </a:t>
            </a:r>
            <a:r>
              <a:rPr lang="en-US" sz="3300" dirty="0"/>
              <a:t>Coward, D.C</a:t>
            </a:r>
            <a:r>
              <a:rPr lang="en-US" sz="3300" dirty="0" smtClean="0"/>
              <a:t>.-</a:t>
            </a:r>
            <a:r>
              <a:rPr lang="en-US" sz="3300" dirty="0"/>
              <a:t> </a:t>
            </a:r>
            <a:r>
              <a:rPr lang="en-US" sz="3300" dirty="0" smtClean="0"/>
              <a:t>Advocate</a:t>
            </a:r>
            <a:r>
              <a:rPr lang="en-US" dirty="0"/>
              <a:t/>
            </a:r>
            <a:br>
              <a:rPr lang="en-US" dirty="0"/>
            </a:br>
            <a:endParaRPr lang="en-US" dirty="0"/>
          </a:p>
        </p:txBody>
      </p:sp>
      <p:pic>
        <p:nvPicPr>
          <p:cNvPr id="4" name="Content Placeholder 3" descr="https://img.washingtonpost.com/rf/image_1484w/2010-2019/WashingtonPost/2014/09/04/Obituaries/Images/Merlin_704615.jpg?uuid=kU-iNjSBEeSekgiZswa76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85059" y="1066800"/>
            <a:ext cx="2654968" cy="2304813"/>
          </a:xfrm>
          <a:prstGeom prst="rect">
            <a:avLst/>
          </a:prstGeom>
          <a:noFill/>
          <a:ln>
            <a:noFill/>
          </a:ln>
        </p:spPr>
      </p:pic>
      <p:sp>
        <p:nvSpPr>
          <p:cNvPr id="5" name="Rectangle 4"/>
          <p:cNvSpPr/>
          <p:nvPr/>
        </p:nvSpPr>
        <p:spPr>
          <a:xfrm>
            <a:off x="270227" y="1284513"/>
            <a:ext cx="8314723" cy="5847755"/>
          </a:xfrm>
          <a:prstGeom prst="rect">
            <a:avLst/>
          </a:prstGeom>
        </p:spPr>
        <p:txBody>
          <a:bodyPr wrap="square">
            <a:spAutoFit/>
          </a:bodyPr>
          <a:lstStyle/>
          <a:p>
            <a:r>
              <a:rPr lang="en-US" dirty="0" smtClean="0">
                <a:solidFill>
                  <a:srgbClr val="333333"/>
                </a:solidFill>
                <a:effectLst/>
                <a:latin typeface="+mj-lt"/>
                <a:ea typeface="Times New Roman" panose="02020603050405020304" pitchFamily="18" charset="0"/>
                <a:cs typeface="Times New Roman" panose="02020603050405020304" pitchFamily="18" charset="0"/>
              </a:rPr>
              <a:t>“It is still hard to believe that it has been more than a year since the passing of Bobby Coward. A mainstay in the DC. Disability advocacy scene, Bobby Coward was a tireless advocate for wheelchair-equipped taxicabs, wheelchair lifts on public buses and wheelchair access to public housing and especially increasing the quality of life for all individuals with disabilities. </a:t>
            </a:r>
          </a:p>
          <a:p>
            <a:endParaRPr lang="en-US" sz="1200" dirty="0" smtClean="0">
              <a:solidFill>
                <a:srgbClr val="333333"/>
              </a:solidFill>
              <a:effectLst/>
              <a:latin typeface="+mj-lt"/>
              <a:ea typeface="Times New Roman" panose="02020603050405020304" pitchFamily="18" charset="0"/>
              <a:cs typeface="Times New Roman" panose="02020603050405020304" pitchFamily="18" charset="0"/>
            </a:endParaRPr>
          </a:p>
          <a:p>
            <a:r>
              <a:rPr lang="en-US" dirty="0" smtClean="0">
                <a:solidFill>
                  <a:srgbClr val="333333"/>
                </a:solidFill>
                <a:effectLst/>
                <a:latin typeface="+mj-lt"/>
                <a:ea typeface="Times New Roman" panose="02020603050405020304" pitchFamily="18" charset="0"/>
                <a:cs typeface="Times New Roman" panose="02020603050405020304" pitchFamily="18" charset="0"/>
              </a:rPr>
              <a:t>He served as the Executive Director of Direct Action but was probably best known (and feared) as the head of Capitol Area ADAPT. With a significant focus on transit policy, Bobby was a key voice in the </a:t>
            </a:r>
          </a:p>
          <a:p>
            <a:r>
              <a:rPr lang="en-US" dirty="0" smtClean="0">
                <a:latin typeface="+mj-lt"/>
              </a:rPr>
              <a:t>discussion </a:t>
            </a:r>
            <a:r>
              <a:rPr lang="en-US" dirty="0">
                <a:latin typeface="+mj-lt"/>
              </a:rPr>
              <a:t>of accessible transportation, and in a major city like DC, he was a force that </a:t>
            </a:r>
            <a:r>
              <a:rPr lang="en-US" dirty="0" smtClean="0">
                <a:latin typeface="+mj-lt"/>
              </a:rPr>
              <a:t>did </a:t>
            </a:r>
            <a:r>
              <a:rPr lang="en-US" dirty="0">
                <a:latin typeface="+mj-lt"/>
              </a:rPr>
              <a:t>not allow individuals with disabilities to be </a:t>
            </a:r>
            <a:endParaRPr lang="en-US" dirty="0" smtClean="0">
              <a:latin typeface="+mj-lt"/>
            </a:endParaRPr>
          </a:p>
          <a:p>
            <a:r>
              <a:rPr lang="en-US" dirty="0" smtClean="0">
                <a:latin typeface="+mj-lt"/>
              </a:rPr>
              <a:t>ignored </a:t>
            </a:r>
            <a:r>
              <a:rPr lang="en-US" dirty="0">
                <a:latin typeface="+mj-lt"/>
              </a:rPr>
              <a:t>in the </a:t>
            </a:r>
            <a:r>
              <a:rPr lang="en-US" dirty="0" smtClean="0">
                <a:latin typeface="+mj-lt"/>
              </a:rPr>
              <a:t>conversation. </a:t>
            </a:r>
          </a:p>
          <a:p>
            <a:endParaRPr lang="en-US" sz="1200" dirty="0">
              <a:latin typeface="+mj-lt"/>
            </a:endParaRPr>
          </a:p>
          <a:p>
            <a:r>
              <a:rPr lang="en-US" dirty="0" smtClean="0">
                <a:latin typeface="+mj-lt"/>
              </a:rPr>
              <a:t>Bobby</a:t>
            </a:r>
            <a:r>
              <a:rPr lang="en-US" dirty="0">
                <a:latin typeface="+mj-lt"/>
              </a:rPr>
              <a:t> epitomized </a:t>
            </a:r>
            <a:r>
              <a:rPr lang="en-US" dirty="0" smtClean="0">
                <a:latin typeface="+mj-lt"/>
              </a:rPr>
              <a:t>constant </a:t>
            </a:r>
            <a:r>
              <a:rPr lang="en-US" dirty="0">
                <a:latin typeface="+mj-lt"/>
              </a:rPr>
              <a:t>vigilance, and for a </a:t>
            </a:r>
            <a:endParaRPr lang="en-US" dirty="0" smtClean="0">
              <a:latin typeface="+mj-lt"/>
            </a:endParaRPr>
          </a:p>
          <a:p>
            <a:r>
              <a:rPr lang="en-US" dirty="0" smtClean="0">
                <a:latin typeface="+mj-lt"/>
              </a:rPr>
              <a:t>significant </a:t>
            </a:r>
            <a:r>
              <a:rPr lang="en-US" dirty="0">
                <a:latin typeface="+mj-lt"/>
              </a:rPr>
              <a:t>time was the name when considering disability advocates that were also members of the Black Community. Though serious </a:t>
            </a:r>
            <a:endParaRPr lang="en-US" dirty="0" smtClean="0">
              <a:latin typeface="+mj-lt"/>
            </a:endParaRPr>
          </a:p>
          <a:p>
            <a:r>
              <a:rPr lang="en-US" dirty="0" smtClean="0">
                <a:latin typeface="+mj-lt"/>
              </a:rPr>
              <a:t>about </a:t>
            </a:r>
            <a:r>
              <a:rPr lang="en-US" dirty="0">
                <a:latin typeface="+mj-lt"/>
              </a:rPr>
              <a:t>our work and engagement, Bobby still always had time for the growing parade of young people seeking to learn more about their place in the disability </a:t>
            </a:r>
            <a:r>
              <a:rPr lang="en-US" dirty="0" smtClean="0">
                <a:latin typeface="+mj-lt"/>
              </a:rPr>
              <a:t>movement.”</a:t>
            </a:r>
            <a:endParaRPr lang="en-US" dirty="0">
              <a:latin typeface="+mj-lt"/>
            </a:endParaRPr>
          </a:p>
          <a:p>
            <a:r>
              <a:rPr lang="en-US" sz="1400" dirty="0"/>
              <a:t>Posted on </a:t>
            </a:r>
            <a:r>
              <a:rPr lang="en-US" sz="1400" u="sng" dirty="0"/>
              <a:t>February 28, </a:t>
            </a:r>
            <a:r>
              <a:rPr lang="en-US" sz="1400" u="sng" dirty="0" smtClean="0"/>
              <a:t>2016</a:t>
            </a:r>
            <a:r>
              <a:rPr lang="en-US" sz="1400" dirty="0"/>
              <a:t> </a:t>
            </a:r>
            <a:r>
              <a:rPr lang="en-US" sz="1400" dirty="0" smtClean="0"/>
              <a:t>by </a:t>
            </a:r>
            <a:r>
              <a:rPr lang="en-US" sz="1400" u="sng" dirty="0"/>
              <a:t>Lead On Update Admin</a:t>
            </a:r>
            <a:endParaRPr lang="en-US" sz="1400" dirty="0"/>
          </a:p>
        </p:txBody>
      </p:sp>
      <p:pic>
        <p:nvPicPr>
          <p:cNvPr id="6" name="Picture 5" descr="https://img.washingtonpost.com/rf/image_1024w/2010-2019/WashingtonPost/2014/09/04/Obituaries/Images/Merlin_704617.jpg?uuid=s8HoWDR_EeSekgiZswa76g"/>
          <p:cNvPicPr/>
          <p:nvPr/>
        </p:nvPicPr>
        <p:blipFill rotWithShape="1">
          <a:blip r:embed="rId3">
            <a:extLst>
              <a:ext uri="{28A0092B-C50C-407E-A947-70E740481C1C}">
                <a14:useLocalDpi xmlns:a14="http://schemas.microsoft.com/office/drawing/2010/main" val="0"/>
              </a:ext>
            </a:extLst>
          </a:blip>
          <a:srcRect l="38826" t="13420" r="-4220" b="-214"/>
          <a:stretch/>
        </p:blipFill>
        <p:spPr bwMode="auto">
          <a:xfrm>
            <a:off x="8169443" y="3481137"/>
            <a:ext cx="3886200" cy="32638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6756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14927"/>
          </a:xfrm>
        </p:spPr>
        <p:txBody>
          <a:bodyPr>
            <a:noAutofit/>
          </a:bodyPr>
          <a:lstStyle/>
          <a:p>
            <a:pPr lvl="0" algn="ctr"/>
            <a:r>
              <a:rPr lang="en-US" sz="2800" b="1" dirty="0" smtClean="0"/>
              <a:t>          Independent </a:t>
            </a:r>
            <a:r>
              <a:rPr lang="en-US" sz="2800" b="1" dirty="0"/>
              <a:t>Living and the Black </a:t>
            </a:r>
            <a:r>
              <a:rPr lang="en-US" sz="2800" b="1" dirty="0" smtClean="0"/>
              <a:t>Community – The Present</a:t>
            </a:r>
            <a:br>
              <a:rPr lang="en-US" sz="2800" b="1" dirty="0" smtClean="0"/>
            </a:br>
            <a:r>
              <a:rPr lang="en-US" sz="2800" b="1" dirty="0" smtClean="0"/>
              <a:t>            </a:t>
            </a:r>
            <a:r>
              <a:rPr lang="en-US" sz="2800" dirty="0" smtClean="0"/>
              <a:t>Stanley A. Holbrook, (</a:t>
            </a:r>
            <a:r>
              <a:rPr lang="en-US" sz="2800" dirty="0"/>
              <a:t>NCIL</a:t>
            </a:r>
            <a:r>
              <a:rPr lang="en-US" sz="2800" dirty="0" smtClean="0"/>
              <a:t>)- Board Member V-C </a:t>
            </a:r>
            <a:r>
              <a:rPr lang="en-US" sz="2800" dirty="0"/>
              <a:t>of the </a:t>
            </a:r>
            <a:r>
              <a:rPr lang="en-US" sz="2800" dirty="0" smtClean="0"/>
              <a:t>(PCIL)</a:t>
            </a:r>
            <a:br>
              <a:rPr lang="en-US" sz="2800" dirty="0" smtClean="0"/>
            </a:br>
            <a:r>
              <a:rPr lang="en-US" sz="2800" dirty="0" smtClean="0"/>
              <a:t> </a:t>
            </a:r>
            <a:endParaRPr lang="en-US" sz="2800" dirty="0"/>
          </a:p>
        </p:txBody>
      </p:sp>
      <p:pic>
        <p:nvPicPr>
          <p:cNvPr id="4" name="irc_mi" descr="https://faithandworktwopointzero.files.wordpress.com/2013/08/stanley-holbrook_sq.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30736" y="1356123"/>
            <a:ext cx="3304507" cy="3312129"/>
          </a:xfrm>
          <a:prstGeom prst="rect">
            <a:avLst/>
          </a:prstGeom>
          <a:noFill/>
          <a:ln>
            <a:noFill/>
          </a:ln>
        </p:spPr>
      </p:pic>
      <p:sp>
        <p:nvSpPr>
          <p:cNvPr id="5" name="Rectangle 4"/>
          <p:cNvSpPr/>
          <p:nvPr/>
        </p:nvSpPr>
        <p:spPr>
          <a:xfrm>
            <a:off x="409575" y="1514340"/>
            <a:ext cx="7940508" cy="5663089"/>
          </a:xfrm>
          <a:prstGeom prst="rect">
            <a:avLst/>
          </a:prstGeom>
        </p:spPr>
        <p:txBody>
          <a:bodyPr wrap="square">
            <a:spAutoFit/>
          </a:bodyPr>
          <a:lstStyle/>
          <a:p>
            <a:pPr lvl="0" fontAlgn="base"/>
            <a:r>
              <a:rPr lang="en-US" dirty="0" smtClean="0">
                <a:solidFill>
                  <a:srgbClr val="333333"/>
                </a:solidFill>
                <a:effectLst/>
                <a:latin typeface="+mj-lt"/>
                <a:ea typeface="Times New Roman" panose="02020603050405020304" pitchFamily="18" charset="0"/>
                <a:cs typeface="Helvetica" panose="020B0604020202020204" pitchFamily="34" charset="0"/>
              </a:rPr>
              <a:t>Stan Holbrook has over 25 years of non-profit administration experience that covers program development, organizational administration, planning, training and development, and grant writing. Mr. Holbrook serves as a grant reviewer for Administration on Aging. He previously served as President and CEO of Three Rivers Center for Independent Living in Pittsurgh, PA.</a:t>
            </a:r>
            <a:r>
              <a:rPr lang="en-US" dirty="0">
                <a:latin typeface="+mj-lt"/>
              </a:rPr>
              <a:t> </a:t>
            </a:r>
            <a:endParaRPr lang="en-US" dirty="0" smtClean="0">
              <a:latin typeface="+mj-lt"/>
            </a:endParaRPr>
          </a:p>
          <a:p>
            <a:pPr lvl="0" fontAlgn="base"/>
            <a:endParaRPr lang="en-US" sz="900" dirty="0">
              <a:latin typeface="+mj-lt"/>
            </a:endParaRPr>
          </a:p>
          <a:p>
            <a:pPr lvl="0" fontAlgn="base"/>
            <a:r>
              <a:rPr lang="en-US" dirty="0" smtClean="0">
                <a:latin typeface="+mj-lt"/>
              </a:rPr>
              <a:t>He </a:t>
            </a:r>
            <a:r>
              <a:rPr lang="en-US" dirty="0">
                <a:latin typeface="+mj-lt"/>
              </a:rPr>
              <a:t>is currently an active board member of the National Council for Independent Living (NCIL), chair of the NCIL diversity subcommittee, President of the Pennsylvania Council for Independent Living (PCIL), and Vice Chair of the Pennsylvania Statewide Independent Living Council. He is also the representative for the Network of Multicultural Agencies (NOMA), member of the membership committee which is a part of the American Society on Aging (ASA). He has also served as a delegate on the White House Conference on Aging</a:t>
            </a:r>
            <a:r>
              <a:rPr lang="en-US" dirty="0" smtClean="0">
                <a:latin typeface="+mj-lt"/>
              </a:rPr>
              <a:t>.</a:t>
            </a:r>
          </a:p>
          <a:p>
            <a:pPr lvl="0" fontAlgn="base"/>
            <a:endParaRPr lang="en-US" sz="900" dirty="0">
              <a:latin typeface="+mj-lt"/>
            </a:endParaRPr>
          </a:p>
          <a:p>
            <a:pPr lvl="0" fontAlgn="base"/>
            <a:r>
              <a:rPr lang="en-US" dirty="0">
                <a:latin typeface="+mj-lt"/>
              </a:rPr>
              <a:t>Mr. Holbrook has successfully completed Leadership Pittsburgh and the New Ventures in Leadership program (sponsored by ASA). His vision for his life is to have a positive impact on as many people as he can in this lifetime</a:t>
            </a:r>
            <a:r>
              <a:rPr lang="en-US" dirty="0"/>
              <a:t>.</a:t>
            </a:r>
          </a:p>
          <a:p>
            <a:pPr marL="342900" marR="95250" lvl="0" indent="-342900" fontAlgn="base">
              <a:lnSpc>
                <a:spcPts val="1500"/>
              </a:lnSpc>
              <a:spcBef>
                <a:spcPts val="900"/>
              </a:spcBef>
              <a:spcAft>
                <a:spcPts val="900"/>
              </a:spcAft>
              <a:buSzPts val="1000"/>
              <a:buFont typeface="Symbol" panose="05050102010706020507" pitchFamily="18" charset="2"/>
              <a:buChar char=""/>
              <a:tabLst>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tan Holbrook"/>
          <p:cNvPicPr/>
          <p:nvPr/>
        </p:nvPicPr>
        <p:blipFill>
          <a:blip r:embed="rId4">
            <a:extLst>
              <a:ext uri="{28A0092B-C50C-407E-A947-70E740481C1C}">
                <a14:useLocalDpi xmlns:a14="http://schemas.microsoft.com/office/drawing/2010/main" val="0"/>
              </a:ext>
            </a:extLst>
          </a:blip>
          <a:srcRect/>
          <a:stretch>
            <a:fillRect/>
          </a:stretch>
        </p:blipFill>
        <p:spPr bwMode="auto">
          <a:xfrm>
            <a:off x="8758990" y="4739188"/>
            <a:ext cx="3048000" cy="2047875"/>
          </a:xfrm>
          <a:prstGeom prst="rect">
            <a:avLst/>
          </a:prstGeom>
          <a:noFill/>
          <a:ln>
            <a:noFill/>
          </a:ln>
        </p:spPr>
      </p:pic>
    </p:spTree>
    <p:extLst>
      <p:ext uri="{BB962C8B-B14F-4D97-AF65-F5344CB8AC3E}">
        <p14:creationId xmlns:p14="http://schemas.microsoft.com/office/powerpoint/2010/main" val="2350532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223058"/>
            <a:ext cx="11766884" cy="1280890"/>
          </a:xfrm>
        </p:spPr>
        <p:txBody>
          <a:bodyPr>
            <a:noAutofit/>
          </a:bodyPr>
          <a:lstStyle/>
          <a:p>
            <a:pPr algn="ctr"/>
            <a:r>
              <a:rPr lang="en-US" sz="3200" b="1" dirty="0"/>
              <a:t>Independent Living and the Black Community </a:t>
            </a:r>
            <a:r>
              <a:rPr lang="en-US" sz="3200" b="1" dirty="0" smtClean="0"/>
              <a:t>–Yesterday </a:t>
            </a:r>
            <a:r>
              <a:rPr lang="en-US" sz="3200" dirty="0" smtClean="0">
                <a:ea typeface="Calibri" panose="020F0502020204030204" pitchFamily="34" charset="0"/>
                <a:cs typeface="Times New Roman" panose="02020603050405020304" pitchFamily="18" charset="0"/>
              </a:rPr>
              <a:t>William </a:t>
            </a:r>
            <a:r>
              <a:rPr lang="en-US" sz="3200" dirty="0">
                <a:ea typeface="Calibri" panose="020F0502020204030204" pitchFamily="34" charset="0"/>
                <a:cs typeface="Times New Roman" panose="02020603050405020304" pitchFamily="18" charset="0"/>
              </a:rPr>
              <a:t>E. </a:t>
            </a:r>
            <a:r>
              <a:rPr lang="en-US" sz="3200" dirty="0" smtClean="0">
                <a:ea typeface="Calibri" panose="020F0502020204030204" pitchFamily="34" charset="0"/>
                <a:cs typeface="Times New Roman" panose="02020603050405020304" pitchFamily="18" charset="0"/>
              </a:rPr>
              <a:t>Fielding - Illinois Advocate</a:t>
            </a:r>
            <a:endParaRPr lang="en-US" sz="3200" dirty="0"/>
          </a:p>
        </p:txBody>
      </p:sp>
      <p:pic>
        <p:nvPicPr>
          <p:cNvPr id="4" name="Content Placeholder 3" descr="http://ak-cache.legacy.net/legacy/images/Cobrands/PJStar/Photos/BCO8G7ISW02_03250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42253" y="2302043"/>
            <a:ext cx="2360989" cy="3352800"/>
          </a:xfrm>
          <a:prstGeom prst="rect">
            <a:avLst/>
          </a:prstGeom>
          <a:noFill/>
          <a:ln>
            <a:noFill/>
          </a:ln>
        </p:spPr>
      </p:pic>
      <p:sp>
        <p:nvSpPr>
          <p:cNvPr id="5" name="Rectangle 4"/>
          <p:cNvSpPr/>
          <p:nvPr/>
        </p:nvSpPr>
        <p:spPr>
          <a:xfrm>
            <a:off x="1026696" y="1555127"/>
            <a:ext cx="8293768" cy="4801314"/>
          </a:xfrm>
          <a:prstGeom prst="rect">
            <a:avLst/>
          </a:prstGeom>
        </p:spPr>
        <p:txBody>
          <a:bodyPr wrap="square">
            <a:spAutoFit/>
          </a:bodyPr>
          <a:lstStyle/>
          <a:p>
            <a:r>
              <a:rPr lang="en-US" dirty="0" smtClean="0">
                <a:effectLst/>
                <a:latin typeface="Century Gothic" panose="020B0502020202020204" pitchFamily="34" charset="0"/>
                <a:ea typeface="Calibri" panose="020F0502020204030204" pitchFamily="34" charset="0"/>
                <a:cs typeface="Times New Roman" panose="02020603050405020304" pitchFamily="18" charset="0"/>
              </a:rPr>
              <a:t>William E. Fielding, 52, of Peoria passed Wednesday, March 21, 2007. William was born Sept. 6, 1954, in East St. Louis, IL.  A 1978 graduate of Southern Illinois University, Edwardsville, he was a very strong advocate for people with disabilities.</a:t>
            </a:r>
          </a:p>
          <a:p>
            <a:r>
              <a:rPr lang="en-US" dirty="0" smtClean="0">
                <a:effectLst/>
                <a:latin typeface="Century Gothic" panose="020B0502020202020204" pitchFamily="34" charset="0"/>
                <a:ea typeface="Calibri" panose="020F0502020204030204" pitchFamily="34" charset="0"/>
                <a:cs typeface="Times New Roman" panose="02020603050405020304" pitchFamily="18" charset="0"/>
              </a:rPr>
              <a:t> </a:t>
            </a:r>
          </a:p>
          <a:p>
            <a:r>
              <a:rPr lang="en-US" dirty="0" smtClean="0">
                <a:effectLst/>
                <a:latin typeface="Century Gothic" panose="020B0502020202020204" pitchFamily="34" charset="0"/>
                <a:ea typeface="Calibri" panose="020F0502020204030204" pitchFamily="34" charset="0"/>
                <a:cs typeface="Times New Roman" panose="02020603050405020304" pitchFamily="18" charset="0"/>
              </a:rPr>
              <a:t>He worked tirelessly with the  Coalition of Citizens with Disabilities of Illinois and the Statewide Independent Living Council while working full time for the state of Illinois as an independent living specialist, client assistance program manager and, later, as an EEOC Officer in Springfield. </a:t>
            </a:r>
          </a:p>
          <a:p>
            <a:endParaRPr lang="en-US" dirty="0">
              <a:latin typeface="Century Gothic" panose="020B0502020202020204" pitchFamily="34" charset="0"/>
              <a:ea typeface="Calibri" panose="020F0502020204030204" pitchFamily="34" charset="0"/>
              <a:cs typeface="Times New Roman" panose="02020603050405020304" pitchFamily="18" charset="0"/>
            </a:endParaRPr>
          </a:p>
          <a:p>
            <a:r>
              <a:rPr lang="en-US" dirty="0" smtClean="0">
                <a:effectLst/>
                <a:latin typeface="Century Gothic" panose="020B0502020202020204" pitchFamily="34" charset="0"/>
                <a:ea typeface="Calibri" panose="020F0502020204030204" pitchFamily="34" charset="0"/>
                <a:cs typeface="Times New Roman" panose="02020603050405020304" pitchFamily="18" charset="0"/>
              </a:rPr>
              <a:t>He moved to Peoria and worked as the Executive Director for the Central Illinois Center for Independent Living. </a:t>
            </a:r>
            <a:r>
              <a:rPr lang="en-US" dirty="0">
                <a:latin typeface="Century Gothic" panose="020B0502020202020204" pitchFamily="34" charset="0"/>
                <a:ea typeface="Calibri" panose="020F0502020204030204" pitchFamily="34" charset="0"/>
                <a:cs typeface="Times New Roman" panose="02020603050405020304" pitchFamily="18" charset="0"/>
              </a:rPr>
              <a:t>I</a:t>
            </a:r>
            <a:r>
              <a:rPr lang="en-US" dirty="0" smtClean="0">
                <a:effectLst/>
                <a:latin typeface="Century Gothic" panose="020B0502020202020204" pitchFamily="34" charset="0"/>
                <a:ea typeface="Calibri" panose="020F0502020204030204" pitchFamily="34" charset="0"/>
                <a:cs typeface="Times New Roman" panose="02020603050405020304" pitchFamily="18" charset="0"/>
              </a:rPr>
              <a:t>n his spare time he was past chairman of the Greater Peoria Mass Transit District Board, a member of the Easter Seals Board and the Senior Citizen Commission, all the while maintaining his relationship with Independent Living. William will be remembered as a loving and giving person to anyone who happened to have crossed his path in life. There was never a stranger to William.</a:t>
            </a:r>
            <a:endParaRPr lang="en-US" dirty="0">
              <a:latin typeface="Century Gothic" panose="020B0502020202020204" pitchFamily="34" charset="0"/>
            </a:endParaRPr>
          </a:p>
        </p:txBody>
      </p:sp>
    </p:spTree>
    <p:extLst>
      <p:ext uri="{BB962C8B-B14F-4D97-AF65-F5344CB8AC3E}">
        <p14:creationId xmlns:p14="http://schemas.microsoft.com/office/powerpoint/2010/main" val="3283380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Historical Perspective: </a:t>
            </a:r>
            <a:r>
              <a:rPr lang="en-US" sz="2400" dirty="0" smtClean="0"/>
              <a:t>Cultural </a:t>
            </a:r>
            <a:r>
              <a:rPr lang="en-US" sz="2400" dirty="0"/>
              <a:t>considerations specific to African Americans who also experience disability and how that has impacted representation </a:t>
            </a:r>
            <a:r>
              <a:rPr lang="en-US" sz="2400" dirty="0" smtClean="0"/>
              <a:t>within the </a:t>
            </a:r>
            <a:r>
              <a:rPr lang="en-US" sz="2400" dirty="0"/>
              <a:t>IL movement</a:t>
            </a:r>
            <a:br>
              <a:rPr lang="en-US" sz="2400" dirty="0"/>
            </a:br>
            <a:endParaRPr lang="en-US" sz="2400" dirty="0"/>
          </a:p>
        </p:txBody>
      </p:sp>
      <p:sp>
        <p:nvSpPr>
          <p:cNvPr id="3" name="Content Placeholder 2"/>
          <p:cNvSpPr>
            <a:spLocks noGrp="1"/>
          </p:cNvSpPr>
          <p:nvPr>
            <p:ph idx="1"/>
          </p:nvPr>
        </p:nvSpPr>
        <p:spPr>
          <a:xfrm>
            <a:off x="1580147" y="2069432"/>
            <a:ext cx="9924465" cy="3841790"/>
          </a:xfrm>
        </p:spPr>
        <p:txBody>
          <a:bodyPr>
            <a:normAutofit fontScale="92500"/>
          </a:bodyPr>
          <a:lstStyle/>
          <a:p>
            <a:r>
              <a:rPr lang="en-US" b="1" dirty="0" smtClean="0"/>
              <a:t>1619</a:t>
            </a:r>
            <a:r>
              <a:rPr lang="en-US" dirty="0" smtClean="0"/>
              <a:t> - The </a:t>
            </a:r>
            <a:r>
              <a:rPr lang="en-US" dirty="0"/>
              <a:t>first 20 enslaved Africans are brought to the American </a:t>
            </a:r>
            <a:r>
              <a:rPr lang="en-US" dirty="0" smtClean="0"/>
              <a:t>colonies. The </a:t>
            </a:r>
            <a:r>
              <a:rPr lang="en-US" dirty="0"/>
              <a:t>slaves land at Jamestown, Virginia, and are subsequently sold to </a:t>
            </a:r>
            <a:r>
              <a:rPr lang="en-US" dirty="0" smtClean="0"/>
              <a:t>colonists</a:t>
            </a:r>
          </a:p>
          <a:p>
            <a:r>
              <a:rPr lang="en-US" b="1" dirty="0" smtClean="0"/>
              <a:t>1738</a:t>
            </a:r>
            <a:r>
              <a:rPr lang="en-US" dirty="0" smtClean="0"/>
              <a:t> - The </a:t>
            </a:r>
            <a:r>
              <a:rPr lang="en-US" dirty="0"/>
              <a:t>Charleston, South Carolina Workhouse opens and starts receiving: “all rogues, vagabonds, lewd and idle persons and beggars, stubborn and obstinate apprentices and servants, and children, common drunkards, common night walkers, pilferers, wanton, and lascivious persons, common scolds, and brawlers, tradesmen, and laborers neglecting their callings, and leading idle and dissolute lives and who do not provide for the support of their families, …..stubborn, obstinate or incorrigible negroes or slaves</a:t>
            </a:r>
            <a:r>
              <a:rPr lang="en-US" dirty="0" smtClean="0"/>
              <a:t>.”</a:t>
            </a:r>
          </a:p>
          <a:p>
            <a:r>
              <a:rPr lang="en-US" b="1" dirty="0" smtClean="0"/>
              <a:t>1745</a:t>
            </a:r>
            <a:r>
              <a:rPr lang="en-US" dirty="0" smtClean="0"/>
              <a:t> - The </a:t>
            </a:r>
            <a:r>
              <a:rPr lang="en-US" dirty="0"/>
              <a:t>South Carolina colonial assembly legislates that colonial parishes are responsible for the public maintenance of “lunatic” slaves if that maintenance can not be provided by the owner. </a:t>
            </a:r>
          </a:p>
          <a:p>
            <a:r>
              <a:rPr lang="en-US" b="1" dirty="0" smtClean="0"/>
              <a:t>1752</a:t>
            </a:r>
            <a:r>
              <a:rPr lang="en-US" dirty="0" smtClean="0"/>
              <a:t> - The </a:t>
            </a:r>
            <a:r>
              <a:rPr lang="en-US" dirty="0"/>
              <a:t>colonies of Maryland and Avalon (present day Newfoundland and Labrador) enact laws that protect slaves with disabilities and the elderly.</a:t>
            </a:r>
          </a:p>
          <a:p>
            <a:endParaRPr lang="en-US" dirty="0"/>
          </a:p>
          <a:p>
            <a:endParaRPr lang="en-US" dirty="0" smtClean="0"/>
          </a:p>
          <a:p>
            <a:endParaRPr lang="en-US" dirty="0" smtClean="0"/>
          </a:p>
          <a:p>
            <a:endParaRPr lang="en-US" dirty="0"/>
          </a:p>
        </p:txBody>
      </p:sp>
      <p:sp>
        <p:nvSpPr>
          <p:cNvPr id="4" name="Rectangle 3"/>
          <p:cNvSpPr/>
          <p:nvPr/>
        </p:nvSpPr>
        <p:spPr>
          <a:xfrm>
            <a:off x="1580147" y="3229740"/>
            <a:ext cx="9721515" cy="646331"/>
          </a:xfrm>
          <a:prstGeom prst="rect">
            <a:avLst/>
          </a:prstGeom>
        </p:spPr>
        <p:txBody>
          <a:bodyPr wrap="square">
            <a:spAutoFit/>
          </a:bodyPr>
          <a:lstStyle/>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417" y="5625738"/>
            <a:ext cx="1506583" cy="1232262"/>
          </a:xfrm>
          <a:prstGeom prst="rect">
            <a:avLst/>
          </a:prstGeom>
        </p:spPr>
      </p:pic>
    </p:spTree>
    <p:extLst>
      <p:ext uri="{BB962C8B-B14F-4D97-AF65-F5344CB8AC3E}">
        <p14:creationId xmlns:p14="http://schemas.microsoft.com/office/powerpoint/2010/main" val="1545000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314" y="144378"/>
            <a:ext cx="10152528" cy="1588628"/>
          </a:xfrm>
        </p:spPr>
        <p:txBody>
          <a:bodyPr>
            <a:normAutofit fontScale="90000"/>
          </a:bodyPr>
          <a:lstStyle/>
          <a:p>
            <a:r>
              <a:rPr lang="en-US" b="1" dirty="0"/>
              <a:t>Independent Living and the Black Community – The </a:t>
            </a:r>
            <a:r>
              <a:rPr lang="en-US" b="1" dirty="0" smtClean="0"/>
              <a:t>Present and Future - </a:t>
            </a:r>
            <a:r>
              <a:rPr lang="en-US" dirty="0" smtClean="0"/>
              <a:t>Anita </a:t>
            </a:r>
            <a:r>
              <a:rPr lang="en-US" dirty="0"/>
              <a:t>Cameron, Social Justice and Social Change Activist</a:t>
            </a:r>
            <a:br>
              <a:rPr lang="en-US" dirty="0"/>
            </a:br>
            <a:endParaRPr lang="en-US" dirty="0"/>
          </a:p>
        </p:txBody>
      </p:sp>
      <p:pic>
        <p:nvPicPr>
          <p:cNvPr id="4" name="Content Placeholder 3" descr="Image: Anita Cameron. An African American womyn with glasses, a yellow shirt and long dread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70758" y="1984374"/>
            <a:ext cx="2967789" cy="4352258"/>
          </a:xfrm>
          <a:prstGeom prst="rect">
            <a:avLst/>
          </a:prstGeom>
          <a:noFill/>
          <a:ln>
            <a:noFill/>
          </a:ln>
        </p:spPr>
      </p:pic>
      <p:sp>
        <p:nvSpPr>
          <p:cNvPr id="5" name="Rectangle 4"/>
          <p:cNvSpPr/>
          <p:nvPr/>
        </p:nvSpPr>
        <p:spPr>
          <a:xfrm>
            <a:off x="593557" y="1798857"/>
            <a:ext cx="8165432" cy="5001369"/>
          </a:xfrm>
          <a:prstGeom prst="rect">
            <a:avLst/>
          </a:prstGeom>
        </p:spPr>
        <p:txBody>
          <a:bodyPr wrap="square">
            <a:spAutoFit/>
          </a:bodyPr>
          <a:lstStyle/>
          <a:p>
            <a:pPr>
              <a:spcAft>
                <a:spcPts val="1800"/>
              </a:spcAft>
            </a:pPr>
            <a:r>
              <a:rPr lang="en-US" sz="1700" dirty="0" smtClean="0">
                <a:solidFill>
                  <a:srgbClr val="333333"/>
                </a:solidFill>
                <a:effectLst/>
                <a:ea typeface="Times New Roman" panose="02020603050405020304" pitchFamily="18" charset="0"/>
                <a:cs typeface="Times New Roman" panose="02020603050405020304" pitchFamily="18" charset="0"/>
              </a:rPr>
              <a:t>Anita Cameron describes herself this way: “I’m a disability rights activist, CERT instructor/Program Manager, writer and cat lover who has been fighting the good fight for almost 30 years.”</a:t>
            </a:r>
            <a:endParaRPr lang="en-US" sz="1700" dirty="0" smtClean="0">
              <a:effectLst/>
              <a:ea typeface="Calibri" panose="020F0502020204030204" pitchFamily="34" charset="0"/>
              <a:cs typeface="Times New Roman" panose="02020603050405020304" pitchFamily="18" charset="0"/>
            </a:endParaRPr>
          </a:p>
          <a:p>
            <a:pPr>
              <a:spcAft>
                <a:spcPts val="1800"/>
              </a:spcAft>
            </a:pPr>
            <a:r>
              <a:rPr lang="en-US" sz="1700" dirty="0" smtClean="0">
                <a:solidFill>
                  <a:srgbClr val="333333"/>
                </a:solidFill>
                <a:effectLst/>
                <a:ea typeface="Times New Roman" panose="02020603050405020304" pitchFamily="18" charset="0"/>
                <a:cs typeface="Times New Roman" panose="02020603050405020304" pitchFamily="18" charset="0"/>
              </a:rPr>
              <a:t>From LinkedIn: She is a disability rights activist and advocate with an extensive background in community organizing and systems change. Her passion has long been working to ensure that people with disabilities are equal participants in all aspects of society, not only as recipients of services, but as valued members of, and contributors to the well-being of their communities.</a:t>
            </a:r>
            <a:endParaRPr lang="en-US" sz="1700" dirty="0" smtClean="0">
              <a:effectLst/>
              <a:ea typeface="Calibri" panose="020F0502020204030204" pitchFamily="34" charset="0"/>
              <a:cs typeface="Times New Roman" panose="02020603050405020304" pitchFamily="18" charset="0"/>
            </a:endParaRPr>
          </a:p>
          <a:p>
            <a:r>
              <a:rPr lang="en-US" sz="1700" dirty="0" smtClean="0">
                <a:solidFill>
                  <a:srgbClr val="333333"/>
                </a:solidFill>
                <a:effectLst/>
                <a:ea typeface="Times New Roman" panose="02020603050405020304" pitchFamily="18" charset="0"/>
                <a:cs typeface="Times New Roman" panose="02020603050405020304" pitchFamily="18" charset="0"/>
              </a:rPr>
              <a:t>Her Community Emergency Response Team (CERT) instructor and Program Manager has allowed her to work working with teams of first responders, planners and governmental agencies to develop and implement emergency management plans, particularly for people with disabilities. Cameron has participated in several CERT exercises, including 2 National Disaster Medical Services (NDMS) exercises serving as a Site Manager at two local Denver hospitals. She also served as a communications operator during the Colorado flood of 2013.</a:t>
            </a:r>
            <a:endParaRPr lang="en-US" sz="1700" dirty="0"/>
          </a:p>
        </p:txBody>
      </p:sp>
    </p:spTree>
    <p:extLst>
      <p:ext uri="{BB962C8B-B14F-4D97-AF65-F5344CB8AC3E}">
        <p14:creationId xmlns:p14="http://schemas.microsoft.com/office/powerpoint/2010/main" val="2383083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25" y="-85168"/>
            <a:ext cx="11604338" cy="873516"/>
          </a:xfrm>
        </p:spPr>
        <p:txBody>
          <a:bodyPr>
            <a:noAutofit/>
          </a:bodyPr>
          <a:lstStyle/>
          <a:p>
            <a:pPr algn="ctr"/>
            <a:r>
              <a:rPr lang="en-US" sz="2400" b="1" dirty="0"/>
              <a:t>Independent Living and the Black Community – The </a:t>
            </a:r>
            <a:r>
              <a:rPr lang="en-US" sz="2400" b="1" dirty="0" smtClean="0"/>
              <a:t>Present and Future </a:t>
            </a:r>
            <a:r>
              <a:rPr lang="en-US" sz="3400" dirty="0" smtClean="0"/>
              <a:t>DAYMOND JOHN, ENTREPRENEUR - FUBU FOUNDER</a:t>
            </a:r>
            <a:endParaRPr lang="en-US" sz="3400" dirty="0"/>
          </a:p>
        </p:txBody>
      </p:sp>
      <p:pic>
        <p:nvPicPr>
          <p:cNvPr id="4" name="Content Placeholder 3" descr="Image: Daymond John; a bald African American man in a dark suit, white shirt and silver ti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91072" y="2800463"/>
            <a:ext cx="3177327" cy="3936433"/>
          </a:xfrm>
          <a:prstGeom prst="rect">
            <a:avLst/>
          </a:prstGeom>
          <a:noFill/>
          <a:ln>
            <a:noFill/>
          </a:ln>
        </p:spPr>
      </p:pic>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060375" y="918237"/>
            <a:ext cx="2908024" cy="1810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p:cNvSpPr/>
          <p:nvPr/>
        </p:nvSpPr>
        <p:spPr>
          <a:xfrm>
            <a:off x="665747" y="1459053"/>
            <a:ext cx="8213558" cy="5355312"/>
          </a:xfrm>
          <a:prstGeom prst="rect">
            <a:avLst/>
          </a:prstGeom>
        </p:spPr>
        <p:txBody>
          <a:bodyPr wrap="square">
            <a:spAutoFit/>
          </a:bodyPr>
          <a:lstStyle/>
          <a:p>
            <a:r>
              <a:rPr lang="en-US" dirty="0" smtClean="0">
                <a:solidFill>
                  <a:srgbClr val="000000"/>
                </a:solidFill>
                <a:effectLst/>
              </a:rPr>
              <a:t>Daymond Garfield John is an American entrepreneur, investor, television personality, author and motivational speaker was </a:t>
            </a:r>
            <a:r>
              <a:rPr lang="en-US" dirty="0">
                <a:solidFill>
                  <a:srgbClr val="000000"/>
                </a:solidFill>
              </a:rPr>
              <a:t>b</a:t>
            </a:r>
            <a:r>
              <a:rPr lang="en-US" u="none" strike="noStrike" dirty="0" smtClean="0">
                <a:solidFill>
                  <a:srgbClr val="000000"/>
                </a:solidFill>
                <a:effectLst/>
              </a:rPr>
              <a:t>orn</a:t>
            </a:r>
            <a:r>
              <a:rPr lang="en-US" dirty="0" smtClean="0">
                <a:solidFill>
                  <a:srgbClr val="000000"/>
                </a:solidFill>
              </a:rPr>
              <a:t> </a:t>
            </a:r>
            <a:r>
              <a:rPr lang="en-US" dirty="0" smtClean="0">
                <a:solidFill>
                  <a:srgbClr val="000000"/>
                </a:solidFill>
                <a:effectLst/>
              </a:rPr>
              <a:t>February 23, 1969 </a:t>
            </a:r>
            <a:r>
              <a:rPr lang="en-US" u="none" strike="noStrike" dirty="0" smtClean="0">
                <a:solidFill>
                  <a:srgbClr val="000000"/>
                </a:solidFill>
                <a:effectLst/>
              </a:rPr>
              <a:t>Brooklyn, New York City, NY.</a:t>
            </a:r>
            <a:r>
              <a:rPr lang="en-US" dirty="0">
                <a:solidFill>
                  <a:srgbClr val="000000"/>
                </a:solidFill>
              </a:rPr>
              <a:t> </a:t>
            </a:r>
            <a:r>
              <a:rPr lang="en-US" dirty="0" smtClean="0">
                <a:effectLst/>
              </a:rPr>
              <a:t>John grew up in the Queens neighborhood of Hollis. An only child, John was raised by his mother and grandfather.</a:t>
            </a:r>
            <a:r>
              <a:rPr lang="en-US" dirty="0" smtClean="0"/>
              <a:t> As a kid in elementary school in Queens, New York. John excelled in math and science but did poorly with anything requiring extensive reading and writing. His father would often angrily yell at him to stop slacking. </a:t>
            </a:r>
          </a:p>
          <a:p>
            <a:endParaRPr lang="en-US" dirty="0"/>
          </a:p>
          <a:p>
            <a:r>
              <a:rPr lang="en-US" dirty="0" smtClean="0"/>
              <a:t>His school eventually diagnosed him with a general "learning disability," but due to a lack of information on dyslexia, his parents still believed that his bad language arts grades had something to do with his attitude. </a:t>
            </a:r>
          </a:p>
          <a:p>
            <a:endParaRPr lang="en-US" dirty="0">
              <a:effectLst/>
            </a:endParaRPr>
          </a:p>
          <a:p>
            <a:r>
              <a:rPr lang="en-US" dirty="0" smtClean="0">
                <a:effectLst/>
              </a:rPr>
              <a:t>In high school, he participated in a program that allowed him to work a full-time job and attend school on an alternating weekly basis, which he credits with instilling an entrepreneurial spirit.</a:t>
            </a:r>
            <a:r>
              <a:rPr lang="en-US" dirty="0" smtClean="0"/>
              <a:t> </a:t>
            </a:r>
            <a:r>
              <a:rPr lang="en-US" dirty="0"/>
              <a:t>H</a:t>
            </a:r>
            <a:r>
              <a:rPr lang="en-US" dirty="0" smtClean="0"/>
              <a:t>e founded FUBU in 1992. Today, John likes to say he's "blessed with dyslexia," and he encourages others not to conceal it as he once did.</a:t>
            </a:r>
            <a:endParaRPr lang="en-US" dirty="0">
              <a:solidFill>
                <a:srgbClr val="000000"/>
              </a:solidFill>
              <a:effectLst/>
            </a:endParaRPr>
          </a:p>
        </p:txBody>
      </p:sp>
    </p:spTree>
    <p:extLst>
      <p:ext uri="{BB962C8B-B14F-4D97-AF65-F5344CB8AC3E}">
        <p14:creationId xmlns:p14="http://schemas.microsoft.com/office/powerpoint/2010/main" val="685927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1" y="131434"/>
            <a:ext cx="11077073" cy="1753513"/>
          </a:xfrm>
        </p:spPr>
        <p:txBody>
          <a:bodyPr>
            <a:normAutofit fontScale="90000"/>
          </a:bodyPr>
          <a:lstStyle/>
          <a:p>
            <a:pPr algn="ctr"/>
            <a:r>
              <a:rPr lang="en-US" sz="2700" b="1" dirty="0"/>
              <a:t>Independent Living and the Black Community – </a:t>
            </a:r>
            <a:r>
              <a:rPr lang="en-US" sz="2700" b="1" dirty="0" smtClean="0"/>
              <a:t>Today and Tomorrow</a:t>
            </a:r>
            <a:r>
              <a:rPr lang="en-US" dirty="0" smtClean="0"/>
              <a:t/>
            </a:r>
            <a:br>
              <a:rPr lang="en-US" dirty="0" smtClean="0"/>
            </a:br>
            <a:r>
              <a:rPr lang="en-US" dirty="0" smtClean="0"/>
              <a:t>VILISSA THOMPSON, LMSW </a:t>
            </a:r>
            <a:br>
              <a:rPr lang="en-US" dirty="0" smtClean="0"/>
            </a:br>
            <a:r>
              <a:rPr lang="en-US" b="1" dirty="0" smtClean="0"/>
              <a:t>FOUNDER “RAMP YOUR VOICE” </a:t>
            </a:r>
            <a:r>
              <a:rPr lang="en-US" sz="1800" dirty="0" smtClean="0"/>
              <a:t/>
            </a:r>
            <a:br>
              <a:rPr lang="en-US" sz="1800" dirty="0" smtClean="0"/>
            </a:br>
            <a:r>
              <a:rPr lang="en-US" sz="1800" dirty="0"/>
              <a:t>W</a:t>
            </a:r>
            <a:r>
              <a:rPr lang="en-US" sz="1800" dirty="0" smtClean="0"/>
              <a:t>innsboro, South Carolina</a:t>
            </a:r>
            <a:endParaRPr lang="en-US" sz="1800" b="1" dirty="0"/>
          </a:p>
        </p:txBody>
      </p:sp>
      <p:sp>
        <p:nvSpPr>
          <p:cNvPr id="3" name="Content Placeholder 2"/>
          <p:cNvSpPr>
            <a:spLocks noGrp="1"/>
          </p:cNvSpPr>
          <p:nvPr>
            <p:ph idx="1"/>
          </p:nvPr>
        </p:nvSpPr>
        <p:spPr>
          <a:xfrm>
            <a:off x="255086" y="2286000"/>
            <a:ext cx="8915400" cy="4467726"/>
          </a:xfrm>
        </p:spPr>
        <p:txBody>
          <a:bodyPr>
            <a:normAutofit lnSpcReduction="10000"/>
          </a:bodyPr>
          <a:lstStyle/>
          <a:p>
            <a:r>
              <a:rPr lang="en-US" b="1" dirty="0"/>
              <a:t>Welcome to Ramp Your Voice!</a:t>
            </a:r>
          </a:p>
          <a:p>
            <a:r>
              <a:rPr lang="en-US" dirty="0"/>
              <a:t>Ramp Your Voice! is the brainchild movement of Vilissa Thompson, LMSW</a:t>
            </a:r>
            <a:r>
              <a:rPr lang="en-US" dirty="0" smtClean="0"/>
              <a:t>, a macro-minded </a:t>
            </a:r>
            <a:r>
              <a:rPr lang="en-US" dirty="0"/>
              <a:t>social worker who is on a mission to educate and inform the public &amp; political figures about the plight of people with disabilities, especially women of color with disabilities, in America.  I also strive to promote the importance of self-advocacy &amp; strengthen empowerment efforts among people with disabilities.</a:t>
            </a:r>
          </a:p>
          <a:p>
            <a:r>
              <a:rPr lang="en-US" dirty="0"/>
              <a:t>I am a woman of color with a rare condition called Osteogenesis Imperfecta (OI), better known as brittle bone disease.  Though my bones may be fragile, my spirit and determination to share my story and improve the status of those like myself are unbreakable.  I will use Ramp Your Voice! (RYV for short) as a way to spotlight the issues and barriers of people with disabilities, as well as create effective social and political changes to ensure that all people have the ability to succeed and prosper, regardless of their ability, ethnicity, religion, socioeconomic status, educational level, or place of </a:t>
            </a:r>
            <a:r>
              <a:rPr lang="en-US" dirty="0" smtClean="0"/>
              <a:t>origin</a:t>
            </a:r>
            <a:endParaRPr lang="en-US" dirty="0"/>
          </a:p>
        </p:txBody>
      </p:sp>
      <p:pic>
        <p:nvPicPr>
          <p:cNvPr id="4" name="Picture 3" descr="Me on the Amtrak train Wednesday morning. "/>
          <p:cNvPicPr/>
          <p:nvPr/>
        </p:nvPicPr>
        <p:blipFill>
          <a:blip r:embed="rId2">
            <a:extLst>
              <a:ext uri="{28A0092B-C50C-407E-A947-70E740481C1C}">
                <a14:useLocalDpi xmlns:a14="http://schemas.microsoft.com/office/drawing/2010/main" val="0"/>
              </a:ext>
            </a:extLst>
          </a:blip>
          <a:srcRect/>
          <a:stretch>
            <a:fillRect/>
          </a:stretch>
        </p:blipFill>
        <p:spPr bwMode="auto">
          <a:xfrm>
            <a:off x="9726695" y="4467727"/>
            <a:ext cx="1887789" cy="2069431"/>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339" y="1080071"/>
            <a:ext cx="2861009" cy="2875459"/>
          </a:xfrm>
          <a:prstGeom prst="rect">
            <a:avLst/>
          </a:prstGeom>
        </p:spPr>
      </p:pic>
    </p:spTree>
    <p:extLst>
      <p:ext uri="{BB962C8B-B14F-4D97-AF65-F5344CB8AC3E}">
        <p14:creationId xmlns:p14="http://schemas.microsoft.com/office/powerpoint/2010/main" val="4063714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591" y="207433"/>
            <a:ext cx="8406349" cy="161334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58" y="0"/>
            <a:ext cx="11911263" cy="6858000"/>
          </a:xfrm>
          <a:prstGeom prst="rect">
            <a:avLst/>
          </a:prstGeom>
        </p:spPr>
      </p:pic>
      <p:sp>
        <p:nvSpPr>
          <p:cNvPr id="2" name="Title 1"/>
          <p:cNvSpPr>
            <a:spLocks noGrp="1"/>
          </p:cNvSpPr>
          <p:nvPr>
            <p:ph type="title"/>
          </p:nvPr>
        </p:nvSpPr>
        <p:spPr>
          <a:xfrm>
            <a:off x="1253409" y="688278"/>
            <a:ext cx="8911687" cy="915932"/>
          </a:xfrm>
        </p:spPr>
        <p:txBody>
          <a:bodyPr>
            <a:noAutofit/>
          </a:bodyPr>
          <a:lstStyle/>
          <a:p>
            <a:pPr algn="ctr"/>
            <a:r>
              <a:rPr lang="en-US" sz="6600" b="1" dirty="0" smtClean="0">
                <a:solidFill>
                  <a:schemeClr val="bg1"/>
                </a:solidFill>
              </a:rPr>
              <a:t>Picture Tomorrow</a:t>
            </a:r>
            <a:endParaRPr lang="en-US" sz="6600" b="1" dirty="0">
              <a:solidFill>
                <a:schemeClr val="bg1"/>
              </a:solidFill>
            </a:endParaRPr>
          </a:p>
        </p:txBody>
      </p:sp>
      <p:sp>
        <p:nvSpPr>
          <p:cNvPr id="3" name="Content Placeholder 2"/>
          <p:cNvSpPr>
            <a:spLocks noGrp="1"/>
          </p:cNvSpPr>
          <p:nvPr>
            <p:ph idx="1"/>
          </p:nvPr>
        </p:nvSpPr>
        <p:spPr>
          <a:xfrm>
            <a:off x="826167" y="1633544"/>
            <a:ext cx="10205201" cy="6055895"/>
          </a:xfrm>
        </p:spPr>
        <p:txBody>
          <a:bodyPr/>
          <a:lstStyle/>
          <a:p>
            <a:pPr marL="0" lvl="0" indent="0">
              <a:buNone/>
            </a:pPr>
            <a:r>
              <a:rPr lang="en-US" dirty="0"/>
              <a:t> </a:t>
            </a:r>
          </a:p>
          <a:p>
            <a:pPr marL="0" lvl="0" indent="0">
              <a:buNone/>
            </a:pPr>
            <a:r>
              <a:rPr lang="en-US" sz="2000" b="1" i="1" dirty="0" smtClean="0">
                <a:solidFill>
                  <a:schemeClr val="bg1"/>
                </a:solidFill>
              </a:rPr>
              <a:t>“Picture </a:t>
            </a:r>
            <a:r>
              <a:rPr lang="en-US" sz="2000" b="1" i="1" dirty="0">
                <a:solidFill>
                  <a:schemeClr val="bg1"/>
                </a:solidFill>
              </a:rPr>
              <a:t>if you can, a town where every curb has a curb cut and ramp - - where children with disabilities are fully integrated into all schools and all grades with non-disabled children -- where there are no institutions or "state schools" but many scattered small group homes for those with disabilities so severe that they are not capable of controlling their every day lives -- where buses are equipped to pick up any type of passenger, including those who use wheelchairs or have other mobility impairments -- where closed or open captioning is available on every TV station and for every program -- where in-home services are available at any time and for any person, regardless of type of disability or level of income</a:t>
            </a:r>
            <a:r>
              <a:rPr lang="en-US" sz="2000" b="1" i="1" dirty="0" smtClean="0">
                <a:solidFill>
                  <a:schemeClr val="bg1"/>
                </a:solidFill>
              </a:rPr>
              <a:t>.</a:t>
            </a:r>
            <a:r>
              <a:rPr lang="en-US" sz="2000" b="1" i="1" dirty="0">
                <a:solidFill>
                  <a:schemeClr val="bg1"/>
                </a:solidFill>
              </a:rPr>
              <a:t> A picture of equal opportunity and access for all. A picture shared by people involved in both the traditional rehabilitation system and the newer, younger disability rights and independent living </a:t>
            </a:r>
            <a:r>
              <a:rPr lang="en-US" sz="2000" b="1" i="1" dirty="0" smtClean="0">
                <a:solidFill>
                  <a:schemeClr val="bg1"/>
                </a:solidFill>
              </a:rPr>
              <a:t>movement.” </a:t>
            </a:r>
            <a:endParaRPr lang="en-US" sz="2000" b="1" i="1" dirty="0">
              <a:solidFill>
                <a:schemeClr val="bg1"/>
              </a:solidFill>
            </a:endParaRPr>
          </a:p>
          <a:p>
            <a:pPr marL="0" indent="0">
              <a:buNone/>
            </a:pPr>
            <a:r>
              <a:rPr lang="en-US" b="1" dirty="0" smtClean="0">
                <a:solidFill>
                  <a:schemeClr val="bg1"/>
                </a:solidFill>
              </a:rPr>
              <a:t>Maggie Shreve, 1982</a:t>
            </a:r>
            <a:endParaRPr lang="en-US"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6205" y="5342523"/>
            <a:ext cx="1411203" cy="1411203"/>
          </a:xfrm>
          <a:prstGeom prst="rect">
            <a:avLst/>
          </a:prstGeom>
          <a:solidFill>
            <a:schemeClr val="bg2">
              <a:lumMod val="10000"/>
            </a:schemeClr>
          </a:solidFill>
        </p:spPr>
      </p:pic>
    </p:spTree>
    <p:extLst>
      <p:ext uri="{BB962C8B-B14F-4D97-AF65-F5344CB8AC3E}">
        <p14:creationId xmlns:p14="http://schemas.microsoft.com/office/powerpoint/2010/main" val="1428588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525" y="207015"/>
            <a:ext cx="8911687" cy="1280890"/>
          </a:xfrm>
        </p:spPr>
        <p:txBody>
          <a:bodyPr/>
          <a:lstStyle/>
          <a:p>
            <a:r>
              <a:rPr lang="en-US" dirty="0"/>
              <a:t>Historical </a:t>
            </a:r>
            <a:r>
              <a:rPr lang="en-US" dirty="0" smtClean="0"/>
              <a:t>Perspective Cont..</a:t>
            </a:r>
            <a:endParaRPr lang="en-US" dirty="0"/>
          </a:p>
        </p:txBody>
      </p:sp>
      <p:sp>
        <p:nvSpPr>
          <p:cNvPr id="3" name="Content Placeholder 2"/>
          <p:cNvSpPr>
            <a:spLocks noGrp="1"/>
          </p:cNvSpPr>
          <p:nvPr>
            <p:ph idx="1"/>
          </p:nvPr>
        </p:nvSpPr>
        <p:spPr>
          <a:xfrm>
            <a:off x="1540042" y="1236617"/>
            <a:ext cx="10020719" cy="4666584"/>
          </a:xfrm>
        </p:spPr>
        <p:txBody>
          <a:bodyPr>
            <a:normAutofit/>
          </a:bodyPr>
          <a:lstStyle/>
          <a:p>
            <a:r>
              <a:rPr lang="en-US" dirty="0" smtClean="0"/>
              <a:t>Slaves </a:t>
            </a:r>
            <a:r>
              <a:rPr lang="en-US" dirty="0"/>
              <a:t>could not be emancipated based on age or disability in these provinces</a:t>
            </a:r>
            <a:r>
              <a:rPr lang="en-US" dirty="0" smtClean="0"/>
              <a:t>.</a:t>
            </a:r>
          </a:p>
          <a:p>
            <a:r>
              <a:rPr lang="en-US" b="1" dirty="0" smtClean="0"/>
              <a:t>1755</a:t>
            </a:r>
            <a:r>
              <a:rPr lang="en-US" dirty="0" smtClean="0"/>
              <a:t> - The </a:t>
            </a:r>
            <a:r>
              <a:rPr lang="en-US" dirty="0"/>
              <a:t>city of Charleston recognizes the need to construct a separate facility for “persons disordered in their senses, fugitive slaves, and others.”</a:t>
            </a:r>
          </a:p>
          <a:p>
            <a:pPr marL="0" indent="0">
              <a:buNone/>
            </a:pPr>
            <a:r>
              <a:rPr lang="en-US" dirty="0" smtClean="0"/>
              <a:t>		*By </a:t>
            </a:r>
            <a:r>
              <a:rPr lang="en-US" b="1" dirty="0"/>
              <a:t>1768</a:t>
            </a:r>
            <a:r>
              <a:rPr lang="en-US" dirty="0"/>
              <a:t> the old workhouse became a correctional facility and was used </a:t>
            </a:r>
            <a:r>
              <a:rPr lang="en-US" dirty="0" smtClean="0"/>
              <a:t>				  primarily </a:t>
            </a:r>
            <a:r>
              <a:rPr lang="en-US" dirty="0"/>
              <a:t>to discipline </a:t>
            </a:r>
            <a:r>
              <a:rPr lang="en-US" dirty="0" smtClean="0"/>
              <a:t>slaves</a:t>
            </a:r>
          </a:p>
          <a:p>
            <a:r>
              <a:rPr lang="en-US" b="1" dirty="0" smtClean="0"/>
              <a:t>1773</a:t>
            </a:r>
            <a:r>
              <a:rPr lang="en-US" dirty="0" smtClean="0"/>
              <a:t> - Eastern </a:t>
            </a:r>
            <a:r>
              <a:rPr lang="en-US" dirty="0"/>
              <a:t>State Hospital, the first public facility in the United States constructed solely for the care and treatment of the mentally ill, opens in Williamsburg, Virginia.</a:t>
            </a:r>
          </a:p>
          <a:p>
            <a:pPr marL="0" indent="0">
              <a:buNone/>
            </a:pPr>
            <a:r>
              <a:rPr lang="en-US" dirty="0"/>
              <a:t>	</a:t>
            </a:r>
            <a:r>
              <a:rPr lang="en-US" dirty="0" smtClean="0"/>
              <a:t>	*Free </a:t>
            </a:r>
            <a:r>
              <a:rPr lang="en-US" dirty="0"/>
              <a:t>blacks were admitted to the hospital and were not fully segregated </a:t>
            </a:r>
            <a:r>
              <a:rPr lang="en-US" dirty="0" smtClean="0"/>
              <a:t>from             		  the </a:t>
            </a:r>
            <a:r>
              <a:rPr lang="en-US" dirty="0"/>
              <a:t>white </a:t>
            </a:r>
            <a:r>
              <a:rPr lang="en-US" dirty="0" smtClean="0"/>
              <a:t>population</a:t>
            </a:r>
          </a:p>
          <a:p>
            <a:r>
              <a:rPr lang="en-US" b="1" dirty="0" smtClean="0"/>
              <a:t>1792</a:t>
            </a:r>
            <a:r>
              <a:rPr lang="en-US" dirty="0" smtClean="0"/>
              <a:t> - American </a:t>
            </a:r>
            <a:r>
              <a:rPr lang="en-US" dirty="0"/>
              <a:t>physician Benjamin Rush explains that the skin color of Africans was due to an affliction known as congenital leprosy or “Negritude.”</a:t>
            </a:r>
          </a:p>
          <a:p>
            <a:pPr marL="0" indent="0">
              <a:buNone/>
            </a:pPr>
            <a:r>
              <a:rPr lang="en-US" dirty="0" smtClean="0"/>
              <a:t>		*He </a:t>
            </a:r>
            <a:r>
              <a:rPr lang="en-US" dirty="0"/>
              <a:t>theorized that the color of the skin could be changed through an </a:t>
            </a:r>
            <a:r>
              <a:rPr lang="en-US" dirty="0" smtClean="0"/>
              <a:t> 			         aggressive </a:t>
            </a:r>
            <a:r>
              <a:rPr lang="en-US" dirty="0"/>
              <a:t>rubbing treatment</a:t>
            </a:r>
          </a:p>
          <a:p>
            <a:endParaRPr lang="en-US" dirty="0"/>
          </a:p>
          <a:p>
            <a:endParaRPr lang="en-US" dirty="0" smtClean="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537" y="5242560"/>
            <a:ext cx="1689463" cy="1615439"/>
          </a:xfrm>
          <a:prstGeom prst="rect">
            <a:avLst/>
          </a:prstGeom>
        </p:spPr>
      </p:pic>
    </p:spTree>
    <p:extLst>
      <p:ext uri="{BB962C8B-B14F-4D97-AF65-F5344CB8AC3E}">
        <p14:creationId xmlns:p14="http://schemas.microsoft.com/office/powerpoint/2010/main" val="384488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641" y="279205"/>
            <a:ext cx="8911687" cy="1280890"/>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2099928" y="1036320"/>
            <a:ext cx="8915400" cy="5085805"/>
          </a:xfrm>
        </p:spPr>
        <p:txBody>
          <a:bodyPr>
            <a:normAutofit fontScale="92500" lnSpcReduction="10000"/>
          </a:bodyPr>
          <a:lstStyle/>
          <a:p>
            <a:endParaRPr lang="en-US" dirty="0"/>
          </a:p>
          <a:p>
            <a:r>
              <a:rPr lang="en-US" b="1" dirty="0" smtClean="0"/>
              <a:t>1808</a:t>
            </a:r>
            <a:r>
              <a:rPr lang="en-US" dirty="0" smtClean="0"/>
              <a:t> - The </a:t>
            </a:r>
            <a:r>
              <a:rPr lang="en-US" dirty="0"/>
              <a:t>New York African Society for Mutual Relief is established, operating out of a building in southern Manhattan.</a:t>
            </a:r>
          </a:p>
          <a:p>
            <a:pPr marL="0" indent="0">
              <a:buNone/>
            </a:pPr>
            <a:r>
              <a:rPr lang="en-US" dirty="0" smtClean="0"/>
              <a:t>		*Primary </a:t>
            </a:r>
            <a:r>
              <a:rPr lang="en-US" dirty="0"/>
              <a:t>functions of this benevolent society were education, care for the </a:t>
            </a:r>
            <a:r>
              <a:rPr lang="en-US" dirty="0" smtClean="0"/>
              <a:t>	 	         sick</a:t>
            </a:r>
            <a:r>
              <a:rPr lang="en-US" dirty="0"/>
              <a:t>, </a:t>
            </a:r>
            <a:r>
              <a:rPr lang="en-US" dirty="0" smtClean="0"/>
              <a:t>infirm and </a:t>
            </a:r>
            <a:r>
              <a:rPr lang="en-US" dirty="0"/>
              <a:t>disabled, burying the dead, and protecting families of </a:t>
            </a:r>
            <a:r>
              <a:rPr lang="en-US" dirty="0" smtClean="0"/>
              <a:t>			 deceased </a:t>
            </a:r>
            <a:r>
              <a:rPr lang="en-US" dirty="0"/>
              <a:t>members</a:t>
            </a:r>
            <a:r>
              <a:rPr lang="en-US" dirty="0" smtClean="0"/>
              <a:t>.</a:t>
            </a:r>
          </a:p>
          <a:p>
            <a:r>
              <a:rPr lang="en-US" b="1" dirty="0" smtClean="0"/>
              <a:t>1811</a:t>
            </a:r>
            <a:r>
              <a:rPr lang="en-US" dirty="0" smtClean="0"/>
              <a:t> - The </a:t>
            </a:r>
            <a:r>
              <a:rPr lang="en-US" dirty="0"/>
              <a:t>almshouse in Charleston, South Carolina starts to admit insane free blacks.</a:t>
            </a:r>
          </a:p>
          <a:p>
            <a:pPr marL="0" indent="0">
              <a:buNone/>
            </a:pPr>
            <a:r>
              <a:rPr lang="en-US" dirty="0" smtClean="0"/>
              <a:t>		*Free </a:t>
            </a:r>
            <a:r>
              <a:rPr lang="en-US" dirty="0"/>
              <a:t>blacks who did not have a mental disability were excluded from this </a:t>
            </a:r>
            <a:r>
              <a:rPr lang="en-US" dirty="0" smtClean="0"/>
              <a:t>	  	         public service.</a:t>
            </a:r>
          </a:p>
          <a:p>
            <a:r>
              <a:rPr lang="en-US" b="1" dirty="0" smtClean="0"/>
              <a:t>1820</a:t>
            </a:r>
            <a:r>
              <a:rPr lang="en-US" dirty="0" smtClean="0"/>
              <a:t> -</a:t>
            </a:r>
            <a:r>
              <a:rPr lang="en-US" b="1" dirty="0" smtClean="0"/>
              <a:t> Taking </a:t>
            </a:r>
            <a:r>
              <a:rPr lang="en-US" b="1" dirty="0"/>
              <a:t>Care of Our Own </a:t>
            </a:r>
            <a:r>
              <a:rPr lang="en-US" b="1" dirty="0" smtClean="0"/>
              <a:t>Kind - </a:t>
            </a:r>
            <a:r>
              <a:rPr lang="en-US" dirty="0" smtClean="0"/>
              <a:t>The </a:t>
            </a:r>
            <a:r>
              <a:rPr lang="en-US" dirty="0"/>
              <a:t>city of Charleston begins to hire black nurses to care for the insane free blacks in the </a:t>
            </a:r>
            <a:r>
              <a:rPr lang="en-US" dirty="0" smtClean="0"/>
              <a:t>almshouse</a:t>
            </a:r>
          </a:p>
          <a:p>
            <a:r>
              <a:rPr lang="en-US" b="1" dirty="0" smtClean="0"/>
              <a:t>1824</a:t>
            </a:r>
            <a:r>
              <a:rPr lang="en-US" dirty="0" smtClean="0"/>
              <a:t> -</a:t>
            </a:r>
            <a:r>
              <a:rPr lang="en-US" b="1" dirty="0" smtClean="0"/>
              <a:t> Early Efforts - </a:t>
            </a:r>
            <a:r>
              <a:rPr lang="en-US" dirty="0" smtClean="0"/>
              <a:t>A lunatic asylum opens in Lexington, Kentucky. This </a:t>
            </a:r>
            <a:r>
              <a:rPr lang="en-US" dirty="0"/>
              <a:t>was the fifth institution in the United States that provided care for people with mental disabilities.</a:t>
            </a:r>
          </a:p>
          <a:p>
            <a:pPr marL="0" indent="0">
              <a:buNone/>
            </a:pPr>
            <a:r>
              <a:rPr lang="en-US" dirty="0" smtClean="0"/>
              <a:t>		*The </a:t>
            </a:r>
            <a:r>
              <a:rPr lang="en-US" dirty="0"/>
              <a:t>first patient admitted to the asylum was a black woman</a:t>
            </a:r>
            <a:r>
              <a:rPr lang="en-US" dirty="0" smtClean="0"/>
              <a:t>.</a:t>
            </a:r>
            <a:r>
              <a:rPr lang="en-US" dirty="0"/>
              <a:t> </a:t>
            </a:r>
            <a:endParaRPr lang="en-US" dirty="0" smtClean="0"/>
          </a:p>
          <a:p>
            <a:endParaRPr lang="en-US" dirty="0" smtClean="0"/>
          </a:p>
          <a:p>
            <a:endParaRPr lang="en-US" dirty="0"/>
          </a:p>
          <a:p>
            <a:endParaRPr lang="en-US" dirty="0" smtClean="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886" y="5286106"/>
            <a:ext cx="1734052" cy="1554711"/>
          </a:xfrm>
          <a:prstGeom prst="rect">
            <a:avLst/>
          </a:prstGeom>
        </p:spPr>
      </p:pic>
    </p:spTree>
    <p:extLst>
      <p:ext uri="{BB962C8B-B14F-4D97-AF65-F5344CB8AC3E}">
        <p14:creationId xmlns:p14="http://schemas.microsoft.com/office/powerpoint/2010/main" val="195997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494" y="207015"/>
            <a:ext cx="8911687" cy="835722"/>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1285494" y="792481"/>
            <a:ext cx="10553579" cy="5985310"/>
          </a:xfrm>
        </p:spPr>
        <p:txBody>
          <a:bodyPr>
            <a:normAutofit fontScale="77500" lnSpcReduction="20000"/>
          </a:bodyPr>
          <a:lstStyle/>
          <a:p>
            <a:endParaRPr lang="en-US" dirty="0" smtClean="0"/>
          </a:p>
          <a:p>
            <a:r>
              <a:rPr lang="en-US" sz="2600" b="1" dirty="0" smtClean="0"/>
              <a:t>1825</a:t>
            </a:r>
            <a:r>
              <a:rPr lang="en-US" sz="2600" dirty="0" smtClean="0"/>
              <a:t> -</a:t>
            </a:r>
            <a:r>
              <a:rPr lang="en-US" sz="2600" b="1" dirty="0" smtClean="0"/>
              <a:t> </a:t>
            </a:r>
            <a:r>
              <a:rPr lang="en-US" sz="2600" b="1" dirty="0"/>
              <a:t>An Elite, White Institution</a:t>
            </a:r>
            <a:r>
              <a:rPr lang="en-US" sz="2600" dirty="0"/>
              <a:t> </a:t>
            </a:r>
            <a:r>
              <a:rPr lang="en-US" sz="2600" dirty="0" smtClean="0"/>
              <a:t>- Western </a:t>
            </a:r>
            <a:r>
              <a:rPr lang="en-US" sz="2600" dirty="0"/>
              <a:t>Lunatic Asylum opens in Staunton, Virginia.</a:t>
            </a:r>
          </a:p>
          <a:p>
            <a:pPr marL="0" indent="0">
              <a:buNone/>
            </a:pPr>
            <a:r>
              <a:rPr lang="en-US" sz="2600" dirty="0" smtClean="0"/>
              <a:t>		*Free </a:t>
            </a:r>
            <a:r>
              <a:rPr lang="en-US" sz="2600" dirty="0"/>
              <a:t>blacks were denied admission to preserve the impression that the </a:t>
            </a:r>
            <a:r>
              <a:rPr lang="en-US" sz="2600" dirty="0" smtClean="0"/>
              <a:t>			 </a:t>
            </a:r>
            <a:r>
              <a:rPr lang="en-US" sz="2600" dirty="0"/>
              <a:t> </a:t>
            </a:r>
            <a:r>
              <a:rPr lang="en-US" sz="2600" dirty="0" smtClean="0"/>
              <a:t>asylum </a:t>
            </a:r>
            <a:r>
              <a:rPr lang="en-US" sz="2600" dirty="0"/>
              <a:t>was </a:t>
            </a:r>
            <a:r>
              <a:rPr lang="en-US" sz="2600" dirty="0" smtClean="0"/>
              <a:t>an </a:t>
            </a:r>
            <a:r>
              <a:rPr lang="en-US" sz="2600" dirty="0"/>
              <a:t>elite, </a:t>
            </a:r>
            <a:r>
              <a:rPr lang="en-US" sz="2600" dirty="0" smtClean="0"/>
              <a:t>white institution</a:t>
            </a:r>
            <a:endParaRPr lang="en-US" sz="2600" dirty="0"/>
          </a:p>
          <a:p>
            <a:r>
              <a:rPr lang="en-US" sz="2600" b="1" dirty="0" smtClean="0"/>
              <a:t>1828</a:t>
            </a:r>
            <a:r>
              <a:rPr lang="en-US" sz="2600" dirty="0" smtClean="0"/>
              <a:t> - </a:t>
            </a:r>
            <a:r>
              <a:rPr lang="en-US" sz="2600" dirty="0"/>
              <a:t>South </a:t>
            </a:r>
            <a:r>
              <a:rPr lang="en-US" sz="2600" dirty="0" smtClean="0"/>
              <a:t>Carolina </a:t>
            </a:r>
            <a:r>
              <a:rPr lang="en-US" sz="2600" dirty="0"/>
              <a:t>Lunatic Asylum opens in </a:t>
            </a:r>
            <a:r>
              <a:rPr lang="en-US" sz="2600" dirty="0" smtClean="0"/>
              <a:t>Columbia,</a:t>
            </a:r>
            <a:r>
              <a:rPr lang="en-US" sz="2600" b="1" dirty="0" smtClean="0"/>
              <a:t> </a:t>
            </a:r>
            <a:r>
              <a:rPr lang="en-US" sz="2600" dirty="0"/>
              <a:t>South </a:t>
            </a:r>
            <a:r>
              <a:rPr lang="en-US" sz="2600" dirty="0" smtClean="0"/>
              <a:t>Carolina</a:t>
            </a:r>
            <a:r>
              <a:rPr lang="en-US" sz="2600" b="1" dirty="0" smtClean="0"/>
              <a:t> </a:t>
            </a:r>
            <a:r>
              <a:rPr lang="en-US" sz="2600" dirty="0"/>
              <a:t>i</a:t>
            </a:r>
            <a:r>
              <a:rPr lang="en-US" sz="2600" dirty="0" smtClean="0"/>
              <a:t>n </a:t>
            </a:r>
            <a:r>
              <a:rPr lang="en-US" sz="2600" b="1" dirty="0"/>
              <a:t>1829</a:t>
            </a:r>
            <a:r>
              <a:rPr lang="en-US" sz="2600" dirty="0"/>
              <a:t>, a fourteen year-old slave named Jefferson was admitted, but was expected to live outside in the </a:t>
            </a:r>
            <a:r>
              <a:rPr lang="en-US" sz="2600" dirty="0" smtClean="0"/>
              <a:t>yard. Blacks </a:t>
            </a:r>
            <a:r>
              <a:rPr lang="en-US" sz="2600" dirty="0"/>
              <a:t>were not legally admitted until </a:t>
            </a:r>
            <a:r>
              <a:rPr lang="en-US" sz="2600" b="1" dirty="0" smtClean="0"/>
              <a:t>1848</a:t>
            </a:r>
            <a:endParaRPr lang="en-US" sz="2600" dirty="0"/>
          </a:p>
          <a:p>
            <a:pPr>
              <a:lnSpc>
                <a:spcPct val="120000"/>
              </a:lnSpc>
            </a:pPr>
            <a:r>
              <a:rPr lang="en-US" sz="2600" b="1" dirty="0" smtClean="0"/>
              <a:t>Horace Mann -</a:t>
            </a:r>
            <a:r>
              <a:rPr lang="en-US" sz="2600" dirty="0" smtClean="0"/>
              <a:t>1833 - Trustee </a:t>
            </a:r>
            <a:r>
              <a:rPr lang="en-US" sz="2600" dirty="0"/>
              <a:t>of the hospital and famous education reformer </a:t>
            </a:r>
            <a:r>
              <a:rPr lang="en-US" sz="2600" dirty="0" smtClean="0"/>
              <a:t>Horace Mann </a:t>
            </a:r>
            <a:r>
              <a:rPr lang="en-US" sz="2600" dirty="0"/>
              <a:t>stated</a:t>
            </a:r>
            <a:r>
              <a:rPr lang="en-US" sz="2600" dirty="0" smtClean="0"/>
              <a:t>:  </a:t>
            </a:r>
            <a:r>
              <a:rPr lang="en-US" sz="2600" b="1" dirty="0" smtClean="0"/>
              <a:t>“Africans</a:t>
            </a:r>
            <a:r>
              <a:rPr lang="en-US" sz="2600" b="1" dirty="0"/>
              <a:t>… ought not to mingle with the other </a:t>
            </a:r>
            <a:r>
              <a:rPr lang="en-US" sz="2600" b="1" dirty="0" smtClean="0"/>
              <a:t>female </a:t>
            </a:r>
            <a:r>
              <a:rPr lang="en-US" sz="2600" b="1" dirty="0"/>
              <a:t>patients</a:t>
            </a:r>
            <a:r>
              <a:rPr lang="en-US" sz="2600" b="1" dirty="0" smtClean="0"/>
              <a:t>.”</a:t>
            </a:r>
          </a:p>
          <a:p>
            <a:pPr>
              <a:lnSpc>
                <a:spcPct val="120000"/>
              </a:lnSpc>
            </a:pPr>
            <a:r>
              <a:rPr lang="en-US" sz="2600" b="1" dirty="0" smtClean="0"/>
              <a:t>1835 - Phineas </a:t>
            </a:r>
            <a:r>
              <a:rPr lang="en-US" sz="2600" b="1" dirty="0"/>
              <a:t>Taylor </a:t>
            </a:r>
            <a:r>
              <a:rPr lang="en-US" sz="2600" b="1" dirty="0" smtClean="0"/>
              <a:t>Barnum - </a:t>
            </a:r>
            <a:r>
              <a:rPr lang="en-US" sz="2600" dirty="0" smtClean="0"/>
              <a:t>P</a:t>
            </a:r>
            <a:r>
              <a:rPr lang="en-US" sz="2600" dirty="0"/>
              <a:t>. T. Barnum starts exhibiting Joice Heth as George </a:t>
            </a:r>
            <a:r>
              <a:rPr lang="en-US" sz="2600" dirty="0" smtClean="0"/>
              <a:t>Washington’s 161 </a:t>
            </a:r>
            <a:r>
              <a:rPr lang="en-US" sz="2600" dirty="0"/>
              <a:t>year old African American </a:t>
            </a:r>
            <a:r>
              <a:rPr lang="en-US" sz="2600" dirty="0" smtClean="0"/>
              <a:t>nurse. Heth</a:t>
            </a:r>
            <a:r>
              <a:rPr lang="en-US" sz="2600" dirty="0"/>
              <a:t>, who was blind </a:t>
            </a:r>
            <a:r>
              <a:rPr lang="en-US" sz="2600" dirty="0" smtClean="0"/>
              <a:t>and partially </a:t>
            </a:r>
            <a:r>
              <a:rPr lang="en-US" sz="2600" dirty="0"/>
              <a:t>paralyzed, was the first “human oddity” exhibited by </a:t>
            </a:r>
            <a:r>
              <a:rPr lang="en-US" sz="2600" dirty="0" smtClean="0"/>
              <a:t>Barnum. Barnum’s </a:t>
            </a:r>
            <a:r>
              <a:rPr lang="en-US" sz="2600" dirty="0"/>
              <a:t>claims about Heth were later determined to be a hoax when Heth’s body underwent </a:t>
            </a:r>
            <a:r>
              <a:rPr lang="en-US" sz="2600" dirty="0" smtClean="0"/>
              <a:t>an autopsy</a:t>
            </a:r>
            <a:endParaRPr lang="en-US" sz="2600" dirty="0"/>
          </a:p>
          <a:p>
            <a:pPr marL="0" indent="0">
              <a:buNone/>
            </a:pPr>
            <a:r>
              <a:rPr lang="en-US" b="1" dirty="0"/>
              <a:t/>
            </a:r>
            <a:br>
              <a:rPr lang="en-US" b="1"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982" y="5399314"/>
            <a:ext cx="1432689" cy="1458685"/>
          </a:xfrm>
          <a:prstGeom prst="rect">
            <a:avLst/>
          </a:prstGeom>
        </p:spPr>
      </p:pic>
    </p:spTree>
    <p:extLst>
      <p:ext uri="{BB962C8B-B14F-4D97-AF65-F5344CB8AC3E}">
        <p14:creationId xmlns:p14="http://schemas.microsoft.com/office/powerpoint/2010/main" val="2351030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51" y="343373"/>
            <a:ext cx="8911687" cy="939995"/>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737937" y="1540042"/>
            <a:ext cx="10694486" cy="4523874"/>
          </a:xfrm>
        </p:spPr>
        <p:txBody>
          <a:bodyPr>
            <a:normAutofit/>
          </a:bodyPr>
          <a:lstStyle/>
          <a:p>
            <a:r>
              <a:rPr lang="en-US" b="1" dirty="0" smtClean="0"/>
              <a:t>1837</a:t>
            </a:r>
            <a:r>
              <a:rPr lang="en-US" dirty="0" smtClean="0"/>
              <a:t> - James </a:t>
            </a:r>
            <a:r>
              <a:rPr lang="en-US" dirty="0"/>
              <a:t>McCune Smith graduates with a medical degree from the University of Glasgow, Scotland.</a:t>
            </a:r>
          </a:p>
          <a:p>
            <a:pPr marL="0" indent="0">
              <a:buNone/>
            </a:pPr>
            <a:r>
              <a:rPr lang="en-US" dirty="0" smtClean="0"/>
              <a:t>		*After </a:t>
            </a:r>
            <a:r>
              <a:rPr lang="en-US" dirty="0"/>
              <a:t>Dr. Smith returned to the United States, he became the first African American in </a:t>
            </a:r>
            <a:r>
              <a:rPr lang="en-US" dirty="0" smtClean="0"/>
              <a:t>		 the </a:t>
            </a:r>
            <a:r>
              <a:rPr lang="en-US" dirty="0"/>
              <a:t>nation to practice </a:t>
            </a:r>
            <a:r>
              <a:rPr lang="en-US" dirty="0" smtClean="0"/>
              <a:t>medicine. He </a:t>
            </a:r>
            <a:r>
              <a:rPr lang="en-US" dirty="0"/>
              <a:t>worked at the Free Negro Orphan Asylum for 25 </a:t>
            </a:r>
            <a:r>
              <a:rPr lang="en-US" dirty="0" smtClean="0"/>
              <a:t>		 years</a:t>
            </a:r>
          </a:p>
          <a:p>
            <a:r>
              <a:rPr lang="en-US" b="1" dirty="0" smtClean="0"/>
              <a:t>1839</a:t>
            </a:r>
            <a:r>
              <a:rPr lang="en-US" dirty="0" smtClean="0"/>
              <a:t> - </a:t>
            </a:r>
            <a:r>
              <a:rPr lang="en-US" b="1" dirty="0" smtClean="0"/>
              <a:t>The </a:t>
            </a:r>
            <a:r>
              <a:rPr lang="en-US" b="1" dirty="0"/>
              <a:t>American Anti-Slavery Society</a:t>
            </a:r>
            <a:br>
              <a:rPr lang="en-US" b="1" dirty="0"/>
            </a:br>
            <a:r>
              <a:rPr lang="en-US" b="1" dirty="0" smtClean="0"/>
              <a:t>American </a:t>
            </a:r>
            <a:r>
              <a:rPr lang="en-US" b="1" dirty="0"/>
              <a:t>Slavery As It Is</a:t>
            </a:r>
            <a:r>
              <a:rPr lang="en-US" dirty="0"/>
              <a:t>: Testimony of a Thousand Witnesses, co-authored by Theodore D. Weld, is published by the American Anti-Slavery Society.</a:t>
            </a:r>
          </a:p>
          <a:p>
            <a:pPr marL="0" indent="0">
              <a:buNone/>
            </a:pPr>
            <a:r>
              <a:rPr lang="en-US" dirty="0" smtClean="0"/>
              <a:t>		*The </a:t>
            </a:r>
            <a:r>
              <a:rPr lang="en-US" dirty="0"/>
              <a:t>document offered insight into the views that masters held in regards to slaves with </a:t>
            </a:r>
            <a:r>
              <a:rPr lang="en-US" dirty="0" smtClean="0"/>
              <a:t>		  disabilities: “</a:t>
            </a:r>
            <a:r>
              <a:rPr lang="en-US" dirty="0"/>
              <a:t>The blind, lunatics, and idiots. As all such would be a tax on him, it would </a:t>
            </a:r>
            <a:r>
              <a:rPr lang="en-US" dirty="0" smtClean="0"/>
              <a:t>		  be </a:t>
            </a:r>
            <a:r>
              <a:rPr lang="en-US" dirty="0"/>
              <a:t>for his interest to shorten their days.” Other descriptions of disabilities also </a:t>
            </a:r>
            <a:r>
              <a:rPr lang="en-US" dirty="0" smtClean="0"/>
              <a:t>				  appeared </a:t>
            </a:r>
            <a:r>
              <a:rPr lang="en-US" dirty="0"/>
              <a:t>in the testimony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861" y="5077097"/>
            <a:ext cx="1942599" cy="1789611"/>
          </a:xfrm>
          <a:prstGeom prst="rect">
            <a:avLst/>
          </a:prstGeom>
        </p:spPr>
      </p:pic>
    </p:spTree>
    <p:extLst>
      <p:ext uri="{BB962C8B-B14F-4D97-AF65-F5344CB8AC3E}">
        <p14:creationId xmlns:p14="http://schemas.microsoft.com/office/powerpoint/2010/main" val="238839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93032"/>
            <a:ext cx="8911687" cy="1251285"/>
          </a:xfrm>
        </p:spPr>
        <p:txBody>
          <a:bodyPr>
            <a:normAutofit/>
          </a:bodyPr>
          <a:lstStyle/>
          <a:p>
            <a:r>
              <a:rPr lang="en-US" b="1" dirty="0"/>
              <a:t>The United States Census as Propaganda (Part </a:t>
            </a:r>
            <a:r>
              <a:rPr lang="en-US" b="1" dirty="0" smtClean="0"/>
              <a:t>1)</a:t>
            </a:r>
            <a:r>
              <a:rPr lang="en-US" dirty="0" smtClean="0"/>
              <a:t>1840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487" y="1644317"/>
            <a:ext cx="3345324" cy="4617828"/>
          </a:xfrm>
        </p:spPr>
      </p:pic>
      <p:sp>
        <p:nvSpPr>
          <p:cNvPr id="5" name="Rectangle 4"/>
          <p:cNvSpPr/>
          <p:nvPr/>
        </p:nvSpPr>
        <p:spPr>
          <a:xfrm>
            <a:off x="4804611" y="1783181"/>
            <a:ext cx="6817895" cy="4524315"/>
          </a:xfrm>
          <a:prstGeom prst="rect">
            <a:avLst/>
          </a:prstGeom>
        </p:spPr>
        <p:txBody>
          <a:bodyPr wrap="square">
            <a:spAutoFit/>
          </a:bodyPr>
          <a:lstStyle/>
          <a:p>
            <a:pPr>
              <a:buFont typeface="+mj-lt"/>
              <a:buAutoNum type="arabicPeriod"/>
            </a:pPr>
            <a:r>
              <a:rPr lang="en-US" sz="2400" dirty="0" smtClean="0"/>
              <a:t> The United States conducts the sixth census of the nation’s population.</a:t>
            </a:r>
          </a:p>
          <a:p>
            <a:endParaRPr lang="en-US" sz="2400" dirty="0" smtClean="0"/>
          </a:p>
          <a:p>
            <a:r>
              <a:rPr lang="en-US" sz="2400" dirty="0" smtClean="0"/>
              <a:t>2. This census attempted to enumerate people with various types of disabilities.</a:t>
            </a:r>
          </a:p>
          <a:p>
            <a:endParaRPr lang="en-US" sz="2400" dirty="0" smtClean="0"/>
          </a:p>
          <a:p>
            <a:r>
              <a:rPr lang="en-US" sz="2400" dirty="0" smtClean="0"/>
              <a:t>3. Pro-slavery advocates used the data to further their argument that slavery was necessary, because the census seemed to indicate that the percentage of “insane negroes” increased the further north one resided in the country.</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343" y="5533022"/>
            <a:ext cx="1378868" cy="1378868"/>
          </a:xfrm>
          <a:prstGeom prst="rect">
            <a:avLst/>
          </a:prstGeom>
        </p:spPr>
      </p:pic>
    </p:spTree>
    <p:extLst>
      <p:ext uri="{BB962C8B-B14F-4D97-AF65-F5344CB8AC3E}">
        <p14:creationId xmlns:p14="http://schemas.microsoft.com/office/powerpoint/2010/main" val="751663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030" y="231078"/>
            <a:ext cx="8911687" cy="883848"/>
          </a:xfrm>
        </p:spPr>
        <p:txBody>
          <a:bodyPr/>
          <a:lstStyle/>
          <a:p>
            <a:r>
              <a:rPr lang="en-US" dirty="0"/>
              <a:t>Historical Perspective </a:t>
            </a:r>
            <a:r>
              <a:rPr lang="en-US" dirty="0" smtClean="0"/>
              <a:t>Cont..</a:t>
            </a:r>
            <a:endParaRPr lang="en-US" dirty="0"/>
          </a:p>
        </p:txBody>
      </p:sp>
      <p:sp>
        <p:nvSpPr>
          <p:cNvPr id="3" name="Content Placeholder 2"/>
          <p:cNvSpPr>
            <a:spLocks noGrp="1"/>
          </p:cNvSpPr>
          <p:nvPr>
            <p:ph idx="1"/>
          </p:nvPr>
        </p:nvSpPr>
        <p:spPr>
          <a:xfrm>
            <a:off x="882315" y="1436914"/>
            <a:ext cx="10646359" cy="4947845"/>
          </a:xfrm>
        </p:spPr>
        <p:txBody>
          <a:bodyPr>
            <a:normAutofit fontScale="47500" lnSpcReduction="20000"/>
          </a:bodyPr>
          <a:lstStyle/>
          <a:p>
            <a:endParaRPr lang="en-US" sz="4500" b="1" dirty="0" smtClean="0"/>
          </a:p>
          <a:p>
            <a:r>
              <a:rPr lang="en-US" sz="4500" b="1" dirty="0" smtClean="0"/>
              <a:t>1840 - Care </a:t>
            </a:r>
            <a:r>
              <a:rPr lang="en-US" sz="4500" b="1" dirty="0"/>
              <a:t>for Free Black </a:t>
            </a:r>
            <a:r>
              <a:rPr lang="en-US" sz="4500" b="1" dirty="0" smtClean="0"/>
              <a:t>Females - </a:t>
            </a:r>
            <a:r>
              <a:rPr lang="en-US" sz="4500" dirty="0" smtClean="0"/>
              <a:t>Eastern </a:t>
            </a:r>
            <a:r>
              <a:rPr lang="en-US" sz="4500" dirty="0"/>
              <a:t>State Lunatic Asylum admits its first free black </a:t>
            </a:r>
            <a:r>
              <a:rPr lang="en-US" sz="4500" dirty="0" smtClean="0"/>
              <a:t>females. These </a:t>
            </a:r>
            <a:r>
              <a:rPr lang="en-US" sz="4500" dirty="0"/>
              <a:t>women are housed in an out-building segregated from the white </a:t>
            </a:r>
            <a:r>
              <a:rPr lang="en-US" sz="4500" dirty="0" smtClean="0"/>
              <a:t>patients</a:t>
            </a:r>
            <a:endParaRPr lang="en-US" sz="4500" dirty="0"/>
          </a:p>
          <a:p>
            <a:r>
              <a:rPr lang="en-US" sz="4500" b="1" dirty="0" smtClean="0"/>
              <a:t>1842 - Poor Relief - </a:t>
            </a:r>
            <a:r>
              <a:rPr lang="en-US" sz="4500" dirty="0" smtClean="0"/>
              <a:t>Commissioners </a:t>
            </a:r>
            <a:r>
              <a:rPr lang="en-US" sz="4500" dirty="0"/>
              <a:t>of the Poor in Charleston, South Carolina argue that “insane free blacks” have the right to poor relief if family members are unable to provide care for that </a:t>
            </a:r>
            <a:r>
              <a:rPr lang="en-US" sz="4500" dirty="0" smtClean="0"/>
              <a:t>person. Thus</a:t>
            </a:r>
            <a:r>
              <a:rPr lang="en-US" sz="4500" dirty="0"/>
              <a:t>, “insane free blacks” were sent to the city workhouse and eventually to the poorhouse</a:t>
            </a:r>
          </a:p>
          <a:p>
            <a:r>
              <a:rPr lang="en-US" sz="4500" b="1" dirty="0" smtClean="0"/>
              <a:t>1844 - Committee </a:t>
            </a:r>
            <a:r>
              <a:rPr lang="en-US" sz="4500" b="1" dirty="0"/>
              <a:t>on Asylums for </a:t>
            </a:r>
            <a:r>
              <a:rPr lang="en-US" sz="4500" b="1" dirty="0" smtClean="0"/>
              <a:t>Colored Persons - </a:t>
            </a:r>
            <a:r>
              <a:rPr lang="en-US" sz="4500" dirty="0" smtClean="0"/>
              <a:t>The </a:t>
            </a:r>
            <a:r>
              <a:rPr lang="en-US" sz="4500" dirty="0"/>
              <a:t>committee’s official stance, written by Dr. John M. Galt in 1853, stated</a:t>
            </a:r>
            <a:r>
              <a:rPr lang="en-US" sz="4500" dirty="0" smtClean="0"/>
              <a:t>: “</a:t>
            </a:r>
            <a:r>
              <a:rPr lang="en-US" sz="4500" dirty="0"/>
              <a:t>The prominent disadvantage in the admission of lunatics of the two races into one asylum, is thought to be the prejudice existing in the United States as respects color</a:t>
            </a:r>
            <a:r>
              <a:rPr lang="en-US" sz="4500" dirty="0" smtClean="0"/>
              <a:t>.”</a:t>
            </a:r>
          </a:p>
          <a:p>
            <a:pPr marL="0" indent="0">
              <a:buNone/>
            </a:pPr>
            <a:endParaRPr lang="en-US" sz="2600" dirty="0"/>
          </a:p>
          <a:p>
            <a:pPr marL="0" indent="0">
              <a:buNone/>
            </a:pPr>
            <a:endParaRPr lang="en-US" dirty="0"/>
          </a:p>
          <a:p>
            <a:pPr marL="0" indent="0">
              <a:buNone/>
            </a:pPr>
            <a:r>
              <a:rPr lang="en-US" b="1" dirty="0"/>
              <a:t/>
            </a:r>
            <a:br>
              <a:rPr lang="en-US" b="1" dirty="0"/>
            </a:br>
            <a:r>
              <a:rPr lang="en-US" b="1" dirty="0"/>
              <a:t/>
            </a:r>
            <a:br>
              <a:rPr lang="en-US" b="1" dirty="0"/>
            </a:br>
            <a:r>
              <a:rPr lang="en-US" b="1" dirty="0"/>
              <a:t/>
            </a:r>
            <a:br>
              <a:rPr lang="en-US" b="1"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457" y="5320938"/>
            <a:ext cx="1567543" cy="1557200"/>
          </a:xfrm>
          <a:prstGeom prst="rect">
            <a:avLst/>
          </a:prstGeom>
        </p:spPr>
      </p:pic>
    </p:spTree>
    <p:extLst>
      <p:ext uri="{BB962C8B-B14F-4D97-AF65-F5344CB8AC3E}">
        <p14:creationId xmlns:p14="http://schemas.microsoft.com/office/powerpoint/2010/main" val="3480301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629</TotalTime>
  <Words>2344</Words>
  <Application>Microsoft Office PowerPoint</Application>
  <PresentationFormat>Custom</PresentationFormat>
  <Paragraphs>222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Wisp</vt:lpstr>
      <vt:lpstr>IL Movement and African Americans  Yesterday, Today, Tomorrow </vt:lpstr>
      <vt:lpstr>  IL Movement and African Americans  Yesterday, Today, Tomorrow </vt:lpstr>
      <vt:lpstr>Historical Perspective: Cultural considerations specific to African Americans who also experience disability and how that has impacted representation within the IL movement </vt:lpstr>
      <vt:lpstr>Historical Perspective Cont..</vt:lpstr>
      <vt:lpstr>Historical Perspective Cont..</vt:lpstr>
      <vt:lpstr>Historical Perspective Cont..</vt:lpstr>
      <vt:lpstr>Historical Perspective Cont..</vt:lpstr>
      <vt:lpstr>The United States Census as Propaganda (Part 1)1840</vt:lpstr>
      <vt:lpstr>Historical Perspective Cont..</vt:lpstr>
      <vt:lpstr>Historical Perspective Cont..</vt:lpstr>
      <vt:lpstr>Historical Perspective Cont..</vt:lpstr>
      <vt:lpstr>Historical Perspective Cont..</vt:lpstr>
      <vt:lpstr>Historical Perspective Cont..</vt:lpstr>
      <vt:lpstr> </vt:lpstr>
      <vt:lpstr>Historical Perspective Cont..</vt:lpstr>
      <vt:lpstr>Historical Perspective Cont.</vt:lpstr>
      <vt:lpstr>Historical Perspective Cont.</vt:lpstr>
      <vt:lpstr>Historical Perspective Cont..</vt:lpstr>
      <vt:lpstr>Historical Perspective Cont..</vt:lpstr>
      <vt:lpstr>Historical Perspective Cont..</vt:lpstr>
      <vt:lpstr>Historical Perspective Cont..</vt:lpstr>
      <vt:lpstr>Historical Perspective Cont.. </vt:lpstr>
      <vt:lpstr>Historical Perspective Cont.. </vt:lpstr>
      <vt:lpstr>Historical Perspective Cont..</vt:lpstr>
      <vt:lpstr>Independent Living and the Black Community Yesterday- Don Galloway and Ed Roberts </vt:lpstr>
      <vt:lpstr>Independent Living and the Black Community – Yesterday            Brad Lomax, Black Panther – Revolutionary Black Nationalism and Disability Power </vt:lpstr>
      <vt:lpstr>Independent Living and the Black Community – Yesterday and Today Bobby Coward, D.C.- Advocate </vt:lpstr>
      <vt:lpstr>          Independent Living and the Black Community – The Present             Stanley A. Holbrook, (NCIL)- Board Member V-C of the (PCIL)  </vt:lpstr>
      <vt:lpstr>Independent Living and the Black Community –Yesterday William E. Fielding - Illinois Advocate</vt:lpstr>
      <vt:lpstr>Independent Living and the Black Community – The Present and Future - Anita Cameron, Social Justice and Social Change Activist </vt:lpstr>
      <vt:lpstr>Independent Living and the Black Community – The Present and Future DAYMOND JOHN, ENTREPRENEUR - FUBU FOUNDER</vt:lpstr>
      <vt:lpstr>Independent Living and the Black Community – Today and Tomorrow VILISSA THOMPSON, LMSW  FOUNDER “RAMP YOUR VOICE”  Winnsboro, South Carolina</vt:lpstr>
      <vt:lpstr>Picture Tomorrow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Movement and African Americans  Yesterday, Today, Tomorrow</dc:title>
  <dc:creator>Liz Sherwin</dc:creator>
  <cp:lastModifiedBy>Dawn Francis</cp:lastModifiedBy>
  <cp:revision>76</cp:revision>
  <dcterms:created xsi:type="dcterms:W3CDTF">2016-07-19T21:47:50Z</dcterms:created>
  <dcterms:modified xsi:type="dcterms:W3CDTF">2016-11-16T16:22:48Z</dcterms:modified>
</cp:coreProperties>
</file>