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6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10FD795-F472-4A28-BE90-8442173CFDF3}" type="slidenum">
              <a:rPr lang="en-US"/>
              <a:pPr/>
              <a:t>‹#›</a:t>
            </a:fld>
            <a:endParaRPr lang="en-US"/>
          </a:p>
        </p:txBody>
      </p:sp>
    </p:spTree>
    <p:extLst>
      <p:ext uri="{BB962C8B-B14F-4D97-AF65-F5344CB8AC3E}">
        <p14:creationId xmlns:p14="http://schemas.microsoft.com/office/powerpoint/2010/main" val="16264452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E79EF-21DF-4D94-AD87-78431F219A23}" type="slidenum">
              <a:rPr lang="en-US"/>
              <a:pPr/>
              <a:t>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630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D7118-77A5-45FF-8C9D-36153E63FBC7}" type="slidenum">
              <a:rPr lang="en-US"/>
              <a:pPr/>
              <a:t>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3226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44D1BF-4453-41B1-9538-B1900E1AD7BF}" type="slidenum">
              <a:rPr lang="en-US"/>
              <a:pPr/>
              <a:t>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6261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9D407B-BF78-4840-815F-46810572CEB0}" type="slidenum">
              <a:rPr lang="en-US"/>
              <a:pPr/>
              <a:t>4</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215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13798-D99A-4F42-9861-47E359CC49D7}" type="slidenum">
              <a:rPr lang="en-US"/>
              <a:pPr/>
              <a:t>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8459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7C8A5-2B41-48C6-AEF7-1B3DD4AFA6F6}"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0168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126" name="Rectangle 6"/>
          <p:cNvSpPr>
            <a:spLocks noGrp="1" noChangeArrowheads="1"/>
          </p:cNvSpPr>
          <p:nvPr>
            <p:ph type="sldNum" sz="quarter" idx="4"/>
          </p:nvPr>
        </p:nvSpPr>
        <p:spPr/>
        <p:txBody>
          <a:bodyPr/>
          <a:lstStyle>
            <a:lvl1pPr>
              <a:defRPr/>
            </a:lvl1pPr>
          </a:lstStyle>
          <a:p>
            <a:fld id="{2012B078-60D8-4E78-B39D-09B292AFD290}"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397476-4202-4238-80A8-25343B5A783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B78C7B-D3ED-4785-B674-E3A093930DD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CF3ABE-B240-4315-80F3-E07FD936636B}"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6B9D042-0E05-47C3-BAAB-BFD5270666E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46CB43B-46E6-48BA-9B65-D09A705B1727}"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12FB257-5CC9-4380-A98C-769EAE0779FD}"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2F0975C-8BEC-4212-B717-E7717E31218F}"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DBEA492-2495-4331-A9D5-1A813A3260C1}"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5845A7C-15D5-47CA-B602-0E3973467F1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4A6BE02-3F08-407E-86E5-D01078058D1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8F3FFF35-0AE6-4112-9FBF-FAF8204E186D}"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600" dirty="0"/>
              <a:t>APRIL: </a:t>
            </a:r>
            <a:r>
              <a:rPr lang="en-US" sz="4600" dirty="0" smtClean="0"/>
              <a:t>National Advocacy Priorities</a:t>
            </a:r>
            <a:endParaRPr lang="en-US" sz="4600" dirty="0"/>
          </a:p>
        </p:txBody>
      </p:sp>
      <p:sp>
        <p:nvSpPr>
          <p:cNvPr id="2051" name="Rectangle 3"/>
          <p:cNvSpPr>
            <a:spLocks noGrp="1" noChangeArrowheads="1"/>
          </p:cNvSpPr>
          <p:nvPr>
            <p:ph type="subTitle" idx="1"/>
          </p:nvPr>
        </p:nvSpPr>
        <p:spPr/>
        <p:txBody>
          <a:bodyPr/>
          <a:lstStyle/>
          <a:p>
            <a:r>
              <a:rPr lang="en-US" dirty="0" smtClean="0"/>
              <a:t>Process</a:t>
            </a:r>
            <a:endParaRPr lang="en-US" dirty="0"/>
          </a:p>
          <a:p>
            <a:r>
              <a:rPr lang="en-US" dirty="0" smtClean="0"/>
              <a:t>Results</a:t>
            </a:r>
            <a:endParaRPr lang="en-US" dirty="0"/>
          </a:p>
          <a:p>
            <a:r>
              <a:rPr lang="en-US" dirty="0" smtClean="0"/>
              <a:t>Strategies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Advocacy: </a:t>
            </a:r>
            <a:r>
              <a:rPr lang="en-US" dirty="0"/>
              <a:t>The </a:t>
            </a:r>
            <a:r>
              <a:rPr lang="en-US" dirty="0" smtClean="0"/>
              <a:t>process</a:t>
            </a:r>
            <a:endParaRPr lang="en-US" dirty="0"/>
          </a:p>
        </p:txBody>
      </p:sp>
      <p:sp>
        <p:nvSpPr>
          <p:cNvPr id="6147" name="Rectangle 3"/>
          <p:cNvSpPr>
            <a:spLocks noGrp="1" noChangeArrowheads="1"/>
          </p:cNvSpPr>
          <p:nvPr>
            <p:ph type="body" idx="1"/>
          </p:nvPr>
        </p:nvSpPr>
        <p:spPr/>
        <p:txBody>
          <a:bodyPr/>
          <a:lstStyle/>
          <a:p>
            <a:r>
              <a:rPr lang="en-US" dirty="0" smtClean="0"/>
              <a:t>Engaged membership through list-serve, surveys. Members asked to identify significant barriers.</a:t>
            </a:r>
            <a:endParaRPr lang="en-US" dirty="0"/>
          </a:p>
          <a:p>
            <a:r>
              <a:rPr lang="en-US" dirty="0" smtClean="0"/>
              <a:t>Individual and organizational responses sorted and categorized by issue/barrier.</a:t>
            </a:r>
          </a:p>
          <a:p>
            <a:r>
              <a:rPr lang="en-US" dirty="0" smtClean="0"/>
              <a:t>Raw results shared with committees, board, and staff.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Advocacy: Significant results.</a:t>
            </a:r>
            <a:endParaRPr lang="en-US" dirty="0"/>
          </a:p>
        </p:txBody>
      </p:sp>
      <p:sp>
        <p:nvSpPr>
          <p:cNvPr id="7171" name="Rectangle 3"/>
          <p:cNvSpPr>
            <a:spLocks noGrp="1" noChangeArrowheads="1"/>
          </p:cNvSpPr>
          <p:nvPr>
            <p:ph type="body" idx="1"/>
          </p:nvPr>
        </p:nvSpPr>
        <p:spPr/>
        <p:txBody>
          <a:bodyPr/>
          <a:lstStyle/>
          <a:p>
            <a:r>
              <a:rPr lang="en-US" dirty="0" smtClean="0"/>
              <a:t>Members expressed frustration, particularly in rural America, over lack of access to basic goods and services necessary for all of us to lead meaningful lives.</a:t>
            </a:r>
            <a:endParaRPr lang="en-US" dirty="0"/>
          </a:p>
          <a:p>
            <a:r>
              <a:rPr lang="en-US" dirty="0" smtClean="0"/>
              <a:t>Those areas indentified include: concerns about civil rights; access to Home and Community Based Services (HCBS); housing; and employment.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Advocacy: </a:t>
            </a:r>
            <a:r>
              <a:rPr lang="en-US" b="1" dirty="0"/>
              <a:t>The</a:t>
            </a:r>
            <a:r>
              <a:rPr lang="en-US" dirty="0"/>
              <a:t> </a:t>
            </a:r>
            <a:r>
              <a:rPr lang="en-US" dirty="0" smtClean="0"/>
              <a:t>issue</a:t>
            </a:r>
            <a:endParaRPr lang="en-US" dirty="0"/>
          </a:p>
        </p:txBody>
      </p:sp>
      <p:sp>
        <p:nvSpPr>
          <p:cNvPr id="8195" name="Rectangle 3"/>
          <p:cNvSpPr>
            <a:spLocks noGrp="1" noChangeArrowheads="1"/>
          </p:cNvSpPr>
          <p:nvPr>
            <p:ph type="body" idx="1"/>
          </p:nvPr>
        </p:nvSpPr>
        <p:spPr/>
        <p:txBody>
          <a:bodyPr/>
          <a:lstStyle/>
          <a:p>
            <a:r>
              <a:rPr lang="en-US" dirty="0" smtClean="0"/>
              <a:t>While members passionately articulated concerns about accessing basic things like where to live, work, get needed HCBS services, including Long Term Services and Supports (LTSS), like personal care, there was one issue raised more frequently than any other, and which cross-cut every other category.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Well…………?</a:t>
            </a:r>
            <a:endParaRPr lang="en-US" dirty="0"/>
          </a:p>
        </p:txBody>
      </p:sp>
      <p:sp>
        <p:nvSpPr>
          <p:cNvPr id="9219" name="Rectangle 3"/>
          <p:cNvSpPr>
            <a:spLocks noGrp="1" noChangeArrowheads="1"/>
          </p:cNvSpPr>
          <p:nvPr>
            <p:ph type="body" idx="1"/>
          </p:nvPr>
        </p:nvSpPr>
        <p:spPr/>
        <p:txBody>
          <a:bodyPr/>
          <a:lstStyle/>
          <a:p>
            <a:r>
              <a:rPr lang="en-US" sz="6000" b="1" dirty="0" smtClean="0"/>
              <a:t>TRANSPORTATION</a:t>
            </a:r>
            <a:endParaRPr lang="en-US"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Advocacy: Ranked priorities</a:t>
            </a:r>
            <a:endParaRPr lang="en-US" dirty="0"/>
          </a:p>
        </p:txBody>
      </p:sp>
      <p:sp>
        <p:nvSpPr>
          <p:cNvPr id="10243" name="Rectangle 3"/>
          <p:cNvSpPr>
            <a:spLocks noGrp="1" noChangeArrowheads="1"/>
          </p:cNvSpPr>
          <p:nvPr>
            <p:ph type="body" idx="1"/>
          </p:nvPr>
        </p:nvSpPr>
        <p:spPr/>
        <p:txBody>
          <a:bodyPr/>
          <a:lstStyle/>
          <a:p>
            <a:r>
              <a:rPr lang="en-US" sz="2600" dirty="0" smtClean="0"/>
              <a:t>Stand Alone issues: IL funding/laws that affect and govern us</a:t>
            </a:r>
          </a:p>
          <a:p>
            <a:r>
              <a:rPr lang="en-US" sz="2600" dirty="0" smtClean="0"/>
              <a:t>Transportation: Continued implementation of critical elements of the FAST Act, including Section 5310. And advocate for a permanent fix to the funding formula.</a:t>
            </a:r>
          </a:p>
          <a:p>
            <a:r>
              <a:rPr lang="en-US" sz="2600" dirty="0" smtClean="0"/>
              <a:t>Civil Rights: Access to Title II and Title III entities. And the capacity of centers and consumers to effectively assert their rights.</a:t>
            </a:r>
            <a:endParaRPr lang="en-US" sz="2600" dirty="0"/>
          </a:p>
          <a:p>
            <a:r>
              <a:rPr lang="en-US" sz="2600" dirty="0" smtClean="0"/>
              <a:t>Employment: Access to jobs, employment training programs, youth transition.</a:t>
            </a:r>
            <a:endParaRPr 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Cont…</a:t>
            </a:r>
            <a:endParaRPr lang="en-US" dirty="0"/>
          </a:p>
        </p:txBody>
      </p:sp>
      <p:sp>
        <p:nvSpPr>
          <p:cNvPr id="3" name="Content Placeholder 2"/>
          <p:cNvSpPr>
            <a:spLocks noGrp="1"/>
          </p:cNvSpPr>
          <p:nvPr>
            <p:ph idx="1"/>
          </p:nvPr>
        </p:nvSpPr>
        <p:spPr/>
        <p:txBody>
          <a:bodyPr/>
          <a:lstStyle/>
          <a:p>
            <a:r>
              <a:rPr lang="en-US" sz="2600" dirty="0" smtClean="0"/>
              <a:t>HCBS: Disparity of quantity, quality of the array of services between rural and more populous areas.</a:t>
            </a:r>
          </a:p>
          <a:p>
            <a:r>
              <a:rPr lang="en-US" sz="2600" dirty="0" smtClean="0"/>
              <a:t>Lack of access to get to needed services (transportation and NEMT)</a:t>
            </a:r>
          </a:p>
          <a:p>
            <a:endParaRPr lang="en-US" sz="2600" dirty="0"/>
          </a:p>
          <a:p>
            <a:r>
              <a:rPr lang="en-US" sz="2600" dirty="0" smtClean="0"/>
              <a:t>Housing: Lack of adequate affordable, accessible stock; segregated subsidized housing options.</a:t>
            </a:r>
            <a:endParaRPr lang="en-US"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Where do we go from here?</a:t>
            </a:r>
            <a:endParaRPr lang="en-US" dirty="0"/>
          </a:p>
        </p:txBody>
      </p:sp>
      <p:sp>
        <p:nvSpPr>
          <p:cNvPr id="3" name="Content Placeholder 2"/>
          <p:cNvSpPr>
            <a:spLocks noGrp="1"/>
          </p:cNvSpPr>
          <p:nvPr>
            <p:ph idx="1"/>
          </p:nvPr>
        </p:nvSpPr>
        <p:spPr/>
        <p:txBody>
          <a:bodyPr/>
          <a:lstStyle/>
          <a:p>
            <a:r>
              <a:rPr lang="en-US" sz="2600" dirty="0" smtClean="0"/>
              <a:t>What do advocacy tactics for a national membership organization look like?</a:t>
            </a:r>
          </a:p>
          <a:p>
            <a:r>
              <a:rPr lang="en-US" sz="2600" dirty="0" smtClean="0"/>
              <a:t>Do you want to be involved?</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153</TotalTime>
  <Words>328</Words>
  <Application>Microsoft Office PowerPoint</Application>
  <PresentationFormat>On-screen Show (4:3)</PresentationFormat>
  <Paragraphs>34</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Garamond</vt:lpstr>
      <vt:lpstr>Wingdings</vt:lpstr>
      <vt:lpstr>Edge</vt:lpstr>
      <vt:lpstr>APRIL: National Advocacy Priorities</vt:lpstr>
      <vt:lpstr>Advocacy: The process</vt:lpstr>
      <vt:lpstr>Advocacy: Significant results.</vt:lpstr>
      <vt:lpstr>Advocacy: The issue</vt:lpstr>
      <vt:lpstr>Well…………?</vt:lpstr>
      <vt:lpstr>Advocacy: Ranked priorities</vt:lpstr>
      <vt:lpstr>Priorities Cont…</vt:lpstr>
      <vt:lpstr>Strategies: Where do we go from here?</vt:lpstr>
    </vt:vector>
  </TitlesOfParts>
  <Company>CILWW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What is it?</dc:title>
  <dc:creator>Preferred Customer</dc:creator>
  <cp:lastModifiedBy>Mary Olson</cp:lastModifiedBy>
  <cp:revision>16</cp:revision>
  <dcterms:created xsi:type="dcterms:W3CDTF">2013-09-26T17:05:59Z</dcterms:created>
  <dcterms:modified xsi:type="dcterms:W3CDTF">2016-11-10T22:02:59Z</dcterms:modified>
</cp:coreProperties>
</file>