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5" r:id="rId3"/>
    <p:sldId id="257" r:id="rId4"/>
    <p:sldId id="258" r:id="rId5"/>
    <p:sldId id="259" r:id="rId6"/>
    <p:sldId id="260" r:id="rId7"/>
    <p:sldId id="372"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3" r:id="rId23"/>
    <p:sldId id="294" r:id="rId24"/>
    <p:sldId id="292"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0" r:id="rId81"/>
    <p:sldId id="351" r:id="rId82"/>
    <p:sldId id="352" r:id="rId83"/>
    <p:sldId id="353" r:id="rId84"/>
    <p:sldId id="354" r:id="rId85"/>
    <p:sldId id="357" r:id="rId86"/>
    <p:sldId id="358" r:id="rId87"/>
    <p:sldId id="359" r:id="rId88"/>
    <p:sldId id="360" r:id="rId89"/>
    <p:sldId id="361" r:id="rId90"/>
    <p:sldId id="362" r:id="rId91"/>
    <p:sldId id="374" r:id="rId92"/>
    <p:sldId id="363" r:id="rId93"/>
    <p:sldId id="364" r:id="rId94"/>
    <p:sldId id="365" r:id="rId95"/>
    <p:sldId id="366" r:id="rId96"/>
    <p:sldId id="368" r:id="rId97"/>
    <p:sldId id="369" r:id="rId98"/>
    <p:sldId id="370" r:id="rId99"/>
    <p:sldId id="371" r:id="rId100"/>
    <p:sldId id="261" r:id="rId101"/>
    <p:sldId id="262" r:id="rId102"/>
    <p:sldId id="263" r:id="rId103"/>
    <p:sldId id="264" r:id="rId104"/>
    <p:sldId id="265" r:id="rId105"/>
    <p:sldId id="266" r:id="rId106"/>
    <p:sldId id="267" r:id="rId107"/>
    <p:sldId id="268" r:id="rId108"/>
    <p:sldId id="269" r:id="rId109"/>
    <p:sldId id="270" r:id="rId110"/>
    <p:sldId id="271" r:id="rId111"/>
    <p:sldId id="272" r:id="rId112"/>
    <p:sldId id="273" r:id="rId113"/>
    <p:sldId id="274" r:id="rId114"/>
    <p:sldId id="275" r:id="rId115"/>
    <p:sldId id="276" r:id="rId116"/>
    <p:sldId id="277" r:id="rId117"/>
    <p:sldId id="380" r:id="rId118"/>
    <p:sldId id="376" r:id="rId119"/>
    <p:sldId id="377" r:id="rId120"/>
    <p:sldId id="379" r:id="rId121"/>
    <p:sldId id="375" r:id="rId1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8" d="100"/>
          <a:sy n="78" d="100"/>
        </p:scale>
        <p:origin x="4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E98184C-9FE3-4A10-9E77-0BD79C2540D3}"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8671F-D033-44B9-B12A-AA18369B95CB}" type="slidenum">
              <a:rPr lang="en-US" smtClean="0"/>
              <a:t>‹#›</a:t>
            </a:fld>
            <a:endParaRPr lang="en-US"/>
          </a:p>
        </p:txBody>
      </p:sp>
    </p:spTree>
    <p:extLst>
      <p:ext uri="{BB962C8B-B14F-4D97-AF65-F5344CB8AC3E}">
        <p14:creationId xmlns:p14="http://schemas.microsoft.com/office/powerpoint/2010/main" val="2644942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98184C-9FE3-4A10-9E77-0BD79C2540D3}"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8671F-D033-44B9-B12A-AA18369B95CB}" type="slidenum">
              <a:rPr lang="en-US" smtClean="0"/>
              <a:t>‹#›</a:t>
            </a:fld>
            <a:endParaRPr lang="en-US"/>
          </a:p>
        </p:txBody>
      </p:sp>
    </p:spTree>
    <p:extLst>
      <p:ext uri="{BB962C8B-B14F-4D97-AF65-F5344CB8AC3E}">
        <p14:creationId xmlns:p14="http://schemas.microsoft.com/office/powerpoint/2010/main" val="43034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98184C-9FE3-4A10-9E77-0BD79C2540D3}"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8671F-D033-44B9-B12A-AA18369B95CB}" type="slidenum">
              <a:rPr lang="en-US" smtClean="0"/>
              <a:t>‹#›</a:t>
            </a:fld>
            <a:endParaRPr lang="en-US"/>
          </a:p>
        </p:txBody>
      </p:sp>
    </p:spTree>
    <p:extLst>
      <p:ext uri="{BB962C8B-B14F-4D97-AF65-F5344CB8AC3E}">
        <p14:creationId xmlns:p14="http://schemas.microsoft.com/office/powerpoint/2010/main" val="2956169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98184C-9FE3-4A10-9E77-0BD79C2540D3}"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8671F-D033-44B9-B12A-AA18369B95CB}" type="slidenum">
              <a:rPr lang="en-US" smtClean="0"/>
              <a:t>‹#›</a:t>
            </a:fld>
            <a:endParaRPr lang="en-US"/>
          </a:p>
        </p:txBody>
      </p:sp>
    </p:spTree>
    <p:extLst>
      <p:ext uri="{BB962C8B-B14F-4D97-AF65-F5344CB8AC3E}">
        <p14:creationId xmlns:p14="http://schemas.microsoft.com/office/powerpoint/2010/main" val="76431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98184C-9FE3-4A10-9E77-0BD79C2540D3}"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8671F-D033-44B9-B12A-AA18369B95CB}" type="slidenum">
              <a:rPr lang="en-US" smtClean="0"/>
              <a:t>‹#›</a:t>
            </a:fld>
            <a:endParaRPr lang="en-US"/>
          </a:p>
        </p:txBody>
      </p:sp>
    </p:spTree>
    <p:extLst>
      <p:ext uri="{BB962C8B-B14F-4D97-AF65-F5344CB8AC3E}">
        <p14:creationId xmlns:p14="http://schemas.microsoft.com/office/powerpoint/2010/main" val="584082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98184C-9FE3-4A10-9E77-0BD79C2540D3}"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8671F-D033-44B9-B12A-AA18369B95CB}" type="slidenum">
              <a:rPr lang="en-US" smtClean="0"/>
              <a:t>‹#›</a:t>
            </a:fld>
            <a:endParaRPr lang="en-US"/>
          </a:p>
        </p:txBody>
      </p:sp>
    </p:spTree>
    <p:extLst>
      <p:ext uri="{BB962C8B-B14F-4D97-AF65-F5344CB8AC3E}">
        <p14:creationId xmlns:p14="http://schemas.microsoft.com/office/powerpoint/2010/main" val="2268880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98184C-9FE3-4A10-9E77-0BD79C2540D3}"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78671F-D033-44B9-B12A-AA18369B95CB}" type="slidenum">
              <a:rPr lang="en-US" smtClean="0"/>
              <a:t>‹#›</a:t>
            </a:fld>
            <a:endParaRPr lang="en-US"/>
          </a:p>
        </p:txBody>
      </p:sp>
    </p:spTree>
    <p:extLst>
      <p:ext uri="{BB962C8B-B14F-4D97-AF65-F5344CB8AC3E}">
        <p14:creationId xmlns:p14="http://schemas.microsoft.com/office/powerpoint/2010/main" val="1096512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98184C-9FE3-4A10-9E77-0BD79C2540D3}"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78671F-D033-44B9-B12A-AA18369B95CB}" type="slidenum">
              <a:rPr lang="en-US" smtClean="0"/>
              <a:t>‹#›</a:t>
            </a:fld>
            <a:endParaRPr lang="en-US"/>
          </a:p>
        </p:txBody>
      </p:sp>
    </p:spTree>
    <p:extLst>
      <p:ext uri="{BB962C8B-B14F-4D97-AF65-F5344CB8AC3E}">
        <p14:creationId xmlns:p14="http://schemas.microsoft.com/office/powerpoint/2010/main" val="46257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8184C-9FE3-4A10-9E77-0BD79C2540D3}"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78671F-D033-44B9-B12A-AA18369B95CB}" type="slidenum">
              <a:rPr lang="en-US" smtClean="0"/>
              <a:t>‹#›</a:t>
            </a:fld>
            <a:endParaRPr lang="en-US"/>
          </a:p>
        </p:txBody>
      </p:sp>
    </p:spTree>
    <p:extLst>
      <p:ext uri="{BB962C8B-B14F-4D97-AF65-F5344CB8AC3E}">
        <p14:creationId xmlns:p14="http://schemas.microsoft.com/office/powerpoint/2010/main" val="1867435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98184C-9FE3-4A10-9E77-0BD79C2540D3}"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8671F-D033-44B9-B12A-AA18369B95CB}" type="slidenum">
              <a:rPr lang="en-US" smtClean="0"/>
              <a:t>‹#›</a:t>
            </a:fld>
            <a:endParaRPr lang="en-US"/>
          </a:p>
        </p:txBody>
      </p:sp>
    </p:spTree>
    <p:extLst>
      <p:ext uri="{BB962C8B-B14F-4D97-AF65-F5344CB8AC3E}">
        <p14:creationId xmlns:p14="http://schemas.microsoft.com/office/powerpoint/2010/main" val="3605687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98184C-9FE3-4A10-9E77-0BD79C2540D3}"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8671F-D033-44B9-B12A-AA18369B95CB}" type="slidenum">
              <a:rPr lang="en-US" smtClean="0"/>
              <a:t>‹#›</a:t>
            </a:fld>
            <a:endParaRPr lang="en-US"/>
          </a:p>
        </p:txBody>
      </p:sp>
    </p:spTree>
    <p:extLst>
      <p:ext uri="{BB962C8B-B14F-4D97-AF65-F5344CB8AC3E}">
        <p14:creationId xmlns:p14="http://schemas.microsoft.com/office/powerpoint/2010/main" val="63557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8184C-9FE3-4A10-9E77-0BD79C2540D3}"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78671F-D033-44B9-B12A-AA18369B95CB}" type="slidenum">
              <a:rPr lang="en-US" smtClean="0"/>
              <a:t>‹#›</a:t>
            </a:fld>
            <a:endParaRPr lang="en-US"/>
          </a:p>
        </p:txBody>
      </p:sp>
    </p:spTree>
    <p:extLst>
      <p:ext uri="{BB962C8B-B14F-4D97-AF65-F5344CB8AC3E}">
        <p14:creationId xmlns:p14="http://schemas.microsoft.com/office/powerpoint/2010/main" val="4244494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7.png"/><Relationship Id="rId4" Type="http://schemas.openxmlformats.org/officeDocument/2006/relationships/image" Target="../media/image19.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image" Target="../media/image6.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714" y="0"/>
            <a:ext cx="10624457" cy="7968343"/>
          </a:xfrm>
          <a:prstGeom prst="rect">
            <a:avLst/>
          </a:prstGeom>
        </p:spPr>
      </p:pic>
    </p:spTree>
    <p:extLst>
      <p:ext uri="{BB962C8B-B14F-4D97-AF65-F5344CB8AC3E}">
        <p14:creationId xmlns:p14="http://schemas.microsoft.com/office/powerpoint/2010/main" val="3885653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LOL</a:t>
            </a:r>
          </a:p>
        </p:txBody>
      </p:sp>
      <p:sp>
        <p:nvSpPr>
          <p:cNvPr id="3" name="Content Placeholder 2"/>
          <p:cNvSpPr>
            <a:spLocks noGrp="1"/>
          </p:cNvSpPr>
          <p:nvPr>
            <p:ph idx="1"/>
          </p:nvPr>
        </p:nvSpPr>
        <p:spPr>
          <a:xfrm>
            <a:off x="838200" y="4014951"/>
            <a:ext cx="10515600" cy="2162011"/>
          </a:xfrm>
        </p:spPr>
        <p:txBody>
          <a:bodyPr>
            <a:normAutofit/>
          </a:bodyPr>
          <a:lstStyle/>
          <a:p>
            <a:pPr marL="0" indent="0" algn="ctr">
              <a:buNone/>
            </a:pPr>
            <a:endParaRPr lang="en-US" sz="4800" dirty="0">
              <a:latin typeface="Karla" pitchFamily="2" charset="0"/>
              <a:ea typeface="Karla" pitchFamily="2" charset="0"/>
            </a:endParaRPr>
          </a:p>
        </p:txBody>
      </p:sp>
    </p:spTree>
    <p:extLst>
      <p:ext uri="{BB962C8B-B14F-4D97-AF65-F5344CB8AC3E}">
        <p14:creationId xmlns:p14="http://schemas.microsoft.com/office/powerpoint/2010/main" val="240944588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245" y="363816"/>
            <a:ext cx="10580446" cy="6074790"/>
          </a:xfrm>
          <a:prstGeom prst="rect">
            <a:avLst/>
          </a:prstGeom>
        </p:spPr>
      </p:pic>
      <p:pic>
        <p:nvPicPr>
          <p:cNvPr id="4" name="TV Theme Song Shor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0463" y="1947863"/>
            <a:ext cx="609600" cy="609600"/>
          </a:xfrm>
          <a:prstGeom prst="rect">
            <a:avLst/>
          </a:prstGeom>
        </p:spPr>
      </p:pic>
    </p:spTree>
    <p:extLst>
      <p:ext uri="{BB962C8B-B14F-4D97-AF65-F5344CB8AC3E}">
        <p14:creationId xmlns:p14="http://schemas.microsoft.com/office/powerpoint/2010/main" val="190580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41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3163" y="119382"/>
            <a:ext cx="9484822" cy="3416320"/>
          </a:xfrm>
          <a:prstGeom prst="rect">
            <a:avLst/>
          </a:prstGeom>
          <a:noFill/>
        </p:spPr>
        <p:txBody>
          <a:bodyPr wrap="square" rtlCol="0">
            <a:spAutoFit/>
          </a:bodyPr>
          <a:lstStyle/>
          <a:p>
            <a:r>
              <a:rPr lang="en-US" sz="2400" dirty="0">
                <a:latin typeface="Karla" pitchFamily="2" charset="0"/>
                <a:ea typeface="Karla" pitchFamily="2" charset="0"/>
              </a:rPr>
              <a:t>Social Media sites, including Boing and </a:t>
            </a:r>
            <a:r>
              <a:rPr lang="en-US" sz="2400" dirty="0" err="1">
                <a:latin typeface="Karla" pitchFamily="2" charset="0"/>
                <a:ea typeface="Karla" pitchFamily="2" charset="0"/>
              </a:rPr>
              <a:t>Reddit</a:t>
            </a:r>
            <a:r>
              <a:rPr lang="en-US" sz="2400" dirty="0">
                <a:latin typeface="Karla" pitchFamily="2" charset="0"/>
                <a:ea typeface="Karla" pitchFamily="2" charset="0"/>
              </a:rPr>
              <a:t>, mobilized users into hijacking a Green Peace poll to name a humpback whale the group was tracking in 2007.</a:t>
            </a:r>
            <a:br>
              <a:rPr lang="en-US" sz="2400" dirty="0">
                <a:latin typeface="Karla" pitchFamily="2" charset="0"/>
                <a:ea typeface="Karla" pitchFamily="2" charset="0"/>
              </a:rPr>
            </a:br>
            <a:br>
              <a:rPr lang="en-US" sz="2400" dirty="0">
                <a:latin typeface="Karla" pitchFamily="2" charset="0"/>
                <a:ea typeface="Karla" pitchFamily="2" charset="0"/>
              </a:rPr>
            </a:br>
            <a:r>
              <a:rPr lang="en-US" sz="2400" dirty="0">
                <a:latin typeface="Karla" pitchFamily="2" charset="0"/>
                <a:ea typeface="Karla" pitchFamily="2" charset="0"/>
              </a:rPr>
              <a:t>This ended up being fairly controversial, but ultimately garnered media attention and helped the group convince the Japanese government to cancel a planned whale hunt.</a:t>
            </a:r>
          </a:p>
          <a:p>
            <a:endParaRPr lang="en-US" sz="2400" dirty="0">
              <a:latin typeface="Karla" pitchFamily="2" charset="0"/>
              <a:ea typeface="Karla" pitchFamily="2" charset="0"/>
            </a:endParaRPr>
          </a:p>
          <a:p>
            <a:r>
              <a:rPr lang="en-US" sz="2400" dirty="0">
                <a:latin typeface="Karla" pitchFamily="2" charset="0"/>
                <a:ea typeface="Karla" pitchFamily="2" charset="0"/>
              </a:rPr>
              <a:t>This whale’s name became:</a:t>
            </a:r>
          </a:p>
        </p:txBody>
      </p:sp>
      <p:sp>
        <p:nvSpPr>
          <p:cNvPr id="3" name="TextBox 2"/>
          <p:cNvSpPr txBox="1"/>
          <p:nvPr/>
        </p:nvSpPr>
        <p:spPr>
          <a:xfrm>
            <a:off x="1413163" y="4046762"/>
            <a:ext cx="9484822" cy="3108543"/>
          </a:xfrm>
          <a:prstGeom prst="rect">
            <a:avLst/>
          </a:prstGeom>
          <a:noFill/>
        </p:spPr>
        <p:txBody>
          <a:bodyPr wrap="square" rtlCol="0">
            <a:spAutoFit/>
          </a:bodyPr>
          <a:lstStyle/>
          <a:p>
            <a:pPr marL="514350" indent="-514350" algn="ctr">
              <a:buAutoNum type="alphaUcPeriod"/>
            </a:pPr>
            <a:r>
              <a:rPr lang="en-US" sz="2800" dirty="0">
                <a:latin typeface="Karla" pitchFamily="2" charset="0"/>
                <a:ea typeface="Karla" pitchFamily="2" charset="0"/>
              </a:rPr>
              <a:t>The Whale</a:t>
            </a:r>
          </a:p>
          <a:p>
            <a:pPr marL="514350" indent="-514350" algn="ctr">
              <a:buAutoNum type="alphaUcPeriod"/>
            </a:pPr>
            <a:endParaRPr lang="en-US" sz="2800" dirty="0">
              <a:latin typeface="Karla" pitchFamily="2" charset="0"/>
              <a:ea typeface="Karla" pitchFamily="2" charset="0"/>
            </a:endParaRPr>
          </a:p>
          <a:p>
            <a:pPr marL="514350" indent="-514350" algn="ctr">
              <a:buAutoNum type="alphaUcPeriod"/>
            </a:pPr>
            <a:r>
              <a:rPr lang="en-US" sz="2800" dirty="0">
                <a:latin typeface="Karla" pitchFamily="2" charset="0"/>
                <a:ea typeface="Karla" pitchFamily="2" charset="0"/>
              </a:rPr>
              <a:t>Libertad</a:t>
            </a:r>
          </a:p>
          <a:p>
            <a:pPr marL="514350" indent="-514350" algn="ctr">
              <a:buAutoNum type="alphaUcPeriod"/>
            </a:pPr>
            <a:endParaRPr lang="en-US" sz="2800" dirty="0">
              <a:latin typeface="Karla" pitchFamily="2" charset="0"/>
              <a:ea typeface="Karla" pitchFamily="2" charset="0"/>
            </a:endParaRPr>
          </a:p>
          <a:p>
            <a:pPr marL="514350" indent="-514350" algn="ctr">
              <a:buAutoNum type="alphaUcPeriod"/>
            </a:pPr>
            <a:r>
              <a:rPr lang="en-US" sz="2800" dirty="0">
                <a:latin typeface="Karla" pitchFamily="2" charset="0"/>
                <a:ea typeface="Karla" pitchFamily="2" charset="0"/>
              </a:rPr>
              <a:t>Mr. Splashy Pants</a:t>
            </a:r>
          </a:p>
          <a:p>
            <a:pPr marL="514350" indent="-514350">
              <a:buAutoNum type="alphaUcPeriod"/>
            </a:pPr>
            <a:endParaRPr lang="en-US" sz="2800" dirty="0">
              <a:latin typeface="Karla" pitchFamily="2" charset="0"/>
              <a:ea typeface="Karla" pitchFamily="2" charset="0"/>
            </a:endParaRPr>
          </a:p>
          <a:p>
            <a:pPr marL="514350" indent="-514350">
              <a:buAutoNum type="alphaUcPeriod"/>
            </a:pPr>
            <a:endParaRPr lang="en-US" sz="2800" dirty="0">
              <a:latin typeface="Karla" pitchFamily="2" charset="0"/>
              <a:ea typeface="Karla" pitchFamily="2" charset="0"/>
            </a:endParaRPr>
          </a:p>
        </p:txBody>
      </p:sp>
    </p:spTree>
    <p:extLst>
      <p:ext uri="{BB962C8B-B14F-4D97-AF65-F5344CB8AC3E}">
        <p14:creationId xmlns:p14="http://schemas.microsoft.com/office/powerpoint/2010/main" val="2997660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9147" y="2081992"/>
            <a:ext cx="5856663" cy="4294886"/>
          </a:xfrm>
          <a:prstGeom prst="rect">
            <a:avLst/>
          </a:prstGeom>
        </p:spPr>
      </p:pic>
      <p:sp>
        <p:nvSpPr>
          <p:cNvPr id="3" name="TextBox 2"/>
          <p:cNvSpPr txBox="1"/>
          <p:nvPr/>
        </p:nvSpPr>
        <p:spPr>
          <a:xfrm>
            <a:off x="0" y="432262"/>
            <a:ext cx="12191999" cy="1292662"/>
          </a:xfrm>
          <a:prstGeom prst="rect">
            <a:avLst/>
          </a:prstGeom>
          <a:noFill/>
        </p:spPr>
        <p:txBody>
          <a:bodyPr wrap="square" rtlCol="0">
            <a:spAutoFit/>
          </a:bodyPr>
          <a:lstStyle/>
          <a:p>
            <a:pPr algn="ctr"/>
            <a:r>
              <a:rPr lang="en-US" sz="6000" dirty="0">
                <a:latin typeface="Karla" pitchFamily="2" charset="0"/>
                <a:ea typeface="Karla" pitchFamily="2" charset="0"/>
              </a:rPr>
              <a:t>Mr. Splashy Pants</a:t>
            </a:r>
          </a:p>
          <a:p>
            <a:endParaRPr lang="en-US" dirty="0"/>
          </a:p>
        </p:txBody>
      </p:sp>
    </p:spTree>
    <p:extLst>
      <p:ext uri="{BB962C8B-B14F-4D97-AF65-F5344CB8AC3E}">
        <p14:creationId xmlns:p14="http://schemas.microsoft.com/office/powerpoint/2010/main" val="35408491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3163" y="119382"/>
            <a:ext cx="9484822" cy="3785652"/>
          </a:xfrm>
          <a:prstGeom prst="rect">
            <a:avLst/>
          </a:prstGeom>
          <a:noFill/>
        </p:spPr>
        <p:txBody>
          <a:bodyPr wrap="square" rtlCol="0">
            <a:spAutoFit/>
          </a:bodyPr>
          <a:lstStyle/>
          <a:p>
            <a:r>
              <a:rPr lang="en-US" sz="2400" dirty="0">
                <a:latin typeface="Karla" pitchFamily="2" charset="0"/>
                <a:ea typeface="Karla" pitchFamily="2" charset="0"/>
              </a:rPr>
              <a:t>A similar poll, to name a British Polar Research ship, also gained massive attention.</a:t>
            </a:r>
          </a:p>
          <a:p>
            <a:endParaRPr lang="en-US" sz="2400" dirty="0">
              <a:latin typeface="Karla" pitchFamily="2" charset="0"/>
              <a:ea typeface="Karla" pitchFamily="2" charset="0"/>
            </a:endParaRPr>
          </a:p>
          <a:p>
            <a:r>
              <a:rPr lang="en-US" sz="2400" dirty="0">
                <a:latin typeface="Karla" pitchFamily="2" charset="0"/>
                <a:ea typeface="Karla" pitchFamily="2" charset="0"/>
              </a:rPr>
              <a:t>The Brits overruled the most voted name after deeming it inappropriate, especially if the ship were to wreck and become part of history, and ultimately named the ship the RRS Sir David Attenborough.  </a:t>
            </a:r>
            <a:br>
              <a:rPr lang="en-US" sz="2400" dirty="0">
                <a:latin typeface="Karla" pitchFamily="2" charset="0"/>
                <a:ea typeface="Karla" pitchFamily="2" charset="0"/>
              </a:rPr>
            </a:br>
            <a:br>
              <a:rPr lang="en-US" sz="2400" dirty="0">
                <a:latin typeface="Karla" pitchFamily="2" charset="0"/>
                <a:ea typeface="Karla" pitchFamily="2" charset="0"/>
              </a:rPr>
            </a:br>
            <a:r>
              <a:rPr lang="en-US" sz="2400" dirty="0">
                <a:latin typeface="Karla" pitchFamily="2" charset="0"/>
                <a:ea typeface="Karla" pitchFamily="2" charset="0"/>
              </a:rPr>
              <a:t>The poll-winner name lives on, though, as the title of one of the ship’s tiny robot submarines. That submarine’s name is:</a:t>
            </a:r>
          </a:p>
        </p:txBody>
      </p:sp>
      <p:sp>
        <p:nvSpPr>
          <p:cNvPr id="3" name="TextBox 2"/>
          <p:cNvSpPr txBox="1"/>
          <p:nvPr/>
        </p:nvSpPr>
        <p:spPr>
          <a:xfrm>
            <a:off x="1413163" y="4046762"/>
            <a:ext cx="9484822" cy="3108543"/>
          </a:xfrm>
          <a:prstGeom prst="rect">
            <a:avLst/>
          </a:prstGeom>
          <a:noFill/>
        </p:spPr>
        <p:txBody>
          <a:bodyPr wrap="square" rtlCol="0">
            <a:spAutoFit/>
          </a:bodyPr>
          <a:lstStyle/>
          <a:p>
            <a:pPr marL="514350" indent="-514350" algn="ctr">
              <a:buAutoNum type="alphaUcPeriod"/>
            </a:pPr>
            <a:r>
              <a:rPr lang="en-US" sz="2800" dirty="0">
                <a:latin typeface="Karla" pitchFamily="2" charset="0"/>
                <a:ea typeface="Karla" pitchFamily="2" charset="0"/>
              </a:rPr>
              <a:t>The Yellow Submarine</a:t>
            </a:r>
          </a:p>
          <a:p>
            <a:pPr marL="514350" indent="-514350" algn="ctr">
              <a:buAutoNum type="alphaUcPeriod"/>
            </a:pPr>
            <a:endParaRPr lang="en-US" sz="2800" dirty="0">
              <a:latin typeface="Karla" pitchFamily="2" charset="0"/>
              <a:ea typeface="Karla" pitchFamily="2" charset="0"/>
            </a:endParaRPr>
          </a:p>
          <a:p>
            <a:pPr marL="514350" indent="-514350" algn="ctr">
              <a:buAutoNum type="alphaUcPeriod"/>
            </a:pPr>
            <a:r>
              <a:rPr lang="en-US" sz="2800" dirty="0" err="1">
                <a:latin typeface="Karla" pitchFamily="2" charset="0"/>
                <a:ea typeface="Karla" pitchFamily="2" charset="0"/>
              </a:rPr>
              <a:t>Boaty</a:t>
            </a:r>
            <a:r>
              <a:rPr lang="en-US" sz="2800" dirty="0">
                <a:latin typeface="Karla" pitchFamily="2" charset="0"/>
                <a:ea typeface="Karla" pitchFamily="2" charset="0"/>
              </a:rPr>
              <a:t> </a:t>
            </a:r>
            <a:r>
              <a:rPr lang="en-US" sz="2800" dirty="0" err="1">
                <a:latin typeface="Karla" pitchFamily="2" charset="0"/>
                <a:ea typeface="Karla" pitchFamily="2" charset="0"/>
              </a:rPr>
              <a:t>McBoatface</a:t>
            </a:r>
            <a:endParaRPr lang="en-US" sz="2800" dirty="0">
              <a:latin typeface="Karla" pitchFamily="2" charset="0"/>
              <a:ea typeface="Karla" pitchFamily="2" charset="0"/>
            </a:endParaRPr>
          </a:p>
          <a:p>
            <a:pPr marL="514350" indent="-514350" algn="ctr">
              <a:buAutoNum type="alphaUcPeriod"/>
            </a:pPr>
            <a:endParaRPr lang="en-US" sz="2800" dirty="0">
              <a:latin typeface="Karla" pitchFamily="2" charset="0"/>
              <a:ea typeface="Karla" pitchFamily="2" charset="0"/>
            </a:endParaRPr>
          </a:p>
          <a:p>
            <a:pPr marL="514350" indent="-514350" algn="ctr">
              <a:buAutoNum type="alphaUcPeriod"/>
            </a:pPr>
            <a:r>
              <a:rPr lang="en-US" sz="2800" dirty="0">
                <a:latin typeface="Karla" pitchFamily="2" charset="0"/>
                <a:ea typeface="Karla" pitchFamily="2" charset="0"/>
              </a:rPr>
              <a:t>Irish Wake</a:t>
            </a:r>
          </a:p>
          <a:p>
            <a:pPr marL="514350" indent="-514350">
              <a:buAutoNum type="alphaUcPeriod"/>
            </a:pPr>
            <a:endParaRPr lang="en-US" sz="2800" dirty="0">
              <a:latin typeface="Karla" pitchFamily="2" charset="0"/>
              <a:ea typeface="Karla" pitchFamily="2" charset="0"/>
            </a:endParaRPr>
          </a:p>
          <a:p>
            <a:pPr marL="514350" indent="-514350">
              <a:buAutoNum type="alphaUcPeriod"/>
            </a:pPr>
            <a:endParaRPr lang="en-US" sz="2800" dirty="0">
              <a:latin typeface="Karla" pitchFamily="2" charset="0"/>
              <a:ea typeface="Karla" pitchFamily="2" charset="0"/>
            </a:endParaRPr>
          </a:p>
        </p:txBody>
      </p:sp>
    </p:spTree>
    <p:extLst>
      <p:ext uri="{BB962C8B-B14F-4D97-AF65-F5344CB8AC3E}">
        <p14:creationId xmlns:p14="http://schemas.microsoft.com/office/powerpoint/2010/main" val="420463329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32262"/>
            <a:ext cx="12191999" cy="1292662"/>
          </a:xfrm>
          <a:prstGeom prst="rect">
            <a:avLst/>
          </a:prstGeom>
          <a:noFill/>
        </p:spPr>
        <p:txBody>
          <a:bodyPr wrap="square" rtlCol="0">
            <a:spAutoFit/>
          </a:bodyPr>
          <a:lstStyle/>
          <a:p>
            <a:pPr algn="ctr"/>
            <a:r>
              <a:rPr lang="en-US" sz="6000" dirty="0" err="1">
                <a:latin typeface="Karla" pitchFamily="2" charset="0"/>
                <a:ea typeface="Karla" pitchFamily="2" charset="0"/>
              </a:rPr>
              <a:t>Boaty</a:t>
            </a:r>
            <a:r>
              <a:rPr lang="en-US" sz="6000" dirty="0">
                <a:latin typeface="Karla" pitchFamily="2" charset="0"/>
                <a:ea typeface="Karla" pitchFamily="2" charset="0"/>
              </a:rPr>
              <a:t> </a:t>
            </a:r>
            <a:r>
              <a:rPr lang="en-US" sz="6000" dirty="0" err="1">
                <a:latin typeface="Karla" pitchFamily="2" charset="0"/>
                <a:ea typeface="Karla" pitchFamily="2" charset="0"/>
              </a:rPr>
              <a:t>McBoatface</a:t>
            </a:r>
            <a:endParaRPr lang="en-US" sz="6000" dirty="0">
              <a:latin typeface="Karla" pitchFamily="2" charset="0"/>
              <a:ea typeface="Karla" pitchFamily="2"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640" y="733597"/>
            <a:ext cx="6862243" cy="6587753"/>
          </a:xfrm>
          <a:prstGeom prst="rect">
            <a:avLst/>
          </a:prstGeom>
        </p:spPr>
      </p:pic>
    </p:spTree>
    <p:extLst>
      <p:ext uri="{BB962C8B-B14F-4D97-AF65-F5344CB8AC3E}">
        <p14:creationId xmlns:p14="http://schemas.microsoft.com/office/powerpoint/2010/main" val="250269104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3163" y="119382"/>
            <a:ext cx="9484822" cy="3416320"/>
          </a:xfrm>
          <a:prstGeom prst="rect">
            <a:avLst/>
          </a:prstGeom>
          <a:noFill/>
        </p:spPr>
        <p:txBody>
          <a:bodyPr wrap="square" rtlCol="0">
            <a:spAutoFit/>
          </a:bodyPr>
          <a:lstStyle/>
          <a:p>
            <a:r>
              <a:rPr lang="en-US" sz="2400" dirty="0">
                <a:latin typeface="Karla" pitchFamily="2" charset="0"/>
                <a:ea typeface="Karla" pitchFamily="2" charset="0"/>
              </a:rPr>
              <a:t>Customer reviews are slowly become fairly standard for businesses, whether through websites like Yelp!, product-reviews like those on Amazon.com, or even on Google business pages.</a:t>
            </a:r>
          </a:p>
          <a:p>
            <a:endParaRPr lang="en-US" sz="2400" dirty="0">
              <a:latin typeface="Karla" pitchFamily="2" charset="0"/>
              <a:ea typeface="Karla" pitchFamily="2" charset="0"/>
            </a:endParaRPr>
          </a:p>
          <a:p>
            <a:r>
              <a:rPr lang="en-US" sz="2400" dirty="0">
                <a:latin typeface="Karla" pitchFamily="2" charset="0"/>
                <a:ea typeface="Karla" pitchFamily="2" charset="0"/>
              </a:rPr>
              <a:t>Many people are much more likely to leave negative reviews than positive ones, which can especially have a detrimental impact on word-of-mouth-based businesses such as restaurants. However, several restaurants have handled such negative reviews brilliantly, posting signs outside that say things like this: </a:t>
            </a:r>
          </a:p>
        </p:txBody>
      </p:sp>
      <p:sp>
        <p:nvSpPr>
          <p:cNvPr id="3" name="TextBox 2"/>
          <p:cNvSpPr txBox="1"/>
          <p:nvPr/>
        </p:nvSpPr>
        <p:spPr>
          <a:xfrm>
            <a:off x="1413163" y="4046762"/>
            <a:ext cx="9484822" cy="3539430"/>
          </a:xfrm>
          <a:prstGeom prst="rect">
            <a:avLst/>
          </a:prstGeom>
          <a:noFill/>
        </p:spPr>
        <p:txBody>
          <a:bodyPr wrap="square" rtlCol="0">
            <a:spAutoFit/>
          </a:bodyPr>
          <a:lstStyle/>
          <a:p>
            <a:pPr marL="514350" indent="-514350" algn="ctr">
              <a:buAutoNum type="alphaUcPeriod"/>
            </a:pPr>
            <a:r>
              <a:rPr lang="en-US" sz="2800" dirty="0">
                <a:latin typeface="Karla" pitchFamily="2" charset="0"/>
                <a:ea typeface="Karla" pitchFamily="2" charset="0"/>
              </a:rPr>
              <a:t>One-star rating? Five-star coffee!</a:t>
            </a:r>
          </a:p>
          <a:p>
            <a:pPr marL="514350" indent="-514350" algn="ctr">
              <a:buAutoNum type="alphaUcPeriod"/>
            </a:pPr>
            <a:endParaRPr lang="en-US" sz="2800" dirty="0">
              <a:latin typeface="Karla" pitchFamily="2" charset="0"/>
              <a:ea typeface="Karla" pitchFamily="2" charset="0"/>
            </a:endParaRPr>
          </a:p>
          <a:p>
            <a:pPr marL="514350" indent="-514350" algn="ctr">
              <a:buAutoNum type="alphaUcPeriod"/>
            </a:pPr>
            <a:r>
              <a:rPr lang="en-US" sz="2800" dirty="0">
                <a:latin typeface="Karla" pitchFamily="2" charset="0"/>
                <a:ea typeface="Karla" pitchFamily="2" charset="0"/>
              </a:rPr>
              <a:t>#</a:t>
            </a:r>
            <a:r>
              <a:rPr lang="en-US" sz="2800" dirty="0" err="1">
                <a:latin typeface="Karla" pitchFamily="2" charset="0"/>
                <a:ea typeface="Karla" pitchFamily="2" charset="0"/>
              </a:rPr>
              <a:t>Yelp?Nope</a:t>
            </a:r>
            <a:r>
              <a:rPr lang="en-US" sz="2800" dirty="0">
                <a:latin typeface="Karla" pitchFamily="2" charset="0"/>
                <a:ea typeface="Karla" pitchFamily="2" charset="0"/>
              </a:rPr>
              <a:t>!</a:t>
            </a:r>
          </a:p>
          <a:p>
            <a:pPr marL="514350" indent="-514350" algn="ctr">
              <a:buAutoNum type="alphaUcPeriod"/>
            </a:pPr>
            <a:endParaRPr lang="en-US" sz="2800" dirty="0">
              <a:latin typeface="Karla" pitchFamily="2" charset="0"/>
              <a:ea typeface="Karla" pitchFamily="2" charset="0"/>
            </a:endParaRPr>
          </a:p>
          <a:p>
            <a:pPr marL="514350" indent="-514350" algn="ctr">
              <a:buAutoNum type="alphaUcPeriod"/>
            </a:pPr>
            <a:r>
              <a:rPr lang="en-US" sz="2800" dirty="0">
                <a:latin typeface="Karla" pitchFamily="2" charset="0"/>
                <a:ea typeface="Karla" pitchFamily="2" charset="0"/>
              </a:rPr>
              <a:t>Come on in and try the worst </a:t>
            </a:r>
            <a:r>
              <a:rPr lang="en-US" sz="2800" u="sng" dirty="0">
                <a:latin typeface="Karla" pitchFamily="2" charset="0"/>
                <a:ea typeface="Karla" pitchFamily="2" charset="0"/>
              </a:rPr>
              <a:t>blank</a:t>
            </a:r>
            <a:r>
              <a:rPr lang="en-US" sz="2800" dirty="0">
                <a:latin typeface="Karla" pitchFamily="2" charset="0"/>
                <a:ea typeface="Karla" pitchFamily="2" charset="0"/>
              </a:rPr>
              <a:t> that person on Yelp! ever had in their life!</a:t>
            </a:r>
          </a:p>
          <a:p>
            <a:pPr marL="514350" indent="-514350">
              <a:buAutoNum type="alphaUcPeriod"/>
            </a:pPr>
            <a:endParaRPr lang="en-US" sz="2800" dirty="0">
              <a:latin typeface="Karla" pitchFamily="2" charset="0"/>
              <a:ea typeface="Karla" pitchFamily="2" charset="0"/>
            </a:endParaRPr>
          </a:p>
          <a:p>
            <a:pPr marL="514350" indent="-514350">
              <a:buAutoNum type="alphaUcPeriod"/>
            </a:pPr>
            <a:endParaRPr lang="en-US" sz="2800" dirty="0">
              <a:latin typeface="Karla" pitchFamily="2" charset="0"/>
              <a:ea typeface="Karla" pitchFamily="2" charset="0"/>
            </a:endParaRPr>
          </a:p>
        </p:txBody>
      </p:sp>
    </p:spTree>
    <p:extLst>
      <p:ext uri="{BB962C8B-B14F-4D97-AF65-F5344CB8AC3E}">
        <p14:creationId xmlns:p14="http://schemas.microsoft.com/office/powerpoint/2010/main" val="967536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180163"/>
            <a:ext cx="12191999" cy="1292662"/>
          </a:xfrm>
          <a:prstGeom prst="rect">
            <a:avLst/>
          </a:prstGeom>
          <a:noFill/>
        </p:spPr>
        <p:txBody>
          <a:bodyPr wrap="square" rtlCol="0">
            <a:spAutoFit/>
          </a:bodyPr>
          <a:lstStyle/>
          <a:p>
            <a:pPr algn="ctr"/>
            <a:r>
              <a:rPr lang="en-US" sz="6000" dirty="0">
                <a:latin typeface="Karla" pitchFamily="2" charset="0"/>
                <a:ea typeface="Karla" pitchFamily="2" charset="0"/>
              </a:rPr>
              <a:t>Come on in…</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5575" y="1472825"/>
            <a:ext cx="4700847" cy="5224583"/>
          </a:xfrm>
          <a:prstGeom prst="rect">
            <a:avLst/>
          </a:prstGeom>
        </p:spPr>
      </p:pic>
    </p:spTree>
    <p:extLst>
      <p:ext uri="{BB962C8B-B14F-4D97-AF65-F5344CB8AC3E}">
        <p14:creationId xmlns:p14="http://schemas.microsoft.com/office/powerpoint/2010/main" val="11588947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3163" y="119382"/>
            <a:ext cx="9484822" cy="3046988"/>
          </a:xfrm>
          <a:prstGeom prst="rect">
            <a:avLst/>
          </a:prstGeom>
          <a:noFill/>
        </p:spPr>
        <p:txBody>
          <a:bodyPr wrap="square" rtlCol="0">
            <a:spAutoFit/>
          </a:bodyPr>
          <a:lstStyle/>
          <a:p>
            <a:r>
              <a:rPr lang="en-US" sz="3200" dirty="0">
                <a:latin typeface="Karla" pitchFamily="2" charset="0"/>
                <a:ea typeface="Karla" pitchFamily="2" charset="0"/>
              </a:rPr>
              <a:t>After a social media blitz asked people to sign a petition on the website Change.org, which gained over 250,000 signatures, this bill was passed to allow some people with disabilities to save thousands of dollars without endangering Medicaid or SSI benefits:</a:t>
            </a:r>
          </a:p>
        </p:txBody>
      </p:sp>
      <p:sp>
        <p:nvSpPr>
          <p:cNvPr id="3" name="TextBox 2"/>
          <p:cNvSpPr txBox="1"/>
          <p:nvPr/>
        </p:nvSpPr>
        <p:spPr>
          <a:xfrm>
            <a:off x="1413163" y="3523060"/>
            <a:ext cx="9484822" cy="3724096"/>
          </a:xfrm>
          <a:prstGeom prst="rect">
            <a:avLst/>
          </a:prstGeom>
          <a:noFill/>
        </p:spPr>
        <p:txBody>
          <a:bodyPr wrap="square" rtlCol="0">
            <a:spAutoFit/>
          </a:bodyPr>
          <a:lstStyle/>
          <a:p>
            <a:pPr marL="514350" indent="-514350" algn="ctr">
              <a:buAutoNum type="alphaUcPeriod"/>
            </a:pPr>
            <a:r>
              <a:rPr lang="en-US" sz="3600" dirty="0">
                <a:latin typeface="Karla" pitchFamily="2" charset="0"/>
                <a:ea typeface="Karla" pitchFamily="2" charset="0"/>
              </a:rPr>
              <a:t>ABLE Act</a:t>
            </a:r>
          </a:p>
          <a:p>
            <a:pPr marL="514350" indent="-514350" algn="ctr">
              <a:buAutoNum type="alphaUcPeriod"/>
            </a:pPr>
            <a:endParaRPr lang="en-US" sz="3600" dirty="0">
              <a:latin typeface="Karla" pitchFamily="2" charset="0"/>
              <a:ea typeface="Karla" pitchFamily="2" charset="0"/>
            </a:endParaRPr>
          </a:p>
          <a:p>
            <a:pPr marL="514350" indent="-514350" algn="ctr">
              <a:buAutoNum type="alphaUcPeriod"/>
            </a:pPr>
            <a:r>
              <a:rPr lang="en-US" sz="3600" dirty="0">
                <a:latin typeface="Karla" pitchFamily="2" charset="0"/>
                <a:ea typeface="Karla" pitchFamily="2" charset="0"/>
              </a:rPr>
              <a:t>Disability Integration Act</a:t>
            </a:r>
          </a:p>
          <a:p>
            <a:pPr marL="514350" indent="-514350" algn="ctr">
              <a:buAutoNum type="alphaUcPeriod"/>
            </a:pPr>
            <a:endParaRPr lang="en-US" sz="3600" dirty="0">
              <a:latin typeface="Karla" pitchFamily="2" charset="0"/>
              <a:ea typeface="Karla" pitchFamily="2" charset="0"/>
            </a:endParaRPr>
          </a:p>
          <a:p>
            <a:pPr marL="514350" indent="-514350" algn="ctr">
              <a:buAutoNum type="alphaUcPeriod"/>
            </a:pPr>
            <a:r>
              <a:rPr lang="en-US" sz="3600" dirty="0">
                <a:latin typeface="Karla" pitchFamily="2" charset="0"/>
                <a:ea typeface="Karla" pitchFamily="2" charset="0"/>
              </a:rPr>
              <a:t>Eleanor Smith Act</a:t>
            </a:r>
          </a:p>
          <a:p>
            <a:pPr marL="514350" indent="-514350">
              <a:buAutoNum type="alphaUcPeriod"/>
            </a:pPr>
            <a:endParaRPr lang="en-US" sz="2800" dirty="0">
              <a:latin typeface="Karla" pitchFamily="2" charset="0"/>
              <a:ea typeface="Karla" pitchFamily="2" charset="0"/>
            </a:endParaRPr>
          </a:p>
          <a:p>
            <a:pPr marL="514350" indent="-514350">
              <a:buAutoNum type="alphaUcPeriod"/>
            </a:pPr>
            <a:endParaRPr lang="en-US" sz="2800" dirty="0">
              <a:latin typeface="Karla" pitchFamily="2" charset="0"/>
              <a:ea typeface="Karla" pitchFamily="2" charset="0"/>
            </a:endParaRPr>
          </a:p>
        </p:txBody>
      </p:sp>
    </p:spTree>
    <p:extLst>
      <p:ext uri="{BB962C8B-B14F-4D97-AF65-F5344CB8AC3E}">
        <p14:creationId xmlns:p14="http://schemas.microsoft.com/office/powerpoint/2010/main" val="110175182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180163"/>
            <a:ext cx="12191999" cy="1292662"/>
          </a:xfrm>
          <a:prstGeom prst="rect">
            <a:avLst/>
          </a:prstGeom>
          <a:noFill/>
        </p:spPr>
        <p:txBody>
          <a:bodyPr wrap="square" rtlCol="0">
            <a:spAutoFit/>
          </a:bodyPr>
          <a:lstStyle/>
          <a:p>
            <a:pPr algn="ctr"/>
            <a:r>
              <a:rPr lang="en-US" sz="6000" dirty="0">
                <a:latin typeface="Karla" pitchFamily="2" charset="0"/>
                <a:ea typeface="Karla" pitchFamily="2" charset="0"/>
              </a:rPr>
              <a:t>ABLE Act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0283" y="1472825"/>
            <a:ext cx="4661825" cy="4950415"/>
          </a:xfrm>
          <a:prstGeom prst="rect">
            <a:avLst/>
          </a:prstGeom>
        </p:spPr>
      </p:pic>
    </p:spTree>
    <p:extLst>
      <p:ext uri="{BB962C8B-B14F-4D97-AF65-F5344CB8AC3E}">
        <p14:creationId xmlns:p14="http://schemas.microsoft.com/office/powerpoint/2010/main" val="350675985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3163" y="119382"/>
            <a:ext cx="9484822" cy="3539430"/>
          </a:xfrm>
          <a:prstGeom prst="rect">
            <a:avLst/>
          </a:prstGeom>
          <a:noFill/>
        </p:spPr>
        <p:txBody>
          <a:bodyPr wrap="square" rtlCol="0">
            <a:spAutoFit/>
          </a:bodyPr>
          <a:lstStyle/>
          <a:p>
            <a:r>
              <a:rPr lang="en-US" sz="3200" dirty="0">
                <a:latin typeface="Karla" pitchFamily="2" charset="0"/>
                <a:ea typeface="Karla" pitchFamily="2" charset="0"/>
              </a:rPr>
              <a:t>In what was probably a poor choice, the New York City police department encouraged people to send messages on Twitter with a specific hashtag, documenting their interactions with police officers. </a:t>
            </a:r>
            <a:br>
              <a:rPr lang="en-US" sz="3200" dirty="0">
                <a:latin typeface="Karla" pitchFamily="2" charset="0"/>
                <a:ea typeface="Karla" pitchFamily="2" charset="0"/>
              </a:rPr>
            </a:br>
            <a:br>
              <a:rPr lang="en-US" sz="3200" dirty="0">
                <a:latin typeface="Karla" pitchFamily="2" charset="0"/>
                <a:ea typeface="Karla" pitchFamily="2" charset="0"/>
              </a:rPr>
            </a:br>
            <a:r>
              <a:rPr lang="en-US" sz="3200" dirty="0">
                <a:latin typeface="Karla" pitchFamily="2" charset="0"/>
                <a:ea typeface="Karla" pitchFamily="2" charset="0"/>
              </a:rPr>
              <a:t>The hashtag for these interactions was:</a:t>
            </a:r>
          </a:p>
        </p:txBody>
      </p:sp>
      <p:sp>
        <p:nvSpPr>
          <p:cNvPr id="3" name="TextBox 2"/>
          <p:cNvSpPr txBox="1"/>
          <p:nvPr/>
        </p:nvSpPr>
        <p:spPr>
          <a:xfrm>
            <a:off x="1413163" y="3791816"/>
            <a:ext cx="9484822" cy="3724096"/>
          </a:xfrm>
          <a:prstGeom prst="rect">
            <a:avLst/>
          </a:prstGeom>
          <a:noFill/>
        </p:spPr>
        <p:txBody>
          <a:bodyPr wrap="square" rtlCol="0">
            <a:spAutoFit/>
          </a:bodyPr>
          <a:lstStyle/>
          <a:p>
            <a:pPr marL="514350" indent="-514350" algn="ctr">
              <a:buAutoNum type="alphaUcPeriod"/>
            </a:pPr>
            <a:r>
              <a:rPr lang="en-US" sz="3600" dirty="0">
                <a:latin typeface="Karla" pitchFamily="2" charset="0"/>
                <a:ea typeface="Karla" pitchFamily="2" charset="0"/>
              </a:rPr>
              <a:t>#</a:t>
            </a:r>
            <a:r>
              <a:rPr lang="en-US" sz="3600" dirty="0" err="1">
                <a:latin typeface="Karla" pitchFamily="2" charset="0"/>
                <a:ea typeface="Karla" pitchFamily="2" charset="0"/>
              </a:rPr>
              <a:t>GoCops</a:t>
            </a:r>
            <a:endParaRPr lang="en-US" sz="3600" dirty="0">
              <a:latin typeface="Karla" pitchFamily="2" charset="0"/>
              <a:ea typeface="Karla" pitchFamily="2" charset="0"/>
            </a:endParaRPr>
          </a:p>
          <a:p>
            <a:pPr marL="514350" indent="-514350" algn="ctr">
              <a:buAutoNum type="alphaUcPeriod"/>
            </a:pPr>
            <a:endParaRPr lang="en-US" sz="3600" dirty="0">
              <a:latin typeface="Karla" pitchFamily="2" charset="0"/>
              <a:ea typeface="Karla" pitchFamily="2" charset="0"/>
            </a:endParaRPr>
          </a:p>
          <a:p>
            <a:pPr marL="514350" indent="-514350" algn="ctr">
              <a:buAutoNum type="alphaUcPeriod"/>
            </a:pPr>
            <a:r>
              <a:rPr lang="en-US" sz="3600" dirty="0">
                <a:latin typeface="Karla" pitchFamily="2" charset="0"/>
                <a:ea typeface="Karla" pitchFamily="2" charset="0"/>
              </a:rPr>
              <a:t>#</a:t>
            </a:r>
            <a:r>
              <a:rPr lang="en-US" sz="3600" dirty="0" err="1">
                <a:latin typeface="Karla" pitchFamily="2" charset="0"/>
                <a:ea typeface="Karla" pitchFamily="2" charset="0"/>
              </a:rPr>
              <a:t>myNYPD</a:t>
            </a:r>
            <a:endParaRPr lang="en-US" sz="3600" dirty="0">
              <a:latin typeface="Karla" pitchFamily="2" charset="0"/>
              <a:ea typeface="Karla" pitchFamily="2" charset="0"/>
            </a:endParaRPr>
          </a:p>
          <a:p>
            <a:pPr marL="514350" indent="-514350" algn="ctr">
              <a:buAutoNum type="alphaUcPeriod"/>
            </a:pPr>
            <a:endParaRPr lang="en-US" sz="3600" dirty="0">
              <a:latin typeface="Karla" pitchFamily="2" charset="0"/>
              <a:ea typeface="Karla" pitchFamily="2" charset="0"/>
            </a:endParaRPr>
          </a:p>
          <a:p>
            <a:pPr marL="514350" indent="-514350" algn="ctr">
              <a:buAutoNum type="alphaUcPeriod"/>
            </a:pPr>
            <a:r>
              <a:rPr lang="en-US" sz="3600" dirty="0">
                <a:latin typeface="Karla" pitchFamily="2" charset="0"/>
                <a:ea typeface="Karla" pitchFamily="2" charset="0"/>
              </a:rPr>
              <a:t>#</a:t>
            </a:r>
            <a:r>
              <a:rPr lang="en-US" sz="3600" dirty="0" err="1">
                <a:latin typeface="Karla" pitchFamily="2" charset="0"/>
                <a:ea typeface="Karla" pitchFamily="2" charset="0"/>
              </a:rPr>
              <a:t>BlueAndYou</a:t>
            </a:r>
            <a:endParaRPr lang="en-US" sz="3600" dirty="0">
              <a:latin typeface="Karla" pitchFamily="2" charset="0"/>
              <a:ea typeface="Karla" pitchFamily="2" charset="0"/>
            </a:endParaRPr>
          </a:p>
          <a:p>
            <a:pPr marL="514350" indent="-514350">
              <a:buAutoNum type="alphaUcPeriod"/>
            </a:pPr>
            <a:endParaRPr lang="en-US" sz="2800" dirty="0">
              <a:latin typeface="Karla" pitchFamily="2" charset="0"/>
              <a:ea typeface="Karla" pitchFamily="2" charset="0"/>
            </a:endParaRPr>
          </a:p>
          <a:p>
            <a:pPr marL="514350" indent="-514350">
              <a:buAutoNum type="alphaUcPeriod"/>
            </a:pPr>
            <a:endParaRPr lang="en-US" sz="2800" dirty="0">
              <a:latin typeface="Karla" pitchFamily="2" charset="0"/>
              <a:ea typeface="Karla" pitchFamily="2" charset="0"/>
            </a:endParaRPr>
          </a:p>
        </p:txBody>
      </p:sp>
    </p:spTree>
    <p:extLst>
      <p:ext uri="{BB962C8B-B14F-4D97-AF65-F5344CB8AC3E}">
        <p14:creationId xmlns:p14="http://schemas.microsoft.com/office/powerpoint/2010/main" val="3350268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LOL</a:t>
            </a:r>
          </a:p>
        </p:txBody>
      </p:sp>
      <p:sp>
        <p:nvSpPr>
          <p:cNvPr id="3" name="Content Placeholder 2"/>
          <p:cNvSpPr>
            <a:spLocks noGrp="1"/>
          </p:cNvSpPr>
          <p:nvPr>
            <p:ph idx="1"/>
          </p:nvPr>
        </p:nvSpPr>
        <p:spPr>
          <a:xfrm>
            <a:off x="838200" y="4014951"/>
            <a:ext cx="10515600" cy="2162011"/>
          </a:xfrm>
        </p:spPr>
        <p:txBody>
          <a:bodyPr>
            <a:normAutofit/>
          </a:bodyPr>
          <a:lstStyle/>
          <a:p>
            <a:pPr marL="0" indent="0" algn="ctr">
              <a:buNone/>
            </a:pPr>
            <a:r>
              <a:rPr lang="en-US" sz="4800" dirty="0">
                <a:latin typeface="Karla" pitchFamily="2" charset="0"/>
                <a:ea typeface="Karla" pitchFamily="2" charset="0"/>
              </a:rPr>
              <a:t>Laughing Out Loud</a:t>
            </a:r>
          </a:p>
        </p:txBody>
      </p:sp>
    </p:spTree>
    <p:extLst>
      <p:ext uri="{BB962C8B-B14F-4D97-AF65-F5344CB8AC3E}">
        <p14:creationId xmlns:p14="http://schemas.microsoft.com/office/powerpoint/2010/main" val="110297367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180163"/>
            <a:ext cx="12191999" cy="1292662"/>
          </a:xfrm>
          <a:prstGeom prst="rect">
            <a:avLst/>
          </a:prstGeom>
          <a:noFill/>
        </p:spPr>
        <p:txBody>
          <a:bodyPr wrap="square" rtlCol="0">
            <a:spAutoFit/>
          </a:bodyPr>
          <a:lstStyle/>
          <a:p>
            <a:pPr algn="ctr"/>
            <a:r>
              <a:rPr lang="en-US" sz="6000" dirty="0">
                <a:latin typeface="Karla" pitchFamily="2" charset="0"/>
                <a:ea typeface="Karla" pitchFamily="2" charset="0"/>
              </a:rPr>
              <a:t>#</a:t>
            </a:r>
            <a:r>
              <a:rPr lang="en-US" sz="6000" dirty="0" err="1">
                <a:latin typeface="Karla" pitchFamily="2" charset="0"/>
                <a:ea typeface="Karla" pitchFamily="2" charset="0"/>
              </a:rPr>
              <a:t>myNYPD</a:t>
            </a:r>
            <a:endParaRPr lang="en-US" sz="6000" dirty="0">
              <a:latin typeface="Karla" pitchFamily="2" charset="0"/>
              <a:ea typeface="Karla" pitchFamily="2" charset="0"/>
            </a:endParaRP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4653" y="1224049"/>
            <a:ext cx="7511935" cy="5633951"/>
          </a:xfrm>
          <a:prstGeom prst="rect">
            <a:avLst/>
          </a:prstGeom>
        </p:spPr>
      </p:pic>
    </p:spTree>
    <p:extLst>
      <p:ext uri="{BB962C8B-B14F-4D97-AF65-F5344CB8AC3E}">
        <p14:creationId xmlns:p14="http://schemas.microsoft.com/office/powerpoint/2010/main" val="216971431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3163" y="119382"/>
            <a:ext cx="9484822" cy="3970318"/>
          </a:xfrm>
          <a:prstGeom prst="rect">
            <a:avLst/>
          </a:prstGeom>
          <a:noFill/>
        </p:spPr>
        <p:txBody>
          <a:bodyPr wrap="square" rtlCol="0">
            <a:spAutoFit/>
          </a:bodyPr>
          <a:lstStyle/>
          <a:p>
            <a:r>
              <a:rPr lang="en-US" sz="2800" dirty="0">
                <a:latin typeface="Karla" pitchFamily="2" charset="0"/>
                <a:ea typeface="Karla" pitchFamily="2" charset="0"/>
              </a:rPr>
              <a:t>Online stores, which allow almost anyone to sell things globally, also are changing how we expect services to be delivered – at the push of a button, and with maximum convenience to the consumer.</a:t>
            </a:r>
          </a:p>
          <a:p>
            <a:endParaRPr lang="en-US" sz="2800" dirty="0">
              <a:latin typeface="Karla" pitchFamily="2" charset="0"/>
              <a:ea typeface="Karla" pitchFamily="2" charset="0"/>
            </a:endParaRPr>
          </a:p>
          <a:p>
            <a:r>
              <a:rPr lang="en-US" sz="2800" dirty="0">
                <a:latin typeface="Karla" pitchFamily="2" charset="0"/>
                <a:ea typeface="Karla" pitchFamily="2" charset="0"/>
              </a:rPr>
              <a:t>This company, surprisingly, became the first to deliver products via automated drone in the US after dropping off a chicken sandwich, hot coffee and donuts to a hungry customer:</a:t>
            </a:r>
          </a:p>
        </p:txBody>
      </p:sp>
      <p:sp>
        <p:nvSpPr>
          <p:cNvPr id="3" name="TextBox 2"/>
          <p:cNvSpPr txBox="1"/>
          <p:nvPr/>
        </p:nvSpPr>
        <p:spPr>
          <a:xfrm>
            <a:off x="1413163" y="3850005"/>
            <a:ext cx="9484822" cy="3724096"/>
          </a:xfrm>
          <a:prstGeom prst="rect">
            <a:avLst/>
          </a:prstGeom>
          <a:noFill/>
        </p:spPr>
        <p:txBody>
          <a:bodyPr wrap="square" rtlCol="0">
            <a:spAutoFit/>
          </a:bodyPr>
          <a:lstStyle/>
          <a:p>
            <a:pPr marL="514350" indent="-514350" algn="ctr">
              <a:buAutoNum type="alphaUcPeriod"/>
            </a:pPr>
            <a:r>
              <a:rPr lang="en-US" sz="3600" dirty="0">
                <a:latin typeface="Karla" pitchFamily="2" charset="0"/>
                <a:ea typeface="Karla" pitchFamily="2" charset="0"/>
              </a:rPr>
              <a:t>Amazon</a:t>
            </a:r>
          </a:p>
          <a:p>
            <a:pPr marL="514350" indent="-514350" algn="ctr">
              <a:buAutoNum type="alphaUcPeriod"/>
            </a:pPr>
            <a:endParaRPr lang="en-US" sz="3600" dirty="0">
              <a:latin typeface="Karla" pitchFamily="2" charset="0"/>
              <a:ea typeface="Karla" pitchFamily="2" charset="0"/>
            </a:endParaRPr>
          </a:p>
          <a:p>
            <a:pPr marL="514350" indent="-514350" algn="ctr">
              <a:buAutoNum type="alphaUcPeriod"/>
            </a:pPr>
            <a:r>
              <a:rPr lang="en-US" sz="3600" dirty="0">
                <a:latin typeface="Karla" pitchFamily="2" charset="0"/>
                <a:ea typeface="Karla" pitchFamily="2" charset="0"/>
              </a:rPr>
              <a:t>Craigslist</a:t>
            </a:r>
          </a:p>
          <a:p>
            <a:pPr marL="514350" indent="-514350" algn="ctr">
              <a:buAutoNum type="alphaUcPeriod"/>
            </a:pPr>
            <a:endParaRPr lang="en-US" sz="3600" dirty="0">
              <a:latin typeface="Karla" pitchFamily="2" charset="0"/>
              <a:ea typeface="Karla" pitchFamily="2" charset="0"/>
            </a:endParaRPr>
          </a:p>
          <a:p>
            <a:pPr marL="514350" indent="-514350" algn="ctr">
              <a:buAutoNum type="alphaUcPeriod"/>
            </a:pPr>
            <a:r>
              <a:rPr lang="en-US" sz="3600" dirty="0" err="1">
                <a:latin typeface="Karla" pitchFamily="2" charset="0"/>
                <a:ea typeface="Karla" pitchFamily="2" charset="0"/>
              </a:rPr>
              <a:t>Flirtey</a:t>
            </a:r>
            <a:endParaRPr lang="en-US" sz="3600" dirty="0">
              <a:latin typeface="Karla" pitchFamily="2" charset="0"/>
              <a:ea typeface="Karla" pitchFamily="2" charset="0"/>
            </a:endParaRPr>
          </a:p>
          <a:p>
            <a:pPr marL="514350" indent="-514350">
              <a:buAutoNum type="alphaUcPeriod"/>
            </a:pPr>
            <a:endParaRPr lang="en-US" sz="2800" dirty="0">
              <a:latin typeface="Karla" pitchFamily="2" charset="0"/>
              <a:ea typeface="Karla" pitchFamily="2" charset="0"/>
            </a:endParaRPr>
          </a:p>
          <a:p>
            <a:pPr marL="514350" indent="-514350">
              <a:buAutoNum type="alphaUcPeriod"/>
            </a:pPr>
            <a:endParaRPr lang="en-US" sz="2800" dirty="0">
              <a:latin typeface="Karla" pitchFamily="2" charset="0"/>
              <a:ea typeface="Karla" pitchFamily="2" charset="0"/>
            </a:endParaRPr>
          </a:p>
        </p:txBody>
      </p:sp>
    </p:spTree>
    <p:extLst>
      <p:ext uri="{BB962C8B-B14F-4D97-AF65-F5344CB8AC3E}">
        <p14:creationId xmlns:p14="http://schemas.microsoft.com/office/powerpoint/2010/main" val="18525936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5542" y="2544820"/>
            <a:ext cx="4876800" cy="3248025"/>
          </a:xfrm>
          <a:prstGeom prst="rect">
            <a:avLst/>
          </a:prstGeom>
        </p:spPr>
      </p:pic>
      <p:sp>
        <p:nvSpPr>
          <p:cNvPr id="3" name="TextBox 2"/>
          <p:cNvSpPr txBox="1"/>
          <p:nvPr/>
        </p:nvSpPr>
        <p:spPr>
          <a:xfrm>
            <a:off x="0" y="371356"/>
            <a:ext cx="12191999" cy="1292662"/>
          </a:xfrm>
          <a:prstGeom prst="rect">
            <a:avLst/>
          </a:prstGeom>
          <a:noFill/>
        </p:spPr>
        <p:txBody>
          <a:bodyPr wrap="square" rtlCol="0">
            <a:spAutoFit/>
          </a:bodyPr>
          <a:lstStyle/>
          <a:p>
            <a:pPr algn="ctr"/>
            <a:r>
              <a:rPr lang="en-US" sz="6000" dirty="0" err="1">
                <a:latin typeface="Karla" pitchFamily="2" charset="0"/>
                <a:ea typeface="Karla" pitchFamily="2" charset="0"/>
              </a:rPr>
              <a:t>Flirtey</a:t>
            </a:r>
            <a:endParaRPr lang="en-US" sz="6000" dirty="0">
              <a:latin typeface="Karla" pitchFamily="2" charset="0"/>
              <a:ea typeface="Karla" pitchFamily="2" charset="0"/>
            </a:endParaRPr>
          </a:p>
          <a:p>
            <a:endParaRPr lang="en-US" dirty="0"/>
          </a:p>
        </p:txBody>
      </p:sp>
    </p:spTree>
    <p:extLst>
      <p:ext uri="{BB962C8B-B14F-4D97-AF65-F5344CB8AC3E}">
        <p14:creationId xmlns:p14="http://schemas.microsoft.com/office/powerpoint/2010/main" val="14596292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3163" y="119382"/>
            <a:ext cx="9484822" cy="3416320"/>
          </a:xfrm>
          <a:prstGeom prst="rect">
            <a:avLst/>
          </a:prstGeom>
          <a:noFill/>
        </p:spPr>
        <p:txBody>
          <a:bodyPr wrap="square" rtlCol="0">
            <a:spAutoFit/>
          </a:bodyPr>
          <a:lstStyle/>
          <a:p>
            <a:r>
              <a:rPr lang="en-US" sz="2400" dirty="0">
                <a:latin typeface="Karla" pitchFamily="2" charset="0"/>
                <a:ea typeface="Karla" pitchFamily="2" charset="0"/>
              </a:rPr>
              <a:t>Social media is impacting traditional media as well. On top of news and other stories going viral, some shows have changed their format to allow for more user-participation.</a:t>
            </a:r>
          </a:p>
          <a:p>
            <a:endParaRPr lang="en-US" sz="2400" dirty="0">
              <a:latin typeface="Karla" pitchFamily="2" charset="0"/>
              <a:ea typeface="Karla" pitchFamily="2" charset="0"/>
            </a:endParaRPr>
          </a:p>
          <a:p>
            <a:r>
              <a:rPr lang="en-US" sz="2400" dirty="0">
                <a:latin typeface="Karla" pitchFamily="2" charset="0"/>
                <a:ea typeface="Karla" pitchFamily="2" charset="0"/>
              </a:rPr>
              <a:t>One late-night comedy show features celebrities reading mean tweets about themselves, like, ‘Is there a Kickstarter campaign for Kevin James to never make another movie?’</a:t>
            </a:r>
            <a:br>
              <a:rPr lang="en-US" sz="2400" dirty="0">
                <a:latin typeface="Karla" pitchFamily="2" charset="0"/>
                <a:ea typeface="Karla" pitchFamily="2" charset="0"/>
              </a:rPr>
            </a:br>
            <a:br>
              <a:rPr lang="en-US" sz="2400" dirty="0">
                <a:latin typeface="Karla" pitchFamily="2" charset="0"/>
                <a:ea typeface="Karla" pitchFamily="2" charset="0"/>
              </a:rPr>
            </a:br>
            <a:r>
              <a:rPr lang="en-US" sz="2400" dirty="0">
                <a:latin typeface="Karla" pitchFamily="2" charset="0"/>
                <a:ea typeface="Karla" pitchFamily="2" charset="0"/>
              </a:rPr>
              <a:t>What show does this?</a:t>
            </a:r>
          </a:p>
        </p:txBody>
      </p:sp>
      <p:sp>
        <p:nvSpPr>
          <p:cNvPr id="3" name="TextBox 2"/>
          <p:cNvSpPr txBox="1"/>
          <p:nvPr/>
        </p:nvSpPr>
        <p:spPr>
          <a:xfrm>
            <a:off x="1047403" y="3535702"/>
            <a:ext cx="9484822" cy="3908762"/>
          </a:xfrm>
          <a:prstGeom prst="rect">
            <a:avLst/>
          </a:prstGeom>
          <a:noFill/>
        </p:spPr>
        <p:txBody>
          <a:bodyPr wrap="square" rtlCol="0">
            <a:spAutoFit/>
          </a:bodyPr>
          <a:lstStyle/>
          <a:p>
            <a:pPr marL="514350" indent="-514350" algn="ctr">
              <a:buAutoNum type="alphaUcPeriod"/>
            </a:pPr>
            <a:r>
              <a:rPr lang="en-US" sz="3200" dirty="0">
                <a:latin typeface="Karla" pitchFamily="2" charset="0"/>
                <a:ea typeface="Karla" pitchFamily="2" charset="0"/>
              </a:rPr>
              <a:t>Jimmy Kimmel Live!</a:t>
            </a:r>
          </a:p>
          <a:p>
            <a:pPr marL="514350" indent="-514350" algn="ctr">
              <a:buAutoNum type="alphaUcPeriod"/>
            </a:pPr>
            <a:endParaRPr lang="en-US" sz="3200" dirty="0">
              <a:latin typeface="Karla" pitchFamily="2" charset="0"/>
              <a:ea typeface="Karla" pitchFamily="2" charset="0"/>
            </a:endParaRPr>
          </a:p>
          <a:p>
            <a:pPr marL="514350" indent="-514350" algn="ctr">
              <a:buAutoNum type="alphaUcPeriod"/>
            </a:pPr>
            <a:r>
              <a:rPr lang="en-US" sz="3200" dirty="0">
                <a:latin typeface="Karla" pitchFamily="2" charset="0"/>
                <a:ea typeface="Karla" pitchFamily="2" charset="0"/>
              </a:rPr>
              <a:t>The Late Show </a:t>
            </a:r>
            <a:br>
              <a:rPr lang="en-US" sz="3200" dirty="0">
                <a:latin typeface="Karla" pitchFamily="2" charset="0"/>
                <a:ea typeface="Karla" pitchFamily="2" charset="0"/>
              </a:rPr>
            </a:br>
            <a:r>
              <a:rPr lang="en-US" sz="3200" dirty="0">
                <a:latin typeface="Karla" pitchFamily="2" charset="0"/>
                <a:ea typeface="Karla" pitchFamily="2" charset="0"/>
              </a:rPr>
              <a:t>with Stephen Colbert</a:t>
            </a:r>
          </a:p>
          <a:p>
            <a:pPr marL="514350" indent="-514350" algn="ctr">
              <a:buAutoNum type="alphaUcPeriod"/>
            </a:pPr>
            <a:endParaRPr lang="en-US" sz="3200" dirty="0">
              <a:latin typeface="Karla" pitchFamily="2" charset="0"/>
              <a:ea typeface="Karla" pitchFamily="2" charset="0"/>
            </a:endParaRPr>
          </a:p>
          <a:p>
            <a:pPr marL="514350" indent="-514350" algn="ctr">
              <a:buAutoNum type="alphaUcPeriod"/>
            </a:pPr>
            <a:r>
              <a:rPr lang="en-US" sz="3200" dirty="0">
                <a:latin typeface="Karla" pitchFamily="2" charset="0"/>
                <a:ea typeface="Karla" pitchFamily="2" charset="0"/>
              </a:rPr>
              <a:t>@midnight</a:t>
            </a:r>
          </a:p>
          <a:p>
            <a:pPr marL="514350" indent="-514350">
              <a:buAutoNum type="alphaUcPeriod"/>
            </a:pPr>
            <a:endParaRPr lang="en-US" sz="2800" dirty="0">
              <a:latin typeface="Karla" pitchFamily="2" charset="0"/>
              <a:ea typeface="Karla" pitchFamily="2" charset="0"/>
            </a:endParaRPr>
          </a:p>
          <a:p>
            <a:pPr marL="514350" indent="-514350">
              <a:buAutoNum type="alphaUcPeriod"/>
            </a:pPr>
            <a:endParaRPr lang="en-US" sz="2800" dirty="0">
              <a:latin typeface="Karla" pitchFamily="2" charset="0"/>
              <a:ea typeface="Karla" pitchFamily="2" charset="0"/>
            </a:endParaRPr>
          </a:p>
        </p:txBody>
      </p:sp>
    </p:spTree>
    <p:extLst>
      <p:ext uri="{BB962C8B-B14F-4D97-AF65-F5344CB8AC3E}">
        <p14:creationId xmlns:p14="http://schemas.microsoft.com/office/powerpoint/2010/main" val="413737042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71356"/>
            <a:ext cx="12191999" cy="1292662"/>
          </a:xfrm>
          <a:prstGeom prst="rect">
            <a:avLst/>
          </a:prstGeom>
          <a:noFill/>
        </p:spPr>
        <p:txBody>
          <a:bodyPr wrap="square" rtlCol="0">
            <a:spAutoFit/>
          </a:bodyPr>
          <a:lstStyle/>
          <a:p>
            <a:pPr algn="ctr"/>
            <a:r>
              <a:rPr lang="en-US" sz="6000" dirty="0">
                <a:latin typeface="Karla" pitchFamily="2" charset="0"/>
                <a:ea typeface="Karla" pitchFamily="2" charset="0"/>
              </a:rPr>
              <a:t>Jimmy Kimmel Live!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1999" y="1758143"/>
            <a:ext cx="8128000" cy="4572000"/>
          </a:xfrm>
          <a:prstGeom prst="rect">
            <a:avLst/>
          </a:prstGeom>
        </p:spPr>
      </p:pic>
    </p:spTree>
    <p:extLst>
      <p:ext uri="{BB962C8B-B14F-4D97-AF65-F5344CB8AC3E}">
        <p14:creationId xmlns:p14="http://schemas.microsoft.com/office/powerpoint/2010/main" val="39037873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3163" y="119382"/>
            <a:ext cx="9484822" cy="3785652"/>
          </a:xfrm>
          <a:prstGeom prst="rect">
            <a:avLst/>
          </a:prstGeom>
          <a:noFill/>
        </p:spPr>
        <p:txBody>
          <a:bodyPr wrap="square" rtlCol="0">
            <a:spAutoFit/>
          </a:bodyPr>
          <a:lstStyle/>
          <a:p>
            <a:r>
              <a:rPr lang="en-US" sz="2400" dirty="0">
                <a:latin typeface="Karla" pitchFamily="2" charset="0"/>
                <a:ea typeface="Karla" pitchFamily="2" charset="0"/>
              </a:rPr>
              <a:t>One disability-cure group started a viral ask that requested followers to challenge their friends to do a task or donate $100 to their cause.</a:t>
            </a:r>
          </a:p>
          <a:p>
            <a:endParaRPr lang="en-US" sz="2400" dirty="0">
              <a:latin typeface="Karla" pitchFamily="2" charset="0"/>
              <a:ea typeface="Karla" pitchFamily="2" charset="0"/>
            </a:endParaRPr>
          </a:p>
          <a:p>
            <a:r>
              <a:rPr lang="en-US" sz="2400" dirty="0">
                <a:latin typeface="Karla" pitchFamily="2" charset="0"/>
                <a:ea typeface="Karla" pitchFamily="2" charset="0"/>
              </a:rPr>
              <a:t>While not everyone who participated donated money, and many likely only cared about the silliness of the challenge, it still led to more than $115 million going to research for Amyotrophic lateral sclerosis (ALS).</a:t>
            </a:r>
          </a:p>
          <a:p>
            <a:endParaRPr lang="en-US" sz="2400" dirty="0">
              <a:latin typeface="Karla" pitchFamily="2" charset="0"/>
              <a:ea typeface="Karla" pitchFamily="2" charset="0"/>
            </a:endParaRPr>
          </a:p>
          <a:p>
            <a:r>
              <a:rPr lang="en-US" sz="2400" dirty="0">
                <a:latin typeface="Karla" pitchFamily="2" charset="0"/>
                <a:ea typeface="Karla" pitchFamily="2" charset="0"/>
              </a:rPr>
              <a:t>What was this event called?</a:t>
            </a:r>
          </a:p>
        </p:txBody>
      </p:sp>
      <p:sp>
        <p:nvSpPr>
          <p:cNvPr id="3" name="TextBox 2"/>
          <p:cNvSpPr txBox="1"/>
          <p:nvPr/>
        </p:nvSpPr>
        <p:spPr>
          <a:xfrm>
            <a:off x="1413163" y="4146103"/>
            <a:ext cx="9484822" cy="3416320"/>
          </a:xfrm>
          <a:prstGeom prst="rect">
            <a:avLst/>
          </a:prstGeom>
          <a:noFill/>
        </p:spPr>
        <p:txBody>
          <a:bodyPr wrap="square" rtlCol="0">
            <a:spAutoFit/>
          </a:bodyPr>
          <a:lstStyle/>
          <a:p>
            <a:pPr marL="514350" indent="-514350" algn="ctr">
              <a:buAutoNum type="alphaUcPeriod"/>
            </a:pPr>
            <a:r>
              <a:rPr lang="en-US" sz="3200" dirty="0">
                <a:latin typeface="Karla" pitchFamily="2" charset="0"/>
                <a:ea typeface="Karla" pitchFamily="2" charset="0"/>
              </a:rPr>
              <a:t>Cinnamon Challenge</a:t>
            </a:r>
          </a:p>
          <a:p>
            <a:pPr marL="514350" indent="-514350" algn="ctr">
              <a:buAutoNum type="alphaUcPeriod"/>
            </a:pPr>
            <a:endParaRPr lang="en-US" sz="3200" dirty="0">
              <a:latin typeface="Karla" pitchFamily="2" charset="0"/>
              <a:ea typeface="Karla" pitchFamily="2" charset="0"/>
            </a:endParaRPr>
          </a:p>
          <a:p>
            <a:pPr marL="514350" indent="-514350" algn="ctr">
              <a:buAutoNum type="alphaUcPeriod"/>
            </a:pPr>
            <a:r>
              <a:rPr lang="en-US" sz="3200" dirty="0">
                <a:latin typeface="Karla" pitchFamily="2" charset="0"/>
                <a:ea typeface="Karla" pitchFamily="2" charset="0"/>
              </a:rPr>
              <a:t>Pushup Challenge</a:t>
            </a:r>
          </a:p>
          <a:p>
            <a:pPr marL="514350" indent="-514350" algn="ctr">
              <a:buAutoNum type="alphaUcPeriod"/>
            </a:pPr>
            <a:endParaRPr lang="en-US" sz="3200" dirty="0">
              <a:latin typeface="Karla" pitchFamily="2" charset="0"/>
              <a:ea typeface="Karla" pitchFamily="2" charset="0"/>
            </a:endParaRPr>
          </a:p>
          <a:p>
            <a:pPr marL="514350" indent="-514350" algn="ctr">
              <a:buAutoNum type="alphaUcPeriod"/>
            </a:pPr>
            <a:r>
              <a:rPr lang="en-US" sz="3200" dirty="0">
                <a:latin typeface="Karla" pitchFamily="2" charset="0"/>
                <a:ea typeface="Karla" pitchFamily="2" charset="0"/>
              </a:rPr>
              <a:t>Ice Bucket Challenge</a:t>
            </a:r>
          </a:p>
          <a:p>
            <a:pPr marL="514350" indent="-514350">
              <a:buAutoNum type="alphaUcPeriod"/>
            </a:pPr>
            <a:endParaRPr lang="en-US" sz="2800" dirty="0">
              <a:latin typeface="Karla" pitchFamily="2" charset="0"/>
              <a:ea typeface="Karla" pitchFamily="2" charset="0"/>
            </a:endParaRPr>
          </a:p>
          <a:p>
            <a:pPr marL="514350" indent="-514350">
              <a:buAutoNum type="alphaUcPeriod"/>
            </a:pPr>
            <a:endParaRPr lang="en-US" sz="2800" dirty="0">
              <a:latin typeface="Karla" pitchFamily="2" charset="0"/>
              <a:ea typeface="Karla" pitchFamily="2" charset="0"/>
            </a:endParaRPr>
          </a:p>
        </p:txBody>
      </p:sp>
    </p:spTree>
    <p:extLst>
      <p:ext uri="{BB962C8B-B14F-4D97-AF65-F5344CB8AC3E}">
        <p14:creationId xmlns:p14="http://schemas.microsoft.com/office/powerpoint/2010/main" val="666886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71356"/>
            <a:ext cx="12191999" cy="1292662"/>
          </a:xfrm>
          <a:prstGeom prst="rect">
            <a:avLst/>
          </a:prstGeom>
          <a:noFill/>
        </p:spPr>
        <p:txBody>
          <a:bodyPr wrap="square" rtlCol="0">
            <a:spAutoFit/>
          </a:bodyPr>
          <a:lstStyle/>
          <a:p>
            <a:pPr algn="ctr"/>
            <a:r>
              <a:rPr lang="en-US" sz="6000" dirty="0">
                <a:latin typeface="Karla" pitchFamily="2" charset="0"/>
                <a:ea typeface="Karla" pitchFamily="2" charset="0"/>
              </a:rPr>
              <a:t>Ice Bucket Challenge</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1279" y="1918738"/>
            <a:ext cx="7989439" cy="4556876"/>
          </a:xfrm>
          <a:prstGeom prst="rect">
            <a:avLst/>
          </a:prstGeom>
        </p:spPr>
      </p:pic>
    </p:spTree>
    <p:extLst>
      <p:ext uri="{BB962C8B-B14F-4D97-AF65-F5344CB8AC3E}">
        <p14:creationId xmlns:p14="http://schemas.microsoft.com/office/powerpoint/2010/main" val="406838710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88482"/>
            <a:ext cx="9144000" cy="2387600"/>
          </a:xfrm>
        </p:spPr>
        <p:txBody>
          <a:bodyPr/>
          <a:lstStyle/>
          <a:p>
            <a:r>
              <a:rPr lang="en-US" dirty="0">
                <a:latin typeface="Karla" pitchFamily="2" charset="0"/>
                <a:ea typeface="Karla" pitchFamily="2" charset="0"/>
              </a:rPr>
              <a:t>Examples of </a:t>
            </a:r>
            <a:br>
              <a:rPr lang="en-US" dirty="0">
                <a:latin typeface="Karla" pitchFamily="2" charset="0"/>
                <a:ea typeface="Karla" pitchFamily="2" charset="0"/>
              </a:rPr>
            </a:br>
            <a:r>
              <a:rPr lang="en-US" dirty="0">
                <a:latin typeface="Karla" pitchFamily="2" charset="0"/>
                <a:ea typeface="Karla" pitchFamily="2" charset="0"/>
              </a:rPr>
              <a:t>Social Media in Use</a:t>
            </a:r>
          </a:p>
        </p:txBody>
      </p:sp>
    </p:spTree>
    <p:extLst>
      <p:ext uri="{BB962C8B-B14F-4D97-AF65-F5344CB8AC3E}">
        <p14:creationId xmlns:p14="http://schemas.microsoft.com/office/powerpoint/2010/main" val="249258771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extLst>
      <p:ext uri="{BB962C8B-B14F-4D97-AF65-F5344CB8AC3E}">
        <p14:creationId xmlns:p14="http://schemas.microsoft.com/office/powerpoint/2010/main" val="171774743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698500"/>
            <a:ext cx="12192000" cy="7556500"/>
          </a:xfrm>
          <a:prstGeom prst="rect">
            <a:avLst/>
          </a:prstGeom>
          <a:noFill/>
          <a:ln w="9525">
            <a:noFill/>
            <a:miter lim="800000"/>
            <a:headEnd/>
            <a:tailEnd/>
          </a:ln>
          <a:effectLst/>
        </p:spPr>
      </p:pic>
    </p:spTree>
    <p:extLst>
      <p:ext uri="{BB962C8B-B14F-4D97-AF65-F5344CB8AC3E}">
        <p14:creationId xmlns:p14="http://schemas.microsoft.com/office/powerpoint/2010/main" val="2525787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LMAO</a:t>
            </a:r>
          </a:p>
        </p:txBody>
      </p:sp>
      <p:sp>
        <p:nvSpPr>
          <p:cNvPr id="3" name="Content Placeholder 2"/>
          <p:cNvSpPr>
            <a:spLocks noGrp="1"/>
          </p:cNvSpPr>
          <p:nvPr>
            <p:ph idx="1"/>
          </p:nvPr>
        </p:nvSpPr>
        <p:spPr>
          <a:xfrm>
            <a:off x="838200" y="4014951"/>
            <a:ext cx="10515600" cy="2162011"/>
          </a:xfrm>
        </p:spPr>
        <p:txBody>
          <a:bodyPr>
            <a:normAutofit/>
          </a:bodyPr>
          <a:lstStyle/>
          <a:p>
            <a:pPr marL="0" indent="0" algn="ctr">
              <a:buNone/>
            </a:pPr>
            <a:endParaRPr lang="en-US" sz="4800" dirty="0">
              <a:latin typeface="Karla" pitchFamily="2" charset="0"/>
              <a:ea typeface="Karla" pitchFamily="2" charset="0"/>
            </a:endParaRPr>
          </a:p>
        </p:txBody>
      </p:sp>
    </p:spTree>
    <p:extLst>
      <p:ext uri="{BB962C8B-B14F-4D97-AF65-F5344CB8AC3E}">
        <p14:creationId xmlns:p14="http://schemas.microsoft.com/office/powerpoint/2010/main" val="19495858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03976" y="3244334"/>
            <a:ext cx="3784049" cy="369332"/>
          </a:xfrm>
          <a:prstGeom prst="rect">
            <a:avLst/>
          </a:prstGeom>
        </p:spPr>
        <p:txBody>
          <a:bodyPr wrap="none">
            <a:spAutoFit/>
          </a:bodyPr>
          <a:lstStyle/>
          <a:p>
            <a:r>
              <a:rPr lang="en-US" dirty="0"/>
              <a:t>https://www.facebook.com/ARISEcny/</a:t>
            </a:r>
          </a:p>
        </p:txBody>
      </p:sp>
      <p:pic>
        <p:nvPicPr>
          <p:cNvPr id="4098"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extLst>
      <p:ext uri="{BB962C8B-B14F-4D97-AF65-F5344CB8AC3E}">
        <p14:creationId xmlns:p14="http://schemas.microsoft.com/office/powerpoint/2010/main" val="325264718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072" y="1287462"/>
            <a:ext cx="11324658" cy="1946832"/>
          </a:xfrm>
          <a:prstGeom prst="rect">
            <a:avLst/>
          </a:prstGeom>
        </p:spPr>
      </p:pic>
      <p:sp>
        <p:nvSpPr>
          <p:cNvPr id="3" name="TextBox 2"/>
          <p:cNvSpPr txBox="1"/>
          <p:nvPr/>
        </p:nvSpPr>
        <p:spPr>
          <a:xfrm>
            <a:off x="493986" y="557048"/>
            <a:ext cx="11230744" cy="646331"/>
          </a:xfrm>
          <a:prstGeom prst="rect">
            <a:avLst/>
          </a:prstGeom>
          <a:noFill/>
        </p:spPr>
        <p:txBody>
          <a:bodyPr wrap="square" rtlCol="0">
            <a:spAutoFit/>
          </a:bodyPr>
          <a:lstStyle/>
          <a:p>
            <a:pPr algn="ctr"/>
            <a:r>
              <a:rPr lang="en-US" sz="3600" dirty="0">
                <a:latin typeface="Karla" pitchFamily="2" charset="0"/>
                <a:ea typeface="Karla" pitchFamily="2" charset="0"/>
              </a:rPr>
              <a:t>This presentation brought to you by:</a:t>
            </a:r>
          </a:p>
        </p:txBody>
      </p:sp>
      <p:sp>
        <p:nvSpPr>
          <p:cNvPr id="4" name="TextBox 3"/>
          <p:cNvSpPr txBox="1"/>
          <p:nvPr/>
        </p:nvSpPr>
        <p:spPr>
          <a:xfrm>
            <a:off x="493986" y="6053959"/>
            <a:ext cx="11230743" cy="584775"/>
          </a:xfrm>
          <a:prstGeom prst="rect">
            <a:avLst/>
          </a:prstGeom>
          <a:noFill/>
        </p:spPr>
        <p:txBody>
          <a:bodyPr wrap="square" rtlCol="0">
            <a:spAutoFit/>
          </a:bodyPr>
          <a:lstStyle/>
          <a:p>
            <a:pPr algn="ctr"/>
            <a:r>
              <a:rPr lang="en-US" sz="1600" dirty="0">
                <a:latin typeface="Karla" pitchFamily="2" charset="0"/>
                <a:ea typeface="Karla" pitchFamily="2" charset="0"/>
              </a:rPr>
              <a:t>This presentation was funded by a grant from the National Institute on Disability, Independent Living and Rehabilitation Research (90RT50250100).</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785" y="3680387"/>
            <a:ext cx="1987318" cy="192747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8218" y="3593470"/>
            <a:ext cx="4413250" cy="200547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20688" y="4271512"/>
            <a:ext cx="3404042" cy="1336353"/>
          </a:xfrm>
          <a:prstGeom prst="rect">
            <a:avLst/>
          </a:prstGeom>
        </p:spPr>
      </p:pic>
    </p:spTree>
    <p:extLst>
      <p:ext uri="{BB962C8B-B14F-4D97-AF65-F5344CB8AC3E}">
        <p14:creationId xmlns:p14="http://schemas.microsoft.com/office/powerpoint/2010/main" val="3872083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LMAO</a:t>
            </a:r>
          </a:p>
        </p:txBody>
      </p:sp>
      <p:sp>
        <p:nvSpPr>
          <p:cNvPr id="3" name="Content Placeholder 2"/>
          <p:cNvSpPr>
            <a:spLocks noGrp="1"/>
          </p:cNvSpPr>
          <p:nvPr>
            <p:ph idx="1"/>
          </p:nvPr>
        </p:nvSpPr>
        <p:spPr>
          <a:xfrm>
            <a:off x="838200" y="4014951"/>
            <a:ext cx="10515600" cy="2162011"/>
          </a:xfrm>
        </p:spPr>
        <p:txBody>
          <a:bodyPr>
            <a:normAutofit/>
          </a:bodyPr>
          <a:lstStyle/>
          <a:p>
            <a:pPr marL="0" indent="0" algn="ctr">
              <a:buNone/>
            </a:pPr>
            <a:r>
              <a:rPr lang="en-US" sz="4800" dirty="0" err="1">
                <a:latin typeface="Karla" pitchFamily="2" charset="0"/>
                <a:ea typeface="Karla" pitchFamily="2" charset="0"/>
              </a:rPr>
              <a:t>Laughin</a:t>
            </a:r>
            <a:r>
              <a:rPr lang="en-US" sz="4800" dirty="0">
                <a:latin typeface="Karla" pitchFamily="2" charset="0"/>
                <a:ea typeface="Karla" pitchFamily="2" charset="0"/>
              </a:rPr>
              <a:t>’ My A’ Off</a:t>
            </a:r>
          </a:p>
        </p:txBody>
      </p:sp>
    </p:spTree>
    <p:extLst>
      <p:ext uri="{BB962C8B-B14F-4D97-AF65-F5344CB8AC3E}">
        <p14:creationId xmlns:p14="http://schemas.microsoft.com/office/powerpoint/2010/main" val="3148777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LAN</a:t>
            </a:r>
          </a:p>
        </p:txBody>
      </p:sp>
      <p:sp>
        <p:nvSpPr>
          <p:cNvPr id="3" name="Content Placeholder 2"/>
          <p:cNvSpPr>
            <a:spLocks noGrp="1"/>
          </p:cNvSpPr>
          <p:nvPr>
            <p:ph idx="1"/>
          </p:nvPr>
        </p:nvSpPr>
        <p:spPr>
          <a:xfrm>
            <a:off x="838200" y="4014951"/>
            <a:ext cx="10515600" cy="2162011"/>
          </a:xfrm>
        </p:spPr>
        <p:txBody>
          <a:bodyPr>
            <a:normAutofit/>
          </a:bodyPr>
          <a:lstStyle/>
          <a:p>
            <a:pPr marL="0" indent="0" algn="ctr">
              <a:buNone/>
            </a:pPr>
            <a:endParaRPr lang="en-US" sz="4800" dirty="0">
              <a:latin typeface="Karla" pitchFamily="2" charset="0"/>
              <a:ea typeface="Karla" pitchFamily="2" charset="0"/>
            </a:endParaRPr>
          </a:p>
        </p:txBody>
      </p:sp>
    </p:spTree>
    <p:extLst>
      <p:ext uri="{BB962C8B-B14F-4D97-AF65-F5344CB8AC3E}">
        <p14:creationId xmlns:p14="http://schemas.microsoft.com/office/powerpoint/2010/main" val="3163809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LAN</a:t>
            </a:r>
          </a:p>
        </p:txBody>
      </p:sp>
      <p:sp>
        <p:nvSpPr>
          <p:cNvPr id="3" name="Content Placeholder 2"/>
          <p:cNvSpPr>
            <a:spLocks noGrp="1"/>
          </p:cNvSpPr>
          <p:nvPr>
            <p:ph idx="1"/>
          </p:nvPr>
        </p:nvSpPr>
        <p:spPr>
          <a:xfrm>
            <a:off x="838200" y="4014951"/>
            <a:ext cx="10515600" cy="2162011"/>
          </a:xfrm>
        </p:spPr>
        <p:txBody>
          <a:bodyPr>
            <a:normAutofit/>
          </a:bodyPr>
          <a:lstStyle/>
          <a:p>
            <a:pPr marL="0" indent="0" algn="ctr">
              <a:buNone/>
            </a:pPr>
            <a:r>
              <a:rPr lang="en-US" sz="4800" dirty="0">
                <a:latin typeface="Karla" pitchFamily="2" charset="0"/>
                <a:ea typeface="Karla" pitchFamily="2" charset="0"/>
              </a:rPr>
              <a:t>Local Area Network</a:t>
            </a:r>
          </a:p>
        </p:txBody>
      </p:sp>
    </p:spTree>
    <p:extLst>
      <p:ext uri="{BB962C8B-B14F-4D97-AF65-F5344CB8AC3E}">
        <p14:creationId xmlns:p14="http://schemas.microsoft.com/office/powerpoint/2010/main" val="2210234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ISP</a:t>
            </a:r>
          </a:p>
        </p:txBody>
      </p:sp>
      <p:sp>
        <p:nvSpPr>
          <p:cNvPr id="3" name="Content Placeholder 2"/>
          <p:cNvSpPr>
            <a:spLocks noGrp="1"/>
          </p:cNvSpPr>
          <p:nvPr>
            <p:ph idx="1"/>
          </p:nvPr>
        </p:nvSpPr>
        <p:spPr>
          <a:xfrm>
            <a:off x="838200" y="4014951"/>
            <a:ext cx="10515600" cy="2162011"/>
          </a:xfrm>
        </p:spPr>
        <p:txBody>
          <a:bodyPr>
            <a:normAutofit/>
          </a:bodyPr>
          <a:lstStyle/>
          <a:p>
            <a:pPr marL="0" indent="0" algn="ctr">
              <a:buNone/>
            </a:pPr>
            <a:endParaRPr lang="en-US" sz="4800" dirty="0">
              <a:latin typeface="Karla" pitchFamily="2" charset="0"/>
              <a:ea typeface="Karla" pitchFamily="2" charset="0"/>
            </a:endParaRPr>
          </a:p>
        </p:txBody>
      </p:sp>
    </p:spTree>
    <p:extLst>
      <p:ext uri="{BB962C8B-B14F-4D97-AF65-F5344CB8AC3E}">
        <p14:creationId xmlns:p14="http://schemas.microsoft.com/office/powerpoint/2010/main" val="1848202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ISP</a:t>
            </a:r>
          </a:p>
        </p:txBody>
      </p:sp>
      <p:sp>
        <p:nvSpPr>
          <p:cNvPr id="3" name="Content Placeholder 2"/>
          <p:cNvSpPr>
            <a:spLocks noGrp="1"/>
          </p:cNvSpPr>
          <p:nvPr>
            <p:ph idx="1"/>
          </p:nvPr>
        </p:nvSpPr>
        <p:spPr>
          <a:xfrm>
            <a:off x="838200" y="4014951"/>
            <a:ext cx="10515600" cy="2162011"/>
          </a:xfrm>
        </p:spPr>
        <p:txBody>
          <a:bodyPr>
            <a:normAutofit/>
          </a:bodyPr>
          <a:lstStyle/>
          <a:p>
            <a:pPr marL="0" indent="0" algn="ctr">
              <a:buNone/>
            </a:pPr>
            <a:r>
              <a:rPr lang="en-US" sz="4800" dirty="0">
                <a:latin typeface="Karla" pitchFamily="2" charset="0"/>
                <a:ea typeface="Karla" pitchFamily="2" charset="0"/>
              </a:rPr>
              <a:t>Internet Service Provider</a:t>
            </a:r>
          </a:p>
        </p:txBody>
      </p:sp>
    </p:spTree>
    <p:extLst>
      <p:ext uri="{BB962C8B-B14F-4D97-AF65-F5344CB8AC3E}">
        <p14:creationId xmlns:p14="http://schemas.microsoft.com/office/powerpoint/2010/main" val="1565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WAN</a:t>
            </a:r>
          </a:p>
        </p:txBody>
      </p:sp>
      <p:sp>
        <p:nvSpPr>
          <p:cNvPr id="3" name="Content Placeholder 2"/>
          <p:cNvSpPr>
            <a:spLocks noGrp="1"/>
          </p:cNvSpPr>
          <p:nvPr>
            <p:ph idx="1"/>
          </p:nvPr>
        </p:nvSpPr>
        <p:spPr>
          <a:xfrm>
            <a:off x="838200" y="4014951"/>
            <a:ext cx="10515600" cy="2162011"/>
          </a:xfrm>
        </p:spPr>
        <p:txBody>
          <a:bodyPr>
            <a:normAutofit/>
          </a:bodyPr>
          <a:lstStyle/>
          <a:p>
            <a:pPr marL="0" indent="0" algn="ctr">
              <a:buNone/>
            </a:pPr>
            <a:endParaRPr lang="en-US" sz="4800" dirty="0">
              <a:latin typeface="Karla" pitchFamily="2" charset="0"/>
              <a:ea typeface="Karla" pitchFamily="2" charset="0"/>
            </a:endParaRPr>
          </a:p>
        </p:txBody>
      </p:sp>
    </p:spTree>
    <p:extLst>
      <p:ext uri="{BB962C8B-B14F-4D97-AF65-F5344CB8AC3E}">
        <p14:creationId xmlns:p14="http://schemas.microsoft.com/office/powerpoint/2010/main" val="1054464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WAN</a:t>
            </a:r>
          </a:p>
        </p:txBody>
      </p:sp>
      <p:sp>
        <p:nvSpPr>
          <p:cNvPr id="3" name="Content Placeholder 2"/>
          <p:cNvSpPr>
            <a:spLocks noGrp="1"/>
          </p:cNvSpPr>
          <p:nvPr>
            <p:ph idx="1"/>
          </p:nvPr>
        </p:nvSpPr>
        <p:spPr>
          <a:xfrm>
            <a:off x="838200" y="4014951"/>
            <a:ext cx="10515600" cy="2162011"/>
          </a:xfrm>
        </p:spPr>
        <p:txBody>
          <a:bodyPr>
            <a:normAutofit/>
          </a:bodyPr>
          <a:lstStyle/>
          <a:p>
            <a:pPr marL="0" indent="0" algn="ctr">
              <a:buNone/>
            </a:pPr>
            <a:r>
              <a:rPr lang="en-US" sz="4800" dirty="0">
                <a:latin typeface="Karla" pitchFamily="2" charset="0"/>
                <a:ea typeface="Karla" pitchFamily="2" charset="0"/>
              </a:rPr>
              <a:t>Wide Area Network</a:t>
            </a:r>
          </a:p>
        </p:txBody>
      </p:sp>
    </p:spTree>
    <p:extLst>
      <p:ext uri="{BB962C8B-B14F-4D97-AF65-F5344CB8AC3E}">
        <p14:creationId xmlns:p14="http://schemas.microsoft.com/office/powerpoint/2010/main" val="4008104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Karla" pitchFamily="2" charset="0"/>
                <a:ea typeface="Karla" pitchFamily="2" charset="0"/>
              </a:rPr>
              <a:t>Step One of Leading Online</a:t>
            </a:r>
          </a:p>
        </p:txBody>
      </p:sp>
      <p:sp>
        <p:nvSpPr>
          <p:cNvPr id="3" name="Subtitle 2"/>
          <p:cNvSpPr>
            <a:spLocks noGrp="1"/>
          </p:cNvSpPr>
          <p:nvPr>
            <p:ph type="subTitle" idx="1"/>
          </p:nvPr>
        </p:nvSpPr>
        <p:spPr/>
        <p:txBody>
          <a:bodyPr>
            <a:normAutofit/>
          </a:bodyPr>
          <a:lstStyle/>
          <a:p>
            <a:r>
              <a:rPr lang="en-US" sz="4000" dirty="0">
                <a:latin typeface="Karla" pitchFamily="2" charset="0"/>
                <a:ea typeface="Karla" pitchFamily="2" charset="0"/>
              </a:rPr>
              <a:t>(Getting Online…)</a:t>
            </a:r>
          </a:p>
        </p:txBody>
      </p:sp>
    </p:spTree>
    <p:extLst>
      <p:ext uri="{BB962C8B-B14F-4D97-AF65-F5344CB8AC3E}">
        <p14:creationId xmlns:p14="http://schemas.microsoft.com/office/powerpoint/2010/main" val="2279400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NCIL</a:t>
            </a:r>
          </a:p>
        </p:txBody>
      </p:sp>
      <p:sp>
        <p:nvSpPr>
          <p:cNvPr id="3" name="Content Placeholder 2"/>
          <p:cNvSpPr>
            <a:spLocks noGrp="1"/>
          </p:cNvSpPr>
          <p:nvPr>
            <p:ph idx="1"/>
          </p:nvPr>
        </p:nvSpPr>
        <p:spPr>
          <a:xfrm>
            <a:off x="838200" y="4014951"/>
            <a:ext cx="10515600" cy="2162011"/>
          </a:xfrm>
        </p:spPr>
        <p:txBody>
          <a:bodyPr>
            <a:normAutofit/>
          </a:bodyPr>
          <a:lstStyle/>
          <a:p>
            <a:pPr marL="0" indent="0" algn="ctr">
              <a:buNone/>
            </a:pPr>
            <a:endParaRPr lang="en-US" sz="4800" dirty="0">
              <a:latin typeface="Karla" pitchFamily="2" charset="0"/>
              <a:ea typeface="Karla" pitchFamily="2" charset="0"/>
            </a:endParaRPr>
          </a:p>
        </p:txBody>
      </p:sp>
    </p:spTree>
    <p:extLst>
      <p:ext uri="{BB962C8B-B14F-4D97-AF65-F5344CB8AC3E}">
        <p14:creationId xmlns:p14="http://schemas.microsoft.com/office/powerpoint/2010/main" val="2975042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NCIL</a:t>
            </a:r>
          </a:p>
        </p:txBody>
      </p:sp>
      <p:sp>
        <p:nvSpPr>
          <p:cNvPr id="3" name="Content Placeholder 2"/>
          <p:cNvSpPr>
            <a:spLocks noGrp="1"/>
          </p:cNvSpPr>
          <p:nvPr>
            <p:ph idx="1"/>
          </p:nvPr>
        </p:nvSpPr>
        <p:spPr>
          <a:xfrm>
            <a:off x="838200" y="4014951"/>
            <a:ext cx="10515600" cy="2162011"/>
          </a:xfrm>
        </p:spPr>
        <p:txBody>
          <a:bodyPr>
            <a:normAutofit/>
          </a:bodyPr>
          <a:lstStyle/>
          <a:p>
            <a:pPr marL="0" indent="0" algn="ctr">
              <a:buNone/>
            </a:pPr>
            <a:r>
              <a:rPr lang="en-US" sz="4800" dirty="0">
                <a:latin typeface="Karla" pitchFamily="2" charset="0"/>
                <a:ea typeface="Karla" pitchFamily="2" charset="0"/>
              </a:rPr>
              <a:t>National Council on </a:t>
            </a:r>
            <a:br>
              <a:rPr lang="en-US" sz="4800" dirty="0">
                <a:latin typeface="Karla" pitchFamily="2" charset="0"/>
                <a:ea typeface="Karla" pitchFamily="2" charset="0"/>
              </a:rPr>
            </a:br>
            <a:r>
              <a:rPr lang="en-US" sz="4800" dirty="0">
                <a:latin typeface="Karla" pitchFamily="2" charset="0"/>
                <a:ea typeface="Karla" pitchFamily="2" charset="0"/>
              </a:rPr>
              <a:t>Independent Living</a:t>
            </a:r>
          </a:p>
        </p:txBody>
      </p:sp>
    </p:spTree>
    <p:extLst>
      <p:ext uri="{BB962C8B-B14F-4D97-AF65-F5344CB8AC3E}">
        <p14:creationId xmlns:p14="http://schemas.microsoft.com/office/powerpoint/2010/main" val="2649485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NCIS</a:t>
            </a:r>
          </a:p>
        </p:txBody>
      </p:sp>
      <p:sp>
        <p:nvSpPr>
          <p:cNvPr id="3" name="Content Placeholder 2"/>
          <p:cNvSpPr>
            <a:spLocks noGrp="1"/>
          </p:cNvSpPr>
          <p:nvPr>
            <p:ph idx="1"/>
          </p:nvPr>
        </p:nvSpPr>
        <p:spPr>
          <a:xfrm>
            <a:off x="838200" y="4014951"/>
            <a:ext cx="10515600" cy="2162011"/>
          </a:xfrm>
        </p:spPr>
        <p:txBody>
          <a:bodyPr>
            <a:normAutofit/>
          </a:bodyPr>
          <a:lstStyle/>
          <a:p>
            <a:pPr marL="0" indent="0" algn="ctr">
              <a:buNone/>
            </a:pPr>
            <a:endParaRPr lang="en-US" sz="4800" dirty="0">
              <a:latin typeface="Karla" pitchFamily="2" charset="0"/>
              <a:ea typeface="Karla" pitchFamily="2" charset="0"/>
            </a:endParaRPr>
          </a:p>
        </p:txBody>
      </p:sp>
    </p:spTree>
    <p:extLst>
      <p:ext uri="{BB962C8B-B14F-4D97-AF65-F5344CB8AC3E}">
        <p14:creationId xmlns:p14="http://schemas.microsoft.com/office/powerpoint/2010/main" val="4102350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NCIS</a:t>
            </a:r>
          </a:p>
        </p:txBody>
      </p:sp>
      <p:sp>
        <p:nvSpPr>
          <p:cNvPr id="3" name="Content Placeholder 2"/>
          <p:cNvSpPr>
            <a:spLocks noGrp="1"/>
          </p:cNvSpPr>
          <p:nvPr>
            <p:ph idx="1"/>
          </p:nvPr>
        </p:nvSpPr>
        <p:spPr>
          <a:xfrm>
            <a:off x="838200" y="3825764"/>
            <a:ext cx="10515600" cy="2585546"/>
          </a:xfrm>
        </p:spPr>
        <p:txBody>
          <a:bodyPr>
            <a:noAutofit/>
          </a:bodyPr>
          <a:lstStyle/>
          <a:p>
            <a:pPr marL="0" indent="0" algn="ctr">
              <a:buNone/>
            </a:pPr>
            <a:r>
              <a:rPr lang="en-US" sz="4800" dirty="0">
                <a:latin typeface="Karla" pitchFamily="2" charset="0"/>
                <a:ea typeface="Karla" pitchFamily="2" charset="0"/>
              </a:rPr>
              <a:t>Naval Criminal Investigative Service</a:t>
            </a:r>
            <a:br>
              <a:rPr lang="en-US" sz="4800" dirty="0">
                <a:latin typeface="Karla" pitchFamily="2" charset="0"/>
                <a:ea typeface="Karla" pitchFamily="2" charset="0"/>
              </a:rPr>
            </a:br>
            <a:endParaRPr lang="en-US" sz="4800" dirty="0">
              <a:latin typeface="Karla" pitchFamily="2" charset="0"/>
              <a:ea typeface="Karla" pitchFamily="2" charset="0"/>
            </a:endParaRPr>
          </a:p>
          <a:p>
            <a:pPr marL="0" indent="0" algn="ctr">
              <a:buNone/>
            </a:pPr>
            <a:r>
              <a:rPr lang="en-US" sz="4800" dirty="0">
                <a:latin typeface="Karla" pitchFamily="2" charset="0"/>
                <a:ea typeface="Karla" pitchFamily="2" charset="0"/>
              </a:rPr>
              <a:t>(Note: We would have also taken: ‘That show on CBS’)</a:t>
            </a:r>
          </a:p>
        </p:txBody>
      </p:sp>
    </p:spTree>
    <p:extLst>
      <p:ext uri="{BB962C8B-B14F-4D97-AF65-F5344CB8AC3E}">
        <p14:creationId xmlns:p14="http://schemas.microsoft.com/office/powerpoint/2010/main" val="1730488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APRIL</a:t>
            </a:r>
          </a:p>
        </p:txBody>
      </p:sp>
      <p:sp>
        <p:nvSpPr>
          <p:cNvPr id="3" name="Content Placeholder 2"/>
          <p:cNvSpPr>
            <a:spLocks noGrp="1"/>
          </p:cNvSpPr>
          <p:nvPr>
            <p:ph idx="1"/>
          </p:nvPr>
        </p:nvSpPr>
        <p:spPr>
          <a:xfrm>
            <a:off x="838200" y="4014951"/>
            <a:ext cx="10515600" cy="2162011"/>
          </a:xfrm>
        </p:spPr>
        <p:txBody>
          <a:bodyPr>
            <a:normAutofit/>
          </a:bodyPr>
          <a:lstStyle/>
          <a:p>
            <a:pPr marL="0" indent="0" algn="ctr">
              <a:buNone/>
            </a:pPr>
            <a:endParaRPr lang="en-US" sz="4800" dirty="0">
              <a:latin typeface="Karla" pitchFamily="2" charset="0"/>
              <a:ea typeface="Karla" pitchFamily="2" charset="0"/>
            </a:endParaRPr>
          </a:p>
        </p:txBody>
      </p:sp>
    </p:spTree>
    <p:extLst>
      <p:ext uri="{BB962C8B-B14F-4D97-AF65-F5344CB8AC3E}">
        <p14:creationId xmlns:p14="http://schemas.microsoft.com/office/powerpoint/2010/main" val="394278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APRIL</a:t>
            </a:r>
          </a:p>
        </p:txBody>
      </p:sp>
      <p:sp>
        <p:nvSpPr>
          <p:cNvPr id="3" name="Content Placeholder 2"/>
          <p:cNvSpPr>
            <a:spLocks noGrp="1"/>
          </p:cNvSpPr>
          <p:nvPr>
            <p:ph idx="1"/>
          </p:nvPr>
        </p:nvSpPr>
        <p:spPr>
          <a:xfrm>
            <a:off x="838200" y="4014951"/>
            <a:ext cx="10515600" cy="2162011"/>
          </a:xfrm>
        </p:spPr>
        <p:txBody>
          <a:bodyPr>
            <a:normAutofit/>
          </a:bodyPr>
          <a:lstStyle/>
          <a:p>
            <a:pPr marL="0" indent="0" algn="ctr">
              <a:buNone/>
            </a:pPr>
            <a:r>
              <a:rPr lang="en-US" sz="4800" dirty="0">
                <a:latin typeface="Karla" pitchFamily="2" charset="0"/>
                <a:ea typeface="Karla" pitchFamily="2" charset="0"/>
              </a:rPr>
              <a:t>Association of Programs for</a:t>
            </a:r>
          </a:p>
          <a:p>
            <a:pPr marL="0" indent="0" algn="ctr">
              <a:buNone/>
            </a:pPr>
            <a:r>
              <a:rPr lang="en-US" sz="4800" dirty="0">
                <a:latin typeface="Karla" pitchFamily="2" charset="0"/>
                <a:ea typeface="Karla" pitchFamily="2" charset="0"/>
              </a:rPr>
              <a:t>Rural Independent Living</a:t>
            </a:r>
          </a:p>
        </p:txBody>
      </p:sp>
    </p:spTree>
    <p:extLst>
      <p:ext uri="{BB962C8B-B14F-4D97-AF65-F5344CB8AC3E}">
        <p14:creationId xmlns:p14="http://schemas.microsoft.com/office/powerpoint/2010/main" val="1072976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ADA</a:t>
            </a:r>
          </a:p>
        </p:txBody>
      </p:sp>
      <p:sp>
        <p:nvSpPr>
          <p:cNvPr id="3" name="Content Placeholder 2"/>
          <p:cNvSpPr>
            <a:spLocks noGrp="1"/>
          </p:cNvSpPr>
          <p:nvPr>
            <p:ph idx="1"/>
          </p:nvPr>
        </p:nvSpPr>
        <p:spPr>
          <a:xfrm>
            <a:off x="838200" y="4014951"/>
            <a:ext cx="10515600" cy="2162011"/>
          </a:xfrm>
        </p:spPr>
        <p:txBody>
          <a:bodyPr>
            <a:normAutofit/>
          </a:bodyPr>
          <a:lstStyle/>
          <a:p>
            <a:pPr marL="0" indent="0" algn="ctr">
              <a:buNone/>
            </a:pPr>
            <a:endParaRPr lang="en-US" sz="4800" dirty="0">
              <a:latin typeface="Karla" pitchFamily="2" charset="0"/>
              <a:ea typeface="Karla" pitchFamily="2" charset="0"/>
            </a:endParaRPr>
          </a:p>
        </p:txBody>
      </p:sp>
    </p:spTree>
    <p:extLst>
      <p:ext uri="{BB962C8B-B14F-4D97-AF65-F5344CB8AC3E}">
        <p14:creationId xmlns:p14="http://schemas.microsoft.com/office/powerpoint/2010/main" val="2925847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ADA</a:t>
            </a:r>
          </a:p>
        </p:txBody>
      </p:sp>
      <p:sp>
        <p:nvSpPr>
          <p:cNvPr id="3" name="Content Placeholder 2"/>
          <p:cNvSpPr>
            <a:spLocks noGrp="1"/>
          </p:cNvSpPr>
          <p:nvPr>
            <p:ph idx="1"/>
          </p:nvPr>
        </p:nvSpPr>
        <p:spPr>
          <a:xfrm>
            <a:off x="838200" y="4014951"/>
            <a:ext cx="10515600" cy="2162011"/>
          </a:xfrm>
        </p:spPr>
        <p:txBody>
          <a:bodyPr>
            <a:normAutofit/>
          </a:bodyPr>
          <a:lstStyle/>
          <a:p>
            <a:pPr marL="0" indent="0" algn="ctr">
              <a:buNone/>
            </a:pPr>
            <a:r>
              <a:rPr lang="en-US" sz="4800" dirty="0">
                <a:latin typeface="Karla" pitchFamily="2" charset="0"/>
                <a:ea typeface="Karla" pitchFamily="2" charset="0"/>
              </a:rPr>
              <a:t>Americans with Disabilities Act OR</a:t>
            </a:r>
          </a:p>
          <a:p>
            <a:pPr marL="0" indent="0" algn="ctr">
              <a:buNone/>
            </a:pPr>
            <a:r>
              <a:rPr lang="en-US" sz="4800" dirty="0">
                <a:latin typeface="Karla" pitchFamily="2" charset="0"/>
                <a:ea typeface="Karla" pitchFamily="2" charset="0"/>
              </a:rPr>
              <a:t>American Dental Association</a:t>
            </a:r>
          </a:p>
        </p:txBody>
      </p:sp>
    </p:spTree>
    <p:extLst>
      <p:ext uri="{BB962C8B-B14F-4D97-AF65-F5344CB8AC3E}">
        <p14:creationId xmlns:p14="http://schemas.microsoft.com/office/powerpoint/2010/main" val="3045606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L8R</a:t>
            </a:r>
          </a:p>
        </p:txBody>
      </p:sp>
      <p:sp>
        <p:nvSpPr>
          <p:cNvPr id="3" name="Content Placeholder 2"/>
          <p:cNvSpPr>
            <a:spLocks noGrp="1"/>
          </p:cNvSpPr>
          <p:nvPr>
            <p:ph idx="1"/>
          </p:nvPr>
        </p:nvSpPr>
        <p:spPr>
          <a:xfrm>
            <a:off x="838200" y="4014951"/>
            <a:ext cx="10515600" cy="2162011"/>
          </a:xfrm>
        </p:spPr>
        <p:txBody>
          <a:bodyPr>
            <a:normAutofit/>
          </a:bodyPr>
          <a:lstStyle/>
          <a:p>
            <a:pPr marL="0" indent="0" algn="ctr">
              <a:buNone/>
            </a:pPr>
            <a:endParaRPr lang="en-US" sz="4800" dirty="0">
              <a:latin typeface="Karla" pitchFamily="2" charset="0"/>
              <a:ea typeface="Karla" pitchFamily="2" charset="0"/>
            </a:endParaRPr>
          </a:p>
        </p:txBody>
      </p:sp>
    </p:spTree>
    <p:extLst>
      <p:ext uri="{BB962C8B-B14F-4D97-AF65-F5344CB8AC3E}">
        <p14:creationId xmlns:p14="http://schemas.microsoft.com/office/powerpoint/2010/main" val="2250509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L8R</a:t>
            </a:r>
          </a:p>
        </p:txBody>
      </p:sp>
      <p:sp>
        <p:nvSpPr>
          <p:cNvPr id="3" name="Content Placeholder 2"/>
          <p:cNvSpPr>
            <a:spLocks noGrp="1"/>
          </p:cNvSpPr>
          <p:nvPr>
            <p:ph idx="1"/>
          </p:nvPr>
        </p:nvSpPr>
        <p:spPr>
          <a:xfrm>
            <a:off x="838200" y="4014951"/>
            <a:ext cx="10515600" cy="2162011"/>
          </a:xfrm>
        </p:spPr>
        <p:txBody>
          <a:bodyPr>
            <a:normAutofit/>
          </a:bodyPr>
          <a:lstStyle/>
          <a:p>
            <a:pPr marL="0" indent="0" algn="ctr">
              <a:buNone/>
            </a:pPr>
            <a:r>
              <a:rPr lang="en-US" sz="4800" dirty="0">
                <a:latin typeface="Karla" pitchFamily="2" charset="0"/>
                <a:ea typeface="Karla" pitchFamily="2" charset="0"/>
              </a:rPr>
              <a:t>Later </a:t>
            </a:r>
          </a:p>
          <a:p>
            <a:pPr marL="0" indent="0" algn="ctr">
              <a:buNone/>
            </a:pPr>
            <a:r>
              <a:rPr lang="en-US" sz="4800" dirty="0">
                <a:latin typeface="Karla" pitchFamily="2" charset="0"/>
                <a:ea typeface="Karla" pitchFamily="2" charset="0"/>
              </a:rPr>
              <a:t>(Note: La – Eight – </a:t>
            </a:r>
            <a:r>
              <a:rPr lang="en-US" sz="4800" dirty="0" err="1">
                <a:latin typeface="Karla" pitchFamily="2" charset="0"/>
                <a:ea typeface="Karla" pitchFamily="2" charset="0"/>
              </a:rPr>
              <a:t>Er</a:t>
            </a:r>
            <a:r>
              <a:rPr lang="en-US" sz="4800" dirty="0">
                <a:latin typeface="Karla" pitchFamily="2" charset="0"/>
                <a:ea typeface="Karla" pitchFamily="2" charset="0"/>
              </a:rPr>
              <a:t>)</a:t>
            </a:r>
          </a:p>
        </p:txBody>
      </p:sp>
    </p:spTree>
    <p:extLst>
      <p:ext uri="{BB962C8B-B14F-4D97-AF65-F5344CB8AC3E}">
        <p14:creationId xmlns:p14="http://schemas.microsoft.com/office/powerpoint/2010/main" val="698837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97818" cy="6857999"/>
          </a:xfrm>
          <a:prstGeom prst="rect">
            <a:avLst/>
          </a:prstGeom>
        </p:spPr>
      </p:pic>
    </p:spTree>
    <p:extLst>
      <p:ext uri="{BB962C8B-B14F-4D97-AF65-F5344CB8AC3E}">
        <p14:creationId xmlns:p14="http://schemas.microsoft.com/office/powerpoint/2010/main" val="3639521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TTYL</a:t>
            </a:r>
          </a:p>
        </p:txBody>
      </p:sp>
      <p:sp>
        <p:nvSpPr>
          <p:cNvPr id="3" name="Content Placeholder 2"/>
          <p:cNvSpPr>
            <a:spLocks noGrp="1"/>
          </p:cNvSpPr>
          <p:nvPr>
            <p:ph idx="1"/>
          </p:nvPr>
        </p:nvSpPr>
        <p:spPr>
          <a:xfrm>
            <a:off x="838200" y="4014951"/>
            <a:ext cx="10515600" cy="2162011"/>
          </a:xfrm>
        </p:spPr>
        <p:txBody>
          <a:bodyPr>
            <a:normAutofit/>
          </a:bodyPr>
          <a:lstStyle/>
          <a:p>
            <a:pPr marL="0" indent="0" algn="ctr">
              <a:buNone/>
            </a:pPr>
            <a:endParaRPr lang="en-US" sz="4800" dirty="0">
              <a:latin typeface="Karla" pitchFamily="2" charset="0"/>
              <a:ea typeface="Karla" pitchFamily="2" charset="0"/>
            </a:endParaRPr>
          </a:p>
        </p:txBody>
      </p:sp>
    </p:spTree>
    <p:extLst>
      <p:ext uri="{BB962C8B-B14F-4D97-AF65-F5344CB8AC3E}">
        <p14:creationId xmlns:p14="http://schemas.microsoft.com/office/powerpoint/2010/main" val="2727360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TTYL</a:t>
            </a:r>
          </a:p>
        </p:txBody>
      </p:sp>
      <p:sp>
        <p:nvSpPr>
          <p:cNvPr id="3" name="Content Placeholder 2"/>
          <p:cNvSpPr>
            <a:spLocks noGrp="1"/>
          </p:cNvSpPr>
          <p:nvPr>
            <p:ph idx="1"/>
          </p:nvPr>
        </p:nvSpPr>
        <p:spPr>
          <a:xfrm>
            <a:off x="838200" y="4014951"/>
            <a:ext cx="10515600" cy="2162011"/>
          </a:xfrm>
        </p:spPr>
        <p:txBody>
          <a:bodyPr>
            <a:normAutofit/>
          </a:bodyPr>
          <a:lstStyle/>
          <a:p>
            <a:pPr marL="0" indent="0" algn="ctr">
              <a:buNone/>
            </a:pPr>
            <a:r>
              <a:rPr lang="en-US" sz="4800" dirty="0">
                <a:latin typeface="Karla" pitchFamily="2" charset="0"/>
                <a:ea typeface="Karla" pitchFamily="2" charset="0"/>
              </a:rPr>
              <a:t>Talk To </a:t>
            </a:r>
            <a:r>
              <a:rPr lang="en-US" sz="4800" dirty="0" err="1">
                <a:latin typeface="Karla" pitchFamily="2" charset="0"/>
                <a:ea typeface="Karla" pitchFamily="2" charset="0"/>
              </a:rPr>
              <a:t>Ya</a:t>
            </a:r>
            <a:r>
              <a:rPr lang="en-US" sz="4800" dirty="0">
                <a:latin typeface="Karla" pitchFamily="2" charset="0"/>
                <a:ea typeface="Karla" pitchFamily="2" charset="0"/>
              </a:rPr>
              <a:t>’ Later</a:t>
            </a:r>
          </a:p>
        </p:txBody>
      </p:sp>
    </p:spTree>
    <p:extLst>
      <p:ext uri="{BB962C8B-B14F-4D97-AF65-F5344CB8AC3E}">
        <p14:creationId xmlns:p14="http://schemas.microsoft.com/office/powerpoint/2010/main" val="3532672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TLDR;</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endParaRPr lang="en-US" sz="4800" dirty="0">
              <a:latin typeface="Karla" pitchFamily="2" charset="0"/>
              <a:ea typeface="Karla" pitchFamily="2" charset="0"/>
            </a:endParaRPr>
          </a:p>
        </p:txBody>
      </p:sp>
    </p:spTree>
    <p:extLst>
      <p:ext uri="{BB962C8B-B14F-4D97-AF65-F5344CB8AC3E}">
        <p14:creationId xmlns:p14="http://schemas.microsoft.com/office/powerpoint/2010/main" val="1823845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TLDR;</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r>
              <a:rPr lang="en-US" sz="4800" dirty="0">
                <a:latin typeface="Karla" pitchFamily="2" charset="0"/>
                <a:ea typeface="Karla" pitchFamily="2" charset="0"/>
              </a:rPr>
              <a:t>Too Long; Didn’t Read </a:t>
            </a:r>
            <a:br>
              <a:rPr lang="en-US" sz="4800" dirty="0">
                <a:latin typeface="Karla" pitchFamily="2" charset="0"/>
                <a:ea typeface="Karla" pitchFamily="2" charset="0"/>
              </a:rPr>
            </a:br>
            <a:r>
              <a:rPr lang="en-US" sz="4800" dirty="0">
                <a:latin typeface="Karla" pitchFamily="2" charset="0"/>
                <a:ea typeface="Karla" pitchFamily="2" charset="0"/>
              </a:rPr>
              <a:t>(Note: Also, TL;DR – semi-colon placement is magic!)</a:t>
            </a:r>
          </a:p>
        </p:txBody>
      </p:sp>
    </p:spTree>
    <p:extLst>
      <p:ext uri="{BB962C8B-B14F-4D97-AF65-F5344CB8AC3E}">
        <p14:creationId xmlns:p14="http://schemas.microsoft.com/office/powerpoint/2010/main" val="3846282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ROFL</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endParaRPr lang="en-US" sz="4800" dirty="0">
              <a:latin typeface="Karla" pitchFamily="2" charset="0"/>
              <a:ea typeface="Karla" pitchFamily="2" charset="0"/>
            </a:endParaRPr>
          </a:p>
        </p:txBody>
      </p:sp>
    </p:spTree>
    <p:extLst>
      <p:ext uri="{BB962C8B-B14F-4D97-AF65-F5344CB8AC3E}">
        <p14:creationId xmlns:p14="http://schemas.microsoft.com/office/powerpoint/2010/main" val="2284272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ROFL</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r>
              <a:rPr lang="en-US" sz="4800" dirty="0">
                <a:latin typeface="Karla" pitchFamily="2" charset="0"/>
                <a:ea typeface="Karla" pitchFamily="2" charset="0"/>
              </a:rPr>
              <a:t>Rolling On Floor Laughing</a:t>
            </a:r>
          </a:p>
        </p:txBody>
      </p:sp>
    </p:spTree>
    <p:extLst>
      <p:ext uri="{BB962C8B-B14F-4D97-AF65-F5344CB8AC3E}">
        <p14:creationId xmlns:p14="http://schemas.microsoft.com/office/powerpoint/2010/main" val="3752821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YOLO</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endParaRPr lang="en-US" sz="4800" dirty="0">
              <a:latin typeface="Karla" pitchFamily="2" charset="0"/>
              <a:ea typeface="Karla" pitchFamily="2" charset="0"/>
            </a:endParaRPr>
          </a:p>
        </p:txBody>
      </p:sp>
    </p:spTree>
    <p:extLst>
      <p:ext uri="{BB962C8B-B14F-4D97-AF65-F5344CB8AC3E}">
        <p14:creationId xmlns:p14="http://schemas.microsoft.com/office/powerpoint/2010/main" val="4136758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YOLO</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r>
              <a:rPr lang="en-US" sz="4800" dirty="0">
                <a:latin typeface="Karla" pitchFamily="2" charset="0"/>
                <a:ea typeface="Karla" pitchFamily="2" charset="0"/>
              </a:rPr>
              <a:t>You Only Live Once</a:t>
            </a:r>
          </a:p>
        </p:txBody>
      </p:sp>
    </p:spTree>
    <p:extLst>
      <p:ext uri="{BB962C8B-B14F-4D97-AF65-F5344CB8AC3E}">
        <p14:creationId xmlns:p14="http://schemas.microsoft.com/office/powerpoint/2010/main" val="1739680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CIL</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endParaRPr lang="en-US" sz="4800" dirty="0">
              <a:latin typeface="Karla" pitchFamily="2" charset="0"/>
              <a:ea typeface="Karla" pitchFamily="2" charset="0"/>
            </a:endParaRPr>
          </a:p>
        </p:txBody>
      </p:sp>
    </p:spTree>
    <p:extLst>
      <p:ext uri="{BB962C8B-B14F-4D97-AF65-F5344CB8AC3E}">
        <p14:creationId xmlns:p14="http://schemas.microsoft.com/office/powerpoint/2010/main" val="1436850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CIL</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r>
              <a:rPr lang="en-US" sz="4800" dirty="0">
                <a:latin typeface="Karla" pitchFamily="2" charset="0"/>
                <a:ea typeface="Karla" pitchFamily="2" charset="0"/>
              </a:rPr>
              <a:t>Center for Independent Living OR</a:t>
            </a:r>
          </a:p>
          <a:p>
            <a:pPr marL="0" indent="0" algn="ctr">
              <a:buNone/>
            </a:pPr>
            <a:r>
              <a:rPr lang="en-US" sz="4800" dirty="0">
                <a:latin typeface="Karla" pitchFamily="2" charset="0"/>
                <a:ea typeface="Karla" pitchFamily="2" charset="0"/>
              </a:rPr>
              <a:t>Cash-in-lieu (Note: Cash in lieu of what? Not paying them at all?)</a:t>
            </a:r>
          </a:p>
        </p:txBody>
      </p:sp>
    </p:spTree>
    <p:extLst>
      <p:ext uri="{BB962C8B-B14F-4D97-AF65-F5344CB8AC3E}">
        <p14:creationId xmlns:p14="http://schemas.microsoft.com/office/powerpoint/2010/main" val="3791091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97818" cy="6858000"/>
          </a:xfrm>
          <a:prstGeom prst="rect">
            <a:avLst/>
          </a:prstGeom>
        </p:spPr>
      </p:pic>
    </p:spTree>
    <p:extLst>
      <p:ext uri="{BB962C8B-B14F-4D97-AF65-F5344CB8AC3E}">
        <p14:creationId xmlns:p14="http://schemas.microsoft.com/office/powerpoint/2010/main" val="1613604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AFK</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endParaRPr lang="en-US" sz="4800" dirty="0">
              <a:latin typeface="Karla" pitchFamily="2" charset="0"/>
              <a:ea typeface="Karla" pitchFamily="2" charset="0"/>
            </a:endParaRPr>
          </a:p>
        </p:txBody>
      </p:sp>
    </p:spTree>
    <p:extLst>
      <p:ext uri="{BB962C8B-B14F-4D97-AF65-F5344CB8AC3E}">
        <p14:creationId xmlns:p14="http://schemas.microsoft.com/office/powerpoint/2010/main" val="2285881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AFK</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r>
              <a:rPr lang="en-US" sz="4800" dirty="0">
                <a:latin typeface="Karla" pitchFamily="2" charset="0"/>
                <a:ea typeface="Karla" pitchFamily="2" charset="0"/>
              </a:rPr>
              <a:t>Away from Keyboard</a:t>
            </a:r>
          </a:p>
        </p:txBody>
      </p:sp>
    </p:spTree>
    <p:extLst>
      <p:ext uri="{BB962C8B-B14F-4D97-AF65-F5344CB8AC3E}">
        <p14:creationId xmlns:p14="http://schemas.microsoft.com/office/powerpoint/2010/main" val="544561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BRB</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endParaRPr lang="en-US" sz="4800" dirty="0">
              <a:latin typeface="Karla" pitchFamily="2" charset="0"/>
              <a:ea typeface="Karla" pitchFamily="2" charset="0"/>
            </a:endParaRPr>
          </a:p>
        </p:txBody>
      </p:sp>
    </p:spTree>
    <p:extLst>
      <p:ext uri="{BB962C8B-B14F-4D97-AF65-F5344CB8AC3E}">
        <p14:creationId xmlns:p14="http://schemas.microsoft.com/office/powerpoint/2010/main" val="3595791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BRB</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r>
              <a:rPr lang="en-US" sz="4800" dirty="0">
                <a:latin typeface="Karla" pitchFamily="2" charset="0"/>
                <a:ea typeface="Karla" pitchFamily="2" charset="0"/>
              </a:rPr>
              <a:t>Be Right Back</a:t>
            </a:r>
          </a:p>
        </p:txBody>
      </p:sp>
    </p:spTree>
    <p:extLst>
      <p:ext uri="{BB962C8B-B14F-4D97-AF65-F5344CB8AC3E}">
        <p14:creationId xmlns:p14="http://schemas.microsoft.com/office/powerpoint/2010/main" val="5391097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BYOB</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endParaRPr lang="en-US" sz="4800" dirty="0">
              <a:latin typeface="Karla" pitchFamily="2" charset="0"/>
              <a:ea typeface="Karla" pitchFamily="2" charset="0"/>
            </a:endParaRPr>
          </a:p>
        </p:txBody>
      </p:sp>
    </p:spTree>
    <p:extLst>
      <p:ext uri="{BB962C8B-B14F-4D97-AF65-F5344CB8AC3E}">
        <p14:creationId xmlns:p14="http://schemas.microsoft.com/office/powerpoint/2010/main" val="15082530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BYOB</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r>
              <a:rPr lang="en-US" sz="4800" dirty="0">
                <a:latin typeface="Karla" pitchFamily="2" charset="0"/>
                <a:ea typeface="Karla" pitchFamily="2" charset="0"/>
              </a:rPr>
              <a:t>Bring Your Own “Beverage”</a:t>
            </a:r>
          </a:p>
        </p:txBody>
      </p:sp>
    </p:spTree>
    <p:extLst>
      <p:ext uri="{BB962C8B-B14F-4D97-AF65-F5344CB8AC3E}">
        <p14:creationId xmlns:p14="http://schemas.microsoft.com/office/powerpoint/2010/main" val="4813481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FAQ</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endParaRPr lang="en-US" sz="4800" dirty="0">
              <a:latin typeface="Karla" pitchFamily="2" charset="0"/>
              <a:ea typeface="Karla" pitchFamily="2" charset="0"/>
            </a:endParaRPr>
          </a:p>
        </p:txBody>
      </p:sp>
    </p:spTree>
    <p:extLst>
      <p:ext uri="{BB962C8B-B14F-4D97-AF65-F5344CB8AC3E}">
        <p14:creationId xmlns:p14="http://schemas.microsoft.com/office/powerpoint/2010/main" val="13568166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FAQ</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r>
              <a:rPr lang="en-US" sz="4800" dirty="0">
                <a:latin typeface="Karla" pitchFamily="2" charset="0"/>
                <a:ea typeface="Karla" pitchFamily="2" charset="0"/>
              </a:rPr>
              <a:t>Frequently Asked Questions </a:t>
            </a:r>
            <a:br>
              <a:rPr lang="en-US" sz="4800" dirty="0">
                <a:latin typeface="Karla" pitchFamily="2" charset="0"/>
                <a:ea typeface="Karla" pitchFamily="2" charset="0"/>
              </a:rPr>
            </a:br>
            <a:r>
              <a:rPr lang="en-US" sz="4800" dirty="0">
                <a:latin typeface="Karla" pitchFamily="2" charset="0"/>
                <a:ea typeface="Karla" pitchFamily="2" charset="0"/>
              </a:rPr>
              <a:t>(Note: Like, “What does FAQ mean?”)</a:t>
            </a:r>
          </a:p>
        </p:txBody>
      </p:sp>
    </p:spTree>
    <p:extLst>
      <p:ext uri="{BB962C8B-B14F-4D97-AF65-F5344CB8AC3E}">
        <p14:creationId xmlns:p14="http://schemas.microsoft.com/office/powerpoint/2010/main" val="26570749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BTW</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endParaRPr lang="en-US" sz="4800" dirty="0">
              <a:latin typeface="Karla" pitchFamily="2" charset="0"/>
              <a:ea typeface="Karla" pitchFamily="2" charset="0"/>
            </a:endParaRPr>
          </a:p>
        </p:txBody>
      </p:sp>
    </p:spTree>
    <p:extLst>
      <p:ext uri="{BB962C8B-B14F-4D97-AF65-F5344CB8AC3E}">
        <p14:creationId xmlns:p14="http://schemas.microsoft.com/office/powerpoint/2010/main" val="36583208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BTW</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r>
              <a:rPr lang="en-US" sz="4800" dirty="0">
                <a:latin typeface="Karla" pitchFamily="2" charset="0"/>
                <a:ea typeface="Karla" pitchFamily="2" charset="0"/>
              </a:rPr>
              <a:t>By The Way AND</a:t>
            </a:r>
          </a:p>
          <a:p>
            <a:pPr marL="0" indent="0" algn="ctr">
              <a:buNone/>
            </a:pPr>
            <a:r>
              <a:rPr lang="en-US" sz="4800" dirty="0">
                <a:latin typeface="Karla" pitchFamily="2" charset="0"/>
                <a:ea typeface="Karla" pitchFamily="2" charset="0"/>
              </a:rPr>
              <a:t>Bring The Wheelchair</a:t>
            </a:r>
          </a:p>
        </p:txBody>
      </p:sp>
    </p:spTree>
    <p:extLst>
      <p:ext uri="{BB962C8B-B14F-4D97-AF65-F5344CB8AC3E}">
        <p14:creationId xmlns:p14="http://schemas.microsoft.com/office/powerpoint/2010/main" val="3125752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97819" cy="6858000"/>
          </a:xfrm>
          <a:prstGeom prst="rect">
            <a:avLst/>
          </a:prstGeom>
        </p:spPr>
      </p:pic>
    </p:spTree>
    <p:extLst>
      <p:ext uri="{BB962C8B-B14F-4D97-AF65-F5344CB8AC3E}">
        <p14:creationId xmlns:p14="http://schemas.microsoft.com/office/powerpoint/2010/main" val="35240134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GR8</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endParaRPr lang="en-US" sz="4800" dirty="0">
              <a:latin typeface="Karla" pitchFamily="2" charset="0"/>
              <a:ea typeface="Karla" pitchFamily="2" charset="0"/>
            </a:endParaRPr>
          </a:p>
        </p:txBody>
      </p:sp>
    </p:spTree>
    <p:extLst>
      <p:ext uri="{BB962C8B-B14F-4D97-AF65-F5344CB8AC3E}">
        <p14:creationId xmlns:p14="http://schemas.microsoft.com/office/powerpoint/2010/main" val="41256039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GR8</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r>
              <a:rPr lang="en-US" sz="4800" dirty="0">
                <a:latin typeface="Karla" pitchFamily="2" charset="0"/>
                <a:ea typeface="Karla" pitchFamily="2" charset="0"/>
              </a:rPr>
              <a:t>Great </a:t>
            </a:r>
          </a:p>
          <a:p>
            <a:pPr marL="0" indent="0" algn="ctr">
              <a:buNone/>
            </a:pPr>
            <a:r>
              <a:rPr lang="en-US" sz="4800" dirty="0">
                <a:latin typeface="Karla" pitchFamily="2" charset="0"/>
                <a:ea typeface="Karla" pitchFamily="2" charset="0"/>
              </a:rPr>
              <a:t>(Note: Frosted Flakes are GR8)</a:t>
            </a:r>
          </a:p>
        </p:txBody>
      </p:sp>
    </p:spTree>
    <p:extLst>
      <p:ext uri="{BB962C8B-B14F-4D97-AF65-F5344CB8AC3E}">
        <p14:creationId xmlns:p14="http://schemas.microsoft.com/office/powerpoint/2010/main" val="18867107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IMHO</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endParaRPr lang="en-US" sz="4800" dirty="0">
              <a:latin typeface="Karla" pitchFamily="2" charset="0"/>
              <a:ea typeface="Karla" pitchFamily="2" charset="0"/>
            </a:endParaRPr>
          </a:p>
        </p:txBody>
      </p:sp>
    </p:spTree>
    <p:extLst>
      <p:ext uri="{BB962C8B-B14F-4D97-AF65-F5344CB8AC3E}">
        <p14:creationId xmlns:p14="http://schemas.microsoft.com/office/powerpoint/2010/main" val="387864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IMHO</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r>
              <a:rPr lang="en-US" sz="4800" dirty="0">
                <a:latin typeface="Karla" pitchFamily="2" charset="0"/>
                <a:ea typeface="Karla" pitchFamily="2" charset="0"/>
              </a:rPr>
              <a:t>In My Humble Opinion</a:t>
            </a:r>
          </a:p>
        </p:txBody>
      </p:sp>
    </p:spTree>
    <p:extLst>
      <p:ext uri="{BB962C8B-B14F-4D97-AF65-F5344CB8AC3E}">
        <p14:creationId xmlns:p14="http://schemas.microsoft.com/office/powerpoint/2010/main" val="28534181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JK or J/K</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endParaRPr lang="en-US" sz="4800" dirty="0">
              <a:latin typeface="Karla" pitchFamily="2" charset="0"/>
              <a:ea typeface="Karla" pitchFamily="2" charset="0"/>
            </a:endParaRPr>
          </a:p>
        </p:txBody>
      </p:sp>
    </p:spTree>
    <p:extLst>
      <p:ext uri="{BB962C8B-B14F-4D97-AF65-F5344CB8AC3E}">
        <p14:creationId xmlns:p14="http://schemas.microsoft.com/office/powerpoint/2010/main" val="1078193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JK or J/K</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r>
              <a:rPr lang="en-US" sz="4800" dirty="0">
                <a:latin typeface="Karla" pitchFamily="2" charset="0"/>
                <a:ea typeface="Karla" pitchFamily="2" charset="0"/>
              </a:rPr>
              <a:t>Just Kidding (Note: But not really…)</a:t>
            </a:r>
          </a:p>
        </p:txBody>
      </p:sp>
    </p:spTree>
    <p:extLst>
      <p:ext uri="{BB962C8B-B14F-4D97-AF65-F5344CB8AC3E}">
        <p14:creationId xmlns:p14="http://schemas.microsoft.com/office/powerpoint/2010/main" val="13412669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SSI</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endParaRPr lang="en-US" sz="4800" dirty="0">
              <a:latin typeface="Karla" pitchFamily="2" charset="0"/>
              <a:ea typeface="Karla" pitchFamily="2" charset="0"/>
            </a:endParaRPr>
          </a:p>
        </p:txBody>
      </p:sp>
    </p:spTree>
    <p:extLst>
      <p:ext uri="{BB962C8B-B14F-4D97-AF65-F5344CB8AC3E}">
        <p14:creationId xmlns:p14="http://schemas.microsoft.com/office/powerpoint/2010/main" val="18948082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SSI</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r>
              <a:rPr lang="en-US" sz="4800" dirty="0">
                <a:latin typeface="Karla" pitchFamily="2" charset="0"/>
                <a:ea typeface="Karla" pitchFamily="2" charset="0"/>
              </a:rPr>
              <a:t>Supplemental Security Income</a:t>
            </a:r>
          </a:p>
        </p:txBody>
      </p:sp>
    </p:spTree>
    <p:extLst>
      <p:ext uri="{BB962C8B-B14F-4D97-AF65-F5344CB8AC3E}">
        <p14:creationId xmlns:p14="http://schemas.microsoft.com/office/powerpoint/2010/main" val="23563067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SSDI</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endParaRPr lang="en-US" sz="4800" dirty="0">
              <a:latin typeface="Karla" pitchFamily="2" charset="0"/>
              <a:ea typeface="Karla" pitchFamily="2" charset="0"/>
            </a:endParaRPr>
          </a:p>
        </p:txBody>
      </p:sp>
    </p:spTree>
    <p:extLst>
      <p:ext uri="{BB962C8B-B14F-4D97-AF65-F5344CB8AC3E}">
        <p14:creationId xmlns:p14="http://schemas.microsoft.com/office/powerpoint/2010/main" val="25217894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SSDI</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r>
              <a:rPr lang="en-US" sz="4800" dirty="0">
                <a:latin typeface="Karla" pitchFamily="2" charset="0"/>
                <a:ea typeface="Karla" pitchFamily="2" charset="0"/>
              </a:rPr>
              <a:t>Social Security Disability Insurance</a:t>
            </a:r>
          </a:p>
        </p:txBody>
      </p:sp>
    </p:spTree>
    <p:extLst>
      <p:ext uri="{BB962C8B-B14F-4D97-AF65-F5344CB8AC3E}">
        <p14:creationId xmlns:p14="http://schemas.microsoft.com/office/powerpoint/2010/main" val="1576183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97819" cy="6858000"/>
          </a:xfrm>
          <a:prstGeom prst="rect">
            <a:avLst/>
          </a:prstGeom>
        </p:spPr>
      </p:pic>
    </p:spTree>
    <p:extLst>
      <p:ext uri="{BB962C8B-B14F-4D97-AF65-F5344CB8AC3E}">
        <p14:creationId xmlns:p14="http://schemas.microsoft.com/office/powerpoint/2010/main" val="29183016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MDCR</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endParaRPr lang="en-US" sz="4800" dirty="0">
              <a:latin typeface="Karla" pitchFamily="2" charset="0"/>
              <a:ea typeface="Karla" pitchFamily="2" charset="0"/>
            </a:endParaRPr>
          </a:p>
        </p:txBody>
      </p:sp>
    </p:spTree>
    <p:extLst>
      <p:ext uri="{BB962C8B-B14F-4D97-AF65-F5344CB8AC3E}">
        <p14:creationId xmlns:p14="http://schemas.microsoft.com/office/powerpoint/2010/main" val="17877588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MDCR</a:t>
            </a:r>
          </a:p>
        </p:txBody>
      </p:sp>
      <p:sp>
        <p:nvSpPr>
          <p:cNvPr id="3" name="Content Placeholder 2"/>
          <p:cNvSpPr>
            <a:spLocks noGrp="1"/>
          </p:cNvSpPr>
          <p:nvPr>
            <p:ph idx="1"/>
          </p:nvPr>
        </p:nvSpPr>
        <p:spPr>
          <a:xfrm>
            <a:off x="838200" y="4014951"/>
            <a:ext cx="10515600" cy="2596056"/>
          </a:xfrm>
        </p:spPr>
        <p:txBody>
          <a:bodyPr>
            <a:normAutofit lnSpcReduction="10000"/>
          </a:bodyPr>
          <a:lstStyle/>
          <a:p>
            <a:pPr marL="0" indent="0" algn="ctr">
              <a:buNone/>
            </a:pPr>
            <a:r>
              <a:rPr lang="en-US" sz="4800" dirty="0">
                <a:latin typeface="Karla" pitchFamily="2" charset="0"/>
                <a:ea typeface="Karla" pitchFamily="2" charset="0"/>
              </a:rPr>
              <a:t>Medicare </a:t>
            </a:r>
          </a:p>
          <a:p>
            <a:pPr marL="0" indent="0" algn="ctr">
              <a:buNone/>
            </a:pPr>
            <a:r>
              <a:rPr lang="en-US" sz="4800" dirty="0">
                <a:latin typeface="Karla" pitchFamily="2" charset="0"/>
                <a:ea typeface="Karla" pitchFamily="2" charset="0"/>
              </a:rPr>
              <a:t>(Note: Oh, we can just pick random letters to be abbreviations now?! ARNM = Acronym -_-)</a:t>
            </a:r>
          </a:p>
        </p:txBody>
      </p:sp>
    </p:spTree>
    <p:extLst>
      <p:ext uri="{BB962C8B-B14F-4D97-AF65-F5344CB8AC3E}">
        <p14:creationId xmlns:p14="http://schemas.microsoft.com/office/powerpoint/2010/main" val="14844526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CAP</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endParaRPr lang="en-US" sz="4800" dirty="0">
              <a:latin typeface="Karla" pitchFamily="2" charset="0"/>
              <a:ea typeface="Karla" pitchFamily="2" charset="0"/>
            </a:endParaRPr>
          </a:p>
        </p:txBody>
      </p:sp>
    </p:spTree>
    <p:extLst>
      <p:ext uri="{BB962C8B-B14F-4D97-AF65-F5344CB8AC3E}">
        <p14:creationId xmlns:p14="http://schemas.microsoft.com/office/powerpoint/2010/main" val="29899110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CAP</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r>
              <a:rPr lang="en-US" sz="4800" dirty="0">
                <a:latin typeface="Karla" pitchFamily="2" charset="0"/>
                <a:ea typeface="Karla" pitchFamily="2" charset="0"/>
              </a:rPr>
              <a:t>Client Assistance Program OR</a:t>
            </a:r>
          </a:p>
          <a:p>
            <a:pPr marL="0" indent="0" algn="ctr">
              <a:buNone/>
            </a:pPr>
            <a:r>
              <a:rPr lang="en-US" sz="4800" dirty="0">
                <a:latin typeface="Karla" pitchFamily="2" charset="0"/>
                <a:ea typeface="Karla" pitchFamily="2" charset="0"/>
              </a:rPr>
              <a:t>Cost Allocation Plan OR</a:t>
            </a:r>
          </a:p>
          <a:p>
            <a:pPr marL="0" indent="0" algn="ctr">
              <a:buNone/>
            </a:pPr>
            <a:r>
              <a:rPr lang="en-US" sz="4800" dirty="0">
                <a:latin typeface="Karla" pitchFamily="2" charset="0"/>
                <a:ea typeface="Karla" pitchFamily="2" charset="0"/>
              </a:rPr>
              <a:t>Corrective Action Plan</a:t>
            </a:r>
          </a:p>
        </p:txBody>
      </p:sp>
    </p:spTree>
    <p:extLst>
      <p:ext uri="{BB962C8B-B14F-4D97-AF65-F5344CB8AC3E}">
        <p14:creationId xmlns:p14="http://schemas.microsoft.com/office/powerpoint/2010/main" val="6749311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ADL</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endParaRPr lang="en-US" sz="4800" dirty="0">
              <a:latin typeface="Karla" pitchFamily="2" charset="0"/>
              <a:ea typeface="Karla" pitchFamily="2" charset="0"/>
            </a:endParaRPr>
          </a:p>
        </p:txBody>
      </p:sp>
    </p:spTree>
    <p:extLst>
      <p:ext uri="{BB962C8B-B14F-4D97-AF65-F5344CB8AC3E}">
        <p14:creationId xmlns:p14="http://schemas.microsoft.com/office/powerpoint/2010/main" val="36795810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ADL</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r>
              <a:rPr lang="en-US" sz="4800" dirty="0">
                <a:latin typeface="Karla" pitchFamily="2" charset="0"/>
                <a:ea typeface="Karla" pitchFamily="2" charset="0"/>
              </a:rPr>
              <a:t>Activities of Daily Living</a:t>
            </a:r>
          </a:p>
        </p:txBody>
      </p:sp>
    </p:spTree>
    <p:extLst>
      <p:ext uri="{BB962C8B-B14F-4D97-AF65-F5344CB8AC3E}">
        <p14:creationId xmlns:p14="http://schemas.microsoft.com/office/powerpoint/2010/main" val="16849391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I&amp;R</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endParaRPr lang="en-US" sz="4800" dirty="0">
              <a:latin typeface="Karla" pitchFamily="2" charset="0"/>
              <a:ea typeface="Karla" pitchFamily="2" charset="0"/>
            </a:endParaRPr>
          </a:p>
        </p:txBody>
      </p:sp>
    </p:spTree>
    <p:extLst>
      <p:ext uri="{BB962C8B-B14F-4D97-AF65-F5344CB8AC3E}">
        <p14:creationId xmlns:p14="http://schemas.microsoft.com/office/powerpoint/2010/main" val="31943821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I&amp;R</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r>
              <a:rPr lang="en-US" sz="4800" dirty="0">
                <a:latin typeface="Karla" pitchFamily="2" charset="0"/>
                <a:ea typeface="Karla" pitchFamily="2" charset="0"/>
              </a:rPr>
              <a:t>Information and Referral</a:t>
            </a:r>
          </a:p>
        </p:txBody>
      </p:sp>
    </p:spTree>
    <p:extLst>
      <p:ext uri="{BB962C8B-B14F-4D97-AF65-F5344CB8AC3E}">
        <p14:creationId xmlns:p14="http://schemas.microsoft.com/office/powerpoint/2010/main" val="33933733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IEP</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endParaRPr lang="en-US" sz="4800" dirty="0">
              <a:latin typeface="Karla" pitchFamily="2" charset="0"/>
              <a:ea typeface="Karla" pitchFamily="2" charset="0"/>
            </a:endParaRPr>
          </a:p>
        </p:txBody>
      </p:sp>
    </p:spTree>
    <p:extLst>
      <p:ext uri="{BB962C8B-B14F-4D97-AF65-F5344CB8AC3E}">
        <p14:creationId xmlns:p14="http://schemas.microsoft.com/office/powerpoint/2010/main" val="12271702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IEP</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r>
              <a:rPr lang="en-US" sz="4800" dirty="0">
                <a:latin typeface="Karla" pitchFamily="2" charset="0"/>
                <a:ea typeface="Karla" pitchFamily="2" charset="0"/>
              </a:rPr>
              <a:t>Individualized Education Program OR</a:t>
            </a:r>
            <a:br>
              <a:rPr lang="en-US" sz="4800" dirty="0">
                <a:latin typeface="Karla" pitchFamily="2" charset="0"/>
                <a:ea typeface="Karla" pitchFamily="2" charset="0"/>
              </a:rPr>
            </a:br>
            <a:r>
              <a:rPr lang="en-US" sz="4800" dirty="0">
                <a:latin typeface="Karla" pitchFamily="2" charset="0"/>
                <a:ea typeface="Karla" pitchFamily="2" charset="0"/>
              </a:rPr>
              <a:t>Individual Employment Plan</a:t>
            </a:r>
          </a:p>
        </p:txBody>
      </p:sp>
    </p:spTree>
    <p:extLst>
      <p:ext uri="{BB962C8B-B14F-4D97-AF65-F5344CB8AC3E}">
        <p14:creationId xmlns:p14="http://schemas.microsoft.com/office/powerpoint/2010/main" val="1311764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37068" y="0"/>
            <a:ext cx="7258269" cy="6644894"/>
          </a:xfrm>
        </p:spPr>
      </p:pic>
      <p:pic>
        <p:nvPicPr>
          <p:cNvPr id="11" name="ray_gun-Mike_Koenig-116906042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17575" y="3619500"/>
            <a:ext cx="609600" cy="609600"/>
          </a:xfrm>
          <a:prstGeom prst="rect">
            <a:avLst/>
          </a:prstGeom>
        </p:spPr>
      </p:pic>
    </p:spTree>
    <p:extLst>
      <p:ext uri="{BB962C8B-B14F-4D97-AF65-F5344CB8AC3E}">
        <p14:creationId xmlns:p14="http://schemas.microsoft.com/office/powerpoint/2010/main" val="218201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72"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7576"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OCR</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endParaRPr lang="en-US" sz="4800" dirty="0">
              <a:latin typeface="Karla" pitchFamily="2" charset="0"/>
              <a:ea typeface="Karla" pitchFamily="2" charset="0"/>
            </a:endParaRPr>
          </a:p>
        </p:txBody>
      </p:sp>
    </p:spTree>
    <p:extLst>
      <p:ext uri="{BB962C8B-B14F-4D97-AF65-F5344CB8AC3E}">
        <p14:creationId xmlns:p14="http://schemas.microsoft.com/office/powerpoint/2010/main" val="33157403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OCR</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r>
              <a:rPr lang="en-US" sz="4800" dirty="0">
                <a:latin typeface="Karla" pitchFamily="2" charset="0"/>
                <a:ea typeface="Karla" pitchFamily="2" charset="0"/>
              </a:rPr>
              <a:t>Office of Civil Rights</a:t>
            </a:r>
          </a:p>
        </p:txBody>
      </p:sp>
    </p:spTree>
    <p:extLst>
      <p:ext uri="{BB962C8B-B14F-4D97-AF65-F5344CB8AC3E}">
        <p14:creationId xmlns:p14="http://schemas.microsoft.com/office/powerpoint/2010/main" val="16486504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16007"/>
            <a:ext cx="10515600" cy="3796972"/>
          </a:xfrm>
        </p:spPr>
        <p:txBody>
          <a:bodyPr>
            <a:normAutofit/>
          </a:bodyPr>
          <a:lstStyle/>
          <a:p>
            <a:pPr algn="ctr"/>
            <a:r>
              <a:rPr lang="en-US" sz="9600" dirty="0">
                <a:latin typeface="Karla" pitchFamily="2" charset="0"/>
                <a:ea typeface="Karla" pitchFamily="2" charset="0"/>
              </a:rPr>
              <a:t>Social Media Terms</a:t>
            </a:r>
          </a:p>
        </p:txBody>
      </p:sp>
      <p:sp>
        <p:nvSpPr>
          <p:cNvPr id="3" name="Content Placeholder 2"/>
          <p:cNvSpPr>
            <a:spLocks noGrp="1"/>
          </p:cNvSpPr>
          <p:nvPr>
            <p:ph idx="1"/>
          </p:nvPr>
        </p:nvSpPr>
        <p:spPr>
          <a:xfrm>
            <a:off x="838200" y="4014951"/>
            <a:ext cx="10515600" cy="2596056"/>
          </a:xfrm>
        </p:spPr>
        <p:txBody>
          <a:bodyPr>
            <a:normAutofit/>
          </a:bodyPr>
          <a:lstStyle/>
          <a:p>
            <a:pPr marL="0" indent="0" algn="ctr">
              <a:buNone/>
            </a:pPr>
            <a:endParaRPr lang="en-US" sz="4800" dirty="0">
              <a:latin typeface="Karla" pitchFamily="2" charset="0"/>
              <a:ea typeface="Karla" pitchFamily="2" charset="0"/>
            </a:endParaRPr>
          </a:p>
        </p:txBody>
      </p:sp>
    </p:spTree>
    <p:extLst>
      <p:ext uri="{BB962C8B-B14F-4D97-AF65-F5344CB8AC3E}">
        <p14:creationId xmlns:p14="http://schemas.microsoft.com/office/powerpoint/2010/main" val="640697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Social Networking</a:t>
            </a:r>
          </a:p>
        </p:txBody>
      </p:sp>
      <p:sp>
        <p:nvSpPr>
          <p:cNvPr id="3" name="Content Placeholder 2"/>
          <p:cNvSpPr>
            <a:spLocks noGrp="1"/>
          </p:cNvSpPr>
          <p:nvPr>
            <p:ph idx="1"/>
          </p:nvPr>
        </p:nvSpPr>
        <p:spPr>
          <a:xfrm>
            <a:off x="838200" y="4014951"/>
            <a:ext cx="10515600" cy="2596056"/>
          </a:xfrm>
        </p:spPr>
        <p:txBody>
          <a:bodyPr>
            <a:normAutofit/>
          </a:bodyPr>
          <a:lstStyle/>
          <a:p>
            <a:pPr marL="0" lvl="0" indent="0">
              <a:buNone/>
            </a:pPr>
            <a:r>
              <a:rPr lang="en-US" sz="3600" dirty="0">
                <a:latin typeface="Karla" pitchFamily="2" charset="0"/>
                <a:ea typeface="Karla" pitchFamily="2" charset="0"/>
              </a:rPr>
              <a:t>The use of dedicated websites and applications to interact with other users, or to find people with similar interests to oneself.</a:t>
            </a:r>
          </a:p>
        </p:txBody>
      </p:sp>
    </p:spTree>
    <p:extLst>
      <p:ext uri="{BB962C8B-B14F-4D97-AF65-F5344CB8AC3E}">
        <p14:creationId xmlns:p14="http://schemas.microsoft.com/office/powerpoint/2010/main" val="26508048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Social Media</a:t>
            </a:r>
          </a:p>
        </p:txBody>
      </p:sp>
      <p:sp>
        <p:nvSpPr>
          <p:cNvPr id="3" name="Content Placeholder 2"/>
          <p:cNvSpPr>
            <a:spLocks noGrp="1"/>
          </p:cNvSpPr>
          <p:nvPr>
            <p:ph idx="1"/>
          </p:nvPr>
        </p:nvSpPr>
        <p:spPr>
          <a:xfrm>
            <a:off x="838200" y="4014951"/>
            <a:ext cx="10515600" cy="2596056"/>
          </a:xfrm>
        </p:spPr>
        <p:txBody>
          <a:bodyPr>
            <a:normAutofit/>
          </a:bodyPr>
          <a:lstStyle/>
          <a:p>
            <a:pPr marL="0" lvl="0" indent="0">
              <a:buNone/>
            </a:pPr>
            <a:r>
              <a:rPr lang="en-US" sz="3600" dirty="0">
                <a:latin typeface="Karla" pitchFamily="2" charset="0"/>
                <a:ea typeface="Karla" pitchFamily="2" charset="0"/>
              </a:rPr>
              <a:t>Websites and applications that allow users to create and share content or participate in social networking.</a:t>
            </a:r>
          </a:p>
        </p:txBody>
      </p:sp>
    </p:spTree>
    <p:extLst>
      <p:ext uri="{BB962C8B-B14F-4D97-AF65-F5344CB8AC3E}">
        <p14:creationId xmlns:p14="http://schemas.microsoft.com/office/powerpoint/2010/main" val="31448990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Chat</a:t>
            </a:r>
          </a:p>
        </p:txBody>
      </p:sp>
      <p:sp>
        <p:nvSpPr>
          <p:cNvPr id="3" name="Content Placeholder 2"/>
          <p:cNvSpPr>
            <a:spLocks noGrp="1"/>
          </p:cNvSpPr>
          <p:nvPr>
            <p:ph idx="1"/>
          </p:nvPr>
        </p:nvSpPr>
        <p:spPr>
          <a:xfrm>
            <a:off x="838200" y="3689130"/>
            <a:ext cx="10515600" cy="2596056"/>
          </a:xfrm>
        </p:spPr>
        <p:txBody>
          <a:bodyPr>
            <a:normAutofit/>
          </a:bodyPr>
          <a:lstStyle/>
          <a:p>
            <a:pPr marL="0" lvl="0" indent="0">
              <a:buNone/>
            </a:pPr>
            <a:r>
              <a:rPr lang="en-US" sz="3600" dirty="0">
                <a:latin typeface="Karla" pitchFamily="2" charset="0"/>
                <a:ea typeface="Karla" pitchFamily="2" charset="0"/>
              </a:rPr>
              <a:t>Chat can refer to any kind of communication over the internet but traditionally refers to one-to-one communication through a text-based chat application, commonly referred to as instant messaging (IM) applications.</a:t>
            </a:r>
          </a:p>
        </p:txBody>
      </p:sp>
    </p:spTree>
    <p:extLst>
      <p:ext uri="{BB962C8B-B14F-4D97-AF65-F5344CB8AC3E}">
        <p14:creationId xmlns:p14="http://schemas.microsoft.com/office/powerpoint/2010/main" val="41480069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31841"/>
          </a:xfrm>
        </p:spPr>
        <p:txBody>
          <a:bodyPr>
            <a:normAutofit/>
          </a:bodyPr>
          <a:lstStyle/>
          <a:p>
            <a:pPr algn="ctr"/>
            <a:r>
              <a:rPr lang="en-US" sz="9600" dirty="0">
                <a:latin typeface="Karla" pitchFamily="2" charset="0"/>
                <a:ea typeface="Karla" pitchFamily="2" charset="0"/>
              </a:rPr>
              <a:t>Engagement</a:t>
            </a:r>
          </a:p>
        </p:txBody>
      </p:sp>
      <p:sp>
        <p:nvSpPr>
          <p:cNvPr id="3" name="Content Placeholder 2"/>
          <p:cNvSpPr>
            <a:spLocks noGrp="1"/>
          </p:cNvSpPr>
          <p:nvPr>
            <p:ph idx="1"/>
          </p:nvPr>
        </p:nvSpPr>
        <p:spPr>
          <a:xfrm>
            <a:off x="838200" y="2280745"/>
            <a:ext cx="10515600" cy="4004441"/>
          </a:xfrm>
        </p:spPr>
        <p:txBody>
          <a:bodyPr>
            <a:normAutofit fontScale="92500"/>
          </a:bodyPr>
          <a:lstStyle/>
          <a:p>
            <a:pPr marL="0" lvl="0" indent="0">
              <a:buNone/>
            </a:pPr>
            <a:r>
              <a:rPr lang="en-US" dirty="0">
                <a:latin typeface="Karla" pitchFamily="2" charset="0"/>
                <a:ea typeface="Karla" pitchFamily="2" charset="0"/>
              </a:rPr>
              <a:t>Social media engagement refers to the acts of talking to, messaging or otherwise interacting with other people on social networks. </a:t>
            </a:r>
          </a:p>
          <a:p>
            <a:pPr marL="0" lvl="0" indent="0">
              <a:buNone/>
            </a:pPr>
            <a:r>
              <a:rPr lang="en-US" dirty="0">
                <a:latin typeface="Karla" pitchFamily="2" charset="0"/>
                <a:ea typeface="Karla" pitchFamily="2" charset="0"/>
              </a:rPr>
              <a:t>This broad term encompasses a several different types of actions on social media, from commenting on Facebook posts to participating in Twitter chats. </a:t>
            </a:r>
          </a:p>
          <a:p>
            <a:pPr marL="0" lvl="0" indent="0">
              <a:buNone/>
            </a:pPr>
            <a:r>
              <a:rPr lang="en-US" dirty="0">
                <a:latin typeface="Karla" pitchFamily="2" charset="0"/>
                <a:ea typeface="Karla" pitchFamily="2" charset="0"/>
              </a:rPr>
              <a:t>At its simplest, social media engagement is any interaction you have with other users. For that reason, it’s a core part of every social media strategy. Your followers expect you to interact with them. Being social is core to social media, after all.</a:t>
            </a:r>
            <a:endParaRPr lang="en-US" sz="3600" dirty="0">
              <a:latin typeface="Karla" pitchFamily="2" charset="0"/>
              <a:ea typeface="Karla" pitchFamily="2" charset="0"/>
            </a:endParaRPr>
          </a:p>
        </p:txBody>
      </p:sp>
    </p:spTree>
    <p:extLst>
      <p:ext uri="{BB962C8B-B14F-4D97-AF65-F5344CB8AC3E}">
        <p14:creationId xmlns:p14="http://schemas.microsoft.com/office/powerpoint/2010/main" val="33910050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42047"/>
          </a:xfrm>
        </p:spPr>
        <p:txBody>
          <a:bodyPr>
            <a:normAutofit/>
          </a:bodyPr>
          <a:lstStyle/>
          <a:p>
            <a:pPr algn="ctr"/>
            <a:r>
              <a:rPr lang="en-US" sz="9600" dirty="0">
                <a:latin typeface="Karla" pitchFamily="2" charset="0"/>
                <a:ea typeface="Karla" pitchFamily="2" charset="0"/>
              </a:rPr>
              <a:t>Facebook</a:t>
            </a:r>
          </a:p>
        </p:txBody>
      </p:sp>
      <p:sp>
        <p:nvSpPr>
          <p:cNvPr id="3" name="Content Placeholder 2"/>
          <p:cNvSpPr>
            <a:spLocks noGrp="1"/>
          </p:cNvSpPr>
          <p:nvPr>
            <p:ph idx="1"/>
          </p:nvPr>
        </p:nvSpPr>
        <p:spPr>
          <a:xfrm>
            <a:off x="838200" y="2575034"/>
            <a:ext cx="10515600" cy="3710152"/>
          </a:xfrm>
        </p:spPr>
        <p:txBody>
          <a:bodyPr>
            <a:normAutofit/>
          </a:bodyPr>
          <a:lstStyle/>
          <a:p>
            <a:pPr marL="0" lvl="0" indent="0">
              <a:buNone/>
            </a:pPr>
            <a:r>
              <a:rPr lang="en-US" dirty="0">
                <a:latin typeface="Karla" pitchFamily="2" charset="0"/>
                <a:ea typeface="Karla" pitchFamily="2" charset="0"/>
              </a:rPr>
              <a:t>Facebook is a social media platform founded by Mark Zuckerberg in 2004. </a:t>
            </a:r>
          </a:p>
          <a:p>
            <a:pPr marL="0" lvl="0" indent="0">
              <a:buNone/>
            </a:pPr>
            <a:r>
              <a:rPr lang="en-US" dirty="0">
                <a:latin typeface="Karla" pitchFamily="2" charset="0"/>
                <a:ea typeface="Karla" pitchFamily="2" charset="0"/>
              </a:rPr>
              <a:t>The site connects people with friends, family, acquaintances, and businesses from all over the world and enables them to post, share, and engage with a variety of content such as photos and status updates. </a:t>
            </a:r>
          </a:p>
          <a:p>
            <a:pPr marL="0" lvl="0" indent="0">
              <a:buNone/>
            </a:pPr>
            <a:r>
              <a:rPr lang="en-US" dirty="0">
                <a:latin typeface="Karla" pitchFamily="2" charset="0"/>
                <a:ea typeface="Karla" pitchFamily="2" charset="0"/>
              </a:rPr>
              <a:t>The platform currently boasts around 1.7 billion active users.</a:t>
            </a:r>
            <a:endParaRPr lang="en-US" sz="3600" dirty="0">
              <a:latin typeface="Karla" pitchFamily="2" charset="0"/>
              <a:ea typeface="Karla" pitchFamily="2" charset="0"/>
            </a:endParaRPr>
          </a:p>
        </p:txBody>
      </p:sp>
    </p:spTree>
    <p:extLst>
      <p:ext uri="{BB962C8B-B14F-4D97-AF65-F5344CB8AC3E}">
        <p14:creationId xmlns:p14="http://schemas.microsoft.com/office/powerpoint/2010/main" val="15954934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42047"/>
          </a:xfrm>
        </p:spPr>
        <p:txBody>
          <a:bodyPr>
            <a:normAutofit/>
          </a:bodyPr>
          <a:lstStyle/>
          <a:p>
            <a:pPr algn="ctr"/>
            <a:r>
              <a:rPr lang="en-US" sz="9600" dirty="0">
                <a:latin typeface="Karla" pitchFamily="2" charset="0"/>
                <a:ea typeface="Karla" pitchFamily="2" charset="0"/>
              </a:rPr>
              <a:t>Flickr</a:t>
            </a:r>
          </a:p>
        </p:txBody>
      </p:sp>
      <p:sp>
        <p:nvSpPr>
          <p:cNvPr id="3" name="Content Placeholder 2"/>
          <p:cNvSpPr>
            <a:spLocks noGrp="1"/>
          </p:cNvSpPr>
          <p:nvPr>
            <p:ph idx="1"/>
          </p:nvPr>
        </p:nvSpPr>
        <p:spPr>
          <a:xfrm>
            <a:off x="838200" y="2575034"/>
            <a:ext cx="10515600" cy="3710152"/>
          </a:xfrm>
        </p:spPr>
        <p:txBody>
          <a:bodyPr>
            <a:normAutofit/>
          </a:bodyPr>
          <a:lstStyle/>
          <a:p>
            <a:pPr marL="0" indent="0">
              <a:buNone/>
            </a:pPr>
            <a:r>
              <a:rPr lang="en-US" sz="3600" dirty="0">
                <a:latin typeface="Karla" pitchFamily="2" charset="0"/>
                <a:ea typeface="Karla" pitchFamily="2" charset="0"/>
              </a:rPr>
              <a:t>Flickr is a social network for online picture sharing.</a:t>
            </a:r>
          </a:p>
          <a:p>
            <a:pPr marL="0" indent="0">
              <a:buNone/>
            </a:pPr>
            <a:r>
              <a:rPr lang="en-US" sz="3600" dirty="0">
                <a:latin typeface="Karla" pitchFamily="2" charset="0"/>
                <a:ea typeface="Karla" pitchFamily="2" charset="0"/>
              </a:rPr>
              <a:t>The service allows users to store photos online and then share them with others through profiles, groups, sets, and other methods.</a:t>
            </a:r>
          </a:p>
        </p:txBody>
      </p:sp>
    </p:spTree>
    <p:extLst>
      <p:ext uri="{BB962C8B-B14F-4D97-AF65-F5344CB8AC3E}">
        <p14:creationId xmlns:p14="http://schemas.microsoft.com/office/powerpoint/2010/main" val="19794356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42047"/>
          </a:xfrm>
        </p:spPr>
        <p:txBody>
          <a:bodyPr>
            <a:normAutofit/>
          </a:bodyPr>
          <a:lstStyle/>
          <a:p>
            <a:pPr algn="ctr"/>
            <a:r>
              <a:rPr lang="en-US" sz="9600" dirty="0">
                <a:latin typeface="Karla" pitchFamily="2" charset="0"/>
                <a:ea typeface="Karla" pitchFamily="2" charset="0"/>
              </a:rPr>
              <a:t>Instagram</a:t>
            </a:r>
          </a:p>
        </p:txBody>
      </p:sp>
      <p:sp>
        <p:nvSpPr>
          <p:cNvPr id="3" name="Content Placeholder 2"/>
          <p:cNvSpPr>
            <a:spLocks noGrp="1"/>
          </p:cNvSpPr>
          <p:nvPr>
            <p:ph idx="1"/>
          </p:nvPr>
        </p:nvSpPr>
        <p:spPr>
          <a:xfrm>
            <a:off x="838200" y="2575034"/>
            <a:ext cx="10515600" cy="3710152"/>
          </a:xfrm>
        </p:spPr>
        <p:txBody>
          <a:bodyPr>
            <a:normAutofit/>
          </a:bodyPr>
          <a:lstStyle/>
          <a:p>
            <a:pPr marL="0" indent="0">
              <a:buNone/>
            </a:pPr>
            <a:r>
              <a:rPr lang="en-US" sz="3200" dirty="0">
                <a:latin typeface="Karla" pitchFamily="2" charset="0"/>
                <a:ea typeface="Karla" pitchFamily="2" charset="0"/>
              </a:rPr>
              <a:t>Instagram is a photo sharing application that lets users take photos, apply filters to their images, and share the photos instantly on the Instagram network and other social networks like Facebook, Flickr, Twitter, and Foursquare. </a:t>
            </a:r>
          </a:p>
          <a:p>
            <a:pPr marL="0" indent="0">
              <a:buNone/>
            </a:pPr>
            <a:r>
              <a:rPr lang="en-US" sz="3200" dirty="0">
                <a:latin typeface="Karla" pitchFamily="2" charset="0"/>
                <a:ea typeface="Karla" pitchFamily="2" charset="0"/>
              </a:rPr>
              <a:t>The app is targeted toward mobile social sharing, and has gained more than 300 million users. </a:t>
            </a:r>
          </a:p>
        </p:txBody>
      </p:sp>
    </p:spTree>
    <p:extLst>
      <p:ext uri="{BB962C8B-B14F-4D97-AF65-F5344CB8AC3E}">
        <p14:creationId xmlns:p14="http://schemas.microsoft.com/office/powerpoint/2010/main" val="3459198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BBQ</a:t>
            </a:r>
          </a:p>
        </p:txBody>
      </p:sp>
      <p:sp>
        <p:nvSpPr>
          <p:cNvPr id="3" name="Content Placeholder 2"/>
          <p:cNvSpPr>
            <a:spLocks noGrp="1"/>
          </p:cNvSpPr>
          <p:nvPr>
            <p:ph idx="1"/>
          </p:nvPr>
        </p:nvSpPr>
        <p:spPr>
          <a:xfrm>
            <a:off x="838200" y="4014951"/>
            <a:ext cx="10515600" cy="2162011"/>
          </a:xfrm>
        </p:spPr>
        <p:txBody>
          <a:bodyPr>
            <a:normAutofit/>
          </a:bodyPr>
          <a:lstStyle/>
          <a:p>
            <a:pPr marL="0" indent="0" algn="ctr">
              <a:buNone/>
            </a:pPr>
            <a:endParaRPr lang="en-US" sz="4800" dirty="0">
              <a:latin typeface="Karla" pitchFamily="2" charset="0"/>
              <a:ea typeface="Karla" pitchFamily="2" charset="0"/>
            </a:endParaRPr>
          </a:p>
        </p:txBody>
      </p:sp>
    </p:spTree>
    <p:extLst>
      <p:ext uri="{BB962C8B-B14F-4D97-AF65-F5344CB8AC3E}">
        <p14:creationId xmlns:p14="http://schemas.microsoft.com/office/powerpoint/2010/main" val="21314524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42047"/>
          </a:xfrm>
        </p:spPr>
        <p:txBody>
          <a:bodyPr>
            <a:normAutofit/>
          </a:bodyPr>
          <a:lstStyle/>
          <a:p>
            <a:pPr algn="ctr"/>
            <a:r>
              <a:rPr lang="en-US" sz="9600" dirty="0">
                <a:latin typeface="Karla" pitchFamily="2" charset="0"/>
                <a:ea typeface="Karla" pitchFamily="2" charset="0"/>
              </a:rPr>
              <a:t>Snapchat</a:t>
            </a:r>
          </a:p>
        </p:txBody>
      </p:sp>
      <p:sp>
        <p:nvSpPr>
          <p:cNvPr id="3" name="Content Placeholder 2"/>
          <p:cNvSpPr>
            <a:spLocks noGrp="1"/>
          </p:cNvSpPr>
          <p:nvPr>
            <p:ph idx="1"/>
          </p:nvPr>
        </p:nvSpPr>
        <p:spPr>
          <a:xfrm>
            <a:off x="838200" y="2575034"/>
            <a:ext cx="10515600" cy="3710152"/>
          </a:xfrm>
        </p:spPr>
        <p:txBody>
          <a:bodyPr>
            <a:normAutofit/>
          </a:bodyPr>
          <a:lstStyle/>
          <a:p>
            <a:pPr marL="0" indent="0">
              <a:buNone/>
            </a:pPr>
            <a:r>
              <a:rPr lang="en-US" dirty="0">
                <a:latin typeface="Karla" pitchFamily="2" charset="0"/>
                <a:ea typeface="Karla" pitchFamily="2" charset="0"/>
              </a:rPr>
              <a:t>Photo and video messaging app created in September 2011 that allows users to take photos and videos and add text, drawings, or </a:t>
            </a:r>
            <a:r>
              <a:rPr lang="en-US" dirty="0" err="1">
                <a:latin typeface="Karla" pitchFamily="2" charset="0"/>
                <a:ea typeface="Karla" pitchFamily="2" charset="0"/>
              </a:rPr>
              <a:t>emojis</a:t>
            </a:r>
            <a:r>
              <a:rPr lang="en-US" dirty="0">
                <a:latin typeface="Karla" pitchFamily="2" charset="0"/>
                <a:ea typeface="Karla" pitchFamily="2" charset="0"/>
              </a:rPr>
              <a:t> before sending to recipients. One of the distinguishing features is that the individual messages only last up to 10 seconds before they disappear forever and are erased from the company’s servers. </a:t>
            </a:r>
          </a:p>
          <a:p>
            <a:pPr marL="0" indent="0">
              <a:buNone/>
            </a:pPr>
            <a:r>
              <a:rPr lang="en-US" dirty="0">
                <a:latin typeface="Karla" pitchFamily="2" charset="0"/>
                <a:ea typeface="Karla" pitchFamily="2" charset="0"/>
              </a:rPr>
              <a:t>In 2013, the Story feature was added, which allows users to post a </a:t>
            </a:r>
            <a:r>
              <a:rPr lang="en-US" dirty="0" err="1">
                <a:latin typeface="Karla" pitchFamily="2" charset="0"/>
                <a:ea typeface="Karla" pitchFamily="2" charset="0"/>
              </a:rPr>
              <a:t>replayable</a:t>
            </a:r>
            <a:r>
              <a:rPr lang="en-US" dirty="0">
                <a:latin typeface="Karla" pitchFamily="2" charset="0"/>
                <a:ea typeface="Karla" pitchFamily="2" charset="0"/>
              </a:rPr>
              <a:t> Snap for up to 24 hours in the “Our Story” section.</a:t>
            </a:r>
            <a:endParaRPr lang="en-US" sz="3200" dirty="0">
              <a:latin typeface="Karla" pitchFamily="2" charset="0"/>
              <a:ea typeface="Karla" pitchFamily="2" charset="0"/>
            </a:endParaRPr>
          </a:p>
        </p:txBody>
      </p:sp>
    </p:spTree>
    <p:extLst>
      <p:ext uri="{BB962C8B-B14F-4D97-AF65-F5344CB8AC3E}">
        <p14:creationId xmlns:p14="http://schemas.microsoft.com/office/powerpoint/2010/main" val="36835967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42047"/>
          </a:xfrm>
        </p:spPr>
        <p:txBody>
          <a:bodyPr>
            <a:normAutofit/>
          </a:bodyPr>
          <a:lstStyle/>
          <a:p>
            <a:pPr algn="ctr"/>
            <a:r>
              <a:rPr lang="en-US" sz="9600" dirty="0">
                <a:latin typeface="Karla" pitchFamily="2" charset="0"/>
                <a:ea typeface="Karla" pitchFamily="2" charset="0"/>
              </a:rPr>
              <a:t>Pinterest</a:t>
            </a:r>
          </a:p>
        </p:txBody>
      </p:sp>
      <p:sp>
        <p:nvSpPr>
          <p:cNvPr id="3" name="Content Placeholder 2"/>
          <p:cNvSpPr>
            <a:spLocks noGrp="1"/>
          </p:cNvSpPr>
          <p:nvPr>
            <p:ph idx="1"/>
          </p:nvPr>
        </p:nvSpPr>
        <p:spPr>
          <a:xfrm>
            <a:off x="838200" y="2575034"/>
            <a:ext cx="10515600" cy="3710152"/>
          </a:xfrm>
        </p:spPr>
        <p:txBody>
          <a:bodyPr>
            <a:normAutofit/>
          </a:bodyPr>
          <a:lstStyle/>
          <a:p>
            <a:pPr marL="0" indent="0">
              <a:buNone/>
            </a:pPr>
            <a:r>
              <a:rPr lang="en-US" dirty="0">
                <a:latin typeface="Karla" pitchFamily="2" charset="0"/>
                <a:ea typeface="Karla" pitchFamily="2" charset="0"/>
              </a:rPr>
              <a:t>Pinterest is a visual organizer for saving and sharing links to webpages and other media that you like—otherwise known as Pins. Pins are represented by a picture and a description of your choosing. They can be organized into collections called </a:t>
            </a:r>
            <a:r>
              <a:rPr lang="en-US" dirty="0" err="1">
                <a:latin typeface="Karla" pitchFamily="2" charset="0"/>
                <a:ea typeface="Karla" pitchFamily="2" charset="0"/>
              </a:rPr>
              <a:t>Pinboards</a:t>
            </a:r>
            <a:r>
              <a:rPr lang="en-US" dirty="0">
                <a:latin typeface="Karla" pitchFamily="2" charset="0"/>
                <a:ea typeface="Karla" pitchFamily="2" charset="0"/>
              </a:rPr>
              <a:t>. Pinterest users can share their Pins with others, or </a:t>
            </a:r>
            <a:r>
              <a:rPr lang="en-US" dirty="0" err="1">
                <a:latin typeface="Karla" pitchFamily="2" charset="0"/>
                <a:ea typeface="Karla" pitchFamily="2" charset="0"/>
              </a:rPr>
              <a:t>Repin</a:t>
            </a:r>
            <a:r>
              <a:rPr lang="en-US" dirty="0">
                <a:latin typeface="Karla" pitchFamily="2" charset="0"/>
                <a:ea typeface="Karla" pitchFamily="2" charset="0"/>
              </a:rPr>
              <a:t> pictures they liked from other users. </a:t>
            </a:r>
          </a:p>
          <a:p>
            <a:pPr marL="0" indent="0">
              <a:buNone/>
            </a:pPr>
            <a:r>
              <a:rPr lang="en-US" dirty="0">
                <a:latin typeface="Karla" pitchFamily="2" charset="0"/>
                <a:ea typeface="Karla" pitchFamily="2" charset="0"/>
              </a:rPr>
              <a:t>Think of Pinterest as a virtual scrapbook, or a bookmarks page with pictures. Common uses include event planning, food blogging, and fashion blogging. </a:t>
            </a:r>
            <a:endParaRPr lang="en-US" sz="3200" dirty="0">
              <a:latin typeface="Karla" pitchFamily="2" charset="0"/>
              <a:ea typeface="Karla" pitchFamily="2" charset="0"/>
            </a:endParaRPr>
          </a:p>
        </p:txBody>
      </p:sp>
    </p:spTree>
    <p:extLst>
      <p:ext uri="{BB962C8B-B14F-4D97-AF65-F5344CB8AC3E}">
        <p14:creationId xmlns:p14="http://schemas.microsoft.com/office/powerpoint/2010/main" val="5759441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42047"/>
          </a:xfrm>
        </p:spPr>
        <p:txBody>
          <a:bodyPr>
            <a:normAutofit/>
          </a:bodyPr>
          <a:lstStyle/>
          <a:p>
            <a:pPr algn="ctr"/>
            <a:r>
              <a:rPr lang="en-US" sz="9600" dirty="0">
                <a:latin typeface="Karla" pitchFamily="2" charset="0"/>
                <a:ea typeface="Karla" pitchFamily="2" charset="0"/>
              </a:rPr>
              <a:t>Twitter</a:t>
            </a:r>
          </a:p>
        </p:txBody>
      </p:sp>
      <p:sp>
        <p:nvSpPr>
          <p:cNvPr id="3" name="Content Placeholder 2"/>
          <p:cNvSpPr>
            <a:spLocks noGrp="1"/>
          </p:cNvSpPr>
          <p:nvPr>
            <p:ph idx="1"/>
          </p:nvPr>
        </p:nvSpPr>
        <p:spPr>
          <a:xfrm>
            <a:off x="838200" y="2575034"/>
            <a:ext cx="10515600" cy="3710152"/>
          </a:xfrm>
        </p:spPr>
        <p:txBody>
          <a:bodyPr>
            <a:normAutofit/>
          </a:bodyPr>
          <a:lstStyle/>
          <a:p>
            <a:pPr marL="0" indent="0">
              <a:buNone/>
            </a:pPr>
            <a:r>
              <a:rPr lang="en-US" dirty="0">
                <a:latin typeface="Karla" pitchFamily="2" charset="0"/>
                <a:ea typeface="Karla" pitchFamily="2" charset="0"/>
              </a:rPr>
              <a:t>A social network and media platform that enables users to publish 140-character messages along with photos, videos, and other content. </a:t>
            </a:r>
          </a:p>
          <a:p>
            <a:pPr marL="0" indent="0">
              <a:buNone/>
            </a:pPr>
            <a:r>
              <a:rPr lang="en-US" dirty="0">
                <a:latin typeface="Karla" pitchFamily="2" charset="0"/>
                <a:ea typeface="Karla" pitchFamily="2" charset="0"/>
              </a:rPr>
              <a:t>Twitter is famous for its real-time and emergent discussions on breaking news stories and trends. </a:t>
            </a:r>
            <a:br>
              <a:rPr lang="en-US" dirty="0">
                <a:latin typeface="Karla" pitchFamily="2" charset="0"/>
                <a:ea typeface="Karla" pitchFamily="2" charset="0"/>
              </a:rPr>
            </a:br>
            <a:br>
              <a:rPr lang="en-US" dirty="0">
                <a:latin typeface="Karla" pitchFamily="2" charset="0"/>
                <a:ea typeface="Karla" pitchFamily="2" charset="0"/>
              </a:rPr>
            </a:br>
            <a:r>
              <a:rPr lang="en-US" dirty="0">
                <a:latin typeface="Karla" pitchFamily="2" charset="0"/>
                <a:ea typeface="Karla" pitchFamily="2" charset="0"/>
              </a:rPr>
              <a:t>Example: Reporters in closed courtrooms will use Twitter to share the results of a trial live.</a:t>
            </a:r>
            <a:endParaRPr lang="en-US" sz="3200" dirty="0">
              <a:latin typeface="Karla" pitchFamily="2" charset="0"/>
              <a:ea typeface="Karla" pitchFamily="2" charset="0"/>
            </a:endParaRPr>
          </a:p>
        </p:txBody>
      </p:sp>
    </p:spTree>
    <p:extLst>
      <p:ext uri="{BB962C8B-B14F-4D97-AF65-F5344CB8AC3E}">
        <p14:creationId xmlns:p14="http://schemas.microsoft.com/office/powerpoint/2010/main" val="10340781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42047"/>
          </a:xfrm>
        </p:spPr>
        <p:txBody>
          <a:bodyPr>
            <a:normAutofit/>
          </a:bodyPr>
          <a:lstStyle/>
          <a:p>
            <a:pPr algn="ctr"/>
            <a:r>
              <a:rPr lang="en-US" sz="9600" dirty="0">
                <a:latin typeface="Karla" pitchFamily="2" charset="0"/>
                <a:ea typeface="Karla" pitchFamily="2" charset="0"/>
              </a:rPr>
              <a:t>YouTube</a:t>
            </a:r>
          </a:p>
        </p:txBody>
      </p:sp>
      <p:sp>
        <p:nvSpPr>
          <p:cNvPr id="3" name="Content Placeholder 2"/>
          <p:cNvSpPr>
            <a:spLocks noGrp="1"/>
          </p:cNvSpPr>
          <p:nvPr>
            <p:ph idx="1"/>
          </p:nvPr>
        </p:nvSpPr>
        <p:spPr>
          <a:xfrm>
            <a:off x="838200" y="2575034"/>
            <a:ext cx="10515600" cy="3710152"/>
          </a:xfrm>
        </p:spPr>
        <p:txBody>
          <a:bodyPr>
            <a:normAutofit/>
          </a:bodyPr>
          <a:lstStyle/>
          <a:p>
            <a:pPr marL="0" indent="0">
              <a:buNone/>
            </a:pPr>
            <a:r>
              <a:rPr lang="en-US" sz="3600" dirty="0">
                <a:latin typeface="Karla" pitchFamily="2" charset="0"/>
                <a:ea typeface="Karla" pitchFamily="2" charset="0"/>
              </a:rPr>
              <a:t>A video-sharing website. The site allows users to upload, view, rate, share, and comment on videos.</a:t>
            </a:r>
          </a:p>
          <a:p>
            <a:pPr marL="0" indent="0">
              <a:buNone/>
            </a:pPr>
            <a:r>
              <a:rPr lang="en-US" sz="3600" dirty="0">
                <a:latin typeface="Karla" pitchFamily="2" charset="0"/>
                <a:ea typeface="Karla" pitchFamily="2" charset="0"/>
              </a:rPr>
              <a:t>More than a billion people use YouTube.</a:t>
            </a:r>
          </a:p>
          <a:p>
            <a:pPr marL="0" indent="0">
              <a:buNone/>
            </a:pPr>
            <a:r>
              <a:rPr lang="en-US" sz="3600" dirty="0">
                <a:latin typeface="Karla" pitchFamily="2" charset="0"/>
                <a:ea typeface="Karla" pitchFamily="2" charset="0"/>
              </a:rPr>
              <a:t>Just YouTube’s mobile application has more 18-49 year old viewers than any cable TV station.</a:t>
            </a:r>
          </a:p>
          <a:p>
            <a:pPr marL="0" indent="0">
              <a:buNone/>
            </a:pPr>
            <a:endParaRPr lang="en-US" sz="3600" dirty="0">
              <a:latin typeface="Karla" pitchFamily="2" charset="0"/>
              <a:ea typeface="Karla" pitchFamily="2" charset="0"/>
            </a:endParaRPr>
          </a:p>
        </p:txBody>
      </p:sp>
    </p:spTree>
    <p:extLst>
      <p:ext uri="{BB962C8B-B14F-4D97-AF65-F5344CB8AC3E}">
        <p14:creationId xmlns:p14="http://schemas.microsoft.com/office/powerpoint/2010/main" val="9067422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latin typeface="Karla" pitchFamily="2" charset="0"/>
                <a:ea typeface="Karla" pitchFamily="2" charset="0"/>
              </a:rPr>
              <a:t>Coupla</a:t>
            </a:r>
            <a:r>
              <a:rPr lang="en-US" dirty="0">
                <a:latin typeface="Karla" pitchFamily="2" charset="0"/>
                <a:ea typeface="Karla" pitchFamily="2" charset="0"/>
              </a:rPr>
              <a:t>’ Examples</a:t>
            </a:r>
          </a:p>
        </p:txBody>
      </p:sp>
      <p:sp>
        <p:nvSpPr>
          <p:cNvPr id="3" name="Subtitle 2"/>
          <p:cNvSpPr>
            <a:spLocks noGrp="1"/>
          </p:cNvSpPr>
          <p:nvPr>
            <p:ph type="subTitle" idx="1"/>
          </p:nvPr>
        </p:nvSpPr>
        <p:spPr/>
        <p:txBody>
          <a:bodyPr>
            <a:normAutofit/>
          </a:bodyPr>
          <a:lstStyle/>
          <a:p>
            <a:r>
              <a:rPr lang="en-US" sz="4000" dirty="0">
                <a:latin typeface="Karla" pitchFamily="2" charset="0"/>
                <a:ea typeface="Karla" pitchFamily="2" charset="0"/>
              </a:rPr>
              <a:t>(Companies Trying to </a:t>
            </a:r>
            <a:br>
              <a:rPr lang="en-US" sz="4000" dirty="0">
                <a:latin typeface="Karla" pitchFamily="2" charset="0"/>
                <a:ea typeface="Karla" pitchFamily="2" charset="0"/>
              </a:rPr>
            </a:br>
            <a:r>
              <a:rPr lang="en-US" sz="4000" dirty="0">
                <a:latin typeface="Karla" pitchFamily="2" charset="0"/>
                <a:ea typeface="Karla" pitchFamily="2" charset="0"/>
              </a:rPr>
              <a:t>Do Online Engagement)</a:t>
            </a:r>
          </a:p>
        </p:txBody>
      </p:sp>
    </p:spTree>
    <p:extLst>
      <p:ext uri="{BB962C8B-B14F-4D97-AF65-F5344CB8AC3E}">
        <p14:creationId xmlns:p14="http://schemas.microsoft.com/office/powerpoint/2010/main" val="39923348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42047"/>
          </a:xfrm>
        </p:spPr>
        <p:txBody>
          <a:bodyPr>
            <a:normAutofit/>
          </a:bodyPr>
          <a:lstStyle/>
          <a:p>
            <a:pPr algn="ctr"/>
            <a:r>
              <a:rPr lang="en-US" sz="9600" dirty="0">
                <a:latin typeface="Karla" pitchFamily="2" charset="0"/>
                <a:ea typeface="Karla" pitchFamily="2" charset="0"/>
              </a:rPr>
              <a:t>Amtrak</a:t>
            </a:r>
          </a:p>
        </p:txBody>
      </p:sp>
      <p:sp>
        <p:nvSpPr>
          <p:cNvPr id="3" name="Content Placeholder 2"/>
          <p:cNvSpPr>
            <a:spLocks noGrp="1"/>
          </p:cNvSpPr>
          <p:nvPr>
            <p:ph idx="1"/>
          </p:nvPr>
        </p:nvSpPr>
        <p:spPr>
          <a:xfrm>
            <a:off x="838200" y="2207172"/>
            <a:ext cx="10515600" cy="3710152"/>
          </a:xfrm>
        </p:spPr>
        <p:txBody>
          <a:bodyPr>
            <a:normAutofit/>
          </a:bodyPr>
          <a:lstStyle/>
          <a:p>
            <a:pPr marL="0" indent="0">
              <a:buNone/>
            </a:pPr>
            <a:r>
              <a:rPr lang="en-US" sz="3600" dirty="0">
                <a:latin typeface="Karla" pitchFamily="2" charset="0"/>
                <a:ea typeface="Karla" pitchFamily="2" charset="0"/>
              </a:rPr>
              <a:t>A woman named Amanda Carpenter got stuck in an Amtrak elevator, and, unable to call out, managed to send a tweet asking for Amtrak for help.</a:t>
            </a:r>
          </a:p>
          <a:p>
            <a:pPr marL="0" indent="0">
              <a:buNone/>
            </a:pPr>
            <a:endParaRPr lang="en-US" sz="3600" dirty="0">
              <a:latin typeface="Karla" pitchFamily="2" charset="0"/>
              <a:ea typeface="Karla"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1004" y="4230414"/>
            <a:ext cx="8870464" cy="2107324"/>
          </a:xfrm>
          <a:prstGeom prst="rect">
            <a:avLst/>
          </a:prstGeom>
        </p:spPr>
      </p:pic>
    </p:spTree>
    <p:extLst>
      <p:ext uri="{BB962C8B-B14F-4D97-AF65-F5344CB8AC3E}">
        <p14:creationId xmlns:p14="http://schemas.microsoft.com/office/powerpoint/2010/main" val="8407333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42047"/>
          </a:xfrm>
        </p:spPr>
        <p:txBody>
          <a:bodyPr>
            <a:normAutofit/>
          </a:bodyPr>
          <a:lstStyle/>
          <a:p>
            <a:pPr algn="ctr"/>
            <a:r>
              <a:rPr lang="en-US" sz="9600" dirty="0">
                <a:latin typeface="Karla" pitchFamily="2" charset="0"/>
                <a:ea typeface="Karla" pitchFamily="2" charset="0"/>
              </a:rPr>
              <a:t>Amtrak</a:t>
            </a:r>
          </a:p>
        </p:txBody>
      </p:sp>
      <p:sp>
        <p:nvSpPr>
          <p:cNvPr id="3" name="Content Placeholder 2"/>
          <p:cNvSpPr>
            <a:spLocks noGrp="1"/>
          </p:cNvSpPr>
          <p:nvPr>
            <p:ph idx="1"/>
          </p:nvPr>
        </p:nvSpPr>
        <p:spPr>
          <a:xfrm>
            <a:off x="838200" y="2207172"/>
            <a:ext cx="10515600" cy="3710152"/>
          </a:xfrm>
        </p:spPr>
        <p:txBody>
          <a:bodyPr>
            <a:normAutofit/>
          </a:bodyPr>
          <a:lstStyle/>
          <a:p>
            <a:pPr marL="0" indent="0">
              <a:buNone/>
            </a:pPr>
            <a:r>
              <a:rPr lang="en-US" sz="3600" dirty="0">
                <a:latin typeface="Karla" pitchFamily="2" charset="0"/>
                <a:ea typeface="Karla" pitchFamily="2" charset="0"/>
              </a:rPr>
              <a:t>And Amtrak responded.</a:t>
            </a:r>
          </a:p>
          <a:p>
            <a:pPr marL="0" indent="0">
              <a:buNone/>
            </a:pPr>
            <a:endParaRPr lang="en-US" sz="3600" dirty="0">
              <a:latin typeface="Karla" pitchFamily="2" charset="0"/>
              <a:ea typeface="Karla"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3154" y="3122302"/>
            <a:ext cx="6312421" cy="2795022"/>
          </a:xfrm>
          <a:prstGeom prst="rect">
            <a:avLst/>
          </a:prstGeom>
        </p:spPr>
      </p:pic>
    </p:spTree>
    <p:extLst>
      <p:ext uri="{BB962C8B-B14F-4D97-AF65-F5344CB8AC3E}">
        <p14:creationId xmlns:p14="http://schemas.microsoft.com/office/powerpoint/2010/main" val="10308384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42047"/>
          </a:xfrm>
        </p:spPr>
        <p:txBody>
          <a:bodyPr>
            <a:normAutofit/>
          </a:bodyPr>
          <a:lstStyle/>
          <a:p>
            <a:pPr algn="ctr"/>
            <a:r>
              <a:rPr lang="en-US" sz="9600" dirty="0">
                <a:latin typeface="Karla" pitchFamily="2" charset="0"/>
                <a:ea typeface="Karla" pitchFamily="2" charset="0"/>
              </a:rPr>
              <a:t>Amtrak</a:t>
            </a:r>
          </a:p>
        </p:txBody>
      </p:sp>
      <p:sp>
        <p:nvSpPr>
          <p:cNvPr id="3" name="Content Placeholder 2"/>
          <p:cNvSpPr>
            <a:spLocks noGrp="1"/>
          </p:cNvSpPr>
          <p:nvPr>
            <p:ph idx="1"/>
          </p:nvPr>
        </p:nvSpPr>
        <p:spPr>
          <a:xfrm>
            <a:off x="838200" y="2207172"/>
            <a:ext cx="10515600" cy="3710152"/>
          </a:xfrm>
        </p:spPr>
        <p:txBody>
          <a:bodyPr>
            <a:normAutofit/>
          </a:bodyPr>
          <a:lstStyle/>
          <a:p>
            <a:pPr marL="0" indent="0">
              <a:buNone/>
            </a:pPr>
            <a:r>
              <a:rPr lang="en-US" sz="3600" dirty="0">
                <a:latin typeface="Karla" pitchFamily="2" charset="0"/>
                <a:ea typeface="Karla" pitchFamily="2" charset="0"/>
              </a:rPr>
              <a:t>7 months later.</a:t>
            </a:r>
          </a:p>
          <a:p>
            <a:pPr marL="0" indent="0">
              <a:buNone/>
            </a:pPr>
            <a:endParaRPr lang="en-US" sz="3600" dirty="0">
              <a:latin typeface="Karla" pitchFamily="2" charset="0"/>
              <a:ea typeface="Karla"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3154" y="3122302"/>
            <a:ext cx="6312421" cy="279502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3154" y="3122302"/>
            <a:ext cx="6312421" cy="2795022"/>
          </a:xfrm>
          <a:prstGeom prst="rect">
            <a:avLst/>
          </a:prstGeom>
        </p:spPr>
      </p:pic>
    </p:spTree>
    <p:extLst>
      <p:ext uri="{BB962C8B-B14F-4D97-AF65-F5344CB8AC3E}">
        <p14:creationId xmlns:p14="http://schemas.microsoft.com/office/powerpoint/2010/main" val="36142896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42047"/>
          </a:xfrm>
        </p:spPr>
        <p:txBody>
          <a:bodyPr>
            <a:normAutofit/>
          </a:bodyPr>
          <a:lstStyle/>
          <a:p>
            <a:pPr algn="ctr"/>
            <a:r>
              <a:rPr lang="en-US" sz="9600" dirty="0">
                <a:latin typeface="Karla" pitchFamily="2" charset="0"/>
                <a:ea typeface="Karla" pitchFamily="2" charset="0"/>
              </a:rPr>
              <a:t>Amtrak</a:t>
            </a:r>
          </a:p>
        </p:txBody>
      </p:sp>
      <p:sp>
        <p:nvSpPr>
          <p:cNvPr id="3" name="Content Placeholder 2"/>
          <p:cNvSpPr>
            <a:spLocks noGrp="1"/>
          </p:cNvSpPr>
          <p:nvPr>
            <p:ph idx="1"/>
          </p:nvPr>
        </p:nvSpPr>
        <p:spPr>
          <a:xfrm>
            <a:off x="838200" y="2207172"/>
            <a:ext cx="10515600" cy="3710152"/>
          </a:xfrm>
        </p:spPr>
        <p:txBody>
          <a:bodyPr>
            <a:normAutofit fontScale="92500" lnSpcReduction="20000"/>
          </a:bodyPr>
          <a:lstStyle/>
          <a:p>
            <a:pPr marL="0" indent="0">
              <a:buNone/>
            </a:pPr>
            <a:r>
              <a:rPr lang="en-US" sz="3600" dirty="0">
                <a:latin typeface="Karla" pitchFamily="2" charset="0"/>
                <a:ea typeface="Karla" pitchFamily="2" charset="0"/>
              </a:rPr>
              <a:t>Amtrak half-apologized, and had actually originally responded on time (only 16 minutes after she was stuck, and Amanda had gotten out safely). </a:t>
            </a:r>
          </a:p>
          <a:p>
            <a:pPr marL="0" indent="0">
              <a:buNone/>
            </a:pPr>
            <a:r>
              <a:rPr lang="en-US" sz="3600" dirty="0">
                <a:latin typeface="Karla" pitchFamily="2" charset="0"/>
                <a:ea typeface="Karla" pitchFamily="2" charset="0"/>
              </a:rPr>
              <a:t>It’s just Amtrak’s social media operator had seen a re-tweet about Amanda’s situation and responded to Amanda--again. </a:t>
            </a:r>
          </a:p>
          <a:p>
            <a:pPr marL="0" indent="0">
              <a:buNone/>
            </a:pPr>
            <a:r>
              <a:rPr lang="en-US" sz="3600" dirty="0">
                <a:latin typeface="Karla" pitchFamily="2" charset="0"/>
                <a:ea typeface="Karla" pitchFamily="2" charset="0"/>
              </a:rPr>
              <a:t>The apology and explanation was too late though. The internet is a harsh sea, and its sirens had already sung before the confusion had been sorted.</a:t>
            </a:r>
          </a:p>
          <a:p>
            <a:pPr marL="0" indent="0">
              <a:buNone/>
            </a:pPr>
            <a:endParaRPr lang="en-US" sz="3600" dirty="0">
              <a:latin typeface="Karla" pitchFamily="2" charset="0"/>
              <a:ea typeface="Karla" pitchFamily="2" charset="0"/>
            </a:endParaRPr>
          </a:p>
        </p:txBody>
      </p:sp>
    </p:spTree>
    <p:extLst>
      <p:ext uri="{BB962C8B-B14F-4D97-AF65-F5344CB8AC3E}">
        <p14:creationId xmlns:p14="http://schemas.microsoft.com/office/powerpoint/2010/main" val="15800213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42047"/>
          </a:xfrm>
        </p:spPr>
        <p:txBody>
          <a:bodyPr>
            <a:normAutofit/>
          </a:bodyPr>
          <a:lstStyle/>
          <a:p>
            <a:pPr algn="ctr"/>
            <a:r>
              <a:rPr lang="en-US" sz="9600" dirty="0">
                <a:latin typeface="Karla" pitchFamily="2" charset="0"/>
                <a:ea typeface="Karla" pitchFamily="2" charset="0"/>
              </a:rPr>
              <a:t>Amtrak</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79894" y="1962260"/>
            <a:ext cx="4432211" cy="4351338"/>
          </a:xfrm>
        </p:spPr>
      </p:pic>
    </p:spTree>
    <p:extLst>
      <p:ext uri="{BB962C8B-B14F-4D97-AF65-F5344CB8AC3E}">
        <p14:creationId xmlns:p14="http://schemas.microsoft.com/office/powerpoint/2010/main" val="1801104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6972"/>
          </a:xfrm>
        </p:spPr>
        <p:txBody>
          <a:bodyPr>
            <a:normAutofit/>
          </a:bodyPr>
          <a:lstStyle/>
          <a:p>
            <a:pPr algn="ctr"/>
            <a:r>
              <a:rPr lang="en-US" sz="9600" dirty="0">
                <a:latin typeface="Karla" pitchFamily="2" charset="0"/>
                <a:ea typeface="Karla" pitchFamily="2" charset="0"/>
              </a:rPr>
              <a:t>BBQ</a:t>
            </a:r>
          </a:p>
        </p:txBody>
      </p:sp>
      <p:sp>
        <p:nvSpPr>
          <p:cNvPr id="3" name="Content Placeholder 2"/>
          <p:cNvSpPr>
            <a:spLocks noGrp="1"/>
          </p:cNvSpPr>
          <p:nvPr>
            <p:ph idx="1"/>
          </p:nvPr>
        </p:nvSpPr>
        <p:spPr>
          <a:xfrm>
            <a:off x="838200" y="4014951"/>
            <a:ext cx="10515600" cy="2162011"/>
          </a:xfrm>
        </p:spPr>
        <p:txBody>
          <a:bodyPr>
            <a:normAutofit/>
          </a:bodyPr>
          <a:lstStyle/>
          <a:p>
            <a:pPr marL="0" indent="0" algn="ctr">
              <a:buNone/>
            </a:pPr>
            <a:r>
              <a:rPr lang="en-US" sz="4800" dirty="0">
                <a:latin typeface="Karla" pitchFamily="2" charset="0"/>
                <a:ea typeface="Karla" pitchFamily="2" charset="0"/>
              </a:rPr>
              <a:t>Barbecue! </a:t>
            </a:r>
          </a:p>
          <a:p>
            <a:pPr marL="0" indent="0" algn="ctr">
              <a:buNone/>
            </a:pPr>
            <a:r>
              <a:rPr lang="en-US" sz="4800" dirty="0">
                <a:latin typeface="Karla" pitchFamily="2" charset="0"/>
                <a:ea typeface="Karla" pitchFamily="2" charset="0"/>
              </a:rPr>
              <a:t>(Note: No ‘q’ in Barbecue)</a:t>
            </a:r>
          </a:p>
        </p:txBody>
      </p:sp>
    </p:spTree>
    <p:extLst>
      <p:ext uri="{BB962C8B-B14F-4D97-AF65-F5344CB8AC3E}">
        <p14:creationId xmlns:p14="http://schemas.microsoft.com/office/powerpoint/2010/main" val="7495765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282262"/>
          </a:xfrm>
        </p:spPr>
        <p:txBody>
          <a:bodyPr>
            <a:normAutofit fontScale="90000"/>
          </a:bodyPr>
          <a:lstStyle/>
          <a:p>
            <a:pPr algn="ctr"/>
            <a:r>
              <a:rPr lang="en-US" sz="9600" dirty="0">
                <a:latin typeface="Karla" pitchFamily="2" charset="0"/>
                <a:ea typeface="Karla" pitchFamily="2" charset="0"/>
              </a:rPr>
              <a:t>Amtrak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57187" y="1082565"/>
            <a:ext cx="4592828" cy="5626215"/>
          </a:xfrm>
        </p:spPr>
      </p:pic>
    </p:spTree>
    <p:extLst>
      <p:ext uri="{BB962C8B-B14F-4D97-AF65-F5344CB8AC3E}">
        <p14:creationId xmlns:p14="http://schemas.microsoft.com/office/powerpoint/2010/main" val="25601935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282262"/>
          </a:xfrm>
        </p:spPr>
        <p:txBody>
          <a:bodyPr>
            <a:normAutofit fontScale="90000"/>
          </a:bodyPr>
          <a:lstStyle/>
          <a:p>
            <a:pPr algn="ctr"/>
            <a:r>
              <a:rPr lang="en-US" sz="9600" dirty="0">
                <a:latin typeface="Karla" pitchFamily="2" charset="0"/>
                <a:ea typeface="Karla" pitchFamily="2" charset="0"/>
              </a:rPr>
              <a:t>Amtrak</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3832" y="1825625"/>
            <a:ext cx="5864336" cy="4351338"/>
          </a:xfrm>
        </p:spPr>
      </p:pic>
    </p:spTree>
    <p:extLst>
      <p:ext uri="{BB962C8B-B14F-4D97-AF65-F5344CB8AC3E}">
        <p14:creationId xmlns:p14="http://schemas.microsoft.com/office/powerpoint/2010/main" val="3703712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42047"/>
          </a:xfrm>
        </p:spPr>
        <p:txBody>
          <a:bodyPr>
            <a:normAutofit/>
          </a:bodyPr>
          <a:lstStyle/>
          <a:p>
            <a:pPr algn="ctr"/>
            <a:r>
              <a:rPr lang="en-US" sz="9600" dirty="0" err="1">
                <a:latin typeface="Karla" pitchFamily="2" charset="0"/>
                <a:ea typeface="Karla" pitchFamily="2" charset="0"/>
              </a:rPr>
              <a:t>Skyscanner</a:t>
            </a:r>
            <a:endParaRPr lang="en-US" sz="9600" dirty="0">
              <a:latin typeface="Karla" pitchFamily="2" charset="0"/>
              <a:ea typeface="Karla" pitchFamily="2" charset="0"/>
            </a:endParaRPr>
          </a:p>
        </p:txBody>
      </p:sp>
      <p:sp>
        <p:nvSpPr>
          <p:cNvPr id="3" name="Content Placeholder 2"/>
          <p:cNvSpPr>
            <a:spLocks noGrp="1"/>
          </p:cNvSpPr>
          <p:nvPr>
            <p:ph idx="1"/>
          </p:nvPr>
        </p:nvSpPr>
        <p:spPr>
          <a:xfrm>
            <a:off x="838200" y="2690648"/>
            <a:ext cx="10515600" cy="2911366"/>
          </a:xfrm>
        </p:spPr>
        <p:txBody>
          <a:bodyPr>
            <a:normAutofit/>
          </a:bodyPr>
          <a:lstStyle/>
          <a:p>
            <a:pPr marL="0" indent="0">
              <a:buNone/>
            </a:pPr>
            <a:r>
              <a:rPr lang="en-US" sz="3600" dirty="0">
                <a:latin typeface="Karla" pitchFamily="2" charset="0"/>
                <a:ea typeface="Karla" pitchFamily="2" charset="0"/>
              </a:rPr>
              <a:t>A man named James was planning a trip using an online airline search engine, </a:t>
            </a:r>
            <a:r>
              <a:rPr lang="en-US" sz="3600" dirty="0" err="1">
                <a:latin typeface="Karla" pitchFamily="2" charset="0"/>
                <a:ea typeface="Karla" pitchFamily="2" charset="0"/>
              </a:rPr>
              <a:t>Skyscanner</a:t>
            </a:r>
            <a:r>
              <a:rPr lang="en-US" sz="3600" dirty="0">
                <a:latin typeface="Karla" pitchFamily="2" charset="0"/>
                <a:ea typeface="Karla" pitchFamily="2" charset="0"/>
              </a:rPr>
              <a:t>, to go from New Zealand to London.</a:t>
            </a:r>
          </a:p>
          <a:p>
            <a:pPr marL="0" indent="0">
              <a:buNone/>
            </a:pPr>
            <a:endParaRPr lang="en-US" sz="3600" dirty="0">
              <a:latin typeface="Karla" pitchFamily="2" charset="0"/>
              <a:ea typeface="Karla" pitchFamily="2" charset="0"/>
            </a:endParaRPr>
          </a:p>
          <a:p>
            <a:pPr marL="0" indent="0">
              <a:buNone/>
            </a:pPr>
            <a:r>
              <a:rPr lang="en-US" sz="3600" dirty="0">
                <a:latin typeface="Karla" pitchFamily="2" charset="0"/>
                <a:ea typeface="Karla" pitchFamily="2" charset="0"/>
              </a:rPr>
              <a:t>It was going OK, except for one small hiccup.</a:t>
            </a:r>
          </a:p>
          <a:p>
            <a:pPr marL="0" indent="0">
              <a:buNone/>
            </a:pPr>
            <a:endParaRPr lang="en-US" sz="3600" dirty="0">
              <a:latin typeface="Karla" pitchFamily="2" charset="0"/>
              <a:ea typeface="Karla" pitchFamily="2" charset="0"/>
            </a:endParaRPr>
          </a:p>
        </p:txBody>
      </p:sp>
    </p:spTree>
    <p:extLst>
      <p:ext uri="{BB962C8B-B14F-4D97-AF65-F5344CB8AC3E}">
        <p14:creationId xmlns:p14="http://schemas.microsoft.com/office/powerpoint/2010/main" val="37923067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42047"/>
          </a:xfrm>
        </p:spPr>
        <p:txBody>
          <a:bodyPr>
            <a:normAutofit/>
          </a:bodyPr>
          <a:lstStyle/>
          <a:p>
            <a:pPr algn="ctr"/>
            <a:r>
              <a:rPr lang="en-US" sz="9600" dirty="0" err="1">
                <a:latin typeface="Karla" pitchFamily="2" charset="0"/>
                <a:ea typeface="Karla" pitchFamily="2" charset="0"/>
              </a:rPr>
              <a:t>Skyscanner</a:t>
            </a:r>
            <a:endParaRPr lang="en-US" sz="9600" dirty="0">
              <a:latin typeface="Karla" pitchFamily="2" charset="0"/>
              <a:ea typeface="Karla" pitchFamily="2" charset="0"/>
            </a:endParaRPr>
          </a:p>
        </p:txBody>
      </p:sp>
      <p:sp>
        <p:nvSpPr>
          <p:cNvPr id="3" name="Content Placeholder 2"/>
          <p:cNvSpPr>
            <a:spLocks noGrp="1"/>
          </p:cNvSpPr>
          <p:nvPr>
            <p:ph idx="1"/>
          </p:nvPr>
        </p:nvSpPr>
        <p:spPr>
          <a:xfrm>
            <a:off x="838200" y="2207172"/>
            <a:ext cx="10515600" cy="3710152"/>
          </a:xfrm>
        </p:spPr>
        <p:txBody>
          <a:bodyPr>
            <a:normAutofit/>
          </a:bodyPr>
          <a:lstStyle/>
          <a:p>
            <a:pPr marL="0" indent="0">
              <a:buNone/>
            </a:pPr>
            <a:r>
              <a:rPr lang="en-US" sz="3600" dirty="0">
                <a:latin typeface="Karla" pitchFamily="2" charset="0"/>
                <a:ea typeface="Karla" pitchFamily="2" charset="0"/>
              </a:rPr>
              <a:t>The site’s plan for James included a 47-year layover in Bangkok.</a:t>
            </a:r>
          </a:p>
          <a:p>
            <a:pPr marL="0" indent="0">
              <a:buNone/>
            </a:pPr>
            <a:endParaRPr lang="en-US" sz="3600" dirty="0">
              <a:latin typeface="Karla" pitchFamily="2" charset="0"/>
              <a:ea typeface="Karla"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9476" y="3486913"/>
            <a:ext cx="6653048" cy="2948659"/>
          </a:xfrm>
          <a:prstGeom prst="rect">
            <a:avLst/>
          </a:prstGeom>
        </p:spPr>
      </p:pic>
    </p:spTree>
    <p:extLst>
      <p:ext uri="{BB962C8B-B14F-4D97-AF65-F5344CB8AC3E}">
        <p14:creationId xmlns:p14="http://schemas.microsoft.com/office/powerpoint/2010/main" val="14393364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42047"/>
          </a:xfrm>
        </p:spPr>
        <p:txBody>
          <a:bodyPr>
            <a:normAutofit/>
          </a:bodyPr>
          <a:lstStyle/>
          <a:p>
            <a:pPr algn="ctr"/>
            <a:r>
              <a:rPr lang="en-US" sz="9600" dirty="0" err="1">
                <a:latin typeface="Karla" pitchFamily="2" charset="0"/>
                <a:ea typeface="Karla" pitchFamily="2" charset="0"/>
              </a:rPr>
              <a:t>Skyscanner</a:t>
            </a:r>
            <a:endParaRPr lang="en-US" sz="9600" dirty="0">
              <a:latin typeface="Karla" pitchFamily="2" charset="0"/>
              <a:ea typeface="Karla" pitchFamily="2" charset="0"/>
            </a:endParaRPr>
          </a:p>
        </p:txBody>
      </p:sp>
      <p:sp>
        <p:nvSpPr>
          <p:cNvPr id="3" name="Content Placeholder 2"/>
          <p:cNvSpPr>
            <a:spLocks noGrp="1"/>
          </p:cNvSpPr>
          <p:nvPr>
            <p:ph idx="1"/>
          </p:nvPr>
        </p:nvSpPr>
        <p:spPr>
          <a:xfrm>
            <a:off x="838200" y="2690648"/>
            <a:ext cx="10515600" cy="2911366"/>
          </a:xfrm>
        </p:spPr>
        <p:txBody>
          <a:bodyPr>
            <a:normAutofit/>
          </a:bodyPr>
          <a:lstStyle/>
          <a:p>
            <a:pPr marL="0" indent="0">
              <a:buNone/>
            </a:pPr>
            <a:r>
              <a:rPr lang="en-US" sz="3600" dirty="0">
                <a:latin typeface="Karla" pitchFamily="2" charset="0"/>
                <a:ea typeface="Karla" pitchFamily="2" charset="0"/>
              </a:rPr>
              <a:t>It’s OK, though. </a:t>
            </a:r>
            <a:r>
              <a:rPr lang="en-US" sz="3600" dirty="0" err="1">
                <a:latin typeface="Karla" pitchFamily="2" charset="0"/>
                <a:ea typeface="Karla" pitchFamily="2" charset="0"/>
              </a:rPr>
              <a:t>Skyscanner’s</a:t>
            </a:r>
            <a:r>
              <a:rPr lang="en-US" sz="3600" dirty="0">
                <a:latin typeface="Karla" pitchFamily="2" charset="0"/>
                <a:ea typeface="Karla" pitchFamily="2" charset="0"/>
              </a:rPr>
              <a:t> social media person, Jen, was all over it.</a:t>
            </a:r>
          </a:p>
          <a:p>
            <a:pPr marL="0" indent="0">
              <a:buNone/>
            </a:pPr>
            <a:endParaRPr lang="en-US" sz="3600" dirty="0">
              <a:latin typeface="Karla" pitchFamily="2" charset="0"/>
              <a:ea typeface="Karla" pitchFamily="2" charset="0"/>
            </a:endParaRPr>
          </a:p>
          <a:p>
            <a:pPr marL="0" indent="0">
              <a:buNone/>
            </a:pPr>
            <a:r>
              <a:rPr lang="en-US" sz="3600" dirty="0">
                <a:latin typeface="Karla" pitchFamily="2" charset="0"/>
                <a:ea typeface="Karla" pitchFamily="2" charset="0"/>
              </a:rPr>
              <a:t>While the tech folks worked on sorting out the glitch, she chatted with James.</a:t>
            </a:r>
          </a:p>
          <a:p>
            <a:pPr marL="0" indent="0">
              <a:buNone/>
            </a:pPr>
            <a:endParaRPr lang="en-US" sz="3600" dirty="0">
              <a:latin typeface="Karla" pitchFamily="2" charset="0"/>
              <a:ea typeface="Karla" pitchFamily="2" charset="0"/>
            </a:endParaRPr>
          </a:p>
        </p:txBody>
      </p:sp>
    </p:spTree>
    <p:extLst>
      <p:ext uri="{BB962C8B-B14F-4D97-AF65-F5344CB8AC3E}">
        <p14:creationId xmlns:p14="http://schemas.microsoft.com/office/powerpoint/2010/main" val="12391307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42047"/>
          </a:xfrm>
        </p:spPr>
        <p:txBody>
          <a:bodyPr>
            <a:normAutofit/>
          </a:bodyPr>
          <a:lstStyle/>
          <a:p>
            <a:pPr algn="ctr"/>
            <a:r>
              <a:rPr lang="en-US" sz="9600" dirty="0" err="1">
                <a:latin typeface="Karla" pitchFamily="2" charset="0"/>
                <a:ea typeface="Karla" pitchFamily="2" charset="0"/>
              </a:rPr>
              <a:t>Skyscanner</a:t>
            </a:r>
            <a:endParaRPr lang="en-US" sz="9600" dirty="0">
              <a:latin typeface="Karla" pitchFamily="2" charset="0"/>
              <a:ea typeface="Karla" pitchFamily="2"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8996" y="1974380"/>
            <a:ext cx="8254008" cy="4677272"/>
          </a:xfrm>
        </p:spPr>
      </p:pic>
    </p:spTree>
    <p:extLst>
      <p:ext uri="{BB962C8B-B14F-4D97-AF65-F5344CB8AC3E}">
        <p14:creationId xmlns:p14="http://schemas.microsoft.com/office/powerpoint/2010/main" val="29565895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42047"/>
          </a:xfrm>
        </p:spPr>
        <p:txBody>
          <a:bodyPr>
            <a:normAutofit/>
          </a:bodyPr>
          <a:lstStyle/>
          <a:p>
            <a:pPr algn="ctr"/>
            <a:r>
              <a:rPr lang="en-US" sz="9600" dirty="0" err="1">
                <a:latin typeface="Karla" pitchFamily="2" charset="0"/>
                <a:ea typeface="Karla" pitchFamily="2" charset="0"/>
              </a:rPr>
              <a:t>Skyscanner</a:t>
            </a:r>
            <a:endParaRPr lang="en-US" sz="9600" dirty="0">
              <a:latin typeface="Karla" pitchFamily="2" charset="0"/>
              <a:ea typeface="Karla" pitchFamily="2" charset="0"/>
            </a:endParaRPr>
          </a:p>
        </p:txBody>
      </p:sp>
      <p:sp>
        <p:nvSpPr>
          <p:cNvPr id="3" name="Content Placeholder 2"/>
          <p:cNvSpPr>
            <a:spLocks noGrp="1"/>
          </p:cNvSpPr>
          <p:nvPr>
            <p:ph idx="1"/>
          </p:nvPr>
        </p:nvSpPr>
        <p:spPr>
          <a:xfrm>
            <a:off x="838200" y="2690648"/>
            <a:ext cx="10515600" cy="2911366"/>
          </a:xfrm>
        </p:spPr>
        <p:txBody>
          <a:bodyPr>
            <a:normAutofit/>
          </a:bodyPr>
          <a:lstStyle/>
          <a:p>
            <a:pPr marL="0" indent="0">
              <a:buNone/>
            </a:pPr>
            <a:r>
              <a:rPr lang="en-US" sz="3600" dirty="0">
                <a:latin typeface="Karla" pitchFamily="2" charset="0"/>
                <a:ea typeface="Karla" pitchFamily="2" charset="0"/>
              </a:rPr>
              <a:t>Jen got people’s attention.</a:t>
            </a:r>
          </a:p>
          <a:p>
            <a:pPr marL="0" indent="0">
              <a:buNone/>
            </a:pPr>
            <a:endParaRPr lang="en-US" sz="3600" dirty="0">
              <a:latin typeface="Karla" pitchFamily="2" charset="0"/>
              <a:ea typeface="Karla"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8888" y="3766946"/>
            <a:ext cx="8451316" cy="2213440"/>
          </a:xfrm>
          <a:prstGeom prst="rect">
            <a:avLst/>
          </a:prstGeom>
        </p:spPr>
      </p:pic>
    </p:spTree>
    <p:extLst>
      <p:ext uri="{BB962C8B-B14F-4D97-AF65-F5344CB8AC3E}">
        <p14:creationId xmlns:p14="http://schemas.microsoft.com/office/powerpoint/2010/main" val="28549412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42047"/>
          </a:xfrm>
        </p:spPr>
        <p:txBody>
          <a:bodyPr>
            <a:normAutofit/>
          </a:bodyPr>
          <a:lstStyle/>
          <a:p>
            <a:pPr algn="ctr"/>
            <a:r>
              <a:rPr lang="en-US" sz="9600" dirty="0" err="1">
                <a:latin typeface="Karla" pitchFamily="2" charset="0"/>
                <a:ea typeface="Karla" pitchFamily="2" charset="0"/>
              </a:rPr>
              <a:t>Skyscanner</a:t>
            </a:r>
            <a:endParaRPr lang="en-US" sz="9600" dirty="0">
              <a:latin typeface="Karla" pitchFamily="2" charset="0"/>
              <a:ea typeface="Karla" pitchFamily="2" charset="0"/>
            </a:endParaRPr>
          </a:p>
        </p:txBody>
      </p:sp>
      <p:sp>
        <p:nvSpPr>
          <p:cNvPr id="3" name="Content Placeholder 2"/>
          <p:cNvSpPr>
            <a:spLocks noGrp="1"/>
          </p:cNvSpPr>
          <p:nvPr>
            <p:ph idx="1"/>
          </p:nvPr>
        </p:nvSpPr>
        <p:spPr>
          <a:xfrm>
            <a:off x="838200" y="2690648"/>
            <a:ext cx="10515600" cy="2911366"/>
          </a:xfrm>
        </p:spPr>
        <p:txBody>
          <a:bodyPr>
            <a:normAutofit/>
          </a:bodyPr>
          <a:lstStyle/>
          <a:p>
            <a:pPr marL="0" indent="0">
              <a:buNone/>
            </a:pPr>
            <a:r>
              <a:rPr lang="en-US" sz="3600" dirty="0">
                <a:latin typeface="Karla" pitchFamily="2" charset="0"/>
                <a:ea typeface="Karla" pitchFamily="2" charset="0"/>
              </a:rPr>
              <a:t>She won a few new customers.</a:t>
            </a:r>
          </a:p>
          <a:p>
            <a:pPr marL="0" indent="0">
              <a:buNone/>
            </a:pPr>
            <a:endParaRPr lang="en-US" sz="3600" dirty="0">
              <a:latin typeface="Karla" pitchFamily="2" charset="0"/>
              <a:ea typeface="Karla"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964" y="3558925"/>
            <a:ext cx="9347084" cy="2744777"/>
          </a:xfrm>
          <a:prstGeom prst="rect">
            <a:avLst/>
          </a:prstGeom>
        </p:spPr>
      </p:pic>
    </p:spTree>
    <p:extLst>
      <p:ext uri="{BB962C8B-B14F-4D97-AF65-F5344CB8AC3E}">
        <p14:creationId xmlns:p14="http://schemas.microsoft.com/office/powerpoint/2010/main" val="1146552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42047"/>
          </a:xfrm>
        </p:spPr>
        <p:txBody>
          <a:bodyPr>
            <a:normAutofit/>
          </a:bodyPr>
          <a:lstStyle/>
          <a:p>
            <a:pPr algn="ctr"/>
            <a:r>
              <a:rPr lang="en-US" sz="9600" dirty="0" err="1">
                <a:latin typeface="Karla" pitchFamily="2" charset="0"/>
                <a:ea typeface="Karla" pitchFamily="2" charset="0"/>
              </a:rPr>
              <a:t>Skyscanner</a:t>
            </a:r>
            <a:endParaRPr lang="en-US" sz="9600" dirty="0">
              <a:latin typeface="Karla" pitchFamily="2" charset="0"/>
              <a:ea typeface="Karla" pitchFamily="2" charset="0"/>
            </a:endParaRPr>
          </a:p>
        </p:txBody>
      </p:sp>
      <p:sp>
        <p:nvSpPr>
          <p:cNvPr id="3" name="Content Placeholder 2"/>
          <p:cNvSpPr>
            <a:spLocks noGrp="1"/>
          </p:cNvSpPr>
          <p:nvPr>
            <p:ph idx="1"/>
          </p:nvPr>
        </p:nvSpPr>
        <p:spPr>
          <a:xfrm>
            <a:off x="838200" y="2690648"/>
            <a:ext cx="10515600" cy="2911366"/>
          </a:xfrm>
        </p:spPr>
        <p:txBody>
          <a:bodyPr>
            <a:normAutofit/>
          </a:bodyPr>
          <a:lstStyle/>
          <a:p>
            <a:pPr marL="0" indent="0">
              <a:buNone/>
            </a:pPr>
            <a:r>
              <a:rPr lang="en-US" sz="3600" dirty="0">
                <a:latin typeface="Karla" pitchFamily="2" charset="0"/>
                <a:ea typeface="Karla" pitchFamily="2" charset="0"/>
              </a:rPr>
              <a:t>She even deflected a few haters.</a:t>
            </a:r>
          </a:p>
          <a:p>
            <a:pPr marL="0" indent="0">
              <a:buNone/>
            </a:pPr>
            <a:endParaRPr lang="en-US" sz="3600" dirty="0">
              <a:latin typeface="Karla" pitchFamily="2" charset="0"/>
              <a:ea typeface="Karla"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203" y="3471993"/>
            <a:ext cx="10005597" cy="3096971"/>
          </a:xfrm>
          <a:prstGeom prst="rect">
            <a:avLst/>
          </a:prstGeom>
        </p:spPr>
      </p:pic>
    </p:spTree>
    <p:extLst>
      <p:ext uri="{BB962C8B-B14F-4D97-AF65-F5344CB8AC3E}">
        <p14:creationId xmlns:p14="http://schemas.microsoft.com/office/powerpoint/2010/main" val="8850419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42047"/>
          </a:xfrm>
        </p:spPr>
        <p:txBody>
          <a:bodyPr>
            <a:normAutofit/>
          </a:bodyPr>
          <a:lstStyle/>
          <a:p>
            <a:pPr algn="ctr"/>
            <a:r>
              <a:rPr lang="en-US" sz="9600" dirty="0" err="1">
                <a:latin typeface="Karla" pitchFamily="2" charset="0"/>
                <a:ea typeface="Karla" pitchFamily="2" charset="0"/>
              </a:rPr>
              <a:t>Skyscanner</a:t>
            </a:r>
            <a:endParaRPr lang="en-US" sz="9600" dirty="0">
              <a:latin typeface="Karla" pitchFamily="2" charset="0"/>
              <a:ea typeface="Karla" pitchFamily="2" charset="0"/>
            </a:endParaRPr>
          </a:p>
        </p:txBody>
      </p:sp>
      <p:sp>
        <p:nvSpPr>
          <p:cNvPr id="3" name="Content Placeholder 2"/>
          <p:cNvSpPr>
            <a:spLocks noGrp="1"/>
          </p:cNvSpPr>
          <p:nvPr>
            <p:ph idx="1"/>
          </p:nvPr>
        </p:nvSpPr>
        <p:spPr>
          <a:xfrm>
            <a:off x="838200" y="2690648"/>
            <a:ext cx="10515600" cy="2911366"/>
          </a:xfrm>
        </p:spPr>
        <p:txBody>
          <a:bodyPr>
            <a:normAutofit fontScale="92500" lnSpcReduction="10000"/>
          </a:bodyPr>
          <a:lstStyle/>
          <a:p>
            <a:pPr marL="0" indent="0">
              <a:buNone/>
            </a:pPr>
            <a:r>
              <a:rPr lang="en-US" sz="3600" dirty="0">
                <a:latin typeface="Karla" pitchFamily="2" charset="0"/>
                <a:ea typeface="Karla" pitchFamily="2" charset="0"/>
              </a:rPr>
              <a:t>Unlike Amtrak, </a:t>
            </a:r>
            <a:r>
              <a:rPr lang="en-US" sz="3600" dirty="0" err="1">
                <a:latin typeface="Karla" pitchFamily="2" charset="0"/>
                <a:ea typeface="Karla" pitchFamily="2" charset="0"/>
              </a:rPr>
              <a:t>Skyscanner’s</a:t>
            </a:r>
            <a:r>
              <a:rPr lang="en-US" sz="3600" dirty="0">
                <a:latin typeface="Karla" pitchFamily="2" charset="0"/>
                <a:ea typeface="Karla" pitchFamily="2" charset="0"/>
              </a:rPr>
              <a:t> Social Media response turned </a:t>
            </a:r>
            <a:r>
              <a:rPr lang="en-US" sz="3600">
                <a:latin typeface="Karla" pitchFamily="2" charset="0"/>
                <a:ea typeface="Karla" pitchFamily="2" charset="0"/>
              </a:rPr>
              <a:t>a negative </a:t>
            </a:r>
            <a:r>
              <a:rPr lang="en-US" sz="3600" dirty="0">
                <a:latin typeface="Karla" pitchFamily="2" charset="0"/>
                <a:ea typeface="Karla" pitchFamily="2" charset="0"/>
              </a:rPr>
              <a:t>situation into a positive, and even her employers declared themselves to be…</a:t>
            </a:r>
          </a:p>
          <a:p>
            <a:pPr marL="0" indent="0">
              <a:buNone/>
            </a:pPr>
            <a:endParaRPr lang="en-US" sz="3600" dirty="0">
              <a:latin typeface="Karla" pitchFamily="2" charset="0"/>
              <a:ea typeface="Karla" pitchFamily="2" charset="0"/>
            </a:endParaRPr>
          </a:p>
          <a:p>
            <a:pPr marL="0" indent="0" algn="ctr">
              <a:buNone/>
            </a:pPr>
            <a:r>
              <a:rPr lang="en-US" sz="6600" dirty="0">
                <a:latin typeface="Karla" pitchFamily="2" charset="0"/>
                <a:ea typeface="Karla" pitchFamily="2" charset="0"/>
              </a:rPr>
              <a:t>#</a:t>
            </a:r>
            <a:r>
              <a:rPr lang="en-US" sz="6600" dirty="0" err="1">
                <a:latin typeface="Karla" pitchFamily="2" charset="0"/>
                <a:ea typeface="Karla" pitchFamily="2" charset="0"/>
              </a:rPr>
              <a:t>TeamJen</a:t>
            </a:r>
            <a:endParaRPr lang="en-US" sz="6600" dirty="0">
              <a:latin typeface="Karla" pitchFamily="2" charset="0"/>
              <a:ea typeface="Karla" pitchFamily="2" charset="0"/>
            </a:endParaRPr>
          </a:p>
          <a:p>
            <a:pPr marL="0" indent="0">
              <a:buNone/>
            </a:pPr>
            <a:endParaRPr lang="en-US" sz="3600" dirty="0">
              <a:latin typeface="Karla" pitchFamily="2" charset="0"/>
              <a:ea typeface="Karla" pitchFamily="2" charset="0"/>
            </a:endParaRPr>
          </a:p>
        </p:txBody>
      </p:sp>
    </p:spTree>
    <p:extLst>
      <p:ext uri="{BB962C8B-B14F-4D97-AF65-F5344CB8AC3E}">
        <p14:creationId xmlns:p14="http://schemas.microsoft.com/office/powerpoint/2010/main" val="391247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1758</TotalTime>
  <Words>1592</Words>
  <Application>Microsoft Office PowerPoint</Application>
  <PresentationFormat>Widescreen</PresentationFormat>
  <Paragraphs>253</Paragraphs>
  <Slides>121</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121</vt:i4>
      </vt:variant>
    </vt:vector>
  </HeadingPairs>
  <TitlesOfParts>
    <vt:vector size="126" baseType="lpstr">
      <vt:lpstr>Arial</vt:lpstr>
      <vt:lpstr>Calibri</vt:lpstr>
      <vt:lpstr>Calibri Light</vt:lpstr>
      <vt:lpstr>Karla</vt:lpstr>
      <vt:lpstr>Office Theme</vt:lpstr>
      <vt:lpstr>PowerPoint Presentation</vt:lpstr>
      <vt:lpstr>Step One of Leading Online</vt:lpstr>
      <vt:lpstr>PowerPoint Presentation</vt:lpstr>
      <vt:lpstr>PowerPoint Presentation</vt:lpstr>
      <vt:lpstr>PowerPoint Presentation</vt:lpstr>
      <vt:lpstr>PowerPoint Presentation</vt:lpstr>
      <vt:lpstr>PowerPoint Presentation</vt:lpstr>
      <vt:lpstr>BBQ</vt:lpstr>
      <vt:lpstr>BBQ</vt:lpstr>
      <vt:lpstr>LOL</vt:lpstr>
      <vt:lpstr>LOL</vt:lpstr>
      <vt:lpstr>LMAO</vt:lpstr>
      <vt:lpstr>LMAO</vt:lpstr>
      <vt:lpstr>LAN</vt:lpstr>
      <vt:lpstr>LAN</vt:lpstr>
      <vt:lpstr>ISP</vt:lpstr>
      <vt:lpstr>ISP</vt:lpstr>
      <vt:lpstr>WAN</vt:lpstr>
      <vt:lpstr>WAN</vt:lpstr>
      <vt:lpstr>NCIL</vt:lpstr>
      <vt:lpstr>NCIL</vt:lpstr>
      <vt:lpstr>NCIS</vt:lpstr>
      <vt:lpstr>NCIS</vt:lpstr>
      <vt:lpstr>APRIL</vt:lpstr>
      <vt:lpstr>APRIL</vt:lpstr>
      <vt:lpstr>ADA</vt:lpstr>
      <vt:lpstr>ADA</vt:lpstr>
      <vt:lpstr>L8R</vt:lpstr>
      <vt:lpstr>L8R</vt:lpstr>
      <vt:lpstr>TTYL</vt:lpstr>
      <vt:lpstr>TTYL</vt:lpstr>
      <vt:lpstr>TLDR;</vt:lpstr>
      <vt:lpstr>TLDR;</vt:lpstr>
      <vt:lpstr>ROFL</vt:lpstr>
      <vt:lpstr>ROFL</vt:lpstr>
      <vt:lpstr>YOLO</vt:lpstr>
      <vt:lpstr>YOLO</vt:lpstr>
      <vt:lpstr>CIL</vt:lpstr>
      <vt:lpstr>CIL</vt:lpstr>
      <vt:lpstr>AFK</vt:lpstr>
      <vt:lpstr>AFK</vt:lpstr>
      <vt:lpstr>BRB</vt:lpstr>
      <vt:lpstr>BRB</vt:lpstr>
      <vt:lpstr>BYOB</vt:lpstr>
      <vt:lpstr>BYOB</vt:lpstr>
      <vt:lpstr>FAQ</vt:lpstr>
      <vt:lpstr>FAQ</vt:lpstr>
      <vt:lpstr>BTW</vt:lpstr>
      <vt:lpstr>BTW</vt:lpstr>
      <vt:lpstr>GR8</vt:lpstr>
      <vt:lpstr>GR8</vt:lpstr>
      <vt:lpstr>IMHO</vt:lpstr>
      <vt:lpstr>IMHO</vt:lpstr>
      <vt:lpstr>JK or J/K</vt:lpstr>
      <vt:lpstr>JK or J/K</vt:lpstr>
      <vt:lpstr>SSI</vt:lpstr>
      <vt:lpstr>SSI</vt:lpstr>
      <vt:lpstr>SSDI</vt:lpstr>
      <vt:lpstr>SSDI</vt:lpstr>
      <vt:lpstr>MDCR</vt:lpstr>
      <vt:lpstr>MDCR</vt:lpstr>
      <vt:lpstr>CAP</vt:lpstr>
      <vt:lpstr>CAP</vt:lpstr>
      <vt:lpstr>ADL</vt:lpstr>
      <vt:lpstr>ADL</vt:lpstr>
      <vt:lpstr>I&amp;R</vt:lpstr>
      <vt:lpstr>I&amp;R</vt:lpstr>
      <vt:lpstr>IEP</vt:lpstr>
      <vt:lpstr>IEP</vt:lpstr>
      <vt:lpstr>OCR</vt:lpstr>
      <vt:lpstr>OCR</vt:lpstr>
      <vt:lpstr>Social Media Terms</vt:lpstr>
      <vt:lpstr>Social Networking</vt:lpstr>
      <vt:lpstr>Social Media</vt:lpstr>
      <vt:lpstr>Chat</vt:lpstr>
      <vt:lpstr>Engagement</vt:lpstr>
      <vt:lpstr>Facebook</vt:lpstr>
      <vt:lpstr>Flickr</vt:lpstr>
      <vt:lpstr>Instagram</vt:lpstr>
      <vt:lpstr>Snapchat</vt:lpstr>
      <vt:lpstr>Pinterest</vt:lpstr>
      <vt:lpstr>Twitter</vt:lpstr>
      <vt:lpstr>YouTube</vt:lpstr>
      <vt:lpstr>Coupla’ Examples</vt:lpstr>
      <vt:lpstr>Amtrak</vt:lpstr>
      <vt:lpstr>Amtrak</vt:lpstr>
      <vt:lpstr>Amtrak</vt:lpstr>
      <vt:lpstr>Amtrak</vt:lpstr>
      <vt:lpstr>Amtrak</vt:lpstr>
      <vt:lpstr>Amtrak</vt:lpstr>
      <vt:lpstr>Amtrak</vt:lpstr>
      <vt:lpstr>Skyscanner</vt:lpstr>
      <vt:lpstr>Skyscanner</vt:lpstr>
      <vt:lpstr>Skyscanner</vt:lpstr>
      <vt:lpstr>Skyscanner</vt:lpstr>
      <vt:lpstr>Skyscanner</vt:lpstr>
      <vt:lpstr>Skyscanner</vt:lpstr>
      <vt:lpstr>Skyscanner</vt:lpstr>
      <vt:lpstr>Skyscanner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Social Media in Use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Ender, Justice</dc:creator>
  <cp:lastModifiedBy>Juice</cp:lastModifiedBy>
  <cp:revision>61</cp:revision>
  <dcterms:created xsi:type="dcterms:W3CDTF">2016-09-27T16:02:02Z</dcterms:created>
  <dcterms:modified xsi:type="dcterms:W3CDTF">2016-10-18T19:01:58Z</dcterms:modified>
</cp:coreProperties>
</file>