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Lst>
  <p:notesMasterIdLst>
    <p:notesMasterId r:id="rId21"/>
  </p:notesMasterIdLst>
  <p:sldIdLst>
    <p:sldId id="256" r:id="rId3"/>
    <p:sldId id="257" r:id="rId4"/>
    <p:sldId id="258" r:id="rId5"/>
    <p:sldId id="259" r:id="rId6"/>
    <p:sldId id="260" r:id="rId7"/>
    <p:sldId id="261" r:id="rId8"/>
    <p:sldId id="262" r:id="rId9"/>
    <p:sldId id="265" r:id="rId10"/>
    <p:sldId id="266" r:id="rId11"/>
    <p:sldId id="267" r:id="rId12"/>
    <p:sldId id="269" r:id="rId13"/>
    <p:sldId id="270" r:id="rId14"/>
    <p:sldId id="272" r:id="rId15"/>
    <p:sldId id="273" r:id="rId16"/>
    <p:sldId id="274" r:id="rId17"/>
    <p:sldId id="275" r:id="rId18"/>
    <p:sldId id="276" r:id="rId19"/>
    <p:sldId id="277"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ri Davison" initials="" lastIdx="3" clrIdx="0"/>
  <p:cmAuthor id="1" name="Charlie Walter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85" autoAdjust="0"/>
  </p:normalViewPr>
  <p:slideViewPr>
    <p:cSldViewPr snapToGrid="0">
      <p:cViewPr varScale="1">
        <p:scale>
          <a:sx n="51" d="100"/>
          <a:sy n="51" d="100"/>
        </p:scale>
        <p:origin x="10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808501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28264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20 minutes</a:t>
            </a:r>
          </a:p>
          <a:p>
            <a:pPr lvl="0">
              <a:spcBef>
                <a:spcPts val="0"/>
              </a:spcBef>
              <a:buNone/>
            </a:pPr>
            <a:endParaRPr dirty="0"/>
          </a:p>
          <a:p>
            <a:pPr lvl="0">
              <a:spcBef>
                <a:spcPts val="0"/>
              </a:spcBef>
              <a:buNone/>
            </a:pPr>
            <a:r>
              <a:rPr lang="en-US" u="sng" dirty="0"/>
              <a:t>Supplies:</a:t>
            </a:r>
            <a:r>
              <a:rPr lang="en-US" dirty="0"/>
              <a:t> Three Signs to place along one wall of the room: “I WANT to do this!”, “I’m NOT SURE what I want!”, “NO WAY - not  for me!” and tape</a:t>
            </a:r>
          </a:p>
          <a:p>
            <a:pPr lvl="0">
              <a:spcBef>
                <a:spcPts val="0"/>
              </a:spcBef>
              <a:buNone/>
            </a:pPr>
            <a:endParaRPr dirty="0"/>
          </a:p>
          <a:p>
            <a:pPr lvl="0">
              <a:spcBef>
                <a:spcPts val="0"/>
              </a:spcBef>
              <a:buNone/>
            </a:pPr>
            <a:r>
              <a:rPr lang="en-US" u="sng" dirty="0"/>
              <a:t>Room Set-up:</a:t>
            </a:r>
            <a:r>
              <a:rPr lang="en-US" dirty="0"/>
              <a:t> Room will be split into three sections based on signs posted on the wall. Participants will start in the middle and move from side to side throughout the duration.</a:t>
            </a:r>
          </a:p>
          <a:p>
            <a:pPr lvl="0">
              <a:spcBef>
                <a:spcPts val="0"/>
              </a:spcBef>
              <a:buNone/>
            </a:pPr>
            <a:endParaRPr dirty="0"/>
          </a:p>
          <a:p>
            <a:pPr lvl="0">
              <a:spcBef>
                <a:spcPts val="0"/>
              </a:spcBef>
              <a:buNone/>
            </a:pPr>
            <a:r>
              <a:rPr lang="en-US" u="sng" dirty="0"/>
              <a:t>Activity Description:</a:t>
            </a:r>
            <a:r>
              <a:rPr lang="en-US" dirty="0"/>
              <a:t> Have everyone start in the middle of the room where the “Not Sure” section is going to be. Facilitator of this activity will read out some long term goals one at a time. After each one is read, participants will get to choose if that is a goal they would like to reach. If they do, they will go to the “want” side of the room. If they don’t, they will go to the “no way” side of the room. If they are not sure, they can stay in the “not sure” center of the room where they started. For people who stated they WANT to reach that goal, start asking them some questions such as “how long do you think this will take you to reach?” or “what skills are you going to need to know how to do  to reach this  goal?” or “how can you start working towards this goal right now?”</a:t>
            </a:r>
          </a:p>
          <a:p>
            <a:pPr lvl="0">
              <a:spcBef>
                <a:spcPts val="0"/>
              </a:spcBef>
              <a:buNone/>
            </a:pPr>
            <a:endParaRPr dirty="0"/>
          </a:p>
          <a:p>
            <a:pPr lvl="0">
              <a:spcBef>
                <a:spcPts val="0"/>
              </a:spcBef>
              <a:buNone/>
            </a:pPr>
            <a:r>
              <a:rPr lang="en-US" b="1" u="sng" dirty="0"/>
              <a:t>Long-Term Goal Questions to Ask:</a:t>
            </a:r>
          </a:p>
          <a:p>
            <a:pPr lvl="0">
              <a:spcBef>
                <a:spcPts val="0"/>
              </a:spcBef>
              <a:buNone/>
            </a:pPr>
            <a:r>
              <a:rPr lang="en-US" b="1" dirty="0"/>
              <a:t>1. I want to learn to drive a car</a:t>
            </a:r>
          </a:p>
          <a:p>
            <a:pPr lvl="0">
              <a:spcBef>
                <a:spcPts val="0"/>
              </a:spcBef>
              <a:buNone/>
            </a:pPr>
            <a:r>
              <a:rPr lang="en-US" b="1" dirty="0"/>
              <a:t>2. I want to go to college</a:t>
            </a:r>
          </a:p>
          <a:p>
            <a:pPr lvl="0">
              <a:spcBef>
                <a:spcPts val="0"/>
              </a:spcBef>
              <a:buNone/>
            </a:pPr>
            <a:r>
              <a:rPr lang="en-US" b="1" dirty="0"/>
              <a:t>3. I want to be able to live by myself someday</a:t>
            </a:r>
          </a:p>
          <a:p>
            <a:pPr lvl="0">
              <a:spcBef>
                <a:spcPts val="0"/>
              </a:spcBef>
              <a:buNone/>
            </a:pPr>
            <a:r>
              <a:rPr lang="en-US" b="1" dirty="0"/>
              <a:t>4. I want to get a job</a:t>
            </a:r>
          </a:p>
          <a:p>
            <a:pPr lvl="0">
              <a:spcBef>
                <a:spcPts val="0"/>
              </a:spcBef>
              <a:buNone/>
            </a:pPr>
            <a:r>
              <a:rPr lang="en-US" b="1" dirty="0"/>
              <a:t>5. I want to get married</a:t>
            </a:r>
          </a:p>
          <a:p>
            <a:pPr lvl="0">
              <a:spcBef>
                <a:spcPts val="0"/>
              </a:spcBef>
              <a:buNone/>
            </a:pPr>
            <a:r>
              <a:rPr lang="en-US" b="1" dirty="0"/>
              <a:t>6. I want to own a pet</a:t>
            </a:r>
          </a:p>
          <a:p>
            <a:pPr lvl="0">
              <a:spcBef>
                <a:spcPts val="0"/>
              </a:spcBef>
              <a:buNone/>
            </a:pPr>
            <a:r>
              <a:rPr lang="en-US" b="1" dirty="0"/>
              <a:t>7. I want to have kids and a family</a:t>
            </a:r>
          </a:p>
          <a:p>
            <a:pPr lvl="0">
              <a:spcBef>
                <a:spcPts val="0"/>
              </a:spcBef>
              <a:buNone/>
            </a:pPr>
            <a:r>
              <a:rPr lang="en-US" b="1" dirty="0"/>
              <a:t>8. I want to travel to a place I have never been to</a:t>
            </a:r>
          </a:p>
          <a:p>
            <a:pPr lvl="0">
              <a:spcBef>
                <a:spcPts val="0"/>
              </a:spcBef>
              <a:buNone/>
            </a:pPr>
            <a:r>
              <a:rPr lang="en-US" b="1" dirty="0"/>
              <a:t>9. I want to know how to cook meals for myself</a:t>
            </a:r>
          </a:p>
          <a:p>
            <a:pPr lvl="0">
              <a:spcBef>
                <a:spcPts val="0"/>
              </a:spcBef>
              <a:buNone/>
            </a:pPr>
            <a:r>
              <a:rPr lang="en-US" b="1" dirty="0"/>
              <a:t>10. I want to be able to do my own laundry</a:t>
            </a:r>
          </a:p>
          <a:p>
            <a:pPr lvl="0">
              <a:spcBef>
                <a:spcPts val="0"/>
              </a:spcBef>
              <a:buNone/>
            </a:pPr>
            <a:endParaRPr b="1" dirty="0"/>
          </a:p>
          <a:p>
            <a:pPr lvl="0">
              <a:spcBef>
                <a:spcPts val="0"/>
              </a:spcBef>
              <a:buNone/>
            </a:pPr>
            <a:r>
              <a:rPr lang="en-US" u="sng" dirty="0"/>
              <a:t>De-Brief and Purpose of Activity:</a:t>
            </a:r>
            <a:r>
              <a:rPr lang="en-US" dirty="0"/>
              <a:t> To get young adults to think about long-term goals that may take 3-4 weeks, months, or even years to reach and HOW they are going to begin working towards achieving those goals. Reaching long-term goals involves splitting that long-term goal up into small short-term goals to make progress, and requires knowing some Independent Living skills to be successful.</a:t>
            </a:r>
          </a:p>
          <a:p>
            <a:pPr lvl="0">
              <a:spcBef>
                <a:spcPts val="0"/>
              </a:spcBef>
              <a:buNone/>
            </a:pPr>
            <a:endParaRPr dirty="0"/>
          </a:p>
        </p:txBody>
      </p:sp>
      <p:sp>
        <p:nvSpPr>
          <p:cNvPr id="204" name="Shape 20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57882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 Skip Communication Scenarios if not enough time - teach main concepts of verbal vs. non-verbal communication examples ***</a:t>
            </a:r>
          </a:p>
          <a:p>
            <a:pPr lvl="0">
              <a:spcBef>
                <a:spcPts val="0"/>
              </a:spcBef>
              <a:buNone/>
            </a:pPr>
            <a:endParaRPr dirty="0"/>
          </a:p>
          <a:p>
            <a:pPr lvl="0">
              <a:spcBef>
                <a:spcPts val="0"/>
              </a:spcBef>
              <a:buNone/>
            </a:pPr>
            <a:r>
              <a:rPr lang="en-US" dirty="0"/>
              <a:t>20 - 25 minutes</a:t>
            </a:r>
          </a:p>
          <a:p>
            <a:pPr lvl="0">
              <a:spcBef>
                <a:spcPts val="0"/>
              </a:spcBef>
              <a:buNone/>
            </a:pPr>
            <a:endParaRPr dirty="0"/>
          </a:p>
          <a:p>
            <a:pPr lvl="0">
              <a:spcBef>
                <a:spcPts val="0"/>
              </a:spcBef>
              <a:buNone/>
            </a:pPr>
            <a:r>
              <a:rPr lang="en-US" u="sng" dirty="0"/>
              <a:t>Supplies: </a:t>
            </a:r>
            <a:r>
              <a:rPr lang="en-US" dirty="0"/>
              <a:t>Printed scenarios to provide to small groups to act out. If there are not many participants, we will do one large group and have different participants volunteer to act out the scenarios.</a:t>
            </a:r>
          </a:p>
          <a:p>
            <a:pPr lvl="0">
              <a:spcBef>
                <a:spcPts val="0"/>
              </a:spcBef>
              <a:buNone/>
            </a:pPr>
            <a:endParaRPr dirty="0"/>
          </a:p>
          <a:p>
            <a:pPr lvl="0">
              <a:spcBef>
                <a:spcPts val="0"/>
              </a:spcBef>
              <a:buNone/>
            </a:pPr>
            <a:r>
              <a:rPr lang="en-US" u="sng" dirty="0"/>
              <a:t>Room Set-Up:</a:t>
            </a:r>
            <a:r>
              <a:rPr lang="en-US" dirty="0"/>
              <a:t> Split into small groups of 3-4 in different sections of the room to practice communication scenarios.</a:t>
            </a:r>
          </a:p>
          <a:p>
            <a:pPr lvl="0">
              <a:spcBef>
                <a:spcPts val="0"/>
              </a:spcBef>
              <a:buNone/>
            </a:pPr>
            <a:endParaRPr dirty="0"/>
          </a:p>
          <a:p>
            <a:pPr lvl="0">
              <a:spcBef>
                <a:spcPts val="0"/>
              </a:spcBef>
              <a:buNone/>
            </a:pPr>
            <a:r>
              <a:rPr lang="en-US" u="sng" dirty="0"/>
              <a:t>Activity Description:</a:t>
            </a:r>
            <a:r>
              <a:rPr lang="en-US" dirty="0"/>
              <a:t> Split participants into small groups of 3-4 people if there are enough participants total. Each group will get 1-2 scenarios that they are going to act out. Each scenario will feature a different communication situation and a different dynamic of characters. Groups will get 10 minutes to practice their scenario and then we will all get back together as a large group to act out for everyone. This will showcase examples of how to communicate about different situations and learn to self-advocate.</a:t>
            </a:r>
          </a:p>
          <a:p>
            <a:pPr lvl="0">
              <a:spcBef>
                <a:spcPts val="0"/>
              </a:spcBef>
              <a:buNone/>
            </a:pPr>
            <a:endParaRPr dirty="0"/>
          </a:p>
          <a:p>
            <a:pPr lvl="0">
              <a:spcBef>
                <a:spcPts val="0"/>
              </a:spcBef>
              <a:buNone/>
            </a:pPr>
            <a:r>
              <a:rPr lang="en-US" u="sng" dirty="0"/>
              <a:t>Scenario #1:</a:t>
            </a:r>
            <a:r>
              <a:rPr lang="en-US" dirty="0"/>
              <a:t> Will works in a large dental office and winds up rushing to get to work every day after school. He ends up showing up late to work every day. His job tasks include filing, making photocopies, stuffing envelopes, and answering the telephone. Ms. T, the office manager, has asked to speak with Will about his time sheet.</a:t>
            </a:r>
          </a:p>
          <a:p>
            <a:pPr lvl="0">
              <a:spcBef>
                <a:spcPts val="0"/>
              </a:spcBef>
              <a:buNone/>
            </a:pPr>
            <a:endParaRPr u="sng" dirty="0"/>
          </a:p>
          <a:p>
            <a:pPr lvl="0">
              <a:spcBef>
                <a:spcPts val="0"/>
              </a:spcBef>
              <a:buNone/>
            </a:pPr>
            <a:r>
              <a:rPr lang="en-US" u="sng" dirty="0"/>
              <a:t>Scenario #2:</a:t>
            </a:r>
            <a:r>
              <a:rPr lang="en-US" dirty="0"/>
              <a:t> Jade has her first job mowing lawns. She works for her best friend’s brother who owns a landscaping company. She’s had the job for about three weeks and really feels like she’s getting into the groove. In fact, it’s the perfect job for her: she loves being outside and appreciates the fact that she can work on her own and even listen to her MP3 player! Jade arrives early at Mr. Z.’s house (her first customer of the day) and gets ready to begin mowing.</a:t>
            </a:r>
          </a:p>
          <a:p>
            <a:pPr lvl="0">
              <a:spcBef>
                <a:spcPts val="0"/>
              </a:spcBef>
              <a:buNone/>
            </a:pPr>
            <a:endParaRPr u="sng" dirty="0"/>
          </a:p>
          <a:p>
            <a:pPr lvl="0">
              <a:spcBef>
                <a:spcPts val="0"/>
              </a:spcBef>
              <a:buNone/>
            </a:pPr>
            <a:r>
              <a:rPr lang="en-US" u="sng" dirty="0"/>
              <a:t>Scenario #3:</a:t>
            </a:r>
            <a:r>
              <a:rPr lang="en-US" dirty="0"/>
              <a:t> College interview (the student has poor communication skills) - wears inappropriate clothing, chews gum and talks about how popular he/she was in high school</a:t>
            </a:r>
          </a:p>
          <a:p>
            <a:pPr lvl="0">
              <a:spcBef>
                <a:spcPts val="0"/>
              </a:spcBef>
              <a:buNone/>
            </a:pPr>
            <a:endParaRPr u="sng" dirty="0"/>
          </a:p>
          <a:p>
            <a:pPr lvl="0">
              <a:spcBef>
                <a:spcPts val="0"/>
              </a:spcBef>
              <a:buNone/>
            </a:pPr>
            <a:r>
              <a:rPr lang="en-US" u="sng" dirty="0"/>
              <a:t>Scenario #4:</a:t>
            </a:r>
            <a:r>
              <a:rPr lang="en-US" dirty="0"/>
              <a:t> Group presentation (at least one student in group of presenters demonstrates communication faux pas) - poor posture, fidgets with pen, hair or necklace, uses vague sentences, looks at feet and turns back on audience when writing on board</a:t>
            </a:r>
          </a:p>
          <a:p>
            <a:pPr lvl="0">
              <a:spcBef>
                <a:spcPts val="0"/>
              </a:spcBef>
              <a:buNone/>
            </a:pPr>
            <a:endParaRPr u="sng" dirty="0"/>
          </a:p>
          <a:p>
            <a:pPr lvl="0">
              <a:spcBef>
                <a:spcPts val="0"/>
              </a:spcBef>
              <a:buNone/>
            </a:pPr>
            <a:r>
              <a:rPr lang="en-US" u="sng" dirty="0"/>
              <a:t>Scenario #5:</a:t>
            </a:r>
            <a:r>
              <a:rPr lang="en-US" dirty="0"/>
              <a:t> Conversation between best friends (best friend is talking about his/her recent breakup and listener is not very sympathetic) - listener acts distracted, changes subject, pulls out cell phone and begins texting, rolls eyes when friend isn’t looking and answers, “Uh-huh” </a:t>
            </a:r>
          </a:p>
          <a:p>
            <a:pPr lvl="0">
              <a:spcBef>
                <a:spcPts val="0"/>
              </a:spcBef>
              <a:buNone/>
            </a:pPr>
            <a:endParaRPr u="sng" dirty="0"/>
          </a:p>
          <a:p>
            <a:pPr lvl="0">
              <a:spcBef>
                <a:spcPts val="0"/>
              </a:spcBef>
              <a:buNone/>
            </a:pPr>
            <a:r>
              <a:rPr lang="en-US" u="sng" dirty="0"/>
              <a:t>Scenario #6:</a:t>
            </a:r>
            <a:r>
              <a:rPr lang="en-US" dirty="0"/>
              <a:t> Conversation with teacher (student is shy and unable to have a meaningful dialogue concerning science project) - student fails to make good eye contact, student’s voice is low and barely audible, student taps foot on floor and has body partially turned away from teacher, student’s shoulders are slumped and student uses vague, indecisive language</a:t>
            </a:r>
          </a:p>
          <a:p>
            <a:pPr lvl="0">
              <a:spcBef>
                <a:spcPts val="0"/>
              </a:spcBef>
              <a:buNone/>
            </a:pPr>
            <a:endParaRPr dirty="0"/>
          </a:p>
          <a:p>
            <a:pPr lvl="0">
              <a:spcBef>
                <a:spcPts val="0"/>
              </a:spcBef>
              <a:buNone/>
            </a:pPr>
            <a:r>
              <a:rPr lang="en-US" u="sng" dirty="0"/>
              <a:t>Scenario #7:</a:t>
            </a:r>
            <a:r>
              <a:rPr lang="en-US" dirty="0"/>
              <a:t> Conversation between mother and teenage daughter - daughter wants to stay out one hour longer than her curfew, but mother is refusing to listen to the daughter’s reasons because the daughter has proven to be irresponsible in the past</a:t>
            </a:r>
          </a:p>
          <a:p>
            <a:pPr lvl="0">
              <a:spcBef>
                <a:spcPts val="0"/>
              </a:spcBef>
              <a:buNone/>
            </a:pPr>
            <a:endParaRPr dirty="0"/>
          </a:p>
          <a:p>
            <a:pPr lvl="0">
              <a:spcBef>
                <a:spcPts val="0"/>
              </a:spcBef>
              <a:buNone/>
            </a:pPr>
            <a:r>
              <a:rPr lang="en-US" u="sng" dirty="0"/>
              <a:t>Scenario #8:</a:t>
            </a:r>
            <a:r>
              <a:rPr lang="en-US" dirty="0"/>
              <a:t> Conversation between members of opposite sex who are attracted to each other – both parties are nervous, somewhat tongue-tied, being silly, fidgeting with hair, using their cell phones and stuttering </a:t>
            </a:r>
          </a:p>
          <a:p>
            <a:pPr lvl="0">
              <a:spcBef>
                <a:spcPts val="0"/>
              </a:spcBef>
              <a:buNone/>
            </a:pPr>
            <a:endParaRPr dirty="0"/>
          </a:p>
          <a:p>
            <a:pPr lvl="0">
              <a:spcBef>
                <a:spcPts val="0"/>
              </a:spcBef>
              <a:buNone/>
            </a:pPr>
            <a:r>
              <a:rPr lang="en-US" u="sng" dirty="0"/>
              <a:t>De-Brief or Take Home Message:</a:t>
            </a:r>
            <a:r>
              <a:rPr lang="en-US" dirty="0"/>
              <a:t> Communication is very essential in explaining what we want and what we need. The way we communicate can change the outcome and goal of what we are trying to accomplish. Not only does communication CHANGE the way we reach goals and IF we reach them, but how we communicate with different people is going to change depending on who the yare. The way you would talk to a friend is different than how you would talk to a teacher, right?</a:t>
            </a:r>
          </a:p>
        </p:txBody>
      </p:sp>
      <p:sp>
        <p:nvSpPr>
          <p:cNvPr id="223" name="Shape 22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11</a:t>
            </a:fld>
            <a:endParaRPr lang="en-US"/>
          </a:p>
        </p:txBody>
      </p:sp>
    </p:spTree>
    <p:extLst>
      <p:ext uri="{BB962C8B-B14F-4D97-AF65-F5344CB8AC3E}">
        <p14:creationId xmlns:p14="http://schemas.microsoft.com/office/powerpoint/2010/main" val="259267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2" name="Shape 23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5-10 minutes</a:t>
            </a:r>
          </a:p>
          <a:p>
            <a:pPr lvl="0">
              <a:spcBef>
                <a:spcPts val="0"/>
              </a:spcBef>
              <a:buNone/>
            </a:pPr>
            <a:endParaRPr dirty="0"/>
          </a:p>
          <a:p>
            <a:pPr lvl="0">
              <a:spcBef>
                <a:spcPts val="0"/>
              </a:spcBef>
              <a:buNone/>
            </a:pPr>
            <a:r>
              <a:rPr lang="en-US" dirty="0"/>
              <a:t>The last part of being a self-advocate is never giving up. This means that even when things get really hard, or someone tells you “no” when you express something you want or need….you don’t just stop trying. You keep going and keep trying; even if it means talking to more than one person about what you want or need and finding the support system member that can really assist you. For example, if you go to the doctor, and they give you some pretty serious news and say you’ll need to get surgery, would you take them on their word? Probably not. You will probably go get a second or third opinion to make sure it’s the right choice for you. Just because a doctor tells you something doesn’t mean it is the only answer; and that is what we want you all to learn today. You are allowed to keep advocating for yourself and finding the person that will help you in the way you want.</a:t>
            </a:r>
          </a:p>
        </p:txBody>
      </p:sp>
      <p:sp>
        <p:nvSpPr>
          <p:cNvPr id="233" name="Shape 23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extLst>
      <p:ext uri="{BB962C8B-B14F-4D97-AF65-F5344CB8AC3E}">
        <p14:creationId xmlns:p14="http://schemas.microsoft.com/office/powerpoint/2010/main" val="1464650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 Skip if not enough time ***</a:t>
            </a:r>
          </a:p>
          <a:p>
            <a:pPr marL="0" marR="0" lvl="0" indent="0" algn="l" rtl="0">
              <a:spcBef>
                <a:spcPts val="0"/>
              </a:spcBef>
              <a:buSzPct val="25000"/>
              <a:buNone/>
            </a:pPr>
            <a:endParaRPr dirty="0"/>
          </a:p>
          <a:p>
            <a:pPr marL="0" marR="0" lvl="0" indent="0" algn="l" rtl="0">
              <a:spcBef>
                <a:spcPts val="0"/>
              </a:spcBef>
              <a:buSzPct val="25000"/>
              <a:buNone/>
            </a:pPr>
            <a:r>
              <a:rPr lang="en-US" dirty="0"/>
              <a:t>10 minutes</a:t>
            </a:r>
          </a:p>
          <a:p>
            <a:pPr marL="0" marR="0" lvl="0" indent="0" algn="l" rtl="0">
              <a:spcBef>
                <a:spcPts val="0"/>
              </a:spcBef>
              <a:buSzPct val="25000"/>
              <a:buNone/>
            </a:pPr>
            <a:endParaRPr dirty="0"/>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are going to watch a video about Tyler, a young man with a disability who has a lot of self-advocacy skills. After we watch this video we are going to talk about WHY and HOW Tyler is such a strong self-advocate</a:t>
            </a:r>
          </a:p>
          <a:p>
            <a:pPr marL="0" marR="0" lvl="0" indent="0" algn="l" rtl="0">
              <a:spcBef>
                <a:spcPts val="0"/>
              </a:spcBef>
              <a:buSzPct val="25000"/>
              <a:buNone/>
            </a:pPr>
            <a:endParaRPr dirty="0"/>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2802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5" name="Shape 25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 Skip if not enough time ***</a:t>
            </a:r>
          </a:p>
          <a:p>
            <a:pPr marL="0" marR="0" lvl="0" indent="0" algn="l" rtl="0">
              <a:spcBef>
                <a:spcPts val="0"/>
              </a:spcBef>
              <a:buSzPct val="25000"/>
              <a:buNone/>
            </a:pPr>
            <a:endParaRPr dirty="0"/>
          </a:p>
          <a:p>
            <a:pPr marL="0" marR="0" lvl="0" indent="0" algn="l" rtl="0">
              <a:spcBef>
                <a:spcPts val="0"/>
              </a:spcBef>
              <a:buSzPct val="25000"/>
              <a:buNone/>
            </a:pPr>
            <a:r>
              <a:rPr lang="en-US" dirty="0"/>
              <a:t>10 minutes</a:t>
            </a:r>
          </a:p>
          <a:p>
            <a:pPr marL="0" marR="0" lvl="0" indent="0" algn="l" rtl="0">
              <a:spcBef>
                <a:spcPts val="0"/>
              </a:spcBef>
              <a:buSzPct val="25000"/>
              <a:buNone/>
            </a:pPr>
            <a:endParaRPr dirty="0"/>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Q: Does Tyler Know what He Wants?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Follow-up Explanation: Knowing what you want can include knowing what you are good at, what you like, what you don’t like, things you need help with, things you can do on your own, who you want to help you, how you want to receive help, etc.</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Q: How does Tyler speak up and communicate for himself?</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Tyler is able to state what activities he likes and participates in them. If he hadn’t told his teachers, parents, friends, etc. what he likes to do and that he wants to do it, do you think he would have ever been in plays and acting in the community playhouse? Part of his high school acting group? Keeps a 3.5 GPA? Been an eagle scout? Is a member of the band?</a:t>
            </a:r>
          </a:p>
          <a:p>
            <a:pPr marL="171450" marR="0" lvl="0" indent="-17145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sz="1200" b="0" i="0" u="none" strike="noStrike" cap="none" dirty="0">
                <a:solidFill>
                  <a:schemeClr val="dk1"/>
                </a:solidFill>
                <a:latin typeface="Calibri"/>
                <a:ea typeface="Calibri"/>
                <a:cs typeface="Calibri"/>
                <a:sym typeface="Calibri"/>
              </a:rPr>
              <a:t>Q: When did Tyler have to practice not giving up?</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In any of his activities</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Keeping a 3.5 GPA takes work, Tyler probably failed a test or two and had to learn different ways to study</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Learning all the songs for band takes practice, and Tyler didn’t magically learn those songs, he had to work at learning them and practicing them, as well as going to practice with his band team – even on days he didn’t feel like going, or during times when he messed up on the song. He didn’t stop going to band or stop playing just because of one mix up, mistake, or setback.</a:t>
            </a:r>
          </a:p>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256" name="Shape 25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1565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10 minutes</a:t>
            </a:r>
          </a:p>
          <a:p>
            <a:pPr marL="0" marR="0" lvl="0" indent="0" algn="l" rtl="0">
              <a:spcBef>
                <a:spcPts val="0"/>
              </a:spcBef>
              <a:buSzPct val="25000"/>
              <a:buNone/>
            </a:pPr>
            <a:endParaRPr dirty="0"/>
          </a:p>
          <a:p>
            <a:pPr marL="0" marR="0" lvl="0" indent="0" algn="l" rtl="0">
              <a:spcBef>
                <a:spcPts val="0"/>
              </a:spcBef>
              <a:buSzPct val="25000"/>
              <a:buNone/>
            </a:pPr>
            <a:r>
              <a:rPr lang="en-US" u="sng" dirty="0"/>
              <a:t>Supplies:</a:t>
            </a:r>
            <a:r>
              <a:rPr lang="en-US" dirty="0"/>
              <a:t> None</a:t>
            </a:r>
          </a:p>
          <a:p>
            <a:pPr marL="0" marR="0" lvl="0" indent="0" algn="l" rtl="0">
              <a:spcBef>
                <a:spcPts val="0"/>
              </a:spcBef>
              <a:buSzPct val="25000"/>
              <a:buNone/>
            </a:pPr>
            <a:endParaRPr dirty="0"/>
          </a:p>
          <a:p>
            <a:pPr marL="0" marR="0" lvl="0" indent="0" algn="l" rtl="0">
              <a:spcBef>
                <a:spcPts val="0"/>
              </a:spcBef>
              <a:buSzPct val="25000"/>
              <a:buNone/>
            </a:pPr>
            <a:r>
              <a:rPr lang="en-US" u="sng" dirty="0"/>
              <a:t>Room Set-Up:</a:t>
            </a:r>
            <a:r>
              <a:rPr lang="en-US" dirty="0"/>
              <a:t> Not Anything Specific</a:t>
            </a:r>
          </a:p>
          <a:p>
            <a:pPr marL="0" marR="0" lvl="0" indent="0" algn="l" rtl="0">
              <a:spcBef>
                <a:spcPts val="0"/>
              </a:spcBef>
              <a:buSzPct val="25000"/>
              <a:buNone/>
            </a:pPr>
            <a:endParaRPr dirty="0"/>
          </a:p>
          <a:p>
            <a:pPr marL="0" marR="0" lvl="0" indent="0" algn="l" rtl="0">
              <a:spcBef>
                <a:spcPts val="0"/>
              </a:spcBef>
              <a:buSzPct val="25000"/>
              <a:buNone/>
            </a:pPr>
            <a:r>
              <a:rPr lang="en-US" u="sng" dirty="0"/>
              <a:t>Activity Description:</a:t>
            </a:r>
            <a:r>
              <a:rPr lang="en-US" dirty="0"/>
              <a:t> </a:t>
            </a:r>
            <a:r>
              <a:rPr lang="en-US" sz="1200" b="0" i="0" u="none" strike="noStrike" cap="none" dirty="0">
                <a:solidFill>
                  <a:schemeClr val="dk1"/>
                </a:solidFill>
                <a:latin typeface="Calibri"/>
                <a:ea typeface="Calibri"/>
                <a:cs typeface="Calibri"/>
                <a:sym typeface="Calibri"/>
              </a:rPr>
              <a:t>We are now going to do a quick activity to show that you are on your way to becoming strong self-advocates too. You may not feel as confident as Tyler, speak up like Tyler does, or have a long list of activities you are involved in and goals you have…but in many different ways, both big and small, you are</a:t>
            </a:r>
            <a:r>
              <a:rPr lang="en-US" dirty="0"/>
              <a:t> practicing self-advocacy. If you practice your self-advocacy skills in a lot of different ways every day, before you know it you will BE a </a:t>
            </a:r>
            <a:r>
              <a:rPr lang="en-US" dirty="0" err="1"/>
              <a:t>stong</a:t>
            </a:r>
            <a:r>
              <a:rPr lang="en-US" dirty="0"/>
              <a:t> self-advocate who can know what you want, speak up for yourself, and never give up!</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 are now  going to play a game called Self-Advocacy Popcorn. When I say a sentence, if it is something you do or have done, I want you to hit your hands against the table, like making the sound of popcorn in the microwave. The more confident you feel in doing the activity in the sentence, the faster you can hit your hands on the table.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Pop Self-Advocacy Popcorn if…</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 choose what clothes you want to wear to school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 decide what you want to eat for breakfast in the morning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 raise your hand if you don’t understand what is going on in class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 talk to your teacher privately after class if you are confused about an assignment or something you learned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 order for yourself when you go out to eat at restaurants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 tell your friends something you want to do together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 You get to decide what you want to do for your birthday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 can talk to your parents if you are having a bad day and need advice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Your brother or sister is bothering you, you know how to ask them to stop doing what they are doing – stop popping popcorn</a:t>
            </a:r>
          </a:p>
          <a:p>
            <a:pPr marL="171450" marR="0" lvl="0" indent="-171450" algn="l" rtl="0">
              <a:spcBef>
                <a:spcPts val="0"/>
              </a:spcBef>
              <a:buClr>
                <a:schemeClr val="dk1"/>
              </a:buClr>
              <a:buSzPct val="100000"/>
              <a:buFont typeface="Calibri"/>
              <a:buChar char="-"/>
            </a:pPr>
            <a:r>
              <a:rPr lang="en-US" sz="1200" b="0" i="0" u="none" strike="noStrike" cap="none" dirty="0">
                <a:solidFill>
                  <a:schemeClr val="dk1"/>
                </a:solidFill>
                <a:latin typeface="Calibri"/>
                <a:ea typeface="Calibri"/>
                <a:cs typeface="Calibri"/>
                <a:sym typeface="Calibri"/>
              </a:rPr>
              <a:t>You have popped popcorn at ANY point during this game – stop popping popcorn</a:t>
            </a:r>
          </a:p>
          <a:p>
            <a:pPr marL="171450" marR="0" lvl="0" indent="-17145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Clr>
                <a:schemeClr val="dk1"/>
              </a:buClr>
              <a:buSzPct val="25000"/>
              <a:buFont typeface="Calibri"/>
              <a:buNone/>
            </a:pPr>
            <a:r>
              <a:rPr lang="en-US" u="sng" dirty="0"/>
              <a:t>De-Brief and Follow-up Message:</a:t>
            </a:r>
            <a:r>
              <a:rPr lang="en-US" dirty="0"/>
              <a:t> </a:t>
            </a:r>
            <a:r>
              <a:rPr lang="en-US" sz="1200" b="0" i="0" u="none" strike="noStrike" cap="none" dirty="0">
                <a:solidFill>
                  <a:schemeClr val="dk1"/>
                </a:solidFill>
                <a:latin typeface="Calibri"/>
                <a:ea typeface="Calibri"/>
                <a:cs typeface="Calibri"/>
                <a:sym typeface="Calibri"/>
              </a:rPr>
              <a:t>Did you hear how much popcorn was being popped during this activity? This means that all of you are sh</a:t>
            </a:r>
            <a:r>
              <a:rPr lang="en-US" dirty="0"/>
              <a:t>ow</a:t>
            </a:r>
            <a:r>
              <a:rPr lang="en-US" sz="1200" b="0" i="0" u="none" strike="noStrike" cap="none" dirty="0">
                <a:solidFill>
                  <a:schemeClr val="dk1"/>
                </a:solidFill>
                <a:latin typeface="Calibri"/>
                <a:ea typeface="Calibri"/>
                <a:cs typeface="Calibri"/>
                <a:sym typeface="Calibri"/>
              </a:rPr>
              <a:t>ing GREAT qua</a:t>
            </a:r>
            <a:r>
              <a:rPr lang="en-US" dirty="0"/>
              <a:t>l</a:t>
            </a:r>
            <a:r>
              <a:rPr lang="en-US" sz="1200" b="0" i="0" u="none" strike="noStrike" cap="none" dirty="0">
                <a:solidFill>
                  <a:schemeClr val="dk1"/>
                </a:solidFill>
                <a:latin typeface="Calibri"/>
                <a:ea typeface="Calibri"/>
                <a:cs typeface="Calibri"/>
                <a:sym typeface="Calibri"/>
              </a:rPr>
              <a:t>ities of a self-advocates and have a lot of examples of how you are self-advocates in many different situations throughout your day and life. You don’t have to be a Tyler’s level of self-advocacy to be a self-advocate. All you have to do is know what you want and be able to express that and communicate that to other people….even on the smallest possible level of deciding what to wear to school that day. Do that enough and before you know it you will </a:t>
            </a:r>
            <a:r>
              <a:rPr lang="en-US" dirty="0"/>
              <a:t>not just be engaging in activities of self-advocacy, but will BE a self-advocate.</a:t>
            </a:r>
          </a:p>
          <a:p>
            <a:pPr marL="171450" marR="0" lvl="0" indent="-171450" algn="l" rtl="0">
              <a:spcBef>
                <a:spcPts val="0"/>
              </a:spcBef>
              <a:buClr>
                <a:schemeClr val="dk1"/>
              </a:buClr>
              <a:buSzPct val="100000"/>
              <a:buFont typeface="Calibri"/>
              <a:buNone/>
            </a:pPr>
            <a:endParaRPr sz="1200" b="0" i="0" u="none" strike="noStrike" cap="none" dirty="0">
              <a:solidFill>
                <a:schemeClr val="dk1"/>
              </a:solidFill>
              <a:latin typeface="Calibri"/>
              <a:ea typeface="Calibri"/>
              <a:cs typeface="Calibri"/>
              <a:sym typeface="Calibri"/>
            </a:endParaRPr>
          </a:p>
        </p:txBody>
      </p:sp>
      <p:sp>
        <p:nvSpPr>
          <p:cNvPr id="264" name="Shape 26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3497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a:t>5 minute closer activity</a:t>
            </a:r>
          </a:p>
          <a:p>
            <a:pPr marL="0" marR="0" lvl="0" indent="0" algn="l" rtl="0">
              <a:spcBef>
                <a:spcPts val="0"/>
              </a:spcBef>
              <a:buSzPct val="25000"/>
              <a:buNone/>
            </a:pPr>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Go over again just to reiterate. Have them guess the answers before they appear.</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53060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Shape 27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278" name="Shape 27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1134927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lang="en-US" dirty="0"/>
          </a:p>
        </p:txBody>
      </p:sp>
      <p:sp>
        <p:nvSpPr>
          <p:cNvPr id="285" name="Shape 28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72708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dirty="0"/>
          </a:p>
        </p:txBody>
      </p:sp>
      <p:sp>
        <p:nvSpPr>
          <p:cNvPr id="125" name="Shape 125"/>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extLst>
      <p:ext uri="{BB962C8B-B14F-4D97-AF65-F5344CB8AC3E}">
        <p14:creationId xmlns:p14="http://schemas.microsoft.com/office/powerpoint/2010/main" val="3769768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lang="en-US" dirty="0"/>
          </a:p>
        </p:txBody>
      </p:sp>
      <p:sp>
        <p:nvSpPr>
          <p:cNvPr id="133" name="Shape 13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82725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Disability does not have to be a negative word. Disability doesn’t mean there is something wrong with you or that you are less than. Disability is simply another word that helps to describe some things you may need to do differently in order to still be successful and reach all your goals.</a:t>
            </a:r>
          </a:p>
        </p:txBody>
      </p:sp>
      <p:sp>
        <p:nvSpPr>
          <p:cNvPr id="140" name="Shape 14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6814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10 minutes</a:t>
            </a:r>
          </a:p>
          <a:p>
            <a:pPr marL="0" marR="0" lvl="0" indent="0" algn="l" rtl="0">
              <a:spcBef>
                <a:spcPts val="0"/>
              </a:spcBef>
              <a:buSzPct val="25000"/>
              <a:buNone/>
            </a:pPr>
            <a:endParaRPr dirty="0"/>
          </a:p>
          <a:p>
            <a:pPr marL="0" marR="0" lvl="0" indent="0" algn="l" rtl="0">
              <a:spcBef>
                <a:spcPts val="0"/>
              </a:spcBef>
              <a:buSzPct val="25000"/>
              <a:buNone/>
            </a:pPr>
            <a:r>
              <a:rPr lang="en-US" u="sng" dirty="0"/>
              <a:t>Supplies:</a:t>
            </a:r>
            <a:r>
              <a:rPr lang="en-US" dirty="0"/>
              <a:t> None</a:t>
            </a:r>
          </a:p>
          <a:p>
            <a:pPr marL="0" marR="0" lvl="0" indent="0" algn="l" rtl="0">
              <a:spcBef>
                <a:spcPts val="0"/>
              </a:spcBef>
              <a:buSzPct val="25000"/>
              <a:buNone/>
            </a:pPr>
            <a:endParaRPr dirty="0"/>
          </a:p>
          <a:p>
            <a:pPr marL="0" marR="0" lvl="0" indent="0" algn="l" rtl="0">
              <a:spcBef>
                <a:spcPts val="0"/>
              </a:spcBef>
              <a:buSzPct val="25000"/>
              <a:buNone/>
            </a:pPr>
            <a:r>
              <a:rPr lang="en-US" u="sng" dirty="0"/>
              <a:t>Room Set-up:</a:t>
            </a:r>
            <a:r>
              <a:rPr lang="en-US" dirty="0"/>
              <a:t> Nothing Specific in Layout</a:t>
            </a:r>
          </a:p>
          <a:p>
            <a:pPr marL="0" marR="0" lvl="0" indent="0" algn="l" rtl="0">
              <a:spcBef>
                <a:spcPts val="0"/>
              </a:spcBef>
              <a:buSzPct val="25000"/>
              <a:buNone/>
            </a:pPr>
            <a:endParaRPr dirty="0"/>
          </a:p>
          <a:p>
            <a:pPr marL="0" marR="0" lvl="0" indent="0" algn="l" rtl="0">
              <a:spcBef>
                <a:spcPts val="0"/>
              </a:spcBef>
              <a:buSzPct val="25000"/>
              <a:buNone/>
            </a:pPr>
            <a:r>
              <a:rPr lang="en-US" u="sng" dirty="0"/>
              <a:t>Activity Description:</a:t>
            </a:r>
            <a:r>
              <a:rPr lang="en-US" dirty="0"/>
              <a:t> </a:t>
            </a:r>
            <a:r>
              <a:rPr lang="en-US" sz="1200" b="0" i="0" u="none" strike="noStrike" cap="none" dirty="0">
                <a:solidFill>
                  <a:schemeClr val="dk1"/>
                </a:solidFill>
                <a:latin typeface="Calibri"/>
                <a:ea typeface="Calibri"/>
                <a:cs typeface="Calibri"/>
                <a:sym typeface="Calibri"/>
              </a:rPr>
              <a:t>I want everyone to take a moment to think….do you know you have a disability? Do you know what your disability is?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Everyone close their eyes. Do not open them until I tell you to. With your eyes closed, raise your hand if you know you have a disability.</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Put your hands down and still keep your eyes closed.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With your eyes closed, raise your hand if you know what your disability is.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Put your hands down and keep your eyes closed.</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Wait 3 seconds….you may now open your eyes.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Based on this brief question that I asked, you all were able to answer and determine if you know you have a disability and what kind. This is the first step of being a self-advocate and practicing disability pride.</a:t>
            </a:r>
          </a:p>
          <a:p>
            <a:pPr marL="0" marR="0" lvl="0" indent="0" algn="l" rtl="0">
              <a:spcBef>
                <a:spcPts val="0"/>
              </a:spcBef>
              <a:buSzPct val="25000"/>
              <a:buNone/>
            </a:pPr>
            <a:endParaRPr dirty="0"/>
          </a:p>
          <a:p>
            <a:pPr marL="0" marR="0" lvl="0" indent="0" algn="l" rtl="0">
              <a:spcBef>
                <a:spcPts val="0"/>
              </a:spcBef>
              <a:buSzPct val="25000"/>
              <a:buNone/>
            </a:pPr>
            <a:r>
              <a:rPr lang="en-US" u="sng" dirty="0"/>
              <a:t>De-Brief and Take Home Message:</a:t>
            </a:r>
            <a:r>
              <a:rPr lang="en-US" dirty="0"/>
              <a:t> Having a personal check-in to determine and establish if each young adult knows they have a disability and knows what it is. Everyone will be in a different stage of disability awareness and pride, and this is a good way to get each participant to assess where they are in this process without having to </a:t>
            </a:r>
            <a:r>
              <a:rPr lang="en-US" dirty="0" smtClean="0"/>
              <a:t>acknowledge </a:t>
            </a:r>
            <a:r>
              <a:rPr lang="en-US" dirty="0"/>
              <a:t>this publicly and feel embarrassed about either not knowing their disability, not knowing they have one, or their specific disability diagnosis.</a:t>
            </a:r>
          </a:p>
        </p:txBody>
      </p:sp>
      <p:sp>
        <p:nvSpPr>
          <p:cNvPr id="147" name="Shape 14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92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3" name="Shape 15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10-15 minutes</a:t>
            </a:r>
          </a:p>
          <a:p>
            <a:pPr marL="0" marR="0" lvl="0" indent="0" algn="l" rtl="0">
              <a:spcBef>
                <a:spcPts val="0"/>
              </a:spcBef>
              <a:buSzPct val="25000"/>
              <a:buNone/>
            </a:pPr>
            <a:endParaRPr dirty="0"/>
          </a:p>
          <a:p>
            <a:pPr marL="0" marR="0" lvl="0" indent="0" algn="l" rtl="0">
              <a:spcBef>
                <a:spcPts val="0"/>
              </a:spcBef>
              <a:buSzPct val="25000"/>
              <a:buNone/>
            </a:pPr>
            <a:r>
              <a:rPr lang="en-US" u="sng" dirty="0"/>
              <a:t>Supplies:</a:t>
            </a:r>
            <a:r>
              <a:rPr lang="en-US" dirty="0"/>
              <a:t> None</a:t>
            </a:r>
          </a:p>
          <a:p>
            <a:pPr marL="0" marR="0" lvl="0" indent="0" algn="l" rtl="0">
              <a:spcBef>
                <a:spcPts val="0"/>
              </a:spcBef>
              <a:buSzPct val="25000"/>
              <a:buNone/>
            </a:pPr>
            <a:endParaRPr dirty="0"/>
          </a:p>
          <a:p>
            <a:pPr marL="0" marR="0" lvl="0" indent="0" algn="l" rtl="0">
              <a:spcBef>
                <a:spcPts val="0"/>
              </a:spcBef>
              <a:buSzPct val="25000"/>
              <a:buNone/>
            </a:pPr>
            <a:r>
              <a:rPr lang="en-US" u="sng" dirty="0"/>
              <a:t>Room Layout:</a:t>
            </a:r>
            <a:r>
              <a:rPr lang="en-US" dirty="0"/>
              <a:t> No Specific Layout</a:t>
            </a:r>
          </a:p>
          <a:p>
            <a:pPr marL="0" marR="0" lvl="0" indent="0" algn="l" rtl="0">
              <a:spcBef>
                <a:spcPts val="0"/>
              </a:spcBef>
              <a:buSzPct val="25000"/>
              <a:buNone/>
            </a:pPr>
            <a:endParaRPr dirty="0"/>
          </a:p>
          <a:p>
            <a:pPr marL="0" marR="0" lvl="0" indent="0" algn="l" rtl="0">
              <a:spcBef>
                <a:spcPts val="0"/>
              </a:spcBef>
              <a:buSzPct val="25000"/>
              <a:buNone/>
            </a:pPr>
            <a:r>
              <a:rPr lang="en-US" u="sng" dirty="0"/>
              <a:t>Activity Description:</a:t>
            </a:r>
            <a:r>
              <a:rPr lang="en-US" dirty="0"/>
              <a:t> </a:t>
            </a:r>
            <a:r>
              <a:rPr lang="en-US" sz="1200" b="0" i="0" u="none" strike="noStrike" cap="none" dirty="0">
                <a:solidFill>
                  <a:schemeClr val="dk1"/>
                </a:solidFill>
                <a:latin typeface="Calibri"/>
                <a:ea typeface="Calibri"/>
                <a:cs typeface="Calibri"/>
                <a:sym typeface="Calibri"/>
              </a:rPr>
              <a:t>Imagine that you are ALL a large pizza. Whatever kind of pizza you want to be = veggie lovers, Hawaiian, cheese, mushroom and black olive, pepperoni, sausage, etc.</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What kind of pizza would you be? Let’s go around the room and share with the group</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There are 8 slices in a large pizza. Imagine that your disability is ONE slice of this pizza. If we only focus on that one slice of pizza, we are ignoring and wasting the other slices. We don’t have a full pizza. If we try to focus on everything BUT that one slice that represents our disability…then we still don’t have a whole pizza. In order to be a whole and complete pizza, we have to acknowledge and love different aspects of who we are. We are MORE than just disability. We are the people we spend time with, hobbies we enjoy, activities we engage in, things we are good at, things we like to do, sports teams we watch, books we like to read, places we like to travel to, etc.</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dirty="0"/>
              <a:t>Deb-Brief and Follow-up Message: </a:t>
            </a:r>
            <a:r>
              <a:rPr lang="en-US" sz="1200" b="0" i="0" u="none" strike="noStrike" cap="none" dirty="0">
                <a:solidFill>
                  <a:schemeClr val="dk1"/>
                </a:solidFill>
                <a:latin typeface="Calibri"/>
                <a:ea typeface="Calibri"/>
                <a:cs typeface="Calibri"/>
                <a:sym typeface="Calibri"/>
              </a:rPr>
              <a:t>Disability pride is JUST like this large pizza. Disability pride means knowing what your disability is, what things you might need to do differently and any accommodations you need to reach goals, and embracing that about you. To pretend you don’t have a disability isn’t going to be very helpful. If I decide that I just don’t want to have my disability, and I’m not going to take insulin, the medicine I need, do you think that is going to end up working out for me? No. I’m going to get sick and not be able to do all the things I want to do. However, if I take my insulin when I am supposed to, then I can do any and everything that my peers and friends are doing. This is the same for other disabilities. Someone with a learning disability, who needs extra time on tests, if they rush through the test so they don’t have to ask for extra time or admit they may need that accommodation, do you think they are going to get a good grade on that  test? Probably not. If they use their accommodation, admit they have a disability, and use that information to get the things they need to be successful and ask for that extra time on a test…the grade is going to be a lot better.</a:t>
            </a:r>
          </a:p>
        </p:txBody>
      </p:sp>
      <p:sp>
        <p:nvSpPr>
          <p:cNvPr id="154" name="Shape 1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254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0" name="Shape 16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dirty="0"/>
              <a:t>10 minutes</a:t>
            </a:r>
          </a:p>
          <a:p>
            <a:pPr marL="0" marR="0" lvl="0" indent="0" algn="l" rtl="0">
              <a:spcBef>
                <a:spcPts val="0"/>
              </a:spcBef>
              <a:buSzPct val="25000"/>
              <a:buNone/>
            </a:pPr>
            <a:endParaRPr dirty="0"/>
          </a:p>
          <a:p>
            <a:pPr marL="0" marR="0" lvl="0" indent="0" algn="l" rtl="0">
              <a:spcBef>
                <a:spcPts val="0"/>
              </a:spcBef>
              <a:buSzPct val="25000"/>
              <a:buNone/>
            </a:pPr>
            <a:r>
              <a:rPr lang="en-US" dirty="0"/>
              <a:t>Self-Advocacy is a HUGE part of what we are here to talk to you about today. We aren’t just going to  TALK about how to be a self-advocate, but actually practice the different steps to feel comfortable and confident in becoming the strongest self-advocate we can be. In order to even start becoming a self-advocate, we need to know what that word means!</a:t>
            </a:r>
          </a:p>
          <a:p>
            <a:pPr marL="0" marR="0" lvl="0" indent="0" algn="l" rtl="0">
              <a:spcBef>
                <a:spcPts val="0"/>
              </a:spcBef>
              <a:buSzPct val="25000"/>
              <a:buNone/>
            </a:pPr>
            <a:r>
              <a:rPr lang="en-US" dirty="0"/>
              <a:t>*** Someone read the three steps of a self-advocate out loud ***</a:t>
            </a:r>
          </a:p>
          <a:p>
            <a:pPr marL="0" marR="0" lvl="0" indent="0" algn="l" rtl="0">
              <a:spcBef>
                <a:spcPts val="0"/>
              </a:spcBef>
              <a:buSzPct val="25000"/>
              <a:buNone/>
            </a:pPr>
            <a:r>
              <a:rPr lang="en-US" dirty="0"/>
              <a:t>*** </a:t>
            </a:r>
            <a:r>
              <a:rPr lang="en-US" sz="1200" b="0" i="0" u="none" strike="noStrike" cap="none" dirty="0">
                <a:solidFill>
                  <a:schemeClr val="dk1"/>
                </a:solidFill>
                <a:latin typeface="Calibri"/>
                <a:ea typeface="Calibri"/>
                <a:cs typeface="Calibri"/>
                <a:sym typeface="Calibri"/>
              </a:rPr>
              <a:t>Have the group repeat back Neato-</a:t>
            </a:r>
            <a:r>
              <a:rPr lang="en-US" sz="1200" b="0" i="0" u="none" strike="noStrike" cap="none" dirty="0" err="1">
                <a:solidFill>
                  <a:schemeClr val="dk1"/>
                </a:solidFill>
                <a:latin typeface="Calibri"/>
                <a:ea typeface="Calibri"/>
                <a:cs typeface="Calibri"/>
                <a:sym typeface="Calibri"/>
              </a:rPr>
              <a:t>Repeato</a:t>
            </a:r>
            <a:r>
              <a:rPr lang="en-US" sz="1200" b="0" i="0" u="none" strike="noStrike" cap="none" dirty="0">
                <a:solidFill>
                  <a:schemeClr val="dk1"/>
                </a:solidFill>
                <a:latin typeface="Calibri"/>
                <a:ea typeface="Calibri"/>
                <a:cs typeface="Calibri"/>
                <a:sym typeface="Calibri"/>
              </a:rPr>
              <a:t> style afterwards line-by-line *** </a:t>
            </a:r>
            <a:r>
              <a:rPr lang="en-US" dirty="0"/>
              <a:t>→ If they aren’t very loud we can make them do it again, or even encourage a competition and split the group into two smaller groups to see who is louder - really depends on how many young adults are attending.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first part of being a self-advocate is knowing what you want. This means setting goals that </a:t>
            </a:r>
            <a:r>
              <a:rPr lang="en-US" dirty="0"/>
              <a:t>YOU want</a:t>
            </a:r>
            <a:r>
              <a:rPr lang="en-US" sz="1200" b="0" i="0" u="none" strike="noStrike" cap="none" dirty="0">
                <a:solidFill>
                  <a:schemeClr val="dk1"/>
                </a:solidFill>
                <a:latin typeface="Calibri"/>
                <a:ea typeface="Calibri"/>
                <a:cs typeface="Calibri"/>
                <a:sym typeface="Calibri"/>
              </a:rPr>
              <a:t> to set and working on things </a:t>
            </a:r>
            <a:r>
              <a:rPr lang="en-US" dirty="0"/>
              <a:t>YOU </a:t>
            </a:r>
            <a:r>
              <a:rPr lang="en-US" sz="1200" b="0" i="0" u="none" strike="noStrike" cap="none" dirty="0">
                <a:solidFill>
                  <a:schemeClr val="dk1"/>
                </a:solidFill>
                <a:latin typeface="Calibri"/>
                <a:ea typeface="Calibri"/>
                <a:cs typeface="Calibri"/>
                <a:sym typeface="Calibri"/>
              </a:rPr>
              <a:t>find important and interesting. Something very important that </a:t>
            </a:r>
            <a:r>
              <a:rPr lang="en-US" dirty="0"/>
              <a:t>we want you to know </a:t>
            </a:r>
            <a:r>
              <a:rPr lang="en-US" sz="1200" b="0" i="0" u="none" strike="noStrike" cap="none" dirty="0">
                <a:solidFill>
                  <a:schemeClr val="dk1"/>
                </a:solidFill>
                <a:latin typeface="Calibri"/>
                <a:ea typeface="Calibri"/>
                <a:cs typeface="Calibri"/>
                <a:sym typeface="Calibri"/>
              </a:rPr>
              <a:t>is that this has to be something </a:t>
            </a:r>
            <a:r>
              <a:rPr lang="en-US" dirty="0"/>
              <a:t>YOU</a:t>
            </a:r>
            <a:r>
              <a:rPr lang="en-US" sz="1200" b="0" i="0" u="none" strike="noStrike" cap="none" dirty="0">
                <a:solidFill>
                  <a:schemeClr val="dk1"/>
                </a:solidFill>
                <a:latin typeface="Calibri"/>
                <a:ea typeface="Calibri"/>
                <a:cs typeface="Calibri"/>
                <a:sym typeface="Calibri"/>
              </a:rPr>
              <a:t> want to work on, a goal </a:t>
            </a:r>
            <a:r>
              <a:rPr lang="en-US" dirty="0"/>
              <a:t>YOU</a:t>
            </a:r>
            <a:r>
              <a:rPr lang="en-US" sz="1200" b="0" i="0" u="none" strike="noStrike" cap="none" dirty="0">
                <a:solidFill>
                  <a:schemeClr val="dk1"/>
                </a:solidFill>
                <a:latin typeface="Calibri"/>
                <a:ea typeface="Calibri"/>
                <a:cs typeface="Calibri"/>
                <a:sym typeface="Calibri"/>
              </a:rPr>
              <a:t> decide on. This isn’t about what </a:t>
            </a:r>
            <a:r>
              <a:rPr lang="en-US" dirty="0"/>
              <a:t>your</a:t>
            </a:r>
            <a:r>
              <a:rPr lang="en-US" sz="1200" b="0" i="0" u="none" strike="noStrike" cap="none" dirty="0">
                <a:solidFill>
                  <a:schemeClr val="dk1"/>
                </a:solidFill>
                <a:latin typeface="Calibri"/>
                <a:ea typeface="Calibri"/>
                <a:cs typeface="Calibri"/>
                <a:sym typeface="Calibri"/>
              </a:rPr>
              <a:t> parent wants, or what teachers want </a:t>
            </a:r>
            <a:r>
              <a:rPr lang="en-US" dirty="0"/>
              <a:t>you to do or think you should focus on; it’s not even about what your friends</a:t>
            </a:r>
            <a:r>
              <a:rPr lang="en-US" sz="1200" b="0" i="0" u="none" strike="noStrike" cap="none" dirty="0">
                <a:solidFill>
                  <a:schemeClr val="dk1"/>
                </a:solidFill>
                <a:latin typeface="Calibri"/>
                <a:ea typeface="Calibri"/>
                <a:cs typeface="Calibri"/>
                <a:sym typeface="Calibri"/>
              </a:rPr>
              <a:t> think</a:t>
            </a:r>
            <a:r>
              <a:rPr lang="en-US" dirty="0"/>
              <a:t> you</a:t>
            </a:r>
            <a:r>
              <a:rPr lang="en-US" sz="1200" b="0" i="0" u="none" strike="noStrike" cap="none" dirty="0">
                <a:solidFill>
                  <a:schemeClr val="dk1"/>
                </a:solidFill>
                <a:latin typeface="Calibri"/>
                <a:ea typeface="Calibri"/>
                <a:cs typeface="Calibri"/>
                <a:sym typeface="Calibri"/>
              </a:rPr>
              <a:t> should learn or do. </a:t>
            </a:r>
            <a:r>
              <a:rPr lang="en-US" dirty="0"/>
              <a:t>Having the support of people around you that can encourage you is important, but you need to be able to make choices based on your own needs as well.</a:t>
            </a:r>
          </a:p>
          <a:p>
            <a:pPr marL="0" marR="0" lvl="0" indent="0" algn="l" rtl="0">
              <a:spcBef>
                <a:spcPts val="0"/>
              </a:spcBef>
              <a:buSzPct val="25000"/>
              <a:buNone/>
            </a:pPr>
            <a:endParaRPr dirty="0"/>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This means setting goals and talking about the difference between short-term goals and long-term goals.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first part of being a self-advocate isn’t just about knowing what you want, but knowing what you need in order to be successful and reach goals. </a:t>
            </a:r>
            <a:r>
              <a:rPr lang="en-US" dirty="0"/>
              <a:t>W</a:t>
            </a:r>
            <a:r>
              <a:rPr lang="en-US" sz="1200" b="0" i="0" u="none" strike="noStrike" cap="none" dirty="0">
                <a:solidFill>
                  <a:schemeClr val="dk1"/>
                </a:solidFill>
                <a:latin typeface="Calibri"/>
                <a:ea typeface="Calibri"/>
                <a:cs typeface="Calibri"/>
                <a:sym typeface="Calibri"/>
              </a:rPr>
              <a:t>e are not here to label you and tell you that you have a disability so that you feel different or singled out. We want you to know that you have a disability so you know WHAT your disability is and what that MEANS in terms of accommodations. </a:t>
            </a:r>
          </a:p>
          <a:p>
            <a:pPr marL="0" marR="0" lvl="0" indent="0" algn="l" rtl="0">
              <a:spcBef>
                <a:spcPts val="0"/>
              </a:spcBef>
              <a:buSzPct val="25000"/>
              <a:buNone/>
            </a:pPr>
            <a:endParaRPr dirty="0"/>
          </a:p>
          <a:p>
            <a:pPr marL="0" marR="0" lvl="0" indent="0" algn="l" rtl="0">
              <a:spcBef>
                <a:spcPts val="0"/>
              </a:spcBef>
              <a:buSzPct val="25000"/>
              <a:buNone/>
            </a:pPr>
            <a:r>
              <a:rPr lang="en-US" dirty="0"/>
              <a:t>Do you all know what an accommodation is? *** Wait for some responses ***</a:t>
            </a:r>
          </a:p>
          <a:p>
            <a:pPr marL="0" marR="0" lvl="0" indent="0" algn="l" rtl="0">
              <a:spcBef>
                <a:spcPts val="0"/>
              </a:spcBef>
              <a:buSzPct val="25000"/>
              <a:buNone/>
            </a:pPr>
            <a:r>
              <a:rPr lang="en-US" dirty="0"/>
              <a:t>A</a:t>
            </a:r>
            <a:r>
              <a:rPr lang="en-US" sz="1200" b="0" i="0" u="none" strike="noStrike" cap="none" dirty="0">
                <a:solidFill>
                  <a:schemeClr val="dk1"/>
                </a:solidFill>
                <a:latin typeface="Calibri"/>
                <a:ea typeface="Calibri"/>
                <a:cs typeface="Calibri"/>
                <a:sym typeface="Calibri"/>
              </a:rPr>
              <a:t>ccommodations are the things you get in school in order to be successful and do well in your classes</a:t>
            </a:r>
          </a:p>
          <a:p>
            <a:pPr marL="0" marR="0" lvl="0" indent="0" algn="l" rtl="0">
              <a:spcBef>
                <a:spcPts val="0"/>
              </a:spcBef>
              <a:buSzPct val="25000"/>
              <a:buNone/>
            </a:pPr>
            <a:endParaRPr dirty="0"/>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It is great</a:t>
            </a:r>
            <a:r>
              <a:rPr lang="en-US" dirty="0"/>
              <a:t> to know  what you </a:t>
            </a:r>
            <a:r>
              <a:rPr lang="en-US" sz="1200" b="0" i="0" u="none" strike="noStrike" cap="none" dirty="0">
                <a:solidFill>
                  <a:schemeClr val="dk1"/>
                </a:solidFill>
                <a:latin typeface="Calibri"/>
                <a:ea typeface="Calibri"/>
                <a:cs typeface="Calibri"/>
                <a:sym typeface="Calibri"/>
              </a:rPr>
              <a:t>want, but the second part of being a self-advocate is speaking up for yourself. Nobody knows what is going on in your head and what you are thinking unless you TELL them. This is where practicing good communication is essential.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Speaking up doesn’t only mean using your words, it can be writing down your thoughts or feelings and providing that information to a teacher or parent, or using other preferred communication methods to get points across and desires, wants, needs across to someone else.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The third part of being a self-advocate is never giving up. Sometimes things are going to be difficult, but that doesn’t mean that a goal can’t be achieved or reached. Everyone does things differently in a way that works best for them, whether they have a disability or not. </a:t>
            </a:r>
            <a:r>
              <a:rPr lang="en-US" dirty="0"/>
              <a:t>You</a:t>
            </a:r>
            <a:r>
              <a:rPr lang="en-US" sz="1200" b="0" i="0" u="none" strike="noStrike" cap="none" dirty="0">
                <a:solidFill>
                  <a:schemeClr val="dk1"/>
                </a:solidFill>
                <a:latin typeface="Calibri"/>
                <a:ea typeface="Calibri"/>
                <a:cs typeface="Calibri"/>
                <a:sym typeface="Calibri"/>
              </a:rPr>
              <a:t> aren’t going to do things exactly the same as </a:t>
            </a:r>
            <a:r>
              <a:rPr lang="en-US" dirty="0"/>
              <a:t>anyone</a:t>
            </a:r>
            <a:r>
              <a:rPr lang="en-US" sz="1200" b="0" i="0" u="none" strike="noStrike" cap="none" dirty="0">
                <a:solidFill>
                  <a:schemeClr val="dk1"/>
                </a:solidFill>
                <a:latin typeface="Calibri"/>
                <a:ea typeface="Calibri"/>
                <a:cs typeface="Calibri"/>
                <a:sym typeface="Calibri"/>
              </a:rPr>
              <a:t> else. </a:t>
            </a:r>
          </a:p>
          <a:p>
            <a:pPr marL="0" marR="0" lvl="0" indent="0" algn="l" rtl="0">
              <a:spcBef>
                <a:spcPts val="0"/>
              </a:spcBef>
              <a:buSzPct val="25000"/>
              <a:buNone/>
            </a:pPr>
            <a:r>
              <a:rPr lang="en-US" dirty="0"/>
              <a:t>For example, think about how we all got here today…</a:t>
            </a:r>
          </a:p>
          <a:p>
            <a:pPr marL="0" marR="0" lvl="0" indent="0" algn="l" rtl="0">
              <a:spcBef>
                <a:spcPts val="0"/>
              </a:spcBef>
              <a:buSzPct val="25000"/>
              <a:buNone/>
            </a:pPr>
            <a:endParaRPr dirty="0"/>
          </a:p>
          <a:p>
            <a:pPr marL="0" marR="0" lvl="0" indent="0" algn="l" rtl="0">
              <a:spcBef>
                <a:spcPts val="0"/>
              </a:spcBef>
              <a:buSzPct val="25000"/>
              <a:buNone/>
            </a:pPr>
            <a:r>
              <a:rPr lang="en-US" dirty="0" smtClean="0"/>
              <a:t>We </a:t>
            </a:r>
            <a:r>
              <a:rPr lang="en-US" dirty="0"/>
              <a:t>didn’t all get here the same way with the same roads or people assisting us, but all reached that goal of getting to this room to be here right now learning about self-advocacy. So we all accomplished our goal...just in different ways. And that is NORMAL.</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82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Keep  this slide up as a reference during short-term goal writing time.</a:t>
            </a:r>
          </a:p>
          <a:p>
            <a:pPr lvl="0">
              <a:spcBef>
                <a:spcPts val="0"/>
              </a:spcBef>
              <a:buNone/>
            </a:pPr>
            <a:endParaRPr dirty="0"/>
          </a:p>
          <a:p>
            <a:pPr lvl="0">
              <a:spcBef>
                <a:spcPts val="0"/>
              </a:spcBef>
              <a:buNone/>
            </a:pPr>
            <a:r>
              <a:rPr lang="en-US" dirty="0"/>
              <a:t>10-15 minutes</a:t>
            </a:r>
          </a:p>
          <a:p>
            <a:pPr lvl="0">
              <a:spcBef>
                <a:spcPts val="0"/>
              </a:spcBef>
              <a:buNone/>
            </a:pPr>
            <a:endParaRPr dirty="0"/>
          </a:p>
          <a:p>
            <a:pPr lvl="0">
              <a:spcBef>
                <a:spcPts val="0"/>
              </a:spcBef>
              <a:buNone/>
            </a:pPr>
            <a:r>
              <a:rPr lang="en-US" dirty="0"/>
              <a:t>Allow participants to create their own short-term goals</a:t>
            </a:r>
          </a:p>
          <a:p>
            <a:pPr lvl="0">
              <a:spcBef>
                <a:spcPts val="0"/>
              </a:spcBef>
              <a:buNone/>
            </a:pPr>
            <a:endParaRPr dirty="0"/>
          </a:p>
          <a:p>
            <a:pPr lvl="0">
              <a:spcBef>
                <a:spcPts val="0"/>
              </a:spcBef>
              <a:buNone/>
            </a:pPr>
            <a:r>
              <a:rPr lang="en-US" dirty="0"/>
              <a:t>Have everyone go around the room and share the short-term goals. If they are NOT SMART goals ask questions to turn them into smart goals so participants can see the difference and learn how to set these specific, measurable, attainable, realistic, and time-oriented goals. </a:t>
            </a:r>
          </a:p>
          <a:p>
            <a:pPr lvl="0">
              <a:spcBef>
                <a:spcPts val="0"/>
              </a:spcBef>
              <a:buNone/>
            </a:pPr>
            <a:endParaRPr dirty="0"/>
          </a:p>
          <a:p>
            <a:pPr lvl="0">
              <a:spcBef>
                <a:spcPts val="0"/>
              </a:spcBef>
              <a:buNone/>
            </a:pPr>
            <a:r>
              <a:rPr lang="en-US" dirty="0"/>
              <a:t>Ensure that participants are creating short-term goals based on the definition of something that can take minutes, hours, days, or a couple of weeks.</a:t>
            </a:r>
          </a:p>
          <a:p>
            <a:pPr lvl="0">
              <a:spcBef>
                <a:spcPts val="0"/>
              </a:spcBef>
              <a:buNone/>
            </a:pPr>
            <a:endParaRPr dirty="0"/>
          </a:p>
        </p:txBody>
      </p:sp>
      <p:sp>
        <p:nvSpPr>
          <p:cNvPr id="186" name="Shape 18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8</a:t>
            </a:fld>
            <a:endParaRPr lang="en-US"/>
          </a:p>
        </p:txBody>
      </p:sp>
    </p:spTree>
    <p:extLst>
      <p:ext uri="{BB962C8B-B14F-4D97-AF65-F5344CB8AC3E}">
        <p14:creationId xmlns:p14="http://schemas.microsoft.com/office/powerpoint/2010/main" val="223840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US" dirty="0"/>
              <a:t>5-10 minutes</a:t>
            </a:r>
          </a:p>
          <a:p>
            <a:pPr lvl="0" rtl="0">
              <a:spcBef>
                <a:spcPts val="0"/>
              </a:spcBef>
              <a:buNone/>
            </a:pPr>
            <a:endParaRPr dirty="0"/>
          </a:p>
          <a:p>
            <a:pPr lvl="0" rtl="0">
              <a:spcBef>
                <a:spcPts val="0"/>
              </a:spcBef>
              <a:buNone/>
            </a:pPr>
            <a:r>
              <a:rPr lang="en-US" dirty="0"/>
              <a:t>Long-Term Goals can take much longer than short-term goals to reach and achieve. They can take anywhere from 3-4  weeks to months to YEARS before we reach that long-term goal we have set for ourselves.</a:t>
            </a:r>
          </a:p>
          <a:p>
            <a:pPr lvl="0" rtl="0">
              <a:spcBef>
                <a:spcPts val="0"/>
              </a:spcBef>
              <a:buNone/>
            </a:pPr>
            <a:endParaRPr dirty="0"/>
          </a:p>
          <a:p>
            <a:pPr lvl="0" rtl="0">
              <a:spcBef>
                <a:spcPts val="0"/>
              </a:spcBef>
              <a:buNone/>
            </a:pPr>
            <a:r>
              <a:rPr lang="en-US" dirty="0"/>
              <a:t>Reaching long-term goals involves splitting that long-term goal up into small short-term goals to make progress, and requires knowing some Independent Living skills to be successful. This is why there is an image of a stone pathway on this slide. In order to get from one side of the path to the other, you have to start going from stone to stone. You don’t magically get from the first stone to the last stone, do you? *** wait for responses ***</a:t>
            </a:r>
          </a:p>
          <a:p>
            <a:pPr lvl="0" rtl="0">
              <a:spcBef>
                <a:spcPts val="0"/>
              </a:spcBef>
              <a:buNone/>
            </a:pPr>
            <a:endParaRPr dirty="0"/>
          </a:p>
          <a:p>
            <a:pPr lvl="0">
              <a:spcBef>
                <a:spcPts val="0"/>
              </a:spcBef>
              <a:buNone/>
            </a:pPr>
            <a:r>
              <a:rPr lang="en-US" dirty="0"/>
              <a:t>You get there  by walking each stone down the path until you are at your destination. That is how long-term goals are; you have to be able to reach those small victories and goals in order to keep moving forward towards reaching your big long-term goal.</a:t>
            </a:r>
          </a:p>
        </p:txBody>
      </p:sp>
      <p:sp>
        <p:nvSpPr>
          <p:cNvPr id="193" name="Shape 19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2135693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16"/>
        <p:cNvGrpSpPr/>
        <p:nvPr/>
      </p:nvGrpSpPr>
      <p:grpSpPr>
        <a:xfrm>
          <a:off x="0" y="0"/>
          <a:ext cx="0" cy="0"/>
          <a:chOff x="0" y="0"/>
          <a:chExt cx="0" cy="0"/>
        </a:xfrm>
      </p:grpSpPr>
      <p:sp>
        <p:nvSpPr>
          <p:cNvPr id="17" name="Shape 17"/>
          <p:cNvSpPr/>
          <p:nvPr/>
        </p:nvSpPr>
        <p:spPr>
          <a:xfrm>
            <a:off x="-6843" y="3887812"/>
            <a:ext cx="12195668" cy="457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6843" y="2059011"/>
            <a:ext cx="12195668" cy="1828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9" name="Shape 19"/>
          <p:cNvSpPr txBox="1">
            <a:spLocks noGrp="1"/>
          </p:cNvSpPr>
          <p:nvPr>
            <p:ph type="ctrTitle"/>
          </p:nvPr>
        </p:nvSpPr>
        <p:spPr>
          <a:xfrm>
            <a:off x="475487" y="2166364"/>
            <a:ext cx="11247119" cy="1739346"/>
          </a:xfrm>
          <a:prstGeom prst="rect">
            <a:avLst/>
          </a:prstGeom>
          <a:noFill/>
          <a:ln>
            <a:noFill/>
          </a:ln>
        </p:spPr>
        <p:txBody>
          <a:bodyPr lIns="91425" tIns="91425" rIns="91425" bIns="91425" anchor="ctr" anchorCtr="0"/>
          <a:lstStyle>
            <a:lvl1pPr marL="0" marR="0" lvl="0" indent="0" algn="ctr" rtl="0">
              <a:lnSpc>
                <a:spcPct val="8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347471" y="3913632"/>
            <a:ext cx="11506200" cy="457200"/>
          </a:xfrm>
          <a:prstGeom prst="rect">
            <a:avLst/>
          </a:prstGeom>
          <a:noFill/>
          <a:ln>
            <a:noFill/>
          </a:ln>
        </p:spPr>
        <p:txBody>
          <a:bodyPr lIns="91425" tIns="91425" rIns="91425" bIns="91425" anchor="t" anchorCtr="0"/>
          <a:lstStyle>
            <a:lvl1pPr marL="0" marR="0" lvl="0" indent="0" algn="ctr" rtl="0">
              <a:lnSpc>
                <a:spcPct val="90000"/>
              </a:lnSpc>
              <a:spcBef>
                <a:spcPts val="0"/>
              </a:spcBef>
              <a:spcAft>
                <a:spcPts val="0"/>
              </a:spcAft>
              <a:buClr>
                <a:schemeClr val="dk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8" name="Shape 88"/>
          <p:cNvSpPr txBox="1">
            <a:spLocks noGrp="1"/>
          </p:cNvSpPr>
          <p:nvPr>
            <p:ph type="body" idx="1"/>
          </p:nvPr>
        </p:nvSpPr>
        <p:spPr>
          <a:xfrm>
            <a:off x="1207008" y="2120053"/>
            <a:ext cx="6126480" cy="4114800"/>
          </a:xfrm>
          <a:prstGeom prst="rect">
            <a:avLst/>
          </a:prstGeom>
          <a:noFill/>
          <a:ln>
            <a:noFill/>
          </a:ln>
        </p:spPr>
        <p:txBody>
          <a:bodyPr lIns="91425" tIns="91425" rIns="91425" bIns="91425" anchor="t" anchorCtr="0"/>
          <a:lstStyle>
            <a:lvl1pPr marL="182880" marR="0" lvl="0" indent="20320" algn="l" rtl="0">
              <a:lnSpc>
                <a:spcPct val="90000"/>
              </a:lnSpc>
              <a:spcBef>
                <a:spcPts val="1200"/>
              </a:spcBef>
              <a:spcAft>
                <a:spcPts val="200"/>
              </a:spcAft>
              <a:buClr>
                <a:schemeClr val="lt1"/>
              </a:buClr>
              <a:buSzPct val="100000"/>
              <a:buFont typeface="Noto Sans Symbols"/>
              <a:buChar char="▪"/>
              <a:defRPr sz="3200" b="0" i="0" u="none" strike="noStrike" cap="none">
                <a:solidFill>
                  <a:schemeClr val="lt1"/>
                </a:solidFill>
                <a:latin typeface="Calibri"/>
                <a:ea typeface="Calibri"/>
                <a:cs typeface="Calibri"/>
                <a:sym typeface="Calibri"/>
              </a:defRPr>
            </a:lvl1pPr>
            <a:lvl2pPr marL="411480" marR="0" lvl="1" indent="-5080" algn="l" rtl="0">
              <a:lnSpc>
                <a:spcPct val="90000"/>
              </a:lnSpc>
              <a:spcBef>
                <a:spcPts val="200"/>
              </a:spcBef>
              <a:spcAft>
                <a:spcPts val="400"/>
              </a:spcAft>
              <a:buClr>
                <a:schemeClr val="lt1"/>
              </a:buClr>
              <a:buSzPct val="100000"/>
              <a:buFont typeface="Noto Sans Symbols"/>
              <a:buChar char="▪"/>
              <a:defRPr sz="2800" b="0" i="0" u="none" strike="noStrike" cap="none">
                <a:solidFill>
                  <a:schemeClr val="lt1"/>
                </a:solidFill>
                <a:latin typeface="Calibri"/>
                <a:ea typeface="Calibri"/>
                <a:cs typeface="Calibri"/>
                <a:sym typeface="Calibri"/>
              </a:defRPr>
            </a:lvl2pPr>
            <a:lvl3pPr marL="640080" marR="0" lvl="2" indent="-30480" algn="l" rtl="0">
              <a:lnSpc>
                <a:spcPct val="90000"/>
              </a:lnSpc>
              <a:spcBef>
                <a:spcPts val="200"/>
              </a:spcBef>
              <a:spcAft>
                <a:spcPts val="400"/>
              </a:spcAft>
              <a:buClr>
                <a:schemeClr val="lt1"/>
              </a:buClr>
              <a:buSzPct val="100000"/>
              <a:buFont typeface="Noto Sans Symbols"/>
              <a:buChar char="▪"/>
              <a:defRPr sz="2400" b="0" i="0" u="none" strike="noStrike" cap="none">
                <a:solidFill>
                  <a:schemeClr val="lt1"/>
                </a:solidFill>
                <a:latin typeface="Calibri"/>
                <a:ea typeface="Calibri"/>
                <a:cs typeface="Calibri"/>
                <a:sym typeface="Calibri"/>
              </a:defRPr>
            </a:lvl3pPr>
            <a:lvl4pPr marL="868680" marR="0" lvl="3"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4pPr>
            <a:lvl5pPr marL="1097280" marR="0" lvl="4"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5pPr>
            <a:lvl6pPr marL="1284600" marR="0" lvl="5" indent="-103499"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6pPr>
            <a:lvl7pPr marL="1471800" marR="0" lvl="6" indent="-112899"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7pPr>
            <a:lvl8pPr marL="1629000" marR="0" lvl="7" indent="-104999"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8pPr>
            <a:lvl9pPr marL="1806200" marR="0" lvl="8" indent="-10440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9pPr>
          </a:lstStyle>
          <a:p>
            <a:endParaRPr/>
          </a:p>
        </p:txBody>
      </p:sp>
      <p:sp>
        <p:nvSpPr>
          <p:cNvPr id="89" name="Shape 89"/>
          <p:cNvSpPr txBox="1">
            <a:spLocks noGrp="1"/>
          </p:cNvSpPr>
          <p:nvPr>
            <p:ph type="body" idx="2"/>
          </p:nvPr>
        </p:nvSpPr>
        <p:spPr>
          <a:xfrm>
            <a:off x="7789022" y="2147485"/>
            <a:ext cx="3200399" cy="3432319"/>
          </a:xfrm>
          <a:prstGeom prst="rect">
            <a:avLst/>
          </a:prstGeom>
          <a:noFill/>
          <a:ln>
            <a:noFill/>
          </a:ln>
        </p:spPr>
        <p:txBody>
          <a:bodyPr lIns="91425" tIns="91425" rIns="91425" bIns="91425" anchor="t" anchorCtr="0"/>
          <a:lstStyle>
            <a:lvl1pPr marL="0" marR="0" lvl="0" indent="0" algn="l" rtl="0">
              <a:lnSpc>
                <a:spcPct val="95000"/>
              </a:lnSpc>
              <a:spcBef>
                <a:spcPts val="1200"/>
              </a:spcBef>
              <a:spcAft>
                <a:spcPts val="200"/>
              </a:spcAft>
              <a:buClr>
                <a:schemeClr val="lt1"/>
              </a:buClr>
              <a:buFont typeface="Noto Sans Symbols"/>
              <a:buNone/>
              <a:defRPr sz="18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400"/>
              </a:spcAft>
              <a:buClr>
                <a:schemeClr val="lt1"/>
              </a:buClr>
              <a:buFont typeface="Noto Sans Symbols"/>
              <a:buNone/>
              <a:defRPr sz="1200" b="0" i="0" u="none" strike="noStrike" cap="none">
                <a:solidFill>
                  <a:schemeClr val="lt1"/>
                </a:solidFill>
                <a:latin typeface="Calibri"/>
                <a:ea typeface="Calibri"/>
                <a:cs typeface="Calibri"/>
                <a:sym typeface="Calibri"/>
              </a:defRPr>
            </a:lvl2pPr>
            <a:lvl3pPr marL="914400" marR="0" lvl="2" indent="0" algn="l" rtl="0">
              <a:lnSpc>
                <a:spcPct val="90000"/>
              </a:lnSpc>
              <a:spcBef>
                <a:spcPts val="200"/>
              </a:spcBef>
              <a:spcAft>
                <a:spcPts val="400"/>
              </a:spcAft>
              <a:buClr>
                <a:schemeClr val="lt1"/>
              </a:buClr>
              <a:buFont typeface="Noto Sans Symbols"/>
              <a:buNone/>
              <a:defRPr sz="1000" b="0" i="0" u="none" strike="noStrike" cap="none">
                <a:solidFill>
                  <a:schemeClr val="lt1"/>
                </a:solidFill>
                <a:latin typeface="Calibri"/>
                <a:ea typeface="Calibri"/>
                <a:cs typeface="Calibri"/>
                <a:sym typeface="Calibri"/>
              </a:defRPr>
            </a:lvl3pPr>
            <a:lvl4pPr marL="1371600" marR="0" lvl="3"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4pPr>
            <a:lvl5pPr marL="1828800" marR="0" lvl="4"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5pPr>
            <a:lvl6pPr marL="2286000" marR="0" lvl="5"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6pPr>
            <a:lvl7pPr marL="2743200" marR="0" lvl="6"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7pPr>
            <a:lvl8pPr marL="3200400" marR="0" lvl="7"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8pPr>
            <a:lvl9pPr marL="3657600" marR="0" lvl="8"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9pPr>
          </a:lstStyle>
          <a:p>
            <a:endParaRPr/>
          </a:p>
        </p:txBody>
      </p:sp>
      <p:sp>
        <p:nvSpPr>
          <p:cNvPr id="90" name="Shape 90"/>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5" name="Shape 95"/>
          <p:cNvSpPr>
            <a:spLocks noGrp="1"/>
          </p:cNvSpPr>
          <p:nvPr>
            <p:ph type="pic" idx="2"/>
          </p:nvPr>
        </p:nvSpPr>
        <p:spPr>
          <a:xfrm>
            <a:off x="1280159" y="2211493"/>
            <a:ext cx="6126480" cy="3931919"/>
          </a:xfrm>
          <a:prstGeom prst="rect">
            <a:avLst/>
          </a:prstGeom>
          <a:solidFill>
            <a:srgbClr val="EAEAEA"/>
          </a:solidFill>
          <a:ln>
            <a:noFill/>
          </a:ln>
        </p:spPr>
        <p:txBody>
          <a:bodyPr lIns="91425" tIns="91425" rIns="91425" bIns="91425" anchor="t" anchorCtr="0"/>
          <a:lstStyle>
            <a:lvl1pPr marL="0" marR="0" lvl="0" indent="0" algn="ctr" rtl="0">
              <a:lnSpc>
                <a:spcPct val="90000"/>
              </a:lnSpc>
              <a:spcBef>
                <a:spcPts val="1200"/>
              </a:spcBef>
              <a:spcAft>
                <a:spcPts val="200"/>
              </a:spcAft>
              <a:buClr>
                <a:schemeClr val="lt1"/>
              </a:buClr>
              <a:buFont typeface="Noto Sans Symbols"/>
              <a:buNone/>
              <a:defRPr sz="3200" b="0" i="0" u="none" strike="noStrike" cap="none">
                <a:solidFill>
                  <a:srgbClr val="7F7F7F"/>
                </a:solidFill>
                <a:latin typeface="Calibri"/>
                <a:ea typeface="Calibri"/>
                <a:cs typeface="Calibri"/>
                <a:sym typeface="Calibri"/>
              </a:defRPr>
            </a:lvl1pPr>
            <a:lvl2pPr marL="457200" marR="0" lvl="1" indent="0" algn="l" rtl="0">
              <a:lnSpc>
                <a:spcPct val="90000"/>
              </a:lnSpc>
              <a:spcBef>
                <a:spcPts val="200"/>
              </a:spcBef>
              <a:spcAft>
                <a:spcPts val="400"/>
              </a:spcAft>
              <a:buClr>
                <a:schemeClr val="lt1"/>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l" rtl="0">
              <a:lnSpc>
                <a:spcPct val="90000"/>
              </a:lnSpc>
              <a:spcBef>
                <a:spcPts val="200"/>
              </a:spcBef>
              <a:spcAft>
                <a:spcPts val="400"/>
              </a:spcAft>
              <a:buClr>
                <a:schemeClr val="lt1"/>
              </a:buClr>
              <a:buFont typeface="Noto Sans Symbols"/>
              <a:buNone/>
              <a:defRPr sz="2400" b="0" i="0" u="none" strike="noStrike" cap="none">
                <a:solidFill>
                  <a:schemeClr val="lt1"/>
                </a:solidFill>
                <a:latin typeface="Calibri"/>
                <a:ea typeface="Calibri"/>
                <a:cs typeface="Calibri"/>
                <a:sym typeface="Calibri"/>
              </a:defRPr>
            </a:lvl3pPr>
            <a:lvl4pPr marL="1371600" marR="0" lvl="3" indent="0" algn="l" rtl="0">
              <a:lnSpc>
                <a:spcPct val="90000"/>
              </a:lnSpc>
              <a:spcBef>
                <a:spcPts val="200"/>
              </a:spcBef>
              <a:spcAft>
                <a:spcPts val="400"/>
              </a:spcAft>
              <a:buClr>
                <a:schemeClr val="lt1"/>
              </a:buClr>
              <a:buFont typeface="Noto Sans Symbols"/>
              <a:buNone/>
              <a:defRPr sz="2000" b="0" i="0" u="none" strike="noStrike" cap="none">
                <a:solidFill>
                  <a:schemeClr val="lt1"/>
                </a:solidFill>
                <a:latin typeface="Calibri"/>
                <a:ea typeface="Calibri"/>
                <a:cs typeface="Calibri"/>
                <a:sym typeface="Calibri"/>
              </a:defRPr>
            </a:lvl4pPr>
            <a:lvl5pPr marL="1828800" marR="0" lvl="4" indent="0" algn="l" rtl="0">
              <a:lnSpc>
                <a:spcPct val="90000"/>
              </a:lnSpc>
              <a:spcBef>
                <a:spcPts val="200"/>
              </a:spcBef>
              <a:spcAft>
                <a:spcPts val="400"/>
              </a:spcAft>
              <a:buClr>
                <a:schemeClr val="lt1"/>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l" rtl="0">
              <a:lnSpc>
                <a:spcPct val="90000"/>
              </a:lnSpc>
              <a:spcBef>
                <a:spcPts val="200"/>
              </a:spcBef>
              <a:spcAft>
                <a:spcPts val="400"/>
              </a:spcAft>
              <a:buClr>
                <a:schemeClr val="lt1"/>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l" rtl="0">
              <a:lnSpc>
                <a:spcPct val="90000"/>
              </a:lnSpc>
              <a:spcBef>
                <a:spcPts val="200"/>
              </a:spcBef>
              <a:spcAft>
                <a:spcPts val="400"/>
              </a:spcAft>
              <a:buClr>
                <a:schemeClr val="lt1"/>
              </a:buClr>
              <a:buFont typeface="Noto Sans Symbols"/>
              <a:buNone/>
              <a:defRPr sz="2000" b="0" i="0" u="none" strike="noStrike" cap="none">
                <a:solidFill>
                  <a:schemeClr val="lt1"/>
                </a:solidFill>
                <a:latin typeface="Calibri"/>
                <a:ea typeface="Calibri"/>
                <a:cs typeface="Calibri"/>
                <a:sym typeface="Calibri"/>
              </a:defRPr>
            </a:lvl7pPr>
            <a:lvl8pPr marL="3200400" marR="0" lvl="7" indent="0" algn="l" rtl="0">
              <a:lnSpc>
                <a:spcPct val="90000"/>
              </a:lnSpc>
              <a:spcBef>
                <a:spcPts val="200"/>
              </a:spcBef>
              <a:spcAft>
                <a:spcPts val="400"/>
              </a:spcAft>
              <a:buClr>
                <a:schemeClr val="lt1"/>
              </a:buClr>
              <a:buFont typeface="Noto Sans Symbols"/>
              <a:buNone/>
              <a:defRPr sz="2000" b="0" i="0" u="none" strike="noStrike" cap="none">
                <a:solidFill>
                  <a:schemeClr val="lt1"/>
                </a:solidFill>
                <a:latin typeface="Calibri"/>
                <a:ea typeface="Calibri"/>
                <a:cs typeface="Calibri"/>
                <a:sym typeface="Calibri"/>
              </a:defRPr>
            </a:lvl8pPr>
            <a:lvl9pPr marL="3657600" marR="0" lvl="8" indent="0" algn="l" rtl="0">
              <a:lnSpc>
                <a:spcPct val="90000"/>
              </a:lnSpc>
              <a:spcBef>
                <a:spcPts val="200"/>
              </a:spcBef>
              <a:spcAft>
                <a:spcPts val="400"/>
              </a:spcAft>
              <a:buClr>
                <a:schemeClr val="lt1"/>
              </a:buClr>
              <a:buFont typeface="Noto Sans Symbols"/>
              <a:buNone/>
              <a:defRPr sz="2000" b="0" i="0" u="none" strike="noStrike" cap="none">
                <a:solidFill>
                  <a:schemeClr val="lt1"/>
                </a:solidFill>
                <a:latin typeface="Calibri"/>
                <a:ea typeface="Calibri"/>
                <a:cs typeface="Calibri"/>
                <a:sym typeface="Calibri"/>
              </a:defRPr>
            </a:lvl9pPr>
          </a:lstStyle>
          <a:p>
            <a:endParaRPr/>
          </a:p>
        </p:txBody>
      </p:sp>
      <p:sp>
        <p:nvSpPr>
          <p:cNvPr id="96" name="Shape 96"/>
          <p:cNvSpPr txBox="1">
            <a:spLocks noGrp="1"/>
          </p:cNvSpPr>
          <p:nvPr>
            <p:ph type="body" idx="1"/>
          </p:nvPr>
        </p:nvSpPr>
        <p:spPr>
          <a:xfrm>
            <a:off x="7790688" y="2150621"/>
            <a:ext cx="3200399" cy="3429000"/>
          </a:xfrm>
          <a:prstGeom prst="rect">
            <a:avLst/>
          </a:prstGeom>
          <a:noFill/>
          <a:ln>
            <a:noFill/>
          </a:ln>
        </p:spPr>
        <p:txBody>
          <a:bodyPr lIns="91425" tIns="91425" rIns="91425" bIns="91425" anchor="t" anchorCtr="0"/>
          <a:lstStyle>
            <a:lvl1pPr marL="0" marR="0" lvl="0" indent="0" algn="l" rtl="0">
              <a:lnSpc>
                <a:spcPct val="95000"/>
              </a:lnSpc>
              <a:spcBef>
                <a:spcPts val="1200"/>
              </a:spcBef>
              <a:spcAft>
                <a:spcPts val="200"/>
              </a:spcAft>
              <a:buClr>
                <a:schemeClr val="lt1"/>
              </a:buClr>
              <a:buFont typeface="Noto Sans Symbols"/>
              <a:buNone/>
              <a:defRPr sz="1800" b="0"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400"/>
              </a:spcAft>
              <a:buClr>
                <a:schemeClr val="lt1"/>
              </a:buClr>
              <a:buFont typeface="Noto Sans Symbols"/>
              <a:buNone/>
              <a:defRPr sz="1200" b="0" i="0" u="none" strike="noStrike" cap="none">
                <a:solidFill>
                  <a:schemeClr val="lt1"/>
                </a:solidFill>
                <a:latin typeface="Calibri"/>
                <a:ea typeface="Calibri"/>
                <a:cs typeface="Calibri"/>
                <a:sym typeface="Calibri"/>
              </a:defRPr>
            </a:lvl2pPr>
            <a:lvl3pPr marL="914400" marR="0" lvl="2" indent="0" algn="l" rtl="0">
              <a:lnSpc>
                <a:spcPct val="90000"/>
              </a:lnSpc>
              <a:spcBef>
                <a:spcPts val="200"/>
              </a:spcBef>
              <a:spcAft>
                <a:spcPts val="400"/>
              </a:spcAft>
              <a:buClr>
                <a:schemeClr val="lt1"/>
              </a:buClr>
              <a:buFont typeface="Noto Sans Symbols"/>
              <a:buNone/>
              <a:defRPr sz="1000" b="0" i="0" u="none" strike="noStrike" cap="none">
                <a:solidFill>
                  <a:schemeClr val="lt1"/>
                </a:solidFill>
                <a:latin typeface="Calibri"/>
                <a:ea typeface="Calibri"/>
                <a:cs typeface="Calibri"/>
                <a:sym typeface="Calibri"/>
              </a:defRPr>
            </a:lvl3pPr>
            <a:lvl4pPr marL="1371600" marR="0" lvl="3"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4pPr>
            <a:lvl5pPr marL="1828800" marR="0" lvl="4"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5pPr>
            <a:lvl6pPr marL="2286000" marR="0" lvl="5"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6pPr>
            <a:lvl7pPr marL="2743200" marR="0" lvl="6"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7pPr>
            <a:lvl8pPr marL="3200400" marR="0" lvl="7"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8pPr>
            <a:lvl9pPr marL="3657600" marR="0" lvl="8" indent="0" algn="l" rtl="0">
              <a:lnSpc>
                <a:spcPct val="90000"/>
              </a:lnSpc>
              <a:spcBef>
                <a:spcPts val="200"/>
              </a:spcBef>
              <a:spcAft>
                <a:spcPts val="400"/>
              </a:spcAft>
              <a:buClr>
                <a:schemeClr val="lt1"/>
              </a:buClr>
              <a:buFont typeface="Noto Sans Symbols"/>
              <a:buNone/>
              <a:defRPr sz="900" b="0" i="0" u="none" strike="noStrike" cap="none">
                <a:solidFill>
                  <a:schemeClr val="lt1"/>
                </a:solidFill>
                <a:latin typeface="Calibri"/>
                <a:ea typeface="Calibri"/>
                <a:cs typeface="Calibri"/>
                <a:sym typeface="Calibri"/>
              </a:defRPr>
            </a:lvl9pPr>
          </a:lstStyle>
          <a:p>
            <a:endParaRPr/>
          </a:p>
        </p:txBody>
      </p:sp>
      <p:sp>
        <p:nvSpPr>
          <p:cNvPr id="97" name="Shape 97"/>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8" name="Shape 98"/>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99" name="Shape 99"/>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rot="5400000">
            <a:off x="3991839" y="-777239"/>
            <a:ext cx="4206240" cy="9784079"/>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6"/>
        <p:cNvGrpSpPr/>
        <p:nvPr/>
      </p:nvGrpSpPr>
      <p:grpSpPr>
        <a:xfrm>
          <a:off x="0" y="0"/>
          <a:ext cx="0" cy="0"/>
          <a:chOff x="0" y="0"/>
          <a:chExt cx="0" cy="0"/>
        </a:xfrm>
      </p:grpSpPr>
      <p:sp>
        <p:nvSpPr>
          <p:cNvPr id="107" name="Shape 107"/>
          <p:cNvSpPr/>
          <p:nvPr/>
        </p:nvSpPr>
        <p:spPr>
          <a:xfrm>
            <a:off x="9019311" y="0"/>
            <a:ext cx="2743199" cy="68580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08" name="Shape 108"/>
          <p:cNvSpPr txBox="1">
            <a:spLocks noGrp="1"/>
          </p:cNvSpPr>
          <p:nvPr>
            <p:ph type="title"/>
          </p:nvPr>
        </p:nvSpPr>
        <p:spPr>
          <a:xfrm rot="5400000">
            <a:off x="7413032" y="2022229"/>
            <a:ext cx="5897562" cy="2402380"/>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9" name="Shape 109"/>
          <p:cNvSpPr txBox="1">
            <a:spLocks noGrp="1"/>
          </p:cNvSpPr>
          <p:nvPr>
            <p:ph type="body" idx="1"/>
          </p:nvPr>
        </p:nvSpPr>
        <p:spPr>
          <a:xfrm rot="5400000">
            <a:off x="1876063" y="-763226"/>
            <a:ext cx="5897562" cy="7973291"/>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110" name="Shape 110"/>
          <p:cNvSpPr txBox="1">
            <a:spLocks noGrp="1"/>
          </p:cNvSpPr>
          <p:nvPr>
            <p:ph type="dt" idx="10"/>
          </p:nvPr>
        </p:nvSpPr>
        <p:spPr>
          <a:xfrm>
            <a:off x="838200" y="6422853"/>
            <a:ext cx="2743196"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1" name="Shape 111"/>
          <p:cNvSpPr txBox="1">
            <a:spLocks noGrp="1"/>
          </p:cNvSpPr>
          <p:nvPr>
            <p:ph type="ftr" idx="11"/>
          </p:nvPr>
        </p:nvSpPr>
        <p:spPr>
          <a:xfrm>
            <a:off x="3776135" y="6422853"/>
            <a:ext cx="427966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12" name="Shape 112"/>
          <p:cNvSpPr txBox="1">
            <a:spLocks noGrp="1"/>
          </p:cNvSpPr>
          <p:nvPr>
            <p:ph type="sldNum" idx="12"/>
          </p:nvPr>
        </p:nvSpPr>
        <p:spPr>
          <a:xfrm>
            <a:off x="8073047" y="6422853"/>
            <a:ext cx="879759"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24"/>
        <p:cNvGrpSpPr/>
        <p:nvPr/>
      </p:nvGrpSpPr>
      <p:grpSpPr>
        <a:xfrm>
          <a:off x="0" y="0"/>
          <a:ext cx="0" cy="0"/>
          <a:chOff x="0" y="0"/>
          <a:chExt cx="0" cy="0"/>
        </a:xfrm>
      </p:grpSpPr>
      <p:sp>
        <p:nvSpPr>
          <p:cNvPr id="25" name="Shape 25"/>
          <p:cNvSpPr/>
          <p:nvPr/>
        </p:nvSpPr>
        <p:spPr>
          <a:xfrm>
            <a:off x="-6843" y="2059011"/>
            <a:ext cx="12195668" cy="1828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6843" y="3887812"/>
            <a:ext cx="12195668" cy="457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5487" y="2167127"/>
            <a:ext cx="11247119" cy="1737359"/>
          </a:xfrm>
          <a:prstGeom prst="rect">
            <a:avLst/>
          </a:prstGeom>
          <a:noFill/>
          <a:ln>
            <a:noFill/>
          </a:ln>
        </p:spPr>
        <p:txBody>
          <a:bodyPr lIns="91425" tIns="91425" rIns="91425" bIns="91425" anchor="ctr" anchorCtr="0"/>
          <a:lstStyle>
            <a:lvl1pPr marL="0" marR="0" lvl="0" indent="0" algn="ctr" rtl="0">
              <a:lnSpc>
                <a:spcPct val="8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347471" y="3913212"/>
            <a:ext cx="11503151" cy="457200"/>
          </a:xfrm>
          <a:prstGeom prst="rect">
            <a:avLst/>
          </a:prstGeom>
          <a:noFill/>
          <a:ln>
            <a:noFill/>
          </a:ln>
        </p:spPr>
        <p:txBody>
          <a:bodyPr lIns="91425" tIns="91425" rIns="91425" bIns="91425" anchor="t" anchorCtr="0"/>
          <a:lstStyle>
            <a:lvl1pPr marL="0" marR="0" lvl="0" indent="0" algn="ctr" rtl="0">
              <a:lnSpc>
                <a:spcPct val="90000"/>
              </a:lnSpc>
              <a:spcBef>
                <a:spcPts val="1200"/>
              </a:spcBef>
              <a:spcAft>
                <a:spcPts val="200"/>
              </a:spcAft>
              <a:buClr>
                <a:schemeClr val="dk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dk1"/>
              </a:buClr>
              <a:buFont typeface="Noto Sans Symbols"/>
              <a:buNone/>
              <a:defRPr sz="1800" b="0" i="0" u="none" strike="noStrike" cap="none">
                <a:solidFill>
                  <a:srgbClr val="8C8C8C"/>
                </a:solidFill>
                <a:latin typeface="Calibri"/>
                <a:ea typeface="Calibri"/>
                <a:cs typeface="Calibri"/>
                <a:sym typeface="Calibri"/>
              </a:defRPr>
            </a:lvl2pPr>
            <a:lvl3pPr marL="914400" marR="0" lvl="2" indent="0" algn="l" rtl="0">
              <a:lnSpc>
                <a:spcPct val="90000"/>
              </a:lnSpc>
              <a:spcBef>
                <a:spcPts val="200"/>
              </a:spcBef>
              <a:spcAft>
                <a:spcPts val="400"/>
              </a:spcAft>
              <a:buClr>
                <a:schemeClr val="dk1"/>
              </a:buClr>
              <a:buFont typeface="Noto Sans Symbols"/>
              <a:buNone/>
              <a:defRPr sz="1600" b="0" i="0" u="none" strike="noStrike" cap="none">
                <a:solidFill>
                  <a:srgbClr val="8C8C8C"/>
                </a:solidFill>
                <a:latin typeface="Calibri"/>
                <a:ea typeface="Calibri"/>
                <a:cs typeface="Calibri"/>
                <a:sym typeface="Calibri"/>
              </a:defRPr>
            </a:lvl3pPr>
            <a:lvl4pPr marL="1371600" marR="0" lvl="3"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4pPr>
            <a:lvl5pPr marL="1828800" marR="0" lvl="4"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5pPr>
            <a:lvl6pPr marL="2286000" marR="0" lvl="5"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6pPr>
            <a:lvl7pPr marL="2743200" marR="0" lvl="6"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7pPr>
            <a:lvl8pPr marL="3200400" marR="0" lvl="7"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8pPr>
            <a:lvl9pPr marL="3657600" marR="0" lvl="8"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9pPr>
          </a:lstStyle>
          <a:p>
            <a:endParaRPr/>
          </a:p>
        </p:txBody>
      </p:sp>
      <p:sp>
        <p:nvSpPr>
          <p:cNvPr id="29" name="Shape 29"/>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dk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dk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2"/>
                </a:solidFill>
                <a:latin typeface="Calibri"/>
                <a:ea typeface="Calibri"/>
                <a:cs typeface="Calibri"/>
                <a:sym typeface="Calibri"/>
              </a:rPr>
              <a:t>‹#›</a:t>
            </a:fld>
            <a:endParaRPr lang="en-US" sz="12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1202919" y="2011680"/>
            <a:ext cx="97840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lt1"/>
        </a:solidFill>
        <a:effectLst/>
      </p:bgPr>
    </p:bg>
    <p:spTree>
      <p:nvGrpSpPr>
        <p:cNvPr id="1" name="Shape 45"/>
        <p:cNvGrpSpPr/>
        <p:nvPr/>
      </p:nvGrpSpPr>
      <p:grpSpPr>
        <a:xfrm>
          <a:off x="0" y="0"/>
          <a:ext cx="0" cy="0"/>
          <a:chOff x="0" y="0"/>
          <a:chExt cx="0" cy="0"/>
        </a:xfrm>
      </p:grpSpPr>
      <p:sp>
        <p:nvSpPr>
          <p:cNvPr id="46" name="Shape 46"/>
          <p:cNvSpPr/>
          <p:nvPr/>
        </p:nvSpPr>
        <p:spPr>
          <a:xfrm>
            <a:off x="-6843" y="3887812"/>
            <a:ext cx="12195668" cy="457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6843" y="2059011"/>
            <a:ext cx="12195668" cy="1828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ctrTitle"/>
          </p:nvPr>
        </p:nvSpPr>
        <p:spPr>
          <a:xfrm>
            <a:off x="475487" y="2166364"/>
            <a:ext cx="11247119" cy="1739346"/>
          </a:xfrm>
          <a:prstGeom prst="rect">
            <a:avLst/>
          </a:prstGeom>
          <a:noFill/>
          <a:ln>
            <a:noFill/>
          </a:ln>
        </p:spPr>
        <p:txBody>
          <a:bodyPr lIns="91425" tIns="91425" rIns="91425" bIns="91425" anchor="ctr" anchorCtr="0"/>
          <a:lstStyle>
            <a:lvl1pPr marL="0" marR="0" lvl="0" indent="0" algn="ctr" rtl="0">
              <a:lnSpc>
                <a:spcPct val="8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subTitle" idx="1"/>
          </p:nvPr>
        </p:nvSpPr>
        <p:spPr>
          <a:xfrm>
            <a:off x="347471" y="3913632"/>
            <a:ext cx="11506200" cy="457200"/>
          </a:xfrm>
          <a:prstGeom prst="rect">
            <a:avLst/>
          </a:prstGeom>
          <a:noFill/>
          <a:ln>
            <a:noFill/>
          </a:ln>
        </p:spPr>
        <p:txBody>
          <a:bodyPr lIns="91425" tIns="91425" rIns="91425" bIns="91425" anchor="t" anchorCtr="0"/>
          <a:lstStyle>
            <a:lvl1pPr marL="0" marR="0" lvl="0" indent="0" algn="ctr" rtl="0">
              <a:lnSpc>
                <a:spcPct val="90000"/>
              </a:lnSpc>
              <a:spcBef>
                <a:spcPts val="0"/>
              </a:spcBef>
              <a:spcAft>
                <a:spcPts val="0"/>
              </a:spcAft>
              <a:buClr>
                <a:schemeClr val="dk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200"/>
              </a:spcBef>
              <a:spcAft>
                <a:spcPts val="400"/>
              </a:spcAft>
              <a:buClr>
                <a:schemeClr val="dk1"/>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lt1"/>
        </a:solidFill>
        <a:effectLst/>
      </p:bgPr>
    </p:bg>
    <p:spTree>
      <p:nvGrpSpPr>
        <p:cNvPr id="1" name="Shape 53"/>
        <p:cNvGrpSpPr/>
        <p:nvPr/>
      </p:nvGrpSpPr>
      <p:grpSpPr>
        <a:xfrm>
          <a:off x="0" y="0"/>
          <a:ext cx="0" cy="0"/>
          <a:chOff x="0" y="0"/>
          <a:chExt cx="0" cy="0"/>
        </a:xfrm>
      </p:grpSpPr>
      <p:sp>
        <p:nvSpPr>
          <p:cNvPr id="54" name="Shape 54"/>
          <p:cNvSpPr/>
          <p:nvPr/>
        </p:nvSpPr>
        <p:spPr>
          <a:xfrm>
            <a:off x="-6843" y="2059011"/>
            <a:ext cx="12195668" cy="1828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6843" y="3887812"/>
            <a:ext cx="12195668" cy="457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6" name="Shape 56"/>
          <p:cNvSpPr txBox="1">
            <a:spLocks noGrp="1"/>
          </p:cNvSpPr>
          <p:nvPr>
            <p:ph type="title"/>
          </p:nvPr>
        </p:nvSpPr>
        <p:spPr>
          <a:xfrm>
            <a:off x="475487" y="2167127"/>
            <a:ext cx="11247119" cy="1737359"/>
          </a:xfrm>
          <a:prstGeom prst="rect">
            <a:avLst/>
          </a:prstGeom>
          <a:noFill/>
          <a:ln>
            <a:noFill/>
          </a:ln>
        </p:spPr>
        <p:txBody>
          <a:bodyPr lIns="91425" tIns="91425" rIns="91425" bIns="91425" anchor="ctr" anchorCtr="0"/>
          <a:lstStyle>
            <a:lvl1pPr marL="0" marR="0" lvl="0" indent="0" algn="ctr" rtl="0">
              <a:lnSpc>
                <a:spcPct val="80000"/>
              </a:lnSpc>
              <a:spcBef>
                <a:spcPts val="0"/>
              </a:spcBef>
              <a:buClr>
                <a:schemeClr val="lt1"/>
              </a:buClr>
              <a:buFont typeface="Calibri"/>
              <a:buNone/>
              <a:defRPr sz="60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txBox="1">
            <a:spLocks noGrp="1"/>
          </p:cNvSpPr>
          <p:nvPr>
            <p:ph type="body" idx="1"/>
          </p:nvPr>
        </p:nvSpPr>
        <p:spPr>
          <a:xfrm>
            <a:off x="347471" y="3913212"/>
            <a:ext cx="11503151" cy="457200"/>
          </a:xfrm>
          <a:prstGeom prst="rect">
            <a:avLst/>
          </a:prstGeom>
          <a:noFill/>
          <a:ln>
            <a:noFill/>
          </a:ln>
        </p:spPr>
        <p:txBody>
          <a:bodyPr lIns="91425" tIns="91425" rIns="91425" bIns="91425" anchor="t" anchorCtr="0"/>
          <a:lstStyle>
            <a:lvl1pPr marL="0" marR="0" lvl="0" indent="0" algn="ctr" rtl="0">
              <a:lnSpc>
                <a:spcPct val="90000"/>
              </a:lnSpc>
              <a:spcBef>
                <a:spcPts val="1200"/>
              </a:spcBef>
              <a:spcAft>
                <a:spcPts val="200"/>
              </a:spcAft>
              <a:buClr>
                <a:schemeClr val="dk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90000"/>
              </a:lnSpc>
              <a:spcBef>
                <a:spcPts val="200"/>
              </a:spcBef>
              <a:spcAft>
                <a:spcPts val="400"/>
              </a:spcAft>
              <a:buClr>
                <a:schemeClr val="dk1"/>
              </a:buClr>
              <a:buFont typeface="Noto Sans Symbols"/>
              <a:buNone/>
              <a:defRPr sz="1800" b="0" i="0" u="none" strike="noStrike" cap="none">
                <a:solidFill>
                  <a:srgbClr val="8C8C8C"/>
                </a:solidFill>
                <a:latin typeface="Calibri"/>
                <a:ea typeface="Calibri"/>
                <a:cs typeface="Calibri"/>
                <a:sym typeface="Calibri"/>
              </a:defRPr>
            </a:lvl2pPr>
            <a:lvl3pPr marL="914400" marR="0" lvl="2" indent="0" algn="l" rtl="0">
              <a:lnSpc>
                <a:spcPct val="90000"/>
              </a:lnSpc>
              <a:spcBef>
                <a:spcPts val="200"/>
              </a:spcBef>
              <a:spcAft>
                <a:spcPts val="400"/>
              </a:spcAft>
              <a:buClr>
                <a:schemeClr val="dk1"/>
              </a:buClr>
              <a:buFont typeface="Noto Sans Symbols"/>
              <a:buNone/>
              <a:defRPr sz="1600" b="0" i="0" u="none" strike="noStrike" cap="none">
                <a:solidFill>
                  <a:srgbClr val="8C8C8C"/>
                </a:solidFill>
                <a:latin typeface="Calibri"/>
                <a:ea typeface="Calibri"/>
                <a:cs typeface="Calibri"/>
                <a:sym typeface="Calibri"/>
              </a:defRPr>
            </a:lvl3pPr>
            <a:lvl4pPr marL="1371600" marR="0" lvl="3"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4pPr>
            <a:lvl5pPr marL="1828800" marR="0" lvl="4"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5pPr>
            <a:lvl6pPr marL="2286000" marR="0" lvl="5"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6pPr>
            <a:lvl7pPr marL="2743200" marR="0" lvl="6"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7pPr>
            <a:lvl8pPr marL="3200400" marR="0" lvl="7"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8pPr>
            <a:lvl9pPr marL="3657600" marR="0" lvl="8" indent="0" algn="l" rtl="0">
              <a:lnSpc>
                <a:spcPct val="90000"/>
              </a:lnSpc>
              <a:spcBef>
                <a:spcPts val="200"/>
              </a:spcBef>
              <a:spcAft>
                <a:spcPts val="400"/>
              </a:spcAft>
              <a:buClr>
                <a:schemeClr val="dk1"/>
              </a:buClr>
              <a:buFont typeface="Noto Sans Symbols"/>
              <a:buNone/>
              <a:defRPr sz="1400" b="0" i="0" u="none" strike="noStrike" cap="none">
                <a:solidFill>
                  <a:srgbClr val="8C8C8C"/>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dk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dk2"/>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2"/>
                </a:solidFill>
                <a:latin typeface="Calibri"/>
                <a:ea typeface="Calibri"/>
                <a:cs typeface="Calibri"/>
                <a:sym typeface="Calibri"/>
              </a:rPr>
              <a:t>‹#›</a:t>
            </a:fld>
            <a:endParaRPr lang="en-US" sz="1200" b="0" i="0" u="none" strike="noStrike" cap="none">
              <a:solidFill>
                <a:schemeClr val="dk2"/>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1205344" y="2011680"/>
            <a:ext cx="47548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body" idx="2"/>
          </p:nvPr>
        </p:nvSpPr>
        <p:spPr>
          <a:xfrm>
            <a:off x="6230391" y="2011680"/>
            <a:ext cx="47548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1207008" y="1913469"/>
            <a:ext cx="4754879" cy="743093"/>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lt1"/>
              </a:buClr>
              <a:buFont typeface="Noto Sans Symbols"/>
              <a:buNone/>
              <a:defRPr sz="2100" b="1"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400"/>
              </a:spcAft>
              <a:buClr>
                <a:schemeClr val="lt1"/>
              </a:buClr>
              <a:buFont typeface="Noto Sans Symbols"/>
              <a:buNone/>
              <a:defRPr sz="2000" b="1" i="0" u="none" strike="noStrike" cap="none">
                <a:solidFill>
                  <a:schemeClr val="lt1"/>
                </a:solidFill>
                <a:latin typeface="Calibri"/>
                <a:ea typeface="Calibri"/>
                <a:cs typeface="Calibri"/>
                <a:sym typeface="Calibri"/>
              </a:defRPr>
            </a:lvl2pPr>
            <a:lvl3pPr marL="914400" marR="0" lvl="2" indent="0" algn="l" rtl="0">
              <a:lnSpc>
                <a:spcPct val="90000"/>
              </a:lnSpc>
              <a:spcBef>
                <a:spcPts val="200"/>
              </a:spcBef>
              <a:spcAft>
                <a:spcPts val="400"/>
              </a:spcAft>
              <a:buClr>
                <a:schemeClr val="lt1"/>
              </a:buClr>
              <a:buFont typeface="Noto Sans Symbols"/>
              <a:buNone/>
              <a:defRPr sz="1800" b="1" i="0" u="none" strike="noStrike" cap="none">
                <a:solidFill>
                  <a:schemeClr val="lt1"/>
                </a:solidFill>
                <a:latin typeface="Calibri"/>
                <a:ea typeface="Calibri"/>
                <a:cs typeface="Calibri"/>
                <a:sym typeface="Calibri"/>
              </a:defRPr>
            </a:lvl3pPr>
            <a:lvl4pPr marL="1371600" marR="0" lvl="3"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4pPr>
            <a:lvl5pPr marL="1828800" marR="0" lvl="4"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5pPr>
            <a:lvl6pPr marL="2286000" marR="0" lvl="5"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6pPr>
            <a:lvl7pPr marL="2743200" marR="0" lvl="6"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7pPr>
            <a:lvl8pPr marL="3200400" marR="0" lvl="7"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8pPr>
            <a:lvl9pPr marL="3657600" marR="0" lvl="8"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body" idx="2"/>
          </p:nvPr>
        </p:nvSpPr>
        <p:spPr>
          <a:xfrm>
            <a:off x="1207008" y="2656566"/>
            <a:ext cx="4754879" cy="3566159"/>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body" idx="3"/>
          </p:nvPr>
        </p:nvSpPr>
        <p:spPr>
          <a:xfrm>
            <a:off x="6231230" y="1913469"/>
            <a:ext cx="4754879" cy="743093"/>
          </a:xfrm>
          <a:prstGeom prst="rect">
            <a:avLst/>
          </a:prstGeom>
          <a:noFill/>
          <a:ln>
            <a:noFill/>
          </a:ln>
        </p:spPr>
        <p:txBody>
          <a:bodyPr lIns="91425" tIns="91425" rIns="91425" bIns="91425" anchor="ctr" anchorCtr="0"/>
          <a:lstStyle>
            <a:lvl1pPr marL="0" marR="0" lvl="0" indent="0" algn="l" rtl="0">
              <a:lnSpc>
                <a:spcPct val="90000"/>
              </a:lnSpc>
              <a:spcBef>
                <a:spcPts val="1200"/>
              </a:spcBef>
              <a:spcAft>
                <a:spcPts val="200"/>
              </a:spcAft>
              <a:buClr>
                <a:schemeClr val="lt1"/>
              </a:buClr>
              <a:buFont typeface="Noto Sans Symbols"/>
              <a:buNone/>
              <a:defRPr sz="2100" b="1" i="0" u="none" strike="noStrike" cap="none">
                <a:solidFill>
                  <a:schemeClr val="lt1"/>
                </a:solidFill>
                <a:latin typeface="Calibri"/>
                <a:ea typeface="Calibri"/>
                <a:cs typeface="Calibri"/>
                <a:sym typeface="Calibri"/>
              </a:defRPr>
            </a:lvl1pPr>
            <a:lvl2pPr marL="457200" marR="0" lvl="1" indent="0" algn="l" rtl="0">
              <a:lnSpc>
                <a:spcPct val="90000"/>
              </a:lnSpc>
              <a:spcBef>
                <a:spcPts val="200"/>
              </a:spcBef>
              <a:spcAft>
                <a:spcPts val="400"/>
              </a:spcAft>
              <a:buClr>
                <a:schemeClr val="lt1"/>
              </a:buClr>
              <a:buFont typeface="Noto Sans Symbols"/>
              <a:buNone/>
              <a:defRPr sz="2000" b="1" i="0" u="none" strike="noStrike" cap="none">
                <a:solidFill>
                  <a:schemeClr val="lt1"/>
                </a:solidFill>
                <a:latin typeface="Calibri"/>
                <a:ea typeface="Calibri"/>
                <a:cs typeface="Calibri"/>
                <a:sym typeface="Calibri"/>
              </a:defRPr>
            </a:lvl2pPr>
            <a:lvl3pPr marL="914400" marR="0" lvl="2" indent="0" algn="l" rtl="0">
              <a:lnSpc>
                <a:spcPct val="90000"/>
              </a:lnSpc>
              <a:spcBef>
                <a:spcPts val="200"/>
              </a:spcBef>
              <a:spcAft>
                <a:spcPts val="400"/>
              </a:spcAft>
              <a:buClr>
                <a:schemeClr val="lt1"/>
              </a:buClr>
              <a:buFont typeface="Noto Sans Symbols"/>
              <a:buNone/>
              <a:defRPr sz="1800" b="1" i="0" u="none" strike="noStrike" cap="none">
                <a:solidFill>
                  <a:schemeClr val="lt1"/>
                </a:solidFill>
                <a:latin typeface="Calibri"/>
                <a:ea typeface="Calibri"/>
                <a:cs typeface="Calibri"/>
                <a:sym typeface="Calibri"/>
              </a:defRPr>
            </a:lvl3pPr>
            <a:lvl4pPr marL="1371600" marR="0" lvl="3"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4pPr>
            <a:lvl5pPr marL="1828800" marR="0" lvl="4"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5pPr>
            <a:lvl6pPr marL="2286000" marR="0" lvl="5"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6pPr>
            <a:lvl7pPr marL="2743200" marR="0" lvl="6"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7pPr>
            <a:lvl8pPr marL="3200400" marR="0" lvl="7"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8pPr>
            <a:lvl9pPr marL="3657600" marR="0" lvl="8" indent="0" algn="l" rtl="0">
              <a:lnSpc>
                <a:spcPct val="90000"/>
              </a:lnSpc>
              <a:spcBef>
                <a:spcPts val="200"/>
              </a:spcBef>
              <a:spcAft>
                <a:spcPts val="400"/>
              </a:spcAft>
              <a:buClr>
                <a:schemeClr val="lt1"/>
              </a:buClr>
              <a:buFont typeface="Noto Sans Symbols"/>
              <a:buNone/>
              <a:defRPr sz="1600" b="1" i="0" u="none" strike="noStrike" cap="none">
                <a:solidFill>
                  <a:schemeClr val="lt1"/>
                </a:solidFill>
                <a:latin typeface="Calibri"/>
                <a:ea typeface="Calibri"/>
                <a:cs typeface="Calibri"/>
                <a:sym typeface="Calibri"/>
              </a:defRPr>
            </a:lvl9pPr>
          </a:lstStyle>
          <a:p>
            <a:endParaRPr/>
          </a:p>
        </p:txBody>
      </p:sp>
      <p:sp>
        <p:nvSpPr>
          <p:cNvPr id="73" name="Shape 73"/>
          <p:cNvSpPr txBox="1">
            <a:spLocks noGrp="1"/>
          </p:cNvSpPr>
          <p:nvPr>
            <p:ph type="body" idx="4"/>
          </p:nvPr>
        </p:nvSpPr>
        <p:spPr>
          <a:xfrm>
            <a:off x="6231230" y="2656564"/>
            <a:ext cx="4754879" cy="3566159"/>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9" name="Shape 79"/>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
        <p:nvSpPr>
          <p:cNvPr id="83" name="Shape 83"/>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4" name="Shape 84"/>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85" name="Shape 85"/>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Shape 10"/>
          <p:cNvSpPr/>
          <p:nvPr/>
        </p:nvSpPr>
        <p:spPr>
          <a:xfrm>
            <a:off x="482" y="176108"/>
            <a:ext cx="12188951" cy="1645918"/>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lt2"/>
              </a:buClr>
              <a:buFont typeface="Calibri"/>
              <a:buNone/>
              <a:defRPr sz="4000" b="0" i="0" u="none" strike="noStrike" cap="none">
                <a:solidFill>
                  <a:schemeClr val="lt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1202919" y="2011680"/>
            <a:ext cx="97840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dk1"/>
              </a:buClr>
              <a:buSzPct val="100000"/>
              <a:buFont typeface="Noto Sans Symbols"/>
              <a:buChar char="▪"/>
              <a:defRPr sz="2200" b="0" i="0" u="none" strike="noStrike" cap="none">
                <a:solidFill>
                  <a:schemeClr val="dk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dk1"/>
              </a:buClr>
              <a:buSzPct val="100000"/>
              <a:buFont typeface="Noto Sans Symbols"/>
              <a:buChar char="▪"/>
              <a:defRPr sz="2000" b="0" i="0" u="none" strike="noStrike" cap="none">
                <a:solidFill>
                  <a:schemeClr val="dk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dk1"/>
              </a:buClr>
              <a:buSzPct val="100000"/>
              <a:buFont typeface="Noto Sans Symbols"/>
              <a:buChar char="▪"/>
              <a:defRPr sz="1800" b="0" i="0" u="none" strike="noStrike" cap="none">
                <a:solidFill>
                  <a:schemeClr val="dk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dk1"/>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2"/>
        <p:cNvGrpSpPr/>
        <p:nvPr/>
      </p:nvGrpSpPr>
      <p:grpSpPr>
        <a:xfrm>
          <a:off x="0" y="0"/>
          <a:ext cx="0" cy="0"/>
          <a:chOff x="0" y="0"/>
          <a:chExt cx="0" cy="0"/>
        </a:xfrm>
      </p:grpSpPr>
      <p:sp>
        <p:nvSpPr>
          <p:cNvPr id="33" name="Shape 33"/>
          <p:cNvSpPr/>
          <p:nvPr/>
        </p:nvSpPr>
        <p:spPr>
          <a:xfrm>
            <a:off x="482" y="176108"/>
            <a:ext cx="12188951" cy="1645918"/>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1202919" y="284176"/>
            <a:ext cx="9784079" cy="1508759"/>
          </a:xfrm>
          <a:prstGeom prst="rect">
            <a:avLst/>
          </a:prstGeom>
          <a:noFill/>
          <a:ln>
            <a:noFill/>
          </a:ln>
        </p:spPr>
        <p:txBody>
          <a:bodyPr lIns="91425" tIns="91425" rIns="91425" bIns="91425" anchor="ctr" anchorCtr="0"/>
          <a:lstStyle>
            <a:lvl1pPr marL="0" marR="0" lvl="0" indent="0" algn="l" rtl="0">
              <a:lnSpc>
                <a:spcPct val="85000"/>
              </a:lnSpc>
              <a:spcBef>
                <a:spcPts val="0"/>
              </a:spcBef>
              <a:buClr>
                <a:schemeClr val="dk2"/>
              </a:buClr>
              <a:buFont typeface="Calibri"/>
              <a:buNone/>
              <a:defRPr sz="4000" b="0" i="0" u="none" strike="noStrike" cap="none">
                <a:solidFill>
                  <a:schemeClr val="dk2"/>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1202919" y="2011680"/>
            <a:ext cx="9784079" cy="4206240"/>
          </a:xfrm>
          <a:prstGeom prst="rect">
            <a:avLst/>
          </a:prstGeom>
          <a:noFill/>
          <a:ln>
            <a:noFill/>
          </a:ln>
        </p:spPr>
        <p:txBody>
          <a:bodyPr lIns="91425" tIns="91425" rIns="91425" bIns="91425" anchor="t" anchorCtr="0"/>
          <a:lstStyle>
            <a:lvl1pPr marL="182880" marR="0" lvl="0" indent="-43179" algn="l" rtl="0">
              <a:lnSpc>
                <a:spcPct val="90000"/>
              </a:lnSpc>
              <a:spcBef>
                <a:spcPts val="1200"/>
              </a:spcBef>
              <a:spcAft>
                <a:spcPts val="200"/>
              </a:spcAft>
              <a:buClr>
                <a:schemeClr val="lt1"/>
              </a:buClr>
              <a:buSzPct val="100000"/>
              <a:buFont typeface="Noto Sans Symbols"/>
              <a:buChar char="▪"/>
              <a:defRPr sz="2200" b="0" i="0" u="none" strike="noStrike" cap="none">
                <a:solidFill>
                  <a:schemeClr val="lt1"/>
                </a:solidFill>
                <a:latin typeface="Calibri"/>
                <a:ea typeface="Calibri"/>
                <a:cs typeface="Calibri"/>
                <a:sym typeface="Calibri"/>
              </a:defRPr>
            </a:lvl1pPr>
            <a:lvl2pPr marL="411480" marR="0" lvl="1" indent="-55880" algn="l" rtl="0">
              <a:lnSpc>
                <a:spcPct val="90000"/>
              </a:lnSpc>
              <a:spcBef>
                <a:spcPts val="200"/>
              </a:spcBef>
              <a:spcAft>
                <a:spcPts val="400"/>
              </a:spcAft>
              <a:buClr>
                <a:schemeClr val="lt1"/>
              </a:buClr>
              <a:buSzPct val="100000"/>
              <a:buFont typeface="Noto Sans Symbols"/>
              <a:buChar char="▪"/>
              <a:defRPr sz="2000" b="0" i="0" u="none" strike="noStrike" cap="none">
                <a:solidFill>
                  <a:schemeClr val="lt1"/>
                </a:solidFill>
                <a:latin typeface="Calibri"/>
                <a:ea typeface="Calibri"/>
                <a:cs typeface="Calibri"/>
                <a:sym typeface="Calibri"/>
              </a:defRPr>
            </a:lvl2pPr>
            <a:lvl3pPr marL="640080" marR="0" lvl="2" indent="-68580" algn="l" rtl="0">
              <a:lnSpc>
                <a:spcPct val="90000"/>
              </a:lnSpc>
              <a:spcBef>
                <a:spcPts val="200"/>
              </a:spcBef>
              <a:spcAft>
                <a:spcPts val="400"/>
              </a:spcAft>
              <a:buClr>
                <a:schemeClr val="lt1"/>
              </a:buClr>
              <a:buSzPct val="100000"/>
              <a:buFont typeface="Noto Sans Symbols"/>
              <a:buChar char="▪"/>
              <a:defRPr sz="1800" b="0" i="0" u="none" strike="noStrike" cap="none">
                <a:solidFill>
                  <a:schemeClr val="lt1"/>
                </a:solidFill>
                <a:latin typeface="Calibri"/>
                <a:ea typeface="Calibri"/>
                <a:cs typeface="Calibri"/>
                <a:sym typeface="Calibri"/>
              </a:defRPr>
            </a:lvl3pPr>
            <a:lvl4pPr marL="868680" marR="0" lvl="3"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4pPr>
            <a:lvl5pPr marL="1097280" marR="0" lvl="4" indent="-8128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5pPr>
            <a:lvl6pPr marL="1284600" marR="0" lvl="5" indent="-1288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6pPr>
            <a:lvl7pPr marL="1471800" marR="0" lvl="6" indent="-1382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7pPr>
            <a:lvl8pPr marL="1629000" marR="0" lvl="7" indent="-130399"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8pPr>
            <a:lvl9pPr marL="1806200" marR="0" lvl="8" indent="-129800" algn="l" rtl="0">
              <a:lnSpc>
                <a:spcPct val="90000"/>
              </a:lnSpc>
              <a:spcBef>
                <a:spcPts val="200"/>
              </a:spcBef>
              <a:spcAft>
                <a:spcPts val="400"/>
              </a:spcAft>
              <a:buClr>
                <a:schemeClr val="lt1"/>
              </a:buClr>
              <a:buSzPct val="100000"/>
              <a:buFont typeface="Noto Sans Symbols"/>
              <a:buChar char="▪"/>
              <a:defRPr sz="16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1202266" y="6422853"/>
            <a:ext cx="3000894"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5596471" y="6422853"/>
            <a:ext cx="5044440"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10658927" y="6422853"/>
            <a:ext cx="946264" cy="365125"/>
          </a:xfrm>
          <a:prstGeom prst="rect">
            <a:avLst/>
          </a:prstGeom>
          <a:noFill/>
          <a:ln>
            <a:noFill/>
          </a:ln>
        </p:spPr>
        <p:txBody>
          <a:bodyPr lIns="45700" tIns="45700" rIns="91425" bIns="45700" anchor="ctr" anchorCtr="0">
            <a:noAutofit/>
          </a:bodyPr>
          <a:lstStyle/>
          <a:p>
            <a:pPr marL="0" marR="0" lvl="0" indent="0" algn="l"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imtyler.org/index.php/video/"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ctrTitle"/>
          </p:nvPr>
        </p:nvSpPr>
        <p:spPr>
          <a:xfrm>
            <a:off x="0" y="2091059"/>
            <a:ext cx="11722608" cy="1739346"/>
          </a:xfrm>
          <a:prstGeom prst="rect">
            <a:avLst/>
          </a:prstGeom>
          <a:noFill/>
          <a:ln>
            <a:noFill/>
          </a:ln>
        </p:spPr>
        <p:txBody>
          <a:bodyPr lIns="91425" tIns="45700" rIns="91425" bIns="45700" anchor="ctr" anchorCtr="0">
            <a:noAutofit/>
          </a:bodyPr>
          <a:lstStyle/>
          <a:p>
            <a:pPr marL="0" marR="0" lvl="0" indent="0" algn="ctr" rtl="0">
              <a:lnSpc>
                <a:spcPct val="80000"/>
              </a:lnSpc>
              <a:spcBef>
                <a:spcPts val="0"/>
              </a:spcBef>
              <a:buClr>
                <a:schemeClr val="lt1"/>
              </a:buClr>
              <a:buSzPct val="25000"/>
              <a:buFont typeface="Calibri"/>
              <a:buNone/>
            </a:pPr>
            <a:r>
              <a:rPr lang="en-US" sz="6000" b="0" i="0" u="none" strike="noStrike" cap="none" dirty="0">
                <a:solidFill>
                  <a:schemeClr val="lt1"/>
                </a:solidFill>
                <a:latin typeface="Calibri"/>
                <a:ea typeface="Calibri"/>
                <a:cs typeface="Calibri"/>
                <a:sym typeface="Calibri"/>
              </a:rPr>
              <a:t>BE LOUD, BE PROUD, BE A </a:t>
            </a:r>
            <a:br>
              <a:rPr lang="en-US" sz="6000" b="0" i="0" u="none" strike="noStrike" cap="none" dirty="0">
                <a:solidFill>
                  <a:schemeClr val="lt1"/>
                </a:solidFill>
                <a:latin typeface="Calibri"/>
                <a:ea typeface="Calibri"/>
                <a:cs typeface="Calibri"/>
                <a:sym typeface="Calibri"/>
              </a:rPr>
            </a:br>
            <a:r>
              <a:rPr lang="en-US" sz="6000" b="0" i="0" u="none" strike="noStrike" cap="none" dirty="0">
                <a:solidFill>
                  <a:schemeClr val="lt1"/>
                </a:solidFill>
                <a:latin typeface="Calibri"/>
                <a:ea typeface="Calibri"/>
                <a:cs typeface="Calibri"/>
                <a:sym typeface="Calibri"/>
              </a:rPr>
              <a:t>SELF-ADVOCATE!</a:t>
            </a:r>
          </a:p>
        </p:txBody>
      </p:sp>
      <p:sp>
        <p:nvSpPr>
          <p:cNvPr id="119" name="Shape 119"/>
          <p:cNvSpPr txBox="1">
            <a:spLocks noGrp="1"/>
          </p:cNvSpPr>
          <p:nvPr>
            <p:ph type="subTitle" idx="1"/>
          </p:nvPr>
        </p:nvSpPr>
        <p:spPr>
          <a:xfrm>
            <a:off x="420624" y="3968496"/>
            <a:ext cx="11506200" cy="4572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Noto Sans Symbols"/>
              <a:buNone/>
            </a:pPr>
            <a:r>
              <a:rPr lang="en-US" sz="2000" b="0" i="0" u="none" strike="noStrike" cap="none" dirty="0" smtClean="0">
                <a:solidFill>
                  <a:srgbClr val="FFFFFF"/>
                </a:solidFill>
                <a:latin typeface="Calibri"/>
                <a:ea typeface="Calibri"/>
                <a:cs typeface="Calibri"/>
                <a:sym typeface="Calibri"/>
              </a:rPr>
              <a:t>APRIL Conference: Saturday, October 22, 2016 from 3:30 – 5 pm</a:t>
            </a:r>
            <a:endParaRPr lang="en-US" sz="2000" b="0" i="0" u="none" strike="noStrike" cap="none" dirty="0">
              <a:solidFill>
                <a:srgbClr val="FFFFFF"/>
              </a:solidFill>
              <a:latin typeface="Calibri"/>
              <a:ea typeface="Calibri"/>
              <a:cs typeface="Calibri"/>
              <a:sym typeface="Calibri"/>
            </a:endParaRPr>
          </a:p>
        </p:txBody>
      </p:sp>
      <p:pic>
        <p:nvPicPr>
          <p:cNvPr id="120" name="Shape 120" descr="Able South Carolina logo with the words &quot;independent living for all&quot; written underneath."/>
          <p:cNvPicPr preferRelativeResize="0"/>
          <p:nvPr/>
        </p:nvPicPr>
        <p:blipFill>
          <a:blip r:embed="rId3">
            <a:alphaModFix/>
          </a:blip>
          <a:stretch>
            <a:fillRect/>
          </a:stretch>
        </p:blipFill>
        <p:spPr>
          <a:xfrm>
            <a:off x="420621" y="4662896"/>
            <a:ext cx="1985649" cy="1874199"/>
          </a:xfrm>
          <a:prstGeom prst="rect">
            <a:avLst/>
          </a:prstGeom>
          <a:noFill/>
          <a:ln>
            <a:noFill/>
          </a:ln>
        </p:spPr>
      </p:pic>
      <p:pic>
        <p:nvPicPr>
          <p:cNvPr id="2" name="Picture 1" descr="SC Developmental Disabilities Council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227" y="5645344"/>
            <a:ext cx="1124381" cy="891751"/>
          </a:xfrm>
          <a:prstGeom prst="rect">
            <a:avLst/>
          </a:prstGeom>
        </p:spPr>
      </p:pic>
      <p:pic>
        <p:nvPicPr>
          <p:cNvPr id="3" name="Picture 2" descr="EQUIP logo with a chatbox in the Q"/>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39799" y="4937915"/>
            <a:ext cx="4467849" cy="1324160"/>
          </a:xfrm>
          <a:prstGeom prst="rect">
            <a:avLst/>
          </a:prstGeom>
        </p:spPr>
      </p:pic>
      <p:pic>
        <p:nvPicPr>
          <p:cNvPr id="4" name="Picture 3" descr="Family Connection of SC logo"/>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79892" y="4633540"/>
            <a:ext cx="1846932" cy="80395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790774" y="284175"/>
            <a:ext cx="10689300" cy="1508700"/>
          </a:xfrm>
          <a:prstGeom prst="rect">
            <a:avLst/>
          </a:prstGeom>
        </p:spPr>
        <p:txBody>
          <a:bodyPr lIns="91425" tIns="91425" rIns="91425" bIns="91425" anchor="ctr" anchorCtr="0">
            <a:noAutofit/>
          </a:bodyPr>
          <a:lstStyle/>
          <a:p>
            <a:pPr lvl="0" algn="ctr">
              <a:spcBef>
                <a:spcPts val="0"/>
              </a:spcBef>
              <a:buNone/>
            </a:pPr>
            <a:r>
              <a:rPr lang="en-US" b="1"/>
              <a:t>Identifying Long-Term Goals WE Want to Reach</a:t>
            </a:r>
          </a:p>
        </p:txBody>
      </p:sp>
      <p:pic>
        <p:nvPicPr>
          <p:cNvPr id="207" name="Shape 207" descr="Image of a blank sign with the words written in it &quot;I want to do this&quot;"/>
          <p:cNvPicPr preferRelativeResize="0"/>
          <p:nvPr/>
        </p:nvPicPr>
        <p:blipFill>
          <a:blip r:embed="rId3">
            <a:alphaModFix amt="36000"/>
          </a:blip>
          <a:stretch>
            <a:fillRect/>
          </a:stretch>
        </p:blipFill>
        <p:spPr>
          <a:xfrm>
            <a:off x="481550" y="4448162"/>
            <a:ext cx="2857500" cy="2409825"/>
          </a:xfrm>
          <a:prstGeom prst="rect">
            <a:avLst/>
          </a:prstGeom>
          <a:noFill/>
          <a:ln>
            <a:noFill/>
          </a:ln>
        </p:spPr>
      </p:pic>
      <p:pic>
        <p:nvPicPr>
          <p:cNvPr id="208" name="Shape 208" descr="Image of a blank sign with the words &quot;I'm not sure what I want&quot; written inside."/>
          <p:cNvPicPr preferRelativeResize="0"/>
          <p:nvPr/>
        </p:nvPicPr>
        <p:blipFill>
          <a:blip r:embed="rId3">
            <a:alphaModFix amt="36000"/>
          </a:blip>
          <a:stretch>
            <a:fillRect/>
          </a:stretch>
        </p:blipFill>
        <p:spPr>
          <a:xfrm>
            <a:off x="4503650" y="4448162"/>
            <a:ext cx="2857500" cy="2409825"/>
          </a:xfrm>
          <a:prstGeom prst="rect">
            <a:avLst/>
          </a:prstGeom>
          <a:noFill/>
          <a:ln>
            <a:noFill/>
          </a:ln>
        </p:spPr>
      </p:pic>
      <p:pic>
        <p:nvPicPr>
          <p:cNvPr id="209" name="Shape 209" descr="Image of a blank sign that says &quot;no way - not for me&quot; written inside of it."/>
          <p:cNvPicPr preferRelativeResize="0"/>
          <p:nvPr/>
        </p:nvPicPr>
        <p:blipFill>
          <a:blip r:embed="rId3">
            <a:alphaModFix amt="36000"/>
          </a:blip>
          <a:stretch>
            <a:fillRect/>
          </a:stretch>
        </p:blipFill>
        <p:spPr>
          <a:xfrm>
            <a:off x="8366950" y="4448162"/>
            <a:ext cx="2857500" cy="2409825"/>
          </a:xfrm>
          <a:prstGeom prst="rect">
            <a:avLst/>
          </a:prstGeom>
          <a:noFill/>
          <a:ln>
            <a:noFill/>
          </a:ln>
        </p:spPr>
      </p:pic>
      <p:sp>
        <p:nvSpPr>
          <p:cNvPr id="210" name="Shape 210"/>
          <p:cNvSpPr txBox="1"/>
          <p:nvPr/>
        </p:nvSpPr>
        <p:spPr>
          <a:xfrm>
            <a:off x="913500" y="4976475"/>
            <a:ext cx="2140500" cy="968100"/>
          </a:xfrm>
          <a:prstGeom prst="rect">
            <a:avLst/>
          </a:prstGeom>
          <a:noFill/>
          <a:ln>
            <a:noFill/>
          </a:ln>
        </p:spPr>
        <p:txBody>
          <a:bodyPr lIns="91425" tIns="91425" rIns="91425" bIns="91425" anchor="t" anchorCtr="0">
            <a:noAutofit/>
          </a:bodyPr>
          <a:lstStyle/>
          <a:p>
            <a:pPr lvl="0" algn="ctr">
              <a:spcBef>
                <a:spcPts val="0"/>
              </a:spcBef>
              <a:buNone/>
            </a:pPr>
            <a:r>
              <a:rPr lang="en-US" sz="2400" b="1">
                <a:solidFill>
                  <a:schemeClr val="lt1"/>
                </a:solidFill>
              </a:rPr>
              <a:t>I WANT to do this!</a:t>
            </a:r>
          </a:p>
        </p:txBody>
      </p:sp>
      <p:sp>
        <p:nvSpPr>
          <p:cNvPr id="211" name="Shape 211"/>
          <p:cNvSpPr txBox="1"/>
          <p:nvPr/>
        </p:nvSpPr>
        <p:spPr>
          <a:xfrm>
            <a:off x="4717425" y="4812850"/>
            <a:ext cx="2467800" cy="1131600"/>
          </a:xfrm>
          <a:prstGeom prst="rect">
            <a:avLst/>
          </a:prstGeom>
          <a:noFill/>
          <a:ln>
            <a:noFill/>
          </a:ln>
        </p:spPr>
        <p:txBody>
          <a:bodyPr lIns="91425" tIns="91425" rIns="91425" bIns="91425" anchor="t" anchorCtr="0">
            <a:noAutofit/>
          </a:bodyPr>
          <a:lstStyle/>
          <a:p>
            <a:pPr lvl="0" algn="ctr">
              <a:spcBef>
                <a:spcPts val="0"/>
              </a:spcBef>
              <a:buNone/>
            </a:pPr>
            <a:r>
              <a:rPr lang="en-US" sz="2400" b="1">
                <a:solidFill>
                  <a:schemeClr val="lt1"/>
                </a:solidFill>
              </a:rPr>
              <a:t>I’m NOT SURE what I want!</a:t>
            </a:r>
          </a:p>
        </p:txBody>
      </p:sp>
      <p:sp>
        <p:nvSpPr>
          <p:cNvPr id="212" name="Shape 212"/>
          <p:cNvSpPr txBox="1"/>
          <p:nvPr/>
        </p:nvSpPr>
        <p:spPr>
          <a:xfrm>
            <a:off x="8834950" y="4853775"/>
            <a:ext cx="1949700" cy="1090800"/>
          </a:xfrm>
          <a:prstGeom prst="rect">
            <a:avLst/>
          </a:prstGeom>
          <a:noFill/>
          <a:ln>
            <a:noFill/>
          </a:ln>
        </p:spPr>
        <p:txBody>
          <a:bodyPr lIns="91425" tIns="91425" rIns="91425" bIns="91425" anchor="t" anchorCtr="0">
            <a:noAutofit/>
          </a:bodyPr>
          <a:lstStyle/>
          <a:p>
            <a:pPr lvl="0" algn="ctr">
              <a:spcBef>
                <a:spcPts val="0"/>
              </a:spcBef>
              <a:buNone/>
            </a:pPr>
            <a:r>
              <a:rPr lang="en-US" sz="2400" b="1">
                <a:solidFill>
                  <a:schemeClr val="lt1"/>
                </a:solidFill>
              </a:rPr>
              <a:t>NO WAY - not for me!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1202919" y="284175"/>
            <a:ext cx="9784200" cy="1508700"/>
          </a:xfrm>
          <a:prstGeom prst="rect">
            <a:avLst/>
          </a:prstGeom>
        </p:spPr>
        <p:txBody>
          <a:bodyPr lIns="91425" tIns="91425" rIns="91425" bIns="91425" anchor="ctr" anchorCtr="0">
            <a:noAutofit/>
          </a:bodyPr>
          <a:lstStyle/>
          <a:p>
            <a:pPr lvl="0" algn="ctr">
              <a:spcBef>
                <a:spcPts val="0"/>
              </a:spcBef>
              <a:buNone/>
            </a:pPr>
            <a:r>
              <a:rPr lang="en-US" b="1" dirty="0" smtClean="0"/>
              <a:t>Self-Advocacy Skills: Communication</a:t>
            </a:r>
            <a:endParaRPr lang="en-US" b="1" dirty="0"/>
          </a:p>
        </p:txBody>
      </p:sp>
      <p:sp>
        <p:nvSpPr>
          <p:cNvPr id="226" name="Shape 226"/>
          <p:cNvSpPr txBox="1">
            <a:spLocks noGrp="1"/>
          </p:cNvSpPr>
          <p:nvPr>
            <p:ph type="body" idx="1"/>
          </p:nvPr>
        </p:nvSpPr>
        <p:spPr>
          <a:xfrm>
            <a:off x="1207008" y="1913469"/>
            <a:ext cx="4755000" cy="743100"/>
          </a:xfrm>
          <a:prstGeom prst="rect">
            <a:avLst/>
          </a:prstGeom>
        </p:spPr>
        <p:txBody>
          <a:bodyPr lIns="91425" tIns="91425" rIns="91425" bIns="91425" anchor="ctr" anchorCtr="0">
            <a:noAutofit/>
          </a:bodyPr>
          <a:lstStyle/>
          <a:p>
            <a:pPr lvl="0" algn="ctr">
              <a:spcBef>
                <a:spcPts val="0"/>
              </a:spcBef>
              <a:buNone/>
            </a:pPr>
            <a:r>
              <a:rPr lang="en-US" sz="3000" b="1" u="sng"/>
              <a:t>Verbal Communication:</a:t>
            </a:r>
          </a:p>
        </p:txBody>
      </p:sp>
      <p:sp>
        <p:nvSpPr>
          <p:cNvPr id="227" name="Shape 227"/>
          <p:cNvSpPr txBox="1">
            <a:spLocks noGrp="1"/>
          </p:cNvSpPr>
          <p:nvPr>
            <p:ph type="body" idx="2"/>
          </p:nvPr>
        </p:nvSpPr>
        <p:spPr>
          <a:xfrm>
            <a:off x="1207008" y="2656566"/>
            <a:ext cx="4755000" cy="3566100"/>
          </a:xfrm>
          <a:prstGeom prst="rect">
            <a:avLst/>
          </a:prstGeom>
        </p:spPr>
        <p:txBody>
          <a:bodyPr lIns="91425" tIns="91425" rIns="91425" bIns="91425" anchor="t" anchorCtr="0">
            <a:noAutofit/>
          </a:bodyPr>
          <a:lstStyle/>
          <a:p>
            <a:pPr marL="457200" lvl="0" indent="-381000" rtl="0">
              <a:spcBef>
                <a:spcPts val="0"/>
              </a:spcBef>
              <a:buSzPct val="100000"/>
            </a:pPr>
            <a:r>
              <a:rPr lang="en-US" sz="2400" b="1"/>
              <a:t>Noises that show you are listening and engaged in a conversation</a:t>
            </a:r>
          </a:p>
          <a:p>
            <a:pPr marL="457200" lvl="0" indent="-381000" rtl="0">
              <a:spcBef>
                <a:spcPts val="0"/>
              </a:spcBef>
              <a:buSzPct val="100000"/>
            </a:pPr>
            <a:r>
              <a:rPr lang="en-US" sz="2400" b="1"/>
              <a:t>Paraphrasing</a:t>
            </a:r>
          </a:p>
          <a:p>
            <a:pPr marL="457200" lvl="0" indent="-381000" rtl="0">
              <a:spcBef>
                <a:spcPts val="0"/>
              </a:spcBef>
              <a:buSzPct val="100000"/>
            </a:pPr>
            <a:r>
              <a:rPr lang="en-US" sz="2400" b="1"/>
              <a:t>Reflecting</a:t>
            </a:r>
          </a:p>
          <a:p>
            <a:pPr marL="457200" lvl="0" indent="-381000" rtl="0">
              <a:spcBef>
                <a:spcPts val="0"/>
              </a:spcBef>
              <a:buSzPct val="100000"/>
            </a:pPr>
            <a:r>
              <a:rPr lang="en-US" sz="2400" b="1"/>
              <a:t>Using “I” Statements</a:t>
            </a:r>
          </a:p>
          <a:p>
            <a:pPr marL="457200" lvl="0" indent="-381000" rtl="0">
              <a:spcBef>
                <a:spcPts val="0"/>
              </a:spcBef>
              <a:buSzPct val="100000"/>
            </a:pPr>
            <a:r>
              <a:rPr lang="en-US" sz="2400" b="1"/>
              <a:t>Tone of voice</a:t>
            </a:r>
          </a:p>
          <a:p>
            <a:pPr marL="457200" lvl="0" indent="-381000">
              <a:spcBef>
                <a:spcPts val="0"/>
              </a:spcBef>
              <a:buSzPct val="100000"/>
            </a:pPr>
            <a:r>
              <a:rPr lang="en-US" sz="2400" b="1"/>
              <a:t>How loud you speak</a:t>
            </a:r>
          </a:p>
          <a:p>
            <a:pPr lvl="0">
              <a:spcBef>
                <a:spcPts val="0"/>
              </a:spcBef>
              <a:buNone/>
            </a:pPr>
            <a:endParaRPr/>
          </a:p>
        </p:txBody>
      </p:sp>
      <p:sp>
        <p:nvSpPr>
          <p:cNvPr id="228" name="Shape 228"/>
          <p:cNvSpPr txBox="1">
            <a:spLocks noGrp="1"/>
          </p:cNvSpPr>
          <p:nvPr>
            <p:ph type="body" idx="3"/>
          </p:nvPr>
        </p:nvSpPr>
        <p:spPr>
          <a:xfrm>
            <a:off x="6231230" y="1913469"/>
            <a:ext cx="4755000" cy="743100"/>
          </a:xfrm>
          <a:prstGeom prst="rect">
            <a:avLst/>
          </a:prstGeom>
        </p:spPr>
        <p:txBody>
          <a:bodyPr lIns="91425" tIns="91425" rIns="91425" bIns="91425" anchor="ctr" anchorCtr="0">
            <a:noAutofit/>
          </a:bodyPr>
          <a:lstStyle/>
          <a:p>
            <a:pPr lvl="0" algn="ctr">
              <a:spcBef>
                <a:spcPts val="0"/>
              </a:spcBef>
              <a:buNone/>
            </a:pPr>
            <a:r>
              <a:rPr lang="en-US" sz="3000" u="sng"/>
              <a:t>Non-Verbal Communication:</a:t>
            </a:r>
          </a:p>
        </p:txBody>
      </p:sp>
      <p:sp>
        <p:nvSpPr>
          <p:cNvPr id="229" name="Shape 229"/>
          <p:cNvSpPr txBox="1">
            <a:spLocks noGrp="1"/>
          </p:cNvSpPr>
          <p:nvPr>
            <p:ph type="body" idx="4"/>
          </p:nvPr>
        </p:nvSpPr>
        <p:spPr>
          <a:xfrm>
            <a:off x="6231230" y="2656564"/>
            <a:ext cx="4755000" cy="3566100"/>
          </a:xfrm>
          <a:prstGeom prst="rect">
            <a:avLst/>
          </a:prstGeom>
        </p:spPr>
        <p:txBody>
          <a:bodyPr lIns="91425" tIns="91425" rIns="91425" bIns="91425" anchor="t" anchorCtr="0">
            <a:noAutofit/>
          </a:bodyPr>
          <a:lstStyle/>
          <a:p>
            <a:pPr marL="457200" lvl="0" indent="-381000">
              <a:spcBef>
                <a:spcPts val="0"/>
              </a:spcBef>
              <a:buSzPct val="100000"/>
            </a:pPr>
            <a:r>
              <a:rPr lang="en-US" sz="2400" b="1"/>
              <a:t>Head Nodding</a:t>
            </a:r>
          </a:p>
          <a:p>
            <a:pPr marL="457200" lvl="0" indent="-381000">
              <a:spcBef>
                <a:spcPts val="0"/>
              </a:spcBef>
              <a:buSzPct val="100000"/>
            </a:pPr>
            <a:r>
              <a:rPr lang="en-US" sz="2400" b="1"/>
              <a:t>Hand Gestures</a:t>
            </a:r>
          </a:p>
          <a:p>
            <a:pPr marL="457200" lvl="0" indent="-381000">
              <a:spcBef>
                <a:spcPts val="0"/>
              </a:spcBef>
              <a:buSzPct val="100000"/>
            </a:pPr>
            <a:r>
              <a:rPr lang="en-US" sz="2400" b="1"/>
              <a:t> Body Posture</a:t>
            </a:r>
          </a:p>
          <a:p>
            <a:pPr marL="457200" lvl="0" indent="-381000" rtl="0">
              <a:spcBef>
                <a:spcPts val="0"/>
              </a:spcBef>
              <a:buSzPct val="100000"/>
            </a:pPr>
            <a:r>
              <a:rPr lang="en-US" sz="2400" b="1"/>
              <a:t>Eye Contact</a:t>
            </a:r>
          </a:p>
          <a:p>
            <a:pPr marL="457200" lvl="0" indent="-381000">
              <a:spcBef>
                <a:spcPts val="0"/>
              </a:spcBef>
              <a:buSzPct val="100000"/>
            </a:pPr>
            <a:r>
              <a:rPr lang="en-US" sz="2400" b="1"/>
              <a:t>Facial Expressions</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1202919" y="284175"/>
            <a:ext cx="9784200" cy="1508700"/>
          </a:xfrm>
          <a:prstGeom prst="rect">
            <a:avLst/>
          </a:prstGeom>
        </p:spPr>
        <p:txBody>
          <a:bodyPr lIns="91425" tIns="91425" rIns="91425" bIns="91425" anchor="ctr" anchorCtr="0">
            <a:noAutofit/>
          </a:bodyPr>
          <a:lstStyle/>
          <a:p>
            <a:pPr lvl="0" algn="ctr">
              <a:spcBef>
                <a:spcPts val="0"/>
              </a:spcBef>
              <a:buNone/>
            </a:pPr>
            <a:r>
              <a:rPr lang="en-US" b="1"/>
              <a:t>Self-Advocacy Skills: Never Giving Up!</a:t>
            </a:r>
          </a:p>
        </p:txBody>
      </p:sp>
      <p:pic>
        <p:nvPicPr>
          <p:cNvPr id="236" name="Shape 236" descr="Image of a hand holding a piece of paper that says:&#10;&#10;If Plan A didn't work. The alphabet has 25 more letters! Stay cool."/>
          <p:cNvPicPr preferRelativeResize="0"/>
          <p:nvPr/>
        </p:nvPicPr>
        <p:blipFill>
          <a:blip r:embed="rId3">
            <a:alphaModFix/>
          </a:blip>
          <a:stretch>
            <a:fillRect/>
          </a:stretch>
        </p:blipFill>
        <p:spPr>
          <a:xfrm>
            <a:off x="2721793" y="1792874"/>
            <a:ext cx="6746456" cy="50651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1202919" y="284176"/>
            <a:ext cx="9784079" cy="1508759"/>
          </a:xfrm>
          <a:prstGeom prst="rect">
            <a:avLst/>
          </a:prstGeom>
          <a:noFill/>
          <a:ln>
            <a:noFill/>
          </a:ln>
        </p:spPr>
        <p:txBody>
          <a:bodyPr lIns="91425" tIns="45700" rIns="91425" bIns="45700" anchor="ctr" anchorCtr="0">
            <a:noAutofit/>
          </a:bodyPr>
          <a:lstStyle/>
          <a:p>
            <a:pPr marL="0" marR="0" lvl="0" indent="0" algn="ctr" rtl="0">
              <a:lnSpc>
                <a:spcPct val="85000"/>
              </a:lnSpc>
              <a:spcBef>
                <a:spcPts val="0"/>
              </a:spcBef>
              <a:buClr>
                <a:schemeClr val="dk2"/>
              </a:buClr>
              <a:buSzPct val="25000"/>
              <a:buFont typeface="Calibri"/>
              <a:buNone/>
            </a:pPr>
            <a:r>
              <a:rPr lang="en-US" sz="4800" b="1" i="0" u="none" strike="noStrike" cap="none">
                <a:solidFill>
                  <a:schemeClr val="dk2"/>
                </a:solidFill>
                <a:latin typeface="Calibri"/>
                <a:ea typeface="Calibri"/>
                <a:cs typeface="Calibri"/>
                <a:sym typeface="Calibri"/>
              </a:rPr>
              <a:t>I’M TYLER…DON’T BE SURPRISED</a:t>
            </a:r>
          </a:p>
        </p:txBody>
      </p:sp>
      <p:sp>
        <p:nvSpPr>
          <p:cNvPr id="252" name="Shape 252"/>
          <p:cNvSpPr txBox="1">
            <a:spLocks noGrp="1"/>
          </p:cNvSpPr>
          <p:nvPr>
            <p:ph type="body" idx="1"/>
          </p:nvPr>
        </p:nvSpPr>
        <p:spPr>
          <a:xfrm>
            <a:off x="237743" y="5303519"/>
            <a:ext cx="11320271" cy="1024128"/>
          </a:xfrm>
          <a:prstGeom prst="rect">
            <a:avLst/>
          </a:prstGeom>
          <a:noFill/>
          <a:ln>
            <a:noFill/>
          </a:ln>
        </p:spPr>
        <p:txBody>
          <a:bodyPr lIns="91425" tIns="45700" rIns="91425" bIns="45700" anchor="t" anchorCtr="0">
            <a:noAutofit/>
          </a:bodyPr>
          <a:lstStyle/>
          <a:p>
            <a:pPr marL="182880" marR="0" lvl="0" indent="-182880" algn="l" rtl="0">
              <a:lnSpc>
                <a:spcPct val="90000"/>
              </a:lnSpc>
              <a:spcBef>
                <a:spcPts val="0"/>
              </a:spcBef>
              <a:spcAft>
                <a:spcPts val="0"/>
              </a:spcAft>
              <a:buClr>
                <a:schemeClr val="lt1"/>
              </a:buClr>
              <a:buSzPct val="100000"/>
              <a:buFont typeface="Noto Sans Symbols"/>
              <a:buChar char="▪"/>
            </a:pPr>
            <a:r>
              <a:rPr lang="en-US" sz="3200" b="1" i="0" u="sng" strike="noStrike" cap="none">
                <a:solidFill>
                  <a:schemeClr val="hlink"/>
                </a:solidFill>
                <a:latin typeface="Calibri"/>
                <a:ea typeface="Calibri"/>
                <a:cs typeface="Calibri"/>
                <a:sym typeface="Calibri"/>
                <a:hlinkClick r:id="rId3"/>
              </a:rPr>
              <a:t>Click Here! To watch "I'm Tyler...Don't Be Surprised" Video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1202919" y="284176"/>
            <a:ext cx="9784079"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alibri"/>
              <a:buNone/>
            </a:pPr>
            <a:r>
              <a:rPr lang="en-US" sz="4800" b="1" i="0" u="none" strike="noStrike" cap="none">
                <a:solidFill>
                  <a:schemeClr val="dk2"/>
                </a:solidFill>
                <a:latin typeface="Calibri"/>
                <a:ea typeface="Calibri"/>
                <a:cs typeface="Calibri"/>
                <a:sym typeface="Calibri"/>
              </a:rPr>
              <a:t>HOW IS TYLER A SELF-ADVOCATE?</a:t>
            </a:r>
          </a:p>
        </p:txBody>
      </p:sp>
      <p:sp>
        <p:nvSpPr>
          <p:cNvPr id="259" name="Shape 259"/>
          <p:cNvSpPr txBox="1">
            <a:spLocks noGrp="1"/>
          </p:cNvSpPr>
          <p:nvPr>
            <p:ph type="body" idx="1"/>
          </p:nvPr>
        </p:nvSpPr>
        <p:spPr>
          <a:xfrm>
            <a:off x="145250" y="1977125"/>
            <a:ext cx="8815200" cy="4206300"/>
          </a:xfrm>
          <a:prstGeom prst="rect">
            <a:avLst/>
          </a:prstGeom>
          <a:noFill/>
          <a:ln>
            <a:noFill/>
          </a:ln>
        </p:spPr>
        <p:txBody>
          <a:bodyPr lIns="91425" tIns="45700" rIns="91425" bIns="45700" anchor="t" anchorCtr="0">
            <a:noAutofit/>
          </a:bodyPr>
          <a:lstStyle/>
          <a:p>
            <a:pPr marL="182880" marR="0" lvl="0" indent="-195580" algn="l" rtl="0">
              <a:lnSpc>
                <a:spcPct val="90000"/>
              </a:lnSpc>
              <a:spcBef>
                <a:spcPts val="0"/>
              </a:spcBef>
              <a:spcAft>
                <a:spcPts val="0"/>
              </a:spcAft>
              <a:buClr>
                <a:schemeClr val="lt1"/>
              </a:buClr>
              <a:buSzPct val="100000"/>
              <a:buFont typeface="Noto Sans Symbols"/>
              <a:buChar char="▪"/>
            </a:pPr>
            <a:r>
              <a:rPr lang="en-US" sz="2400" b="1" i="0" u="none" strike="noStrike" cap="none">
                <a:solidFill>
                  <a:schemeClr val="lt1"/>
                </a:solidFill>
                <a:latin typeface="Calibri"/>
                <a:ea typeface="Calibri"/>
                <a:cs typeface="Calibri"/>
                <a:sym typeface="Calibri"/>
              </a:rPr>
              <a:t>Does Tyler know what he wants? What are some examples you heard?</a:t>
            </a:r>
          </a:p>
          <a:p>
            <a:pPr marL="0" marR="0" lvl="0" indent="0" algn="l" rtl="0">
              <a:lnSpc>
                <a:spcPct val="90000"/>
              </a:lnSpc>
              <a:spcBef>
                <a:spcPts val="1400"/>
              </a:spcBef>
              <a:spcAft>
                <a:spcPts val="0"/>
              </a:spcAft>
              <a:buClr>
                <a:schemeClr val="lt1"/>
              </a:buClr>
              <a:buSzPct val="25000"/>
              <a:buFont typeface="Noto Sans Symbols"/>
              <a:buNone/>
            </a:pPr>
            <a:endParaRPr sz="2400" b="1" i="0" u="none" strike="noStrike" cap="none">
              <a:solidFill>
                <a:schemeClr val="lt1"/>
              </a:solidFill>
              <a:latin typeface="Calibri"/>
              <a:ea typeface="Calibri"/>
              <a:cs typeface="Calibri"/>
              <a:sym typeface="Calibri"/>
            </a:endParaRPr>
          </a:p>
          <a:p>
            <a:pPr marL="182880" marR="0" lvl="0" indent="-195580" algn="l" rtl="0">
              <a:lnSpc>
                <a:spcPct val="90000"/>
              </a:lnSpc>
              <a:spcBef>
                <a:spcPts val="1400"/>
              </a:spcBef>
              <a:spcAft>
                <a:spcPts val="0"/>
              </a:spcAft>
              <a:buClr>
                <a:schemeClr val="lt1"/>
              </a:buClr>
              <a:buSzPct val="100000"/>
              <a:buFont typeface="Noto Sans Symbols"/>
              <a:buChar char="▪"/>
            </a:pPr>
            <a:r>
              <a:rPr lang="en-US" sz="2400" b="1" i="0" u="none" strike="noStrike" cap="none">
                <a:solidFill>
                  <a:schemeClr val="lt1"/>
                </a:solidFill>
                <a:latin typeface="Calibri"/>
                <a:ea typeface="Calibri"/>
                <a:cs typeface="Calibri"/>
                <a:sym typeface="Calibri"/>
              </a:rPr>
              <a:t>How does Tyler  speak up for himself and communicate?</a:t>
            </a:r>
          </a:p>
          <a:p>
            <a:pPr marL="182880" marR="0" lvl="0" indent="-182880" algn="l" rtl="0">
              <a:lnSpc>
                <a:spcPct val="90000"/>
              </a:lnSpc>
              <a:spcBef>
                <a:spcPts val="1400"/>
              </a:spcBef>
              <a:spcAft>
                <a:spcPts val="0"/>
              </a:spcAft>
              <a:buClr>
                <a:schemeClr val="lt1"/>
              </a:buClr>
              <a:buSzPct val="91666"/>
              <a:buFont typeface="Noto Sans Symbols"/>
              <a:buNone/>
            </a:pPr>
            <a:endParaRPr sz="2400" b="1" i="0" u="none" strike="noStrike" cap="none">
              <a:solidFill>
                <a:schemeClr val="lt1"/>
              </a:solidFill>
              <a:latin typeface="Calibri"/>
              <a:ea typeface="Calibri"/>
              <a:cs typeface="Calibri"/>
              <a:sym typeface="Calibri"/>
            </a:endParaRPr>
          </a:p>
          <a:p>
            <a:pPr marL="182880" marR="0" lvl="0" indent="-195580" algn="l" rtl="0">
              <a:lnSpc>
                <a:spcPct val="90000"/>
              </a:lnSpc>
              <a:spcBef>
                <a:spcPts val="1400"/>
              </a:spcBef>
              <a:spcAft>
                <a:spcPts val="0"/>
              </a:spcAft>
              <a:buClr>
                <a:schemeClr val="lt1"/>
              </a:buClr>
              <a:buSzPct val="100000"/>
              <a:buFont typeface="Noto Sans Symbols"/>
              <a:buChar char="▪"/>
            </a:pPr>
            <a:r>
              <a:rPr lang="en-US" sz="2400" b="1" i="0" u="none" strike="noStrike" cap="none">
                <a:solidFill>
                  <a:schemeClr val="lt1"/>
                </a:solidFill>
                <a:latin typeface="Calibri"/>
                <a:ea typeface="Calibri"/>
                <a:cs typeface="Calibri"/>
                <a:sym typeface="Calibri"/>
              </a:rPr>
              <a:t>Thinking about this video, what is an activity Tyler talked about where he had to practice never giving up?</a:t>
            </a:r>
          </a:p>
        </p:txBody>
      </p:sp>
      <p:pic>
        <p:nvPicPr>
          <p:cNvPr id="260" name="Shape 260" descr="Photo of of a boy, Tyler, who is the focus of the vide we just watched."/>
          <p:cNvPicPr preferRelativeResize="0"/>
          <p:nvPr/>
        </p:nvPicPr>
        <p:blipFill rotWithShape="1">
          <a:blip r:embed="rId3">
            <a:alphaModFix/>
          </a:blip>
          <a:srcRect/>
          <a:stretch/>
        </p:blipFill>
        <p:spPr>
          <a:xfrm>
            <a:off x="9124125" y="4440599"/>
            <a:ext cx="2651400" cy="2167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202919" y="284176"/>
            <a:ext cx="9784079" cy="1508759"/>
          </a:xfrm>
          <a:prstGeom prst="rect">
            <a:avLst/>
          </a:prstGeom>
          <a:noFill/>
          <a:ln>
            <a:noFill/>
          </a:ln>
        </p:spPr>
        <p:txBody>
          <a:bodyPr lIns="91425" tIns="45700" rIns="91425" bIns="45700" anchor="ctr" anchorCtr="0">
            <a:noAutofit/>
          </a:bodyPr>
          <a:lstStyle/>
          <a:p>
            <a:pPr marL="0" marR="0" lvl="0" indent="0" algn="ctr" rtl="0">
              <a:lnSpc>
                <a:spcPct val="85000"/>
              </a:lnSpc>
              <a:spcBef>
                <a:spcPts val="0"/>
              </a:spcBef>
              <a:buClr>
                <a:schemeClr val="dk2"/>
              </a:buClr>
              <a:buSzPct val="25000"/>
              <a:buFont typeface="Calibri"/>
              <a:buNone/>
            </a:pPr>
            <a:r>
              <a:rPr lang="en-US" sz="4800" b="1" i="0" u="none" strike="noStrike" cap="none">
                <a:solidFill>
                  <a:schemeClr val="dk2"/>
                </a:solidFill>
                <a:latin typeface="Calibri"/>
                <a:ea typeface="Calibri"/>
                <a:cs typeface="Calibri"/>
                <a:sym typeface="Calibri"/>
              </a:rPr>
              <a:t>HOW ARE </a:t>
            </a:r>
            <a:r>
              <a:rPr lang="en-US" sz="4800" b="1" i="0" u="sng" strike="noStrike" cap="none">
                <a:solidFill>
                  <a:schemeClr val="dk2"/>
                </a:solidFill>
                <a:latin typeface="Calibri"/>
                <a:ea typeface="Calibri"/>
                <a:cs typeface="Calibri"/>
                <a:sym typeface="Calibri"/>
              </a:rPr>
              <a:t>YOU</a:t>
            </a:r>
            <a:r>
              <a:rPr lang="en-US" sz="4800" b="1" i="0" u="none" strike="noStrike" cap="none">
                <a:solidFill>
                  <a:schemeClr val="dk2"/>
                </a:solidFill>
                <a:latin typeface="Calibri"/>
                <a:ea typeface="Calibri"/>
                <a:cs typeface="Calibri"/>
                <a:sym typeface="Calibri"/>
              </a:rPr>
              <a:t> A SELF-ADVOCATE?</a:t>
            </a:r>
          </a:p>
        </p:txBody>
      </p:sp>
      <p:pic>
        <p:nvPicPr>
          <p:cNvPr id="267" name="Shape 267" descr="Image of popcorn in a bag that says &quot;popcorn&quot; in red and white lettering. The popcorn is spilling out of the bag."/>
          <p:cNvPicPr preferRelativeResize="0"/>
          <p:nvPr/>
        </p:nvPicPr>
        <p:blipFill>
          <a:blip r:embed="rId3">
            <a:alphaModFix/>
          </a:blip>
          <a:stretch>
            <a:fillRect/>
          </a:stretch>
        </p:blipFill>
        <p:spPr>
          <a:xfrm>
            <a:off x="3879450" y="1985675"/>
            <a:ext cx="4725225" cy="4725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202919" y="284176"/>
            <a:ext cx="9784079" cy="1508759"/>
          </a:xfrm>
          <a:prstGeom prst="rect">
            <a:avLst/>
          </a:prstGeom>
          <a:noFill/>
          <a:ln>
            <a:noFill/>
          </a:ln>
        </p:spPr>
        <p:txBody>
          <a:bodyPr lIns="91425" tIns="45700" rIns="91425" bIns="45700" anchor="ctr" anchorCtr="0">
            <a:noAutofit/>
          </a:bodyPr>
          <a:lstStyle/>
          <a:p>
            <a:pPr marL="0" marR="0" lvl="0" indent="0" algn="ctr" rtl="0">
              <a:lnSpc>
                <a:spcPct val="85000"/>
              </a:lnSpc>
              <a:spcBef>
                <a:spcPts val="0"/>
              </a:spcBef>
              <a:buClr>
                <a:schemeClr val="dk2"/>
              </a:buClr>
              <a:buSzPct val="25000"/>
              <a:buFont typeface="Calibri"/>
              <a:buNone/>
            </a:pPr>
            <a:r>
              <a:rPr lang="en-US" sz="4000" b="1" i="0" u="none" strike="noStrike" cap="none" dirty="0">
                <a:solidFill>
                  <a:schemeClr val="dk2"/>
                </a:solidFill>
                <a:latin typeface="Calibri"/>
                <a:ea typeface="Calibri"/>
                <a:cs typeface="Calibri"/>
                <a:sym typeface="Calibri"/>
              </a:rPr>
              <a:t>WHAT IS A SELF-ADVOCATE</a:t>
            </a:r>
            <a:r>
              <a:rPr lang="en-US" sz="4000" b="1" i="0" u="none" strike="noStrike" cap="none" dirty="0" smtClean="0">
                <a:solidFill>
                  <a:schemeClr val="dk2"/>
                </a:solidFill>
                <a:latin typeface="Calibri"/>
                <a:ea typeface="Calibri"/>
                <a:cs typeface="Calibri"/>
                <a:sym typeface="Calibri"/>
              </a:rPr>
              <a:t>? RE-CAP</a:t>
            </a:r>
            <a:endParaRPr lang="en-US" sz="4000" b="1" i="0" u="none" strike="noStrike" cap="none" dirty="0">
              <a:solidFill>
                <a:schemeClr val="dk2"/>
              </a:solidFill>
              <a:latin typeface="Calibri"/>
              <a:ea typeface="Calibri"/>
              <a:cs typeface="Calibri"/>
              <a:sym typeface="Calibri"/>
            </a:endParaRPr>
          </a:p>
        </p:txBody>
      </p:sp>
      <p:sp>
        <p:nvSpPr>
          <p:cNvPr id="274" name="Shape 274"/>
          <p:cNvSpPr txBox="1">
            <a:spLocks noGrp="1"/>
          </p:cNvSpPr>
          <p:nvPr>
            <p:ph type="body" idx="1"/>
          </p:nvPr>
        </p:nvSpPr>
        <p:spPr>
          <a:xfrm>
            <a:off x="1202919" y="2011680"/>
            <a:ext cx="9784079" cy="420624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Noto Sans Symbols"/>
              <a:buNone/>
            </a:pPr>
            <a:r>
              <a:rPr lang="en-US" sz="6600" b="1" i="0" u="sng" strike="noStrike" cap="none">
                <a:solidFill>
                  <a:schemeClr val="lt1"/>
                </a:solidFill>
                <a:latin typeface="Calibri"/>
                <a:ea typeface="Calibri"/>
                <a:cs typeface="Calibri"/>
                <a:sym typeface="Calibri"/>
              </a:rPr>
              <a:t>A Self-Advocate</a:t>
            </a:r>
          </a:p>
          <a:p>
            <a:pPr marL="182880" marR="0" lvl="0" indent="-182880" algn="l" rtl="0">
              <a:lnSpc>
                <a:spcPct val="90000"/>
              </a:lnSpc>
              <a:spcBef>
                <a:spcPts val="1400"/>
              </a:spcBef>
              <a:spcAft>
                <a:spcPts val="0"/>
              </a:spcAft>
              <a:buClr>
                <a:schemeClr val="lt1"/>
              </a:buClr>
              <a:buSzPct val="100000"/>
              <a:buFont typeface="Noto Sans Symbols"/>
              <a:buChar char="▪"/>
            </a:pPr>
            <a:r>
              <a:rPr lang="en-US" sz="6600" b="1" i="0" u="none" strike="noStrike" cap="none">
                <a:solidFill>
                  <a:schemeClr val="lt1"/>
                </a:solidFill>
                <a:latin typeface="Calibri"/>
                <a:ea typeface="Calibri"/>
                <a:cs typeface="Calibri"/>
                <a:sym typeface="Calibri"/>
              </a:rPr>
              <a:t>Knows what they want</a:t>
            </a:r>
          </a:p>
          <a:p>
            <a:pPr marL="182880" marR="0" lvl="0" indent="-182880" algn="l" rtl="0">
              <a:lnSpc>
                <a:spcPct val="90000"/>
              </a:lnSpc>
              <a:spcBef>
                <a:spcPts val="1400"/>
              </a:spcBef>
              <a:spcAft>
                <a:spcPts val="0"/>
              </a:spcAft>
              <a:buClr>
                <a:schemeClr val="lt1"/>
              </a:buClr>
              <a:buSzPct val="100000"/>
              <a:buFont typeface="Noto Sans Symbols"/>
              <a:buChar char="▪"/>
            </a:pPr>
            <a:r>
              <a:rPr lang="en-US" sz="6600" b="1" i="0" u="none" strike="noStrike" cap="none">
                <a:solidFill>
                  <a:schemeClr val="lt1"/>
                </a:solidFill>
                <a:latin typeface="Calibri"/>
                <a:ea typeface="Calibri"/>
                <a:cs typeface="Calibri"/>
                <a:sym typeface="Calibri"/>
              </a:rPr>
              <a:t>Speaks up for themselves</a:t>
            </a:r>
          </a:p>
          <a:p>
            <a:pPr marL="182880" marR="0" lvl="0" indent="-182880" algn="l" rtl="0">
              <a:lnSpc>
                <a:spcPct val="90000"/>
              </a:lnSpc>
              <a:spcBef>
                <a:spcPts val="1400"/>
              </a:spcBef>
              <a:spcAft>
                <a:spcPts val="0"/>
              </a:spcAft>
              <a:buClr>
                <a:schemeClr val="lt1"/>
              </a:buClr>
              <a:buSzPct val="100000"/>
              <a:buFont typeface="Noto Sans Symbols"/>
              <a:buChar char="▪"/>
            </a:pPr>
            <a:r>
              <a:rPr lang="en-US" sz="6600" b="1" i="0" u="none" strike="noStrike" cap="none">
                <a:solidFill>
                  <a:schemeClr val="lt1"/>
                </a:solidFill>
                <a:latin typeface="Calibri"/>
                <a:ea typeface="Calibri"/>
                <a:cs typeface="Calibri"/>
                <a:sym typeface="Calibri"/>
              </a:rPr>
              <a:t>Never gives up!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1202919" y="284175"/>
            <a:ext cx="9784200" cy="1508700"/>
          </a:xfrm>
          <a:prstGeom prst="rect">
            <a:avLst/>
          </a:prstGeom>
        </p:spPr>
        <p:txBody>
          <a:bodyPr lIns="91425" tIns="91425" rIns="91425" bIns="91425" anchor="ctr" anchorCtr="0">
            <a:noAutofit/>
          </a:bodyPr>
          <a:lstStyle/>
          <a:p>
            <a:pPr lvl="0" algn="ctr">
              <a:spcBef>
                <a:spcPts val="0"/>
              </a:spcBef>
              <a:buNone/>
            </a:pPr>
            <a:r>
              <a:rPr lang="en-US" b="1"/>
              <a:t>Review!</a:t>
            </a:r>
          </a:p>
        </p:txBody>
      </p:sp>
      <p:sp>
        <p:nvSpPr>
          <p:cNvPr id="281" name="Shape 281"/>
          <p:cNvSpPr txBox="1">
            <a:spLocks noGrp="1"/>
          </p:cNvSpPr>
          <p:nvPr>
            <p:ph type="body" idx="1"/>
          </p:nvPr>
        </p:nvSpPr>
        <p:spPr>
          <a:xfrm>
            <a:off x="1202919" y="2011680"/>
            <a:ext cx="9784200" cy="4206300"/>
          </a:xfrm>
          <a:prstGeom prst="rect">
            <a:avLst/>
          </a:prstGeom>
        </p:spPr>
        <p:txBody>
          <a:bodyPr lIns="91425" tIns="91425" rIns="91425" bIns="91425" anchor="t" anchorCtr="0">
            <a:noAutofit/>
          </a:bodyPr>
          <a:lstStyle/>
          <a:p>
            <a:pPr marL="457200" lvl="0" indent="-457200">
              <a:spcBef>
                <a:spcPts val="0"/>
              </a:spcBef>
              <a:buSzPct val="100000"/>
            </a:pPr>
            <a:r>
              <a:rPr lang="en-US" sz="3600"/>
              <a:t>What is disability pride and why is it important?</a:t>
            </a:r>
          </a:p>
          <a:p>
            <a:pPr marL="457200" lvl="0" indent="-457200">
              <a:spcBef>
                <a:spcPts val="0"/>
              </a:spcBef>
              <a:buSzPct val="100000"/>
            </a:pPr>
            <a:r>
              <a:rPr lang="en-US" sz="3600"/>
              <a:t>What does it mean to be a self-advocate?</a:t>
            </a:r>
          </a:p>
          <a:p>
            <a:pPr marL="1828800" lvl="3" indent="-457200">
              <a:spcBef>
                <a:spcPts val="0"/>
              </a:spcBef>
              <a:buSzPct val="100000"/>
            </a:pPr>
            <a:r>
              <a:rPr lang="en-US" sz="3600"/>
              <a:t>Why are good communication skills important?</a:t>
            </a:r>
          </a:p>
          <a:p>
            <a:pPr marL="457200" lvl="0" indent="-457200">
              <a:spcBef>
                <a:spcPts val="0"/>
              </a:spcBef>
              <a:buSzPct val="100000"/>
            </a:pPr>
            <a:r>
              <a:rPr lang="en-US" sz="3600"/>
              <a:t>What are short term goals? Long term goals?</a:t>
            </a:r>
          </a:p>
          <a:p>
            <a:pPr marL="1371600" lvl="2" indent="-457200" rtl="0">
              <a:spcBef>
                <a:spcPts val="0"/>
              </a:spcBef>
              <a:buSzPct val="100000"/>
            </a:pPr>
            <a:r>
              <a:rPr lang="en-US" sz="3600"/>
              <a:t>Why do we set goals?</a:t>
            </a:r>
          </a:p>
          <a:p>
            <a:pPr marL="139700" lvl="0" indent="0" rt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20624" y="247400"/>
            <a:ext cx="9038100" cy="1508700"/>
          </a:xfrm>
          <a:prstGeom prst="rect">
            <a:avLst/>
          </a:prstGeom>
        </p:spPr>
        <p:txBody>
          <a:bodyPr lIns="91425" tIns="91425" rIns="91425" bIns="91425" anchor="ctr" anchorCtr="0">
            <a:noAutofit/>
          </a:bodyPr>
          <a:lstStyle/>
          <a:p>
            <a:pPr lvl="0" algn="ctr">
              <a:spcBef>
                <a:spcPts val="0"/>
              </a:spcBef>
              <a:buNone/>
            </a:pPr>
            <a:r>
              <a:rPr lang="en-US" b="1" dirty="0"/>
              <a:t>Want to Keep Working On These Skills?</a:t>
            </a:r>
          </a:p>
        </p:txBody>
      </p:sp>
      <p:sp>
        <p:nvSpPr>
          <p:cNvPr id="288" name="Shape 288"/>
          <p:cNvSpPr txBox="1">
            <a:spLocks noGrp="1"/>
          </p:cNvSpPr>
          <p:nvPr>
            <p:ph type="body" idx="1"/>
          </p:nvPr>
        </p:nvSpPr>
        <p:spPr>
          <a:xfrm>
            <a:off x="923324" y="2085225"/>
            <a:ext cx="10343400" cy="4588800"/>
          </a:xfrm>
          <a:prstGeom prst="rect">
            <a:avLst/>
          </a:prstGeom>
        </p:spPr>
        <p:txBody>
          <a:bodyPr lIns="91425" tIns="91425" rIns="91425" bIns="91425" anchor="t" anchorCtr="0">
            <a:noAutofit/>
          </a:bodyPr>
          <a:lstStyle/>
          <a:p>
            <a:pPr lvl="0" algn="ctr" rtl="0">
              <a:spcBef>
                <a:spcPts val="0"/>
              </a:spcBef>
              <a:buNone/>
            </a:pPr>
            <a:r>
              <a:rPr lang="en-US" dirty="0"/>
              <a:t>Contact Able South Carolina to get involved with:</a:t>
            </a:r>
          </a:p>
          <a:p>
            <a:pPr marL="457200" lvl="0" indent="-228600" algn="ctr" rtl="0">
              <a:spcBef>
                <a:spcPts val="0"/>
              </a:spcBef>
            </a:pPr>
            <a:r>
              <a:rPr lang="en-US" dirty="0"/>
              <a:t>One-on-One Services</a:t>
            </a:r>
          </a:p>
          <a:p>
            <a:pPr marL="457200" lvl="0" indent="-228600" algn="ctr" rtl="0">
              <a:spcBef>
                <a:spcPts val="0"/>
              </a:spcBef>
            </a:pPr>
            <a:r>
              <a:rPr lang="en-US" dirty="0"/>
              <a:t>EQUIP Leadership Group</a:t>
            </a:r>
          </a:p>
          <a:p>
            <a:pPr marL="0" lvl="0" indent="0" algn="ctr" rtl="0">
              <a:spcBef>
                <a:spcPts val="0"/>
              </a:spcBef>
              <a:buNone/>
            </a:pPr>
            <a:r>
              <a:rPr lang="en-US" dirty="0"/>
              <a:t>www.able-sc.org</a:t>
            </a:r>
          </a:p>
          <a:p>
            <a:pPr marL="0" lvl="0" indent="0" rtl="0">
              <a:spcBef>
                <a:spcPts val="0"/>
              </a:spcBef>
              <a:buNone/>
            </a:pPr>
            <a:endParaRPr lang="en-US" dirty="0"/>
          </a:p>
          <a:p>
            <a:pPr marL="0" lvl="0" indent="0" rtl="0">
              <a:spcBef>
                <a:spcPts val="0"/>
              </a:spcBef>
              <a:buNone/>
            </a:pPr>
            <a:r>
              <a:rPr lang="en-US" dirty="0" smtClean="0"/>
              <a:t>Facebook: EQUIP Leadership Group</a:t>
            </a:r>
          </a:p>
          <a:p>
            <a:pPr marL="0" lvl="0" indent="0" rtl="0">
              <a:spcBef>
                <a:spcPts val="0"/>
              </a:spcBef>
              <a:buNone/>
            </a:pPr>
            <a:r>
              <a:rPr lang="en-US" dirty="0" smtClean="0"/>
              <a:t>Facebook: Able South Carolina</a:t>
            </a:r>
          </a:p>
          <a:p>
            <a:pPr marL="0" lvl="0" indent="0" rtl="0">
              <a:spcBef>
                <a:spcPts val="0"/>
              </a:spcBef>
              <a:buNone/>
            </a:pPr>
            <a:endParaRPr lang="en-US" dirty="0"/>
          </a:p>
          <a:p>
            <a:pPr marL="0" lvl="0" indent="0" rtl="0">
              <a:spcBef>
                <a:spcPts val="0"/>
              </a:spcBef>
              <a:buNone/>
            </a:pPr>
            <a:r>
              <a:rPr lang="en-US" dirty="0" smtClean="0"/>
              <a:t>Instagram: </a:t>
            </a:r>
            <a:r>
              <a:rPr lang="en-US" dirty="0" err="1" smtClean="0"/>
              <a:t>EQUIPinSC</a:t>
            </a:r>
            <a:endParaRPr lang="en-US" dirty="0" smtClean="0"/>
          </a:p>
          <a:p>
            <a:pPr marL="0" lvl="0" indent="0" rtl="0">
              <a:spcBef>
                <a:spcPts val="0"/>
              </a:spcBef>
              <a:buNone/>
            </a:pPr>
            <a:r>
              <a:rPr lang="en-US" dirty="0" smtClean="0"/>
              <a:t>Instagram: </a:t>
            </a:r>
            <a:r>
              <a:rPr lang="en-US" dirty="0" err="1" smtClean="0"/>
              <a:t>able_sc</a:t>
            </a:r>
            <a:endParaRPr lang="en-US" dirty="0" smtClean="0"/>
          </a:p>
          <a:p>
            <a:pPr marL="0" lvl="0" indent="0" rtl="0">
              <a:spcBef>
                <a:spcPts val="0"/>
              </a:spcBef>
              <a:buNone/>
            </a:pPr>
            <a:endParaRPr lang="en-US" dirty="0"/>
          </a:p>
          <a:p>
            <a:pPr marL="0" lvl="0" indent="0" rtl="0">
              <a:spcBef>
                <a:spcPts val="0"/>
              </a:spcBef>
              <a:buNone/>
            </a:pPr>
            <a:r>
              <a:rPr lang="en-US" dirty="0" smtClean="0"/>
              <a:t>Twitter: </a:t>
            </a:r>
            <a:r>
              <a:rPr lang="en-US" dirty="0" err="1" smtClean="0"/>
              <a:t>EQUIPinSC</a:t>
            </a:r>
            <a:endParaRPr lang="en-US" dirty="0" smtClean="0"/>
          </a:p>
          <a:p>
            <a:pPr marL="0" lvl="0" indent="0" rtl="0">
              <a:spcBef>
                <a:spcPts val="0"/>
              </a:spcBef>
              <a:buNone/>
            </a:pPr>
            <a:r>
              <a:rPr lang="en-US" dirty="0" smtClean="0"/>
              <a:t>Twitter: </a:t>
            </a:r>
            <a:r>
              <a:rPr lang="en-US" dirty="0" err="1" smtClean="0"/>
              <a:t>Able_SC</a:t>
            </a:r>
            <a:endParaRPr lang="en-US" dirty="0"/>
          </a:p>
        </p:txBody>
      </p:sp>
      <p:pic>
        <p:nvPicPr>
          <p:cNvPr id="289" name="Shape 289" descr="Able South Carolina logo with the words &quot;independent living for all&quot; written underneath."/>
          <p:cNvPicPr preferRelativeResize="0"/>
          <p:nvPr/>
        </p:nvPicPr>
        <p:blipFill>
          <a:blip r:embed="rId3">
            <a:alphaModFix/>
          </a:blip>
          <a:stretch>
            <a:fillRect/>
          </a:stretch>
        </p:blipFill>
        <p:spPr>
          <a:xfrm>
            <a:off x="10312300" y="247400"/>
            <a:ext cx="1598414" cy="15086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475487" y="2166364"/>
            <a:ext cx="11247000" cy="1739400"/>
          </a:xfrm>
          <a:prstGeom prst="rect">
            <a:avLst/>
          </a:prstGeom>
        </p:spPr>
        <p:txBody>
          <a:bodyPr lIns="91425" tIns="91425" rIns="91425" bIns="91425" anchor="ctr" anchorCtr="0">
            <a:noAutofit/>
          </a:bodyPr>
          <a:lstStyle/>
          <a:p>
            <a:pPr lvl="0" rtl="0">
              <a:spcBef>
                <a:spcPts val="0"/>
              </a:spcBef>
              <a:buNone/>
            </a:pPr>
            <a:r>
              <a:rPr lang="en-US"/>
              <a:t>Learning More about YOU!</a:t>
            </a:r>
          </a:p>
        </p:txBody>
      </p:sp>
      <p:sp>
        <p:nvSpPr>
          <p:cNvPr id="128" name="Shape 128"/>
          <p:cNvSpPr txBox="1">
            <a:spLocks noGrp="1"/>
          </p:cNvSpPr>
          <p:nvPr>
            <p:ph type="subTitle" idx="1"/>
          </p:nvPr>
        </p:nvSpPr>
        <p:spPr>
          <a:xfrm>
            <a:off x="347471" y="3913632"/>
            <a:ext cx="11506200" cy="457200"/>
          </a:xfrm>
          <a:prstGeom prst="rect">
            <a:avLst/>
          </a:prstGeom>
        </p:spPr>
        <p:txBody>
          <a:bodyPr lIns="91425" tIns="91425" rIns="91425" bIns="91425" anchor="t" anchorCtr="0">
            <a:noAutofit/>
          </a:bodyPr>
          <a:lstStyle/>
          <a:p>
            <a:pPr lvl="0">
              <a:spcBef>
                <a:spcPts val="0"/>
              </a:spcBef>
              <a:buNone/>
            </a:pPr>
            <a:r>
              <a:rPr lang="en-US"/>
              <a:t>Icebreaker Activity</a:t>
            </a:r>
          </a:p>
        </p:txBody>
      </p:sp>
      <p:pic>
        <p:nvPicPr>
          <p:cNvPr id="129" name="Shape 129" descr="Black and white cartoon image of a hand pointing. It looks like the hand is pointing out at the audience who is viewing the PowerPoint screen."/>
          <p:cNvPicPr preferRelativeResize="0"/>
          <p:nvPr/>
        </p:nvPicPr>
        <p:blipFill>
          <a:blip r:embed="rId3">
            <a:alphaModFix/>
          </a:blip>
          <a:stretch>
            <a:fillRect/>
          </a:stretch>
        </p:blipFill>
        <p:spPr>
          <a:xfrm>
            <a:off x="4934850" y="4370825"/>
            <a:ext cx="2487175" cy="248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ctrTitle"/>
          </p:nvPr>
        </p:nvSpPr>
        <p:spPr>
          <a:xfrm>
            <a:off x="475500" y="2045125"/>
            <a:ext cx="4528200" cy="1949700"/>
          </a:xfrm>
          <a:prstGeom prst="rect">
            <a:avLst/>
          </a:prstGeom>
        </p:spPr>
        <p:txBody>
          <a:bodyPr lIns="91425" tIns="91425" rIns="91425" bIns="91425" anchor="ctr" anchorCtr="0">
            <a:noAutofit/>
          </a:bodyPr>
          <a:lstStyle/>
          <a:p>
            <a:pPr lvl="0">
              <a:spcBef>
                <a:spcPts val="0"/>
              </a:spcBef>
              <a:buNone/>
            </a:pPr>
            <a:r>
              <a:rPr lang="en-US"/>
              <a:t>Share it With the Group</a:t>
            </a:r>
          </a:p>
        </p:txBody>
      </p:sp>
      <p:pic>
        <p:nvPicPr>
          <p:cNvPr id="136" name="Shape 136" descr="Group Photo of Young Adults using photo booth props to pose for the camera and take a group picture."/>
          <p:cNvPicPr preferRelativeResize="0"/>
          <p:nvPr/>
        </p:nvPicPr>
        <p:blipFill rotWithShape="1">
          <a:blip r:embed="rId3">
            <a:alphaModFix/>
          </a:blip>
          <a:srcRect l="1790" t="22462" r="-1789"/>
          <a:stretch/>
        </p:blipFill>
        <p:spPr>
          <a:xfrm>
            <a:off x="5068875" y="1048887"/>
            <a:ext cx="6779221" cy="39421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419100" y="284176"/>
            <a:ext cx="11372848"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alibri"/>
              <a:buNone/>
            </a:pPr>
            <a:r>
              <a:rPr lang="en-US" sz="5400" b="1" i="0" u="none" strike="noStrike" cap="none">
                <a:solidFill>
                  <a:schemeClr val="dk2"/>
                </a:solidFill>
                <a:latin typeface="Calibri"/>
                <a:ea typeface="Calibri"/>
                <a:cs typeface="Calibri"/>
                <a:sym typeface="Calibri"/>
              </a:rPr>
              <a:t>“DISABILITY” IS NOT A BAD WORD</a:t>
            </a:r>
          </a:p>
        </p:txBody>
      </p:sp>
      <p:pic>
        <p:nvPicPr>
          <p:cNvPr id="143" name="Shape 143" descr="Image of words that people associate with the word &quot;disability&quot; - which are usually negative words, but not always."/>
          <p:cNvPicPr preferRelativeResize="0">
            <a:picLocks noGrp="1"/>
          </p:cNvPicPr>
          <p:nvPr>
            <p:ph type="body" idx="1"/>
          </p:nvPr>
        </p:nvPicPr>
        <p:blipFill rotWithShape="1">
          <a:blip r:embed="rId3">
            <a:alphaModFix/>
          </a:blip>
          <a:srcRect/>
          <a:stretch/>
        </p:blipFill>
        <p:spPr>
          <a:xfrm>
            <a:off x="1262816" y="2156217"/>
            <a:ext cx="9519483" cy="39778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1202919" y="284176"/>
            <a:ext cx="10309708" cy="1508759"/>
          </a:xfrm>
          <a:prstGeom prst="rect">
            <a:avLst/>
          </a:prstGeom>
          <a:noFill/>
          <a:ln>
            <a:noFill/>
          </a:ln>
        </p:spPr>
        <p:txBody>
          <a:bodyPr lIns="91425" tIns="45700" rIns="91425" bIns="45700" anchor="ctr" anchorCtr="0">
            <a:noAutofit/>
          </a:bodyPr>
          <a:lstStyle/>
          <a:p>
            <a:pPr marL="0" marR="0" lvl="0" indent="0" algn="ctr" rtl="0">
              <a:lnSpc>
                <a:spcPct val="85000"/>
              </a:lnSpc>
              <a:spcBef>
                <a:spcPts val="0"/>
              </a:spcBef>
              <a:buClr>
                <a:schemeClr val="dk2"/>
              </a:buClr>
              <a:buSzPct val="25000"/>
              <a:buFont typeface="Calibri"/>
              <a:buNone/>
            </a:pPr>
            <a:r>
              <a:rPr lang="en-US" sz="8000" b="1" i="0" u="none" strike="noStrike" cap="none">
                <a:solidFill>
                  <a:schemeClr val="dk2"/>
                </a:solidFill>
                <a:latin typeface="Calibri"/>
                <a:ea typeface="Calibri"/>
                <a:cs typeface="Calibri"/>
                <a:sym typeface="Calibri"/>
              </a:rPr>
              <a:t>DISABILITY PRIDE</a:t>
            </a:r>
          </a:p>
        </p:txBody>
      </p:sp>
      <p:sp>
        <p:nvSpPr>
          <p:cNvPr id="150" name="Shape 150"/>
          <p:cNvSpPr txBox="1">
            <a:spLocks noGrp="1"/>
          </p:cNvSpPr>
          <p:nvPr>
            <p:ph type="body" idx="1"/>
          </p:nvPr>
        </p:nvSpPr>
        <p:spPr>
          <a:xfrm>
            <a:off x="365760" y="2011680"/>
            <a:ext cx="11375136" cy="4206240"/>
          </a:xfrm>
          <a:prstGeom prst="rect">
            <a:avLst/>
          </a:prstGeom>
          <a:noFill/>
          <a:ln>
            <a:noFill/>
          </a:ln>
        </p:spPr>
        <p:txBody>
          <a:bodyPr lIns="91425" tIns="45700" rIns="91425" bIns="45700" anchor="t" anchorCtr="0">
            <a:noAutofit/>
          </a:bodyPr>
          <a:lstStyle/>
          <a:p>
            <a:pPr marL="182880" marR="0" lvl="0" indent="-182880" algn="l" rtl="0">
              <a:lnSpc>
                <a:spcPct val="90000"/>
              </a:lnSpc>
              <a:spcBef>
                <a:spcPts val="0"/>
              </a:spcBef>
              <a:spcAft>
                <a:spcPts val="0"/>
              </a:spcAft>
              <a:buClr>
                <a:schemeClr val="lt1"/>
              </a:buClr>
              <a:buSzPct val="100000"/>
              <a:buFont typeface="Noto Sans Symbols"/>
              <a:buChar char="▪"/>
            </a:pPr>
            <a:r>
              <a:rPr lang="en-US" sz="3600" b="0" i="0" u="none" strike="noStrike" cap="none">
                <a:solidFill>
                  <a:schemeClr val="lt1"/>
                </a:solidFill>
                <a:latin typeface="Calibri"/>
                <a:ea typeface="Calibri"/>
                <a:cs typeface="Calibri"/>
                <a:sym typeface="Calibri"/>
              </a:rPr>
              <a:t>Being a self-advocate means knowing what you want, can do on your own, need help with, how you want to receive help, and who you want to help you</a:t>
            </a:r>
          </a:p>
          <a:p>
            <a:pPr marL="182880" marR="0" lvl="0" indent="-182880" algn="l" rtl="0">
              <a:lnSpc>
                <a:spcPct val="90000"/>
              </a:lnSpc>
              <a:spcBef>
                <a:spcPts val="1400"/>
              </a:spcBef>
              <a:spcAft>
                <a:spcPts val="0"/>
              </a:spcAft>
              <a:buClr>
                <a:schemeClr val="lt1"/>
              </a:buClr>
              <a:buSzPct val="100000"/>
              <a:buFont typeface="Noto Sans Symbols"/>
              <a:buNone/>
            </a:pPr>
            <a:endParaRPr sz="3600" b="0" i="0" u="none" strike="noStrike" cap="none">
              <a:solidFill>
                <a:schemeClr val="lt1"/>
              </a:solidFill>
              <a:latin typeface="Calibri"/>
              <a:ea typeface="Calibri"/>
              <a:cs typeface="Calibri"/>
              <a:sym typeface="Calibri"/>
            </a:endParaRPr>
          </a:p>
          <a:p>
            <a:pPr marL="182880" marR="0" lvl="0" indent="-182880" algn="l" rtl="0">
              <a:lnSpc>
                <a:spcPct val="90000"/>
              </a:lnSpc>
              <a:spcBef>
                <a:spcPts val="1400"/>
              </a:spcBef>
              <a:spcAft>
                <a:spcPts val="0"/>
              </a:spcAft>
              <a:buClr>
                <a:schemeClr val="lt1"/>
              </a:buClr>
              <a:buSzPct val="100000"/>
              <a:buFont typeface="Noto Sans Symbols"/>
              <a:buChar char="▪"/>
            </a:pPr>
            <a:r>
              <a:rPr lang="en-US" sz="3600" b="0" i="0" u="none" strike="noStrike" cap="none">
                <a:solidFill>
                  <a:schemeClr val="lt1"/>
                </a:solidFill>
                <a:latin typeface="Calibri"/>
                <a:ea typeface="Calibri"/>
                <a:cs typeface="Calibri"/>
                <a:sym typeface="Calibri"/>
              </a:rPr>
              <a:t>In order to really know the answers to those questions, every single one of you needs to KNOW you have a disability ,and know what that disability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475487" y="284176"/>
            <a:ext cx="11210542" cy="150875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Clr>
                <a:schemeClr val="dk2"/>
              </a:buClr>
              <a:buSzPct val="25000"/>
              <a:buFont typeface="Calibri"/>
              <a:buNone/>
            </a:pPr>
            <a:r>
              <a:rPr lang="en-US" sz="4800" b="1" i="0" u="none" strike="noStrike" cap="none">
                <a:solidFill>
                  <a:schemeClr val="dk2"/>
                </a:solidFill>
                <a:latin typeface="Calibri"/>
                <a:ea typeface="Calibri"/>
                <a:cs typeface="Calibri"/>
                <a:sym typeface="Calibri"/>
              </a:rPr>
              <a:t>DISABILITY PRIDE…WE ARE ALL A PIZZA</a:t>
            </a:r>
          </a:p>
        </p:txBody>
      </p:sp>
      <p:pic>
        <p:nvPicPr>
          <p:cNvPr id="157" name="Shape 157" descr="Photo of a pepperoni pizza with one slice separated from the rest of the pizza."/>
          <p:cNvPicPr preferRelativeResize="0">
            <a:picLocks noGrp="1"/>
          </p:cNvPicPr>
          <p:nvPr>
            <p:ph type="body" idx="1"/>
          </p:nvPr>
        </p:nvPicPr>
        <p:blipFill rotWithShape="1">
          <a:blip r:embed="rId3">
            <a:alphaModFix/>
          </a:blip>
          <a:srcRect/>
          <a:stretch/>
        </p:blipFill>
        <p:spPr>
          <a:xfrm>
            <a:off x="2706624" y="1744397"/>
            <a:ext cx="5888735" cy="55831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1202919" y="284176"/>
            <a:ext cx="9784079" cy="1508759"/>
          </a:xfrm>
          <a:prstGeom prst="rect">
            <a:avLst/>
          </a:prstGeom>
          <a:noFill/>
          <a:ln>
            <a:noFill/>
          </a:ln>
        </p:spPr>
        <p:txBody>
          <a:bodyPr lIns="91425" tIns="45700" rIns="91425" bIns="45700" anchor="ctr" anchorCtr="0">
            <a:noAutofit/>
          </a:bodyPr>
          <a:lstStyle/>
          <a:p>
            <a:pPr marL="0" marR="0" lvl="0" indent="0" algn="ctr" rtl="0">
              <a:lnSpc>
                <a:spcPct val="85000"/>
              </a:lnSpc>
              <a:spcBef>
                <a:spcPts val="0"/>
              </a:spcBef>
              <a:buClr>
                <a:schemeClr val="dk2"/>
              </a:buClr>
              <a:buSzPct val="25000"/>
              <a:buFont typeface="Calibri"/>
              <a:buNone/>
            </a:pPr>
            <a:r>
              <a:rPr lang="en-US" sz="4000" b="1" i="0" u="none" strike="noStrike" cap="none">
                <a:solidFill>
                  <a:schemeClr val="dk2"/>
                </a:solidFill>
                <a:latin typeface="Calibri"/>
                <a:ea typeface="Calibri"/>
                <a:cs typeface="Calibri"/>
                <a:sym typeface="Calibri"/>
              </a:rPr>
              <a:t>WHAT IS A SELF-ADVOCATE?</a:t>
            </a:r>
          </a:p>
        </p:txBody>
      </p:sp>
      <p:sp>
        <p:nvSpPr>
          <p:cNvPr id="164" name="Shape 164"/>
          <p:cNvSpPr txBox="1">
            <a:spLocks noGrp="1"/>
          </p:cNvSpPr>
          <p:nvPr>
            <p:ph type="body" idx="1"/>
          </p:nvPr>
        </p:nvSpPr>
        <p:spPr>
          <a:xfrm>
            <a:off x="1202919" y="2011680"/>
            <a:ext cx="9784079" cy="420624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lt1"/>
              </a:buClr>
              <a:buSzPct val="25000"/>
              <a:buFont typeface="Noto Sans Symbols"/>
              <a:buNone/>
            </a:pPr>
            <a:r>
              <a:rPr lang="en-US" sz="6600" b="1" i="0" u="sng" strike="noStrike" cap="none">
                <a:solidFill>
                  <a:schemeClr val="lt1"/>
                </a:solidFill>
                <a:latin typeface="Calibri"/>
                <a:ea typeface="Calibri"/>
                <a:cs typeface="Calibri"/>
                <a:sym typeface="Calibri"/>
              </a:rPr>
              <a:t>A Self-Advocate</a:t>
            </a:r>
          </a:p>
          <a:p>
            <a:pPr marL="182880" marR="0" lvl="0" indent="-182880" algn="l" rtl="0">
              <a:lnSpc>
                <a:spcPct val="90000"/>
              </a:lnSpc>
              <a:spcBef>
                <a:spcPts val="1400"/>
              </a:spcBef>
              <a:spcAft>
                <a:spcPts val="0"/>
              </a:spcAft>
              <a:buClr>
                <a:schemeClr val="lt1"/>
              </a:buClr>
              <a:buSzPct val="100000"/>
              <a:buFont typeface="Noto Sans Symbols"/>
              <a:buChar char="▪"/>
            </a:pPr>
            <a:r>
              <a:rPr lang="en-US" sz="6600" b="1" i="0" u="none" strike="noStrike" cap="none">
                <a:solidFill>
                  <a:schemeClr val="lt1"/>
                </a:solidFill>
                <a:latin typeface="Calibri"/>
                <a:ea typeface="Calibri"/>
                <a:cs typeface="Calibri"/>
                <a:sym typeface="Calibri"/>
              </a:rPr>
              <a:t>Knows what they want</a:t>
            </a:r>
          </a:p>
          <a:p>
            <a:pPr marL="182880" marR="0" lvl="0" indent="-182880" algn="l" rtl="0">
              <a:lnSpc>
                <a:spcPct val="90000"/>
              </a:lnSpc>
              <a:spcBef>
                <a:spcPts val="1400"/>
              </a:spcBef>
              <a:spcAft>
                <a:spcPts val="0"/>
              </a:spcAft>
              <a:buClr>
                <a:schemeClr val="lt1"/>
              </a:buClr>
              <a:buSzPct val="100000"/>
              <a:buFont typeface="Noto Sans Symbols"/>
              <a:buChar char="▪"/>
            </a:pPr>
            <a:r>
              <a:rPr lang="en-US" sz="6600" b="1" i="0" u="none" strike="noStrike" cap="none">
                <a:solidFill>
                  <a:schemeClr val="lt1"/>
                </a:solidFill>
                <a:latin typeface="Calibri"/>
                <a:ea typeface="Calibri"/>
                <a:cs typeface="Calibri"/>
                <a:sym typeface="Calibri"/>
              </a:rPr>
              <a:t>Speaks up for themselves</a:t>
            </a:r>
          </a:p>
          <a:p>
            <a:pPr marL="182880" marR="0" lvl="0" indent="-182880" algn="l" rtl="0">
              <a:lnSpc>
                <a:spcPct val="90000"/>
              </a:lnSpc>
              <a:spcBef>
                <a:spcPts val="1400"/>
              </a:spcBef>
              <a:spcAft>
                <a:spcPts val="0"/>
              </a:spcAft>
              <a:buClr>
                <a:schemeClr val="lt1"/>
              </a:buClr>
              <a:buSzPct val="100000"/>
              <a:buFont typeface="Noto Sans Symbols"/>
              <a:buChar char="▪"/>
            </a:pPr>
            <a:r>
              <a:rPr lang="en-US" sz="6600" b="1" i="0" u="none" strike="noStrike" cap="none">
                <a:solidFill>
                  <a:schemeClr val="lt1"/>
                </a:solidFill>
                <a:latin typeface="Calibri"/>
                <a:ea typeface="Calibri"/>
                <a:cs typeface="Calibri"/>
                <a:sym typeface="Calibri"/>
              </a:rPr>
              <a:t>Never gives up!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1202919" y="284175"/>
            <a:ext cx="9784200" cy="1508700"/>
          </a:xfrm>
          <a:prstGeom prst="rect">
            <a:avLst/>
          </a:prstGeom>
        </p:spPr>
        <p:txBody>
          <a:bodyPr lIns="91425" tIns="91425" rIns="91425" bIns="91425" anchor="ctr" anchorCtr="0">
            <a:noAutofit/>
          </a:bodyPr>
          <a:lstStyle/>
          <a:p>
            <a:pPr lvl="0" algn="ctr">
              <a:spcBef>
                <a:spcPts val="0"/>
              </a:spcBef>
              <a:buNone/>
            </a:pPr>
            <a:r>
              <a:rPr lang="en-US" b="1" dirty="0" smtClean="0"/>
              <a:t>Short-Term Goals</a:t>
            </a:r>
            <a:endParaRPr lang="en-US" b="1" dirty="0"/>
          </a:p>
        </p:txBody>
      </p:sp>
      <p:sp>
        <p:nvSpPr>
          <p:cNvPr id="189" name="Shape 189"/>
          <p:cNvSpPr txBox="1">
            <a:spLocks noGrp="1"/>
          </p:cNvSpPr>
          <p:nvPr>
            <p:ph type="body" idx="1"/>
          </p:nvPr>
        </p:nvSpPr>
        <p:spPr>
          <a:xfrm>
            <a:off x="381750" y="2011675"/>
            <a:ext cx="11370900" cy="4600800"/>
          </a:xfrm>
          <a:prstGeom prst="rect">
            <a:avLst/>
          </a:prstGeom>
        </p:spPr>
        <p:txBody>
          <a:bodyPr lIns="91425" tIns="91425" rIns="91425" bIns="91425" anchor="t" anchorCtr="0">
            <a:noAutofit/>
          </a:bodyPr>
          <a:lstStyle/>
          <a:p>
            <a:pPr marL="0" lvl="0" indent="0" rtl="0">
              <a:lnSpc>
                <a:spcPct val="100000"/>
              </a:lnSpc>
              <a:spcBef>
                <a:spcPts val="0"/>
              </a:spcBef>
              <a:spcAft>
                <a:spcPts val="0"/>
              </a:spcAft>
              <a:buNone/>
            </a:pPr>
            <a:r>
              <a:rPr lang="en-US" sz="3000" b="1">
                <a:solidFill>
                  <a:srgbClr val="000000"/>
                </a:solidFill>
                <a:latin typeface="Arial"/>
                <a:ea typeface="Arial"/>
                <a:cs typeface="Arial"/>
                <a:sym typeface="Arial"/>
              </a:rPr>
              <a:t>S = specific</a:t>
            </a:r>
            <a:br>
              <a:rPr lang="en-US" sz="3000" b="1">
                <a:solidFill>
                  <a:srgbClr val="000000"/>
                </a:solidFill>
                <a:latin typeface="Arial"/>
                <a:ea typeface="Arial"/>
                <a:cs typeface="Arial"/>
                <a:sym typeface="Arial"/>
              </a:rPr>
            </a:br>
            <a:r>
              <a:rPr lang="en-US" sz="3000" b="1">
                <a:solidFill>
                  <a:srgbClr val="000000"/>
                </a:solidFill>
                <a:latin typeface="Arial"/>
                <a:ea typeface="Arial"/>
                <a:cs typeface="Arial"/>
                <a:sym typeface="Arial"/>
              </a:rPr>
              <a:t>M = measurable (how will you know goal has been reached?)</a:t>
            </a:r>
            <a:br>
              <a:rPr lang="en-US" sz="3000" b="1">
                <a:solidFill>
                  <a:srgbClr val="000000"/>
                </a:solidFill>
                <a:latin typeface="Arial"/>
                <a:ea typeface="Arial"/>
                <a:cs typeface="Arial"/>
                <a:sym typeface="Arial"/>
              </a:rPr>
            </a:br>
            <a:r>
              <a:rPr lang="en-US" sz="3000" b="1">
                <a:solidFill>
                  <a:srgbClr val="000000"/>
                </a:solidFill>
                <a:latin typeface="Arial"/>
                <a:ea typeface="Arial"/>
                <a:cs typeface="Arial"/>
                <a:sym typeface="Arial"/>
              </a:rPr>
              <a:t>A = attainable (reachable  in the time period stated)</a:t>
            </a:r>
            <a:br>
              <a:rPr lang="en-US" sz="3000" b="1">
                <a:solidFill>
                  <a:srgbClr val="000000"/>
                </a:solidFill>
                <a:latin typeface="Arial"/>
                <a:ea typeface="Arial"/>
                <a:cs typeface="Arial"/>
                <a:sym typeface="Arial"/>
              </a:rPr>
            </a:br>
            <a:r>
              <a:rPr lang="en-US" sz="3000" b="1">
                <a:solidFill>
                  <a:srgbClr val="000000"/>
                </a:solidFill>
                <a:latin typeface="Arial"/>
                <a:ea typeface="Arial"/>
                <a:cs typeface="Arial"/>
                <a:sym typeface="Arial"/>
              </a:rPr>
              <a:t>R = realistic (can actually happen)</a:t>
            </a:r>
            <a:br>
              <a:rPr lang="en-US" sz="3000" b="1">
                <a:solidFill>
                  <a:srgbClr val="000000"/>
                </a:solidFill>
                <a:latin typeface="Arial"/>
                <a:ea typeface="Arial"/>
                <a:cs typeface="Arial"/>
                <a:sym typeface="Arial"/>
              </a:rPr>
            </a:br>
            <a:r>
              <a:rPr lang="en-US" sz="3000" b="1">
                <a:solidFill>
                  <a:srgbClr val="000000"/>
                </a:solidFill>
                <a:latin typeface="Arial"/>
                <a:ea typeface="Arial"/>
                <a:cs typeface="Arial"/>
                <a:sym typeface="Arial"/>
              </a:rPr>
              <a:t>T = time-oriented (when will goal be complete?)</a:t>
            </a:r>
          </a:p>
          <a:p>
            <a:pPr marL="0" lvl="0" indent="0" rtl="0">
              <a:lnSpc>
                <a:spcPct val="100000"/>
              </a:lnSpc>
              <a:spcBef>
                <a:spcPts val="0"/>
              </a:spcBef>
              <a:spcAft>
                <a:spcPts val="0"/>
              </a:spcAft>
              <a:buNone/>
            </a:pPr>
            <a:endParaRPr sz="1800" b="1">
              <a:solidFill>
                <a:srgbClr val="000000"/>
              </a:solidFill>
              <a:latin typeface="Arial"/>
              <a:ea typeface="Arial"/>
              <a:cs typeface="Arial"/>
              <a:sym typeface="Arial"/>
            </a:endParaRPr>
          </a:p>
          <a:p>
            <a:pPr marL="0" lvl="0" indent="0" rtl="0">
              <a:lnSpc>
                <a:spcPct val="100000"/>
              </a:lnSpc>
              <a:spcBef>
                <a:spcPts val="0"/>
              </a:spcBef>
              <a:spcAft>
                <a:spcPts val="0"/>
              </a:spcAft>
              <a:buNone/>
            </a:pPr>
            <a:r>
              <a:rPr lang="en-US" sz="3000" b="1">
                <a:latin typeface="Arial"/>
                <a:ea typeface="Arial"/>
                <a:cs typeface="Arial"/>
                <a:sym typeface="Arial"/>
              </a:rPr>
              <a:t>Short-Term Goals Can Take:</a:t>
            </a:r>
          </a:p>
          <a:p>
            <a:pPr marL="0" lvl="0" indent="0" rtl="0">
              <a:lnSpc>
                <a:spcPct val="100000"/>
              </a:lnSpc>
              <a:spcBef>
                <a:spcPts val="0"/>
              </a:spcBef>
              <a:spcAft>
                <a:spcPts val="0"/>
              </a:spcAft>
              <a:buNone/>
            </a:pPr>
            <a:r>
              <a:rPr lang="en-US" sz="2400">
                <a:latin typeface="Arial"/>
                <a:ea typeface="Arial"/>
                <a:cs typeface="Arial"/>
                <a:sym typeface="Arial"/>
              </a:rPr>
              <a:t>Minutes</a:t>
            </a:r>
          </a:p>
          <a:p>
            <a:pPr marL="0" lvl="0" indent="0" rtl="0">
              <a:lnSpc>
                <a:spcPct val="100000"/>
              </a:lnSpc>
              <a:spcBef>
                <a:spcPts val="0"/>
              </a:spcBef>
              <a:spcAft>
                <a:spcPts val="0"/>
              </a:spcAft>
              <a:buNone/>
            </a:pPr>
            <a:r>
              <a:rPr lang="en-US" sz="2400">
                <a:latin typeface="Arial"/>
                <a:ea typeface="Arial"/>
                <a:cs typeface="Arial"/>
                <a:sym typeface="Arial"/>
              </a:rPr>
              <a:t>Hours</a:t>
            </a:r>
          </a:p>
          <a:p>
            <a:pPr marL="0" lvl="0" indent="0" rtl="0">
              <a:lnSpc>
                <a:spcPct val="100000"/>
              </a:lnSpc>
              <a:spcBef>
                <a:spcPts val="0"/>
              </a:spcBef>
              <a:spcAft>
                <a:spcPts val="0"/>
              </a:spcAft>
              <a:buNone/>
            </a:pPr>
            <a:r>
              <a:rPr lang="en-US" sz="2400">
                <a:latin typeface="Arial"/>
                <a:ea typeface="Arial"/>
                <a:cs typeface="Arial"/>
                <a:sym typeface="Arial"/>
              </a:rPr>
              <a:t>Days</a:t>
            </a:r>
          </a:p>
          <a:p>
            <a:pPr marL="0" lvl="0" indent="0">
              <a:lnSpc>
                <a:spcPct val="100000"/>
              </a:lnSpc>
              <a:spcBef>
                <a:spcPts val="0"/>
              </a:spcBef>
              <a:spcAft>
                <a:spcPts val="0"/>
              </a:spcAft>
              <a:buNone/>
            </a:pPr>
            <a:r>
              <a:rPr lang="en-US" sz="2400">
                <a:latin typeface="Arial"/>
                <a:ea typeface="Arial"/>
                <a:cs typeface="Arial"/>
                <a:sym typeface="Arial"/>
              </a:rPr>
              <a:t>1-2 Weeks</a:t>
            </a:r>
            <a:r>
              <a:rPr lang="en-US" sz="1800" b="1">
                <a:solidFill>
                  <a:srgbClr val="000000"/>
                </a:solidFill>
                <a:latin typeface="Arial"/>
                <a:ea typeface="Arial"/>
                <a:cs typeface="Arial"/>
                <a:sym typeface="Arial"/>
              </a:rPr>
              <a:t/>
            </a:r>
            <a:br>
              <a:rPr lang="en-US" sz="1800" b="1">
                <a:solidFill>
                  <a:srgbClr val="000000"/>
                </a:solidFill>
                <a:latin typeface="Arial"/>
                <a:ea typeface="Arial"/>
                <a:cs typeface="Arial"/>
                <a:sym typeface="Arial"/>
              </a:rPr>
            </a:br>
            <a:endParaRPr lang="en-US" sz="1800" b="1">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1202919" y="284175"/>
            <a:ext cx="9784200" cy="1508700"/>
          </a:xfrm>
          <a:prstGeom prst="rect">
            <a:avLst/>
          </a:prstGeom>
        </p:spPr>
        <p:txBody>
          <a:bodyPr lIns="91425" tIns="91425" rIns="91425" bIns="91425" anchor="ctr" anchorCtr="0">
            <a:noAutofit/>
          </a:bodyPr>
          <a:lstStyle/>
          <a:p>
            <a:pPr lvl="0" algn="ctr">
              <a:spcBef>
                <a:spcPts val="0"/>
              </a:spcBef>
              <a:buNone/>
            </a:pPr>
            <a:r>
              <a:rPr lang="en-US" b="1" dirty="0" smtClean="0"/>
              <a:t>Long-Term Goals</a:t>
            </a:r>
            <a:endParaRPr lang="en-US" b="1" dirty="0"/>
          </a:p>
        </p:txBody>
      </p:sp>
      <p:pic>
        <p:nvPicPr>
          <p:cNvPr id="196" name="Shape 196" descr="Image of a stone pathway that starts close-up and gets further away as the stones and path continues forward."/>
          <p:cNvPicPr preferRelativeResize="0"/>
          <p:nvPr/>
        </p:nvPicPr>
        <p:blipFill>
          <a:blip r:embed="rId3">
            <a:alphaModFix/>
          </a:blip>
          <a:stretch>
            <a:fillRect/>
          </a:stretch>
        </p:blipFill>
        <p:spPr>
          <a:xfrm>
            <a:off x="960625" y="2562694"/>
            <a:ext cx="2775125" cy="3702025"/>
          </a:xfrm>
          <a:prstGeom prst="rect">
            <a:avLst/>
          </a:prstGeom>
          <a:noFill/>
          <a:ln>
            <a:noFill/>
          </a:ln>
        </p:spPr>
      </p:pic>
      <p:sp>
        <p:nvSpPr>
          <p:cNvPr id="197" name="Shape 197"/>
          <p:cNvSpPr txBox="1"/>
          <p:nvPr/>
        </p:nvSpPr>
        <p:spPr>
          <a:xfrm>
            <a:off x="2767750" y="1990600"/>
            <a:ext cx="3449400" cy="487200"/>
          </a:xfrm>
          <a:prstGeom prst="rect">
            <a:avLst/>
          </a:prstGeom>
          <a:noFill/>
          <a:ln>
            <a:noFill/>
          </a:ln>
        </p:spPr>
        <p:txBody>
          <a:bodyPr lIns="91425" tIns="91425" rIns="91425" bIns="91425" anchor="t" anchorCtr="0">
            <a:noAutofit/>
          </a:bodyPr>
          <a:lstStyle/>
          <a:p>
            <a:pPr lvl="0">
              <a:spcBef>
                <a:spcPts val="0"/>
              </a:spcBef>
              <a:buNone/>
            </a:pPr>
            <a:r>
              <a:rPr lang="en-US" sz="2400" b="1">
                <a:solidFill>
                  <a:schemeClr val="lt1"/>
                </a:solidFill>
              </a:rPr>
              <a:t>YOU IN THE FUTURE!</a:t>
            </a:r>
          </a:p>
        </p:txBody>
      </p:sp>
      <p:sp>
        <p:nvSpPr>
          <p:cNvPr id="198" name="Shape 198" descr="Image of a white arrow pointing to a pathway in the distance"/>
          <p:cNvSpPr/>
          <p:nvPr/>
        </p:nvSpPr>
        <p:spPr>
          <a:xfrm rot="9832294">
            <a:off x="1789613" y="1990477"/>
            <a:ext cx="928754" cy="487453"/>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9" name="Shape 199"/>
          <p:cNvSpPr txBox="1"/>
          <p:nvPr/>
        </p:nvSpPr>
        <p:spPr>
          <a:xfrm>
            <a:off x="1554137" y="6349625"/>
            <a:ext cx="2181600" cy="487200"/>
          </a:xfrm>
          <a:prstGeom prst="rect">
            <a:avLst/>
          </a:prstGeom>
          <a:noFill/>
          <a:ln>
            <a:noFill/>
          </a:ln>
        </p:spPr>
        <p:txBody>
          <a:bodyPr lIns="91425" tIns="91425" rIns="91425" bIns="91425" anchor="t" anchorCtr="0">
            <a:noAutofit/>
          </a:bodyPr>
          <a:lstStyle/>
          <a:p>
            <a:pPr lvl="0">
              <a:spcBef>
                <a:spcPts val="0"/>
              </a:spcBef>
              <a:buNone/>
            </a:pPr>
            <a:r>
              <a:rPr lang="en-US" sz="2400" b="1">
                <a:solidFill>
                  <a:schemeClr val="lt1"/>
                </a:solidFill>
              </a:rPr>
              <a:t>YOU NOW</a:t>
            </a:r>
          </a:p>
        </p:txBody>
      </p:sp>
      <p:sp>
        <p:nvSpPr>
          <p:cNvPr id="200" name="Shape 200"/>
          <p:cNvSpPr txBox="1"/>
          <p:nvPr/>
        </p:nvSpPr>
        <p:spPr>
          <a:xfrm>
            <a:off x="6598950" y="2821750"/>
            <a:ext cx="5399100" cy="3786900"/>
          </a:xfrm>
          <a:prstGeom prst="rect">
            <a:avLst/>
          </a:prstGeom>
          <a:noFill/>
          <a:ln>
            <a:noFill/>
          </a:ln>
        </p:spPr>
        <p:txBody>
          <a:bodyPr lIns="91425" tIns="91425" rIns="91425" bIns="91425" anchor="t" anchorCtr="0">
            <a:noAutofit/>
          </a:bodyPr>
          <a:lstStyle/>
          <a:p>
            <a:pPr lvl="0">
              <a:spcBef>
                <a:spcPts val="0"/>
              </a:spcBef>
              <a:buNone/>
            </a:pPr>
            <a:r>
              <a:rPr lang="en-US" sz="2400" b="1">
                <a:solidFill>
                  <a:schemeClr val="lt1"/>
                </a:solidFill>
              </a:rPr>
              <a:t>Long-Term Goals:</a:t>
            </a:r>
          </a:p>
          <a:p>
            <a:pPr lvl="0">
              <a:spcBef>
                <a:spcPts val="0"/>
              </a:spcBef>
              <a:buNone/>
            </a:pPr>
            <a:r>
              <a:rPr lang="en-US" sz="2400">
                <a:solidFill>
                  <a:schemeClr val="lt1"/>
                </a:solidFill>
              </a:rPr>
              <a:t>3-4 weeks</a:t>
            </a:r>
          </a:p>
          <a:p>
            <a:pPr lvl="0">
              <a:spcBef>
                <a:spcPts val="0"/>
              </a:spcBef>
              <a:buNone/>
            </a:pPr>
            <a:r>
              <a:rPr lang="en-US" sz="2400">
                <a:solidFill>
                  <a:schemeClr val="lt1"/>
                </a:solidFill>
              </a:rPr>
              <a:t>months</a:t>
            </a:r>
          </a:p>
          <a:p>
            <a:pPr lvl="0">
              <a:spcBef>
                <a:spcPts val="0"/>
              </a:spcBef>
              <a:buNone/>
            </a:pPr>
            <a:r>
              <a:rPr lang="en-US" sz="2400">
                <a:solidFill>
                  <a:schemeClr val="lt1"/>
                </a:solidFill>
              </a:rPr>
              <a:t>years</a:t>
            </a:r>
          </a:p>
          <a:p>
            <a:pPr lvl="0">
              <a:spcBef>
                <a:spcPts val="0"/>
              </a:spcBef>
              <a:buNone/>
            </a:pPr>
            <a:endParaRPr sz="2400">
              <a:solidFill>
                <a:schemeClr val="lt1"/>
              </a:solidFill>
            </a:endParaRPr>
          </a:p>
          <a:p>
            <a:pPr lvl="0">
              <a:spcBef>
                <a:spcPts val="0"/>
              </a:spcBef>
              <a:buNone/>
            </a:pPr>
            <a:r>
              <a:rPr lang="en-US" sz="2400" b="1">
                <a:solidFill>
                  <a:schemeClr val="lt1"/>
                </a:solidFill>
              </a:rPr>
              <a:t>Require us to split our long-term goal into smaller, more manageable pieces.</a:t>
            </a:r>
          </a:p>
        </p:txBody>
      </p:sp>
    </p:spTree>
  </p:cSld>
  <p:clrMapOvr>
    <a:masterClrMapping/>
  </p:clrMapOvr>
</p:sld>
</file>

<file path=ppt/theme/theme1.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a:themeElements>
    <a:clrScheme name="Banded">
      <a:dk1>
        <a:srgbClr val="2C2C2C"/>
      </a:dk1>
      <a:lt1>
        <a:srgbClr val="FFFFFF"/>
      </a:lt1>
      <a:dk2>
        <a:srgbClr val="F56617"/>
      </a:dk2>
      <a:lt2>
        <a:srgbClr val="DDDDDD"/>
      </a:lt2>
      <a:accent1>
        <a:srgbClr val="FFC000"/>
      </a:accent1>
      <a:accent2>
        <a:srgbClr val="BD582C"/>
      </a:accent2>
      <a:accent3>
        <a:srgbClr val="865640"/>
      </a:accent3>
      <a:accent4>
        <a:srgbClr val="9B8357"/>
      </a:accent4>
      <a:accent5>
        <a:srgbClr val="C2BC80"/>
      </a:accent5>
      <a:accent6>
        <a:srgbClr val="94A080"/>
      </a:accent6>
      <a:hlink>
        <a:srgbClr val="FF9933"/>
      </a:hlink>
      <a:folHlink>
        <a:srgbClr val="6C606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4329</Words>
  <Application>Microsoft Office PowerPoint</Application>
  <PresentationFormat>Widescreen</PresentationFormat>
  <Paragraphs>280</Paragraphs>
  <Slides>18</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Noto Sans Symbols</vt:lpstr>
      <vt:lpstr>Banded</vt:lpstr>
      <vt:lpstr>Banded</vt:lpstr>
      <vt:lpstr>BE LOUD, BE PROUD, BE A  SELF-ADVOCATE!</vt:lpstr>
      <vt:lpstr>Learning More about YOU!</vt:lpstr>
      <vt:lpstr>Share it With the Group</vt:lpstr>
      <vt:lpstr>“DISABILITY” IS NOT A BAD WORD</vt:lpstr>
      <vt:lpstr>DISABILITY PRIDE</vt:lpstr>
      <vt:lpstr>DISABILITY PRIDE…WE ARE ALL A PIZZA</vt:lpstr>
      <vt:lpstr>WHAT IS A SELF-ADVOCATE?</vt:lpstr>
      <vt:lpstr>Short-Term Goals</vt:lpstr>
      <vt:lpstr>Long-Term Goals</vt:lpstr>
      <vt:lpstr>Identifying Long-Term Goals WE Want to Reach</vt:lpstr>
      <vt:lpstr>Self-Advocacy Skills: Communication</vt:lpstr>
      <vt:lpstr>Self-Advocacy Skills: Never Giving Up!</vt:lpstr>
      <vt:lpstr>I’M TYLER…DON’T BE SURPRISED</vt:lpstr>
      <vt:lpstr>HOW IS TYLER A SELF-ADVOCATE?</vt:lpstr>
      <vt:lpstr>HOW ARE YOU A SELF-ADVOCATE?</vt:lpstr>
      <vt:lpstr>WHAT IS A SELF-ADVOCATE? RE-CAP</vt:lpstr>
      <vt:lpstr>Review!</vt:lpstr>
      <vt:lpstr>Want to Keep Working On These Skills?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LOUD, BE PROUD, BE A  SELF-ADVOCATE!</dc:title>
  <dc:creator>Rachel Kaplan</dc:creator>
  <cp:lastModifiedBy>Rachel Kaplan</cp:lastModifiedBy>
  <cp:revision>8</cp:revision>
  <dcterms:modified xsi:type="dcterms:W3CDTF">2016-11-03T02:31:02Z</dcterms:modified>
</cp:coreProperties>
</file>