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95" r:id="rId5"/>
    <p:sldId id="296" r:id="rId6"/>
    <p:sldId id="259" r:id="rId7"/>
    <p:sldId id="297" r:id="rId8"/>
    <p:sldId id="291" r:id="rId9"/>
    <p:sldId id="299" r:id="rId10"/>
    <p:sldId id="300" r:id="rId11"/>
    <p:sldId id="301" r:id="rId12"/>
    <p:sldId id="303" r:id="rId13"/>
    <p:sldId id="304" r:id="rId14"/>
    <p:sldId id="302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46" r:id="rId27"/>
    <p:sldId id="347" r:id="rId28"/>
    <p:sldId id="351" r:id="rId29"/>
    <p:sldId id="348" r:id="rId30"/>
    <p:sldId id="349" r:id="rId31"/>
    <p:sldId id="352" r:id="rId32"/>
    <p:sldId id="350" r:id="rId33"/>
    <p:sldId id="35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Card" id="{752BEAE5-0741-4845-A44D-98ADE86455EB}">
          <p14:sldIdLst>
            <p14:sldId id="256"/>
          </p14:sldIdLst>
        </p14:section>
        <p14:section name="Introduction" id="{117B1EF6-CAE6-4F3A-94A1-02DDB6E6271B}">
          <p14:sldIdLst>
            <p14:sldId id="257"/>
            <p14:sldId id="258"/>
            <p14:sldId id="295"/>
            <p14:sldId id="296"/>
            <p14:sldId id="259"/>
          </p14:sldIdLst>
        </p14:section>
        <p14:section name="SILC Composition" id="{33053814-26AA-4E0B-966E-A5CDA6F9DD15}">
          <p14:sldIdLst>
            <p14:sldId id="297"/>
            <p14:sldId id="291"/>
            <p14:sldId id="299"/>
            <p14:sldId id="300"/>
            <p14:sldId id="301"/>
            <p14:sldId id="303"/>
            <p14:sldId id="304"/>
            <p14:sldId id="302"/>
            <p14:sldId id="305"/>
          </p14:sldIdLst>
        </p14:section>
        <p14:section name="SILC Duties, Authorities, Limitations" id="{235D938F-0385-4F80-8E25-3AEE4B396FD5}">
          <p14:sldIdLst>
            <p14:sldId id="306"/>
            <p14:sldId id="307"/>
            <p14:sldId id="308"/>
            <p14:sldId id="309"/>
            <p14:sldId id="310"/>
          </p14:sldIdLst>
        </p14:section>
        <p14:section name="The SPIL" id="{92F6239A-148E-4BD5-96D1-EEF3464018C3}">
          <p14:sldIdLst>
            <p14:sldId id="311"/>
            <p14:sldId id="312"/>
            <p14:sldId id="313"/>
            <p14:sldId id="314"/>
            <p14:sldId id="315"/>
            <p14:sldId id="346"/>
            <p14:sldId id="347"/>
            <p14:sldId id="351"/>
          </p14:sldIdLst>
        </p14:section>
        <p14:section name="How to help" id="{564005F8-6912-4945-A9E1-B62581287ED7}">
          <p14:sldIdLst>
            <p14:sldId id="348"/>
            <p14:sldId id="349"/>
            <p14:sldId id="352"/>
            <p14:sldId id="350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42" autoAdjust="0"/>
    <p:restoredTop sz="83901" autoAdjust="0"/>
  </p:normalViewPr>
  <p:slideViewPr>
    <p:cSldViewPr snapToGrid="0" showGuides="1">
      <p:cViewPr varScale="1">
        <p:scale>
          <a:sx n="38" d="100"/>
          <a:sy n="38" d="100"/>
        </p:scale>
        <p:origin x="84" y="12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EBEB1-D6E0-4F3D-AB8C-BAB13C8F178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83EC4-7EE7-4726-8C68-CFB3DA2C2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8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83EC4-7EE7-4726-8C68-CFB3DA2C2A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0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Territories: Puerto Rico, US Virgin Islands, Guam, the Northern Mariana Islands, and American Samoa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83EC4-7EE7-4726-8C68-CFB3DA2C2A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2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D16C-3E4D-EAED-A91B-EE703C34E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57435-6B27-A7B4-EF3E-1C4F4FBD3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B28AB-FDB4-6509-9A48-17DCEFC2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B52-FEF0-43D6-95FC-FD1711E15F5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2CB99-E976-ECF7-DBB0-41BD5D57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C1E96-0864-5442-34D2-412F288F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C72-DE96-4CF1-992E-ACAB2349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D43D-211D-001F-4620-A28525F83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DC94E-2E8D-CC2C-DB9D-2CD132483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9E88B-6DEC-2A3F-057A-0427204E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B52-FEF0-43D6-95FC-FD1711E15F5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CD669-7E7F-2619-C106-2234F29E4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FF78C-178D-3B64-8675-12E0375E9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C72-DE96-4CF1-992E-ACAB2349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4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2B0362-FB3C-86F3-3EF9-26032917A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0030C-DBB4-EE58-4AB1-B4989F10B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2B952-4F13-106A-F004-3DC47A4F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B52-FEF0-43D6-95FC-FD1711E15F5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DD7CB-4B64-D742-A41A-72F654035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56D4B-3750-180D-2046-94D03052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C72-DE96-4CF1-992E-ACAB2349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2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61CD2-F0A7-08B2-FF3F-FE0519C14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40" y="24435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FE2B8-2AD7-0660-C772-179287B74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40" y="1787465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aseline="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EF9FE-1B06-E1DB-904E-457493BC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B52-FEF0-43D6-95FC-FD1711E15F5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6E1EF-BCCE-9A98-9C2F-8FAD15B4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97B6A-EBD2-CEA9-144F-A9CA57F7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C72-DE96-4CF1-992E-ACAB2349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3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D23EE-727A-F881-37E2-58E220957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42" y="1973141"/>
            <a:ext cx="10515600" cy="126718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FE339-8299-A8C4-883F-65DE0ECF0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42" y="3429000"/>
            <a:ext cx="10515600" cy="27386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E9820-2F19-0D64-1AB1-8B3CA685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B52-FEF0-43D6-95FC-FD1711E15F5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FB4A5-A70F-2B97-5562-AA1BC4A6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292F6-DB25-7F34-5B0E-5878C0A6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C72-DE96-4CF1-992E-ACAB2349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1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3EBEA-BC87-541F-BB55-64100B31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39" y="410368"/>
            <a:ext cx="1095410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91824-5FCB-8D25-8E4F-240551E37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539" y="1825625"/>
            <a:ext cx="539726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0B080-DFB5-2C09-3186-CF1198F28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0444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F8D25-12BE-760F-1D42-3D2BE620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B52-FEF0-43D6-95FC-FD1711E15F5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208AA-46F0-ED81-79CD-3C71383A3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51D28-F083-7C93-77E3-48273DE9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C72-DE96-4CF1-992E-ACAB2349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8D788-BA21-D9DE-ACDE-DC71277D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75" y="365125"/>
            <a:ext cx="1096704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2A967-0845-776E-0FFE-E44BB92C7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475" y="1733865"/>
            <a:ext cx="5385100" cy="728033"/>
          </a:xfrm>
        </p:spPr>
        <p:txBody>
          <a:bodyPr anchor="b">
            <a:noAutofit/>
          </a:bodyPr>
          <a:lstStyle>
            <a:lvl1pPr marL="0" indent="0">
              <a:buNone/>
              <a:defRPr sz="3000" b="0" u="sng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5E380-5A0A-2B05-A9DC-E8BBBB88C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476" y="2505075"/>
            <a:ext cx="53851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77E32-C5C9-742D-2934-0CA774B6D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8" y="1733864"/>
            <a:ext cx="5407324" cy="728034"/>
          </a:xfrm>
        </p:spPr>
        <p:txBody>
          <a:bodyPr anchor="b">
            <a:normAutofit/>
          </a:bodyPr>
          <a:lstStyle>
            <a:lvl1pPr marL="0" indent="0" algn="l">
              <a:buNone/>
              <a:defRPr sz="3000" b="0" u="sng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93D61D-7C7B-7396-CFDF-91D9556F1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407323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1E0E5-2A4E-4E4D-EB63-A34B735E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B52-FEF0-43D6-95FC-FD1711E15F5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61B6B-B083-4D29-EB58-5DA05A3F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DDB77-BCD3-6C0A-F2D9-2E819F30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C72-DE96-4CF1-992E-ACAB2349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1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4C07C-EBFD-8BC6-32AF-B65BF396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02" y="2766218"/>
            <a:ext cx="109728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529931-0DC8-8FD0-314A-3650DDBE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B52-FEF0-43D6-95FC-FD1711E15F5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08107-32AF-E94D-FDFA-AB0D6AFC9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188F5-E061-4C19-57A7-185A71EC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C72-DE96-4CF1-992E-ACAB2349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6F3EC-130D-274A-9DD0-2B132CC9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B52-FEF0-43D6-95FC-FD1711E15F5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42EDC-68F7-9067-395A-EC856A75E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62A8B-BE3B-D9C0-C620-CBA69B4A2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C72-DE96-4CF1-992E-ACAB2349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9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E8289-582C-61A2-B6F3-9C8561CC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FD9B1-386A-1E52-B44D-B64C86DEF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3108C-DD04-75D0-23B6-D300CA760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7773A-0F73-5DA8-C8FD-189AC946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B52-FEF0-43D6-95FC-FD1711E15F5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B8AAB-7A33-88BA-EED9-07C73026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4E45F-78AA-7C22-2134-ACC0BE53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C72-DE96-4CF1-992E-ACAB2349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6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C4BE-481E-CD53-1435-19024F01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3228B3-3F59-7FE9-BF21-5A5977159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CFF88-A64A-61F6-D111-18DA7F75F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B4345-0CF1-33A7-7D6E-676FD0CD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B52-FEF0-43D6-95FC-FD1711E15F5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DFF55-6E54-9823-B6B8-348B7718B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5EBA5-17B7-C091-AA0B-13155ED9E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C72-DE96-4CF1-992E-ACAB2349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0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7224-56C4-1C52-82B3-9D11AD8D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2E6E9-C17E-30B6-4568-04EF62A50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83DD7-40A3-9815-65A3-B3C8E35A6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32B52-FEF0-43D6-95FC-FD1711E15F5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E4C01-088A-6EB9-0A74-CEA997FE5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F8A96-1B7C-0A5E-4C16-418BD2D54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FC72-DE96-4CF1-992E-ACAB2349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5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ilcwcoordinator@il-wis.net" TargetMode="External"/><Relationship Id="rId2" Type="http://schemas.openxmlformats.org/officeDocument/2006/relationships/hyperlink" Target="mailto:arsilcdirector@arsilc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9AC1-F410-FCA1-08D1-20322D654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8490"/>
            <a:ext cx="9144000" cy="2387600"/>
          </a:xfrm>
        </p:spPr>
        <p:txBody>
          <a:bodyPr/>
          <a:lstStyle/>
          <a:p>
            <a:r>
              <a:rPr lang="en-US" dirty="0"/>
              <a:t>What is a SILC and why should I Care?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8EC6E-6CC1-D365-FEA9-113C2F1BB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065" y="4475181"/>
            <a:ext cx="10983190" cy="1717802"/>
          </a:xfrm>
        </p:spPr>
        <p:txBody>
          <a:bodyPr>
            <a:normAutofit/>
          </a:bodyPr>
          <a:lstStyle/>
          <a:p>
            <a:r>
              <a:rPr lang="en-US" dirty="0"/>
              <a:t>Dr. FranSha’ Anderson – Arkansas State Independent Living Council</a:t>
            </a:r>
          </a:p>
          <a:p>
            <a:endParaRPr lang="en-US" dirty="0"/>
          </a:p>
          <a:p>
            <a:r>
              <a:rPr lang="en-US" dirty="0"/>
              <a:t>Tyler Wilcox – Independent Living Council of Wisconsin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4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3E74-122D-ECF9-9DDD-D534042C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Statewideness</a:t>
            </a:r>
            <a:r>
              <a:rPr lang="en-US" dirty="0"/>
              <a:t> is also a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F7991-1C05-E5AF-BA47-63171E598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Seriously, that is the word we use.</a:t>
            </a:r>
          </a:p>
          <a:p>
            <a:r>
              <a:rPr lang="en-US" dirty="0"/>
              <a:t>We try to get people from all over the state to join up, including:</a:t>
            </a:r>
          </a:p>
          <a:p>
            <a:pPr lvl="1"/>
            <a:r>
              <a:rPr lang="en-US" dirty="0"/>
              <a:t>Folks from </a:t>
            </a:r>
            <a:r>
              <a:rPr lang="en-US" dirty="0" err="1"/>
              <a:t>Tinytown</a:t>
            </a:r>
            <a:r>
              <a:rPr lang="en-US" dirty="0"/>
              <a:t>, pop. 1</a:t>
            </a:r>
          </a:p>
          <a:p>
            <a:pPr lvl="1"/>
            <a:r>
              <a:rPr lang="en-US" dirty="0"/>
              <a:t>Folks from </a:t>
            </a:r>
            <a:r>
              <a:rPr lang="en-US" dirty="0" err="1"/>
              <a:t>Giantberg</a:t>
            </a:r>
            <a:r>
              <a:rPr lang="en-US" dirty="0"/>
              <a:t>, pop. 1,000,000</a:t>
            </a:r>
          </a:p>
          <a:p>
            <a:pPr lvl="1"/>
            <a:r>
              <a:rPr lang="en-US" dirty="0"/>
              <a:t>Folks from </a:t>
            </a:r>
            <a:r>
              <a:rPr lang="en-US" dirty="0" err="1"/>
              <a:t>Middleplace</a:t>
            </a:r>
            <a:r>
              <a:rPr lang="en-US" dirty="0"/>
              <a:t>, pop. 50,000</a:t>
            </a:r>
          </a:p>
          <a:p>
            <a:pPr lvl="1"/>
            <a:r>
              <a:rPr lang="en-US" dirty="0"/>
              <a:t>Folks from the middle of nowhere</a:t>
            </a:r>
          </a:p>
          <a:p>
            <a:pPr lvl="1"/>
            <a:r>
              <a:rPr lang="en-US" dirty="0"/>
              <a:t>Folks from the middle of everything</a:t>
            </a:r>
          </a:p>
        </p:txBody>
      </p:sp>
    </p:spTree>
    <p:extLst>
      <p:ext uri="{BB962C8B-B14F-4D97-AF65-F5344CB8AC3E}">
        <p14:creationId xmlns:p14="http://schemas.microsoft.com/office/powerpoint/2010/main" val="323273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A0819-046F-21C8-21A7-EE4A8E6D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Equity, Diversity and Inclusion are a big deal,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09972-49E9-A75E-553D-D57748EE1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40" y="1787465"/>
            <a:ext cx="10515600" cy="4826180"/>
          </a:xfrm>
        </p:spPr>
        <p:txBody>
          <a:bodyPr>
            <a:normAutofit/>
          </a:bodyPr>
          <a:lstStyle/>
          <a:p>
            <a:r>
              <a:rPr lang="en-US" dirty="0"/>
              <a:t>We need as many voices to be heard as possible; that means we want to hear from literally everyone…</a:t>
            </a:r>
          </a:p>
          <a:p>
            <a:pPr lvl="1"/>
            <a:r>
              <a:rPr lang="en-US" dirty="0"/>
              <a:t>This includes different socioeconomic backgrounds, education levels, employment, racial identity, ethnic identity, sexual orientation, gender identity, education level, age…</a:t>
            </a:r>
          </a:p>
          <a:p>
            <a:pPr lvl="1"/>
            <a:r>
              <a:rPr lang="en-US" dirty="0"/>
              <a:t>We also want as many disabilities represented as possible</a:t>
            </a:r>
          </a:p>
          <a:p>
            <a:r>
              <a:rPr lang="en-US" dirty="0"/>
              <a:t>…because everyone needs something a little different, and we want to make sure we make our states accessible for as many people as possible.</a:t>
            </a:r>
          </a:p>
        </p:txBody>
      </p:sp>
    </p:spTree>
    <p:extLst>
      <p:ext uri="{BB962C8B-B14F-4D97-AF65-F5344CB8AC3E}">
        <p14:creationId xmlns:p14="http://schemas.microsoft.com/office/powerpoint/2010/main" val="1426558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75FE-726F-D75E-6DA2-605B5895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and we don’t want things to get stale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DD23-16FC-B21D-E0D2-2DE0EE851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SILC members can only serve 2 consecutive 3-year terms, and then they have to take a break from the council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08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850E-2E17-DDB2-3F47-4BB6AB56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 top of all that, all of this is required by the Rehab act…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AC1AC-F893-F5C5-A787-A74008ECA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…and there might be state laws that we have to think about too</a:t>
            </a:r>
          </a:p>
        </p:txBody>
      </p:sp>
    </p:spTree>
    <p:extLst>
      <p:ext uri="{BB962C8B-B14F-4D97-AF65-F5344CB8AC3E}">
        <p14:creationId xmlns:p14="http://schemas.microsoft.com/office/powerpoint/2010/main" val="1780336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EAC46-D9FA-70B8-C126-2C66B6A6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all this is a lot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06D68-77AF-3582-CB56-07C7B42F0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SILCs have at least one staff person. Making sure the council has the right people, keeping them well-trained, and active is a big part of what they do</a:t>
            </a:r>
          </a:p>
        </p:txBody>
      </p:sp>
    </p:spTree>
    <p:extLst>
      <p:ext uri="{BB962C8B-B14F-4D97-AF65-F5344CB8AC3E}">
        <p14:creationId xmlns:p14="http://schemas.microsoft.com/office/powerpoint/2010/main" val="1242179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C765-B225-EB35-5FED-B90F59CC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that being said…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D13AC-FE1C-D870-BE6A-0111B2E8B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… we love it when CIL leadership, staff, and board members are a part of our team. It makes the SILC stronger and lets us know what’s going on at the centers.</a:t>
            </a:r>
          </a:p>
        </p:txBody>
      </p:sp>
    </p:spTree>
    <p:extLst>
      <p:ext uri="{BB962C8B-B14F-4D97-AF65-F5344CB8AC3E}">
        <p14:creationId xmlns:p14="http://schemas.microsoft.com/office/powerpoint/2010/main" val="1785157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4A96-8893-1558-6403-69BC5B0D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does a SILC actually do?</a:t>
            </a:r>
          </a:p>
        </p:txBody>
      </p:sp>
    </p:spTree>
    <p:extLst>
      <p:ext uri="{BB962C8B-B14F-4D97-AF65-F5344CB8AC3E}">
        <p14:creationId xmlns:p14="http://schemas.microsoft.com/office/powerpoint/2010/main" val="2026785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C762-B76E-0B30-5ED8-046E0B05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SILCs have two primary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2DE8A-919C-0053-C543-20ACA5318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the SPIL with the help of the CILs</a:t>
            </a:r>
          </a:p>
          <a:p>
            <a:endParaRPr lang="en-US" dirty="0"/>
          </a:p>
          <a:p>
            <a:r>
              <a:rPr lang="en-US" dirty="0"/>
              <a:t>Making sure that everything in the SPIL gets accomplished, or making changes when they can’t be</a:t>
            </a:r>
          </a:p>
        </p:txBody>
      </p:sp>
    </p:spTree>
    <p:extLst>
      <p:ext uri="{BB962C8B-B14F-4D97-AF65-F5344CB8AC3E}">
        <p14:creationId xmlns:p14="http://schemas.microsoft.com/office/powerpoint/2010/main" val="2708274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8856-006E-0C7D-BB4C-7A065DC2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also have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C646D-BB06-9127-6ACB-2FDD16A95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regular meetings</a:t>
            </a:r>
          </a:p>
          <a:p>
            <a:pPr lvl="1"/>
            <a:r>
              <a:rPr lang="en-US" dirty="0"/>
              <a:t>Meetings have to be open to the public</a:t>
            </a:r>
          </a:p>
          <a:p>
            <a:pPr lvl="1"/>
            <a:r>
              <a:rPr lang="en-US" dirty="0"/>
              <a:t>People have to know about meetings before they happen</a:t>
            </a:r>
          </a:p>
          <a:p>
            <a:r>
              <a:rPr lang="en-US" dirty="0"/>
              <a:t>Submit reports</a:t>
            </a:r>
          </a:p>
          <a:p>
            <a:pPr lvl="1"/>
            <a:r>
              <a:rPr lang="en-US" dirty="0"/>
              <a:t>and keep records that verify the information in the reports</a:t>
            </a:r>
          </a:p>
          <a:p>
            <a:r>
              <a:rPr lang="en-US" dirty="0"/>
              <a:t>Work with other groups that provide IL services or similar services</a:t>
            </a:r>
          </a:p>
        </p:txBody>
      </p:sp>
    </p:spTree>
    <p:extLst>
      <p:ext uri="{BB962C8B-B14F-4D97-AF65-F5344CB8AC3E}">
        <p14:creationId xmlns:p14="http://schemas.microsoft.com/office/powerpoint/2010/main" val="93176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E5F94-0BEA-7297-94D1-33686088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SILCs can choose to do other stuff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BC35-A314-A8D3-EE72-B0B979396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39" y="1787465"/>
            <a:ext cx="10924001" cy="48261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“Work with CILs to coordinate with public and private entities to improve services”</a:t>
            </a:r>
          </a:p>
          <a:p>
            <a:pPr lvl="1"/>
            <a:r>
              <a:rPr lang="en-US" dirty="0"/>
              <a:t>Read: work with others to make sure persons with disabilities get what they need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“Conduct resource development activities”</a:t>
            </a:r>
          </a:p>
          <a:p>
            <a:pPr lvl="1"/>
            <a:r>
              <a:rPr lang="en-US" dirty="0"/>
              <a:t>Read: get more money for the SILC</a:t>
            </a:r>
          </a:p>
          <a:p>
            <a:pPr lvl="1"/>
            <a:endParaRPr lang="en-US" dirty="0"/>
          </a:p>
          <a:p>
            <a:r>
              <a:rPr lang="en-US" dirty="0"/>
              <a:t>Anything else, as long as it helps improve Independent Living in their state</a:t>
            </a:r>
          </a:p>
        </p:txBody>
      </p:sp>
    </p:spTree>
    <p:extLst>
      <p:ext uri="{BB962C8B-B14F-4D97-AF65-F5344CB8AC3E}">
        <p14:creationId xmlns:p14="http://schemas.microsoft.com/office/powerpoint/2010/main" val="142995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71DE-A28B-7090-BECD-7D0AF77B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has nothing to do with this…</a:t>
            </a:r>
          </a:p>
        </p:txBody>
      </p:sp>
      <p:pic>
        <p:nvPicPr>
          <p:cNvPr id="5" name="Content Placeholder 4" descr="Three Bombyx mori surrounded by silkworm cocoons.">
            <a:extLst>
              <a:ext uri="{FF2B5EF4-FFF2-40B4-BE49-F238E27FC236}">
                <a16:creationId xmlns:a16="http://schemas.microsoft.com/office/drawing/2014/main" id="{68FB89DC-3578-4EF0-DD04-BF9F70870E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2300" y="2141687"/>
            <a:ext cx="5397500" cy="3719214"/>
          </a:xfrm>
          <a:prstGeom prst="rect">
            <a:avLst/>
          </a:prstGeom>
        </p:spPr>
      </p:pic>
      <p:pic>
        <p:nvPicPr>
          <p:cNvPr id="6" name="Content Placeholder 5" descr="Bolts of colorful silk fabric bundles stacked on a counter.">
            <a:extLst>
              <a:ext uri="{FF2B5EF4-FFF2-40B4-BE49-F238E27FC236}">
                <a16:creationId xmlns:a16="http://schemas.microsoft.com/office/drawing/2014/main" id="{8EDB4AC4-5C91-9B68-F2E6-C449B1EF14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74850"/>
            <a:ext cx="5403850" cy="40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3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35D5-B868-A394-0C6B-6E6A3FF0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SILCs are not allowed to do some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CAD9E-93FA-AAB2-785C-162801E1A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can’t help consumers directly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They can’t tell persons that work with consumers how to do their job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55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AD8B4-1ADA-47A7-C776-0DF4C066D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SPIL thing about anyways?</a:t>
            </a:r>
          </a:p>
        </p:txBody>
      </p:sp>
    </p:spTree>
    <p:extLst>
      <p:ext uri="{BB962C8B-B14F-4D97-AF65-F5344CB8AC3E}">
        <p14:creationId xmlns:p14="http://schemas.microsoft.com/office/powerpoint/2010/main" val="2348715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E0F3-10BB-24BD-DE3F-9BD65488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has nothing to do with this:</a:t>
            </a:r>
          </a:p>
        </p:txBody>
      </p:sp>
      <p:pic>
        <p:nvPicPr>
          <p:cNvPr id="5" name="Content Placeholder 4" descr="Milk spilled on a grocery store floor.">
            <a:extLst>
              <a:ext uri="{FF2B5EF4-FFF2-40B4-BE49-F238E27FC236}">
                <a16:creationId xmlns:a16="http://schemas.microsoft.com/office/drawing/2014/main" id="{2766B18B-510F-AB76-EE62-A19FA485C4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2300" y="1960364"/>
            <a:ext cx="5397500" cy="4081859"/>
          </a:xfrm>
          <a:prstGeom prst="rect">
            <a:avLst/>
          </a:prstGeom>
        </p:spPr>
      </p:pic>
      <p:pic>
        <p:nvPicPr>
          <p:cNvPr id="6" name="Content Placeholder 5" descr="A bottle of water spilled on the ground.">
            <a:extLst>
              <a:ext uri="{FF2B5EF4-FFF2-40B4-BE49-F238E27FC236}">
                <a16:creationId xmlns:a16="http://schemas.microsoft.com/office/drawing/2014/main" id="{6F514D60-4AB6-8653-D5DD-AA68B77B86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98603"/>
            <a:ext cx="5403850" cy="360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0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8A5B-BAF3-F800-90EB-7FF6E337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SPIL is kind of like a road map…</a:t>
            </a:r>
          </a:p>
        </p:txBody>
      </p:sp>
      <p:pic>
        <p:nvPicPr>
          <p:cNvPr id="10" name="Content Placeholder 9" descr="A map of the world from the 17th century with a wavy red line connecting A and B.">
            <a:extLst>
              <a:ext uri="{FF2B5EF4-FFF2-40B4-BE49-F238E27FC236}">
                <a16:creationId xmlns:a16="http://schemas.microsoft.com/office/drawing/2014/main" id="{4C7E7AD9-F87A-5101-A493-77FBCF1D4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461" y="1455618"/>
            <a:ext cx="8987078" cy="5233854"/>
          </a:xfrm>
        </p:spPr>
      </p:pic>
    </p:spTree>
    <p:extLst>
      <p:ext uri="{BB962C8B-B14F-4D97-AF65-F5344CB8AC3E}">
        <p14:creationId xmlns:p14="http://schemas.microsoft.com/office/powerpoint/2010/main" val="278888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CD70-85F3-FA9E-B1C8-3D45E1CF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SPIL helps guide IL in your state by: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3514F-9B13-1D60-6E17-0A34DE53D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39" y="1787465"/>
            <a:ext cx="10798495" cy="4351338"/>
          </a:xfrm>
        </p:spPr>
        <p:txBody>
          <a:bodyPr/>
          <a:lstStyle/>
          <a:p>
            <a:r>
              <a:rPr lang="en-US" dirty="0"/>
              <a:t>Figuring out CIL service areas</a:t>
            </a:r>
          </a:p>
          <a:p>
            <a:r>
              <a:rPr lang="en-US" dirty="0"/>
              <a:t>Making sure as many persons as possible have access to a CIL</a:t>
            </a:r>
          </a:p>
          <a:p>
            <a:r>
              <a:rPr lang="en-US" dirty="0"/>
              <a:t>Deciding how to spend Part B funding </a:t>
            </a:r>
          </a:p>
          <a:p>
            <a:r>
              <a:rPr lang="en-US" dirty="0"/>
              <a:t>Setting goals to help persons with disabilities be independent as possible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ADB6-5965-161C-B9AE-7C1D19C41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SPIL is a 3-year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C120-C511-C79C-5E7B-12A0C27D8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currently in the 2020-2023 SPIL Cycle</a:t>
            </a:r>
          </a:p>
          <a:p>
            <a:pPr lvl="1"/>
            <a:r>
              <a:rPr lang="en-US" dirty="0"/>
              <a:t>There was an extension due to the COVID-19 pandemic</a:t>
            </a:r>
          </a:p>
          <a:p>
            <a:pPr lvl="1"/>
            <a:endParaRPr lang="en-US" dirty="0"/>
          </a:p>
          <a:p>
            <a:r>
              <a:rPr lang="en-US" dirty="0"/>
              <a:t>SILCs are busy working on the 2024-2026 SPIL as we speak</a:t>
            </a:r>
          </a:p>
          <a:p>
            <a:pPr lvl="1"/>
            <a:r>
              <a:rPr lang="en-US" dirty="0"/>
              <a:t>The new SPIL is due to ACL June 30, 2023</a:t>
            </a:r>
          </a:p>
        </p:txBody>
      </p:sp>
    </p:spTree>
    <p:extLst>
      <p:ext uri="{BB962C8B-B14F-4D97-AF65-F5344CB8AC3E}">
        <p14:creationId xmlns:p14="http://schemas.microsoft.com/office/powerpoint/2010/main" val="110622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536C-C35D-5D05-5ADA-66607950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9 Major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707CE-8AFD-10B1-04D8-1AA176794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39" y="1787464"/>
            <a:ext cx="11129193" cy="5070535"/>
          </a:xfrm>
        </p:spPr>
        <p:txBody>
          <a:bodyPr>
            <a:normAutofit fontScale="92500"/>
          </a:bodyPr>
          <a:lstStyle/>
          <a:p>
            <a:r>
              <a:rPr lang="en-US" dirty="0"/>
              <a:t>Section 1: Goals, Objectives, and Activities</a:t>
            </a:r>
          </a:p>
          <a:p>
            <a:r>
              <a:rPr lang="en-US" dirty="0"/>
              <a:t>Section 2: Scope, Extent, and Arrangement of Services</a:t>
            </a:r>
          </a:p>
          <a:p>
            <a:r>
              <a:rPr lang="en-US" dirty="0"/>
              <a:t>Section 3: Network of Centers</a:t>
            </a:r>
          </a:p>
          <a:p>
            <a:r>
              <a:rPr lang="en-US" dirty="0"/>
              <a:t>Section 4: Designated State Entity (DSE) Responsibilities</a:t>
            </a:r>
          </a:p>
          <a:p>
            <a:r>
              <a:rPr lang="en-US" dirty="0"/>
              <a:t>Section 5: SILC</a:t>
            </a:r>
          </a:p>
          <a:p>
            <a:r>
              <a:rPr lang="en-US" dirty="0"/>
              <a:t>Section 6: Legal Basis and Certifications</a:t>
            </a:r>
          </a:p>
          <a:p>
            <a:r>
              <a:rPr lang="en-US" dirty="0"/>
              <a:t>Section 7: DSE Assurances</a:t>
            </a:r>
          </a:p>
          <a:p>
            <a:r>
              <a:rPr lang="en-US" dirty="0"/>
              <a:t>Section 8: SILC Assurances and Indicators of Minimum Compliance</a:t>
            </a:r>
          </a:p>
          <a:p>
            <a:r>
              <a:rPr lang="en-US" dirty="0"/>
              <a:t>Section 9: Signatures</a:t>
            </a:r>
          </a:p>
        </p:txBody>
      </p:sp>
    </p:spTree>
    <p:extLst>
      <p:ext uri="{BB962C8B-B14F-4D97-AF65-F5344CB8AC3E}">
        <p14:creationId xmlns:p14="http://schemas.microsoft.com/office/powerpoint/2010/main" val="3712244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5D120-6553-B942-A962-FE7F3788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there a whole section for signatures?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F9178-9763-B86D-BB17-6829D70D6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bunch of people that have to approve the SPIL before ACL will even look at it:</a:t>
            </a:r>
          </a:p>
          <a:p>
            <a:pPr lvl="1"/>
            <a:r>
              <a:rPr lang="en-US" dirty="0"/>
              <a:t>The SILC Chair, after the council has given them approval to do so</a:t>
            </a:r>
          </a:p>
          <a:p>
            <a:pPr lvl="1"/>
            <a:r>
              <a:rPr lang="en-US" dirty="0"/>
              <a:t>At least 51% of the state’s CIL directors; depending on the state, this could be a lot of people</a:t>
            </a:r>
          </a:p>
          <a:p>
            <a:pPr lvl="1"/>
            <a:r>
              <a:rPr lang="en-US" dirty="0"/>
              <a:t>The DSE</a:t>
            </a:r>
          </a:p>
        </p:txBody>
      </p:sp>
    </p:spTree>
    <p:extLst>
      <p:ext uri="{BB962C8B-B14F-4D97-AF65-F5344CB8AC3E}">
        <p14:creationId xmlns:p14="http://schemas.microsoft.com/office/powerpoint/2010/main" val="3507061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4BCA-EE4F-8CA1-E0F8-16560977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Okay, but who is in charge then?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79341-78C1-2588-32EB-95797310E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short answer is: nobody</a:t>
            </a:r>
          </a:p>
          <a:p>
            <a:pPr lvl="1"/>
            <a:r>
              <a:rPr lang="en-US" dirty="0"/>
              <a:t>IL should work as a network, not a hierarchy</a:t>
            </a:r>
          </a:p>
          <a:p>
            <a:pPr lvl="2"/>
            <a:r>
              <a:rPr lang="en-US" dirty="0"/>
              <a:t>CILs do the work of making sure people get what they need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The DSE makes sure the money goes where it needs to go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dirty="0"/>
              <a:t>The SILC designs the SPIL and makes sure the state meets its goals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19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960A-E48A-0B12-F26A-3ECB3703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Needless to say, it’s a huge task.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D4F78-32BE-D660-949D-9314831CE115}"/>
              </a:ext>
            </a:extLst>
          </p:cNvPr>
          <p:cNvSpPr txBox="1"/>
          <p:nvPr/>
        </p:nvSpPr>
        <p:spPr>
          <a:xfrm>
            <a:off x="2460428" y="5737412"/>
            <a:ext cx="7294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Now it’s time for the soap boxy bit…</a:t>
            </a:r>
          </a:p>
        </p:txBody>
      </p:sp>
    </p:spTree>
    <p:extLst>
      <p:ext uri="{BB962C8B-B14F-4D97-AF65-F5344CB8AC3E}">
        <p14:creationId xmlns:p14="http://schemas.microsoft.com/office/powerpoint/2010/main" val="32326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CC34-CEC0-CB44-01AE-CFFEFCB2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SILC stands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D8DCC-87CA-650A-393D-B46DE710C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40" y="1787465"/>
            <a:ext cx="10515600" cy="4826180"/>
          </a:xfrm>
        </p:spPr>
        <p:txBody>
          <a:bodyPr>
            <a:normAutofit lnSpcReduction="10000"/>
          </a:bodyPr>
          <a:lstStyle/>
          <a:p>
            <a:r>
              <a:rPr lang="en-US" sz="4000" b="1" dirty="0"/>
              <a:t>S</a:t>
            </a:r>
            <a:r>
              <a:rPr lang="en-US" sz="3200" dirty="0"/>
              <a:t>tatewide</a:t>
            </a:r>
            <a:endParaRPr lang="en-US" sz="2800" dirty="0"/>
          </a:p>
          <a:p>
            <a:endParaRPr lang="en-US" sz="3200" dirty="0"/>
          </a:p>
          <a:p>
            <a:r>
              <a:rPr lang="en-US" sz="4000" b="1" dirty="0"/>
              <a:t>I</a:t>
            </a:r>
            <a:r>
              <a:rPr lang="en-US" sz="3200" dirty="0"/>
              <a:t>ndependent</a:t>
            </a:r>
          </a:p>
          <a:p>
            <a:endParaRPr lang="en-US" sz="3200" dirty="0"/>
          </a:p>
          <a:p>
            <a:r>
              <a:rPr lang="en-US" sz="4000" b="1" dirty="0"/>
              <a:t>L</a:t>
            </a:r>
            <a:r>
              <a:rPr lang="en-US" sz="3200" dirty="0"/>
              <a:t>iving </a:t>
            </a:r>
          </a:p>
          <a:p>
            <a:endParaRPr lang="en-US" sz="3200" dirty="0"/>
          </a:p>
          <a:p>
            <a:r>
              <a:rPr lang="en-US" sz="4000" b="1" dirty="0"/>
              <a:t>C</a:t>
            </a:r>
            <a:r>
              <a:rPr lang="en-US" sz="3200" dirty="0"/>
              <a:t>ouncil</a:t>
            </a:r>
          </a:p>
        </p:txBody>
      </p:sp>
    </p:spTree>
    <p:extLst>
      <p:ext uri="{BB962C8B-B14F-4D97-AF65-F5344CB8AC3E}">
        <p14:creationId xmlns:p14="http://schemas.microsoft.com/office/powerpoint/2010/main" val="2731013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4E6C-6EF5-61F7-1FD1-19717CB2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 why should I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AF507-1426-BE26-8F10-2B022AF8D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40" y="1787465"/>
            <a:ext cx="10515600" cy="4826180"/>
          </a:xfrm>
        </p:spPr>
        <p:txBody>
          <a:bodyPr>
            <a:normAutofit/>
          </a:bodyPr>
          <a:lstStyle/>
          <a:p>
            <a:r>
              <a:rPr lang="en-US" dirty="0"/>
              <a:t>The SPIL guides how we make IL stronger in its state</a:t>
            </a:r>
          </a:p>
          <a:p>
            <a:endParaRPr lang="en-US" dirty="0"/>
          </a:p>
          <a:p>
            <a:r>
              <a:rPr lang="en-US" dirty="0"/>
              <a:t>Without everyone’s perspective, we can never hope to see from everyone’s point of view</a:t>
            </a:r>
          </a:p>
          <a:p>
            <a:endParaRPr lang="en-US" dirty="0"/>
          </a:p>
          <a:p>
            <a:r>
              <a:rPr lang="en-US" dirty="0"/>
              <a:t>Even if you don’t notice it, everything we do is guided by or influences our SPILs and our SILCs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6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4066-9417-AF91-3C1B-DAAD9B92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importantly, the more people we get involved, the stronger we can be.</a:t>
            </a:r>
          </a:p>
        </p:txBody>
      </p:sp>
      <p:pic>
        <p:nvPicPr>
          <p:cNvPr id="4" name="Content Placeholder 3" descr="300 Amish men moving a huge barn without any machinery.">
            <a:extLst>
              <a:ext uri="{FF2B5EF4-FFF2-40B4-BE49-F238E27FC236}">
                <a16:creationId xmlns:a16="http://schemas.microsoft.com/office/drawing/2014/main" id="{6A4FA4CD-83C4-D6EA-6087-DCB4EFF4D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654" y="1946435"/>
            <a:ext cx="7526692" cy="423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48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008E-57A6-2ECD-FD44-ED5CC3E0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Okay, so what can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9CD2D-0682-8E75-F284-A145CBB6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40" y="1787465"/>
            <a:ext cx="10515600" cy="48261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Read the SPIL</a:t>
            </a:r>
          </a:p>
          <a:p>
            <a:pPr lvl="1"/>
            <a:r>
              <a:rPr lang="en-US" dirty="0"/>
              <a:t>At the very least, read the goals and objectives</a:t>
            </a:r>
          </a:p>
          <a:p>
            <a:pPr lvl="1"/>
            <a:r>
              <a:rPr lang="en-US" dirty="0"/>
              <a:t>Ask questions if you don’t understand</a:t>
            </a:r>
          </a:p>
          <a:p>
            <a:r>
              <a:rPr lang="en-US" dirty="0"/>
              <a:t>Provide public comment and feedback</a:t>
            </a:r>
          </a:p>
          <a:p>
            <a:pPr lvl="1"/>
            <a:r>
              <a:rPr lang="en-US" dirty="0"/>
              <a:t>The more people we hear from, the more we can make sure we are doing the right things for our state</a:t>
            </a:r>
          </a:p>
          <a:p>
            <a:r>
              <a:rPr lang="en-US" dirty="0"/>
              <a:t>Get to know your SILC members and staff</a:t>
            </a:r>
          </a:p>
          <a:p>
            <a:pPr lvl="1"/>
            <a:r>
              <a:rPr lang="en-US" dirty="0"/>
              <a:t>We are nice people; we don’t bite.</a:t>
            </a:r>
          </a:p>
          <a:p>
            <a:r>
              <a:rPr lang="en-US" dirty="0"/>
              <a:t>Help with SPIL development; see if there is a place for you on the SPIL team</a:t>
            </a:r>
          </a:p>
          <a:p>
            <a:r>
              <a:rPr lang="en-US" dirty="0"/>
              <a:t>Join your SILC or work with one of the SILC committees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86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9852B-AB52-94E5-7DF1-3217CB93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tired of us yet? Give us a holler!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098F8-B3D5-7038-50D7-639BBB2C0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Dr. FranSha’ Anderson – </a:t>
            </a:r>
            <a:r>
              <a:rPr lang="en-US" dirty="0">
                <a:hlinkClick r:id="rId2"/>
              </a:rPr>
              <a:t>arsilcdirector@arsilc.org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Tyler Wilcox – </a:t>
            </a:r>
            <a:r>
              <a:rPr lang="en-US" dirty="0">
                <a:hlinkClick r:id="rId3"/>
              </a:rPr>
              <a:t>ilcwcoordinator@il-wis.net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3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AADC2-D31C-F9C8-59EA-3213B7BC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Council Part is Really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C011A-D319-BE29-BB7D-081B913B5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Council members are appointed by the Governor</a:t>
            </a:r>
          </a:p>
          <a:p>
            <a:endParaRPr lang="en-US" dirty="0"/>
          </a:p>
          <a:p>
            <a:r>
              <a:rPr lang="en-US" dirty="0"/>
              <a:t>SILCs work, partner, and collaborate with other boards, councils, and commissions</a:t>
            </a:r>
          </a:p>
          <a:p>
            <a:endParaRPr lang="en-US" dirty="0"/>
          </a:p>
          <a:p>
            <a:r>
              <a:rPr lang="en-US" dirty="0"/>
              <a:t>SILCs are frequently in contact with both state and federal government entities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5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328C-BB0C-699C-05C8-8D19EBC5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thing to remember about SILCs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77E13-7E1B-A70F-4CF6-684384D3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40" y="1787465"/>
            <a:ext cx="1059768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Even though it isn’t part of the acronym, SILCs are their own thing. Autonomy is really important for a SILC to be effective</a:t>
            </a:r>
          </a:p>
          <a:p>
            <a:pPr marL="0" indent="0">
              <a:buNone/>
            </a:pPr>
            <a:endParaRPr lang="en-US" sz="300" dirty="0"/>
          </a:p>
          <a:p>
            <a:pPr lvl="1"/>
            <a:r>
              <a:rPr lang="en-US" dirty="0"/>
              <a:t>SILCs work with the government but are not part of the government</a:t>
            </a:r>
          </a:p>
          <a:p>
            <a:pPr lvl="1"/>
            <a:endParaRPr lang="en-US" sz="700" dirty="0"/>
          </a:p>
          <a:p>
            <a:pPr lvl="1"/>
            <a:r>
              <a:rPr lang="en-US" dirty="0"/>
              <a:t>SILCs work with CILs but are not an extension of the CILs</a:t>
            </a:r>
          </a:p>
        </p:txBody>
      </p:sp>
    </p:spTree>
    <p:extLst>
      <p:ext uri="{BB962C8B-B14F-4D97-AF65-F5344CB8AC3E}">
        <p14:creationId xmlns:p14="http://schemas.microsoft.com/office/powerpoint/2010/main" val="428513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F43D-A35C-1192-AC8C-7050EC0A9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56 SILCs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71C69-4BE5-F2B8-542F-94F04DACA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35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50 states, 5 permanently inhabited territories of the United States, and the District of Columbia have a SILC</a:t>
            </a:r>
          </a:p>
          <a:p>
            <a:endParaRPr lang="en-US" dirty="0"/>
          </a:p>
          <a:p>
            <a:r>
              <a:rPr lang="en-US" dirty="0"/>
              <a:t>Each SILC functions a little differently, but they all have the same goal</a:t>
            </a:r>
          </a:p>
          <a:p>
            <a:endParaRPr lang="en-US" dirty="0"/>
          </a:p>
          <a:p>
            <a:r>
              <a:rPr lang="en-US" dirty="0"/>
              <a:t>SILCs are authorized by the 1973 Rehabilitation Act, as Amended in 2015 by Workforce Innovations and Opportunities Act (WIOA, pronounced “we-owe-a”)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6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A0A5-189A-1204-9FB9-3E5F1B05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would ever want to be on the SILC?</a:t>
            </a:r>
          </a:p>
        </p:txBody>
      </p:sp>
    </p:spTree>
    <p:extLst>
      <p:ext uri="{BB962C8B-B14F-4D97-AF65-F5344CB8AC3E}">
        <p14:creationId xmlns:p14="http://schemas.microsoft.com/office/powerpoint/2010/main" val="308382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DB72-4C4B-41FA-A27B-84CF40F9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6" y="244355"/>
            <a:ext cx="11824855" cy="1325563"/>
          </a:xfrm>
        </p:spPr>
        <p:txBody>
          <a:bodyPr>
            <a:normAutofit/>
          </a:bodyPr>
          <a:lstStyle/>
          <a:p>
            <a:r>
              <a:rPr lang="en-US" dirty="0"/>
              <a:t>Consumer direction is the most important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FCA91-8FA3-4608-8205-CE4C0AFDA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338"/>
              </a:spcAft>
            </a:pPr>
            <a:r>
              <a:rPr lang="en-US" dirty="0"/>
              <a:t>IL is all about consumer control</a:t>
            </a:r>
          </a:p>
          <a:p>
            <a:pPr lvl="1">
              <a:spcAft>
                <a:spcPts val="338"/>
              </a:spcAft>
            </a:pPr>
            <a:r>
              <a:rPr lang="en-US" dirty="0"/>
              <a:t>Remember: Nothing about us without us!</a:t>
            </a:r>
          </a:p>
          <a:p>
            <a:pPr>
              <a:spcAft>
                <a:spcPts val="338"/>
              </a:spcAft>
            </a:pPr>
            <a:endParaRPr lang="en-US" dirty="0"/>
          </a:p>
          <a:p>
            <a:pPr>
              <a:spcAft>
                <a:spcPts val="338"/>
              </a:spcAft>
            </a:pPr>
            <a:r>
              <a:rPr lang="en-US" dirty="0"/>
              <a:t>A majority (at least 51%) of the SILC members must be persons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322056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AF63-A650-8A29-19FD-BE57AAB2F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SILCs don’t want too much interference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5319-62E2-AE56-894F-638E5E40D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majority (at least 51%) of the council must be persons who do not work for a state agency</a:t>
            </a:r>
          </a:p>
          <a:p>
            <a:endParaRPr lang="en-US" dirty="0"/>
          </a:p>
          <a:p>
            <a:r>
              <a:rPr lang="en-US" dirty="0"/>
              <a:t>A majority (at least 51%) of the council cannot work at a CIL</a:t>
            </a:r>
          </a:p>
          <a:p>
            <a:endParaRPr lang="en-US" dirty="0"/>
          </a:p>
          <a:p>
            <a:r>
              <a:rPr lang="en-US" dirty="0"/>
              <a:t>The Governor appoints new SILC members, but they have to get recommendations from their SILC</a:t>
            </a:r>
          </a:p>
          <a:p>
            <a:pPr lvl="1"/>
            <a:r>
              <a:rPr lang="en-US" dirty="0"/>
              <a:t>Mileage may vary depending on state</a:t>
            </a:r>
          </a:p>
        </p:txBody>
      </p:sp>
    </p:spTree>
    <p:extLst>
      <p:ext uri="{BB962C8B-B14F-4D97-AF65-F5344CB8AC3E}">
        <p14:creationId xmlns:p14="http://schemas.microsoft.com/office/powerpoint/2010/main" val="1501766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1349</Words>
  <Application>Microsoft Office PowerPoint</Application>
  <PresentationFormat>Widescreen</PresentationFormat>
  <Paragraphs>153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Andika</vt:lpstr>
      <vt:lpstr>Arial</vt:lpstr>
      <vt:lpstr>Calibri</vt:lpstr>
      <vt:lpstr>Office Theme</vt:lpstr>
      <vt:lpstr>What is a SILC and why should I Care?</vt:lpstr>
      <vt:lpstr>It has nothing to do with this…</vt:lpstr>
      <vt:lpstr>SILC stands for</vt:lpstr>
      <vt:lpstr>The Council Part is Really Important</vt:lpstr>
      <vt:lpstr>Another thing to remember about SILCs</vt:lpstr>
      <vt:lpstr>There are 56 SILCs</vt:lpstr>
      <vt:lpstr>Who would ever want to be on the SILC?</vt:lpstr>
      <vt:lpstr>Consumer direction is the most important thing</vt:lpstr>
      <vt:lpstr>SILCs don’t want too much interference</vt:lpstr>
      <vt:lpstr>Statewideness is also a thing</vt:lpstr>
      <vt:lpstr>Equity, Diversity and Inclusion are a big deal, too</vt:lpstr>
      <vt:lpstr>… and we don’t want things to get stale</vt:lpstr>
      <vt:lpstr>On top of all that, all of this is required by the Rehab act…</vt:lpstr>
      <vt:lpstr>Keeping track of all this is a lot of work</vt:lpstr>
      <vt:lpstr>All that being said…</vt:lpstr>
      <vt:lpstr>So what does a SILC actually do?</vt:lpstr>
      <vt:lpstr>SILCs have two primary responsibilities</vt:lpstr>
      <vt:lpstr>They also have to:</vt:lpstr>
      <vt:lpstr>SILCs can choose to do other stuff too</vt:lpstr>
      <vt:lpstr>SILCs are not allowed to do some things</vt:lpstr>
      <vt:lpstr>What is this SPIL thing about anyways?</vt:lpstr>
      <vt:lpstr>It has nothing to do with this:</vt:lpstr>
      <vt:lpstr>The SPIL is kind of like a road map…</vt:lpstr>
      <vt:lpstr>The SPIL helps guide IL in your state by:</vt:lpstr>
      <vt:lpstr>The SPIL is a 3-year Plan</vt:lpstr>
      <vt:lpstr>There are 9 Major Sections</vt:lpstr>
      <vt:lpstr>Why is there a whole section for signatures?</vt:lpstr>
      <vt:lpstr>Okay, but who is in charge then?</vt:lpstr>
      <vt:lpstr>Needless to say, it’s a huge task.</vt:lpstr>
      <vt:lpstr>So… why should I care?</vt:lpstr>
      <vt:lpstr>Most importantly, the more people we get involved, the stronger we can be.</vt:lpstr>
      <vt:lpstr>Okay, so what can I do?</vt:lpstr>
      <vt:lpstr>Not tired of us yet? Give us a holler!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Wilcox</dc:creator>
  <cp:lastModifiedBy>Tyler Wilcox</cp:lastModifiedBy>
  <cp:revision>16</cp:revision>
  <dcterms:created xsi:type="dcterms:W3CDTF">2022-09-20T20:15:58Z</dcterms:created>
  <dcterms:modified xsi:type="dcterms:W3CDTF">2022-09-28T18:24:32Z</dcterms:modified>
</cp:coreProperties>
</file>