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8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010400" cy="92964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OakCIhSKGTf8ii/IF+syO5/bY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7" autoAdjust="0"/>
    <p:restoredTop sz="93892" autoAdjust="0"/>
  </p:normalViewPr>
  <p:slideViewPr>
    <p:cSldViewPr snapToGrid="0">
      <p:cViewPr varScale="1">
        <p:scale>
          <a:sx n="115" d="100"/>
          <a:sy n="115" d="100"/>
        </p:scale>
        <p:origin x="1200" y="184"/>
      </p:cViewPr>
      <p:guideLst>
        <p:guide orient="horz" pos="2160"/>
        <p:guide pos="2880"/>
      </p:guideLst>
    </p:cSldViewPr>
  </p:slideViewPr>
  <p:outlineViewPr>
    <p:cViewPr>
      <p:scale>
        <a:sx n="33" d="100"/>
        <a:sy n="33" d="100"/>
      </p:scale>
      <p:origin x="0" y="-5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Take out I&amp;A references if only for participant </a:t>
            </a:r>
            <a:endParaRPr dirty="0"/>
          </a:p>
        </p:txBody>
      </p:sp>
      <p:sp>
        <p:nvSpPr>
          <p:cNvPr id="54" name="Google Shape;54;p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u="none" strike="noStrike" dirty="0">
                <a:solidFill>
                  <a:srgbClr val="000000"/>
                </a:solidFill>
              </a:rPr>
              <a:t>(time, willingness and ability to navigate </a:t>
            </a:r>
            <a:r>
              <a:rPr lang="en-US" sz="1200" b="0" i="0" u="none" strike="noStrike" dirty="0">
                <a:solidFill>
                  <a:srgbClr val="000000"/>
                </a:solidFill>
              </a:rPr>
              <a:t>complex systems, etc.) </a:t>
            </a:r>
            <a:endParaRPr dirty="0"/>
          </a:p>
        </p:txBody>
      </p:sp>
      <p:sp>
        <p:nvSpPr>
          <p:cNvPr id="178" name="Google Shape;178;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 name="Google Shape;5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latin typeface="Roboto"/>
                <a:ea typeface="Roboto"/>
                <a:cs typeface="Roboto"/>
                <a:sym typeface="Roboto"/>
              </a:rPr>
              <a:t>So what do you think? You guys are the CIL experts here and we'd love your feedback!</a:t>
            </a:r>
            <a:endParaRPr dirty="0"/>
          </a:p>
        </p:txBody>
      </p:sp>
      <p:sp>
        <p:nvSpPr>
          <p:cNvPr id="270" name="Google Shape;270;p2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 name="Google Shape;83;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
        <p:nvSpPr>
          <p:cNvPr id="111" name="Google Shape;111;p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31"/>
          <p:cNvSpPr/>
          <p:nvPr/>
        </p:nvSpPr>
        <p:spPr>
          <a:xfrm>
            <a:off x="0" y="1828800"/>
            <a:ext cx="9144000" cy="5029200"/>
          </a:xfrm>
          <a:prstGeom prst="rect">
            <a:avLst/>
          </a:prstGeom>
          <a:solidFill>
            <a:srgbClr val="276D7B"/>
          </a:solidFill>
          <a:ln w="28575" cap="flat" cmpd="sng">
            <a:solidFill>
              <a:srgbClr val="276D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a:ea typeface="Times New Roman"/>
              <a:cs typeface="Times New Roman"/>
              <a:sym typeface="Times New Roman"/>
            </a:endParaRPr>
          </a:p>
        </p:txBody>
      </p:sp>
      <p:sp>
        <p:nvSpPr>
          <p:cNvPr id="16" name="Google Shape;16;p31"/>
          <p:cNvSpPr txBox="1">
            <a:spLocks noGrp="1"/>
          </p:cNvSpPr>
          <p:nvPr>
            <p:ph type="ctrTitle"/>
          </p:nvPr>
        </p:nvSpPr>
        <p:spPr>
          <a:xfrm>
            <a:off x="685800" y="1828800"/>
            <a:ext cx="7772400" cy="304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371600" y="5181600"/>
            <a:ext cx="7162800" cy="1219200"/>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1800"/>
              <a:buNone/>
              <a:defRPr sz="1800">
                <a:solidFill>
                  <a:schemeClr val="lt1"/>
                </a:solidFill>
                <a:latin typeface="Times New Roman"/>
                <a:ea typeface="Times New Roman"/>
                <a:cs typeface="Times New Roman"/>
                <a:sym typeface="Times New Roman"/>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18" name="Google Shape;18;p31"/>
          <p:cNvPicPr preferRelativeResize="0"/>
          <p:nvPr/>
        </p:nvPicPr>
        <p:blipFill rotWithShape="1">
          <a:blip r:embed="rId2">
            <a:alphaModFix/>
          </a:blip>
          <a:srcRect/>
          <a:stretch/>
        </p:blipFill>
        <p:spPr>
          <a:xfrm>
            <a:off x="685800" y="331509"/>
            <a:ext cx="3495374" cy="9509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
        <p:cNvGrpSpPr/>
        <p:nvPr/>
      </p:nvGrpSpPr>
      <p:grpSpPr>
        <a:xfrm>
          <a:off x="0" y="0"/>
          <a:ext cx="0" cy="0"/>
          <a:chOff x="0" y="0"/>
          <a:chExt cx="0" cy="0"/>
        </a:xfrm>
      </p:grpSpPr>
      <p:sp>
        <p:nvSpPr>
          <p:cNvPr id="20" name="Google Shape;20;p32"/>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1" name="Google Shape;21;p32"/>
          <p:cNvSpPr txBox="1">
            <a:spLocks noGrp="1"/>
          </p:cNvSpPr>
          <p:nvPr>
            <p:ph type="body" idx="1"/>
          </p:nvPr>
        </p:nvSpPr>
        <p:spPr>
          <a:xfrm>
            <a:off x="457200" y="1600200"/>
            <a:ext cx="4041648" cy="4526280"/>
          </a:xfrm>
          <a:prstGeom prst="rect">
            <a:avLst/>
          </a:prstGeom>
          <a:noFill/>
          <a:ln>
            <a:noFill/>
          </a:ln>
        </p:spPr>
        <p:txBody>
          <a:bodyPr spcFirstLastPara="1" wrap="square" lIns="91425" tIns="45700" rIns="91425" bIns="45700" anchor="t" anchorCtr="0">
            <a:normAutofit/>
          </a:bodyPr>
          <a:lstStyle>
            <a:lvl1pPr marL="457200" lvl="0" indent="-396240" algn="l">
              <a:spcBef>
                <a:spcPts val="440"/>
              </a:spcBef>
              <a:spcAft>
                <a:spcPts val="0"/>
              </a:spcAft>
              <a:buClr>
                <a:srgbClr val="92AE4F"/>
              </a:buClr>
              <a:buSzPts val="2640"/>
              <a:buFont typeface="Noto Sans Symbols"/>
              <a:buChar char="▪"/>
              <a:defRPr sz="2200">
                <a:solidFill>
                  <a:schemeClr val="dk1"/>
                </a:solidFill>
                <a:latin typeface="Times New Roman"/>
                <a:ea typeface="Times New Roman"/>
                <a:cs typeface="Times New Roman"/>
                <a:sym typeface="Times New Roman"/>
              </a:defRPr>
            </a:lvl1pPr>
            <a:lvl2pPr marL="914400" lvl="1" indent="-304800" algn="l">
              <a:spcBef>
                <a:spcPts val="400"/>
              </a:spcBef>
              <a:spcAft>
                <a:spcPts val="0"/>
              </a:spcAft>
              <a:buClr>
                <a:srgbClr val="685A5C"/>
              </a:buClr>
              <a:buSzPts val="1200"/>
              <a:buChar char="❑"/>
              <a:defRPr sz="2000">
                <a:solidFill>
                  <a:schemeClr val="dk1"/>
                </a:solidFill>
                <a:latin typeface="Times New Roman"/>
                <a:ea typeface="Times New Roman"/>
                <a:cs typeface="Times New Roman"/>
                <a:sym typeface="Times New Roman"/>
              </a:defRPr>
            </a:lvl2pPr>
            <a:lvl3pPr marL="1371600" lvl="2" indent="-342900" algn="l">
              <a:spcBef>
                <a:spcPts val="360"/>
              </a:spcBef>
              <a:spcAft>
                <a:spcPts val="0"/>
              </a:spcAft>
              <a:buClr>
                <a:srgbClr val="92AE4F"/>
              </a:buClr>
              <a:buSzPts val="1800"/>
              <a:buChar char="▪"/>
              <a:defRPr>
                <a:solidFill>
                  <a:schemeClr val="dk1"/>
                </a:solidFill>
                <a:latin typeface="Times New Roman"/>
                <a:ea typeface="Times New Roman"/>
                <a:cs typeface="Times New Roman"/>
                <a:sym typeface="Times New Roman"/>
              </a:defRPr>
            </a:lvl3pPr>
            <a:lvl4pPr marL="1828800" lvl="3" indent="-330200" algn="l">
              <a:spcBef>
                <a:spcPts val="320"/>
              </a:spcBef>
              <a:spcAft>
                <a:spcPts val="0"/>
              </a:spcAft>
              <a:buSzPts val="1600"/>
              <a:buChar char="▪"/>
              <a:defRPr sz="1600">
                <a:solidFill>
                  <a:schemeClr val="dk1"/>
                </a:solidFill>
                <a:latin typeface="Times New Roman"/>
                <a:ea typeface="Times New Roman"/>
                <a:cs typeface="Times New Roman"/>
                <a:sym typeface="Times New Roman"/>
              </a:defRPr>
            </a:lvl4pPr>
            <a:lvl5pPr marL="2286000" lvl="4" indent="-317500" algn="l">
              <a:spcBef>
                <a:spcPts val="280"/>
              </a:spcBef>
              <a:spcAft>
                <a:spcPts val="0"/>
              </a:spcAft>
              <a:buClr>
                <a:srgbClr val="92AE4F"/>
              </a:buClr>
              <a:buSzPts val="1400"/>
              <a:buChar char="▪"/>
              <a:defRPr sz="1400">
                <a:solidFill>
                  <a:schemeClr val="dk1"/>
                </a:solidFill>
                <a:latin typeface="Times New Roman"/>
                <a:ea typeface="Times New Roman"/>
                <a:cs typeface="Times New Roman"/>
                <a:sym typeface="Times New Roman"/>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22" name="Google Shape;22;p32"/>
          <p:cNvSpPr/>
          <p:nvPr/>
        </p:nvSpPr>
        <p:spPr>
          <a:xfrm>
            <a:off x="457200" y="228600"/>
            <a:ext cx="8229600" cy="609600"/>
          </a:xfrm>
          <a:custGeom>
            <a:avLst/>
            <a:gdLst/>
            <a:ahLst/>
            <a:cxnLst/>
            <a:rect l="l" t="t" r="r" b="b"/>
            <a:pathLst>
              <a:path w="1000" h="1000" extrusionOk="0">
                <a:moveTo>
                  <a:pt x="0" y="1000"/>
                </a:moveTo>
                <a:lnTo>
                  <a:pt x="0" y="0"/>
                </a:lnTo>
                <a:lnTo>
                  <a:pt x="1000" y="0"/>
                </a:lnTo>
              </a:path>
            </a:pathLst>
          </a:custGeom>
          <a:noFill/>
          <a:ln w="28575" cap="flat" cmpd="sng">
            <a:solidFill>
              <a:srgbClr val="82A3AB"/>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23" name="Google Shape;23;p32"/>
          <p:cNvSpPr txBox="1">
            <a:spLocks noGrp="1"/>
          </p:cNvSpPr>
          <p:nvPr>
            <p:ph type="body" idx="2"/>
          </p:nvPr>
        </p:nvSpPr>
        <p:spPr>
          <a:xfrm>
            <a:off x="4648200" y="1600200"/>
            <a:ext cx="4041648" cy="4526280"/>
          </a:xfrm>
          <a:prstGeom prst="rect">
            <a:avLst/>
          </a:prstGeom>
          <a:noFill/>
          <a:ln>
            <a:noFill/>
          </a:ln>
        </p:spPr>
        <p:txBody>
          <a:bodyPr spcFirstLastPara="1" wrap="square" lIns="91425" tIns="45700" rIns="91425" bIns="45700" anchor="t" anchorCtr="0">
            <a:normAutofit/>
          </a:bodyPr>
          <a:lstStyle>
            <a:lvl1pPr marL="457200" lvl="0" indent="-396240" algn="l">
              <a:spcBef>
                <a:spcPts val="440"/>
              </a:spcBef>
              <a:spcAft>
                <a:spcPts val="0"/>
              </a:spcAft>
              <a:buClr>
                <a:srgbClr val="92AE4F"/>
              </a:buClr>
              <a:buSzPts val="2640"/>
              <a:buFont typeface="Noto Sans Symbols"/>
              <a:buChar char="▪"/>
              <a:defRPr sz="2200">
                <a:solidFill>
                  <a:schemeClr val="dk1"/>
                </a:solidFill>
                <a:latin typeface="Times New Roman"/>
                <a:ea typeface="Times New Roman"/>
                <a:cs typeface="Times New Roman"/>
                <a:sym typeface="Times New Roman"/>
              </a:defRPr>
            </a:lvl1pPr>
            <a:lvl2pPr marL="914400" lvl="1" indent="-304800" algn="l">
              <a:spcBef>
                <a:spcPts val="400"/>
              </a:spcBef>
              <a:spcAft>
                <a:spcPts val="0"/>
              </a:spcAft>
              <a:buClr>
                <a:srgbClr val="685A5C"/>
              </a:buClr>
              <a:buSzPts val="1200"/>
              <a:buChar char="❑"/>
              <a:defRPr sz="2000">
                <a:solidFill>
                  <a:schemeClr val="dk1"/>
                </a:solidFill>
                <a:latin typeface="Times New Roman"/>
                <a:ea typeface="Times New Roman"/>
                <a:cs typeface="Times New Roman"/>
                <a:sym typeface="Times New Roman"/>
              </a:defRPr>
            </a:lvl2pPr>
            <a:lvl3pPr marL="1371600" lvl="2" indent="-342900" algn="l">
              <a:spcBef>
                <a:spcPts val="360"/>
              </a:spcBef>
              <a:spcAft>
                <a:spcPts val="0"/>
              </a:spcAft>
              <a:buClr>
                <a:srgbClr val="92AE4F"/>
              </a:buClr>
              <a:buSzPts val="1800"/>
              <a:buChar char="▪"/>
              <a:defRPr>
                <a:solidFill>
                  <a:schemeClr val="dk1"/>
                </a:solidFill>
                <a:latin typeface="Times New Roman"/>
                <a:ea typeface="Times New Roman"/>
                <a:cs typeface="Times New Roman"/>
                <a:sym typeface="Times New Roman"/>
              </a:defRPr>
            </a:lvl3pPr>
            <a:lvl4pPr marL="1828800" lvl="3" indent="-330200" algn="l">
              <a:spcBef>
                <a:spcPts val="320"/>
              </a:spcBef>
              <a:spcAft>
                <a:spcPts val="0"/>
              </a:spcAft>
              <a:buSzPts val="1600"/>
              <a:buChar char="▪"/>
              <a:defRPr sz="1600">
                <a:solidFill>
                  <a:schemeClr val="dk1"/>
                </a:solidFill>
                <a:latin typeface="Times New Roman"/>
                <a:ea typeface="Times New Roman"/>
                <a:cs typeface="Times New Roman"/>
                <a:sym typeface="Times New Roman"/>
              </a:defRPr>
            </a:lvl4pPr>
            <a:lvl5pPr marL="2286000" lvl="4" indent="-317500" algn="l">
              <a:spcBef>
                <a:spcPts val="280"/>
              </a:spcBef>
              <a:spcAft>
                <a:spcPts val="0"/>
              </a:spcAft>
              <a:buClr>
                <a:srgbClr val="92AE4F"/>
              </a:buClr>
              <a:buSzPts val="1400"/>
              <a:buChar char="▪"/>
              <a:defRPr sz="1400">
                <a:solidFill>
                  <a:schemeClr val="dk1"/>
                </a:solidFill>
                <a:latin typeface="Times New Roman"/>
                <a:ea typeface="Times New Roman"/>
                <a:cs typeface="Times New Roman"/>
                <a:sym typeface="Times New Roman"/>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24" name="Google Shape;24;p32"/>
          <p:cNvSpPr txBox="1">
            <a:spLocks noGrp="1"/>
          </p:cNvSpPr>
          <p:nvPr>
            <p:ph type="title"/>
          </p:nvPr>
        </p:nvSpPr>
        <p:spPr>
          <a:xfrm>
            <a:off x="470451" y="228600"/>
            <a:ext cx="8229600" cy="1371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 name="Google Shape;25;p32"/>
          <p:cNvPicPr preferRelativeResize="0"/>
          <p:nvPr/>
        </p:nvPicPr>
        <p:blipFill rotWithShape="1">
          <a:blip r:embed="rId2">
            <a:alphaModFix/>
          </a:blip>
          <a:srcRect/>
          <a:stretch/>
        </p:blipFill>
        <p:spPr>
          <a:xfrm>
            <a:off x="424206" y="6237339"/>
            <a:ext cx="559446" cy="4841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470648" y="233082"/>
            <a:ext cx="8229600" cy="1295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a:bodyPr>
          <a:lstStyle>
            <a:lvl1pPr marL="457200" lvl="0" indent="-396240" algn="l">
              <a:spcBef>
                <a:spcPts val="440"/>
              </a:spcBef>
              <a:spcAft>
                <a:spcPts val="0"/>
              </a:spcAft>
              <a:buClr>
                <a:srgbClr val="82A3AB"/>
              </a:buClr>
              <a:buSzPts val="2640"/>
              <a:buFont typeface="Noto Sans Symbols"/>
              <a:buChar char="▪"/>
              <a:defRPr sz="2200" b="0">
                <a:solidFill>
                  <a:schemeClr val="dk1"/>
                </a:solidFill>
                <a:latin typeface="Times New Roman"/>
                <a:ea typeface="Times New Roman"/>
                <a:cs typeface="Times New Roman"/>
                <a:sym typeface="Times New Roman"/>
              </a:defRPr>
            </a:lvl1pPr>
            <a:lvl2pPr marL="914400" lvl="1" indent="-304800" algn="l">
              <a:spcBef>
                <a:spcPts val="400"/>
              </a:spcBef>
              <a:spcAft>
                <a:spcPts val="0"/>
              </a:spcAft>
              <a:buClr>
                <a:srgbClr val="82A3AB"/>
              </a:buClr>
              <a:buSzPts val="1200"/>
              <a:buFont typeface="Noto Sans Symbols"/>
              <a:buChar char="❑"/>
              <a:defRPr sz="2000" b="0">
                <a:solidFill>
                  <a:schemeClr val="dk1"/>
                </a:solidFill>
                <a:latin typeface="Times New Roman"/>
                <a:ea typeface="Times New Roman"/>
                <a:cs typeface="Times New Roman"/>
                <a:sym typeface="Times New Roman"/>
              </a:defRPr>
            </a:lvl2pPr>
            <a:lvl3pPr marL="1371600" lvl="2" indent="-342900" algn="l">
              <a:spcBef>
                <a:spcPts val="360"/>
              </a:spcBef>
              <a:spcAft>
                <a:spcPts val="0"/>
              </a:spcAft>
              <a:buClr>
                <a:srgbClr val="82A3AB"/>
              </a:buClr>
              <a:buSzPts val="1800"/>
              <a:buFont typeface="Noto Sans Symbols"/>
              <a:buChar char="▪"/>
              <a:defRPr sz="1800" b="0">
                <a:solidFill>
                  <a:schemeClr val="dk1"/>
                </a:solidFill>
                <a:latin typeface="Times New Roman"/>
                <a:ea typeface="Times New Roman"/>
                <a:cs typeface="Times New Roman"/>
                <a:sym typeface="Times New Roman"/>
              </a:defRPr>
            </a:lvl3pPr>
            <a:lvl4pPr marL="1828800" lvl="3" indent="-330200" algn="l">
              <a:spcBef>
                <a:spcPts val="320"/>
              </a:spcBef>
              <a:spcAft>
                <a:spcPts val="0"/>
              </a:spcAft>
              <a:buClr>
                <a:srgbClr val="595959"/>
              </a:buClr>
              <a:buSzPts val="1600"/>
              <a:buFont typeface="Noto Sans Symbols"/>
              <a:buChar char="▪"/>
              <a:defRPr sz="1600" b="0">
                <a:solidFill>
                  <a:schemeClr val="dk1"/>
                </a:solidFill>
                <a:latin typeface="Times New Roman"/>
                <a:ea typeface="Times New Roman"/>
                <a:cs typeface="Times New Roman"/>
                <a:sym typeface="Times New Roman"/>
              </a:defRPr>
            </a:lvl4pPr>
            <a:lvl5pPr marL="2286000" lvl="4" indent="-317500" algn="l">
              <a:spcBef>
                <a:spcPts val="280"/>
              </a:spcBef>
              <a:spcAft>
                <a:spcPts val="0"/>
              </a:spcAft>
              <a:buClr>
                <a:srgbClr val="92AE4F"/>
              </a:buClr>
              <a:buSzPts val="1400"/>
              <a:buFont typeface="Noto Sans Symbols"/>
              <a:buChar char="▪"/>
              <a:defRPr sz="1400" b="0">
                <a:solidFill>
                  <a:schemeClr val="dk1"/>
                </a:solidFill>
                <a:latin typeface="Times New Roman"/>
                <a:ea typeface="Times New Roman"/>
                <a:cs typeface="Times New Roman"/>
                <a:sym typeface="Times New Roman"/>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9" name="Google Shape;29;p33"/>
          <p:cNvSpPr/>
          <p:nvPr/>
        </p:nvSpPr>
        <p:spPr>
          <a:xfrm>
            <a:off x="4572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rgbClr val="92AE4F"/>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30" name="Google Shape;30;p33"/>
          <p:cNvSpPr/>
          <p:nvPr/>
        </p:nvSpPr>
        <p:spPr>
          <a:xfrm>
            <a:off x="457200" y="228600"/>
            <a:ext cx="8229600" cy="609600"/>
          </a:xfrm>
          <a:custGeom>
            <a:avLst/>
            <a:gdLst/>
            <a:ahLst/>
            <a:cxnLst/>
            <a:rect l="l" t="t" r="r" b="b"/>
            <a:pathLst>
              <a:path w="1000" h="1000" extrusionOk="0">
                <a:moveTo>
                  <a:pt x="0" y="1000"/>
                </a:moveTo>
                <a:lnTo>
                  <a:pt x="0" y="0"/>
                </a:lnTo>
                <a:lnTo>
                  <a:pt x="1000" y="0"/>
                </a:lnTo>
              </a:path>
            </a:pathLst>
          </a:custGeom>
          <a:noFill/>
          <a:ln w="28575" cap="flat" cmpd="sng">
            <a:solidFill>
              <a:srgbClr val="82A3AB"/>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31" name="Google Shape;31;p33"/>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Times New Roman"/>
                <a:ea typeface="Times New Roman"/>
                <a:cs typeface="Times New Roman"/>
                <a:sym typeface="Times New Roman"/>
              </a:defRPr>
            </a:lvl1pPr>
            <a:lvl2pPr marL="0" lvl="1" indent="0" algn="r">
              <a:spcBef>
                <a:spcPts val="0"/>
              </a:spcBef>
              <a:buNone/>
              <a:defRPr sz="1200">
                <a:solidFill>
                  <a:srgbClr val="888888"/>
                </a:solidFill>
                <a:latin typeface="Times New Roman"/>
                <a:ea typeface="Times New Roman"/>
                <a:cs typeface="Times New Roman"/>
                <a:sym typeface="Times New Roman"/>
              </a:defRPr>
            </a:lvl2pPr>
            <a:lvl3pPr marL="0" lvl="2" indent="0" algn="r">
              <a:spcBef>
                <a:spcPts val="0"/>
              </a:spcBef>
              <a:buNone/>
              <a:defRPr sz="1200">
                <a:solidFill>
                  <a:srgbClr val="888888"/>
                </a:solidFill>
                <a:latin typeface="Times New Roman"/>
                <a:ea typeface="Times New Roman"/>
                <a:cs typeface="Times New Roman"/>
                <a:sym typeface="Times New Roman"/>
              </a:defRPr>
            </a:lvl3pPr>
            <a:lvl4pPr marL="0" lvl="3" indent="0" algn="r">
              <a:spcBef>
                <a:spcPts val="0"/>
              </a:spcBef>
              <a:buNone/>
              <a:defRPr sz="1200">
                <a:solidFill>
                  <a:srgbClr val="888888"/>
                </a:solidFill>
                <a:latin typeface="Times New Roman"/>
                <a:ea typeface="Times New Roman"/>
                <a:cs typeface="Times New Roman"/>
                <a:sym typeface="Times New Roman"/>
              </a:defRPr>
            </a:lvl4pPr>
            <a:lvl5pPr marL="0" lvl="4" indent="0" algn="r">
              <a:spcBef>
                <a:spcPts val="0"/>
              </a:spcBef>
              <a:buNone/>
              <a:defRPr sz="1200">
                <a:solidFill>
                  <a:srgbClr val="888888"/>
                </a:solidFill>
                <a:latin typeface="Times New Roman"/>
                <a:ea typeface="Times New Roman"/>
                <a:cs typeface="Times New Roman"/>
                <a:sym typeface="Times New Roman"/>
              </a:defRPr>
            </a:lvl5pPr>
            <a:lvl6pPr marL="0" lvl="5" indent="0" algn="r">
              <a:spcBef>
                <a:spcPts val="0"/>
              </a:spcBef>
              <a:buNone/>
              <a:defRPr sz="1200">
                <a:solidFill>
                  <a:srgbClr val="888888"/>
                </a:solidFill>
                <a:latin typeface="Times New Roman"/>
                <a:ea typeface="Times New Roman"/>
                <a:cs typeface="Times New Roman"/>
                <a:sym typeface="Times New Roman"/>
              </a:defRPr>
            </a:lvl6pPr>
            <a:lvl7pPr marL="0" lvl="6" indent="0" algn="r">
              <a:spcBef>
                <a:spcPts val="0"/>
              </a:spcBef>
              <a:buNone/>
              <a:defRPr sz="1200">
                <a:solidFill>
                  <a:srgbClr val="888888"/>
                </a:solidFill>
                <a:latin typeface="Times New Roman"/>
                <a:ea typeface="Times New Roman"/>
                <a:cs typeface="Times New Roman"/>
                <a:sym typeface="Times New Roman"/>
              </a:defRPr>
            </a:lvl7pPr>
            <a:lvl8pPr marL="0" lvl="7" indent="0" algn="r">
              <a:spcBef>
                <a:spcPts val="0"/>
              </a:spcBef>
              <a:buNone/>
              <a:defRPr sz="1200">
                <a:solidFill>
                  <a:srgbClr val="888888"/>
                </a:solidFill>
                <a:latin typeface="Times New Roman"/>
                <a:ea typeface="Times New Roman"/>
                <a:cs typeface="Times New Roman"/>
                <a:sym typeface="Times New Roman"/>
              </a:defRPr>
            </a:lvl8pPr>
            <a:lvl9pPr marL="0" lvl="8" indent="0" algn="r">
              <a:spcBef>
                <a:spcPts val="0"/>
              </a:spcBef>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pic>
        <p:nvPicPr>
          <p:cNvPr id="32" name="Google Shape;32;p33"/>
          <p:cNvPicPr preferRelativeResize="0"/>
          <p:nvPr/>
        </p:nvPicPr>
        <p:blipFill rotWithShape="1">
          <a:blip r:embed="rId2">
            <a:alphaModFix/>
          </a:blip>
          <a:srcRect/>
          <a:stretch/>
        </p:blipFill>
        <p:spPr>
          <a:xfrm>
            <a:off x="447081" y="6265094"/>
            <a:ext cx="559446" cy="4841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0" y="0"/>
            <a:ext cx="9143999" cy="5062194"/>
          </a:xfrm>
          <a:prstGeom prst="rect">
            <a:avLst/>
          </a:prstGeom>
          <a:solidFill>
            <a:srgbClr val="276D7B"/>
          </a:solidFill>
          <a:ln w="9525" cap="flat" cmpd="sng">
            <a:solidFill>
              <a:srgbClr val="276D7B"/>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3600"/>
              <a:buFont typeface="Arial"/>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685800" y="5439265"/>
            <a:ext cx="7772400" cy="1235839"/>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SzPts val="2000"/>
              <a:buNone/>
              <a:defRPr sz="2000">
                <a:solidFill>
                  <a:schemeClr val="dk1"/>
                </a:solidFill>
                <a:latin typeface="Times New Roman"/>
                <a:ea typeface="Times New Roman"/>
                <a:cs typeface="Times New Roman"/>
                <a:sym typeface="Times New Roman"/>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34"/>
          <p:cNvSpPr/>
          <p:nvPr/>
        </p:nvSpPr>
        <p:spPr>
          <a:xfrm>
            <a:off x="4495800" y="5249228"/>
            <a:ext cx="84772" cy="84772"/>
          </a:xfrm>
          <a:prstGeom prst="ellipse">
            <a:avLst/>
          </a:prstGeom>
          <a:solidFill>
            <a:srgbClr val="89C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Times New Roman"/>
              <a:ea typeface="Times New Roman"/>
              <a:cs typeface="Times New Roman"/>
              <a:sym typeface="Times New Roman"/>
            </a:endParaRPr>
          </a:p>
        </p:txBody>
      </p:sp>
      <p:sp>
        <p:nvSpPr>
          <p:cNvPr id="37" name="Google Shape;37;p34"/>
          <p:cNvSpPr/>
          <p:nvPr/>
        </p:nvSpPr>
        <p:spPr>
          <a:xfrm>
            <a:off x="4695825" y="5249228"/>
            <a:ext cx="84772" cy="84772"/>
          </a:xfrm>
          <a:prstGeom prst="ellipse">
            <a:avLst/>
          </a:prstGeom>
          <a:solidFill>
            <a:srgbClr val="89C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Times New Roman"/>
              <a:ea typeface="Times New Roman"/>
              <a:cs typeface="Times New Roman"/>
              <a:sym typeface="Times New Roman"/>
            </a:endParaRPr>
          </a:p>
        </p:txBody>
      </p:sp>
      <p:sp>
        <p:nvSpPr>
          <p:cNvPr id="38" name="Google Shape;38;p34"/>
          <p:cNvSpPr/>
          <p:nvPr/>
        </p:nvSpPr>
        <p:spPr>
          <a:xfrm>
            <a:off x="4296728" y="5249228"/>
            <a:ext cx="84772" cy="84772"/>
          </a:xfrm>
          <a:prstGeom prst="ellipse">
            <a:avLst/>
          </a:prstGeom>
          <a:solidFill>
            <a:srgbClr val="89C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0" y="0"/>
            <a:ext cx="9143999" cy="5105400"/>
          </a:xfrm>
          <a:prstGeom prst="rect">
            <a:avLst/>
          </a:prstGeom>
          <a:solidFill>
            <a:srgbClr val="276D7B"/>
          </a:solidFill>
          <a:ln w="9525" cap="flat" cmpd="sng">
            <a:solidFill>
              <a:srgbClr val="276D7B"/>
            </a:solidFill>
            <a:prstDash val="solid"/>
            <a:round/>
            <a:headEnd type="none" w="sm" len="sm"/>
            <a:tailEnd type="none" w="sm" len="sm"/>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5400"/>
              <a:buFont typeface="Arial"/>
              <a:buNone/>
              <a:defRPr sz="54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722313" y="5410199"/>
            <a:ext cx="7772400" cy="1359174"/>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SzPts val="2000"/>
              <a:buNone/>
              <a:defRPr sz="2000">
                <a:solidFill>
                  <a:schemeClr val="dk1"/>
                </a:solidFill>
                <a:latin typeface="Times New Roman"/>
                <a:ea typeface="Times New Roman"/>
                <a:cs typeface="Times New Roman"/>
                <a:sym typeface="Times New Roman"/>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2" name="Google Shape;42;p35"/>
          <p:cNvSpPr/>
          <p:nvPr/>
        </p:nvSpPr>
        <p:spPr>
          <a:xfrm>
            <a:off x="4495800" y="5249228"/>
            <a:ext cx="84772" cy="84772"/>
          </a:xfrm>
          <a:prstGeom prst="ellipse">
            <a:avLst/>
          </a:prstGeom>
          <a:solidFill>
            <a:srgbClr val="89C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Times New Roman"/>
              <a:ea typeface="Times New Roman"/>
              <a:cs typeface="Times New Roman"/>
              <a:sym typeface="Times New Roman"/>
            </a:endParaRPr>
          </a:p>
        </p:txBody>
      </p:sp>
      <p:sp>
        <p:nvSpPr>
          <p:cNvPr id="43" name="Google Shape;43;p35"/>
          <p:cNvSpPr/>
          <p:nvPr/>
        </p:nvSpPr>
        <p:spPr>
          <a:xfrm>
            <a:off x="4695825" y="5249228"/>
            <a:ext cx="84772" cy="84772"/>
          </a:xfrm>
          <a:prstGeom prst="ellipse">
            <a:avLst/>
          </a:prstGeom>
          <a:solidFill>
            <a:srgbClr val="89C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Times New Roman"/>
              <a:ea typeface="Times New Roman"/>
              <a:cs typeface="Times New Roman"/>
              <a:sym typeface="Times New Roman"/>
            </a:endParaRPr>
          </a:p>
        </p:txBody>
      </p:sp>
      <p:sp>
        <p:nvSpPr>
          <p:cNvPr id="44" name="Google Shape;44;p35"/>
          <p:cNvSpPr/>
          <p:nvPr/>
        </p:nvSpPr>
        <p:spPr>
          <a:xfrm>
            <a:off x="4296728" y="5249228"/>
            <a:ext cx="84772" cy="84772"/>
          </a:xfrm>
          <a:prstGeom prst="ellipse">
            <a:avLst/>
          </a:prstGeom>
          <a:solidFill>
            <a:srgbClr val="89C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36"/>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Times New Roman"/>
                <a:ea typeface="Times New Roman"/>
                <a:cs typeface="Times New Roman"/>
                <a:sym typeface="Times New Roman"/>
              </a:defRPr>
            </a:lvl1pPr>
            <a:lvl2pPr marL="0" lvl="1" indent="0" algn="r">
              <a:spcBef>
                <a:spcPts val="0"/>
              </a:spcBef>
              <a:buNone/>
              <a:defRPr sz="1200">
                <a:solidFill>
                  <a:schemeClr val="dk1"/>
                </a:solidFill>
                <a:latin typeface="Times New Roman"/>
                <a:ea typeface="Times New Roman"/>
                <a:cs typeface="Times New Roman"/>
                <a:sym typeface="Times New Roman"/>
              </a:defRPr>
            </a:lvl2pPr>
            <a:lvl3pPr marL="0" lvl="2" indent="0" algn="r">
              <a:spcBef>
                <a:spcPts val="0"/>
              </a:spcBef>
              <a:buNone/>
              <a:defRPr sz="1200">
                <a:solidFill>
                  <a:schemeClr val="dk1"/>
                </a:solidFill>
                <a:latin typeface="Times New Roman"/>
                <a:ea typeface="Times New Roman"/>
                <a:cs typeface="Times New Roman"/>
                <a:sym typeface="Times New Roman"/>
              </a:defRPr>
            </a:lvl3pPr>
            <a:lvl4pPr marL="0" lvl="3" indent="0" algn="r">
              <a:spcBef>
                <a:spcPts val="0"/>
              </a:spcBef>
              <a:buNone/>
              <a:defRPr sz="1200">
                <a:solidFill>
                  <a:schemeClr val="dk1"/>
                </a:solidFill>
                <a:latin typeface="Times New Roman"/>
                <a:ea typeface="Times New Roman"/>
                <a:cs typeface="Times New Roman"/>
                <a:sym typeface="Times New Roman"/>
              </a:defRPr>
            </a:lvl4pPr>
            <a:lvl5pPr marL="0" lvl="4" indent="0" algn="r">
              <a:spcBef>
                <a:spcPts val="0"/>
              </a:spcBef>
              <a:buNone/>
              <a:defRPr sz="1200">
                <a:solidFill>
                  <a:schemeClr val="dk1"/>
                </a:solidFill>
                <a:latin typeface="Times New Roman"/>
                <a:ea typeface="Times New Roman"/>
                <a:cs typeface="Times New Roman"/>
                <a:sym typeface="Times New Roman"/>
              </a:defRPr>
            </a:lvl5pPr>
            <a:lvl6pPr marL="0" lvl="5" indent="0" algn="r">
              <a:spcBef>
                <a:spcPts val="0"/>
              </a:spcBef>
              <a:buNone/>
              <a:defRPr sz="1200">
                <a:solidFill>
                  <a:schemeClr val="dk1"/>
                </a:solidFill>
                <a:latin typeface="Times New Roman"/>
                <a:ea typeface="Times New Roman"/>
                <a:cs typeface="Times New Roman"/>
                <a:sym typeface="Times New Roman"/>
              </a:defRPr>
            </a:lvl6pPr>
            <a:lvl7pPr marL="0" lvl="6" indent="0" algn="r">
              <a:spcBef>
                <a:spcPts val="0"/>
              </a:spcBef>
              <a:buNone/>
              <a:defRPr sz="1200">
                <a:solidFill>
                  <a:schemeClr val="dk1"/>
                </a:solidFill>
                <a:latin typeface="Times New Roman"/>
                <a:ea typeface="Times New Roman"/>
                <a:cs typeface="Times New Roman"/>
                <a:sym typeface="Times New Roman"/>
              </a:defRPr>
            </a:lvl7pPr>
            <a:lvl8pPr marL="0" lvl="7" indent="0" algn="r">
              <a:spcBef>
                <a:spcPts val="0"/>
              </a:spcBef>
              <a:buNone/>
              <a:defRPr sz="1200">
                <a:solidFill>
                  <a:schemeClr val="dk1"/>
                </a:solidFill>
                <a:latin typeface="Times New Roman"/>
                <a:ea typeface="Times New Roman"/>
                <a:cs typeface="Times New Roman"/>
                <a:sym typeface="Times New Roman"/>
              </a:defRPr>
            </a:lvl8pPr>
            <a:lvl9pPr marL="0" lvl="8" indent="0" algn="r">
              <a:spcBef>
                <a:spcPts val="0"/>
              </a:spcBef>
              <a:buNone/>
              <a:defRPr sz="12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
        <p:nvSpPr>
          <p:cNvPr id="47" name="Google Shape;47;p36"/>
          <p:cNvSpPr/>
          <p:nvPr/>
        </p:nvSpPr>
        <p:spPr>
          <a:xfrm>
            <a:off x="4572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rgbClr val="98002E"/>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48" name="Google Shape;48;p36"/>
          <p:cNvSpPr/>
          <p:nvPr/>
        </p:nvSpPr>
        <p:spPr>
          <a:xfrm>
            <a:off x="457200" y="228600"/>
            <a:ext cx="8229600" cy="609600"/>
          </a:xfrm>
          <a:custGeom>
            <a:avLst/>
            <a:gdLst/>
            <a:ahLst/>
            <a:cxnLst/>
            <a:rect l="l" t="t" r="r" b="b"/>
            <a:pathLst>
              <a:path w="1000" h="1000" extrusionOk="0">
                <a:moveTo>
                  <a:pt x="0" y="1000"/>
                </a:moveTo>
                <a:lnTo>
                  <a:pt x="0" y="0"/>
                </a:lnTo>
                <a:lnTo>
                  <a:pt x="1000" y="0"/>
                </a:lnTo>
              </a:path>
            </a:pathLst>
          </a:custGeom>
          <a:noFill/>
          <a:ln w="28575" cap="flat" cmpd="sng">
            <a:solidFill>
              <a:srgbClr val="82A3AB"/>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49" name="Google Shape;49;p36"/>
          <p:cNvSpPr txBox="1">
            <a:spLocks noGrp="1"/>
          </p:cNvSpPr>
          <p:nvPr>
            <p:ph type="title"/>
          </p:nvPr>
        </p:nvSpPr>
        <p:spPr>
          <a:xfrm>
            <a:off x="457200" y="242740"/>
            <a:ext cx="8229600" cy="1371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36"/>
          <p:cNvPicPr preferRelativeResize="0"/>
          <p:nvPr/>
        </p:nvPicPr>
        <p:blipFill rotWithShape="1">
          <a:blip r:embed="rId2">
            <a:alphaModFix/>
          </a:blip>
          <a:srcRect/>
          <a:stretch/>
        </p:blipFill>
        <p:spPr>
          <a:xfrm>
            <a:off x="375440" y="6296844"/>
            <a:ext cx="559446" cy="4841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28600"/>
            <a:ext cx="8229600" cy="1371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98002E"/>
              </a:buClr>
              <a:buSzPts val="220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rgbClr val="3F3F3F"/>
              </a:buClr>
              <a:buSzPts val="20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rgbClr val="7F0023"/>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rgbClr val="3F3F3F"/>
              </a:buClr>
              <a:buSzPts val="1600"/>
              <a:buFont typeface="Noto Sans Symbols"/>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rgbClr val="7F0023"/>
              </a:buClr>
              <a:buSzPts val="140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12" name="Google Shape;12;p30"/>
          <p:cNvSpPr txBox="1">
            <a:spLocks noGrp="1"/>
          </p:cNvSpPr>
          <p:nvPr>
            <p:ph type="dt" idx="10"/>
          </p:nvPr>
        </p:nvSpPr>
        <p:spPr>
          <a:xfrm>
            <a:off x="7086600" y="6324600"/>
            <a:ext cx="12954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dirty="0"/>
          </a:p>
        </p:txBody>
      </p:sp>
      <p:sp>
        <p:nvSpPr>
          <p:cNvPr id="13" name="Google Shape;13;p30"/>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ilru.org/sites/default/files/Peer_Support.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ppliedselfdirection.com/news/core-standards-information-assistance-professionals-self-directio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ilru.org/" TargetMode="External"/><Relationship Id="rId5" Type="http://schemas.openxmlformats.org/officeDocument/2006/relationships/hyperlink" Target="https://www.appliedselfdirection.com/" TargetMode="External"/><Relationship Id="rId4" Type="http://schemas.openxmlformats.org/officeDocument/2006/relationships/hyperlink" Target="https://www.appliedselfdirection.com/resources/core-standards-information-assistance-professionals-self-direc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6rMct0ju1IA?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lru.org/book/export/html/467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ctrTitle"/>
          </p:nvPr>
        </p:nvSpPr>
        <p:spPr>
          <a:xfrm>
            <a:off x="685800" y="2733261"/>
            <a:ext cx="7772400" cy="2592362"/>
          </a:xfrm>
          <a:prstGeom prst="rect">
            <a:avLst/>
          </a:prstGeom>
          <a:noFill/>
          <a:ln>
            <a:noFill/>
          </a:ln>
        </p:spPr>
        <p:txBody>
          <a:bodyPr spcFirstLastPara="1" wrap="square" lIns="91425" tIns="45700" rIns="91425" bIns="45700" anchor="t" anchorCtr="0">
            <a:normAutofit fontScale="90000"/>
          </a:bodyPr>
          <a:lstStyle/>
          <a:p>
            <a:pPr lvl="0" algn="ctr">
              <a:buSzPts val="5400"/>
            </a:pPr>
            <a:r>
              <a:rPr lang="en-US" sz="800" dirty="0">
                <a:solidFill>
                  <a:schemeClr val="bg2"/>
                </a:solidFill>
              </a:rPr>
              <a:t>&gt;&gt;Slide 1</a:t>
            </a:r>
            <a:br>
              <a:rPr lang="en-US" sz="800" dirty="0">
                <a:solidFill>
                  <a:schemeClr val="bg2"/>
                </a:solidFill>
              </a:rPr>
            </a:br>
            <a:r>
              <a:rPr lang="en-US" sz="5400" b="1" i="0" dirty="0">
                <a:latin typeface="Arial"/>
                <a:ea typeface="Arial"/>
                <a:cs typeface="Arial"/>
                <a:sym typeface="Arial"/>
              </a:rPr>
              <a:t>Better Together: Enhanced Self-Directed Services Provided </a:t>
            </a:r>
            <a:br>
              <a:rPr lang="en-US" sz="5400" b="1" i="0" dirty="0">
                <a:latin typeface="Arial"/>
                <a:ea typeface="Arial"/>
                <a:cs typeface="Arial"/>
                <a:sym typeface="Arial"/>
              </a:rPr>
            </a:br>
            <a:r>
              <a:rPr lang="en-US" sz="5400" b="1" i="0" dirty="0">
                <a:latin typeface="Arial"/>
                <a:ea typeface="Arial"/>
                <a:cs typeface="Arial"/>
                <a:sym typeface="Arial"/>
              </a:rPr>
              <a:t>Through CILs</a:t>
            </a:r>
            <a:endParaRPr sz="5400" dirty="0">
              <a:latin typeface="Arial"/>
              <a:ea typeface="Arial"/>
              <a:cs typeface="Arial"/>
              <a:sym typeface="Arial"/>
            </a:endParaRPr>
          </a:p>
        </p:txBody>
      </p:sp>
      <p:sp>
        <p:nvSpPr>
          <p:cNvPr id="2" name="Google Shape;79;p4">
            <a:extLst>
              <a:ext uri="{FF2B5EF4-FFF2-40B4-BE49-F238E27FC236}">
                <a16:creationId xmlns:a16="http://schemas.microsoft.com/office/drawing/2014/main" id="{7B6F3835-4F62-3B6A-3DEB-FD774108754B}"/>
              </a:ext>
            </a:extLst>
          </p:cNvPr>
          <p:cNvSpPr txBox="1">
            <a:spLocks/>
          </p:cNvSpPr>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0"/>
          <p:cNvSpPr txBox="1">
            <a:spLocks noGrp="1"/>
          </p:cNvSpPr>
          <p:nvPr>
            <p:ph type="title"/>
          </p:nvPr>
        </p:nvSpPr>
        <p:spPr>
          <a:xfrm>
            <a:off x="470648" y="233082"/>
            <a:ext cx="8229600" cy="687535"/>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10</a:t>
            </a:r>
            <a:br>
              <a:rPr lang="en-US" sz="800" dirty="0">
                <a:solidFill>
                  <a:schemeClr val="bg1">
                    <a:lumMod val="95000"/>
                  </a:schemeClr>
                </a:solidFill>
              </a:rPr>
            </a:br>
            <a:r>
              <a:rPr lang="en-US" sz="3200" dirty="0"/>
              <a:t>Hallmarks of Self-Direction</a:t>
            </a:r>
            <a:endParaRPr sz="3200" dirty="0"/>
          </a:p>
        </p:txBody>
      </p:sp>
      <p:grpSp>
        <p:nvGrpSpPr>
          <p:cNvPr id="2" name="Group 1" descr="Graphic with Four boxes on top&#10;1. Choice of goods and services to purchase 2. Freedom to develop workers’ schedules 3. Innovative use of community resources, 4. Honoring the dignity of risk&#10;Below are two boxes&#10;1. Flexibility 2. Creativity&#10;One large box at bottom&#10;Authentic choice &amp; control&#10;">
            <a:extLst>
              <a:ext uri="{FF2B5EF4-FFF2-40B4-BE49-F238E27FC236}">
                <a16:creationId xmlns:a16="http://schemas.microsoft.com/office/drawing/2014/main" id="{E7A47CDA-8230-D350-E65F-1EB31DCCA7D2}"/>
              </a:ext>
            </a:extLst>
          </p:cNvPr>
          <p:cNvGrpSpPr/>
          <p:nvPr/>
        </p:nvGrpSpPr>
        <p:grpSpPr>
          <a:xfrm>
            <a:off x="434468" y="1293959"/>
            <a:ext cx="8256012" cy="4643424"/>
            <a:chOff x="434468" y="1293959"/>
            <a:chExt cx="8256012" cy="4643424"/>
          </a:xfrm>
        </p:grpSpPr>
        <p:sp>
          <p:nvSpPr>
            <p:cNvPr id="140" name="Google Shape;140;p10"/>
            <p:cNvSpPr/>
            <p:nvPr/>
          </p:nvSpPr>
          <p:spPr>
            <a:xfrm>
              <a:off x="434469" y="1293959"/>
              <a:ext cx="1976238" cy="2077023"/>
            </a:xfrm>
            <a:custGeom>
              <a:avLst/>
              <a:gdLst/>
              <a:ahLst/>
              <a:cxnLst/>
              <a:rect l="l" t="t" r="r" b="b"/>
              <a:pathLst>
                <a:path w="1976238" h="1651734" extrusionOk="0">
                  <a:moveTo>
                    <a:pt x="0" y="165173"/>
                  </a:moveTo>
                  <a:cubicBezTo>
                    <a:pt x="0" y="73950"/>
                    <a:pt x="73950" y="0"/>
                    <a:pt x="165173" y="0"/>
                  </a:cubicBezTo>
                  <a:lnTo>
                    <a:pt x="1811065" y="0"/>
                  </a:lnTo>
                  <a:cubicBezTo>
                    <a:pt x="1902288" y="0"/>
                    <a:pt x="1976238" y="73950"/>
                    <a:pt x="1976238" y="165173"/>
                  </a:cubicBezTo>
                  <a:lnTo>
                    <a:pt x="1976238" y="1486561"/>
                  </a:lnTo>
                  <a:cubicBezTo>
                    <a:pt x="1976238" y="1577784"/>
                    <a:pt x="1902288" y="1651734"/>
                    <a:pt x="1811065" y="1651734"/>
                  </a:cubicBezTo>
                  <a:lnTo>
                    <a:pt x="165173" y="1651734"/>
                  </a:lnTo>
                  <a:cubicBezTo>
                    <a:pt x="73950" y="1651734"/>
                    <a:pt x="0" y="1577784"/>
                    <a:pt x="0" y="1486561"/>
                  </a:cubicBezTo>
                  <a:lnTo>
                    <a:pt x="0" y="165173"/>
                  </a:lnTo>
                  <a:close/>
                </a:path>
              </a:pathLst>
            </a:custGeom>
            <a:solidFill>
              <a:srgbClr val="276D7B"/>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43625" tIns="143625" rIns="143625" bIns="143625"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dirty="0">
                  <a:solidFill>
                    <a:schemeClr val="lt1"/>
                  </a:solidFill>
                  <a:latin typeface="Arial"/>
                  <a:ea typeface="Arial"/>
                  <a:cs typeface="Arial"/>
                  <a:sym typeface="Arial"/>
                </a:rPr>
                <a:t>Choice of goods and services to purchase</a:t>
              </a:r>
              <a:endParaRPr dirty="0"/>
            </a:p>
          </p:txBody>
        </p:sp>
        <p:sp>
          <p:nvSpPr>
            <p:cNvPr id="141" name="Google Shape;141;p10"/>
            <p:cNvSpPr/>
            <p:nvPr/>
          </p:nvSpPr>
          <p:spPr>
            <a:xfrm>
              <a:off x="2512760" y="1293959"/>
              <a:ext cx="1976238" cy="2077023"/>
            </a:xfrm>
            <a:custGeom>
              <a:avLst/>
              <a:gdLst/>
              <a:ahLst/>
              <a:cxnLst/>
              <a:rect l="l" t="t" r="r" b="b"/>
              <a:pathLst>
                <a:path w="1976238" h="1651734" extrusionOk="0">
                  <a:moveTo>
                    <a:pt x="0" y="165173"/>
                  </a:moveTo>
                  <a:cubicBezTo>
                    <a:pt x="0" y="73950"/>
                    <a:pt x="73950" y="0"/>
                    <a:pt x="165173" y="0"/>
                  </a:cubicBezTo>
                  <a:lnTo>
                    <a:pt x="1811065" y="0"/>
                  </a:lnTo>
                  <a:cubicBezTo>
                    <a:pt x="1902288" y="0"/>
                    <a:pt x="1976238" y="73950"/>
                    <a:pt x="1976238" y="165173"/>
                  </a:cubicBezTo>
                  <a:lnTo>
                    <a:pt x="1976238" y="1486561"/>
                  </a:lnTo>
                  <a:cubicBezTo>
                    <a:pt x="1976238" y="1577784"/>
                    <a:pt x="1902288" y="1651734"/>
                    <a:pt x="1811065" y="1651734"/>
                  </a:cubicBezTo>
                  <a:lnTo>
                    <a:pt x="165173" y="1651734"/>
                  </a:lnTo>
                  <a:cubicBezTo>
                    <a:pt x="73950" y="1651734"/>
                    <a:pt x="0" y="1577784"/>
                    <a:pt x="0" y="1486561"/>
                  </a:cubicBezTo>
                  <a:lnTo>
                    <a:pt x="0" y="165173"/>
                  </a:lnTo>
                  <a:close/>
                </a:path>
              </a:pathLst>
            </a:custGeom>
            <a:solidFill>
              <a:srgbClr val="89C765"/>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43625" tIns="143625" rIns="143625" bIns="143625"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dirty="0">
                  <a:solidFill>
                    <a:schemeClr val="tx1"/>
                  </a:solidFill>
                  <a:latin typeface="Arial"/>
                  <a:ea typeface="Arial"/>
                  <a:cs typeface="Arial"/>
                  <a:sym typeface="Arial"/>
                </a:rPr>
                <a:t>Freedom to develop workers’ schedules</a:t>
              </a:r>
              <a:endParaRPr dirty="0">
                <a:solidFill>
                  <a:schemeClr val="tx1"/>
                </a:solidFill>
              </a:endParaRPr>
            </a:p>
          </p:txBody>
        </p:sp>
        <p:sp>
          <p:nvSpPr>
            <p:cNvPr id="142" name="Google Shape;142;p10"/>
            <p:cNvSpPr/>
            <p:nvPr/>
          </p:nvSpPr>
          <p:spPr>
            <a:xfrm>
              <a:off x="4616903" y="1293959"/>
              <a:ext cx="1976238" cy="2077023"/>
            </a:xfrm>
            <a:custGeom>
              <a:avLst/>
              <a:gdLst/>
              <a:ahLst/>
              <a:cxnLst/>
              <a:rect l="l" t="t" r="r" b="b"/>
              <a:pathLst>
                <a:path w="1976238" h="1651734" extrusionOk="0">
                  <a:moveTo>
                    <a:pt x="0" y="165173"/>
                  </a:moveTo>
                  <a:cubicBezTo>
                    <a:pt x="0" y="73950"/>
                    <a:pt x="73950" y="0"/>
                    <a:pt x="165173" y="0"/>
                  </a:cubicBezTo>
                  <a:lnTo>
                    <a:pt x="1811065" y="0"/>
                  </a:lnTo>
                  <a:cubicBezTo>
                    <a:pt x="1902288" y="0"/>
                    <a:pt x="1976238" y="73950"/>
                    <a:pt x="1976238" y="165173"/>
                  </a:cubicBezTo>
                  <a:lnTo>
                    <a:pt x="1976238" y="1486561"/>
                  </a:lnTo>
                  <a:cubicBezTo>
                    <a:pt x="1976238" y="1577784"/>
                    <a:pt x="1902288" y="1651734"/>
                    <a:pt x="1811065" y="1651734"/>
                  </a:cubicBezTo>
                  <a:lnTo>
                    <a:pt x="165173" y="1651734"/>
                  </a:lnTo>
                  <a:cubicBezTo>
                    <a:pt x="73950" y="1651734"/>
                    <a:pt x="0" y="1577784"/>
                    <a:pt x="0" y="1486561"/>
                  </a:cubicBezTo>
                  <a:lnTo>
                    <a:pt x="0" y="165173"/>
                  </a:lnTo>
                  <a:close/>
                </a:path>
              </a:pathLst>
            </a:custGeom>
            <a:solidFill>
              <a:srgbClr val="276D7B"/>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43625" tIns="143625" rIns="143625" bIns="143625"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dirty="0">
                  <a:solidFill>
                    <a:schemeClr val="lt1"/>
                  </a:solidFill>
                  <a:latin typeface="Arial"/>
                  <a:ea typeface="Arial"/>
                  <a:cs typeface="Arial"/>
                  <a:sym typeface="Arial"/>
                </a:rPr>
                <a:t>Innovative use of community resources</a:t>
              </a:r>
              <a:endParaRPr dirty="0"/>
            </a:p>
          </p:txBody>
        </p:sp>
        <p:sp>
          <p:nvSpPr>
            <p:cNvPr id="143" name="Google Shape;143;p10"/>
            <p:cNvSpPr/>
            <p:nvPr/>
          </p:nvSpPr>
          <p:spPr>
            <a:xfrm>
              <a:off x="6695193" y="1293959"/>
              <a:ext cx="1976238" cy="2077023"/>
            </a:xfrm>
            <a:custGeom>
              <a:avLst/>
              <a:gdLst/>
              <a:ahLst/>
              <a:cxnLst/>
              <a:rect l="l" t="t" r="r" b="b"/>
              <a:pathLst>
                <a:path w="1976238" h="1651734" extrusionOk="0">
                  <a:moveTo>
                    <a:pt x="0" y="165173"/>
                  </a:moveTo>
                  <a:cubicBezTo>
                    <a:pt x="0" y="73950"/>
                    <a:pt x="73950" y="0"/>
                    <a:pt x="165173" y="0"/>
                  </a:cubicBezTo>
                  <a:lnTo>
                    <a:pt x="1811065" y="0"/>
                  </a:lnTo>
                  <a:cubicBezTo>
                    <a:pt x="1902288" y="0"/>
                    <a:pt x="1976238" y="73950"/>
                    <a:pt x="1976238" y="165173"/>
                  </a:cubicBezTo>
                  <a:lnTo>
                    <a:pt x="1976238" y="1486561"/>
                  </a:lnTo>
                  <a:cubicBezTo>
                    <a:pt x="1976238" y="1577784"/>
                    <a:pt x="1902288" y="1651734"/>
                    <a:pt x="1811065" y="1651734"/>
                  </a:cubicBezTo>
                  <a:lnTo>
                    <a:pt x="165173" y="1651734"/>
                  </a:lnTo>
                  <a:cubicBezTo>
                    <a:pt x="73950" y="1651734"/>
                    <a:pt x="0" y="1577784"/>
                    <a:pt x="0" y="1486561"/>
                  </a:cubicBezTo>
                  <a:lnTo>
                    <a:pt x="0" y="165173"/>
                  </a:lnTo>
                  <a:close/>
                </a:path>
              </a:pathLst>
            </a:custGeom>
            <a:solidFill>
              <a:srgbClr val="E98035"/>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43625" tIns="143625" rIns="143625" bIns="143625"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dirty="0">
                  <a:solidFill>
                    <a:schemeClr val="tx1"/>
                  </a:solidFill>
                  <a:latin typeface="Arial"/>
                  <a:ea typeface="Arial"/>
                  <a:cs typeface="Arial"/>
                  <a:sym typeface="Arial"/>
                </a:rPr>
                <a:t>Honoring the dignity of risk</a:t>
              </a:r>
              <a:endParaRPr dirty="0">
                <a:solidFill>
                  <a:schemeClr val="tx1"/>
                </a:solidFill>
              </a:endParaRPr>
            </a:p>
          </p:txBody>
        </p:sp>
        <p:sp>
          <p:nvSpPr>
            <p:cNvPr id="144" name="Google Shape;144;p10"/>
            <p:cNvSpPr/>
            <p:nvPr/>
          </p:nvSpPr>
          <p:spPr>
            <a:xfrm>
              <a:off x="434468" y="3460910"/>
              <a:ext cx="4054530" cy="1176898"/>
            </a:xfrm>
            <a:custGeom>
              <a:avLst/>
              <a:gdLst/>
              <a:ahLst/>
              <a:cxnLst/>
              <a:rect l="l" t="t" r="r" b="b"/>
              <a:pathLst>
                <a:path w="4035479" h="1651734" extrusionOk="0">
                  <a:moveTo>
                    <a:pt x="0" y="165173"/>
                  </a:moveTo>
                  <a:cubicBezTo>
                    <a:pt x="0" y="73950"/>
                    <a:pt x="73950" y="0"/>
                    <a:pt x="165173" y="0"/>
                  </a:cubicBezTo>
                  <a:lnTo>
                    <a:pt x="3870306" y="0"/>
                  </a:lnTo>
                  <a:cubicBezTo>
                    <a:pt x="3961529" y="0"/>
                    <a:pt x="4035479" y="73950"/>
                    <a:pt x="4035479" y="165173"/>
                  </a:cubicBezTo>
                  <a:lnTo>
                    <a:pt x="4035479" y="1486561"/>
                  </a:lnTo>
                  <a:cubicBezTo>
                    <a:pt x="4035479" y="1577784"/>
                    <a:pt x="3961529" y="1651734"/>
                    <a:pt x="3870306" y="1651734"/>
                  </a:cubicBezTo>
                  <a:lnTo>
                    <a:pt x="165173" y="1651734"/>
                  </a:lnTo>
                  <a:cubicBezTo>
                    <a:pt x="73950" y="1651734"/>
                    <a:pt x="0" y="1577784"/>
                    <a:pt x="0" y="1486561"/>
                  </a:cubicBezTo>
                  <a:lnTo>
                    <a:pt x="0" y="165173"/>
                  </a:lnTo>
                  <a:close/>
                </a:path>
              </a:pathLst>
            </a:custGeom>
            <a:solidFill>
              <a:srgbClr val="E98035"/>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246475" tIns="246475" rIns="246475" bIns="246475" anchor="ctr" anchorCtr="0">
              <a:noAutofit/>
            </a:bodyPr>
            <a:lstStyle/>
            <a:p>
              <a:pPr marL="0" marR="0" lvl="0" indent="0" algn="ctr" rtl="0">
                <a:lnSpc>
                  <a:spcPct val="90000"/>
                </a:lnSpc>
                <a:spcBef>
                  <a:spcPts val="0"/>
                </a:spcBef>
                <a:spcAft>
                  <a:spcPts val="0"/>
                </a:spcAft>
                <a:buClr>
                  <a:schemeClr val="lt1"/>
                </a:buClr>
                <a:buSzPts val="5200"/>
                <a:buFont typeface="Arial"/>
                <a:buNone/>
              </a:pPr>
              <a:r>
                <a:rPr lang="en-US" sz="5200" dirty="0">
                  <a:solidFill>
                    <a:schemeClr val="tx1"/>
                  </a:solidFill>
                  <a:latin typeface="Arial"/>
                  <a:ea typeface="Arial"/>
                  <a:cs typeface="Arial"/>
                  <a:sym typeface="Arial"/>
                </a:rPr>
                <a:t>Flexibility</a:t>
              </a:r>
              <a:endParaRPr dirty="0">
                <a:solidFill>
                  <a:schemeClr val="tx1"/>
                </a:solidFill>
              </a:endParaRPr>
            </a:p>
          </p:txBody>
        </p:sp>
        <p:sp>
          <p:nvSpPr>
            <p:cNvPr id="145" name="Google Shape;145;p10"/>
            <p:cNvSpPr/>
            <p:nvPr/>
          </p:nvSpPr>
          <p:spPr>
            <a:xfrm>
              <a:off x="4635952" y="3460910"/>
              <a:ext cx="4035479" cy="1176898"/>
            </a:xfrm>
            <a:custGeom>
              <a:avLst/>
              <a:gdLst/>
              <a:ahLst/>
              <a:cxnLst/>
              <a:rect l="l" t="t" r="r" b="b"/>
              <a:pathLst>
                <a:path w="4035479" h="1651734" extrusionOk="0">
                  <a:moveTo>
                    <a:pt x="0" y="165173"/>
                  </a:moveTo>
                  <a:cubicBezTo>
                    <a:pt x="0" y="73950"/>
                    <a:pt x="73950" y="0"/>
                    <a:pt x="165173" y="0"/>
                  </a:cubicBezTo>
                  <a:lnTo>
                    <a:pt x="3870306" y="0"/>
                  </a:lnTo>
                  <a:cubicBezTo>
                    <a:pt x="3961529" y="0"/>
                    <a:pt x="4035479" y="73950"/>
                    <a:pt x="4035479" y="165173"/>
                  </a:cubicBezTo>
                  <a:lnTo>
                    <a:pt x="4035479" y="1486561"/>
                  </a:lnTo>
                  <a:cubicBezTo>
                    <a:pt x="4035479" y="1577784"/>
                    <a:pt x="3961529" y="1651734"/>
                    <a:pt x="3870306" y="1651734"/>
                  </a:cubicBezTo>
                  <a:lnTo>
                    <a:pt x="165173" y="1651734"/>
                  </a:lnTo>
                  <a:cubicBezTo>
                    <a:pt x="73950" y="1651734"/>
                    <a:pt x="0" y="1577784"/>
                    <a:pt x="0" y="1486561"/>
                  </a:cubicBezTo>
                  <a:lnTo>
                    <a:pt x="0" y="165173"/>
                  </a:lnTo>
                  <a:close/>
                </a:path>
              </a:pathLst>
            </a:custGeom>
            <a:solidFill>
              <a:srgbClr val="89C765"/>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246475" tIns="246475" rIns="246475" bIns="246475" anchor="ctr" anchorCtr="0">
              <a:noAutofit/>
            </a:bodyPr>
            <a:lstStyle/>
            <a:p>
              <a:pPr marL="0" marR="0" lvl="0" indent="0" algn="ctr" rtl="0">
                <a:lnSpc>
                  <a:spcPct val="90000"/>
                </a:lnSpc>
                <a:spcBef>
                  <a:spcPts val="0"/>
                </a:spcBef>
                <a:spcAft>
                  <a:spcPts val="0"/>
                </a:spcAft>
                <a:buClr>
                  <a:schemeClr val="lt1"/>
                </a:buClr>
                <a:buSzPts val="5200"/>
                <a:buFont typeface="Arial"/>
                <a:buNone/>
              </a:pPr>
              <a:r>
                <a:rPr lang="en-US" sz="5200" dirty="0">
                  <a:solidFill>
                    <a:schemeClr val="tx1"/>
                  </a:solidFill>
                  <a:latin typeface="Arial"/>
                  <a:ea typeface="Arial"/>
                  <a:cs typeface="Arial"/>
                  <a:sym typeface="Arial"/>
                </a:rPr>
                <a:t>Creativity</a:t>
              </a:r>
              <a:endParaRPr dirty="0">
                <a:solidFill>
                  <a:schemeClr val="tx1"/>
                </a:solidFill>
              </a:endParaRPr>
            </a:p>
          </p:txBody>
        </p:sp>
        <p:sp>
          <p:nvSpPr>
            <p:cNvPr id="146" name="Google Shape;146;p10"/>
            <p:cNvSpPr/>
            <p:nvPr/>
          </p:nvSpPr>
          <p:spPr>
            <a:xfrm>
              <a:off x="453518" y="4760485"/>
              <a:ext cx="8236962" cy="1176898"/>
            </a:xfrm>
            <a:custGeom>
              <a:avLst/>
              <a:gdLst/>
              <a:ahLst/>
              <a:cxnLst/>
              <a:rect l="l" t="t" r="r" b="b"/>
              <a:pathLst>
                <a:path w="8236962" h="1651734" extrusionOk="0">
                  <a:moveTo>
                    <a:pt x="0" y="165173"/>
                  </a:moveTo>
                  <a:cubicBezTo>
                    <a:pt x="0" y="73950"/>
                    <a:pt x="73950" y="0"/>
                    <a:pt x="165173" y="0"/>
                  </a:cubicBezTo>
                  <a:lnTo>
                    <a:pt x="8071789" y="0"/>
                  </a:lnTo>
                  <a:cubicBezTo>
                    <a:pt x="8163012" y="0"/>
                    <a:pt x="8236962" y="73950"/>
                    <a:pt x="8236962" y="165173"/>
                  </a:cubicBezTo>
                  <a:lnTo>
                    <a:pt x="8236962" y="1486561"/>
                  </a:lnTo>
                  <a:cubicBezTo>
                    <a:pt x="8236962" y="1577784"/>
                    <a:pt x="8163012" y="1651734"/>
                    <a:pt x="8071789" y="1651734"/>
                  </a:cubicBezTo>
                  <a:lnTo>
                    <a:pt x="165173" y="1651734"/>
                  </a:lnTo>
                  <a:cubicBezTo>
                    <a:pt x="73950" y="1651734"/>
                    <a:pt x="0" y="1577784"/>
                    <a:pt x="0" y="1486561"/>
                  </a:cubicBezTo>
                  <a:lnTo>
                    <a:pt x="0" y="165173"/>
                  </a:lnTo>
                  <a:close/>
                </a:path>
              </a:pathLst>
            </a:custGeom>
            <a:solidFill>
              <a:srgbClr val="276D7B"/>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246475" tIns="246475" rIns="246475" bIns="246475" anchor="ctr" anchorCtr="0">
              <a:noAutofit/>
            </a:bodyPr>
            <a:lstStyle/>
            <a:p>
              <a:pPr marL="0" marR="0" lvl="0" indent="0" algn="ctr" rtl="0">
                <a:lnSpc>
                  <a:spcPct val="90000"/>
                </a:lnSpc>
                <a:spcBef>
                  <a:spcPts val="0"/>
                </a:spcBef>
                <a:spcAft>
                  <a:spcPts val="0"/>
                </a:spcAft>
                <a:buClr>
                  <a:schemeClr val="lt1"/>
                </a:buClr>
                <a:buSzPts val="5200"/>
                <a:buFont typeface="Arial"/>
                <a:buNone/>
              </a:pPr>
              <a:r>
                <a:rPr lang="en-US" sz="5200" dirty="0">
                  <a:solidFill>
                    <a:schemeClr val="lt1"/>
                  </a:solidFill>
                  <a:latin typeface="Arial"/>
                  <a:ea typeface="Arial"/>
                  <a:cs typeface="Arial"/>
                  <a:sym typeface="Arial"/>
                </a:rPr>
                <a:t>Authentic choice &amp; control</a:t>
              </a:r>
              <a:endParaRPr dirty="0"/>
            </a:p>
          </p:txBody>
        </p:sp>
      </p:grpSp>
      <p:sp>
        <p:nvSpPr>
          <p:cNvPr id="138" name="Google Shape;138;p10"/>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470648" y="233082"/>
            <a:ext cx="8229600" cy="1295400"/>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11</a:t>
            </a:r>
            <a:br>
              <a:rPr lang="en-US" sz="800" dirty="0">
                <a:solidFill>
                  <a:schemeClr val="bg1">
                    <a:lumMod val="95000"/>
                  </a:schemeClr>
                </a:solidFill>
              </a:rPr>
            </a:br>
            <a:r>
              <a:rPr lang="en-US" sz="3200" dirty="0"/>
              <a:t>History of Centers for Independent Living and Self-Direction</a:t>
            </a:r>
            <a:endParaRPr sz="3200" dirty="0"/>
          </a:p>
        </p:txBody>
      </p:sp>
      <p:sp>
        <p:nvSpPr>
          <p:cNvPr id="152" name="Google Shape;152;p11"/>
          <p:cNvSpPr txBox="1">
            <a:spLocks noGrp="1"/>
          </p:cNvSpPr>
          <p:nvPr>
            <p:ph type="body" idx="1"/>
          </p:nvPr>
        </p:nvSpPr>
        <p:spPr>
          <a:xfrm>
            <a:off x="457200" y="1696994"/>
            <a:ext cx="8229600" cy="44291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80"/>
              <a:buChar char="▪"/>
            </a:pPr>
            <a:r>
              <a:rPr lang="en-US" sz="2400" b="0" i="0" u="none" strike="noStrike" dirty="0">
                <a:solidFill>
                  <a:srgbClr val="000000"/>
                </a:solidFill>
              </a:rPr>
              <a:t>Self-direction history is deeply rooted within the independent living movement</a:t>
            </a:r>
            <a:endParaRPr dirty="0"/>
          </a:p>
          <a:p>
            <a:pPr marL="342900" lvl="0" indent="-342900" algn="l" rtl="0">
              <a:spcBef>
                <a:spcPts val="0"/>
              </a:spcBef>
              <a:spcAft>
                <a:spcPts val="0"/>
              </a:spcAft>
              <a:buSzPts val="2880"/>
              <a:buChar char="▪"/>
            </a:pPr>
            <a:r>
              <a:rPr lang="en-US" sz="2400" dirty="0">
                <a:solidFill>
                  <a:srgbClr val="000000"/>
                </a:solidFill>
              </a:rPr>
              <a:t>Early </a:t>
            </a:r>
            <a:r>
              <a:rPr lang="en-US" sz="2400" b="0" i="0" u="none" strike="noStrike" dirty="0">
                <a:solidFill>
                  <a:srgbClr val="000000"/>
                </a:solidFill>
              </a:rPr>
              <a:t>versions of the program were developed and advanced by independent living leaders</a:t>
            </a:r>
            <a:endParaRPr sz="2400" dirty="0">
              <a:solidFill>
                <a:srgbClr val="000000"/>
              </a:solidFill>
            </a:endParaRPr>
          </a:p>
          <a:p>
            <a:pPr marL="342900" lvl="0" indent="-342900" algn="l" rtl="0">
              <a:spcBef>
                <a:spcPts val="0"/>
              </a:spcBef>
              <a:spcAft>
                <a:spcPts val="0"/>
              </a:spcAft>
              <a:buSzPts val="2880"/>
              <a:buChar char="▪"/>
            </a:pPr>
            <a:r>
              <a:rPr lang="en-US" sz="2400" dirty="0">
                <a:solidFill>
                  <a:srgbClr val="000000"/>
                </a:solidFill>
              </a:rPr>
              <a:t>Ed </a:t>
            </a:r>
            <a:r>
              <a:rPr lang="en-US" sz="2400" b="0" i="0" u="none" strike="noStrike" dirty="0">
                <a:solidFill>
                  <a:srgbClr val="000000"/>
                </a:solidFill>
              </a:rPr>
              <a:t>Roberts and other activists launched a self-direction attendant care program at the University of California at Berkeley</a:t>
            </a:r>
            <a:endParaRPr dirty="0"/>
          </a:p>
          <a:p>
            <a:pPr marL="342900" lvl="0" indent="-342900" algn="l" rtl="0">
              <a:spcBef>
                <a:spcPts val="0"/>
              </a:spcBef>
              <a:spcAft>
                <a:spcPts val="0"/>
              </a:spcAft>
              <a:buSzPts val="2880"/>
              <a:buChar char="▪"/>
            </a:pPr>
            <a:r>
              <a:rPr lang="en-US" sz="2400" dirty="0">
                <a:solidFill>
                  <a:srgbClr val="000000"/>
                </a:solidFill>
              </a:rPr>
              <a:t>Then,</a:t>
            </a:r>
            <a:r>
              <a:rPr lang="en-US" sz="2400" b="0" i="0" u="none" strike="noStrike" dirty="0">
                <a:solidFill>
                  <a:srgbClr val="000000"/>
                </a:solidFill>
              </a:rPr>
              <a:t> made self-direction available to the broader disability community with the formation of the nation’s first Center for Independent Living (CIL)</a:t>
            </a:r>
            <a:endParaRPr sz="2400" dirty="0"/>
          </a:p>
        </p:txBody>
      </p:sp>
      <p:sp>
        <p:nvSpPr>
          <p:cNvPr id="153" name="Google Shape;153;p11"/>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title"/>
          </p:nvPr>
        </p:nvSpPr>
        <p:spPr>
          <a:xfrm>
            <a:off x="470648" y="233082"/>
            <a:ext cx="8229600" cy="1096964"/>
          </a:xfrm>
          <a:prstGeom prst="rect">
            <a:avLst/>
          </a:prstGeom>
          <a:noFill/>
          <a:ln>
            <a:noFill/>
          </a:ln>
        </p:spPr>
        <p:txBody>
          <a:bodyPr spcFirstLastPara="1" wrap="square" lIns="91425" tIns="45700" rIns="91425" bIns="45700" anchor="t" anchorCtr="0">
            <a:noAutofit/>
          </a:bodyPr>
          <a:lstStyle/>
          <a:p>
            <a:pPr lvl="0"/>
            <a:r>
              <a:rPr lang="en-US" sz="500" dirty="0">
                <a:solidFill>
                  <a:schemeClr val="bg1">
                    <a:lumMod val="95000"/>
                  </a:schemeClr>
                </a:solidFill>
              </a:rPr>
              <a:t>&gt;&gt;Slide 12</a:t>
            </a:r>
            <a:br>
              <a:rPr lang="en-US" sz="3200" dirty="0">
                <a:solidFill>
                  <a:schemeClr val="bg1">
                    <a:lumMod val="95000"/>
                  </a:schemeClr>
                </a:solidFill>
              </a:rPr>
            </a:br>
            <a:r>
              <a:rPr lang="en-US" sz="3200" dirty="0"/>
              <a:t>History of Centers for Independent Living and Self-Direction, cont’d.</a:t>
            </a:r>
            <a:endParaRPr sz="3200" dirty="0"/>
          </a:p>
        </p:txBody>
      </p:sp>
      <p:sp>
        <p:nvSpPr>
          <p:cNvPr id="159" name="Google Shape;159;p12"/>
          <p:cNvSpPr txBox="1">
            <a:spLocks noGrp="1"/>
          </p:cNvSpPr>
          <p:nvPr>
            <p:ph type="body" idx="1"/>
          </p:nvPr>
        </p:nvSpPr>
        <p:spPr>
          <a:xfrm>
            <a:off x="457200" y="1528482"/>
            <a:ext cx="8229600" cy="45976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80"/>
              <a:buChar char="▪"/>
            </a:pPr>
            <a:r>
              <a:rPr lang="en-US" sz="2400" b="0" i="0" u="none" strike="noStrike" dirty="0">
                <a:solidFill>
                  <a:srgbClr val="000000"/>
                </a:solidFill>
              </a:rPr>
              <a:t>The eventual adoption of </a:t>
            </a:r>
            <a:r>
              <a:rPr lang="en-US" sz="2400" dirty="0">
                <a:solidFill>
                  <a:srgbClr val="000000"/>
                </a:solidFill>
              </a:rPr>
              <a:t>self-direction </a:t>
            </a:r>
            <a:r>
              <a:rPr lang="en-US" sz="2400" b="0" i="0" u="none" strike="noStrike" dirty="0">
                <a:solidFill>
                  <a:srgbClr val="000000"/>
                </a:solidFill>
              </a:rPr>
              <a:t>more widely across the country was often seeded with the support of CILs</a:t>
            </a:r>
            <a:endParaRPr sz="2400" dirty="0">
              <a:solidFill>
                <a:srgbClr val="000000"/>
              </a:solidFill>
            </a:endParaRPr>
          </a:p>
          <a:p>
            <a:pPr marL="342900" lvl="0" indent="-342900" algn="l" rtl="0">
              <a:spcBef>
                <a:spcPts val="0"/>
              </a:spcBef>
              <a:spcAft>
                <a:spcPts val="0"/>
              </a:spcAft>
              <a:buSzPts val="2880"/>
              <a:buChar char="▪"/>
            </a:pPr>
            <a:r>
              <a:rPr lang="en-US" sz="2400" dirty="0">
                <a:solidFill>
                  <a:srgbClr val="000000"/>
                </a:solidFill>
              </a:rPr>
              <a:t>The degree of involvement of CILs in self-direction programs varies considerably from state to state</a:t>
            </a:r>
            <a:endParaRPr dirty="0"/>
          </a:p>
          <a:p>
            <a:pPr marL="800100" lvl="1" indent="-342900" algn="l" rtl="0">
              <a:spcBef>
                <a:spcPts val="0"/>
              </a:spcBef>
              <a:spcAft>
                <a:spcPts val="0"/>
              </a:spcAft>
              <a:buSzPts val="1320"/>
              <a:buChar char="❑"/>
            </a:pPr>
            <a:r>
              <a:rPr lang="en-US" sz="2200" dirty="0">
                <a:solidFill>
                  <a:srgbClr val="000000"/>
                </a:solidFill>
              </a:rPr>
              <a:t>CILs are consumer-controlled and rightfully determine their own areas of focus as an organization</a:t>
            </a:r>
            <a:endParaRPr dirty="0"/>
          </a:p>
          <a:p>
            <a:pPr marL="800100" lvl="1" indent="-342900" algn="l" rtl="0">
              <a:spcBef>
                <a:spcPts val="0"/>
              </a:spcBef>
              <a:spcAft>
                <a:spcPts val="0"/>
              </a:spcAft>
              <a:buSzPts val="1320"/>
              <a:buChar char="❑"/>
            </a:pPr>
            <a:r>
              <a:rPr lang="en-US" sz="2200" dirty="0">
                <a:solidFill>
                  <a:srgbClr val="000000"/>
                </a:solidFill>
              </a:rPr>
              <a:t>Each CIL is a distinct nonprofit with its own unique goals and objectives, but must provide the five core services, including:</a:t>
            </a:r>
            <a:endParaRPr dirty="0"/>
          </a:p>
          <a:p>
            <a:pPr marL="1143000" lvl="2" indent="-228600" algn="l" rtl="0">
              <a:spcBef>
                <a:spcPts val="0"/>
              </a:spcBef>
              <a:spcAft>
                <a:spcPts val="0"/>
              </a:spcAft>
              <a:buSzPts val="2000"/>
              <a:buChar char="▪"/>
            </a:pPr>
            <a:r>
              <a:rPr lang="en-US" sz="2000" b="0" i="0" u="none" strike="noStrike" dirty="0">
                <a:solidFill>
                  <a:srgbClr val="000000"/>
                </a:solidFill>
              </a:rPr>
              <a:t>Information &amp; Referral</a:t>
            </a:r>
            <a:endParaRPr dirty="0"/>
          </a:p>
          <a:p>
            <a:pPr marL="1143000" lvl="2" indent="-228600" algn="l" rtl="0">
              <a:spcBef>
                <a:spcPts val="0"/>
              </a:spcBef>
              <a:spcAft>
                <a:spcPts val="0"/>
              </a:spcAft>
              <a:buSzPts val="2000"/>
              <a:buChar char="▪"/>
            </a:pPr>
            <a:r>
              <a:rPr lang="en-US" sz="2000" b="0" i="0" u="none" strike="noStrike" dirty="0">
                <a:solidFill>
                  <a:srgbClr val="000000"/>
                </a:solidFill>
              </a:rPr>
              <a:t>Independent Living Skills Training</a:t>
            </a:r>
            <a:endParaRPr dirty="0"/>
          </a:p>
          <a:p>
            <a:pPr marL="1143000" lvl="2" indent="-228600" algn="l" rtl="0">
              <a:spcBef>
                <a:spcPts val="0"/>
              </a:spcBef>
              <a:spcAft>
                <a:spcPts val="0"/>
              </a:spcAft>
              <a:buSzPts val="2000"/>
              <a:buChar char="▪"/>
            </a:pPr>
            <a:r>
              <a:rPr lang="en-US" sz="2000" b="0" i="0" u="none" strike="noStrike" dirty="0">
                <a:solidFill>
                  <a:srgbClr val="000000"/>
                </a:solidFill>
              </a:rPr>
              <a:t>Peer Counseling </a:t>
            </a:r>
            <a:endParaRPr dirty="0"/>
          </a:p>
          <a:p>
            <a:pPr marL="1143000" lvl="2" indent="-228600" algn="l" rtl="0">
              <a:spcBef>
                <a:spcPts val="0"/>
              </a:spcBef>
              <a:spcAft>
                <a:spcPts val="0"/>
              </a:spcAft>
              <a:buSzPts val="2000"/>
              <a:buChar char="▪"/>
            </a:pPr>
            <a:r>
              <a:rPr lang="en-US" sz="2000" b="0" i="0" u="none" strike="noStrike" dirty="0">
                <a:solidFill>
                  <a:srgbClr val="000000"/>
                </a:solidFill>
              </a:rPr>
              <a:t>Advocacy (both individual and systems advocacy)</a:t>
            </a:r>
            <a:endParaRPr dirty="0"/>
          </a:p>
          <a:p>
            <a:pPr marL="1143000" lvl="2" indent="-228600" algn="l" rtl="0">
              <a:spcBef>
                <a:spcPts val="0"/>
              </a:spcBef>
              <a:spcAft>
                <a:spcPts val="0"/>
              </a:spcAft>
              <a:buSzPts val="2000"/>
              <a:buChar char="▪"/>
            </a:pPr>
            <a:r>
              <a:rPr lang="en-US" sz="2000" b="0" i="0" u="none" strike="noStrike" dirty="0">
                <a:solidFill>
                  <a:srgbClr val="000000"/>
                </a:solidFill>
              </a:rPr>
              <a:t>Life Transition Assistance</a:t>
            </a:r>
          </a:p>
        </p:txBody>
      </p:sp>
      <p:sp>
        <p:nvSpPr>
          <p:cNvPr id="160" name="Google Shape;160;p12"/>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a:off x="470648" y="233082"/>
            <a:ext cx="8229600" cy="722507"/>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13</a:t>
            </a:r>
            <a:br>
              <a:rPr lang="en-US" sz="800" dirty="0">
                <a:solidFill>
                  <a:schemeClr val="bg1">
                    <a:lumMod val="95000"/>
                  </a:schemeClr>
                </a:solidFill>
              </a:rPr>
            </a:br>
            <a:r>
              <a:rPr lang="en-US" sz="2800" dirty="0"/>
              <a:t>Unique Aspects of Self-Direction </a:t>
            </a:r>
            <a:endParaRPr sz="2800" dirty="0"/>
          </a:p>
        </p:txBody>
      </p:sp>
      <p:sp>
        <p:nvSpPr>
          <p:cNvPr id="166" name="Google Shape;166;p13"/>
          <p:cNvSpPr txBox="1">
            <a:spLocks noGrp="1"/>
          </p:cNvSpPr>
          <p:nvPr>
            <p:ph type="body" idx="1"/>
          </p:nvPr>
        </p:nvSpPr>
        <p:spPr>
          <a:xfrm>
            <a:off x="457200" y="980303"/>
            <a:ext cx="8229600" cy="54946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dirty="0"/>
              <a:t>Employer Authority</a:t>
            </a:r>
            <a:endParaRPr dirty="0"/>
          </a:p>
          <a:p>
            <a:pPr marL="800100" lvl="1" indent="-342900" algn="l" rtl="0">
              <a:spcBef>
                <a:spcPts val="440"/>
              </a:spcBef>
              <a:spcAft>
                <a:spcPts val="0"/>
              </a:spcAft>
              <a:buSzPts val="1320"/>
              <a:buChar char="❑"/>
            </a:pPr>
            <a:r>
              <a:rPr lang="en-US" sz="2200" dirty="0"/>
              <a:t>Participant recruits, hires and manages their own worker</a:t>
            </a:r>
            <a:endParaRPr dirty="0"/>
          </a:p>
          <a:p>
            <a:pPr marL="800100" lvl="1" indent="-342900" algn="l" rtl="0">
              <a:spcBef>
                <a:spcPts val="440"/>
              </a:spcBef>
              <a:spcAft>
                <a:spcPts val="0"/>
              </a:spcAft>
              <a:buSzPts val="1320"/>
              <a:buChar char="❑"/>
            </a:pPr>
            <a:r>
              <a:rPr lang="en-US" sz="2200" dirty="0"/>
              <a:t>Participant sets the schedule for the workers</a:t>
            </a:r>
            <a:endParaRPr dirty="0"/>
          </a:p>
          <a:p>
            <a:pPr marL="800100" lvl="1" indent="-342900" algn="l" rtl="0">
              <a:spcBef>
                <a:spcPts val="440"/>
              </a:spcBef>
              <a:spcAft>
                <a:spcPts val="0"/>
              </a:spcAft>
              <a:buSzPts val="1320"/>
              <a:buChar char="❑"/>
            </a:pPr>
            <a:r>
              <a:rPr lang="en-US" sz="2200" dirty="0"/>
              <a:t>Participant provides training for the workers</a:t>
            </a:r>
            <a:endParaRPr dirty="0"/>
          </a:p>
          <a:p>
            <a:pPr marL="800100" lvl="1" indent="-342900" algn="l" rtl="0">
              <a:spcBef>
                <a:spcPts val="440"/>
              </a:spcBef>
              <a:spcAft>
                <a:spcPts val="0"/>
              </a:spcAft>
              <a:buSzPts val="1320"/>
              <a:buChar char="❑"/>
            </a:pPr>
            <a:r>
              <a:rPr lang="en-US" sz="2200" dirty="0"/>
              <a:t>Participant disciplines and terminates workers</a:t>
            </a:r>
            <a:endParaRPr dirty="0"/>
          </a:p>
          <a:p>
            <a:pPr marL="342900" lvl="0" indent="-342900" algn="l" rtl="0">
              <a:spcBef>
                <a:spcPts val="440"/>
              </a:spcBef>
              <a:spcAft>
                <a:spcPts val="0"/>
              </a:spcAft>
              <a:buClr>
                <a:srgbClr val="82A3AB"/>
              </a:buClr>
              <a:buSzPts val="2640"/>
              <a:buFont typeface="Noto Sans Symbols"/>
              <a:buChar char="▪"/>
            </a:pPr>
            <a:r>
              <a:rPr lang="en-US" dirty="0"/>
              <a:t>Benefits of Employer Authority</a:t>
            </a:r>
            <a:endParaRPr dirty="0"/>
          </a:p>
          <a:p>
            <a:pPr marL="800100" lvl="1" indent="-342900" algn="l" rtl="0">
              <a:spcBef>
                <a:spcPts val="440"/>
              </a:spcBef>
              <a:spcAft>
                <a:spcPts val="0"/>
              </a:spcAft>
              <a:buSzPts val="1320"/>
              <a:buChar char="❑"/>
            </a:pPr>
            <a:r>
              <a:rPr lang="en-US" sz="2200" dirty="0"/>
              <a:t>Empowering to participants</a:t>
            </a:r>
            <a:endParaRPr dirty="0"/>
          </a:p>
          <a:p>
            <a:pPr marL="800100" lvl="1" indent="-342900" algn="l" rtl="0">
              <a:spcBef>
                <a:spcPts val="440"/>
              </a:spcBef>
              <a:spcAft>
                <a:spcPts val="0"/>
              </a:spcAft>
              <a:buSzPts val="1320"/>
              <a:buChar char="❑"/>
            </a:pPr>
            <a:r>
              <a:rPr lang="en-US" sz="2200" dirty="0"/>
              <a:t>Participants are able to hire people they know and trust</a:t>
            </a:r>
            <a:endParaRPr dirty="0"/>
          </a:p>
          <a:p>
            <a:pPr marL="800100" lvl="1" indent="-342900" algn="l" rtl="0">
              <a:spcBef>
                <a:spcPts val="440"/>
              </a:spcBef>
              <a:spcAft>
                <a:spcPts val="0"/>
              </a:spcAft>
              <a:buSzPts val="1320"/>
              <a:buChar char="❑"/>
            </a:pPr>
            <a:r>
              <a:rPr lang="en-US" sz="2200" dirty="0"/>
              <a:t>Less unmet needs for the participant</a:t>
            </a:r>
            <a:endParaRPr dirty="0"/>
          </a:p>
          <a:p>
            <a:pPr marL="800100" lvl="1" indent="-342900" algn="l" rtl="0">
              <a:spcBef>
                <a:spcPts val="440"/>
              </a:spcBef>
              <a:spcAft>
                <a:spcPts val="0"/>
              </a:spcAft>
              <a:buSzPts val="1320"/>
              <a:buChar char="❑"/>
            </a:pPr>
            <a:r>
              <a:rPr lang="en-US" sz="2200" dirty="0"/>
              <a:t>Less turnover</a:t>
            </a:r>
            <a:endParaRPr dirty="0"/>
          </a:p>
          <a:p>
            <a:pPr marL="800100" lvl="1" indent="-342900" algn="l" rtl="0">
              <a:spcBef>
                <a:spcPts val="440"/>
              </a:spcBef>
              <a:spcAft>
                <a:spcPts val="0"/>
              </a:spcAft>
              <a:buSzPts val="1320"/>
              <a:buChar char="❑"/>
            </a:pPr>
            <a:r>
              <a:rPr lang="en-US" sz="2200" dirty="0"/>
              <a:t>Better care for the participant, which is better for overall health of the participant</a:t>
            </a:r>
            <a:endParaRPr dirty="0"/>
          </a:p>
          <a:p>
            <a:pPr marL="800100" lvl="1" indent="-342900" algn="l" rtl="0">
              <a:spcBef>
                <a:spcPts val="440"/>
              </a:spcBef>
              <a:spcAft>
                <a:spcPts val="0"/>
              </a:spcAft>
              <a:buSzPts val="1320"/>
              <a:buChar char="❑"/>
            </a:pPr>
            <a:r>
              <a:rPr lang="en-US" sz="2200" dirty="0"/>
              <a:t>Better work environment for the worker, because they get to help someone they care about</a:t>
            </a:r>
            <a:endParaRPr dirty="0"/>
          </a:p>
        </p:txBody>
      </p:sp>
      <p:sp>
        <p:nvSpPr>
          <p:cNvPr id="167" name="Google Shape;167;p13"/>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470648" y="233082"/>
            <a:ext cx="8520952" cy="722507"/>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14</a:t>
            </a:r>
            <a:br>
              <a:rPr lang="en-US" sz="800" dirty="0">
                <a:solidFill>
                  <a:schemeClr val="bg1">
                    <a:lumMod val="95000"/>
                  </a:schemeClr>
                </a:solidFill>
              </a:rPr>
            </a:br>
            <a:r>
              <a:rPr lang="en-US" sz="3200" dirty="0"/>
              <a:t>Unique Aspects of Self-Direction, </a:t>
            </a:r>
            <a:r>
              <a:rPr lang="en-US" sz="2400" dirty="0"/>
              <a:t>cont’d.  </a:t>
            </a:r>
            <a:endParaRPr sz="3200" dirty="0"/>
          </a:p>
        </p:txBody>
      </p:sp>
      <p:sp>
        <p:nvSpPr>
          <p:cNvPr id="173" name="Google Shape;173;p14"/>
          <p:cNvSpPr txBox="1">
            <a:spLocks noGrp="1"/>
          </p:cNvSpPr>
          <p:nvPr>
            <p:ph type="body" idx="1"/>
          </p:nvPr>
        </p:nvSpPr>
        <p:spPr>
          <a:xfrm>
            <a:off x="457200" y="1025446"/>
            <a:ext cx="8229600" cy="58776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300" dirty="0"/>
              <a:t>Budget Authority</a:t>
            </a:r>
            <a:endParaRPr sz="2300" dirty="0"/>
          </a:p>
          <a:p>
            <a:pPr marL="800100" lvl="1" indent="-342900" algn="l" rtl="0">
              <a:spcBef>
                <a:spcPts val="440"/>
              </a:spcBef>
              <a:spcAft>
                <a:spcPts val="0"/>
              </a:spcAft>
              <a:buSzPts val="1320"/>
              <a:buChar char="❑"/>
            </a:pPr>
            <a:r>
              <a:rPr lang="en-US" sz="2300" dirty="0"/>
              <a:t>Participant sets pay rate for workers, within state and federal guidelines</a:t>
            </a:r>
            <a:endParaRPr sz="2300" dirty="0"/>
          </a:p>
          <a:p>
            <a:pPr marL="800100" lvl="1" indent="-342900" algn="l" rtl="0">
              <a:spcBef>
                <a:spcPts val="440"/>
              </a:spcBef>
              <a:spcAft>
                <a:spcPts val="0"/>
              </a:spcAft>
              <a:buSzPts val="1320"/>
              <a:buChar char="❑"/>
            </a:pPr>
            <a:r>
              <a:rPr lang="en-US" sz="2300" dirty="0"/>
              <a:t>Participant can use the money from the budget to purchase other needed goods and services</a:t>
            </a:r>
            <a:endParaRPr sz="2300" dirty="0"/>
          </a:p>
          <a:p>
            <a:pPr marL="1143000" lvl="2" indent="-228600" algn="l" rtl="0">
              <a:spcBef>
                <a:spcPts val="400"/>
              </a:spcBef>
              <a:spcAft>
                <a:spcPts val="0"/>
              </a:spcAft>
              <a:buSzPts val="2000"/>
              <a:buChar char="▪"/>
            </a:pPr>
            <a:r>
              <a:rPr lang="en-US" sz="2300" dirty="0"/>
              <a:t>Therapies</a:t>
            </a:r>
            <a:endParaRPr sz="2300" dirty="0"/>
          </a:p>
          <a:p>
            <a:pPr marL="1143000" lvl="2" indent="-228600" algn="l" rtl="0">
              <a:spcBef>
                <a:spcPts val="400"/>
              </a:spcBef>
              <a:spcAft>
                <a:spcPts val="0"/>
              </a:spcAft>
              <a:buSzPts val="2000"/>
              <a:buChar char="▪"/>
            </a:pPr>
            <a:r>
              <a:rPr lang="en-US" sz="2300" dirty="0"/>
              <a:t>Home/Vehicle Modification</a:t>
            </a:r>
            <a:endParaRPr sz="2300" dirty="0"/>
          </a:p>
          <a:p>
            <a:pPr marL="1143000" lvl="2" indent="-228600" algn="l" rtl="0">
              <a:spcBef>
                <a:spcPts val="400"/>
              </a:spcBef>
              <a:spcAft>
                <a:spcPts val="0"/>
              </a:spcAft>
              <a:buSzPts val="2000"/>
              <a:buChar char="▪"/>
            </a:pPr>
            <a:r>
              <a:rPr lang="en-US" sz="2300" dirty="0"/>
              <a:t>Assistive Technology</a:t>
            </a:r>
            <a:endParaRPr sz="2300" dirty="0"/>
          </a:p>
          <a:p>
            <a:pPr marL="342900" lvl="0" indent="-342900" algn="l" rtl="0">
              <a:spcBef>
                <a:spcPts val="480"/>
              </a:spcBef>
              <a:spcAft>
                <a:spcPts val="0"/>
              </a:spcAft>
              <a:buClr>
                <a:srgbClr val="82A3AB"/>
              </a:buClr>
              <a:buSzPts val="2880"/>
              <a:buFont typeface="Noto Sans Symbols"/>
              <a:buChar char="▪"/>
            </a:pPr>
            <a:r>
              <a:rPr lang="en-US" sz="2300" dirty="0"/>
              <a:t>Benefits of Budget Authority</a:t>
            </a:r>
            <a:endParaRPr sz="2300" dirty="0"/>
          </a:p>
          <a:p>
            <a:pPr marL="800100" lvl="1" indent="-342900" algn="l" rtl="0">
              <a:spcBef>
                <a:spcPts val="440"/>
              </a:spcBef>
              <a:spcAft>
                <a:spcPts val="0"/>
              </a:spcAft>
              <a:buSzPts val="1320"/>
              <a:buChar char="❑"/>
            </a:pPr>
            <a:r>
              <a:rPr lang="en-US" sz="2300" dirty="0"/>
              <a:t>Empowering to participants</a:t>
            </a:r>
            <a:endParaRPr sz="2300" dirty="0"/>
          </a:p>
          <a:p>
            <a:pPr marL="800100" lvl="1" indent="-342900" algn="l" rtl="0">
              <a:spcBef>
                <a:spcPts val="440"/>
              </a:spcBef>
              <a:spcAft>
                <a:spcPts val="0"/>
              </a:spcAft>
              <a:buSzPts val="1320"/>
              <a:buChar char="❑"/>
            </a:pPr>
            <a:r>
              <a:rPr lang="en-US" sz="2300" dirty="0"/>
              <a:t>In order to hire/keep quality workers, appropriate pay and benefits have to be offered</a:t>
            </a:r>
            <a:endParaRPr sz="2300" dirty="0"/>
          </a:p>
          <a:p>
            <a:pPr marL="800100" lvl="1" indent="-342900" algn="l" rtl="0">
              <a:spcBef>
                <a:spcPts val="440"/>
              </a:spcBef>
              <a:spcAft>
                <a:spcPts val="0"/>
              </a:spcAft>
              <a:buSzPts val="1320"/>
              <a:buChar char="❑"/>
            </a:pPr>
            <a:r>
              <a:rPr lang="en-US" sz="2300" dirty="0"/>
              <a:t>Participants are able get valuable goods and services that will improve freedom and quality of life</a:t>
            </a:r>
            <a:endParaRPr sz="2300" dirty="0"/>
          </a:p>
        </p:txBody>
      </p:sp>
      <p:sp>
        <p:nvSpPr>
          <p:cNvPr id="174" name="Google Shape;174;p14"/>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470648" y="233082"/>
            <a:ext cx="8229600" cy="1295400"/>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15</a:t>
            </a:r>
            <a:br>
              <a:rPr lang="en-US" sz="800" dirty="0">
                <a:solidFill>
                  <a:schemeClr val="bg1">
                    <a:lumMod val="95000"/>
                  </a:schemeClr>
                </a:solidFill>
              </a:rPr>
            </a:br>
            <a:r>
              <a:rPr lang="en-US" sz="3200" dirty="0"/>
              <a:t>Major Challenges With the Self-Directed Model </a:t>
            </a:r>
            <a:endParaRPr sz="3200" dirty="0"/>
          </a:p>
        </p:txBody>
      </p:sp>
      <p:sp>
        <p:nvSpPr>
          <p:cNvPr id="181" name="Google Shape;181;p15"/>
          <p:cNvSpPr txBox="1">
            <a:spLocks noGrp="1"/>
          </p:cNvSpPr>
          <p:nvPr>
            <p:ph type="body" idx="1"/>
          </p:nvPr>
        </p:nvSpPr>
        <p:spPr>
          <a:xfrm>
            <a:off x="470648" y="1528482"/>
            <a:ext cx="8229600" cy="52758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80"/>
              <a:buChar char="▪"/>
            </a:pPr>
            <a:r>
              <a:rPr lang="en-US" sz="2400" i="0" u="none" strike="noStrike" dirty="0">
                <a:solidFill>
                  <a:srgbClr val="000000"/>
                </a:solidFill>
              </a:rPr>
              <a:t>Barriers to access</a:t>
            </a:r>
            <a:endParaRPr sz="2400" dirty="0">
              <a:solidFill>
                <a:srgbClr val="000000"/>
              </a:solidFill>
            </a:endParaRPr>
          </a:p>
          <a:p>
            <a:pPr marL="800100" lvl="1" indent="-342900" algn="l" rtl="0">
              <a:spcBef>
                <a:spcPts val="0"/>
              </a:spcBef>
              <a:spcAft>
                <a:spcPts val="0"/>
              </a:spcAft>
              <a:buSzPts val="1320"/>
              <a:buChar char="❑"/>
            </a:pPr>
            <a:r>
              <a:rPr lang="en-US" sz="2200" dirty="0">
                <a:solidFill>
                  <a:srgbClr val="000000"/>
                </a:solidFill>
              </a:rPr>
              <a:t>S</a:t>
            </a:r>
            <a:r>
              <a:rPr lang="en-US" sz="2200" i="0" u="none" strike="noStrike" dirty="0">
                <a:solidFill>
                  <a:srgbClr val="000000"/>
                </a:solidFill>
              </a:rPr>
              <a:t>elf-direction participants must invest significant unpaid time and effort to successfully self-direct</a:t>
            </a:r>
            <a:endParaRPr dirty="0"/>
          </a:p>
          <a:p>
            <a:pPr marL="342900" lvl="0" indent="-342900" algn="l" rtl="0">
              <a:spcBef>
                <a:spcPts val="0"/>
              </a:spcBef>
              <a:spcAft>
                <a:spcPts val="0"/>
              </a:spcAft>
              <a:buSzPts val="2880"/>
              <a:buChar char="▪"/>
            </a:pPr>
            <a:r>
              <a:rPr lang="en-US" sz="2400" i="0" u="none" strike="noStrike" dirty="0">
                <a:solidFill>
                  <a:srgbClr val="000000"/>
                </a:solidFill>
              </a:rPr>
              <a:t>Insufficient resources for information and assistance (I&amp;A)</a:t>
            </a:r>
            <a:endParaRPr dirty="0"/>
          </a:p>
          <a:p>
            <a:pPr marL="800100" lvl="1" indent="-342900" algn="l" rtl="0">
              <a:spcBef>
                <a:spcPts val="0"/>
              </a:spcBef>
              <a:spcAft>
                <a:spcPts val="0"/>
              </a:spcAft>
              <a:buSzPts val="1320"/>
              <a:buChar char="❑"/>
            </a:pPr>
            <a:r>
              <a:rPr lang="en-US" sz="2200" i="0" u="none" strike="noStrike" dirty="0">
                <a:solidFill>
                  <a:srgbClr val="000000"/>
                </a:solidFill>
              </a:rPr>
              <a:t>I&amp;A P</a:t>
            </a:r>
            <a:r>
              <a:rPr lang="en-US" sz="2200" dirty="0">
                <a:solidFill>
                  <a:srgbClr val="000000"/>
                </a:solidFill>
              </a:rPr>
              <a:t>roviders have high participant counts which doesn’t allow for the time</a:t>
            </a:r>
            <a:r>
              <a:rPr lang="en-US" sz="2200" i="0" u="none" strike="noStrike" dirty="0">
                <a:solidFill>
                  <a:srgbClr val="000000"/>
                </a:solidFill>
              </a:rPr>
              <a:t> that self-directing participants need</a:t>
            </a:r>
            <a:endParaRPr dirty="0"/>
          </a:p>
          <a:p>
            <a:pPr marL="342900" lvl="0" indent="-342900" algn="l" rtl="0">
              <a:spcBef>
                <a:spcPts val="0"/>
              </a:spcBef>
              <a:spcAft>
                <a:spcPts val="0"/>
              </a:spcAft>
              <a:buSzPts val="2880"/>
              <a:buChar char="▪"/>
            </a:pPr>
            <a:r>
              <a:rPr lang="en-US" sz="2400" i="0" u="none" strike="noStrike" dirty="0">
                <a:solidFill>
                  <a:srgbClr val="000000"/>
                </a:solidFill>
              </a:rPr>
              <a:t>Gatekeeping</a:t>
            </a:r>
            <a:endParaRPr sz="2400" dirty="0">
              <a:solidFill>
                <a:srgbClr val="000000"/>
              </a:solidFill>
            </a:endParaRPr>
          </a:p>
          <a:p>
            <a:pPr marL="800100" lvl="1" indent="-342900" algn="l" rtl="0">
              <a:spcBef>
                <a:spcPts val="0"/>
              </a:spcBef>
              <a:spcAft>
                <a:spcPts val="0"/>
              </a:spcAft>
              <a:buSzPts val="1320"/>
              <a:buChar char="❑"/>
            </a:pPr>
            <a:r>
              <a:rPr lang="en-US" sz="2200" dirty="0">
                <a:solidFill>
                  <a:srgbClr val="000000"/>
                </a:solidFill>
              </a:rPr>
              <a:t>I&amp;A Provider d</a:t>
            </a:r>
            <a:r>
              <a:rPr lang="en-US" sz="2200" i="0" u="none" strike="noStrike" dirty="0">
                <a:solidFill>
                  <a:srgbClr val="000000"/>
                </a:solidFill>
              </a:rPr>
              <a:t>ecides self-directing is “not a good fit”</a:t>
            </a:r>
            <a:endParaRPr dirty="0"/>
          </a:p>
          <a:p>
            <a:pPr marL="342900" lvl="0" indent="-342900" algn="l" rtl="0">
              <a:spcBef>
                <a:spcPts val="480"/>
              </a:spcBef>
              <a:spcAft>
                <a:spcPts val="0"/>
              </a:spcAft>
              <a:buClr>
                <a:srgbClr val="82A3AB"/>
              </a:buClr>
              <a:buSzPts val="2880"/>
              <a:buFont typeface="Noto Sans Symbols"/>
              <a:buChar char="▪"/>
            </a:pPr>
            <a:r>
              <a:rPr lang="en-US" sz="2400" i="0" u="none" strike="noStrike" dirty="0">
                <a:solidFill>
                  <a:srgbClr val="000000"/>
                </a:solidFill>
              </a:rPr>
              <a:t>Inclusion, diversity, equity, and accessibility (IDEA)</a:t>
            </a:r>
            <a:endParaRPr dirty="0"/>
          </a:p>
          <a:p>
            <a:pPr marL="800100" lvl="1" indent="-342900" algn="l" rtl="0">
              <a:spcBef>
                <a:spcPts val="440"/>
              </a:spcBef>
              <a:spcAft>
                <a:spcPts val="0"/>
              </a:spcAft>
              <a:buSzPts val="1320"/>
              <a:buChar char="❑"/>
            </a:pPr>
            <a:r>
              <a:rPr lang="en-US" sz="2200" dirty="0">
                <a:solidFill>
                  <a:srgbClr val="000000"/>
                </a:solidFill>
              </a:rPr>
              <a:t>S</a:t>
            </a:r>
            <a:r>
              <a:rPr lang="en-US" sz="2200" i="0" u="none" strike="noStrike" dirty="0">
                <a:solidFill>
                  <a:srgbClr val="000000"/>
                </a:solidFill>
              </a:rPr>
              <a:t>elf-direction tends to only be chosen by people who have greater resources</a:t>
            </a:r>
            <a:endParaRPr sz="2200" b="0" i="0" u="none" strike="noStrike" dirty="0">
              <a:solidFill>
                <a:srgbClr val="000000"/>
              </a:solidFill>
            </a:endParaRPr>
          </a:p>
          <a:p>
            <a:pPr marL="800100" lvl="1" indent="-342900" algn="l" rtl="0">
              <a:spcBef>
                <a:spcPts val="440"/>
              </a:spcBef>
              <a:spcAft>
                <a:spcPts val="0"/>
              </a:spcAft>
              <a:buSzPts val="1320"/>
              <a:buChar char="❑"/>
            </a:pPr>
            <a:r>
              <a:rPr lang="en-US" sz="2200" b="0" i="0" u="none" strike="noStrike" dirty="0">
                <a:solidFill>
                  <a:srgbClr val="000000"/>
                </a:solidFill>
              </a:rPr>
              <a:t>Major challenges in ensuring communities of color and communities for whom English is a second language have sufficient access </a:t>
            </a:r>
            <a:endParaRPr sz="2200" dirty="0"/>
          </a:p>
        </p:txBody>
      </p:sp>
      <p:sp>
        <p:nvSpPr>
          <p:cNvPr id="182" name="Google Shape;182;p15"/>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a:spLocks noGrp="1"/>
          </p:cNvSpPr>
          <p:nvPr>
            <p:ph type="title"/>
          </p:nvPr>
        </p:nvSpPr>
        <p:spPr>
          <a:xfrm>
            <a:off x="470648" y="233082"/>
            <a:ext cx="8229600" cy="701196"/>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16</a:t>
            </a:r>
            <a:br>
              <a:rPr lang="en-US" sz="800" dirty="0">
                <a:solidFill>
                  <a:schemeClr val="bg1">
                    <a:lumMod val="95000"/>
                  </a:schemeClr>
                </a:solidFill>
              </a:rPr>
            </a:br>
            <a:r>
              <a:rPr lang="en-US" sz="3200" dirty="0">
                <a:latin typeface="Arial"/>
                <a:ea typeface="Arial"/>
                <a:cs typeface="Arial"/>
                <a:sym typeface="Arial"/>
              </a:rPr>
              <a:t>Benefits of Self-Direction</a:t>
            </a:r>
            <a:endParaRPr sz="3200" dirty="0">
              <a:latin typeface="Arial"/>
              <a:ea typeface="Arial"/>
              <a:cs typeface="Arial"/>
              <a:sym typeface="Arial"/>
            </a:endParaRPr>
          </a:p>
        </p:txBody>
      </p:sp>
      <p:sp>
        <p:nvSpPr>
          <p:cNvPr id="188" name="Google Shape;188;p16"/>
          <p:cNvSpPr txBox="1">
            <a:spLocks noGrp="1"/>
          </p:cNvSpPr>
          <p:nvPr>
            <p:ph type="body" idx="1"/>
          </p:nvPr>
        </p:nvSpPr>
        <p:spPr>
          <a:xfrm>
            <a:off x="443752" y="1073914"/>
            <a:ext cx="8229600" cy="5351824"/>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880"/>
              <a:buChar char="▪"/>
            </a:pPr>
            <a:r>
              <a:rPr lang="en-US" sz="2400" dirty="0"/>
              <a:t>Self-</a:t>
            </a:r>
            <a:r>
              <a:rPr lang="en-US" sz="2400" dirty="0">
                <a:solidFill>
                  <a:srgbClr val="000000"/>
                </a:solidFill>
              </a:rPr>
              <a:t>direction allows people to hire who they want to be providers, expanding the pool of available workers</a:t>
            </a:r>
            <a:endParaRPr sz="2400" dirty="0"/>
          </a:p>
          <a:p>
            <a:pPr marL="342900" lvl="0" indent="-342900" algn="l" rtl="0">
              <a:lnSpc>
                <a:spcPct val="115000"/>
              </a:lnSpc>
              <a:spcBef>
                <a:spcPts val="0"/>
              </a:spcBef>
              <a:spcAft>
                <a:spcPts val="0"/>
              </a:spcAft>
              <a:buSzPts val="2880"/>
              <a:buChar char="▪"/>
            </a:pPr>
            <a:r>
              <a:rPr lang="en-US" sz="2400" dirty="0">
                <a:solidFill>
                  <a:srgbClr val="000000"/>
                </a:solidFill>
              </a:rPr>
              <a:t>The model can be cost effective, because the participant takes on the responsibility of being the employer which can lead to lower administrative costs</a:t>
            </a:r>
            <a:endParaRPr dirty="0"/>
          </a:p>
          <a:p>
            <a:pPr marL="342900" lvl="0" indent="-342900" algn="l" rtl="0">
              <a:lnSpc>
                <a:spcPct val="115000"/>
              </a:lnSpc>
              <a:spcBef>
                <a:spcPts val="0"/>
              </a:spcBef>
              <a:spcAft>
                <a:spcPts val="0"/>
              </a:spcAft>
              <a:buSzPts val="2880"/>
              <a:buChar char="▪"/>
            </a:pPr>
            <a:r>
              <a:rPr lang="en-US" sz="2400" dirty="0"/>
              <a:t>Self-direction</a:t>
            </a:r>
            <a:r>
              <a:rPr lang="en-US" sz="2400" dirty="0">
                <a:solidFill>
                  <a:srgbClr val="000000"/>
                </a:solidFill>
              </a:rPr>
              <a:t> has a</a:t>
            </a:r>
            <a:r>
              <a:rPr lang="en-US" sz="2400" dirty="0"/>
              <a:t> positive</a:t>
            </a:r>
            <a:r>
              <a:rPr lang="en-US" sz="2400" dirty="0">
                <a:solidFill>
                  <a:srgbClr val="000000"/>
                </a:solidFill>
              </a:rPr>
              <a:t> impact on satisfaction and involvement in the community</a:t>
            </a:r>
            <a:endParaRPr dirty="0"/>
          </a:p>
          <a:p>
            <a:pPr marL="342900" lvl="0" indent="-342900" algn="l" rtl="0">
              <a:lnSpc>
                <a:spcPct val="115000"/>
              </a:lnSpc>
              <a:spcBef>
                <a:spcPts val="0"/>
              </a:spcBef>
              <a:spcAft>
                <a:spcPts val="0"/>
              </a:spcAft>
              <a:buSzPts val="2880"/>
              <a:buChar char="▪"/>
            </a:pPr>
            <a:r>
              <a:rPr lang="en-US" sz="2400" dirty="0">
                <a:solidFill>
                  <a:srgbClr val="000000"/>
                </a:solidFill>
              </a:rPr>
              <a:t>Participants are more likely to choose </a:t>
            </a:r>
            <a:r>
              <a:rPr lang="en-US" sz="2400" dirty="0"/>
              <a:t>self-direction</a:t>
            </a:r>
            <a:r>
              <a:rPr lang="en-US" sz="2400" dirty="0">
                <a:solidFill>
                  <a:srgbClr val="000000"/>
                </a:solidFill>
              </a:rPr>
              <a:t> because they retain control, choice, and flexibility</a:t>
            </a:r>
            <a:endParaRPr dirty="0"/>
          </a:p>
          <a:p>
            <a:pPr marL="342900" lvl="0" indent="-342900" algn="l" rtl="0">
              <a:lnSpc>
                <a:spcPct val="115000"/>
              </a:lnSpc>
              <a:spcBef>
                <a:spcPts val="0"/>
              </a:spcBef>
              <a:spcAft>
                <a:spcPts val="0"/>
              </a:spcAft>
              <a:buSzPts val="2880"/>
              <a:buChar char="▪"/>
            </a:pPr>
            <a:r>
              <a:rPr lang="en-US" sz="2400" dirty="0"/>
              <a:t>The benefits of self-direction for people who live in rural settings and/or living with high care needs have been found to be especially pronounced</a:t>
            </a:r>
            <a:endParaRPr sz="2400" dirty="0"/>
          </a:p>
        </p:txBody>
      </p:sp>
      <p:sp>
        <p:nvSpPr>
          <p:cNvPr id="189" name="Google Shape;189;p16"/>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7"/>
          <p:cNvSpPr txBox="1">
            <a:spLocks noGrp="1"/>
          </p:cNvSpPr>
          <p:nvPr>
            <p:ph type="title"/>
          </p:nvPr>
        </p:nvSpPr>
        <p:spPr>
          <a:xfrm>
            <a:off x="470648" y="233082"/>
            <a:ext cx="8229600" cy="780695"/>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17</a:t>
            </a:r>
            <a:br>
              <a:rPr lang="en-US" sz="800" dirty="0">
                <a:solidFill>
                  <a:schemeClr val="bg1">
                    <a:lumMod val="95000"/>
                  </a:schemeClr>
                </a:solidFill>
              </a:rPr>
            </a:br>
            <a:r>
              <a:rPr lang="en-US" sz="3200" dirty="0"/>
              <a:t>The Truth about Self-Direction</a:t>
            </a:r>
            <a:endParaRPr sz="3200" dirty="0"/>
          </a:p>
        </p:txBody>
      </p:sp>
      <p:grpSp>
        <p:nvGrpSpPr>
          <p:cNvPr id="196" name="Google Shape;196;p17" descr="Four boxes - Blue says For everyone with the right supports. Green says Increases choice and control. Orange says Reduces unmet needs. Blue that says No more fraud than traditional services."/>
          <p:cNvGrpSpPr/>
          <p:nvPr/>
        </p:nvGrpSpPr>
        <p:grpSpPr>
          <a:xfrm>
            <a:off x="999460" y="1366780"/>
            <a:ext cx="7219506" cy="4492541"/>
            <a:chOff x="0" y="5813"/>
            <a:chExt cx="7219506" cy="4492541"/>
          </a:xfrm>
        </p:grpSpPr>
        <p:sp>
          <p:nvSpPr>
            <p:cNvPr id="197" name="Google Shape;197;p17"/>
            <p:cNvSpPr/>
            <p:nvPr/>
          </p:nvSpPr>
          <p:spPr>
            <a:xfrm>
              <a:off x="0" y="5813"/>
              <a:ext cx="3437021" cy="2062212"/>
            </a:xfrm>
            <a:prstGeom prst="rect">
              <a:avLst/>
            </a:prstGeom>
            <a:solidFill>
              <a:srgbClr val="276D7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7"/>
            <p:cNvSpPr/>
            <p:nvPr/>
          </p:nvSpPr>
          <p:spPr>
            <a:xfrm>
              <a:off x="3782485" y="5813"/>
              <a:ext cx="3437021" cy="2062212"/>
            </a:xfrm>
            <a:prstGeom prst="rect">
              <a:avLst/>
            </a:prstGeom>
            <a:solidFill>
              <a:srgbClr val="78BC2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7"/>
            <p:cNvSpPr txBox="1"/>
            <p:nvPr/>
          </p:nvSpPr>
          <p:spPr>
            <a:xfrm>
              <a:off x="0" y="5813"/>
              <a:ext cx="3437021" cy="2062212"/>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Times New Roman"/>
                <a:buNone/>
              </a:pPr>
              <a:r>
                <a:rPr lang="en-US" sz="4000" dirty="0">
                  <a:solidFill>
                    <a:schemeClr val="lt1"/>
                  </a:solidFill>
                  <a:latin typeface="Times New Roman"/>
                  <a:ea typeface="Times New Roman"/>
                  <a:cs typeface="Times New Roman"/>
                  <a:sym typeface="Times New Roman"/>
                </a:rPr>
                <a:t>For everyone with the right supports</a:t>
              </a:r>
              <a:endParaRPr dirty="0"/>
            </a:p>
          </p:txBody>
        </p:sp>
        <p:sp>
          <p:nvSpPr>
            <p:cNvPr id="200" name="Google Shape;200;p17"/>
            <p:cNvSpPr txBox="1"/>
            <p:nvPr/>
          </p:nvSpPr>
          <p:spPr>
            <a:xfrm>
              <a:off x="3782485" y="5813"/>
              <a:ext cx="3437021" cy="2062212"/>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Times New Roman"/>
                <a:buNone/>
              </a:pPr>
              <a:r>
                <a:rPr lang="en-US" sz="4000" dirty="0">
                  <a:solidFill>
                    <a:schemeClr val="lt1"/>
                  </a:solidFill>
                  <a:latin typeface="Times New Roman"/>
                  <a:ea typeface="Times New Roman"/>
                  <a:cs typeface="Times New Roman"/>
                  <a:sym typeface="Times New Roman"/>
                </a:rPr>
                <a:t>Increases choice and control</a:t>
              </a:r>
              <a:endParaRPr dirty="0"/>
            </a:p>
          </p:txBody>
        </p:sp>
        <p:sp>
          <p:nvSpPr>
            <p:cNvPr id="201" name="Google Shape;201;p17"/>
            <p:cNvSpPr/>
            <p:nvPr/>
          </p:nvSpPr>
          <p:spPr>
            <a:xfrm>
              <a:off x="0" y="2436142"/>
              <a:ext cx="3437021" cy="2062212"/>
            </a:xfrm>
            <a:prstGeom prst="rect">
              <a:avLst/>
            </a:prstGeom>
            <a:solidFill>
              <a:srgbClr val="E9803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7"/>
            <p:cNvSpPr txBox="1"/>
            <p:nvPr/>
          </p:nvSpPr>
          <p:spPr>
            <a:xfrm>
              <a:off x="0" y="2436142"/>
              <a:ext cx="3437021" cy="2062212"/>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Times New Roman"/>
                <a:buNone/>
              </a:pPr>
              <a:r>
                <a:rPr lang="en-US" sz="4000" dirty="0">
                  <a:solidFill>
                    <a:schemeClr val="lt1"/>
                  </a:solidFill>
                  <a:latin typeface="Times New Roman"/>
                  <a:ea typeface="Times New Roman"/>
                  <a:cs typeface="Times New Roman"/>
                  <a:sym typeface="Times New Roman"/>
                </a:rPr>
                <a:t>Reduces unmet needs</a:t>
              </a:r>
              <a:endParaRPr dirty="0"/>
            </a:p>
          </p:txBody>
        </p:sp>
        <p:sp>
          <p:nvSpPr>
            <p:cNvPr id="203" name="Google Shape;203;p17"/>
            <p:cNvSpPr/>
            <p:nvPr/>
          </p:nvSpPr>
          <p:spPr>
            <a:xfrm>
              <a:off x="3781604" y="2421028"/>
              <a:ext cx="3437021" cy="2062212"/>
            </a:xfrm>
            <a:prstGeom prst="rect">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7"/>
            <p:cNvSpPr txBox="1"/>
            <p:nvPr/>
          </p:nvSpPr>
          <p:spPr>
            <a:xfrm>
              <a:off x="3781604" y="2421028"/>
              <a:ext cx="3437021" cy="2062212"/>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Times New Roman"/>
                <a:buNone/>
              </a:pPr>
              <a:r>
                <a:rPr lang="en-US" sz="4000" dirty="0">
                  <a:solidFill>
                    <a:schemeClr val="lt1"/>
                  </a:solidFill>
                  <a:latin typeface="Times New Roman"/>
                  <a:ea typeface="Times New Roman"/>
                  <a:cs typeface="Times New Roman"/>
                  <a:sym typeface="Times New Roman"/>
                </a:rPr>
                <a:t>No more fraud than traditional services</a:t>
              </a:r>
              <a:endParaRPr dirty="0"/>
            </a:p>
          </p:txBody>
        </p:sp>
      </p:grpSp>
      <p:sp>
        <p:nvSpPr>
          <p:cNvPr id="194" name="Google Shape;194;p17"/>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prstGeom prst="rect">
            <a:avLst/>
          </a:prstGeom>
          <a:solidFill>
            <a:srgbClr val="276D7B"/>
          </a:solidFill>
          <a:ln w="9525" cap="flat" cmpd="sng">
            <a:solidFill>
              <a:srgbClr val="276D7B"/>
            </a:solidFill>
            <a:prstDash val="solid"/>
            <a:round/>
            <a:headEnd type="none" w="sm" len="sm"/>
            <a:tailEnd type="none" w="sm" len="sm"/>
          </a:ln>
        </p:spPr>
        <p:txBody>
          <a:bodyPr spcFirstLastPara="1" wrap="square" lIns="91425" tIns="45700" rIns="91425" bIns="45700" anchor="b" anchorCtr="0">
            <a:noAutofit/>
          </a:bodyPr>
          <a:lstStyle/>
          <a:p>
            <a:pPr lvl="0"/>
            <a:r>
              <a:rPr lang="en-US" sz="800" dirty="0">
                <a:solidFill>
                  <a:schemeClr val="bg2"/>
                </a:solidFill>
              </a:rPr>
              <a:t>&gt;&gt;Slide 18</a:t>
            </a:r>
            <a:br>
              <a:rPr lang="en-US" sz="800" dirty="0">
                <a:solidFill>
                  <a:schemeClr val="bg1">
                    <a:lumMod val="95000"/>
                  </a:schemeClr>
                </a:solidFill>
              </a:rPr>
            </a:br>
            <a:r>
              <a:rPr lang="en-US" dirty="0"/>
              <a:t>Information &amp; Assistance </a:t>
            </a:r>
            <a:br>
              <a:rPr lang="en-US" dirty="0"/>
            </a:br>
            <a:r>
              <a:rPr lang="en-US" dirty="0"/>
              <a:t>in Self-Direction</a:t>
            </a:r>
            <a:endParaRPr dirty="0"/>
          </a:p>
        </p:txBody>
      </p:sp>
      <p:sp>
        <p:nvSpPr>
          <p:cNvPr id="6" name="Google Shape;79;p4">
            <a:extLst>
              <a:ext uri="{FF2B5EF4-FFF2-40B4-BE49-F238E27FC236}">
                <a16:creationId xmlns:a16="http://schemas.microsoft.com/office/drawing/2014/main" id="{9624E001-6705-634F-E8BC-B7D8C8405B94}"/>
              </a:ext>
            </a:extLst>
          </p:cNvPr>
          <p:cNvSpPr txBox="1">
            <a:spLocks/>
          </p:cNvSpPr>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000" smtClean="0">
                <a:solidFill>
                  <a:schemeClr val="bg1">
                    <a:lumMod val="65000"/>
                  </a:schemeClr>
                </a:solidFill>
              </a:rPr>
              <a:pPr algn="r"/>
              <a:t>18</a:t>
            </a:fld>
            <a:endParaRPr lang="en-US" sz="1000" dirty="0">
              <a:solidFill>
                <a:schemeClr val="bg1">
                  <a:lumMod val="6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470648" y="233082"/>
            <a:ext cx="8229600" cy="820466"/>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19</a:t>
            </a:r>
            <a:br>
              <a:rPr lang="en-US" sz="800" dirty="0">
                <a:solidFill>
                  <a:schemeClr val="bg1">
                    <a:lumMod val="95000"/>
                  </a:schemeClr>
                </a:solidFill>
              </a:rPr>
            </a:br>
            <a:r>
              <a:rPr lang="en-US" sz="3200" dirty="0"/>
              <a:t>Information and Assistance Provider</a:t>
            </a:r>
            <a:endParaRPr sz="3200" dirty="0"/>
          </a:p>
        </p:txBody>
      </p:sp>
      <p:sp>
        <p:nvSpPr>
          <p:cNvPr id="216" name="Google Shape;216;p19"/>
          <p:cNvSpPr txBox="1">
            <a:spLocks noGrp="1"/>
          </p:cNvSpPr>
          <p:nvPr>
            <p:ph type="body" idx="1"/>
          </p:nvPr>
        </p:nvSpPr>
        <p:spPr>
          <a:xfrm>
            <a:off x="470648" y="880782"/>
            <a:ext cx="7887289" cy="550354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80"/>
              <a:buChar char="▪"/>
            </a:pPr>
            <a:r>
              <a:rPr lang="en-US" sz="2400" dirty="0"/>
              <a:t>Person provided by the state to provide information and assistance to the participant to ensure the participant understands and can be successful when self-directing</a:t>
            </a:r>
            <a:endParaRPr dirty="0"/>
          </a:p>
          <a:p>
            <a:pPr marL="342900" lvl="0" indent="-342900" algn="l" rtl="0">
              <a:spcBef>
                <a:spcPts val="300"/>
              </a:spcBef>
              <a:spcAft>
                <a:spcPts val="0"/>
              </a:spcAft>
              <a:buSzPts val="2880"/>
              <a:buChar char="▪"/>
            </a:pPr>
            <a:r>
              <a:rPr lang="en-US" sz="2400" dirty="0"/>
              <a:t>Other names:</a:t>
            </a:r>
            <a:endParaRPr dirty="0"/>
          </a:p>
          <a:p>
            <a:pPr marL="800100" lvl="1" indent="-342900" algn="l" rtl="0">
              <a:spcBef>
                <a:spcPts val="300"/>
              </a:spcBef>
              <a:spcAft>
                <a:spcPts val="0"/>
              </a:spcAft>
              <a:buSzPts val="1320"/>
              <a:buChar char="❑"/>
            </a:pPr>
            <a:r>
              <a:rPr lang="en-US" sz="2200" dirty="0"/>
              <a:t>Case Manager</a:t>
            </a:r>
            <a:endParaRPr dirty="0"/>
          </a:p>
          <a:p>
            <a:pPr marL="800100" lvl="1" indent="-342900" algn="l" rtl="0">
              <a:spcBef>
                <a:spcPts val="300"/>
              </a:spcBef>
              <a:spcAft>
                <a:spcPts val="0"/>
              </a:spcAft>
              <a:buSzPts val="1320"/>
              <a:buChar char="❑"/>
            </a:pPr>
            <a:r>
              <a:rPr lang="en-US" sz="2200" dirty="0"/>
              <a:t>Service Coordinator</a:t>
            </a:r>
            <a:endParaRPr dirty="0"/>
          </a:p>
          <a:p>
            <a:pPr marL="800100" lvl="1" indent="-342900" algn="l" rtl="0">
              <a:spcBef>
                <a:spcPts val="300"/>
              </a:spcBef>
              <a:spcAft>
                <a:spcPts val="0"/>
              </a:spcAft>
              <a:buSzPts val="1320"/>
              <a:buChar char="❑"/>
            </a:pPr>
            <a:r>
              <a:rPr lang="en-US" sz="2200" dirty="0"/>
              <a:t>Support Broker</a:t>
            </a:r>
            <a:endParaRPr dirty="0"/>
          </a:p>
          <a:p>
            <a:pPr marL="342900" lvl="0" indent="-342900" algn="l" rtl="0">
              <a:spcBef>
                <a:spcPts val="300"/>
              </a:spcBef>
              <a:spcAft>
                <a:spcPts val="0"/>
              </a:spcAft>
              <a:buSzPts val="2880"/>
              <a:buChar char="▪"/>
            </a:pPr>
            <a:r>
              <a:rPr lang="en-US" sz="2400" dirty="0"/>
              <a:t>Responsibilities include:</a:t>
            </a:r>
            <a:endParaRPr dirty="0"/>
          </a:p>
          <a:p>
            <a:pPr marL="800100" lvl="1" indent="-342900" algn="l" rtl="0">
              <a:spcBef>
                <a:spcPts val="300"/>
              </a:spcBef>
              <a:spcAft>
                <a:spcPts val="0"/>
              </a:spcAft>
              <a:buSzPts val="1320"/>
              <a:buChar char="❑"/>
            </a:pPr>
            <a:r>
              <a:rPr lang="en-US" sz="2200" dirty="0"/>
              <a:t>Informs the participant of program guidelines</a:t>
            </a:r>
            <a:endParaRPr dirty="0"/>
          </a:p>
          <a:p>
            <a:pPr marL="800100" lvl="1" indent="-342900" algn="l" rtl="0">
              <a:spcBef>
                <a:spcPts val="300"/>
              </a:spcBef>
              <a:spcAft>
                <a:spcPts val="0"/>
              </a:spcAft>
              <a:buSzPts val="1320"/>
              <a:buChar char="❑"/>
            </a:pPr>
            <a:r>
              <a:rPr lang="en-US" sz="2200" dirty="0"/>
              <a:t>Informs the participant of their responsibilities</a:t>
            </a:r>
            <a:endParaRPr dirty="0"/>
          </a:p>
          <a:p>
            <a:pPr marL="800100" lvl="1" indent="-342900" algn="l" rtl="0">
              <a:spcBef>
                <a:spcPts val="300"/>
              </a:spcBef>
              <a:spcAft>
                <a:spcPts val="0"/>
              </a:spcAft>
              <a:buSzPts val="1320"/>
              <a:buChar char="❑"/>
            </a:pPr>
            <a:r>
              <a:rPr lang="en-US" sz="2200" dirty="0"/>
              <a:t>Works with the participant to be an effective employer</a:t>
            </a:r>
            <a:endParaRPr dirty="0"/>
          </a:p>
          <a:p>
            <a:pPr marL="800100" lvl="1" indent="-342900" algn="l" rtl="0">
              <a:spcBef>
                <a:spcPts val="440"/>
              </a:spcBef>
              <a:spcAft>
                <a:spcPts val="0"/>
              </a:spcAft>
              <a:buSzPts val="1320"/>
              <a:buChar char="❑"/>
            </a:pPr>
            <a:r>
              <a:rPr lang="en-US" sz="2200" dirty="0"/>
              <a:t>Provides guidance and resources on all aspects of self-direction</a:t>
            </a:r>
            <a:endParaRPr dirty="0"/>
          </a:p>
          <a:p>
            <a:pPr marL="800100" lvl="1" indent="-342900" algn="l" rtl="0">
              <a:spcBef>
                <a:spcPts val="440"/>
              </a:spcBef>
              <a:spcAft>
                <a:spcPts val="0"/>
              </a:spcAft>
              <a:buSzPts val="1320"/>
              <a:buChar char="❑"/>
            </a:pPr>
            <a:r>
              <a:rPr lang="en-US" sz="2200" dirty="0"/>
              <a:t>Provides support and encouragement for self-directing</a:t>
            </a:r>
            <a:endParaRPr dirty="0"/>
          </a:p>
        </p:txBody>
      </p:sp>
      <p:sp>
        <p:nvSpPr>
          <p:cNvPr id="217" name="Google Shape;217;p19"/>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2"/>
          <p:cNvSpPr txBox="1">
            <a:spLocks noGrp="1"/>
          </p:cNvSpPr>
          <p:nvPr>
            <p:ph type="title"/>
          </p:nvPr>
        </p:nvSpPr>
        <p:spPr>
          <a:xfrm>
            <a:off x="470451" y="228600"/>
            <a:ext cx="8229600" cy="73618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sz="500" b="1" i="0" u="none" strike="noStrike" cap="none" dirty="0">
                <a:solidFill>
                  <a:schemeClr val="bg1">
                    <a:lumMod val="95000"/>
                  </a:schemeClr>
                </a:solidFill>
                <a:effectLst/>
                <a:latin typeface="Arial"/>
                <a:ea typeface="Arial"/>
                <a:cs typeface="Arial"/>
                <a:sym typeface="Arial"/>
              </a:rPr>
              <a:t>&gt;&gt;Slide 2</a:t>
            </a:r>
            <a:br>
              <a:rPr lang="en-US" sz="3600" b="1" i="0" u="none" strike="noStrike" cap="none" dirty="0">
                <a:solidFill>
                  <a:schemeClr val="dk1"/>
                </a:solidFill>
                <a:effectLst/>
                <a:latin typeface="Arial"/>
                <a:ea typeface="Arial"/>
                <a:cs typeface="Arial"/>
                <a:sym typeface="Arial"/>
              </a:rPr>
            </a:br>
            <a:r>
              <a:rPr lang="en-US" sz="3200" dirty="0"/>
              <a:t>Who are we?</a:t>
            </a:r>
            <a:endParaRPr sz="3200" dirty="0"/>
          </a:p>
        </p:txBody>
      </p:sp>
      <p:sp>
        <p:nvSpPr>
          <p:cNvPr id="63" name="Google Shape;63;p2"/>
          <p:cNvSpPr txBox="1">
            <a:spLocks noGrp="1"/>
          </p:cNvSpPr>
          <p:nvPr>
            <p:ph type="body" idx="1"/>
          </p:nvPr>
        </p:nvSpPr>
        <p:spPr>
          <a:xfrm>
            <a:off x="470451" y="1165859"/>
            <a:ext cx="5413514" cy="510573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82A3AB"/>
              </a:buClr>
              <a:buSzPts val="2880"/>
              <a:buChar char="▪"/>
            </a:pPr>
            <a:r>
              <a:rPr lang="en-US" sz="2600" b="0" i="0" dirty="0">
                <a:solidFill>
                  <a:srgbClr val="434343"/>
                </a:solidFill>
              </a:rPr>
              <a:t>The Applied Self-Direction team works with self-direction programs to maximize the level of choice and control that participants can exercise over their services and supports</a:t>
            </a:r>
            <a:endParaRPr sz="2600" dirty="0"/>
          </a:p>
          <a:p>
            <a:pPr marL="342900" lvl="0" indent="-342900" algn="l" rtl="0">
              <a:spcBef>
                <a:spcPts val="480"/>
              </a:spcBef>
              <a:spcAft>
                <a:spcPts val="0"/>
              </a:spcAft>
              <a:buClr>
                <a:srgbClr val="82A3AB"/>
              </a:buClr>
              <a:buSzPts val="2880"/>
              <a:buChar char="▪"/>
            </a:pPr>
            <a:r>
              <a:rPr lang="en-US" sz="2600" b="0" i="0" dirty="0">
                <a:solidFill>
                  <a:srgbClr val="434343"/>
                </a:solidFill>
              </a:rPr>
              <a:t>We provide training to state program administrators, service coordinators, support brokers, Fiscal Intermediaries (FI) agencies, and stakeholders across the country</a:t>
            </a:r>
            <a:endParaRPr sz="2600" dirty="0"/>
          </a:p>
        </p:txBody>
      </p:sp>
      <p:pic>
        <p:nvPicPr>
          <p:cNvPr id="64" name="Google Shape;64;p2" descr="The applied Self-Direction Logo. Light blue, dark blue and green small triangles form an abstract capital letter A"/>
          <p:cNvPicPr preferRelativeResize="0">
            <a:picLocks noGrp="1"/>
          </p:cNvPicPr>
          <p:nvPr>
            <p:ph type="body" idx="2"/>
          </p:nvPr>
        </p:nvPicPr>
        <p:blipFill rotWithShape="1">
          <a:blip r:embed="rId3">
            <a:alphaModFix/>
          </a:blip>
          <a:srcRect/>
          <a:stretch/>
        </p:blipFill>
        <p:spPr>
          <a:xfrm>
            <a:off x="5806440" y="964783"/>
            <a:ext cx="3298813" cy="3689514"/>
          </a:xfrm>
          <a:prstGeom prst="rect">
            <a:avLst/>
          </a:prstGeom>
          <a:noFill/>
          <a:ln>
            <a:noFill/>
          </a:ln>
        </p:spPr>
      </p:pic>
      <p:sp>
        <p:nvSpPr>
          <p:cNvPr id="61" name="Google Shape;61;p2"/>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470648" y="233082"/>
            <a:ext cx="8325880" cy="1295400"/>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a:t>
            </a:r>
            <a:r>
              <a:rPr lang="en-US" sz="800" baseline="0" dirty="0">
                <a:solidFill>
                  <a:schemeClr val="bg1">
                    <a:lumMod val="95000"/>
                  </a:schemeClr>
                </a:solidFill>
              </a:rPr>
              <a:t> </a:t>
            </a:r>
            <a:r>
              <a:rPr lang="en-US" sz="800" dirty="0">
                <a:solidFill>
                  <a:schemeClr val="bg1">
                    <a:lumMod val="95000"/>
                  </a:schemeClr>
                </a:solidFill>
              </a:rPr>
              <a:t>20</a:t>
            </a:r>
            <a:br>
              <a:rPr lang="en-US" sz="800" dirty="0">
                <a:solidFill>
                  <a:schemeClr val="bg1">
                    <a:lumMod val="95000"/>
                  </a:schemeClr>
                </a:solidFill>
              </a:rPr>
            </a:br>
            <a:r>
              <a:rPr lang="en-US" sz="3200" dirty="0"/>
              <a:t>How the Information and Assistance Provider is Different from a Case Manager</a:t>
            </a:r>
            <a:endParaRPr sz="3200" dirty="0"/>
          </a:p>
        </p:txBody>
      </p:sp>
      <p:sp>
        <p:nvSpPr>
          <p:cNvPr id="224" name="Google Shape;224;p20"/>
          <p:cNvSpPr txBox="1">
            <a:spLocks noGrp="1"/>
          </p:cNvSpPr>
          <p:nvPr>
            <p:ph type="body" idx="1"/>
          </p:nvPr>
        </p:nvSpPr>
        <p:spPr>
          <a:xfrm>
            <a:off x="443752" y="1345602"/>
            <a:ext cx="8229600" cy="460255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80"/>
              <a:buChar char="▪"/>
            </a:pPr>
            <a:r>
              <a:rPr lang="en-US" sz="2400" dirty="0"/>
              <a:t>Fully understands and supports the self-directed experience</a:t>
            </a:r>
            <a:endParaRPr dirty="0"/>
          </a:p>
          <a:p>
            <a:pPr marL="342900" lvl="0" indent="-342900" algn="l" rtl="0">
              <a:spcBef>
                <a:spcPts val="300"/>
              </a:spcBef>
              <a:spcAft>
                <a:spcPts val="0"/>
              </a:spcAft>
              <a:buSzPts val="2880"/>
              <a:buChar char="▪"/>
            </a:pPr>
            <a:r>
              <a:rPr lang="en-US" sz="2400" dirty="0"/>
              <a:t>Understands the importance of independence and cultivates it</a:t>
            </a:r>
            <a:endParaRPr dirty="0"/>
          </a:p>
          <a:p>
            <a:pPr marL="342900" lvl="0" indent="-342900" algn="l" rtl="0">
              <a:spcBef>
                <a:spcPts val="300"/>
              </a:spcBef>
              <a:spcAft>
                <a:spcPts val="0"/>
              </a:spcAft>
              <a:buSzPts val="2880"/>
              <a:buChar char="▪"/>
            </a:pPr>
            <a:r>
              <a:rPr lang="en-US" sz="2400" dirty="0"/>
              <a:t>Works with the participant to create a person-centered plan</a:t>
            </a:r>
            <a:endParaRPr dirty="0"/>
          </a:p>
          <a:p>
            <a:pPr marL="342900" lvl="0" indent="-342900" algn="l" rtl="0">
              <a:spcBef>
                <a:spcPts val="300"/>
              </a:spcBef>
              <a:spcAft>
                <a:spcPts val="0"/>
              </a:spcAft>
              <a:buSzPts val="2880"/>
              <a:buChar char="▪"/>
            </a:pPr>
            <a:r>
              <a:rPr lang="en-US" sz="2400" dirty="0"/>
              <a:t>Empowers vs. manages</a:t>
            </a:r>
            <a:endParaRPr dirty="0"/>
          </a:p>
          <a:p>
            <a:pPr marL="342900" lvl="0" indent="-342900" algn="l" rtl="0">
              <a:spcBef>
                <a:spcPts val="300"/>
              </a:spcBef>
              <a:spcAft>
                <a:spcPts val="0"/>
              </a:spcAft>
              <a:buSzPts val="2880"/>
              <a:buChar char="▪"/>
            </a:pPr>
            <a:r>
              <a:rPr lang="en-US" sz="2400" dirty="0"/>
              <a:t>Uses a personalized approach</a:t>
            </a:r>
            <a:endParaRPr sz="2400" dirty="0"/>
          </a:p>
          <a:p>
            <a:pPr marL="342900" lvl="0" indent="-342900" algn="l" rtl="0">
              <a:spcBef>
                <a:spcPts val="300"/>
              </a:spcBef>
              <a:spcAft>
                <a:spcPts val="0"/>
              </a:spcAft>
              <a:buSzPts val="2880"/>
              <a:buChar char="▪"/>
            </a:pPr>
            <a:r>
              <a:rPr lang="en-US" sz="2400" dirty="0"/>
              <a:t>Cares about participant’s goals and personal outcomes</a:t>
            </a:r>
            <a:endParaRPr sz="2400" dirty="0"/>
          </a:p>
          <a:p>
            <a:pPr marL="342900" lvl="0" indent="-342900" algn="l" rtl="0">
              <a:spcBef>
                <a:spcPts val="300"/>
              </a:spcBef>
              <a:spcAft>
                <a:spcPts val="0"/>
              </a:spcAft>
              <a:buSzPts val="2880"/>
              <a:buChar char="▪"/>
            </a:pPr>
            <a:r>
              <a:rPr lang="en-US" sz="2400" dirty="0"/>
              <a:t>Cultivates problem solving techniques</a:t>
            </a:r>
            <a:endParaRPr dirty="0"/>
          </a:p>
          <a:p>
            <a:pPr marL="342900" lvl="0" indent="-342900" algn="l" rtl="0">
              <a:spcBef>
                <a:spcPts val="480"/>
              </a:spcBef>
              <a:spcAft>
                <a:spcPts val="0"/>
              </a:spcAft>
              <a:buClr>
                <a:srgbClr val="82A3AB"/>
              </a:buClr>
              <a:buSzPts val="2880"/>
              <a:buFont typeface="Noto Sans Symbols"/>
              <a:buChar char="▪"/>
            </a:pPr>
            <a:r>
              <a:rPr lang="en-US" sz="2400" dirty="0"/>
              <a:t>Does “with” instead of does “for”</a:t>
            </a:r>
            <a:endParaRPr dirty="0"/>
          </a:p>
          <a:p>
            <a:pPr marL="342900" lvl="0" indent="-342900" algn="l" rtl="0">
              <a:spcBef>
                <a:spcPts val="480"/>
              </a:spcBef>
              <a:spcAft>
                <a:spcPts val="0"/>
              </a:spcAft>
              <a:buClr>
                <a:srgbClr val="82A3AB"/>
              </a:buClr>
              <a:buSzPts val="2880"/>
              <a:buFont typeface="Noto Sans Symbols"/>
              <a:buChar char="▪"/>
            </a:pPr>
            <a:r>
              <a:rPr lang="en-US" sz="2400" dirty="0"/>
              <a:t>Understands “Important To” vs “Important For”</a:t>
            </a:r>
            <a:endParaRPr dirty="0"/>
          </a:p>
          <a:p>
            <a:pPr marL="342900" lvl="0" indent="-342900" algn="l" rtl="0">
              <a:spcBef>
                <a:spcPts val="480"/>
              </a:spcBef>
              <a:spcAft>
                <a:spcPts val="0"/>
              </a:spcAft>
              <a:buClr>
                <a:srgbClr val="82A3AB"/>
              </a:buClr>
              <a:buSzPts val="2880"/>
              <a:buFont typeface="Noto Sans Symbols"/>
              <a:buChar char="▪"/>
            </a:pPr>
            <a:r>
              <a:rPr lang="en-US" sz="2400" dirty="0"/>
              <a:t>Provides tools for continued success instead of solving the current problem</a:t>
            </a:r>
            <a:endParaRPr sz="2400" dirty="0"/>
          </a:p>
        </p:txBody>
      </p:sp>
      <p:sp>
        <p:nvSpPr>
          <p:cNvPr id="225" name="Google Shape;225;p20"/>
          <p:cNvSpPr txBox="1">
            <a:spLocks noGrp="1"/>
          </p:cNvSpPr>
          <p:nvPr>
            <p:ph type="sldNum" idx="4294967295"/>
          </p:nvPr>
        </p:nvSpPr>
        <p:spPr>
          <a:xfrm>
            <a:off x="8458200" y="6400800"/>
            <a:ext cx="57085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20</a:t>
            </a:fld>
            <a:endParaRP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470648" y="233082"/>
            <a:ext cx="8229600" cy="763614"/>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21</a:t>
            </a:r>
            <a:br>
              <a:rPr lang="en-US" sz="800" dirty="0">
                <a:solidFill>
                  <a:schemeClr val="bg1">
                    <a:lumMod val="95000"/>
                  </a:schemeClr>
                </a:solidFill>
              </a:rPr>
            </a:br>
            <a:r>
              <a:rPr lang="en-US" sz="3200" dirty="0"/>
              <a:t>I&amp;A Challenges in Self-Direction</a:t>
            </a:r>
            <a:endParaRPr sz="3200" dirty="0"/>
          </a:p>
        </p:txBody>
      </p:sp>
      <p:sp>
        <p:nvSpPr>
          <p:cNvPr id="231" name="Google Shape;231;p21"/>
          <p:cNvSpPr txBox="1">
            <a:spLocks noGrp="1"/>
          </p:cNvSpPr>
          <p:nvPr>
            <p:ph type="body" idx="1"/>
          </p:nvPr>
        </p:nvSpPr>
        <p:spPr>
          <a:xfrm>
            <a:off x="457200" y="1127918"/>
            <a:ext cx="8229600" cy="481568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80"/>
              <a:buChar char="▪"/>
            </a:pPr>
            <a:r>
              <a:rPr lang="en-US" sz="2400" i="0" u="none" strike="noStrike" dirty="0">
                <a:solidFill>
                  <a:srgbClr val="000000"/>
                </a:solidFill>
              </a:rPr>
              <a:t>I&amp;A is often under funded</a:t>
            </a:r>
            <a:endParaRPr sz="2400" dirty="0"/>
          </a:p>
          <a:p>
            <a:pPr marL="342900" lvl="0" indent="-342900" algn="l" rtl="0">
              <a:spcBef>
                <a:spcPts val="0"/>
              </a:spcBef>
              <a:spcAft>
                <a:spcPts val="0"/>
              </a:spcAft>
              <a:buSzPts val="2880"/>
              <a:buChar char="▪"/>
            </a:pPr>
            <a:r>
              <a:rPr lang="en-US" sz="2400" i="0" u="none" strike="noStrike" dirty="0">
                <a:solidFill>
                  <a:srgbClr val="000000"/>
                </a:solidFill>
              </a:rPr>
              <a:t>Insufficient resources for information and assistance</a:t>
            </a:r>
            <a:endParaRPr sz="2400" dirty="0"/>
          </a:p>
          <a:p>
            <a:pPr marL="800100" lvl="1" indent="-342900" algn="l" rtl="0">
              <a:spcBef>
                <a:spcPts val="0"/>
              </a:spcBef>
              <a:spcAft>
                <a:spcPts val="0"/>
              </a:spcAft>
              <a:buSzPts val="1320"/>
              <a:buChar char="❑"/>
            </a:pPr>
            <a:r>
              <a:rPr lang="en-US" sz="2400" i="0" u="none" strike="noStrike" dirty="0">
                <a:solidFill>
                  <a:srgbClr val="000000"/>
                </a:solidFill>
              </a:rPr>
              <a:t>Combined with case management as an afterthought</a:t>
            </a:r>
            <a:endParaRPr sz="2400" dirty="0"/>
          </a:p>
          <a:p>
            <a:pPr marL="800100" lvl="1" indent="-342900" algn="l" rtl="0">
              <a:spcBef>
                <a:spcPts val="0"/>
              </a:spcBef>
              <a:spcAft>
                <a:spcPts val="0"/>
              </a:spcAft>
              <a:buSzPts val="1320"/>
              <a:buChar char="❑"/>
            </a:pPr>
            <a:r>
              <a:rPr lang="en-US" sz="2400" i="0" u="none" strike="noStrike" dirty="0">
                <a:solidFill>
                  <a:srgbClr val="000000"/>
                </a:solidFill>
              </a:rPr>
              <a:t>With the high participant counts and lack of time available to support someone to self-direct, </a:t>
            </a:r>
            <a:r>
              <a:rPr lang="en-US" sz="2400" dirty="0">
                <a:solidFill>
                  <a:srgbClr val="000000"/>
                </a:solidFill>
              </a:rPr>
              <a:t>I&amp;A Providers </a:t>
            </a:r>
            <a:r>
              <a:rPr lang="en-US" sz="2400" b="0" i="0" u="none" strike="noStrike" dirty="0">
                <a:solidFill>
                  <a:srgbClr val="000000"/>
                </a:solidFill>
              </a:rPr>
              <a:t>steer participants away from self-directing</a:t>
            </a:r>
            <a:endParaRPr sz="2400" dirty="0"/>
          </a:p>
          <a:p>
            <a:pPr marL="1143000" lvl="2" indent="-228600" algn="l" rtl="0">
              <a:spcBef>
                <a:spcPts val="0"/>
              </a:spcBef>
              <a:spcAft>
                <a:spcPts val="0"/>
              </a:spcAft>
              <a:buSzPts val="2000"/>
              <a:buChar char="▪"/>
            </a:pPr>
            <a:r>
              <a:rPr lang="en-US" sz="2400" dirty="0">
                <a:solidFill>
                  <a:srgbClr val="000000"/>
                </a:solidFill>
              </a:rPr>
              <a:t>Happens most </a:t>
            </a:r>
            <a:r>
              <a:rPr lang="en-US" sz="2400" b="0" i="0" u="none" strike="noStrike" dirty="0">
                <a:solidFill>
                  <a:srgbClr val="000000"/>
                </a:solidFill>
              </a:rPr>
              <a:t>in programs </a:t>
            </a:r>
            <a:r>
              <a:rPr lang="en-US" sz="2400" dirty="0">
                <a:solidFill>
                  <a:srgbClr val="000000"/>
                </a:solidFill>
              </a:rPr>
              <a:t>where </a:t>
            </a:r>
            <a:r>
              <a:rPr lang="en-US" sz="2400" b="0" i="0" u="none" strike="noStrike" dirty="0">
                <a:solidFill>
                  <a:srgbClr val="000000"/>
                </a:solidFill>
              </a:rPr>
              <a:t>the case manager is the participant’s sole support</a:t>
            </a:r>
            <a:endParaRPr sz="2400" dirty="0"/>
          </a:p>
          <a:p>
            <a:pPr marL="342900" lvl="0" indent="-342900" algn="l" rtl="0">
              <a:spcBef>
                <a:spcPts val="0"/>
              </a:spcBef>
              <a:spcAft>
                <a:spcPts val="0"/>
              </a:spcAft>
              <a:buSzPts val="2880"/>
              <a:buChar char="▪"/>
            </a:pPr>
            <a:r>
              <a:rPr lang="en-US" sz="2400" b="0" i="0" u="none" strike="noStrike" dirty="0">
                <a:solidFill>
                  <a:srgbClr val="000000"/>
                </a:solidFill>
              </a:rPr>
              <a:t>No standard performance measures for I&amp;A Providers</a:t>
            </a:r>
            <a:endParaRPr sz="2400" dirty="0"/>
          </a:p>
          <a:p>
            <a:pPr marL="342900" lvl="0" indent="-342900" algn="l" rtl="0">
              <a:spcBef>
                <a:spcPts val="0"/>
              </a:spcBef>
              <a:spcAft>
                <a:spcPts val="0"/>
              </a:spcAft>
              <a:buSzPts val="2880"/>
              <a:buChar char="▪"/>
            </a:pPr>
            <a:r>
              <a:rPr lang="en-US" sz="2400" dirty="0">
                <a:solidFill>
                  <a:srgbClr val="000000"/>
                </a:solidFill>
              </a:rPr>
              <a:t>No standard qualifications for I&amp;A Providers</a:t>
            </a:r>
            <a:endParaRPr sz="2400" dirty="0"/>
          </a:p>
          <a:p>
            <a:pPr marL="800100" lvl="1" indent="-342900" algn="l" rtl="0">
              <a:spcBef>
                <a:spcPts val="0"/>
              </a:spcBef>
              <a:spcAft>
                <a:spcPts val="0"/>
              </a:spcAft>
              <a:buSzPts val="1320"/>
              <a:buChar char="❑"/>
            </a:pPr>
            <a:r>
              <a:rPr lang="en-US" sz="2400" dirty="0">
                <a:solidFill>
                  <a:srgbClr val="000000"/>
                </a:solidFill>
              </a:rPr>
              <a:t>Competence of I&amp;A professionals is varied</a:t>
            </a:r>
            <a:endParaRPr sz="2400" dirty="0"/>
          </a:p>
        </p:txBody>
      </p:sp>
      <p:sp>
        <p:nvSpPr>
          <p:cNvPr id="232" name="Google Shape;232;p21"/>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0" y="0"/>
            <a:ext cx="9143999" cy="5062194"/>
          </a:xfrm>
          <a:prstGeom prst="rect">
            <a:avLst/>
          </a:prstGeom>
          <a:solidFill>
            <a:srgbClr val="276D7B"/>
          </a:solidFill>
          <a:ln w="9525" cap="flat" cmpd="sng">
            <a:solidFill>
              <a:srgbClr val="276D7B"/>
            </a:solidFill>
            <a:prstDash val="solid"/>
            <a:round/>
            <a:headEnd type="none" w="sm" len="sm"/>
            <a:tailEnd type="none" w="sm" len="sm"/>
          </a:ln>
        </p:spPr>
        <p:txBody>
          <a:bodyPr spcFirstLastPara="1" wrap="square" lIns="91425" tIns="45700" rIns="91425" bIns="45700" anchor="ctr" anchorCtr="0">
            <a:noAutofit/>
          </a:bodyPr>
          <a:lstStyle/>
          <a:p>
            <a:pPr lvl="0">
              <a:buSzPts val="5400"/>
            </a:pPr>
            <a:r>
              <a:rPr lang="en-US" sz="800" dirty="0">
                <a:solidFill>
                  <a:schemeClr val="bg2"/>
                </a:solidFill>
              </a:rPr>
              <a:t>&gt;&gt;Slide 22</a:t>
            </a:r>
            <a:br>
              <a:rPr lang="en-US" sz="800" dirty="0">
                <a:solidFill>
                  <a:schemeClr val="bg1">
                    <a:lumMod val="95000"/>
                  </a:schemeClr>
                </a:solidFill>
              </a:rPr>
            </a:br>
            <a:r>
              <a:rPr lang="en-US" sz="5400" dirty="0"/>
              <a:t>Peer Support in Self-Direction</a:t>
            </a:r>
            <a:br>
              <a:rPr lang="en-US" sz="5400" dirty="0"/>
            </a:br>
            <a:r>
              <a:rPr lang="en-US" sz="5400" dirty="0"/>
              <a:t>Now and in the Future</a:t>
            </a:r>
            <a:endParaRPr dirty="0"/>
          </a:p>
        </p:txBody>
      </p:sp>
      <p:sp>
        <p:nvSpPr>
          <p:cNvPr id="2" name="Google Shape;79;p4">
            <a:extLst>
              <a:ext uri="{FF2B5EF4-FFF2-40B4-BE49-F238E27FC236}">
                <a16:creationId xmlns:a16="http://schemas.microsoft.com/office/drawing/2014/main" id="{CE980B00-422C-0C5C-1199-D1C5536CE10C}"/>
              </a:ext>
            </a:extLst>
          </p:cNvPr>
          <p:cNvSpPr txBox="1">
            <a:spLocks/>
          </p:cNvSpPr>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000" smtClean="0">
                <a:solidFill>
                  <a:schemeClr val="bg1">
                    <a:lumMod val="65000"/>
                  </a:schemeClr>
                </a:solidFill>
              </a:rPr>
              <a:pPr algn="r"/>
              <a:t>22</a:t>
            </a:fld>
            <a:endParaRPr lang="en-US" sz="1000" dirty="0">
              <a:solidFill>
                <a:schemeClr val="bg1">
                  <a:lumMod val="6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470648" y="233082"/>
            <a:ext cx="8229600" cy="663030"/>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23</a:t>
            </a:r>
            <a:br>
              <a:rPr lang="en-US" sz="800" dirty="0">
                <a:solidFill>
                  <a:schemeClr val="bg1">
                    <a:lumMod val="95000"/>
                  </a:schemeClr>
                </a:solidFill>
              </a:rPr>
            </a:br>
            <a:r>
              <a:rPr lang="en-US" sz="3200" dirty="0"/>
              <a:t>Peer Support </a:t>
            </a:r>
            <a:endParaRPr sz="3200" dirty="0"/>
          </a:p>
        </p:txBody>
      </p:sp>
      <p:sp>
        <p:nvSpPr>
          <p:cNvPr id="244" name="Google Shape;244;p23"/>
          <p:cNvSpPr txBox="1">
            <a:spLocks noGrp="1"/>
          </p:cNvSpPr>
          <p:nvPr>
            <p:ph type="body" idx="1"/>
          </p:nvPr>
        </p:nvSpPr>
        <p:spPr>
          <a:xfrm>
            <a:off x="443752" y="963386"/>
            <a:ext cx="8229600" cy="589461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dirty="0"/>
              <a:t>Definition: </a:t>
            </a:r>
            <a:endParaRPr dirty="0"/>
          </a:p>
          <a:p>
            <a:pPr marL="800100" lvl="1" indent="-342900" algn="l" rtl="0">
              <a:spcBef>
                <a:spcPts val="440"/>
              </a:spcBef>
              <a:spcAft>
                <a:spcPts val="0"/>
              </a:spcAft>
              <a:buSzPts val="1320"/>
              <a:buChar char="❑"/>
            </a:pPr>
            <a:r>
              <a:rPr lang="en-US" sz="2200" dirty="0"/>
              <a:t>A person that recruits, trains, assigns, and supervises a group of individuals with disabilities whose role it is specifically to provide either one-on-one or group support to other individuals with disabilities. This may include individuals who are paid or volunteers, excluding full or part-time staff who are hired to fill basic positions within their centers, who also have a disability</a:t>
            </a:r>
            <a:endParaRPr dirty="0"/>
          </a:p>
          <a:p>
            <a:pPr marL="0" lvl="0" indent="0" algn="r" rtl="0">
              <a:spcBef>
                <a:spcPts val="240"/>
              </a:spcBef>
              <a:spcAft>
                <a:spcPts val="0"/>
              </a:spcAft>
              <a:buSzPts val="1440"/>
              <a:buNone/>
            </a:pPr>
            <a:r>
              <a:rPr lang="en-US" sz="1200" u="sng" dirty="0">
                <a:solidFill>
                  <a:schemeClr val="hlink"/>
                </a:solidFill>
                <a:hlinkClick r:id="rId3"/>
              </a:rPr>
              <a:t>Microsoft Word - Peer Support Course Manual_May 2011 _2_.doc (ilru.org)</a:t>
            </a:r>
            <a:endParaRPr sz="1200" dirty="0"/>
          </a:p>
          <a:p>
            <a:pPr marL="342900" lvl="0" indent="-342900" algn="l" rtl="0">
              <a:spcBef>
                <a:spcPts val="480"/>
              </a:spcBef>
              <a:spcAft>
                <a:spcPts val="0"/>
              </a:spcAft>
              <a:buClr>
                <a:srgbClr val="82A3AB"/>
              </a:buClr>
              <a:buSzPts val="2880"/>
              <a:buFont typeface="Noto Sans Symbols"/>
              <a:buChar char="▪"/>
            </a:pPr>
            <a:r>
              <a:rPr lang="en-US" sz="2400" b="0" i="0" dirty="0">
                <a:solidFill>
                  <a:srgbClr val="000000"/>
                </a:solidFill>
              </a:rPr>
              <a:t>Peer support is a mainstay of CILs</a:t>
            </a:r>
            <a:endParaRPr dirty="0"/>
          </a:p>
          <a:p>
            <a:pPr marL="342900" lvl="0" indent="-342900" algn="l" rtl="0">
              <a:spcBef>
                <a:spcPts val="480"/>
              </a:spcBef>
              <a:spcAft>
                <a:spcPts val="0"/>
              </a:spcAft>
              <a:buClr>
                <a:srgbClr val="82A3AB"/>
              </a:buClr>
              <a:buSzPts val="2880"/>
              <a:buFont typeface="Noto Sans Symbols"/>
              <a:buChar char="▪"/>
            </a:pPr>
            <a:r>
              <a:rPr lang="en-US" sz="2400" dirty="0">
                <a:solidFill>
                  <a:srgbClr val="000000"/>
                </a:solidFill>
              </a:rPr>
              <a:t>T</a:t>
            </a:r>
            <a:r>
              <a:rPr lang="en-US" sz="2400" b="0" i="0" dirty="0">
                <a:solidFill>
                  <a:srgbClr val="000000"/>
                </a:solidFill>
              </a:rPr>
              <a:t>hey are best in class at providing these services</a:t>
            </a:r>
            <a:endParaRPr sz="2400" dirty="0"/>
          </a:p>
        </p:txBody>
      </p:sp>
      <p:sp>
        <p:nvSpPr>
          <p:cNvPr id="245" name="Google Shape;245;p23"/>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470648" y="233082"/>
            <a:ext cx="8229600" cy="895236"/>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24</a:t>
            </a:r>
            <a:br>
              <a:rPr lang="en-US" sz="800" dirty="0">
                <a:solidFill>
                  <a:schemeClr val="bg1">
                    <a:lumMod val="95000"/>
                  </a:schemeClr>
                </a:solidFill>
              </a:rPr>
            </a:br>
            <a:r>
              <a:rPr lang="en-US" sz="3200" dirty="0"/>
              <a:t>Peer Support Currently in Self-Direction</a:t>
            </a:r>
            <a:endParaRPr sz="3200" dirty="0"/>
          </a:p>
        </p:txBody>
      </p:sp>
      <p:sp>
        <p:nvSpPr>
          <p:cNvPr id="251" name="Google Shape;251;p24"/>
          <p:cNvSpPr txBox="1">
            <a:spLocks noGrp="1"/>
          </p:cNvSpPr>
          <p:nvPr>
            <p:ph type="body" idx="1"/>
          </p:nvPr>
        </p:nvSpPr>
        <p:spPr>
          <a:xfrm>
            <a:off x="443752" y="1275128"/>
            <a:ext cx="8229600" cy="445455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3120"/>
              <a:buFont typeface="Noto Sans Symbols"/>
              <a:buChar char="▪"/>
            </a:pPr>
            <a:r>
              <a:rPr lang="en-US" sz="2600" b="0" i="0" dirty="0">
                <a:solidFill>
                  <a:srgbClr val="000000"/>
                </a:solidFill>
              </a:rPr>
              <a:t>Likely occurs via CIL peer support programs, but the extent is unclear and not formally advertised</a:t>
            </a:r>
            <a:endParaRPr sz="2600" dirty="0"/>
          </a:p>
          <a:p>
            <a:pPr marL="342900" lvl="0" indent="-342900" algn="l" rtl="0">
              <a:spcBef>
                <a:spcPts val="520"/>
              </a:spcBef>
              <a:spcAft>
                <a:spcPts val="0"/>
              </a:spcAft>
              <a:buClr>
                <a:srgbClr val="82A3AB"/>
              </a:buClr>
              <a:buSzPts val="3120"/>
              <a:buFont typeface="Noto Sans Symbols"/>
              <a:buChar char="▪"/>
            </a:pPr>
            <a:r>
              <a:rPr lang="en-US" sz="2600" dirty="0">
                <a:solidFill>
                  <a:srgbClr val="000000"/>
                </a:solidFill>
              </a:rPr>
              <a:t>H</a:t>
            </a:r>
            <a:r>
              <a:rPr lang="en-US" sz="2600" b="0" i="0" u="none" strike="noStrike" dirty="0">
                <a:solidFill>
                  <a:srgbClr val="000000"/>
                </a:solidFill>
              </a:rPr>
              <a:t>appens informally, via Facebook groups and other social media where participants connect with one another for questions and concerns</a:t>
            </a:r>
            <a:endParaRPr dirty="0"/>
          </a:p>
          <a:p>
            <a:pPr marL="342900" lvl="0" indent="-342900" algn="l" rtl="0">
              <a:spcBef>
                <a:spcPts val="520"/>
              </a:spcBef>
              <a:spcAft>
                <a:spcPts val="0"/>
              </a:spcAft>
              <a:buClr>
                <a:srgbClr val="82A3AB"/>
              </a:buClr>
              <a:buSzPts val="3120"/>
              <a:buFont typeface="Noto Sans Symbols"/>
              <a:buChar char="▪"/>
            </a:pPr>
            <a:r>
              <a:rPr lang="en-US" sz="2600" b="0" i="0" u="none" strike="noStrike" dirty="0">
                <a:solidFill>
                  <a:srgbClr val="000000"/>
                </a:solidFill>
              </a:rPr>
              <a:t>Long-time, “veteran” participants may agree to serve as a representative on behalf of newer participants</a:t>
            </a:r>
            <a:endParaRPr dirty="0"/>
          </a:p>
          <a:p>
            <a:pPr marL="342900" lvl="0" indent="-342900" algn="l" rtl="0">
              <a:spcBef>
                <a:spcPts val="520"/>
              </a:spcBef>
              <a:spcAft>
                <a:spcPts val="0"/>
              </a:spcAft>
              <a:buClr>
                <a:srgbClr val="82A3AB"/>
              </a:buClr>
              <a:buSzPts val="3120"/>
              <a:buFont typeface="Noto Sans Symbols"/>
              <a:buChar char="▪"/>
            </a:pPr>
            <a:r>
              <a:rPr lang="en-US" sz="2600" b="0" i="0" u="none" strike="noStrike" dirty="0">
                <a:solidFill>
                  <a:srgbClr val="000000"/>
                </a:solidFill>
              </a:rPr>
              <a:t>Some participants in the program become support brokers, skills trainers, consultants, or other roles</a:t>
            </a:r>
            <a:endParaRPr sz="2600" dirty="0"/>
          </a:p>
        </p:txBody>
      </p:sp>
      <p:sp>
        <p:nvSpPr>
          <p:cNvPr id="252" name="Google Shape;252;p24"/>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470648" y="233082"/>
            <a:ext cx="8229600" cy="1092798"/>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25</a:t>
            </a:r>
            <a:br>
              <a:rPr lang="en-US" sz="800" dirty="0">
                <a:solidFill>
                  <a:schemeClr val="bg1">
                    <a:lumMod val="95000"/>
                  </a:schemeClr>
                </a:solidFill>
              </a:rPr>
            </a:br>
            <a:r>
              <a:rPr lang="en-US" sz="3200" dirty="0"/>
              <a:t>Why Peer Support is Needed in </a:t>
            </a:r>
            <a:br>
              <a:rPr lang="en-US" sz="3200" dirty="0"/>
            </a:br>
            <a:r>
              <a:rPr lang="en-US" sz="3200" dirty="0"/>
              <a:t>Self-Direction</a:t>
            </a:r>
            <a:endParaRPr sz="3200" dirty="0"/>
          </a:p>
        </p:txBody>
      </p:sp>
      <p:sp>
        <p:nvSpPr>
          <p:cNvPr id="258" name="Google Shape;258;p25"/>
          <p:cNvSpPr txBox="1">
            <a:spLocks noGrp="1"/>
          </p:cNvSpPr>
          <p:nvPr>
            <p:ph type="body" idx="1"/>
          </p:nvPr>
        </p:nvSpPr>
        <p:spPr>
          <a:xfrm>
            <a:off x="457200" y="1524000"/>
            <a:ext cx="8229600" cy="510091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b="0" i="0" u="none" strike="noStrike" dirty="0">
                <a:solidFill>
                  <a:srgbClr val="000000"/>
                </a:solidFill>
              </a:rPr>
              <a:t>Builds a strong mentoring relationship with someone who is using the program</a:t>
            </a:r>
            <a:endParaRPr sz="2400" i="0" u="none" strike="noStrike" dirty="0">
              <a:solidFill>
                <a:srgbClr val="000000"/>
              </a:solidFill>
            </a:endParaRPr>
          </a:p>
          <a:p>
            <a:pPr marL="342900" lvl="0" indent="-342900" algn="l" rtl="0">
              <a:spcBef>
                <a:spcPts val="480"/>
              </a:spcBef>
              <a:spcAft>
                <a:spcPts val="0"/>
              </a:spcAft>
              <a:buClr>
                <a:srgbClr val="82A3AB"/>
              </a:buClr>
              <a:buSzPts val="2880"/>
              <a:buFont typeface="Noto Sans Symbols"/>
              <a:buChar char="▪"/>
            </a:pPr>
            <a:r>
              <a:rPr lang="en-US" sz="2400" b="0" i="0" u="none" strike="noStrike" dirty="0">
                <a:solidFill>
                  <a:srgbClr val="000000"/>
                </a:solidFill>
              </a:rPr>
              <a:t>Nothing can substitute for lived experience to giv</a:t>
            </a:r>
            <a:r>
              <a:rPr lang="en-US" sz="2400" dirty="0">
                <a:solidFill>
                  <a:srgbClr val="000000"/>
                </a:solidFill>
              </a:rPr>
              <a:t>e participants the truth about what to actually expect</a:t>
            </a:r>
            <a:endParaRPr dirty="0"/>
          </a:p>
          <a:p>
            <a:pPr marL="342900" lvl="0" indent="-342900" algn="l" rtl="0">
              <a:spcBef>
                <a:spcPts val="480"/>
              </a:spcBef>
              <a:spcAft>
                <a:spcPts val="0"/>
              </a:spcAft>
              <a:buClr>
                <a:srgbClr val="82A3AB"/>
              </a:buClr>
              <a:buSzPts val="2880"/>
              <a:buFont typeface="Noto Sans Symbols"/>
              <a:buChar char="▪"/>
            </a:pPr>
            <a:r>
              <a:rPr lang="en-US" sz="2400" dirty="0">
                <a:solidFill>
                  <a:srgbClr val="000000"/>
                </a:solidFill>
              </a:rPr>
              <a:t>People implementing the program and training participants actually understand the program and are experts </a:t>
            </a:r>
            <a:endParaRPr dirty="0"/>
          </a:p>
          <a:p>
            <a:pPr marL="342900" lvl="0" indent="-342900" algn="l" rtl="0">
              <a:spcBef>
                <a:spcPts val="480"/>
              </a:spcBef>
              <a:spcAft>
                <a:spcPts val="0"/>
              </a:spcAft>
              <a:buClr>
                <a:srgbClr val="82A3AB"/>
              </a:buClr>
              <a:buSzPts val="2880"/>
              <a:buFont typeface="Noto Sans Symbols"/>
              <a:buChar char="▪"/>
            </a:pPr>
            <a:r>
              <a:rPr lang="en-US" sz="2400" dirty="0">
                <a:solidFill>
                  <a:srgbClr val="000000"/>
                </a:solidFill>
              </a:rPr>
              <a:t>Peer support has been especially impactful in the mental health sector</a:t>
            </a:r>
            <a:endParaRPr dirty="0"/>
          </a:p>
          <a:p>
            <a:pPr marL="800100" lvl="1" indent="-342900" algn="l" rtl="0">
              <a:spcBef>
                <a:spcPts val="440"/>
              </a:spcBef>
              <a:spcAft>
                <a:spcPts val="0"/>
              </a:spcAft>
              <a:buSzPts val="1320"/>
              <a:buChar char="❑"/>
            </a:pPr>
            <a:r>
              <a:rPr lang="en-US" sz="2200" dirty="0">
                <a:solidFill>
                  <a:srgbClr val="000000"/>
                </a:solidFill>
              </a:rPr>
              <a:t>Has helped participants get support from people who understand</a:t>
            </a:r>
            <a:endParaRPr dirty="0"/>
          </a:p>
          <a:p>
            <a:pPr marL="800100" lvl="1" indent="-342900" algn="l" rtl="0">
              <a:spcBef>
                <a:spcPts val="440"/>
              </a:spcBef>
              <a:spcAft>
                <a:spcPts val="0"/>
              </a:spcAft>
              <a:buSzPts val="1320"/>
              <a:buChar char="❑"/>
            </a:pPr>
            <a:r>
              <a:rPr lang="en-US" sz="2200" dirty="0">
                <a:solidFill>
                  <a:srgbClr val="000000"/>
                </a:solidFill>
              </a:rPr>
              <a:t>Has helped peer supports find purpose</a:t>
            </a:r>
            <a:endParaRPr dirty="0"/>
          </a:p>
          <a:p>
            <a:pPr marL="342900" lvl="0" indent="-342900" algn="l" rtl="0">
              <a:spcBef>
                <a:spcPts val="480"/>
              </a:spcBef>
              <a:spcAft>
                <a:spcPts val="0"/>
              </a:spcAft>
              <a:buClr>
                <a:srgbClr val="82A3AB"/>
              </a:buClr>
              <a:buSzPts val="2880"/>
              <a:buFont typeface="Noto Sans Symbols"/>
              <a:buChar char="▪"/>
            </a:pPr>
            <a:r>
              <a:rPr lang="en-US" sz="2400" dirty="0"/>
              <a:t>Disabled people and advocacy groups are currently using peer support and trying to expand the concept</a:t>
            </a:r>
            <a:endParaRPr dirty="0"/>
          </a:p>
        </p:txBody>
      </p:sp>
      <p:sp>
        <p:nvSpPr>
          <p:cNvPr id="259" name="Google Shape;259;p25"/>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470648" y="233082"/>
            <a:ext cx="8229600" cy="1295400"/>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26</a:t>
            </a:r>
            <a:br>
              <a:rPr lang="en-US" sz="800" dirty="0">
                <a:solidFill>
                  <a:schemeClr val="bg1">
                    <a:lumMod val="95000"/>
                  </a:schemeClr>
                </a:solidFill>
              </a:rPr>
            </a:br>
            <a:r>
              <a:rPr lang="en-US" sz="3200" dirty="0"/>
              <a:t>Why CILs are Perfect for Peer Support in Self-Direction</a:t>
            </a:r>
            <a:endParaRPr sz="3200" dirty="0"/>
          </a:p>
        </p:txBody>
      </p:sp>
      <p:sp>
        <p:nvSpPr>
          <p:cNvPr id="265" name="Google Shape;265;p26"/>
          <p:cNvSpPr txBox="1">
            <a:spLocks noGrp="1"/>
          </p:cNvSpPr>
          <p:nvPr>
            <p:ph type="body" idx="1"/>
          </p:nvPr>
        </p:nvSpPr>
        <p:spPr>
          <a:xfrm>
            <a:off x="457200" y="1592036"/>
            <a:ext cx="8229600" cy="52659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dirty="0"/>
              <a:t>Important to note that some programs already offer outstanding programs offering peer support with self-direction</a:t>
            </a:r>
            <a:endParaRPr dirty="0"/>
          </a:p>
          <a:p>
            <a:pPr marL="342900" lvl="0" indent="-342900" algn="l" rtl="0">
              <a:spcBef>
                <a:spcPts val="480"/>
              </a:spcBef>
              <a:spcAft>
                <a:spcPts val="0"/>
              </a:spcAft>
              <a:buClr>
                <a:srgbClr val="82A3AB"/>
              </a:buClr>
              <a:buSzPts val="2880"/>
              <a:buFont typeface="Noto Sans Symbols"/>
              <a:buChar char="▪"/>
            </a:pPr>
            <a:r>
              <a:rPr lang="en-US" sz="2400" dirty="0"/>
              <a:t>CILs can serve as partners for program players for contracting, billing and other administrative purposes</a:t>
            </a:r>
            <a:endParaRPr dirty="0"/>
          </a:p>
          <a:p>
            <a:pPr marL="342900" lvl="0" indent="-342900" algn="l" rtl="0">
              <a:spcBef>
                <a:spcPts val="480"/>
              </a:spcBef>
              <a:spcAft>
                <a:spcPts val="0"/>
              </a:spcAft>
              <a:buClr>
                <a:srgbClr val="82A3AB"/>
              </a:buClr>
              <a:buSzPts val="2880"/>
              <a:buFont typeface="Noto Sans Symbols"/>
              <a:buChar char="▪"/>
            </a:pPr>
            <a:r>
              <a:rPr lang="en-US" sz="2400" dirty="0"/>
              <a:t>CILs can provide supervision and oversight to ensure peer support is high-quality and responsive to participants’ needs</a:t>
            </a:r>
            <a:endParaRPr dirty="0"/>
          </a:p>
          <a:p>
            <a:pPr marL="342900" lvl="0" indent="-342900" algn="l" rtl="0">
              <a:spcBef>
                <a:spcPts val="480"/>
              </a:spcBef>
              <a:spcAft>
                <a:spcPts val="0"/>
              </a:spcAft>
              <a:buClr>
                <a:srgbClr val="82A3AB"/>
              </a:buClr>
              <a:buSzPts val="2880"/>
              <a:buFont typeface="Noto Sans Symbols"/>
              <a:buChar char="▪"/>
            </a:pPr>
            <a:r>
              <a:rPr lang="en-US" sz="2400" dirty="0"/>
              <a:t>Offer unique opportunities for equity</a:t>
            </a:r>
            <a:endParaRPr dirty="0"/>
          </a:p>
          <a:p>
            <a:pPr marL="800100" lvl="1" indent="-342900" algn="l" rtl="0">
              <a:spcBef>
                <a:spcPts val="440"/>
              </a:spcBef>
              <a:spcAft>
                <a:spcPts val="0"/>
              </a:spcAft>
              <a:buSzPts val="1320"/>
              <a:buChar char="❑"/>
            </a:pPr>
            <a:r>
              <a:rPr lang="en-US" sz="2200" dirty="0"/>
              <a:t>Have a peer with similar background, culture, experiences, etc.</a:t>
            </a:r>
            <a:endParaRPr sz="2200" dirty="0"/>
          </a:p>
          <a:p>
            <a:pPr marL="800100" lvl="1" indent="-342900" algn="l" rtl="0">
              <a:spcBef>
                <a:spcPts val="440"/>
              </a:spcBef>
              <a:spcAft>
                <a:spcPts val="0"/>
              </a:spcAft>
              <a:buSzPts val="1320"/>
              <a:buChar char="❑"/>
            </a:pPr>
            <a:r>
              <a:rPr lang="en-US" sz="2200" dirty="0"/>
              <a:t>Minimizes the risk of the ableist views from someone in the case management type role</a:t>
            </a:r>
            <a:endParaRPr dirty="0"/>
          </a:p>
          <a:p>
            <a:pPr marL="800100" lvl="1" indent="-342900" algn="l" rtl="0">
              <a:spcBef>
                <a:spcPts val="440"/>
              </a:spcBef>
              <a:spcAft>
                <a:spcPts val="0"/>
              </a:spcAft>
              <a:buSzPts val="1320"/>
              <a:buChar char="❑"/>
            </a:pPr>
            <a:r>
              <a:rPr lang="en-US" sz="2200" dirty="0"/>
              <a:t>Minimizes the power dynamic for participants if the person is a peer, instead of a case manager</a:t>
            </a:r>
            <a:endParaRPr dirty="0"/>
          </a:p>
        </p:txBody>
      </p:sp>
      <p:sp>
        <p:nvSpPr>
          <p:cNvPr id="266" name="Google Shape;266;p26"/>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title"/>
          </p:nvPr>
        </p:nvSpPr>
        <p:spPr>
          <a:xfrm>
            <a:off x="470648" y="233082"/>
            <a:ext cx="8229600" cy="754470"/>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27</a:t>
            </a:r>
            <a:br>
              <a:rPr lang="en-US" sz="800" dirty="0">
                <a:solidFill>
                  <a:schemeClr val="bg1">
                    <a:lumMod val="95000"/>
                  </a:schemeClr>
                </a:solidFill>
              </a:rPr>
            </a:br>
            <a:r>
              <a:rPr lang="en-US" sz="3200" dirty="0"/>
              <a:t>Discussion Questions</a:t>
            </a:r>
            <a:endParaRPr sz="3200" dirty="0"/>
          </a:p>
        </p:txBody>
      </p:sp>
      <p:sp>
        <p:nvSpPr>
          <p:cNvPr id="273" name="Google Shape;273;p27"/>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dirty="0"/>
              <a:t>What is the current involvement in Self-Direction at your CIL?</a:t>
            </a:r>
            <a:endParaRPr dirty="0"/>
          </a:p>
          <a:p>
            <a:pPr marL="0" lvl="0" indent="0" algn="l" rtl="0">
              <a:spcBef>
                <a:spcPts val="480"/>
              </a:spcBef>
              <a:spcAft>
                <a:spcPts val="0"/>
              </a:spcAft>
              <a:buSzPts val="2880"/>
              <a:buNone/>
            </a:pPr>
            <a:endParaRPr sz="2400" dirty="0"/>
          </a:p>
          <a:p>
            <a:pPr marL="342900" lvl="0" indent="-342900" algn="l" rtl="0">
              <a:spcBef>
                <a:spcPts val="480"/>
              </a:spcBef>
              <a:spcAft>
                <a:spcPts val="0"/>
              </a:spcAft>
              <a:buClr>
                <a:srgbClr val="82A3AB"/>
              </a:buClr>
              <a:buSzPts val="2880"/>
              <a:buFont typeface="Noto Sans Symbols"/>
              <a:buChar char="▪"/>
            </a:pPr>
            <a:r>
              <a:rPr lang="en-US" sz="2400" dirty="0"/>
              <a:t>What is your CIL doing currently with Self-Direction in your Peer Support Programs?</a:t>
            </a:r>
            <a:endParaRPr dirty="0"/>
          </a:p>
          <a:p>
            <a:pPr marL="342900" lvl="0" indent="-160020" algn="l" rtl="0">
              <a:spcBef>
                <a:spcPts val="480"/>
              </a:spcBef>
              <a:spcAft>
                <a:spcPts val="0"/>
              </a:spcAft>
              <a:buClr>
                <a:srgbClr val="82A3AB"/>
              </a:buClr>
              <a:buSzPts val="2880"/>
              <a:buFont typeface="Noto Sans Symbols"/>
              <a:buNone/>
            </a:pPr>
            <a:endParaRPr sz="2400" dirty="0"/>
          </a:p>
          <a:p>
            <a:pPr marL="342900" lvl="0" indent="-342900" algn="l" rtl="0">
              <a:spcBef>
                <a:spcPts val="480"/>
              </a:spcBef>
              <a:spcAft>
                <a:spcPts val="0"/>
              </a:spcAft>
              <a:buClr>
                <a:srgbClr val="82A3AB"/>
              </a:buClr>
              <a:buSzPts val="2880"/>
              <a:buFont typeface="Noto Sans Symbols"/>
              <a:buChar char="▪"/>
            </a:pPr>
            <a:r>
              <a:rPr lang="en-US" sz="2400" dirty="0"/>
              <a:t>What changes or improvements do you think could be made in your CIL in regards to peer support and self-direction?</a:t>
            </a:r>
            <a:endParaRPr dirty="0"/>
          </a:p>
          <a:p>
            <a:pPr marL="342900" lvl="0" indent="-160020" algn="l" rtl="0">
              <a:spcBef>
                <a:spcPts val="480"/>
              </a:spcBef>
              <a:spcAft>
                <a:spcPts val="0"/>
              </a:spcAft>
              <a:buClr>
                <a:srgbClr val="82A3AB"/>
              </a:buClr>
              <a:buSzPts val="2880"/>
              <a:buFont typeface="Noto Sans Symbols"/>
              <a:buNone/>
            </a:pPr>
            <a:endParaRPr sz="2400" dirty="0"/>
          </a:p>
          <a:p>
            <a:pPr marL="342900" lvl="0" indent="-342900" algn="l" rtl="0">
              <a:spcBef>
                <a:spcPts val="480"/>
              </a:spcBef>
              <a:spcAft>
                <a:spcPts val="0"/>
              </a:spcAft>
              <a:buClr>
                <a:srgbClr val="82A3AB"/>
              </a:buClr>
              <a:buSzPts val="2880"/>
              <a:buFont typeface="Noto Sans Symbols"/>
              <a:buChar char="▪"/>
            </a:pPr>
            <a:r>
              <a:rPr lang="en-US" sz="2400" dirty="0"/>
              <a:t>Philosophically, is peer support something that should or should not be paid? Why?</a:t>
            </a:r>
            <a:endParaRPr dirty="0"/>
          </a:p>
        </p:txBody>
      </p:sp>
      <p:sp>
        <p:nvSpPr>
          <p:cNvPr id="274" name="Google Shape;274;p27"/>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470648" y="233082"/>
            <a:ext cx="8229600" cy="781902"/>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28</a:t>
            </a:r>
            <a:br>
              <a:rPr lang="en-US" sz="800" dirty="0">
                <a:solidFill>
                  <a:schemeClr val="bg1">
                    <a:lumMod val="95000"/>
                  </a:schemeClr>
                </a:solidFill>
              </a:rPr>
            </a:br>
            <a:r>
              <a:rPr lang="en-US" sz="3200" dirty="0"/>
              <a:t>Additional Resources</a:t>
            </a:r>
            <a:endParaRPr sz="3200" dirty="0"/>
          </a:p>
        </p:txBody>
      </p:sp>
      <p:sp>
        <p:nvSpPr>
          <p:cNvPr id="280" name="Google Shape;280;p28"/>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640"/>
              <a:buFont typeface="Noto Sans Symbols"/>
              <a:buChar char="▪"/>
            </a:pPr>
            <a:r>
              <a:rPr lang="en-US" u="sng" dirty="0">
                <a:solidFill>
                  <a:schemeClr val="hlink"/>
                </a:solidFill>
                <a:hlinkClick r:id="rId3"/>
              </a:rPr>
              <a:t>Core Standards for Information &amp; Assistance Professionals in Self-Direction | appliedselfdirection</a:t>
            </a:r>
            <a:endParaRPr dirty="0"/>
          </a:p>
          <a:p>
            <a:pPr marL="342900" lvl="0" indent="-175260" algn="l" rtl="0">
              <a:spcBef>
                <a:spcPts val="440"/>
              </a:spcBef>
              <a:spcAft>
                <a:spcPts val="0"/>
              </a:spcAft>
              <a:buClr>
                <a:srgbClr val="82A3AB"/>
              </a:buClr>
              <a:buSzPts val="2640"/>
              <a:buFont typeface="Noto Sans Symbols"/>
              <a:buNone/>
            </a:pPr>
            <a:endParaRPr dirty="0"/>
          </a:p>
          <a:p>
            <a:pPr marL="342900" lvl="0" indent="-342900" algn="l" rtl="0">
              <a:spcBef>
                <a:spcPts val="440"/>
              </a:spcBef>
              <a:spcAft>
                <a:spcPts val="0"/>
              </a:spcAft>
              <a:buClr>
                <a:srgbClr val="82A3AB"/>
              </a:buClr>
              <a:buSzPts val="2640"/>
              <a:buFont typeface="Noto Sans Symbols"/>
              <a:buChar char="▪"/>
            </a:pPr>
            <a:r>
              <a:rPr lang="en-US" u="sng" dirty="0">
                <a:solidFill>
                  <a:schemeClr val="hlink"/>
                </a:solidFill>
                <a:hlinkClick r:id="rId4"/>
              </a:rPr>
              <a:t>Core Standards for Information &amp; Assistance Professionals in Self-Direction | appliedselfdirection</a:t>
            </a:r>
            <a:endParaRPr u="sng" dirty="0">
              <a:solidFill>
                <a:schemeClr val="hlink"/>
              </a:solidFill>
              <a:hlinkClick r:id="rId5"/>
            </a:endParaRPr>
          </a:p>
          <a:p>
            <a:pPr marL="342900" lvl="0" indent="-175260" algn="l" rtl="0">
              <a:spcBef>
                <a:spcPts val="440"/>
              </a:spcBef>
              <a:spcAft>
                <a:spcPts val="0"/>
              </a:spcAft>
              <a:buClr>
                <a:srgbClr val="82A3AB"/>
              </a:buClr>
              <a:buSzPts val="2640"/>
              <a:buFont typeface="Noto Sans Symbols"/>
              <a:buNone/>
            </a:pPr>
            <a:endParaRPr u="sng" dirty="0">
              <a:solidFill>
                <a:schemeClr val="hlink"/>
              </a:solidFill>
              <a:hlinkClick r:id="rId5"/>
            </a:endParaRPr>
          </a:p>
          <a:p>
            <a:pPr marL="342900" lvl="0" indent="-342900" algn="l" rtl="0">
              <a:spcBef>
                <a:spcPts val="440"/>
              </a:spcBef>
              <a:spcAft>
                <a:spcPts val="0"/>
              </a:spcAft>
              <a:buClr>
                <a:srgbClr val="82A3AB"/>
              </a:buClr>
              <a:buSzPts val="2640"/>
              <a:buFont typeface="Noto Sans Symbols"/>
              <a:buChar char="▪"/>
            </a:pPr>
            <a:r>
              <a:rPr lang="en-US" u="sng" dirty="0">
                <a:solidFill>
                  <a:schemeClr val="hlink"/>
                </a:solidFill>
                <a:hlinkClick r:id="rId5"/>
              </a:rPr>
              <a:t>Welcome | appliedselfdirection</a:t>
            </a:r>
            <a:endParaRPr dirty="0"/>
          </a:p>
          <a:p>
            <a:pPr marL="342900" lvl="0" indent="-175260" algn="l" rtl="0">
              <a:spcBef>
                <a:spcPts val="440"/>
              </a:spcBef>
              <a:spcAft>
                <a:spcPts val="0"/>
              </a:spcAft>
              <a:buClr>
                <a:srgbClr val="82A3AB"/>
              </a:buClr>
              <a:buSzPts val="2640"/>
              <a:buFont typeface="Noto Sans Symbols"/>
              <a:buNone/>
            </a:pPr>
            <a:endParaRPr u="sng" dirty="0">
              <a:solidFill>
                <a:schemeClr val="hlink"/>
              </a:solidFill>
              <a:hlinkClick r:id="rId6"/>
            </a:endParaRPr>
          </a:p>
          <a:p>
            <a:pPr marL="342900" lvl="0" indent="-342900" algn="l" rtl="0">
              <a:spcBef>
                <a:spcPts val="440"/>
              </a:spcBef>
              <a:spcAft>
                <a:spcPts val="0"/>
              </a:spcAft>
              <a:buClr>
                <a:srgbClr val="82A3AB"/>
              </a:buClr>
              <a:buSzPts val="2640"/>
              <a:buFont typeface="Noto Sans Symbols"/>
              <a:buChar char="▪"/>
            </a:pPr>
            <a:r>
              <a:rPr lang="en-US" u="sng" dirty="0">
                <a:solidFill>
                  <a:schemeClr val="hlink"/>
                </a:solidFill>
                <a:hlinkClick r:id="rId6"/>
              </a:rPr>
              <a:t>Home | Independent Living Research Utilization (ilru.org)</a:t>
            </a:r>
            <a:endParaRPr dirty="0"/>
          </a:p>
        </p:txBody>
      </p:sp>
      <p:sp>
        <p:nvSpPr>
          <p:cNvPr id="281" name="Google Shape;281;p28"/>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9"/>
          <p:cNvSpPr txBox="1">
            <a:spLocks noGrp="1"/>
          </p:cNvSpPr>
          <p:nvPr>
            <p:ph type="title"/>
          </p:nvPr>
        </p:nvSpPr>
        <p:spPr>
          <a:xfrm>
            <a:off x="0" y="0"/>
            <a:ext cx="9143999" cy="5105400"/>
          </a:xfrm>
          <a:prstGeom prst="rect">
            <a:avLst/>
          </a:prstGeom>
          <a:solidFill>
            <a:srgbClr val="276D7B"/>
          </a:solidFill>
          <a:ln w="9525" cap="flat" cmpd="sng">
            <a:solidFill>
              <a:srgbClr val="276D7B"/>
            </a:solidFill>
            <a:prstDash val="solid"/>
            <a:round/>
            <a:headEnd type="none" w="sm" len="sm"/>
            <a:tailEnd type="none" w="sm" len="sm"/>
          </a:ln>
        </p:spPr>
        <p:txBody>
          <a:bodyPr spcFirstLastPara="1" wrap="square" lIns="91425" tIns="45700" rIns="91425" bIns="45700" anchor="b" anchorCtr="0">
            <a:noAutofit/>
          </a:bodyPr>
          <a:lstStyle/>
          <a:p>
            <a:pPr lvl="0"/>
            <a:r>
              <a:rPr lang="en-US" sz="800" dirty="0">
                <a:solidFill>
                  <a:schemeClr val="bg2"/>
                </a:solidFill>
              </a:rPr>
              <a:t>&gt;&gt;Slide 29</a:t>
            </a:r>
            <a:br>
              <a:rPr lang="en-US" sz="800" dirty="0">
                <a:solidFill>
                  <a:schemeClr val="bg1">
                    <a:lumMod val="95000"/>
                  </a:schemeClr>
                </a:solidFill>
              </a:rPr>
            </a:br>
            <a:r>
              <a:rPr lang="en-US" dirty="0"/>
              <a:t>Questions?</a:t>
            </a:r>
            <a:br>
              <a:rPr lang="en-US" dirty="0"/>
            </a:br>
            <a:endParaRPr dirty="0"/>
          </a:p>
        </p:txBody>
      </p:sp>
      <p:sp>
        <p:nvSpPr>
          <p:cNvPr id="287" name="Google Shape;287;p29"/>
          <p:cNvSpPr txBox="1"/>
          <p:nvPr/>
        </p:nvSpPr>
        <p:spPr>
          <a:xfrm>
            <a:off x="1" y="5810250"/>
            <a:ext cx="914399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Times New Roman"/>
                <a:ea typeface="Times New Roman"/>
                <a:cs typeface="Times New Roman"/>
                <a:sym typeface="Times New Roman"/>
              </a:rPr>
              <a:t>www.appliedselfdirection.com</a:t>
            </a:r>
            <a:endParaRPr dirty="0"/>
          </a:p>
        </p:txBody>
      </p:sp>
      <p:pic>
        <p:nvPicPr>
          <p:cNvPr id="288" name="Google Shape;288;p29" descr="Graphic of logo for applied self direction. Shape of A in white with one green triangle. "/>
          <p:cNvPicPr preferRelativeResize="0"/>
          <p:nvPr/>
        </p:nvPicPr>
        <p:blipFill rotWithShape="1">
          <a:blip r:embed="rId3">
            <a:alphaModFix/>
          </a:blip>
          <a:srcRect/>
          <a:stretch/>
        </p:blipFill>
        <p:spPr>
          <a:xfrm>
            <a:off x="4175758" y="331850"/>
            <a:ext cx="792482" cy="688849"/>
          </a:xfrm>
          <a:prstGeom prst="rect">
            <a:avLst/>
          </a:prstGeom>
          <a:noFill/>
          <a:ln>
            <a:noFill/>
          </a:ln>
        </p:spPr>
      </p:pic>
      <p:sp>
        <p:nvSpPr>
          <p:cNvPr id="2" name="Google Shape;79;p4">
            <a:extLst>
              <a:ext uri="{FF2B5EF4-FFF2-40B4-BE49-F238E27FC236}">
                <a16:creationId xmlns:a16="http://schemas.microsoft.com/office/drawing/2014/main" id="{45FAF4B1-54A1-E61F-2C7D-63F8E337C1CF}"/>
              </a:ext>
            </a:extLst>
          </p:cNvPr>
          <p:cNvSpPr txBox="1">
            <a:spLocks/>
          </p:cNvSpPr>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000" smtClean="0">
                <a:solidFill>
                  <a:schemeClr val="bg1">
                    <a:lumMod val="65000"/>
                  </a:schemeClr>
                </a:solidFill>
              </a:rPr>
              <a:pPr algn="r"/>
              <a:t>29</a:t>
            </a:fld>
            <a:endParaRPr lang="en-US" sz="1000" dirty="0">
              <a:solidFill>
                <a:schemeClr val="bg1">
                  <a:lumMod val="6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2" name="Google Shape;72;p3"/>
          <p:cNvSpPr txBox="1">
            <a:spLocks noGrp="1"/>
          </p:cNvSpPr>
          <p:nvPr>
            <p:ph type="title"/>
          </p:nvPr>
        </p:nvSpPr>
        <p:spPr>
          <a:xfrm>
            <a:off x="579267" y="261385"/>
            <a:ext cx="7199856" cy="10497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sz="500" dirty="0">
                <a:solidFill>
                  <a:schemeClr val="bg1"/>
                </a:solidFill>
              </a:rPr>
              <a:t>&gt;&gt;Slide 3</a:t>
            </a:r>
            <a:br>
              <a:rPr lang="en-US" sz="3200" dirty="0"/>
            </a:br>
            <a:r>
              <a:rPr lang="en-US" sz="3200" dirty="0"/>
              <a:t>Independent Living Research Utilization (ILRU)</a:t>
            </a:r>
            <a:endParaRPr sz="3200" dirty="0"/>
          </a:p>
        </p:txBody>
      </p:sp>
      <p:sp>
        <p:nvSpPr>
          <p:cNvPr id="2" name="Text Placeholder 1">
            <a:extLst>
              <a:ext uri="{FF2B5EF4-FFF2-40B4-BE49-F238E27FC236}">
                <a16:creationId xmlns:a16="http://schemas.microsoft.com/office/drawing/2014/main" id="{AEB918F7-7F18-4DC4-5FAD-6891BDE265D0}"/>
              </a:ext>
            </a:extLst>
          </p:cNvPr>
          <p:cNvSpPr>
            <a:spLocks noGrp="1"/>
          </p:cNvSpPr>
          <p:nvPr>
            <p:ph type="body" idx="1"/>
          </p:nvPr>
        </p:nvSpPr>
        <p:spPr>
          <a:xfrm>
            <a:off x="454980" y="1710345"/>
            <a:ext cx="8234040" cy="4756150"/>
          </a:xfrm>
        </p:spPr>
        <p:txBody>
          <a:bodyPr>
            <a:normAutofit/>
          </a:bodyPr>
          <a:lstStyle/>
          <a:p>
            <a:r>
              <a:rPr lang="en-US" sz="2500" dirty="0"/>
              <a:t>ILRU at The Institute for Rehabilitation and Research (TIRR) supports the independence, inclusion, and full participation of persons with disabilities through research, training, and technical assistance to community-based organizations.</a:t>
            </a:r>
          </a:p>
          <a:p>
            <a:pPr marL="60960" indent="0">
              <a:buNone/>
            </a:pPr>
            <a:endParaRPr lang="en-US" sz="2500" dirty="0"/>
          </a:p>
          <a:p>
            <a:r>
              <a:rPr lang="en-US" sz="2500" dirty="0"/>
              <a:t>ILRU’s IL-NET T &amp; TA Center for Independent Living provides training and technical assistance to centers for independent living and statewide independent living councils.</a:t>
            </a:r>
          </a:p>
        </p:txBody>
      </p:sp>
      <p:sp>
        <p:nvSpPr>
          <p:cNvPr id="69" name="Google Shape;69;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5" name="Picture 4" descr="Logo ILRU - ilru in red block letters with Independent Living Research Utilization and blue swoosh eyebrow above all">
            <a:extLst>
              <a:ext uri="{FF2B5EF4-FFF2-40B4-BE49-F238E27FC236}">
                <a16:creationId xmlns:a16="http://schemas.microsoft.com/office/drawing/2014/main" id="{AFB56E2E-B6F4-360C-2D9E-57E63D3EDB1C}"/>
              </a:ext>
            </a:extLst>
          </p:cNvPr>
          <p:cNvPicPr>
            <a:picLocks noChangeAspect="1"/>
          </p:cNvPicPr>
          <p:nvPr/>
        </p:nvPicPr>
        <p:blipFill>
          <a:blip r:embed="rId3"/>
          <a:stretch>
            <a:fillRect/>
          </a:stretch>
        </p:blipFill>
        <p:spPr>
          <a:xfrm>
            <a:off x="6481587" y="391505"/>
            <a:ext cx="2377440" cy="11887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470648" y="233082"/>
            <a:ext cx="8229600" cy="780709"/>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4 </a:t>
            </a:r>
            <a:br>
              <a:rPr lang="en-US" sz="800" dirty="0">
                <a:solidFill>
                  <a:schemeClr val="bg1">
                    <a:lumMod val="95000"/>
                  </a:schemeClr>
                </a:solidFill>
              </a:rPr>
            </a:br>
            <a:r>
              <a:rPr lang="en-US" sz="3200" dirty="0"/>
              <a:t>Agenda</a:t>
            </a:r>
            <a:endParaRPr sz="3200" dirty="0"/>
          </a:p>
        </p:txBody>
      </p:sp>
      <p:sp>
        <p:nvSpPr>
          <p:cNvPr id="78" name="Google Shape;78;p4"/>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dirty="0"/>
              <a:t>What is self-direction?</a:t>
            </a:r>
            <a:endParaRPr dirty="0"/>
          </a:p>
          <a:p>
            <a:pPr marL="342900" lvl="0" indent="-342900" algn="l" rtl="0">
              <a:spcBef>
                <a:spcPts val="480"/>
              </a:spcBef>
              <a:spcAft>
                <a:spcPts val="0"/>
              </a:spcAft>
              <a:buClr>
                <a:srgbClr val="82A3AB"/>
              </a:buClr>
              <a:buSzPts val="2880"/>
              <a:buFont typeface="Noto Sans Symbols"/>
              <a:buChar char="▪"/>
            </a:pPr>
            <a:r>
              <a:rPr lang="en-US" sz="2400" dirty="0"/>
              <a:t>Information &amp; assistance in self-direction</a:t>
            </a:r>
            <a:endParaRPr dirty="0"/>
          </a:p>
          <a:p>
            <a:pPr marL="342900" lvl="0" indent="-342900" algn="l" rtl="0">
              <a:spcBef>
                <a:spcPts val="480"/>
              </a:spcBef>
              <a:spcAft>
                <a:spcPts val="0"/>
              </a:spcAft>
              <a:buClr>
                <a:srgbClr val="82A3AB"/>
              </a:buClr>
              <a:buSzPts val="2880"/>
              <a:buFont typeface="Noto Sans Symbols"/>
              <a:buChar char="▪"/>
            </a:pPr>
            <a:r>
              <a:rPr lang="en-US" sz="2400" dirty="0"/>
              <a:t>Peer support and self-direction now and in the future</a:t>
            </a:r>
            <a:endParaRPr dirty="0"/>
          </a:p>
          <a:p>
            <a:pPr marL="342900" lvl="0" indent="-342900" algn="l" rtl="0">
              <a:spcBef>
                <a:spcPts val="480"/>
              </a:spcBef>
              <a:spcAft>
                <a:spcPts val="0"/>
              </a:spcAft>
              <a:buClr>
                <a:srgbClr val="82A3AB"/>
              </a:buClr>
              <a:buSzPts val="2880"/>
              <a:buFont typeface="Noto Sans Symbols"/>
              <a:buChar char="▪"/>
            </a:pPr>
            <a:r>
              <a:rPr lang="en-US" sz="2400" dirty="0"/>
              <a:t>Time for Q&amp;A</a:t>
            </a:r>
            <a:endParaRPr sz="2400" dirty="0"/>
          </a:p>
        </p:txBody>
      </p:sp>
      <p:sp>
        <p:nvSpPr>
          <p:cNvPr id="79" name="Google Shape;79;p4"/>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ctrTitle"/>
          </p:nvPr>
        </p:nvSpPr>
        <p:spPr>
          <a:prstGeom prst="rect">
            <a:avLst/>
          </a:prstGeom>
          <a:solidFill>
            <a:srgbClr val="276D7B"/>
          </a:solidFill>
          <a:ln w="9525" cap="flat" cmpd="sng">
            <a:solidFill>
              <a:srgbClr val="276D7B"/>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Arial"/>
              <a:buNone/>
            </a:pPr>
            <a:r>
              <a:rPr lang="en-US" sz="500" dirty="0">
                <a:solidFill>
                  <a:schemeClr val="bg2"/>
                </a:solidFill>
              </a:rPr>
              <a:t>&gt;Slide 5</a:t>
            </a:r>
            <a:br>
              <a:rPr lang="en-US" dirty="0"/>
            </a:br>
            <a:r>
              <a:rPr lang="en-US" sz="5400" dirty="0">
                <a:solidFill>
                  <a:schemeClr val="bg1"/>
                </a:solidFill>
              </a:rPr>
              <a:t>What is Self</a:t>
            </a:r>
            <a:r>
              <a:rPr lang="en-US" sz="5400" i="1" dirty="0">
                <a:solidFill>
                  <a:schemeClr val="bg1"/>
                </a:solidFill>
              </a:rPr>
              <a:t>-</a:t>
            </a:r>
            <a:r>
              <a:rPr lang="en-US" sz="5400" dirty="0">
                <a:solidFill>
                  <a:schemeClr val="bg1"/>
                </a:solidFill>
              </a:rPr>
              <a:t>Direction?</a:t>
            </a:r>
            <a:endParaRPr dirty="0">
              <a:solidFill>
                <a:schemeClr val="bg1"/>
              </a:solidFill>
            </a:endParaRPr>
          </a:p>
        </p:txBody>
      </p:sp>
      <p:sp>
        <p:nvSpPr>
          <p:cNvPr id="3" name="Google Shape;79;p4">
            <a:extLst>
              <a:ext uri="{FF2B5EF4-FFF2-40B4-BE49-F238E27FC236}">
                <a16:creationId xmlns:a16="http://schemas.microsoft.com/office/drawing/2014/main" id="{C30EC7FC-379E-91D3-76B8-3252E494232F}"/>
              </a:ext>
            </a:extLst>
          </p:cNvPr>
          <p:cNvSpPr txBox="1">
            <a:spLocks/>
          </p:cNvSpPr>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solidFill>
                  <a:schemeClr val="bg1"/>
                </a:solidFill>
              </a:rPr>
              <a:pPr algn="r"/>
              <a:t>5</a:t>
            </a:fld>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470648" y="385482"/>
            <a:ext cx="8229600" cy="757518"/>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6</a:t>
            </a:r>
            <a:br>
              <a:rPr lang="en-US" sz="800" dirty="0">
                <a:solidFill>
                  <a:schemeClr val="bg1">
                    <a:lumMod val="95000"/>
                  </a:schemeClr>
                </a:solidFill>
              </a:rPr>
            </a:br>
            <a:r>
              <a:rPr lang="en-US" sz="3200" dirty="0"/>
              <a:t>A quick introduction</a:t>
            </a:r>
            <a:endParaRPr sz="3200" dirty="0"/>
          </a:p>
        </p:txBody>
      </p:sp>
      <p:pic>
        <p:nvPicPr>
          <p:cNvPr id="4" name="Online Media 3" descr="What is Self-Direction?">
            <a:hlinkClick r:id="" action="ppaction://media"/>
            <a:extLst>
              <a:ext uri="{FF2B5EF4-FFF2-40B4-BE49-F238E27FC236}">
                <a16:creationId xmlns:a16="http://schemas.microsoft.com/office/drawing/2014/main" id="{E275E244-E591-519C-A7EF-F68C0CD32FA1}"/>
              </a:ext>
            </a:extLst>
          </p:cNvPr>
          <p:cNvPicPr>
            <a:picLocks noRot="1" noChangeAspect="1"/>
          </p:cNvPicPr>
          <p:nvPr>
            <a:videoFile r:link="rId1"/>
          </p:nvPr>
        </p:nvPicPr>
        <p:blipFill>
          <a:blip r:embed="rId4"/>
          <a:stretch>
            <a:fillRect/>
          </a:stretch>
        </p:blipFill>
        <p:spPr>
          <a:xfrm>
            <a:off x="470648" y="1364327"/>
            <a:ext cx="8387513" cy="4738945"/>
          </a:xfrm>
          <a:prstGeom prst="rect">
            <a:avLst/>
          </a:prstGeom>
        </p:spPr>
      </p:pic>
      <p:sp>
        <p:nvSpPr>
          <p:cNvPr id="92" name="Google Shape;92;p6"/>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546848" y="156882"/>
            <a:ext cx="8229600" cy="866848"/>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7</a:t>
            </a:r>
            <a:br>
              <a:rPr lang="en-US" sz="800" dirty="0">
                <a:solidFill>
                  <a:schemeClr val="bg1">
                    <a:lumMod val="95000"/>
                  </a:schemeClr>
                </a:solidFill>
              </a:rPr>
            </a:br>
            <a:r>
              <a:rPr lang="en-US" sz="3200" dirty="0"/>
              <a:t>What is self-direction? </a:t>
            </a:r>
            <a:r>
              <a:rPr lang="en-US" sz="2800" dirty="0"/>
              <a:t>cont’d.</a:t>
            </a:r>
            <a:endParaRPr sz="3200" dirty="0"/>
          </a:p>
        </p:txBody>
      </p:sp>
      <p:sp>
        <p:nvSpPr>
          <p:cNvPr id="99" name="Google Shape;99;p7"/>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a:t>Self-direction is a model of delivering services in which the participant receiving those services has a </a:t>
            </a:r>
            <a:r>
              <a:rPr lang="en-US" sz="2400" b="1"/>
              <a:t>high level of choice and control</a:t>
            </a:r>
            <a:endParaRPr sz="2400"/>
          </a:p>
          <a:p>
            <a:pPr marL="342900" lvl="0" indent="-342900" algn="l" rtl="0">
              <a:spcBef>
                <a:spcPts val="480"/>
              </a:spcBef>
              <a:spcAft>
                <a:spcPts val="0"/>
              </a:spcAft>
              <a:buClr>
                <a:srgbClr val="82A3AB"/>
              </a:buClr>
              <a:buSzPts val="2880"/>
              <a:buFont typeface="Noto Sans Symbols"/>
              <a:buChar char="▪"/>
            </a:pPr>
            <a:r>
              <a:rPr lang="en-US" sz="2400"/>
              <a:t>A participant in self-direction decides </a:t>
            </a:r>
            <a:r>
              <a:rPr lang="en-US" sz="2400" i="1"/>
              <a:t>when</a:t>
            </a:r>
            <a:r>
              <a:rPr lang="en-US" sz="2400"/>
              <a:t>, </a:t>
            </a:r>
            <a:r>
              <a:rPr lang="en-US" sz="2400" i="1"/>
              <a:t>how</a:t>
            </a:r>
            <a:r>
              <a:rPr lang="en-US" sz="2400"/>
              <a:t>, and </a:t>
            </a:r>
            <a:r>
              <a:rPr lang="en-US" sz="2400" i="1"/>
              <a:t>from whom </a:t>
            </a:r>
            <a:r>
              <a:rPr lang="en-US" sz="2400"/>
              <a:t>their services are delivered</a:t>
            </a:r>
            <a:endParaRPr/>
          </a:p>
          <a:p>
            <a:pPr marL="342900" lvl="0" indent="-342900" algn="l" rtl="0">
              <a:spcBef>
                <a:spcPts val="480"/>
              </a:spcBef>
              <a:spcAft>
                <a:spcPts val="0"/>
              </a:spcAft>
              <a:buClr>
                <a:srgbClr val="82A3AB"/>
              </a:buClr>
              <a:buSzPts val="2880"/>
              <a:buFont typeface="Noto Sans Symbols"/>
              <a:buChar char="▪"/>
            </a:pPr>
            <a:r>
              <a:rPr lang="en-US" sz="2400"/>
              <a:t>Self-direction is based on the principle that </a:t>
            </a:r>
            <a:r>
              <a:rPr lang="en-US" sz="2400" b="1"/>
              <a:t>people with disabilities know their own needs best</a:t>
            </a:r>
            <a:r>
              <a:rPr lang="en-US" sz="2400"/>
              <a:t> and should lead the planning and managing of their services</a:t>
            </a:r>
            <a:endParaRPr/>
          </a:p>
          <a:p>
            <a:pPr marL="342900" lvl="0" indent="-342900" algn="l" rtl="0">
              <a:spcBef>
                <a:spcPts val="480"/>
              </a:spcBef>
              <a:spcAft>
                <a:spcPts val="0"/>
              </a:spcAft>
              <a:buClr>
                <a:srgbClr val="82A3AB"/>
              </a:buClr>
              <a:buSzPts val="2880"/>
              <a:buFont typeface="Noto Sans Symbols"/>
              <a:buChar char="▪"/>
            </a:pPr>
            <a:r>
              <a:rPr lang="en-US" sz="2400"/>
              <a:t>In self-direction programs participants are empowered to </a:t>
            </a:r>
            <a:r>
              <a:rPr lang="en-US" sz="2400" b="1"/>
              <a:t>hire and fire their own staff </a:t>
            </a:r>
            <a:r>
              <a:rPr lang="en-US" sz="2400"/>
              <a:t>and </a:t>
            </a:r>
            <a:r>
              <a:rPr lang="en-US" sz="2400" b="1"/>
              <a:t>manage a flexible budget</a:t>
            </a:r>
            <a:endParaRPr dirty="0"/>
          </a:p>
        </p:txBody>
      </p:sp>
      <p:sp>
        <p:nvSpPr>
          <p:cNvPr id="100" name="Google Shape;100;p7"/>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470648" y="233082"/>
            <a:ext cx="8520952" cy="701196"/>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8 </a:t>
            </a:r>
            <a:br>
              <a:rPr lang="en-US" sz="800" dirty="0">
                <a:solidFill>
                  <a:schemeClr val="bg1">
                    <a:lumMod val="95000"/>
                  </a:schemeClr>
                </a:solidFill>
              </a:rPr>
            </a:br>
            <a:r>
              <a:rPr lang="en-US" sz="3200" dirty="0"/>
              <a:t>Consumer Control and Self-Direction</a:t>
            </a:r>
            <a:endParaRPr sz="3200" dirty="0"/>
          </a:p>
        </p:txBody>
      </p:sp>
      <p:sp>
        <p:nvSpPr>
          <p:cNvPr id="106" name="Google Shape;106;p8"/>
          <p:cNvSpPr txBox="1">
            <a:spLocks noGrp="1"/>
          </p:cNvSpPr>
          <p:nvPr>
            <p:ph type="body" idx="1"/>
          </p:nvPr>
        </p:nvSpPr>
        <p:spPr>
          <a:xfrm>
            <a:off x="457200" y="956486"/>
            <a:ext cx="8229600" cy="552928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2A3AB"/>
              </a:buClr>
              <a:buSzPts val="2880"/>
              <a:buFont typeface="Noto Sans Symbols"/>
              <a:buChar char="▪"/>
            </a:pPr>
            <a:r>
              <a:rPr lang="en-US" sz="2400" dirty="0"/>
              <a:t>Definition: </a:t>
            </a:r>
            <a:endParaRPr dirty="0"/>
          </a:p>
          <a:p>
            <a:pPr marL="800100" lvl="1" indent="-342900" algn="l" rtl="0">
              <a:spcBef>
                <a:spcPts val="440"/>
              </a:spcBef>
              <a:spcAft>
                <a:spcPts val="0"/>
              </a:spcAft>
              <a:buSzPts val="1320"/>
              <a:buChar char="❑"/>
            </a:pPr>
            <a:r>
              <a:rPr lang="en-US" sz="2200" dirty="0">
                <a:solidFill>
                  <a:srgbClr val="000000"/>
                </a:solidFill>
                <a:latin typeface="Times New Roman"/>
                <a:ea typeface="Times New Roman"/>
                <a:cs typeface="Times New Roman"/>
                <a:sym typeface="Times New Roman"/>
              </a:rPr>
              <a:t>Co</a:t>
            </a:r>
            <a:r>
              <a:rPr lang="en-US" sz="2200" b="0" i="0" dirty="0">
                <a:solidFill>
                  <a:srgbClr val="000000"/>
                </a:solidFill>
                <a:latin typeface="Times New Roman"/>
                <a:ea typeface="Times New Roman"/>
                <a:cs typeface="Times New Roman"/>
                <a:sym typeface="Times New Roman"/>
              </a:rPr>
              <a:t>nsumer control means, </a:t>
            </a:r>
            <a:r>
              <a:rPr lang="en-US" sz="2200" b="0" i="1" dirty="0">
                <a:solidFill>
                  <a:srgbClr val="000000"/>
                </a:solidFill>
                <a:latin typeface="Times New Roman"/>
                <a:ea typeface="Times New Roman"/>
                <a:cs typeface="Times New Roman"/>
                <a:sym typeface="Times New Roman"/>
              </a:rPr>
              <a:t>with respect to a Center or eligible agency</a:t>
            </a:r>
            <a:r>
              <a:rPr lang="en-US" sz="2200" b="0" i="0" dirty="0">
                <a:solidFill>
                  <a:srgbClr val="000000"/>
                </a:solidFill>
                <a:latin typeface="Times New Roman"/>
                <a:ea typeface="Times New Roman"/>
                <a:cs typeface="Times New Roman"/>
                <a:sym typeface="Times New Roman"/>
              </a:rPr>
              <a:t>, that the Center or eligible agency vests power and authority in individuals with disabilities, including individuals who are or have been recipients of IL services, in terms of the management, staffing, decision making, operation, and provision of services. Consumer control </a:t>
            </a:r>
            <a:r>
              <a:rPr lang="en-US" sz="2200" b="0" i="1" dirty="0">
                <a:solidFill>
                  <a:srgbClr val="000000"/>
                </a:solidFill>
                <a:latin typeface="Times New Roman"/>
                <a:ea typeface="Times New Roman"/>
                <a:cs typeface="Times New Roman"/>
                <a:sym typeface="Times New Roman"/>
              </a:rPr>
              <a:t>with respect to an individual</a:t>
            </a:r>
            <a:r>
              <a:rPr lang="en-US" sz="2200" b="0" i="0" dirty="0">
                <a:solidFill>
                  <a:srgbClr val="000000"/>
                </a:solidFill>
                <a:latin typeface="Times New Roman"/>
                <a:ea typeface="Times New Roman"/>
                <a:cs typeface="Times New Roman"/>
                <a:sym typeface="Times New Roman"/>
              </a:rPr>
              <a:t>, means that the individual with a disability asserts control over his or her personal life choices, and in addition, has control over his or her independent living plan (ILP), making informed choices about content, goals and implementation</a:t>
            </a:r>
            <a:endParaRPr dirty="0"/>
          </a:p>
          <a:p>
            <a:pPr marL="457200" lvl="1" indent="0" algn="r" rtl="0">
              <a:spcBef>
                <a:spcPts val="240"/>
              </a:spcBef>
              <a:spcAft>
                <a:spcPts val="0"/>
              </a:spcAft>
              <a:buSzPts val="720"/>
              <a:buNone/>
            </a:pPr>
            <a:r>
              <a:rPr lang="en-US" sz="1200" b="0" i="0" u="sng" strike="noStrike" dirty="0">
                <a:solidFill>
                  <a:srgbClr val="1155CC"/>
                </a:solidFill>
                <a:hlinkClick r:id="rId3">
                  <a:extLst>
                    <a:ext uri="{A12FA001-AC4F-418D-AE19-62706E023703}">
                      <ahyp:hlinkClr xmlns:ahyp="http://schemas.microsoft.com/office/drawing/2018/hyperlinkcolor" val="tx"/>
                    </a:ext>
                  </a:extLst>
                </a:hlinkClick>
              </a:rPr>
              <a:t>https://www.ilru.org/book/export/html/4670</a:t>
            </a:r>
            <a:endParaRPr sz="1200" b="0" i="0" dirty="0">
              <a:solidFill>
                <a:srgbClr val="000000"/>
              </a:solidFill>
            </a:endParaRPr>
          </a:p>
          <a:p>
            <a:pPr marL="342900" lvl="0" indent="-342900" algn="l" rtl="0">
              <a:spcBef>
                <a:spcPts val="480"/>
              </a:spcBef>
              <a:spcAft>
                <a:spcPts val="0"/>
              </a:spcAft>
              <a:buClr>
                <a:srgbClr val="82A3AB"/>
              </a:buClr>
              <a:buSzPts val="2880"/>
              <a:buFont typeface="Noto Sans Symbols"/>
              <a:buChar char="▪"/>
            </a:pPr>
            <a:r>
              <a:rPr lang="en-US" sz="2400" b="0" i="0" u="none" strike="noStrike" dirty="0">
                <a:solidFill>
                  <a:srgbClr val="000000"/>
                </a:solidFill>
              </a:rPr>
              <a:t>SD is a valuable service delivery mechanism that gives participants control of the services he or she receives for implementation of the ILP</a:t>
            </a:r>
            <a:endParaRPr sz="2400" dirty="0"/>
          </a:p>
        </p:txBody>
      </p:sp>
      <p:sp>
        <p:nvSpPr>
          <p:cNvPr id="107" name="Google Shape;107;p8"/>
          <p:cNvSpPr txBox="1">
            <a:spLocks noGrp="1"/>
          </p:cNvSpPr>
          <p:nvPr>
            <p:ph type="sldNum" idx="12"/>
          </p:nvPr>
        </p:nvSpPr>
        <p:spPr>
          <a:xfrm>
            <a:off x="8534400" y="632460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9"/>
          <p:cNvSpPr txBox="1">
            <a:spLocks noGrp="1"/>
          </p:cNvSpPr>
          <p:nvPr>
            <p:ph type="title"/>
          </p:nvPr>
        </p:nvSpPr>
        <p:spPr>
          <a:xfrm>
            <a:off x="457200" y="228600"/>
            <a:ext cx="8141110" cy="704531"/>
          </a:xfrm>
          <a:prstGeom prst="rect">
            <a:avLst/>
          </a:prstGeom>
          <a:noFill/>
          <a:ln>
            <a:noFill/>
          </a:ln>
        </p:spPr>
        <p:txBody>
          <a:bodyPr spcFirstLastPara="1" wrap="square" lIns="91425" tIns="45700" rIns="91425" bIns="45700" anchor="t" anchorCtr="0">
            <a:noAutofit/>
          </a:bodyPr>
          <a:lstStyle/>
          <a:p>
            <a:pPr lvl="0"/>
            <a:r>
              <a:rPr lang="en-US" sz="800" dirty="0">
                <a:solidFill>
                  <a:schemeClr val="bg1">
                    <a:lumMod val="95000"/>
                  </a:schemeClr>
                </a:solidFill>
              </a:rPr>
              <a:t>&gt;&gt;Slide 9</a:t>
            </a:r>
            <a:br>
              <a:rPr lang="en-US" sz="800" dirty="0">
                <a:solidFill>
                  <a:schemeClr val="bg1">
                    <a:lumMod val="95000"/>
                  </a:schemeClr>
                </a:solidFill>
              </a:rPr>
            </a:br>
            <a:r>
              <a:rPr lang="en-US" sz="3200" dirty="0"/>
              <a:t>What is Self-Direction?</a:t>
            </a:r>
            <a:endParaRPr sz="3200" i="1" dirty="0"/>
          </a:p>
        </p:txBody>
      </p:sp>
      <p:grpSp>
        <p:nvGrpSpPr>
          <p:cNvPr id="34" name="Group 33" descr="Large blue circle that says Participant controls with four smaller connected ones that are What, When, Who How">
            <a:extLst>
              <a:ext uri="{FF2B5EF4-FFF2-40B4-BE49-F238E27FC236}">
                <a16:creationId xmlns:a16="http://schemas.microsoft.com/office/drawing/2014/main" id="{51803BC7-0DDD-E3AD-E2F6-71DE40B9AE23}"/>
              </a:ext>
            </a:extLst>
          </p:cNvPr>
          <p:cNvGrpSpPr/>
          <p:nvPr/>
        </p:nvGrpSpPr>
        <p:grpSpPr>
          <a:xfrm>
            <a:off x="512687" y="1109492"/>
            <a:ext cx="7929916" cy="5303694"/>
            <a:chOff x="512687" y="1109492"/>
            <a:chExt cx="7929916" cy="5303694"/>
          </a:xfrm>
        </p:grpSpPr>
        <p:sp>
          <p:nvSpPr>
            <p:cNvPr id="115" name="Google Shape;115;p9"/>
            <p:cNvSpPr txBox="1"/>
            <p:nvPr/>
          </p:nvSpPr>
          <p:spPr>
            <a:xfrm>
              <a:off x="512687" y="1109492"/>
              <a:ext cx="27719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dirty="0">
                  <a:solidFill>
                    <a:schemeClr val="dk1"/>
                  </a:solidFill>
                  <a:latin typeface="Arial"/>
                  <a:ea typeface="Arial"/>
                  <a:cs typeface="Arial"/>
                  <a:sym typeface="Arial"/>
                </a:rPr>
                <a:t>Choice and Control</a:t>
              </a:r>
              <a:endParaRPr sz="2400" dirty="0">
                <a:solidFill>
                  <a:schemeClr val="dk1"/>
                </a:solidFill>
                <a:latin typeface="Arial"/>
                <a:ea typeface="Arial"/>
                <a:cs typeface="Arial"/>
                <a:sym typeface="Arial"/>
              </a:endParaRPr>
            </a:p>
          </p:txBody>
        </p:sp>
        <p:cxnSp>
          <p:nvCxnSpPr>
            <p:cNvPr id="116" name="Google Shape;116;p9"/>
            <p:cNvCxnSpPr/>
            <p:nvPr/>
          </p:nvCxnSpPr>
          <p:spPr>
            <a:xfrm>
              <a:off x="4867535" y="2709235"/>
              <a:ext cx="2860055" cy="1700195"/>
            </a:xfrm>
            <a:prstGeom prst="straightConnector1">
              <a:avLst/>
            </a:prstGeom>
            <a:solidFill>
              <a:schemeClr val="accent1"/>
            </a:solidFill>
            <a:ln w="38100" cap="flat" cmpd="sng">
              <a:solidFill>
                <a:srgbClr val="82A3AB"/>
              </a:solidFill>
              <a:prstDash val="solid"/>
              <a:round/>
              <a:headEnd type="none" w="sm" len="sm"/>
              <a:tailEnd type="none" w="sm" len="sm"/>
            </a:ln>
          </p:spPr>
        </p:cxnSp>
        <p:cxnSp>
          <p:nvCxnSpPr>
            <p:cNvPr id="117" name="Google Shape;117;p9"/>
            <p:cNvCxnSpPr/>
            <p:nvPr/>
          </p:nvCxnSpPr>
          <p:spPr>
            <a:xfrm rot="-5400000" flipH="1">
              <a:off x="4107708" y="3517576"/>
              <a:ext cx="2380273" cy="1144022"/>
            </a:xfrm>
            <a:prstGeom prst="straightConnector1">
              <a:avLst/>
            </a:prstGeom>
            <a:solidFill>
              <a:schemeClr val="accent1"/>
            </a:solidFill>
            <a:ln w="38100" cap="flat" cmpd="sng">
              <a:solidFill>
                <a:srgbClr val="82A3AB"/>
              </a:solidFill>
              <a:prstDash val="solid"/>
              <a:round/>
              <a:headEnd type="none" w="sm" len="sm"/>
              <a:tailEnd type="none" w="sm" len="sm"/>
            </a:ln>
          </p:spPr>
        </p:cxnSp>
        <p:cxnSp>
          <p:nvCxnSpPr>
            <p:cNvPr id="118" name="Google Shape;118;p9"/>
            <p:cNvCxnSpPr/>
            <p:nvPr/>
          </p:nvCxnSpPr>
          <p:spPr>
            <a:xfrm flipH="1">
              <a:off x="3367741" y="3026004"/>
              <a:ext cx="1119418" cy="2452074"/>
            </a:xfrm>
            <a:prstGeom prst="straightConnector1">
              <a:avLst/>
            </a:prstGeom>
            <a:solidFill>
              <a:schemeClr val="accent1"/>
            </a:solidFill>
            <a:ln w="38100" cap="flat" cmpd="sng">
              <a:solidFill>
                <a:srgbClr val="82A3AB"/>
              </a:solidFill>
              <a:prstDash val="solid"/>
              <a:round/>
              <a:headEnd type="none" w="sm" len="sm"/>
              <a:tailEnd type="none" w="sm" len="sm"/>
            </a:ln>
          </p:spPr>
        </p:cxnSp>
        <p:grpSp>
          <p:nvGrpSpPr>
            <p:cNvPr id="33" name="Group 32">
              <a:extLst>
                <a:ext uri="{FF2B5EF4-FFF2-40B4-BE49-F238E27FC236}">
                  <a16:creationId xmlns:a16="http://schemas.microsoft.com/office/drawing/2014/main" id="{EB6B9052-454C-72C0-3245-4BC3120B229B}"/>
                </a:ext>
              </a:extLst>
            </p:cNvPr>
            <p:cNvGrpSpPr/>
            <p:nvPr/>
          </p:nvGrpSpPr>
          <p:grpSpPr>
            <a:xfrm>
              <a:off x="3161271" y="1459007"/>
              <a:ext cx="2907722" cy="2880886"/>
              <a:chOff x="3161271" y="1459007"/>
              <a:chExt cx="2907722" cy="2880886"/>
            </a:xfrm>
          </p:grpSpPr>
          <p:sp>
            <p:nvSpPr>
              <p:cNvPr id="119" name="Google Shape;119;p9" descr="Large blue circle that says Participant Controls."/>
              <p:cNvSpPr/>
              <p:nvPr/>
            </p:nvSpPr>
            <p:spPr>
              <a:xfrm>
                <a:off x="3161271" y="1459007"/>
                <a:ext cx="2907722" cy="2880886"/>
              </a:xfrm>
              <a:prstGeom prst="ellipse">
                <a:avLst/>
              </a:prstGeom>
              <a:solidFill>
                <a:srgbClr val="276D7B"/>
              </a:solidFill>
              <a:ln w="50800" cap="flat" cmpd="sng">
                <a:solidFill>
                  <a:srgbClr val="82A3A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9" descr="Large blue circle that says Participant Controls."/>
              <p:cNvSpPr txBox="1"/>
              <p:nvPr/>
            </p:nvSpPr>
            <p:spPr>
              <a:xfrm>
                <a:off x="3161271" y="2523542"/>
                <a:ext cx="290772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FFFF"/>
                    </a:solidFill>
                    <a:latin typeface="Century Gothic"/>
                    <a:ea typeface="Century Gothic"/>
                    <a:cs typeface="Century Gothic"/>
                    <a:sym typeface="Century Gothic"/>
                  </a:rPr>
                  <a:t>Participant controls</a:t>
                </a:r>
                <a:endParaRPr dirty="0"/>
              </a:p>
            </p:txBody>
          </p:sp>
        </p:grpSp>
        <p:grpSp>
          <p:nvGrpSpPr>
            <p:cNvPr id="121" name="Google Shape;121;p9" descr="Small blue circle that says What"/>
            <p:cNvGrpSpPr/>
            <p:nvPr/>
          </p:nvGrpSpPr>
          <p:grpSpPr>
            <a:xfrm>
              <a:off x="707888" y="3749547"/>
              <a:ext cx="1744633" cy="1728531"/>
              <a:chOff x="707888" y="3749547"/>
              <a:chExt cx="1744633" cy="1728531"/>
            </a:xfrm>
          </p:grpSpPr>
          <p:sp>
            <p:nvSpPr>
              <p:cNvPr id="122" name="Google Shape;122;p9" descr="Large blue circle that says Participant Controls."/>
              <p:cNvSpPr/>
              <p:nvPr/>
            </p:nvSpPr>
            <p:spPr>
              <a:xfrm>
                <a:off x="707888" y="3749547"/>
                <a:ext cx="1744633" cy="1728531"/>
              </a:xfrm>
              <a:prstGeom prst="ellipse">
                <a:avLst/>
              </a:prstGeom>
              <a:solidFill>
                <a:srgbClr val="276D7B"/>
              </a:solidFill>
              <a:ln w="50800" cap="flat" cmpd="sng">
                <a:solidFill>
                  <a:srgbClr val="82A3A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9" descr="Large blue circle that says Participant Controls."/>
              <p:cNvSpPr/>
              <p:nvPr/>
            </p:nvSpPr>
            <p:spPr>
              <a:xfrm>
                <a:off x="1070398" y="4124325"/>
                <a:ext cx="943584" cy="1017443"/>
              </a:xfrm>
              <a:prstGeom prst="rect">
                <a:avLst/>
              </a:prstGeom>
              <a:solidFill>
                <a:srgbClr val="276D7B"/>
              </a:solid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entury Gothic"/>
                    <a:ea typeface="Century Gothic"/>
                    <a:cs typeface="Century Gothic"/>
                    <a:sym typeface="Century Gothic"/>
                  </a:rPr>
                  <a:t>What</a:t>
                </a:r>
                <a:r>
                  <a:rPr lang="en-US" sz="2000" dirty="0">
                    <a:solidFill>
                      <a:schemeClr val="dk1"/>
                    </a:solidFill>
                    <a:latin typeface="Century Gothic"/>
                    <a:ea typeface="Century Gothic"/>
                    <a:cs typeface="Century Gothic"/>
                    <a:sym typeface="Century Gothic"/>
                  </a:rPr>
                  <a:t> </a:t>
                </a:r>
                <a:endParaRPr sz="2600" dirty="0">
                  <a:solidFill>
                    <a:schemeClr val="dk1"/>
                  </a:solidFill>
                  <a:latin typeface="Century Gothic"/>
                  <a:ea typeface="Century Gothic"/>
                  <a:cs typeface="Century Gothic"/>
                  <a:sym typeface="Century Gothic"/>
                </a:endParaRPr>
              </a:p>
            </p:txBody>
          </p:sp>
        </p:grpSp>
        <p:grpSp>
          <p:nvGrpSpPr>
            <p:cNvPr id="124" name="Google Shape;124;p9" descr="Small blue circle that says When"/>
            <p:cNvGrpSpPr/>
            <p:nvPr/>
          </p:nvGrpSpPr>
          <p:grpSpPr>
            <a:xfrm>
              <a:off x="2728995" y="4769664"/>
              <a:ext cx="1701729" cy="1643522"/>
              <a:chOff x="2728995" y="4769664"/>
              <a:chExt cx="1701729" cy="1643522"/>
            </a:xfrm>
          </p:grpSpPr>
          <p:sp>
            <p:nvSpPr>
              <p:cNvPr id="125" name="Google Shape;125;p9" descr="Large blue circle that says When"/>
              <p:cNvSpPr/>
              <p:nvPr/>
            </p:nvSpPr>
            <p:spPr>
              <a:xfrm>
                <a:off x="2728995" y="4769664"/>
                <a:ext cx="1701729" cy="1643522"/>
              </a:xfrm>
              <a:prstGeom prst="ellipse">
                <a:avLst/>
              </a:prstGeom>
              <a:solidFill>
                <a:srgbClr val="276D7B"/>
              </a:solidFill>
              <a:ln w="50800" cap="flat" cmpd="sng">
                <a:solidFill>
                  <a:srgbClr val="82A3A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9" descr="Large blue circle that says When"/>
              <p:cNvSpPr/>
              <p:nvPr/>
            </p:nvSpPr>
            <p:spPr>
              <a:xfrm>
                <a:off x="2945450" y="5141768"/>
                <a:ext cx="1234590" cy="899314"/>
              </a:xfrm>
              <a:prstGeom prst="rect">
                <a:avLst/>
              </a:prstGeom>
              <a:solidFill>
                <a:srgbClr val="276D7B"/>
              </a:solid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entury Gothic"/>
                    <a:ea typeface="Century Gothic"/>
                    <a:cs typeface="Century Gothic"/>
                    <a:sym typeface="Century Gothic"/>
                  </a:rPr>
                  <a:t>When</a:t>
                </a:r>
                <a:endParaRPr sz="2600" b="1" dirty="0">
                  <a:solidFill>
                    <a:schemeClr val="lt1"/>
                  </a:solidFill>
                  <a:latin typeface="Century Gothic"/>
                  <a:ea typeface="Century Gothic"/>
                  <a:cs typeface="Century Gothic"/>
                  <a:sym typeface="Century Gothic"/>
                </a:endParaRPr>
              </a:p>
            </p:txBody>
          </p:sp>
        </p:grpSp>
        <p:grpSp>
          <p:nvGrpSpPr>
            <p:cNvPr id="127" name="Google Shape;127;p9" descr="Small blue circle that says Who"/>
            <p:cNvGrpSpPr/>
            <p:nvPr/>
          </p:nvGrpSpPr>
          <p:grpSpPr>
            <a:xfrm>
              <a:off x="4926036" y="4684655"/>
              <a:ext cx="1744633" cy="1728531"/>
              <a:chOff x="4926036" y="4684655"/>
              <a:chExt cx="1744633" cy="1728531"/>
            </a:xfrm>
          </p:grpSpPr>
          <p:sp>
            <p:nvSpPr>
              <p:cNvPr id="128" name="Google Shape;128;p9"/>
              <p:cNvSpPr/>
              <p:nvPr/>
            </p:nvSpPr>
            <p:spPr>
              <a:xfrm>
                <a:off x="4926036" y="4684655"/>
                <a:ext cx="1744633" cy="1728531"/>
              </a:xfrm>
              <a:prstGeom prst="ellipse">
                <a:avLst/>
              </a:prstGeom>
              <a:solidFill>
                <a:srgbClr val="276D7B"/>
              </a:solidFill>
              <a:ln w="50800" cap="flat" cmpd="sng">
                <a:solidFill>
                  <a:srgbClr val="82A3A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9" descr="Large blue circle that says Who."/>
              <p:cNvSpPr/>
              <p:nvPr/>
            </p:nvSpPr>
            <p:spPr>
              <a:xfrm>
                <a:off x="5181059" y="5016577"/>
                <a:ext cx="1234590" cy="1020117"/>
              </a:xfrm>
              <a:prstGeom prst="rect">
                <a:avLst/>
              </a:prstGeom>
              <a:solidFill>
                <a:srgbClr val="276D7B"/>
              </a:solid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entury Gothic"/>
                    <a:ea typeface="Century Gothic"/>
                    <a:cs typeface="Century Gothic"/>
                    <a:sym typeface="Century Gothic"/>
                  </a:rPr>
                  <a:t>Who</a:t>
                </a:r>
                <a:endParaRPr sz="2600" b="1" dirty="0">
                  <a:solidFill>
                    <a:schemeClr val="lt1"/>
                  </a:solidFill>
                  <a:latin typeface="Century Gothic"/>
                  <a:ea typeface="Century Gothic"/>
                  <a:cs typeface="Century Gothic"/>
                  <a:sym typeface="Century Gothic"/>
                </a:endParaRPr>
              </a:p>
            </p:txBody>
          </p:sp>
        </p:grpSp>
        <p:grpSp>
          <p:nvGrpSpPr>
            <p:cNvPr id="130" name="Google Shape;130;p9" descr="Small blue box that says How"/>
            <p:cNvGrpSpPr/>
            <p:nvPr/>
          </p:nvGrpSpPr>
          <p:grpSpPr>
            <a:xfrm>
              <a:off x="6697970" y="3750180"/>
              <a:ext cx="1744633" cy="1728531"/>
              <a:chOff x="6697970" y="3750180"/>
              <a:chExt cx="1744633" cy="1728531"/>
            </a:xfrm>
          </p:grpSpPr>
          <p:sp>
            <p:nvSpPr>
              <p:cNvPr id="131" name="Google Shape;131;p9"/>
              <p:cNvSpPr/>
              <p:nvPr/>
            </p:nvSpPr>
            <p:spPr>
              <a:xfrm>
                <a:off x="6697970" y="3750180"/>
                <a:ext cx="1744633" cy="1728531"/>
              </a:xfrm>
              <a:prstGeom prst="ellipse">
                <a:avLst/>
              </a:prstGeom>
              <a:solidFill>
                <a:srgbClr val="276D7B"/>
              </a:solidFill>
              <a:ln w="50800" cap="flat" cmpd="sng">
                <a:solidFill>
                  <a:srgbClr val="82A3A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9" descr="Small blue circle that says How"/>
              <p:cNvSpPr/>
              <p:nvPr/>
            </p:nvSpPr>
            <p:spPr>
              <a:xfrm>
                <a:off x="7134795" y="3998566"/>
                <a:ext cx="916301" cy="1281157"/>
              </a:xfrm>
              <a:prstGeom prst="rect">
                <a:avLst/>
              </a:prstGeom>
              <a:solidFill>
                <a:srgbClr val="276D7B"/>
              </a:solid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entury Gothic"/>
                    <a:ea typeface="Century Gothic"/>
                    <a:cs typeface="Century Gothic"/>
                    <a:sym typeface="Century Gothic"/>
                  </a:rPr>
                  <a:t>How</a:t>
                </a:r>
                <a:endParaRPr sz="2600" b="1" dirty="0">
                  <a:solidFill>
                    <a:schemeClr val="lt1"/>
                  </a:solidFill>
                  <a:latin typeface="Century Gothic"/>
                  <a:ea typeface="Century Gothic"/>
                  <a:cs typeface="Century Gothic"/>
                  <a:sym typeface="Century Gothic"/>
                </a:endParaRPr>
              </a:p>
            </p:txBody>
          </p:sp>
        </p:grpSp>
        <p:cxnSp>
          <p:nvCxnSpPr>
            <p:cNvPr id="133" name="Google Shape;133;p9"/>
            <p:cNvCxnSpPr/>
            <p:nvPr/>
          </p:nvCxnSpPr>
          <p:spPr>
            <a:xfrm flipH="1">
              <a:off x="2153894" y="3239520"/>
              <a:ext cx="971576" cy="648147"/>
            </a:xfrm>
            <a:prstGeom prst="straightConnector1">
              <a:avLst/>
            </a:prstGeom>
            <a:noFill/>
            <a:ln w="38100" cap="flat" cmpd="sng">
              <a:solidFill>
                <a:srgbClr val="82A3AB"/>
              </a:solidFill>
              <a:prstDash val="solid"/>
              <a:round/>
              <a:headEnd type="none" w="sm" len="sm"/>
              <a:tailEnd type="none" w="sm" len="sm"/>
            </a:ln>
          </p:spPr>
        </p:cxnSp>
      </p:grpSp>
      <p:sp>
        <p:nvSpPr>
          <p:cNvPr id="113" name="Google Shape;113;p9"/>
          <p:cNvSpPr txBox="1">
            <a:spLocks noGrp="1"/>
          </p:cNvSpPr>
          <p:nvPr>
            <p:ph type="sldNum" idx="4294967295"/>
          </p:nvPr>
        </p:nvSpPr>
        <p:spPr>
          <a:xfrm>
            <a:off x="8458200" y="6400800"/>
            <a:ext cx="57085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9</a:t>
            </a:fld>
            <a:endParaRPr sz="1400" dirty="0"/>
          </a:p>
        </p:txBody>
      </p:sp>
    </p:spTree>
  </p:cSld>
  <p:clrMapOvr>
    <a:masterClrMapping/>
  </p:clrMapOvr>
</p:sld>
</file>

<file path=ppt/theme/theme1.xml><?xml version="1.0" encoding="utf-8"?>
<a:theme xmlns:a="http://schemas.openxmlformats.org/drawingml/2006/main" name="NRCPDS Powerpoint Template">
  <a:themeElements>
    <a:clrScheme name="ASD">
      <a:dk1>
        <a:srgbClr val="000000"/>
      </a:dk1>
      <a:lt1>
        <a:srgbClr val="FFFFFF"/>
      </a:lt1>
      <a:dk2>
        <a:srgbClr val="276D7B"/>
      </a:dk2>
      <a:lt2>
        <a:srgbClr val="C9D5E3"/>
      </a:lt2>
      <a:accent1>
        <a:srgbClr val="276D7B"/>
      </a:accent1>
      <a:accent2>
        <a:srgbClr val="89C765"/>
      </a:accent2>
      <a:accent3>
        <a:srgbClr val="E98035"/>
      </a:accent3>
      <a:accent4>
        <a:srgbClr val="C9D5E3"/>
      </a:accent4>
      <a:accent5>
        <a:srgbClr val="82A3AB"/>
      </a:accent5>
      <a:accent6>
        <a:srgbClr val="276D7B"/>
      </a:accent6>
      <a:hlink>
        <a:srgbClr val="276D7B"/>
      </a:hlink>
      <a:folHlink>
        <a:srgbClr val="82A3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1978</Words>
  <Application>Microsoft Macintosh PowerPoint</Application>
  <PresentationFormat>On-screen Show (4:3)</PresentationFormat>
  <Paragraphs>220</Paragraphs>
  <Slides>29</Slides>
  <Notes>29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Century Gothic</vt:lpstr>
      <vt:lpstr>Times New Roman</vt:lpstr>
      <vt:lpstr>Roboto</vt:lpstr>
      <vt:lpstr>Calibri</vt:lpstr>
      <vt:lpstr>Arial</vt:lpstr>
      <vt:lpstr>Noto Sans Symbols</vt:lpstr>
      <vt:lpstr>Courier New</vt:lpstr>
      <vt:lpstr>NRCPDS Powerpoint Template</vt:lpstr>
      <vt:lpstr>&gt;&gt;Slide 1 Better Together: Enhanced Self-Directed Services Provided  Through CILs</vt:lpstr>
      <vt:lpstr>&gt;&gt;Slide 2 Who are we?</vt:lpstr>
      <vt:lpstr>&gt;&gt;Slide 3 Independent Living Research Utilization (ILRU)</vt:lpstr>
      <vt:lpstr>&gt;&gt;Slide 4  Agenda</vt:lpstr>
      <vt:lpstr>&gt;Slide 5 What is Self-Direction?</vt:lpstr>
      <vt:lpstr>&gt;&gt;Slide 6 A quick introduction</vt:lpstr>
      <vt:lpstr>&gt;&gt;Slide 7 What is self-direction? cont’d.</vt:lpstr>
      <vt:lpstr>&gt;&gt;Slide 8  Consumer Control and Self-Direction</vt:lpstr>
      <vt:lpstr>&gt;&gt;Slide 9 What is Self-Direction?</vt:lpstr>
      <vt:lpstr>&gt;&gt;Slide 10 Hallmarks of Self-Direction</vt:lpstr>
      <vt:lpstr>&gt;&gt;Slide 11 History of Centers for Independent Living and Self-Direction</vt:lpstr>
      <vt:lpstr>&gt;&gt;Slide 12 History of Centers for Independent Living and Self-Direction, cont’d.</vt:lpstr>
      <vt:lpstr>&gt;&gt;Slide 13 Unique Aspects of Self-Direction </vt:lpstr>
      <vt:lpstr>&gt;&gt;Slide 14 Unique Aspects of Self-Direction, cont’d.  </vt:lpstr>
      <vt:lpstr>&gt;&gt;Slide 15 Major Challenges With the Self-Directed Model </vt:lpstr>
      <vt:lpstr>&gt;&gt;Slide 16 Benefits of Self-Direction</vt:lpstr>
      <vt:lpstr>&gt;&gt;Slide 17 The Truth about Self-Direction</vt:lpstr>
      <vt:lpstr>&gt;&gt;Slide 18 Information &amp; Assistance  in Self-Direction</vt:lpstr>
      <vt:lpstr>&gt;&gt;Slide 19 Information and Assistance Provider</vt:lpstr>
      <vt:lpstr>&gt;&gt;Slide 20 How the Information and Assistance Provider is Different from a Case Manager</vt:lpstr>
      <vt:lpstr>&gt;&gt;Slide 21 I&amp;A Challenges in Self-Direction</vt:lpstr>
      <vt:lpstr>&gt;&gt;Slide 22 Peer Support in Self-Direction Now and in the Future</vt:lpstr>
      <vt:lpstr>&gt;&gt;Slide 23 Peer Support </vt:lpstr>
      <vt:lpstr>&gt;&gt;Slide 24 Peer Support Currently in Self-Direction</vt:lpstr>
      <vt:lpstr>&gt;&gt;Slide 25 Why Peer Support is Needed in  Self-Direction</vt:lpstr>
      <vt:lpstr>&gt;&gt;Slide 26 Why CILs are Perfect for Peer Support in Self-Direction</vt:lpstr>
      <vt:lpstr>&gt;&gt;Slide 27 Discussion Questions</vt:lpstr>
      <vt:lpstr>&gt;&gt;Slide 28 Additional Resources</vt:lpstr>
      <vt:lpstr>&gt;&gt;Slide 29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Enhanced Self-Directed Services Provided  Through CILs</dc:title>
  <dc:creator>Joe Keune</dc:creator>
  <cp:lastModifiedBy>Rachel Kaplan She/Her</cp:lastModifiedBy>
  <cp:revision>9</cp:revision>
  <dcterms:created xsi:type="dcterms:W3CDTF">2015-02-17T15:54:04Z</dcterms:created>
  <dcterms:modified xsi:type="dcterms:W3CDTF">2022-09-27T20:40:06Z</dcterms:modified>
</cp:coreProperties>
</file>