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5" r:id="rId4"/>
  </p:sldMasterIdLst>
  <p:notesMasterIdLst>
    <p:notesMasterId r:id="rId39"/>
  </p:notesMasterIdLst>
  <p:sldIdLst>
    <p:sldId id="268" r:id="rId5"/>
    <p:sldId id="259" r:id="rId6"/>
    <p:sldId id="301" r:id="rId7"/>
    <p:sldId id="300" r:id="rId8"/>
    <p:sldId id="295" r:id="rId9"/>
    <p:sldId id="273" r:id="rId10"/>
    <p:sldId id="303" r:id="rId11"/>
    <p:sldId id="262" r:id="rId12"/>
    <p:sldId id="285" r:id="rId13"/>
    <p:sldId id="274" r:id="rId14"/>
    <p:sldId id="296" r:id="rId15"/>
    <p:sldId id="304" r:id="rId16"/>
    <p:sldId id="282" r:id="rId17"/>
    <p:sldId id="260" r:id="rId18"/>
    <p:sldId id="305" r:id="rId19"/>
    <p:sldId id="290" r:id="rId20"/>
    <p:sldId id="288" r:id="rId21"/>
    <p:sldId id="279" r:id="rId22"/>
    <p:sldId id="292" r:id="rId23"/>
    <p:sldId id="265" r:id="rId24"/>
    <p:sldId id="277" r:id="rId25"/>
    <p:sldId id="266" r:id="rId26"/>
    <p:sldId id="307" r:id="rId27"/>
    <p:sldId id="278" r:id="rId28"/>
    <p:sldId id="294" r:id="rId29"/>
    <p:sldId id="306" r:id="rId30"/>
    <p:sldId id="298" r:id="rId31"/>
    <p:sldId id="297" r:id="rId32"/>
    <p:sldId id="269" r:id="rId33"/>
    <p:sldId id="291" r:id="rId34"/>
    <p:sldId id="263" r:id="rId35"/>
    <p:sldId id="283" r:id="rId36"/>
    <p:sldId id="281" r:id="rId37"/>
    <p:sldId id="289"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51B0B"/>
    <a:srgbClr val="DE9718"/>
    <a:srgbClr val="C2BE12"/>
    <a:srgbClr val="DDA147"/>
    <a:srgbClr val="B54C2D"/>
    <a:srgbClr val="B66952"/>
    <a:srgbClr val="B56D45"/>
    <a:srgbClr val="DF985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autoAdjust="0"/>
    <p:restoredTop sz="86364" autoAdjust="0"/>
  </p:normalViewPr>
  <p:slideViewPr>
    <p:cSldViewPr snapToGrid="0">
      <p:cViewPr varScale="1">
        <p:scale>
          <a:sx n="105" d="100"/>
          <a:sy n="105" d="100"/>
        </p:scale>
        <p:origin x="376" y="184"/>
      </p:cViewPr>
      <p:guideLst/>
    </p:cSldViewPr>
  </p:slideViewPr>
  <p:outlineViewPr>
    <p:cViewPr>
      <p:scale>
        <a:sx n="33" d="100"/>
        <a:sy n="33" d="100"/>
      </p:scale>
      <p:origin x="0" y="-336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chel Kaplan She/Her" userId="3e5b617f20301e1b" providerId="LiveId" clId="{C3CB59A4-B22E-FE4B-B6B9-B8EB715694EE}"/>
    <pc:docChg chg="delSld">
      <pc:chgData name="Rachel Kaplan She/Her" userId="3e5b617f20301e1b" providerId="LiveId" clId="{C3CB59A4-B22E-FE4B-B6B9-B8EB715694EE}" dt="2022-10-07T23:12:42.144" v="0" actId="2696"/>
      <pc:docMkLst>
        <pc:docMk/>
      </pc:docMkLst>
      <pc:sldChg chg="del">
        <pc:chgData name="Rachel Kaplan She/Her" userId="3e5b617f20301e1b" providerId="LiveId" clId="{C3CB59A4-B22E-FE4B-B6B9-B8EB715694EE}" dt="2022-10-07T23:12:42.144" v="0" actId="2696"/>
        <pc:sldMkLst>
          <pc:docMk/>
          <pc:sldMk cId="1877155522" sldId="29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E2B075-E04E-3A42-AB80-91CB7574222E}" type="datetimeFigureOut">
              <a:rPr lang="en-US" smtClean="0"/>
              <a:t>10/7/22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1F50D2-A80C-5941-87D8-A45A492F02F3}" type="slidenum">
              <a:rPr lang="en-US" smtClean="0"/>
              <a:t>‹#›</a:t>
            </a:fld>
            <a:endParaRPr lang="en-US"/>
          </a:p>
        </p:txBody>
      </p:sp>
    </p:spTree>
    <p:extLst>
      <p:ext uri="{BB962C8B-B14F-4D97-AF65-F5344CB8AC3E}">
        <p14:creationId xmlns:p14="http://schemas.microsoft.com/office/powerpoint/2010/main" val="36503823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B1F50D2-A80C-5941-87D8-A45A492F02F3}" type="slidenum">
              <a:rPr lang="en-US" smtClean="0"/>
              <a:t>1</a:t>
            </a:fld>
            <a:endParaRPr lang="en-US"/>
          </a:p>
        </p:txBody>
      </p:sp>
    </p:spTree>
    <p:extLst>
      <p:ext uri="{BB962C8B-B14F-4D97-AF65-F5344CB8AC3E}">
        <p14:creationId xmlns:p14="http://schemas.microsoft.com/office/powerpoint/2010/main" val="21703303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B1F50D2-A80C-5941-87D8-A45A492F02F3}" type="slidenum">
              <a:rPr lang="en-US" smtClean="0"/>
              <a:t>26</a:t>
            </a:fld>
            <a:endParaRPr lang="en-US"/>
          </a:p>
        </p:txBody>
      </p:sp>
    </p:spTree>
    <p:extLst>
      <p:ext uri="{BB962C8B-B14F-4D97-AF65-F5344CB8AC3E}">
        <p14:creationId xmlns:p14="http://schemas.microsoft.com/office/powerpoint/2010/main" val="30107390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B1F50D2-A80C-5941-87D8-A45A492F02F3}" type="slidenum">
              <a:rPr lang="en-US" smtClean="0"/>
              <a:t>27</a:t>
            </a:fld>
            <a:endParaRPr lang="en-US"/>
          </a:p>
        </p:txBody>
      </p:sp>
    </p:spTree>
    <p:extLst>
      <p:ext uri="{BB962C8B-B14F-4D97-AF65-F5344CB8AC3E}">
        <p14:creationId xmlns:p14="http://schemas.microsoft.com/office/powerpoint/2010/main" val="13616646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B1F50D2-A80C-5941-87D8-A45A492F02F3}" type="slidenum">
              <a:rPr lang="en-US" smtClean="0"/>
              <a:t>28</a:t>
            </a:fld>
            <a:endParaRPr lang="en-US"/>
          </a:p>
        </p:txBody>
      </p:sp>
    </p:spTree>
    <p:extLst>
      <p:ext uri="{BB962C8B-B14F-4D97-AF65-F5344CB8AC3E}">
        <p14:creationId xmlns:p14="http://schemas.microsoft.com/office/powerpoint/2010/main" val="36969083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B1F50D2-A80C-5941-87D8-A45A492F02F3}" type="slidenum">
              <a:rPr lang="en-US" smtClean="0"/>
              <a:t>29</a:t>
            </a:fld>
            <a:endParaRPr lang="en-US"/>
          </a:p>
        </p:txBody>
      </p:sp>
    </p:spTree>
    <p:extLst>
      <p:ext uri="{BB962C8B-B14F-4D97-AF65-F5344CB8AC3E}">
        <p14:creationId xmlns:p14="http://schemas.microsoft.com/office/powerpoint/2010/main" val="14273623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B1F50D2-A80C-5941-87D8-A45A492F02F3}" type="slidenum">
              <a:rPr lang="en-US" smtClean="0"/>
              <a:t>30</a:t>
            </a:fld>
            <a:endParaRPr lang="en-US"/>
          </a:p>
        </p:txBody>
      </p:sp>
    </p:spTree>
    <p:extLst>
      <p:ext uri="{BB962C8B-B14F-4D97-AF65-F5344CB8AC3E}">
        <p14:creationId xmlns:p14="http://schemas.microsoft.com/office/powerpoint/2010/main" val="27692722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B1F50D2-A80C-5941-87D8-A45A492F02F3}" type="slidenum">
              <a:rPr lang="en-US" smtClean="0"/>
              <a:t>3</a:t>
            </a:fld>
            <a:endParaRPr lang="en-US"/>
          </a:p>
        </p:txBody>
      </p:sp>
    </p:spTree>
    <p:extLst>
      <p:ext uri="{BB962C8B-B14F-4D97-AF65-F5344CB8AC3E}">
        <p14:creationId xmlns:p14="http://schemas.microsoft.com/office/powerpoint/2010/main" val="5842713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B1F50D2-A80C-5941-87D8-A45A492F02F3}" type="slidenum">
              <a:rPr lang="en-US" smtClean="0"/>
              <a:t>13</a:t>
            </a:fld>
            <a:endParaRPr lang="en-US"/>
          </a:p>
        </p:txBody>
      </p:sp>
    </p:spTree>
    <p:extLst>
      <p:ext uri="{BB962C8B-B14F-4D97-AF65-F5344CB8AC3E}">
        <p14:creationId xmlns:p14="http://schemas.microsoft.com/office/powerpoint/2010/main" val="33508311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B1F50D2-A80C-5941-87D8-A45A492F02F3}" type="slidenum">
              <a:rPr lang="en-US" smtClean="0"/>
              <a:t>15</a:t>
            </a:fld>
            <a:endParaRPr lang="en-US"/>
          </a:p>
        </p:txBody>
      </p:sp>
    </p:spTree>
    <p:extLst>
      <p:ext uri="{BB962C8B-B14F-4D97-AF65-F5344CB8AC3E}">
        <p14:creationId xmlns:p14="http://schemas.microsoft.com/office/powerpoint/2010/main" val="27259805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B1F50D2-A80C-5941-87D8-A45A492F02F3}" type="slidenum">
              <a:rPr lang="en-US" smtClean="0"/>
              <a:t>18</a:t>
            </a:fld>
            <a:endParaRPr lang="en-US"/>
          </a:p>
        </p:txBody>
      </p:sp>
    </p:spTree>
    <p:extLst>
      <p:ext uri="{BB962C8B-B14F-4D97-AF65-F5344CB8AC3E}">
        <p14:creationId xmlns:p14="http://schemas.microsoft.com/office/powerpoint/2010/main" val="34039687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B1F50D2-A80C-5941-87D8-A45A492F02F3}" type="slidenum">
              <a:rPr lang="en-US" smtClean="0"/>
              <a:t>19</a:t>
            </a:fld>
            <a:endParaRPr lang="en-US"/>
          </a:p>
        </p:txBody>
      </p:sp>
    </p:spTree>
    <p:extLst>
      <p:ext uri="{BB962C8B-B14F-4D97-AF65-F5344CB8AC3E}">
        <p14:creationId xmlns:p14="http://schemas.microsoft.com/office/powerpoint/2010/main" val="29467682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B1F50D2-A80C-5941-87D8-A45A492F02F3}" type="slidenum">
              <a:rPr lang="en-US" smtClean="0"/>
              <a:t>22</a:t>
            </a:fld>
            <a:endParaRPr lang="en-US"/>
          </a:p>
        </p:txBody>
      </p:sp>
    </p:spTree>
    <p:extLst>
      <p:ext uri="{BB962C8B-B14F-4D97-AF65-F5344CB8AC3E}">
        <p14:creationId xmlns:p14="http://schemas.microsoft.com/office/powerpoint/2010/main" val="20644488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B1F50D2-A80C-5941-87D8-A45A492F02F3}" type="slidenum">
              <a:rPr lang="en-US" smtClean="0"/>
              <a:t>24</a:t>
            </a:fld>
            <a:endParaRPr lang="en-US"/>
          </a:p>
        </p:txBody>
      </p:sp>
    </p:spTree>
    <p:extLst>
      <p:ext uri="{BB962C8B-B14F-4D97-AF65-F5344CB8AC3E}">
        <p14:creationId xmlns:p14="http://schemas.microsoft.com/office/powerpoint/2010/main" val="6185488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B1F50D2-A80C-5941-87D8-A45A492F02F3}" type="slidenum">
              <a:rPr lang="en-US" smtClean="0"/>
              <a:t>25</a:t>
            </a:fld>
            <a:endParaRPr lang="en-US"/>
          </a:p>
        </p:txBody>
      </p:sp>
    </p:spTree>
    <p:extLst>
      <p:ext uri="{BB962C8B-B14F-4D97-AF65-F5344CB8AC3E}">
        <p14:creationId xmlns:p14="http://schemas.microsoft.com/office/powerpoint/2010/main" val="18065616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77348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8D38747-4367-4BD2-8D51-C97E202738E2}" type="datetime1">
              <a:rPr lang="en-US" smtClean="0"/>
              <a:t>10/7/22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8525254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a:extLst>
              <a:ext uri="{FF2B5EF4-FFF2-40B4-BE49-F238E27FC236}">
                <a16:creationId xmlns:a16="http://schemas.microsoft.com/office/drawing/2014/main" id="{CE39118B-B3AD-4BD4-BA22-DEFF4E76CE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247728"/>
            <a:ext cx="10353762" cy="543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F1B079-7EF0-44EE-B798-BCC497C9F3B2}" type="datetime1">
              <a:rPr lang="en-US" smtClean="0"/>
              <a:t>10/7/22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2146655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normAutofit/>
          </a:bodyPr>
          <a:lstStyle>
            <a:lvl1pPr>
              <a:defRPr sz="40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8FF70A8-1D13-4657-95F0-A9EA54967B8D}" type="datetime1">
              <a:rPr lang="en-US" smtClean="0"/>
              <a:t>10/7/22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5812055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EB90AC-71BD-4C7F-8ACA-7B3F18292E63}" type="datetime1">
              <a:rPr lang="en-US" smtClean="0"/>
              <a:t>10/7/22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
        <p:nvSpPr>
          <p:cNvPr id="11" name="TextBox 10">
            <a:extLst>
              <a:ext uri="{FF2B5EF4-FFF2-40B4-BE49-F238E27FC236}">
                <a16:creationId xmlns:a16="http://schemas.microsoft.com/office/drawing/2014/main" id="{223F0D53-0705-41B7-8554-09D21E7807F9}"/>
              </a:ext>
            </a:extLst>
          </p:cNvPr>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a:extLst>
              <a:ext uri="{FF2B5EF4-FFF2-40B4-BE49-F238E27FC236}">
                <a16:creationId xmlns:a16="http://schemas.microsoft.com/office/drawing/2014/main" id="{C7F647CD-0F1A-4BB3-89E0-A74F1E1B098D}"/>
              </a:ext>
            </a:extLst>
          </p:cNvPr>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4805943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6EFC2C-8905-46F0-B443-CE905B76BA01}" type="datetime1">
              <a:rPr lang="en-US" smtClean="0"/>
              <a:t>10/7/22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588362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49"/>
            <a:ext cx="3300984" cy="764783"/>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43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6572"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6572" y="2768110"/>
            <a:ext cx="3300984" cy="302308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9079DC3-C9B5-499E-9140-0DC28B7074E2}" type="datetime1">
              <a:rPr lang="en-US" smtClean="0"/>
              <a:t>10/7/22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3874069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a:extLst>
              <a:ext uri="{FF2B5EF4-FFF2-40B4-BE49-F238E27FC236}">
                <a16:creationId xmlns:a16="http://schemas.microsoft.com/office/drawing/2014/main" id="{7E87C569-D426-4615-ADA7-B370EA9834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a:extLst>
              <a:ext uri="{FF2B5EF4-FFF2-40B4-BE49-F238E27FC236}">
                <a16:creationId xmlns:a16="http://schemas.microsoft.com/office/drawing/2014/main" id="{7B353ED4-7AD0-46C9-88ED-1A16B1433A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a:extLst>
              <a:ext uri="{FF2B5EF4-FFF2-40B4-BE49-F238E27FC236}">
                <a16:creationId xmlns:a16="http://schemas.microsoft.com/office/drawing/2014/main" id="{F561D985-AD57-459A-B3A6-EBF2960397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572443"/>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0BB33EA-E472-4D22-9C03-A9C14AA21CED}" type="datetime1">
              <a:rPr lang="en-US" smtClean="0"/>
              <a:t>10/7/22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623026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7E833E-1B6D-415F-AD29-75AE8C43BD0D}" type="datetime1">
              <a:rPr lang="en-US" smtClean="0"/>
              <a:t>10/7/22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0941586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52596F-08A7-4B70-989A-F2B1CF31E66B}" type="datetime1">
              <a:rPr lang="en-US" smtClean="0"/>
              <a:t>10/7/22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345277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C55A3C-5767-4844-A0A3-83778C2E5409}" type="datetime1">
              <a:rPr lang="en-US" smtClean="0"/>
              <a:t>10/7/22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7858651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763439"/>
            <a:ext cx="9590550" cy="133349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E507A8-A5CF-4D38-AB86-7EDDA87A85D4}" type="datetime1">
              <a:rPr lang="en-US" smtClean="0"/>
              <a:t>10/7/22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2264868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126187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76450"/>
            <a:ext cx="4856841" cy="362267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0716" y="2076451"/>
            <a:ext cx="4856841" cy="3622672"/>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DFCD27C-8599-43EF-BA1D-14DDC1946E06}" type="datetime1">
              <a:rPr lang="en-US" smtClean="0"/>
              <a:t>10/7/22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751756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a:extLst>
              <a:ext uri="{FF2B5EF4-FFF2-40B4-BE49-F238E27FC236}">
                <a16:creationId xmlns:a16="http://schemas.microsoft.com/office/drawing/2014/main" id="{37B721FF-D609-4D98-9D19-CF75AA8A54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29200" cy="4099959"/>
          </a:xfrm>
          <a:prstGeom prst="rect">
            <a:avLst/>
          </a:prstGeom>
        </p:spPr>
      </p:pic>
      <p:pic>
        <p:nvPicPr>
          <p:cNvPr id="21" name="Picture 20" descr="Slate-V2-HD-compPhotoInset.png">
            <a:extLst>
              <a:ext uri="{FF2B5EF4-FFF2-40B4-BE49-F238E27FC236}">
                <a16:creationId xmlns:a16="http://schemas.microsoft.com/office/drawing/2014/main" id="{073936BD-C868-433F-8E84-D6DD8E640E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357" y="1734506"/>
            <a:ext cx="5029200" cy="4099959"/>
          </a:xfrm>
          <a:prstGeom prst="rect">
            <a:avLst/>
          </a:prstGeom>
        </p:spPr>
      </p:pic>
      <p:sp>
        <p:nvSpPr>
          <p:cNvPr id="2" name="Title 1"/>
          <p:cNvSpPr>
            <a:spLocks noGrp="1"/>
          </p:cNvSpPr>
          <p:nvPr>
            <p:ph type="title"/>
          </p:nvPr>
        </p:nvSpPr>
        <p:spPr>
          <a:xfrm>
            <a:off x="913795" y="609600"/>
            <a:ext cx="10353762" cy="97045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46013" y="1855153"/>
            <a:ext cx="4764764" cy="69249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46013" y="2702103"/>
            <a:ext cx="4764764"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3166" y="1855152"/>
            <a:ext cx="4779582" cy="692495"/>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3167" y="2702103"/>
            <a:ext cx="4779581"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9343D99-809A-49C0-96E5-4250D0B498EE}" type="datetime1">
              <a:rPr lang="en-US" smtClean="0"/>
              <a:t>10/7/22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088870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143DE9B-B678-4EFB-BB7D-A4370204A0B0}" type="datetime1">
              <a:rPr lang="en-US" smtClean="0"/>
              <a:t>10/7/22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64888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8812DA-F765-4142-A6A3-A8ED7235E082}" type="datetime1">
              <a:rPr lang="en-US" smtClean="0"/>
              <a:t>10/7/22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65916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8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0800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673351"/>
            <a:ext cx="3706889" cy="301625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0277FD-7DE6-41D4-930D-AC99F5AFE54E}" type="datetime1">
              <a:rPr lang="en-US" smtClean="0"/>
              <a:t>10/7/22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5964791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a:extLst>
              <a:ext uri="{FF2B5EF4-FFF2-40B4-BE49-F238E27FC236}">
                <a16:creationId xmlns:a16="http://schemas.microsoft.com/office/drawing/2014/main" id="{4D06E496-ACBA-4063-B4A1-C5C484EE5A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763701"/>
            <a:ext cx="5707899" cy="1675559"/>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73698" y="2679699"/>
            <a:ext cx="4588094" cy="3135695"/>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A15526-7079-4B7B-987C-1B5FAE11A0FF}" type="datetime1">
              <a:rPr lang="en-US" smtClean="0"/>
              <a:t>10/7/22</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263787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125730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76450"/>
            <a:ext cx="10353762" cy="3714749"/>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6000749"/>
            <a:ext cx="2743200"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073ED0CC-082F-4160-86E5-0D6041F12778}" type="datetime1">
              <a:rPr lang="en-US" smtClean="0"/>
              <a:t>10/7/22</a:t>
            </a:fld>
            <a:endParaRPr lang="en-US" dirty="0"/>
          </a:p>
        </p:txBody>
      </p:sp>
      <p:sp>
        <p:nvSpPr>
          <p:cNvPr id="5" name="Footer Placeholder 4"/>
          <p:cNvSpPr>
            <a:spLocks noGrp="1"/>
          </p:cNvSpPr>
          <p:nvPr>
            <p:ph type="ftr" sz="quarter" idx="3"/>
          </p:nvPr>
        </p:nvSpPr>
        <p:spPr>
          <a:xfrm>
            <a:off x="913795" y="6000749"/>
            <a:ext cx="6672865" cy="365125"/>
          </a:xfrm>
          <a:prstGeom prst="rect">
            <a:avLst/>
          </a:prstGeom>
        </p:spPr>
        <p:txBody>
          <a:bodyPr vert="horz" lIns="91440" tIns="45720" rIns="91440" bIns="45720" rtlCol="0" anchor="ctr"/>
          <a:lstStyle>
            <a:lvl1pPr algn="l">
              <a:defRPr sz="1100">
                <a:solidFill>
                  <a:schemeClr val="tx1">
                    <a:lumMod val="95000"/>
                  </a:schemeClr>
                </a:solidFill>
                <a:effectLst>
                  <a:outerShdw blurRad="50800" dist="38100" dir="2700000" algn="tl" rotWithShape="0">
                    <a:schemeClr val="bg1">
                      <a:alpha val="43000"/>
                    </a:schemeClr>
                  </a:outerShdw>
                </a:effectLst>
              </a:defRPr>
            </a:lvl1pPr>
          </a:lstStyle>
          <a:p>
            <a:endParaRPr lang="en-US" dirty="0"/>
          </a:p>
        </p:txBody>
      </p:sp>
      <p:sp>
        <p:nvSpPr>
          <p:cNvPr id="6" name="Slide Number Placeholder 5"/>
          <p:cNvSpPr>
            <a:spLocks noGrp="1"/>
          </p:cNvSpPr>
          <p:nvPr>
            <p:ph type="sldNum" sz="quarter" idx="4"/>
          </p:nvPr>
        </p:nvSpPr>
        <p:spPr>
          <a:xfrm>
            <a:off x="10514011" y="6000749"/>
            <a:ext cx="753545"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1069802776"/>
      </p:ext>
    </p:extLst>
  </p:cSld>
  <p:clrMap bg1="dk1" tx1="lt1" bg2="dk2" tx2="lt2" accent1="accent1" accent2="accent2" accent3="accent3" accent4="accent4" accent5="accent5" accent6="accent6" hlink="hlink" folHlink="folHlink"/>
  <p:sldLayoutIdLst>
    <p:sldLayoutId id="2147483713" r:id="rId1"/>
    <p:sldLayoutId id="2147483715" r:id="rId2"/>
    <p:sldLayoutId id="2147483716" r:id="rId3"/>
    <p:sldLayoutId id="2147483714" r:id="rId4"/>
    <p:sldLayoutId id="2147483710" r:id="rId5"/>
    <p:sldLayoutId id="2147483694" r:id="rId6"/>
    <p:sldLayoutId id="2147483695" r:id="rId7"/>
    <p:sldLayoutId id="2147483696" r:id="rId8"/>
    <p:sldLayoutId id="2147483697" r:id="rId9"/>
    <p:sldLayoutId id="2147483699" r:id="rId10"/>
    <p:sldLayoutId id="2147483693" r:id="rId11"/>
    <p:sldLayoutId id="2147483700" r:id="rId12"/>
    <p:sldLayoutId id="2147483701" r:id="rId13"/>
    <p:sldLayoutId id="2147483703" r:id="rId14"/>
    <p:sldLayoutId id="2147483704" r:id="rId15"/>
    <p:sldLayoutId id="2147483702" r:id="rId16"/>
    <p:sldLayoutId id="2147483698" r:id="rId17"/>
  </p:sldLayoutIdLst>
  <p:hf sldNum="0" hdr="0" ftr="0" dt="0"/>
  <p:txStyles>
    <p:titleStyle>
      <a:lvl1pPr algn="ctr" defTabSz="457200" rtl="0" eaLnBrk="1" latinLnBrk="0" hangingPunct="1">
        <a:lnSpc>
          <a:spcPct val="90000"/>
        </a:lnSpc>
        <a:spcBef>
          <a:spcPct val="0"/>
        </a:spcBef>
        <a:buNone/>
        <a:defRPr sz="4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lnSpc>
          <a:spcPct val="110000"/>
        </a:lnSpc>
        <a:spcBef>
          <a:spcPct val="20000"/>
        </a:spcBef>
        <a:spcAft>
          <a:spcPts val="600"/>
        </a:spcAft>
        <a:buClr>
          <a:schemeClr val="tx2"/>
        </a:buClr>
        <a:buSzPct val="70000"/>
        <a:buFont typeface="Wingdings 2" charset="2"/>
        <a:buChar char=""/>
        <a:defRPr sz="23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21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hsph.harvard.edu/news/multitaxo/topic/obesity/" TargetMode="External"/><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video" Target="https://www.youtube.com/embed/7lfGu_UA75A?feature=oembed" TargetMode="External"/><Relationship Id="rId4" Type="http://schemas.openxmlformats.org/officeDocument/2006/relationships/image" Target="../media/image8.jpeg"/></Relationships>
</file>

<file path=ppt/slides/_rels/slide1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image" Target="../media/image1.jpeg"/><Relationship Id="rId4" Type="http://schemas.openxmlformats.org/officeDocument/2006/relationships/notesSlide" Target="../notesSlides/notesSlide4.xml"/></Relationships>
</file>

<file path=ppt/slides/_rels/slide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cdc.gov/me-cfs/"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www.hhs.gov/civil-rights/for-providers/civil-rights-covid19/guidance-long-covid-disability/index.html" TargetMode="External"/><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hyperlink" Target="https://www.hhs.gov/ocr/complaints/index.html" TargetMode="External"/><Relationship Id="rId4" Type="http://schemas.openxmlformats.org/officeDocument/2006/relationships/hyperlink" Target="https://www.hhs.gov/civil-rights/for-providers/civil-rights-covid19/index.html"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fiercehealthcare.com/payers/employers-concerned-about-long-term-mental-health-issues-post-covid-survey"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askjan.org/publications/upload/Supporting-Employees-with-Long-COVID-A-Guide-for-Employers.pdf"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hyperlink" Target="https://www.eeoc.gov/laws/guidance/questions-and-answers-final-rule-implementing-ada-amendments-act-2008" TargetMode="External"/><Relationship Id="rId4" Type="http://schemas.openxmlformats.org/officeDocument/2006/relationships/hyperlink" Target="https://www.hhs.gov/civil-rights/for-providers/civil-rights-covid19/guidance-long-covid-disability/index.html"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hyperlink" Target="https://www.ilru.org/projects/cil-net/cil-center-and-association-directory" TargetMode="External"/></Relationships>
</file>

<file path=ppt/slides/_rels/slide31.xml.rels><?xml version="1.0" encoding="UTF-8" standalone="yes"?>
<Relationships xmlns="http://schemas.openxmlformats.org/package/2006/relationships"><Relationship Id="rId8" Type="http://schemas.openxmlformats.org/officeDocument/2006/relationships/hyperlink" Target="https://www.survivorcorps.com/recoverycorps" TargetMode="External"/><Relationship Id="rId3" Type="http://schemas.openxmlformats.org/officeDocument/2006/relationships/image" Target="../media/image15.png"/><Relationship Id="rId7" Type="http://schemas.openxmlformats.org/officeDocument/2006/relationships/hyperlink" Target="https://www.survivorcorps.com/reports" TargetMode="Externa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hyperlink" Target="https://www.survivorcorps.com/take-action" TargetMode="External"/><Relationship Id="rId5" Type="http://schemas.openxmlformats.org/officeDocument/2006/relationships/hyperlink" Target="https://www.loc.gov/web-archives/?dates=2000%2F2099" TargetMode="External"/><Relationship Id="rId10" Type="http://schemas.openxmlformats.org/officeDocument/2006/relationships/hyperlink" Target="https://www.facebook.com/groups/COVID19survivorcorps" TargetMode="External"/><Relationship Id="rId4" Type="http://schemas.openxmlformats.org/officeDocument/2006/relationships/hyperlink" Target="https://www.loc.gov/" TargetMode="External"/><Relationship Id="rId9" Type="http://schemas.openxmlformats.org/officeDocument/2006/relationships/hyperlink" Target="https://www.survivorcorps.com/yale" TargetMode="External"/></Relationships>
</file>

<file path=ppt/slides/_rels/slide32.xml.rels><?xml version="1.0" encoding="UTF-8" standalone="yes"?>
<Relationships xmlns="http://schemas.openxmlformats.org/package/2006/relationships"><Relationship Id="rId8" Type="http://schemas.openxmlformats.org/officeDocument/2006/relationships/hyperlink" Target="https://www.eeoc.gov/wysk/what-you-should-know-about-covid-19-and-ada-rehabilitation-act-and-other-eeo-laws" TargetMode="External"/><Relationship Id="rId3" Type="http://schemas.openxmlformats.org/officeDocument/2006/relationships/hyperlink" Target="https://www.ncbi.nlm.nih.gov/pmc/articles/PMC8073248/" TargetMode="External"/><Relationship Id="rId7" Type="http://schemas.openxmlformats.org/officeDocument/2006/relationships/hyperlink" Target="https://www.eeoc.gov/coronavirus" TargetMode="Externa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hyperlink" Target="https://www.usnews.com/news/health-news/articles/2021-04-15/covid-long-haulers-could-change-the-disability-system" TargetMode="External"/><Relationship Id="rId11" Type="http://schemas.openxmlformats.org/officeDocument/2006/relationships/hyperlink" Target="https://www.americanprogress.org/article/covid-19-likely-resulted-in-1-2-million-more-disabled-people-by-the-end-of-2021-workplaces-and-policy-will-need-to-adapt/" TargetMode="External"/><Relationship Id="rId5" Type="http://schemas.openxmlformats.org/officeDocument/2006/relationships/hyperlink" Target="https://www.cdc.gov/nchs/pressroom/nchs_press_releases/2022/20220622.htm" TargetMode="External"/><Relationship Id="rId10" Type="http://schemas.openxmlformats.org/officeDocument/2006/relationships/hyperlink" Target="https://www.uchealth.org/today/long-covid-mental-health-challenges-require-specialized-treatment/" TargetMode="External"/><Relationship Id="rId4" Type="http://schemas.openxmlformats.org/officeDocument/2006/relationships/hyperlink" Target="https://www.cdc.gov/coronavirus/2019-ncov/long-term-effects/index.html" TargetMode="External"/><Relationship Id="rId9" Type="http://schemas.openxmlformats.org/officeDocument/2006/relationships/hyperlink" Target="https://www.eeoc.gov/filing-charge-discrimination"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www.wsj.com/articles/a-key-to-long-covid-is-virus-lingering-in-the-body-scientists-say-11662590900" TargetMode="Externa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hyperlink" Target="https://www.survivorcorps.com/resources-federal" TargetMode="External"/><Relationship Id="rId5" Type="http://schemas.openxmlformats.org/officeDocument/2006/relationships/hyperlink" Target="https://www.survivorcorps.com/disability" TargetMode="External"/><Relationship Id="rId4" Type="http://schemas.openxmlformats.org/officeDocument/2006/relationships/hyperlink" Target="https://www.survivorcorps.com/"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www.ncbi.nlm.nih.gov/pmc/articles/PMC7539940/" TargetMode="Externa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hyperlink" Target="https://www.ada.gov/emerg_prep.html" TargetMode="External"/><Relationship Id="rId5" Type="http://schemas.openxmlformats.org/officeDocument/2006/relationships/hyperlink" Target="https://www.hsph.harvard.edu/news/press-releases/psychological-distress-before-covid-19-infection-increases-risk-of-long-covid/" TargetMode="External"/><Relationship Id="rId4" Type="http://schemas.openxmlformats.org/officeDocument/2006/relationships/hyperlink" Target="https://www.youtube.com/watch?v=lTIGnHleLNM"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s://www.nejm.org/doi/full/10.1056/NEJMp2109285" TargetMode="External"/><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hyperlink" Target="https://www.usnews.com/news/health-news/articles/2022-03-10/long-covid-has-become-the-pandemic-after-the-pandemic#:~:text=Englund%20refers%20to%20long%20COVID,patient's%20initial%20diagnosis%20of%20COVID."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4E7F8B98-D961-5B97-1878-C3260A3A3598}"/>
              </a:ext>
              <a:ext uri="{C183D7F6-B498-43B3-948B-1728B52AA6E4}">
                <adec:decorative xmlns:adec="http://schemas.microsoft.com/office/drawing/2017/decorative" val="1"/>
              </a:ext>
            </a:extLst>
          </p:cNvPr>
          <p:cNvCxnSpPr/>
          <p:nvPr/>
        </p:nvCxnSpPr>
        <p:spPr>
          <a:xfrm>
            <a:off x="181973" y="1671776"/>
            <a:ext cx="11594391"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6C295BCB-3057-5C3A-3A14-A3420AE3C3D7}"/>
              </a:ext>
            </a:extLst>
          </p:cNvPr>
          <p:cNvSpPr txBox="1">
            <a:spLocks noGrp="1"/>
          </p:cNvSpPr>
          <p:nvPr>
            <p:ph type="title" idx="4294967295"/>
          </p:nvPr>
        </p:nvSpPr>
        <p:spPr>
          <a:xfrm>
            <a:off x="919119" y="280782"/>
            <a:ext cx="10353762" cy="104924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ctr" defTabSz="457200" rtl="0" eaLnBrk="1" latinLnBrk="0" hangingPunct="1">
              <a:lnSpc>
                <a:spcPct val="90000"/>
              </a:lnSpc>
              <a:spcBef>
                <a:spcPct val="0"/>
              </a:spcBef>
              <a:buNone/>
              <a:defRPr sz="4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uLnTx/>
                <a:uFillTx/>
                <a:latin typeface="Abadi" panose="020B0604020104020204" pitchFamily="34" charset="0"/>
                <a:ea typeface="+mj-ea"/>
                <a:cs typeface="Trebuchet MS"/>
              </a:rPr>
              <a:t>Living in the Long-COVID Era: From Diagnosis to Disability and Everything in Between </a:t>
            </a:r>
          </a:p>
        </p:txBody>
      </p:sp>
      <p:sp>
        <p:nvSpPr>
          <p:cNvPr id="4" name="TextBox 3">
            <a:extLst>
              <a:ext uri="{FF2B5EF4-FFF2-40B4-BE49-F238E27FC236}">
                <a16:creationId xmlns:a16="http://schemas.microsoft.com/office/drawing/2014/main" id="{40D4B6E8-10EC-D17A-3DFD-618B9224745E}"/>
              </a:ext>
            </a:extLst>
          </p:cNvPr>
          <p:cNvSpPr txBox="1"/>
          <p:nvPr/>
        </p:nvSpPr>
        <p:spPr>
          <a:xfrm>
            <a:off x="634702" y="2119256"/>
            <a:ext cx="10811434" cy="4216539"/>
          </a:xfrm>
          <a:prstGeom prst="rect">
            <a:avLst/>
          </a:prstGeom>
          <a:noFill/>
        </p:spPr>
        <p:txBody>
          <a:bodyPr wrap="square" rtlCol="0">
            <a:spAutoFit/>
          </a:bodyPr>
          <a:lstStyle/>
          <a:p>
            <a:r>
              <a:rPr lang="en-US" sz="2000" dirty="0">
                <a:solidFill>
                  <a:schemeClr val="accent1"/>
                </a:solidFill>
                <a:latin typeface="inherit"/>
              </a:rPr>
              <a:t>Amy Ballinger</a:t>
            </a:r>
          </a:p>
          <a:p>
            <a:r>
              <a:rPr lang="en-US" sz="2000" dirty="0">
                <a:latin typeface="inherit"/>
              </a:rPr>
              <a:t>Community Engagement Manager;</a:t>
            </a:r>
          </a:p>
          <a:p>
            <a:r>
              <a:rPr lang="en-US" sz="2000" dirty="0">
                <a:latin typeface="inherit"/>
              </a:rPr>
              <a:t>Social Support and Resource Specialist</a:t>
            </a:r>
          </a:p>
          <a:p>
            <a:r>
              <a:rPr lang="en-US" sz="2000" dirty="0">
                <a:latin typeface="inherit"/>
              </a:rPr>
              <a:t>Independence, Inc. </a:t>
            </a:r>
          </a:p>
          <a:p>
            <a:r>
              <a:rPr lang="en-US" sz="2000" dirty="0">
                <a:latin typeface="inherit"/>
              </a:rPr>
              <a:t>Center for Independent Living (CIL), Lawrence, KS</a:t>
            </a:r>
          </a:p>
          <a:p>
            <a:endParaRPr lang="en-US" sz="2000" dirty="0">
              <a:latin typeface="inherit"/>
            </a:endParaRPr>
          </a:p>
          <a:p>
            <a:r>
              <a:rPr lang="en-US" sz="2000" dirty="0">
                <a:solidFill>
                  <a:schemeClr val="accent1"/>
                </a:solidFill>
                <a:latin typeface="inherit"/>
              </a:rPr>
              <a:t>www.independenceinc.org</a:t>
            </a:r>
          </a:p>
          <a:p>
            <a:r>
              <a:rPr lang="en-US" sz="2000" dirty="0">
                <a:solidFill>
                  <a:schemeClr val="accent1"/>
                </a:solidFill>
                <a:latin typeface="inherit"/>
              </a:rPr>
              <a:t>aballinger@independenceinc.org</a:t>
            </a:r>
          </a:p>
          <a:p>
            <a:pPr>
              <a:lnSpc>
                <a:spcPct val="150000"/>
              </a:lnSpc>
            </a:pPr>
            <a:endParaRPr lang="en-US" sz="2000" dirty="0">
              <a:solidFill>
                <a:schemeClr val="accent1"/>
              </a:solidFill>
              <a:latin typeface="inherit"/>
            </a:endParaRPr>
          </a:p>
          <a:p>
            <a:r>
              <a:rPr lang="en-US" sz="2000" dirty="0">
                <a:latin typeface="inherit"/>
              </a:rPr>
              <a:t>The Social Support and Resource Specialist position is a Federal contract position funded through an “Expanding the Public Health Workforce” (PHW) grant offered to centers for independent living to better serve ongoing public health needs of our communities in response to COVID-19</a:t>
            </a:r>
          </a:p>
          <a:p>
            <a:endParaRPr lang="en-US" dirty="0">
              <a:latin typeface="Abadi" panose="020B0604020104020204" pitchFamily="34" charset="0"/>
            </a:endParaRPr>
          </a:p>
        </p:txBody>
      </p:sp>
    </p:spTree>
    <p:extLst>
      <p:ext uri="{BB962C8B-B14F-4D97-AF65-F5344CB8AC3E}">
        <p14:creationId xmlns:p14="http://schemas.microsoft.com/office/powerpoint/2010/main" val="11005076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A748D-BEEC-43A4-BFF3-B31C0275A5D9}"/>
              </a:ext>
            </a:extLst>
          </p:cNvPr>
          <p:cNvSpPr>
            <a:spLocks noGrp="1"/>
          </p:cNvSpPr>
          <p:nvPr>
            <p:ph type="title"/>
          </p:nvPr>
        </p:nvSpPr>
        <p:spPr>
          <a:xfrm>
            <a:off x="0" y="250373"/>
            <a:ext cx="12192000" cy="1018505"/>
          </a:xfrm>
        </p:spPr>
        <p:txBody>
          <a:bodyPr>
            <a:noAutofit/>
          </a:bodyPr>
          <a:lstStyle/>
          <a:p>
            <a:r>
              <a:rPr lang="en-US" sz="4800" dirty="0">
                <a:latin typeface="Abadi" panose="020B0604020104020204" pitchFamily="34" charset="0"/>
              </a:rPr>
              <a:t>The Impact of Long-COVID on Mental Health</a:t>
            </a:r>
          </a:p>
        </p:txBody>
      </p:sp>
      <p:cxnSp>
        <p:nvCxnSpPr>
          <p:cNvPr id="3" name="Straight Connector 2">
            <a:extLst>
              <a:ext uri="{FF2B5EF4-FFF2-40B4-BE49-F238E27FC236}">
                <a16:creationId xmlns:a16="http://schemas.microsoft.com/office/drawing/2014/main" id="{0AC163F5-B9C5-2C30-0928-A9791FC2D644}"/>
              </a:ext>
              <a:ext uri="{C183D7F6-B498-43B3-948B-1728B52AA6E4}">
                <adec:decorative xmlns:adec="http://schemas.microsoft.com/office/drawing/2017/decorative" val="1"/>
              </a:ext>
            </a:extLst>
          </p:cNvPr>
          <p:cNvCxnSpPr/>
          <p:nvPr/>
        </p:nvCxnSpPr>
        <p:spPr>
          <a:xfrm>
            <a:off x="181973" y="1497780"/>
            <a:ext cx="11594391"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92B5E5C-DCA5-140C-B769-848E7A756999}"/>
              </a:ext>
            </a:extLst>
          </p:cNvPr>
          <p:cNvSpPr txBox="1"/>
          <p:nvPr/>
        </p:nvSpPr>
        <p:spPr>
          <a:xfrm>
            <a:off x="337457" y="1605647"/>
            <a:ext cx="11438907" cy="2554545"/>
          </a:xfrm>
          <a:prstGeom prst="rect">
            <a:avLst/>
          </a:prstGeom>
          <a:noFill/>
        </p:spPr>
        <p:txBody>
          <a:bodyPr wrap="square" rtlCol="0">
            <a:spAutoFit/>
          </a:bodyPr>
          <a:lstStyle/>
          <a:p>
            <a:r>
              <a:rPr lang="en-US" sz="1600" dirty="0">
                <a:latin typeface="Abadi" panose="020B0604020104020204" pitchFamily="34" charset="0"/>
              </a:rPr>
              <a:t>“</a:t>
            </a:r>
            <a:r>
              <a:rPr lang="en-US" sz="1600" b="0" i="0" dirty="0">
                <a:effectLst/>
                <a:latin typeface="Abadi" panose="020B0604020104020204" pitchFamily="34" charset="0"/>
              </a:rPr>
              <a:t>COVID “long haulers” face an array of challenges, including an invisible but no less formidable foe: mental health burdens, in the form of anxiety, depression, mood disorders, post-traumatic stress disorder (PTSD) and more. These issues are often entwined with </a:t>
            </a:r>
            <a:r>
              <a:rPr lang="en-US" sz="1600" b="0" i="0" strike="noStrike" dirty="0">
                <a:effectLst/>
                <a:latin typeface="Abadi" panose="020B0604020104020204" pitchFamily="34" charset="0"/>
              </a:rPr>
              <a:t>physical issues</a:t>
            </a:r>
            <a:r>
              <a:rPr lang="en-US" sz="1600" b="0" i="0" dirty="0">
                <a:effectLst/>
                <a:latin typeface="Abadi" panose="020B0604020104020204" pitchFamily="34" charset="0"/>
              </a:rPr>
              <a:t>. Other symptoms may include chronic fatigue; shortness of breath; brain fog; and nerve, joint and muscle pain, just to name a few.”</a:t>
            </a:r>
            <a:endParaRPr lang="en-US" sz="1600" i="1" dirty="0">
              <a:latin typeface="Abadi" panose="020B0604020104020204" pitchFamily="34" charset="0"/>
            </a:endParaRPr>
          </a:p>
          <a:p>
            <a:r>
              <a:rPr lang="en-US" sz="1600" i="1" dirty="0">
                <a:latin typeface="Abadi" panose="020B0604020104020204" pitchFamily="34" charset="0"/>
              </a:rPr>
              <a:t>- UC Health (University of Colorado), Tyler Smith, contributor, April 4, 2022</a:t>
            </a:r>
          </a:p>
          <a:p>
            <a:endParaRPr lang="en-US" sz="1600" dirty="0">
              <a:latin typeface="Abadi" panose="020B0604020104020204" pitchFamily="34" charset="0"/>
            </a:endParaRPr>
          </a:p>
          <a:p>
            <a:r>
              <a:rPr lang="en-US" sz="1600" b="0" i="0" dirty="0">
                <a:effectLst/>
                <a:latin typeface="Abadi" panose="020B0604020104020204" pitchFamily="34" charset="0"/>
              </a:rPr>
              <a:t>“The reality is our brains don’t exist in a bubble. So if you have systemic inflammation problems or viral syndromes that are affecting other organs, it makes sense that they would also affect the brain and cause other psychological symptoms. It’s unfortunately something that patients with </a:t>
            </a:r>
            <a:r>
              <a:rPr lang="en-US" sz="1600" b="0" i="0" u="none" strike="noStrike" dirty="0">
                <a:effectLst/>
                <a:latin typeface="Abadi" panose="020B0604020104020204" pitchFamily="34" charset="0"/>
              </a:rPr>
              <a:t>chronic fatigue syndrome</a:t>
            </a:r>
            <a:r>
              <a:rPr lang="en-US" sz="1600" b="0" i="0" dirty="0">
                <a:effectLst/>
                <a:latin typeface="Abadi" panose="020B0604020104020204" pitchFamily="34" charset="0"/>
              </a:rPr>
              <a:t> and </a:t>
            </a:r>
            <a:r>
              <a:rPr lang="en-US" sz="1600" b="0" i="0" u="none" strike="noStrike" dirty="0">
                <a:effectLst/>
                <a:latin typeface="Abadi" panose="020B0604020104020204" pitchFamily="34" charset="0"/>
              </a:rPr>
              <a:t>fibromyalgia</a:t>
            </a:r>
            <a:r>
              <a:rPr lang="en-US" sz="1600" b="0" i="0" dirty="0">
                <a:effectLst/>
                <a:latin typeface="Abadi" panose="020B0604020104020204" pitchFamily="34" charset="0"/>
              </a:rPr>
              <a:t>, for example, have experienced for years.” </a:t>
            </a:r>
          </a:p>
          <a:p>
            <a:r>
              <a:rPr lang="en-US" sz="1600" b="0" i="1" dirty="0">
                <a:effectLst/>
                <a:latin typeface="Abadi" panose="020B0604020104020204" pitchFamily="34" charset="0"/>
              </a:rPr>
              <a:t>– Dr. Heather Murray, MD, MPH, Sr. Instructor, Psychiatry, University of Colorado School of Medicine</a:t>
            </a:r>
            <a:endParaRPr lang="en-US" sz="1600" i="1" dirty="0">
              <a:latin typeface="Abadi" panose="020B0604020104020204" pitchFamily="34" charset="0"/>
            </a:endParaRPr>
          </a:p>
        </p:txBody>
      </p:sp>
      <p:sp>
        <p:nvSpPr>
          <p:cNvPr id="7" name="Title 1">
            <a:extLst>
              <a:ext uri="{FF2B5EF4-FFF2-40B4-BE49-F238E27FC236}">
                <a16:creationId xmlns:a16="http://schemas.microsoft.com/office/drawing/2014/main" id="{187EECBD-D0BF-88A6-A636-68F988CB4381}"/>
              </a:ext>
            </a:extLst>
          </p:cNvPr>
          <p:cNvSpPr txBox="1">
            <a:spLocks/>
          </p:cNvSpPr>
          <p:nvPr/>
        </p:nvSpPr>
        <p:spPr>
          <a:xfrm>
            <a:off x="1066800" y="4496961"/>
            <a:ext cx="6172200" cy="510469"/>
          </a:xfrm>
          <a:prstGeom prst="rect">
            <a:avLst/>
          </a:prstGeom>
          <a:effectLst>
            <a:outerShdw blurRad="25400" dir="17880000">
              <a:srgbClr val="000000">
                <a:alpha val="46000"/>
              </a:srgbClr>
            </a:outerShdw>
          </a:effectLst>
        </p:spPr>
        <p:txBody>
          <a:bodyPr vert="horz" lIns="91440" tIns="45720" rIns="91440" bIns="45720" rtlCol="0" anchor="ctr">
            <a:noAutofit/>
          </a:bodyPr>
          <a:lstStyle>
            <a:lvl1pPr algn="ctr" defTabSz="457200" rtl="0" eaLnBrk="1" latinLnBrk="0" hangingPunct="1">
              <a:lnSpc>
                <a:spcPct val="90000"/>
              </a:lnSpc>
              <a:spcBef>
                <a:spcPct val="0"/>
              </a:spcBef>
              <a:buNone/>
              <a:defRPr sz="4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2400" dirty="0">
                <a:latin typeface="Abadi" panose="020B0604020104020204" pitchFamily="34" charset="0"/>
              </a:rPr>
              <a:t>Mental and Emotional Effects of Long-COVID:</a:t>
            </a:r>
          </a:p>
        </p:txBody>
      </p:sp>
      <p:sp>
        <p:nvSpPr>
          <p:cNvPr id="8" name="Title 1">
            <a:extLst>
              <a:ext uri="{FF2B5EF4-FFF2-40B4-BE49-F238E27FC236}">
                <a16:creationId xmlns:a16="http://schemas.microsoft.com/office/drawing/2014/main" id="{CB930634-D397-39B6-A79E-B5B531CE0F24}"/>
              </a:ext>
            </a:extLst>
          </p:cNvPr>
          <p:cNvSpPr txBox="1">
            <a:spLocks/>
          </p:cNvSpPr>
          <p:nvPr/>
        </p:nvSpPr>
        <p:spPr>
          <a:xfrm>
            <a:off x="1491343" y="4997118"/>
            <a:ext cx="5747657" cy="510469"/>
          </a:xfrm>
          <a:prstGeom prst="rect">
            <a:avLst/>
          </a:prstGeom>
          <a:effectLst>
            <a:outerShdw blurRad="25400" dir="17880000">
              <a:srgbClr val="000000">
                <a:alpha val="46000"/>
              </a:srgbClr>
            </a:outerShdw>
          </a:effectLst>
        </p:spPr>
        <p:txBody>
          <a:bodyPr vert="horz" lIns="91440" tIns="45720" rIns="91440" bIns="45720" rtlCol="0" anchor="ctr">
            <a:noAutofit/>
          </a:bodyPr>
          <a:lstStyle>
            <a:lvl1pPr algn="ctr" defTabSz="457200" rtl="0" eaLnBrk="1" latinLnBrk="0" hangingPunct="1">
              <a:lnSpc>
                <a:spcPct val="90000"/>
              </a:lnSpc>
              <a:spcBef>
                <a:spcPct val="0"/>
              </a:spcBef>
              <a:buNone/>
              <a:defRPr sz="4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US" sz="1400" dirty="0">
                <a:solidFill>
                  <a:schemeClr val="accent1"/>
                </a:solidFill>
                <a:latin typeface="Abadi" panose="020B0604020104020204" pitchFamily="34" charset="0"/>
              </a:rPr>
              <a:t>Source: John Hopkins School of Medicine; Dr. Tae Chung, M.D. and </a:t>
            </a:r>
          </a:p>
          <a:p>
            <a:pPr algn="r"/>
            <a:r>
              <a:rPr lang="en-US" sz="1400" dirty="0">
                <a:solidFill>
                  <a:schemeClr val="accent1"/>
                </a:solidFill>
                <a:latin typeface="Abadi" panose="020B0604020104020204" pitchFamily="34" charset="0"/>
              </a:rPr>
              <a:t>Dr. Megan </a:t>
            </a:r>
            <a:r>
              <a:rPr lang="en-US" sz="1400" dirty="0" err="1">
                <a:solidFill>
                  <a:schemeClr val="accent1"/>
                </a:solidFill>
                <a:latin typeface="Abadi" panose="020B0604020104020204" pitchFamily="34" charset="0"/>
              </a:rPr>
              <a:t>Hosey</a:t>
            </a:r>
            <a:r>
              <a:rPr lang="en-US" sz="1400" dirty="0">
                <a:solidFill>
                  <a:schemeClr val="accent1"/>
                </a:solidFill>
                <a:latin typeface="Abadi" panose="020B0604020104020204" pitchFamily="34" charset="0"/>
              </a:rPr>
              <a:t> Mastalerz, PhD, et. al., contributors; </a:t>
            </a:r>
          </a:p>
          <a:p>
            <a:pPr algn="r"/>
            <a:r>
              <a:rPr lang="en-US" sz="1400" dirty="0">
                <a:solidFill>
                  <a:schemeClr val="accent1"/>
                </a:solidFill>
                <a:latin typeface="Abadi" panose="020B0604020104020204" pitchFamily="34" charset="0"/>
              </a:rPr>
              <a:t>published June 14, 2022</a:t>
            </a:r>
          </a:p>
        </p:txBody>
      </p:sp>
      <p:sp>
        <p:nvSpPr>
          <p:cNvPr id="5" name="TextBox 4">
            <a:extLst>
              <a:ext uri="{FF2B5EF4-FFF2-40B4-BE49-F238E27FC236}">
                <a16:creationId xmlns:a16="http://schemas.microsoft.com/office/drawing/2014/main" id="{5CE2BD64-EF4A-0773-B00F-C235D7CC094B}"/>
              </a:ext>
            </a:extLst>
          </p:cNvPr>
          <p:cNvSpPr txBox="1"/>
          <p:nvPr/>
        </p:nvSpPr>
        <p:spPr>
          <a:xfrm>
            <a:off x="7792193" y="4353425"/>
            <a:ext cx="3984171" cy="2308324"/>
          </a:xfrm>
          <a:prstGeom prst="rect">
            <a:avLst/>
          </a:prstGeom>
          <a:noFill/>
        </p:spPr>
        <p:txBody>
          <a:bodyPr wrap="square">
            <a:spAutoFit/>
          </a:bodyPr>
          <a:lstStyle/>
          <a:p>
            <a:pPr marL="285750" indent="-285750">
              <a:buFont typeface="Arial" panose="020B0604020202020204" pitchFamily="34" charset="0"/>
              <a:buChar char="•"/>
            </a:pPr>
            <a:r>
              <a:rPr lang="en-US" dirty="0">
                <a:solidFill>
                  <a:schemeClr val="accent1"/>
                </a:solidFill>
                <a:latin typeface="Abadi" panose="020B0604020104020204" pitchFamily="34" charset="0"/>
              </a:rPr>
              <a:t>Depression</a:t>
            </a:r>
          </a:p>
          <a:p>
            <a:pPr marL="285750" indent="-285750">
              <a:buFont typeface="Arial" panose="020B0604020202020204" pitchFamily="34" charset="0"/>
              <a:buChar char="•"/>
            </a:pPr>
            <a:r>
              <a:rPr lang="en-US" dirty="0">
                <a:solidFill>
                  <a:schemeClr val="accent1"/>
                </a:solidFill>
                <a:latin typeface="Abadi" panose="020B0604020104020204" pitchFamily="34" charset="0"/>
              </a:rPr>
              <a:t>Anxiety Disorders</a:t>
            </a:r>
          </a:p>
          <a:p>
            <a:pPr marL="285750" indent="-285750">
              <a:buFont typeface="Arial" panose="020B0604020202020204" pitchFamily="34" charset="0"/>
              <a:buChar char="•"/>
            </a:pPr>
            <a:r>
              <a:rPr lang="en-US" dirty="0">
                <a:solidFill>
                  <a:schemeClr val="accent1"/>
                </a:solidFill>
                <a:latin typeface="Abadi" panose="020B0604020104020204" pitchFamily="34" charset="0"/>
              </a:rPr>
              <a:t>Mood Disorders</a:t>
            </a:r>
          </a:p>
          <a:p>
            <a:pPr marL="285750" indent="-285750">
              <a:buFont typeface="Arial" panose="020B0604020202020204" pitchFamily="34" charset="0"/>
              <a:buChar char="•"/>
            </a:pPr>
            <a:r>
              <a:rPr lang="en-US" dirty="0">
                <a:solidFill>
                  <a:schemeClr val="accent1"/>
                </a:solidFill>
                <a:latin typeface="Abadi" panose="020B0604020104020204" pitchFamily="34" charset="0"/>
              </a:rPr>
              <a:t>Thoughts of Suicide</a:t>
            </a:r>
          </a:p>
          <a:p>
            <a:pPr marL="285750" indent="-285750">
              <a:buFont typeface="Arial" panose="020B0604020202020204" pitchFamily="34" charset="0"/>
              <a:buChar char="•"/>
            </a:pPr>
            <a:r>
              <a:rPr lang="en-US" dirty="0">
                <a:solidFill>
                  <a:schemeClr val="accent1"/>
                </a:solidFill>
                <a:latin typeface="Abadi" panose="020B0604020104020204" pitchFamily="34" charset="0"/>
              </a:rPr>
              <a:t>Suicide Attempts and Completions</a:t>
            </a:r>
          </a:p>
          <a:p>
            <a:pPr marL="285750" indent="-285750">
              <a:buFont typeface="Arial" panose="020B0604020202020204" pitchFamily="34" charset="0"/>
              <a:buChar char="•"/>
            </a:pPr>
            <a:r>
              <a:rPr lang="en-US" dirty="0">
                <a:solidFill>
                  <a:schemeClr val="accent1"/>
                </a:solidFill>
                <a:latin typeface="Abadi" panose="020B0604020104020204" pitchFamily="34" charset="0"/>
              </a:rPr>
              <a:t>Loneliness/Isolation</a:t>
            </a:r>
          </a:p>
          <a:p>
            <a:pPr marL="285750" indent="-285750">
              <a:buFont typeface="Arial" panose="020B0604020202020204" pitchFamily="34" charset="0"/>
              <a:buChar char="•"/>
            </a:pPr>
            <a:r>
              <a:rPr lang="en-US" dirty="0">
                <a:solidFill>
                  <a:schemeClr val="accent1"/>
                </a:solidFill>
                <a:latin typeface="Abadi" panose="020B0604020104020204" pitchFamily="34" charset="0"/>
              </a:rPr>
              <a:t>Extreme Stress</a:t>
            </a:r>
          </a:p>
          <a:p>
            <a:pPr marL="285750" indent="-285750">
              <a:buFont typeface="Arial" panose="020B0604020202020204" pitchFamily="34" charset="0"/>
              <a:buChar char="•"/>
            </a:pPr>
            <a:r>
              <a:rPr lang="en-US" dirty="0">
                <a:solidFill>
                  <a:schemeClr val="accent1"/>
                </a:solidFill>
                <a:latin typeface="Abadi" panose="020B0604020104020204" pitchFamily="34" charset="0"/>
              </a:rPr>
              <a:t>Post Traumatic Stress Disorder</a:t>
            </a:r>
          </a:p>
        </p:txBody>
      </p:sp>
    </p:spTree>
    <p:extLst>
      <p:ext uri="{BB962C8B-B14F-4D97-AF65-F5344CB8AC3E}">
        <p14:creationId xmlns:p14="http://schemas.microsoft.com/office/powerpoint/2010/main" val="11061776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0F7FAC-0729-3345-6589-3578BBEE6A15}"/>
              </a:ext>
              <a:ext uri="{C183D7F6-B498-43B3-948B-1728B52AA6E4}">
                <adec:decorative xmlns:adec="http://schemas.microsoft.com/office/drawing/2017/decorative" val="1"/>
              </a:ext>
            </a:extLst>
          </p:cNvPr>
          <p:cNvSpPr/>
          <p:nvPr/>
        </p:nvSpPr>
        <p:spPr>
          <a:xfrm>
            <a:off x="189731" y="2193645"/>
            <a:ext cx="8469086" cy="41419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6A748D-BEEC-43A4-BFF3-B31C0275A5D9}"/>
              </a:ext>
            </a:extLst>
          </p:cNvPr>
          <p:cNvSpPr>
            <a:spLocks noGrp="1"/>
          </p:cNvSpPr>
          <p:nvPr>
            <p:ph type="title"/>
          </p:nvPr>
        </p:nvSpPr>
        <p:spPr>
          <a:xfrm>
            <a:off x="0" y="0"/>
            <a:ext cx="12192000" cy="1257300"/>
          </a:xfrm>
        </p:spPr>
        <p:txBody>
          <a:bodyPr>
            <a:noAutofit/>
          </a:bodyPr>
          <a:lstStyle/>
          <a:p>
            <a:r>
              <a:rPr lang="en-US" sz="4000" dirty="0">
                <a:latin typeface="Abadi" panose="020B0604020104020204" pitchFamily="34" charset="0"/>
              </a:rPr>
              <a:t>Mental Distress: a Factor in Developing Long-COVID </a:t>
            </a:r>
          </a:p>
        </p:txBody>
      </p:sp>
      <p:sp>
        <p:nvSpPr>
          <p:cNvPr id="6" name="TextBox 5">
            <a:extLst>
              <a:ext uri="{FF2B5EF4-FFF2-40B4-BE49-F238E27FC236}">
                <a16:creationId xmlns:a16="http://schemas.microsoft.com/office/drawing/2014/main" id="{A92B5E5C-DCA5-140C-B769-848E7A756999}"/>
              </a:ext>
            </a:extLst>
          </p:cNvPr>
          <p:cNvSpPr txBox="1"/>
          <p:nvPr/>
        </p:nvSpPr>
        <p:spPr>
          <a:xfrm>
            <a:off x="189731" y="2465607"/>
            <a:ext cx="7767728" cy="3693319"/>
          </a:xfrm>
          <a:prstGeom prst="rect">
            <a:avLst/>
          </a:prstGeom>
          <a:noFill/>
        </p:spPr>
        <p:txBody>
          <a:bodyPr wrap="square" rtlCol="0">
            <a:spAutoFit/>
          </a:bodyPr>
          <a:lstStyle/>
          <a:p>
            <a:r>
              <a:rPr lang="en-US" b="0" i="0" strike="noStrike" dirty="0">
                <a:effectLst/>
                <a:latin typeface="Abadi" panose="020B0604020104020204" pitchFamily="34" charset="0"/>
              </a:rPr>
              <a:t>Psychological distress</a:t>
            </a:r>
            <a:r>
              <a:rPr lang="en-US" b="0" i="0" dirty="0">
                <a:effectLst/>
                <a:latin typeface="Abadi" panose="020B0604020104020204" pitchFamily="34" charset="0"/>
              </a:rPr>
              <a:t>, including depression, anxiety, worry, perceived </a:t>
            </a:r>
            <a:r>
              <a:rPr lang="en-US" b="0" i="0" strike="noStrike" dirty="0">
                <a:effectLst/>
                <a:latin typeface="Abadi" panose="020B0604020104020204" pitchFamily="34" charset="0"/>
              </a:rPr>
              <a:t>stress</a:t>
            </a:r>
            <a:r>
              <a:rPr lang="en-US" b="0" i="0" dirty="0">
                <a:effectLst/>
                <a:latin typeface="Abadi" panose="020B0604020104020204" pitchFamily="34" charset="0"/>
              </a:rPr>
              <a:t>, and loneliness, before </a:t>
            </a:r>
            <a:r>
              <a:rPr lang="en-US" b="0" i="0" strike="noStrike" dirty="0">
                <a:effectLst/>
                <a:latin typeface="Abadi" panose="020B0604020104020204" pitchFamily="34" charset="0"/>
              </a:rPr>
              <a:t>COVID-19</a:t>
            </a:r>
            <a:r>
              <a:rPr lang="en-US" b="0" i="0" dirty="0">
                <a:effectLst/>
                <a:latin typeface="Abadi" panose="020B0604020104020204" pitchFamily="34" charset="0"/>
              </a:rPr>
              <a:t> infection was associated with an increased risk of long COVID, according to researchers at Harvard T.H. Chan School of Public Health. The increased risk was independent of </a:t>
            </a:r>
            <a:r>
              <a:rPr lang="en-US" b="0" i="0" strike="noStrike" dirty="0">
                <a:effectLst/>
                <a:latin typeface="Abadi" panose="020B0604020104020204" pitchFamily="34" charset="0"/>
              </a:rPr>
              <a:t>smoking</a:t>
            </a:r>
            <a:r>
              <a:rPr lang="en-US" b="0" i="0" dirty="0">
                <a:effectLst/>
                <a:latin typeface="Abadi" panose="020B0604020104020204" pitchFamily="34" charset="0"/>
              </a:rPr>
              <a:t>, </a:t>
            </a:r>
            <a:r>
              <a:rPr lang="en-US" b="0" i="0" strike="noStrike" dirty="0">
                <a:effectLst/>
                <a:latin typeface="Abadi" panose="020B0604020104020204" pitchFamily="34" charset="0"/>
              </a:rPr>
              <a:t>asthma</a:t>
            </a:r>
            <a:r>
              <a:rPr lang="en-US" b="0" i="0" dirty="0">
                <a:effectLst/>
                <a:latin typeface="Abadi" panose="020B0604020104020204" pitchFamily="34" charset="0"/>
              </a:rPr>
              <a:t>, and other health behaviors or physical health conditions. [Press Release, Sept. 7, 2022; Harvard T.H. Chan School of Public Health]</a:t>
            </a:r>
            <a:endParaRPr lang="en-US" dirty="0">
              <a:latin typeface="Abadi" panose="020B0604020104020204" pitchFamily="34" charset="0"/>
            </a:endParaRPr>
          </a:p>
          <a:p>
            <a:endParaRPr lang="en-US" dirty="0">
              <a:latin typeface="Abadi" panose="020B0604020104020204" pitchFamily="34" charset="0"/>
            </a:endParaRPr>
          </a:p>
          <a:p>
            <a:r>
              <a:rPr lang="en-US" b="0" i="0" dirty="0">
                <a:effectLst/>
                <a:latin typeface="Abadi" panose="020B0604020104020204" pitchFamily="34" charset="0"/>
              </a:rPr>
              <a:t>“We were surprised by how strongly psychological distress before a COVID-19 infection was associated with an increased risk of long COVID,” said </a:t>
            </a:r>
            <a:r>
              <a:rPr lang="en-US" b="0" i="0" u="none" strike="noStrike" dirty="0" err="1">
                <a:effectLst/>
                <a:latin typeface="Abadi" panose="020B0604020104020204" pitchFamily="34" charset="0"/>
              </a:rPr>
              <a:t>Siwen</a:t>
            </a:r>
            <a:r>
              <a:rPr lang="en-US" b="0" i="0" u="none" strike="noStrike" dirty="0">
                <a:effectLst/>
                <a:latin typeface="Abadi" panose="020B0604020104020204" pitchFamily="34" charset="0"/>
              </a:rPr>
              <a:t> Wang</a:t>
            </a:r>
            <a:r>
              <a:rPr lang="en-US" b="0" i="0" dirty="0">
                <a:effectLst/>
                <a:latin typeface="Abadi" panose="020B0604020104020204" pitchFamily="34" charset="0"/>
              </a:rPr>
              <a:t>, a researcher in the </a:t>
            </a:r>
            <a:r>
              <a:rPr lang="en-US" b="0" i="0" u="none" strike="noStrike" dirty="0">
                <a:effectLst/>
                <a:latin typeface="Abadi" panose="020B0604020104020204" pitchFamily="34" charset="0"/>
              </a:rPr>
              <a:t>Department of Nutrition</a:t>
            </a:r>
            <a:r>
              <a:rPr lang="en-US" b="0" i="0" dirty="0">
                <a:effectLst/>
                <a:latin typeface="Abadi" panose="020B0604020104020204" pitchFamily="34" charset="0"/>
              </a:rPr>
              <a:t> at Harvard Chan School who led the study. “Distress was more strongly associated with developing long COVID than physical health risk factors such as </a:t>
            </a:r>
            <a:r>
              <a:rPr lang="en-US" b="0" i="0" u="none" strike="noStrike" dirty="0">
                <a:effectLst/>
                <a:latin typeface="Abadi" panose="020B0604020104020204" pitchFamily="34" charset="0"/>
                <a:hlinkClick r:id="rId3">
                  <a:extLst>
                    <a:ext uri="{A12FA001-AC4F-418D-AE19-62706E023703}">
                      <ahyp:hlinkClr xmlns:ahyp="http://schemas.microsoft.com/office/drawing/2018/hyperlinkcolor" val="tx"/>
                    </a:ext>
                  </a:extLst>
                </a:hlinkClick>
              </a:rPr>
              <a:t>obesity</a:t>
            </a:r>
            <a:r>
              <a:rPr lang="en-US" b="0" i="0" dirty="0">
                <a:effectLst/>
                <a:latin typeface="Abadi" panose="020B0604020104020204" pitchFamily="34" charset="0"/>
              </a:rPr>
              <a:t>, asthma, and </a:t>
            </a:r>
            <a:r>
              <a:rPr lang="en-US" b="0" i="0" u="none" strike="noStrike" dirty="0">
                <a:effectLst/>
                <a:latin typeface="Abadi" panose="020B0604020104020204" pitchFamily="34" charset="0"/>
              </a:rPr>
              <a:t>hypertension</a:t>
            </a:r>
            <a:r>
              <a:rPr lang="en-US" b="0" i="0" dirty="0">
                <a:effectLst/>
                <a:latin typeface="Abadi" panose="020B0604020104020204" pitchFamily="34" charset="0"/>
              </a:rPr>
              <a:t>.”</a:t>
            </a:r>
            <a:endParaRPr lang="en-US" dirty="0">
              <a:latin typeface="Abadi" panose="020B0604020104020204" pitchFamily="34" charset="0"/>
            </a:endParaRPr>
          </a:p>
        </p:txBody>
      </p:sp>
      <p:cxnSp>
        <p:nvCxnSpPr>
          <p:cNvPr id="3" name="Straight Connector 2">
            <a:extLst>
              <a:ext uri="{FF2B5EF4-FFF2-40B4-BE49-F238E27FC236}">
                <a16:creationId xmlns:a16="http://schemas.microsoft.com/office/drawing/2014/main" id="{0AC163F5-B9C5-2C30-0928-A9791FC2D644}"/>
              </a:ext>
              <a:ext uri="{C183D7F6-B498-43B3-948B-1728B52AA6E4}">
                <adec:decorative xmlns:adec="http://schemas.microsoft.com/office/drawing/2017/decorative" val="1"/>
              </a:ext>
            </a:extLst>
          </p:cNvPr>
          <p:cNvCxnSpPr/>
          <p:nvPr/>
        </p:nvCxnSpPr>
        <p:spPr>
          <a:xfrm>
            <a:off x="225516" y="1096822"/>
            <a:ext cx="11594391"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1026" name="Picture 2" descr="image is of a middle aged white female leaning up against a window from the inside looking out and towards the ground, wearing a gray zip up hoodie with long dark brown hair">
            <a:extLst>
              <a:ext uri="{FF2B5EF4-FFF2-40B4-BE49-F238E27FC236}">
                <a16:creationId xmlns:a16="http://schemas.microsoft.com/office/drawing/2014/main" id="{14D1F825-9A50-3F1E-9FBA-1F3F01E9AC5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326" r="12154"/>
          <a:stretch/>
        </p:blipFill>
        <p:spPr bwMode="auto">
          <a:xfrm>
            <a:off x="8142516" y="2381315"/>
            <a:ext cx="4049484" cy="377475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04318BA-C8E4-BEB1-C38F-62289B8D3B9D}"/>
              </a:ext>
            </a:extLst>
          </p:cNvPr>
          <p:cNvSpPr txBox="1"/>
          <p:nvPr/>
        </p:nvSpPr>
        <p:spPr>
          <a:xfrm>
            <a:off x="225516" y="1311730"/>
            <a:ext cx="11594390" cy="646331"/>
          </a:xfrm>
          <a:prstGeom prst="rect">
            <a:avLst/>
          </a:prstGeom>
          <a:noFill/>
        </p:spPr>
        <p:txBody>
          <a:bodyPr wrap="square">
            <a:spAutoFit/>
          </a:bodyPr>
          <a:lstStyle/>
          <a:p>
            <a:r>
              <a:rPr lang="en-US" dirty="0">
                <a:solidFill>
                  <a:schemeClr val="accent1"/>
                </a:solidFill>
                <a:latin typeface="Abadi" panose="020B0604020104020204" pitchFamily="34" charset="0"/>
              </a:rPr>
              <a:t>Some studies have shown that pandemic-related psychological stress PRIOR to a COVID infection, was a factor in whether or not a patient developed Long-COVID </a:t>
            </a:r>
          </a:p>
        </p:txBody>
      </p:sp>
    </p:spTree>
    <p:extLst>
      <p:ext uri="{BB962C8B-B14F-4D97-AF65-F5344CB8AC3E}">
        <p14:creationId xmlns:p14="http://schemas.microsoft.com/office/powerpoint/2010/main" val="15552120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A748D-BEEC-43A4-BFF3-B31C0275A5D9}"/>
              </a:ext>
            </a:extLst>
          </p:cNvPr>
          <p:cNvSpPr>
            <a:spLocks noGrp="1"/>
          </p:cNvSpPr>
          <p:nvPr>
            <p:ph type="title"/>
          </p:nvPr>
        </p:nvSpPr>
        <p:spPr>
          <a:xfrm>
            <a:off x="0" y="0"/>
            <a:ext cx="12192000" cy="1257300"/>
          </a:xfrm>
        </p:spPr>
        <p:txBody>
          <a:bodyPr>
            <a:noAutofit/>
          </a:bodyPr>
          <a:lstStyle/>
          <a:p>
            <a:r>
              <a:rPr lang="en-US" sz="4000" dirty="0">
                <a:latin typeface="Abadi" panose="020B0604020104020204" pitchFamily="34" charset="0"/>
              </a:rPr>
              <a:t>Psychological Aspects of Long-COVID</a:t>
            </a:r>
          </a:p>
        </p:txBody>
      </p:sp>
      <p:cxnSp>
        <p:nvCxnSpPr>
          <p:cNvPr id="3" name="Straight Connector 2">
            <a:extLst>
              <a:ext uri="{FF2B5EF4-FFF2-40B4-BE49-F238E27FC236}">
                <a16:creationId xmlns:a16="http://schemas.microsoft.com/office/drawing/2014/main" id="{0AC163F5-B9C5-2C30-0928-A9791FC2D644}"/>
              </a:ext>
              <a:ext uri="{C183D7F6-B498-43B3-948B-1728B52AA6E4}">
                <adec:decorative xmlns:adec="http://schemas.microsoft.com/office/drawing/2017/decorative" val="1"/>
              </a:ext>
            </a:extLst>
          </p:cNvPr>
          <p:cNvCxnSpPr/>
          <p:nvPr/>
        </p:nvCxnSpPr>
        <p:spPr>
          <a:xfrm>
            <a:off x="225516" y="1096822"/>
            <a:ext cx="11594391"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F04318BA-C8E4-BEB1-C38F-62289B8D3B9D}"/>
              </a:ext>
            </a:extLst>
          </p:cNvPr>
          <p:cNvSpPr txBox="1"/>
          <p:nvPr/>
        </p:nvSpPr>
        <p:spPr>
          <a:xfrm>
            <a:off x="225517" y="1199558"/>
            <a:ext cx="11594390" cy="923330"/>
          </a:xfrm>
          <a:prstGeom prst="rect">
            <a:avLst/>
          </a:prstGeom>
          <a:noFill/>
        </p:spPr>
        <p:txBody>
          <a:bodyPr wrap="square">
            <a:spAutoFit/>
          </a:bodyPr>
          <a:lstStyle/>
          <a:p>
            <a:pPr algn="l" fontAlgn="base"/>
            <a:r>
              <a:rPr lang="en-US" sz="1800" b="0" i="0" dirty="0">
                <a:solidFill>
                  <a:schemeClr val="accent1"/>
                </a:solidFill>
                <a:effectLst/>
                <a:latin typeface="Abadi" panose="020B0604020104020204" pitchFamily="34" charset="0"/>
              </a:rPr>
              <a:t>Not all </a:t>
            </a:r>
            <a:r>
              <a:rPr lang="en-US" dirty="0">
                <a:solidFill>
                  <a:schemeClr val="accent1"/>
                </a:solidFill>
                <a:latin typeface="Abadi" panose="020B0604020104020204" pitchFamily="34" charset="0"/>
              </a:rPr>
              <a:t>researchers agree to having pinpointed </a:t>
            </a:r>
            <a:r>
              <a:rPr lang="en-US" sz="1800" b="0" i="0" dirty="0">
                <a:solidFill>
                  <a:schemeClr val="accent1"/>
                </a:solidFill>
                <a:effectLst/>
                <a:latin typeface="Abadi" panose="020B0604020104020204" pitchFamily="34" charset="0"/>
              </a:rPr>
              <a:t>what causes these distressing symptoms, but there are a few possibilities for why they may occur as identified by the University of California, San Francisco, Department of Psychiatry and Behavioral Sciences</a:t>
            </a:r>
          </a:p>
        </p:txBody>
      </p:sp>
      <p:sp>
        <p:nvSpPr>
          <p:cNvPr id="4" name="Rectangle 3">
            <a:extLst>
              <a:ext uri="{FF2B5EF4-FFF2-40B4-BE49-F238E27FC236}">
                <a16:creationId xmlns:a16="http://schemas.microsoft.com/office/drawing/2014/main" id="{0F0F7FAC-0729-3345-6589-3578BBEE6A15}"/>
              </a:ext>
              <a:ext uri="{C183D7F6-B498-43B3-948B-1728B52AA6E4}">
                <adec:decorative xmlns:adec="http://schemas.microsoft.com/office/drawing/2017/decorative" val="1"/>
              </a:ext>
            </a:extLst>
          </p:cNvPr>
          <p:cNvSpPr/>
          <p:nvPr/>
        </p:nvSpPr>
        <p:spPr>
          <a:xfrm>
            <a:off x="0" y="2299365"/>
            <a:ext cx="8469086" cy="41419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92B5E5C-DCA5-140C-B769-848E7A756999}"/>
              </a:ext>
            </a:extLst>
          </p:cNvPr>
          <p:cNvSpPr txBox="1"/>
          <p:nvPr/>
        </p:nvSpPr>
        <p:spPr>
          <a:xfrm>
            <a:off x="189731" y="2465607"/>
            <a:ext cx="7767728" cy="3908762"/>
          </a:xfrm>
          <a:prstGeom prst="rect">
            <a:avLst/>
          </a:prstGeom>
          <a:noFill/>
        </p:spPr>
        <p:txBody>
          <a:bodyPr wrap="square" rtlCol="0">
            <a:spAutoFit/>
          </a:bodyPr>
          <a:lstStyle/>
          <a:p>
            <a:pPr marL="285750" indent="-285750" algn="l" fontAlgn="base">
              <a:buFont typeface="Arial" panose="020B0604020202020204" pitchFamily="34" charset="0"/>
              <a:buChar char="•"/>
            </a:pPr>
            <a:r>
              <a:rPr lang="en-US" b="0" i="0" dirty="0">
                <a:effectLst/>
                <a:latin typeface="Abadi" panose="020B0604020104020204" pitchFamily="34" charset="0"/>
              </a:rPr>
              <a:t>They could be the result of the specific effects of COVID-19 on the brain, the immune system, or other organ systems.</a:t>
            </a:r>
          </a:p>
          <a:p>
            <a:pPr marL="285750" indent="-285750" algn="l" fontAlgn="base">
              <a:buFont typeface="Arial" panose="020B0604020202020204" pitchFamily="34" charset="0"/>
              <a:buChar char="•"/>
            </a:pPr>
            <a:r>
              <a:rPr lang="en-US" b="0" i="0" dirty="0">
                <a:effectLst/>
                <a:latin typeface="Abadi" panose="020B0604020104020204" pitchFamily="34" charset="0"/>
              </a:rPr>
              <a:t>They could be the result of traumatic aspects of the experience of having COVID-19. It is well known that long-term hospitalization, particularly in intensive care units, can lead to what is called post-intensive care syndrome, which often includes severe weakness, cognitive problems (including poor concentration), and even post-traumatic stress disorder. This explanation, however, would not explain why severe mental health symptoms occur in people who were not seriously ill at the time of their initial COVID-19 infection.</a:t>
            </a:r>
          </a:p>
          <a:p>
            <a:pPr marL="285750" indent="-285750" algn="l" fontAlgn="base">
              <a:buFont typeface="Arial" panose="020B0604020202020204" pitchFamily="34" charset="0"/>
              <a:buChar char="•"/>
            </a:pPr>
            <a:r>
              <a:rPr lang="en-US" b="0" i="0" dirty="0">
                <a:effectLst/>
                <a:latin typeface="Abadi" panose="020B0604020104020204" pitchFamily="34" charset="0"/>
              </a:rPr>
              <a:t>Ongoing psychological symptoms could be the result of despair patients experience from long-term breathing problems or fatigue with no end in sight.</a:t>
            </a:r>
            <a:br>
              <a:rPr lang="en-US" sz="1400" b="0" i="0" dirty="0">
                <a:effectLst/>
                <a:latin typeface="Abadi" panose="020B0604020104020204" pitchFamily="34" charset="0"/>
              </a:rPr>
            </a:br>
            <a:r>
              <a:rPr lang="en-US" sz="1400" b="0" i="0" dirty="0">
                <a:effectLst/>
                <a:latin typeface="Abadi" panose="020B0604020104020204" pitchFamily="34" charset="0"/>
              </a:rPr>
              <a:t> </a:t>
            </a:r>
          </a:p>
        </p:txBody>
      </p:sp>
      <p:pic>
        <p:nvPicPr>
          <p:cNvPr id="5" name="Picture 2" descr="a young woman with medium skin tone and dark hair pulled up in a bun, wearing a medical style facemask and  staring out a window opening of a dark room with her hands clutched to  bars across the window">
            <a:extLst>
              <a:ext uri="{FF2B5EF4-FFF2-40B4-BE49-F238E27FC236}">
                <a16:creationId xmlns:a16="http://schemas.microsoft.com/office/drawing/2014/main" id="{F6791B75-435F-AC28-79FA-6DBCD82FFD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00356" y="2894406"/>
            <a:ext cx="3991644" cy="2702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80003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D8DEB74-A4E1-7259-AD82-AD0BC9DD7CF2}"/>
              </a:ext>
            </a:extLst>
          </p:cNvPr>
          <p:cNvSpPr txBox="1">
            <a:spLocks noGrp="1"/>
          </p:cNvSpPr>
          <p:nvPr>
            <p:ph type="title" idx="4294967295"/>
          </p:nvPr>
        </p:nvSpPr>
        <p:spPr>
          <a:xfrm>
            <a:off x="913794" y="243840"/>
            <a:ext cx="10353762" cy="12573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ctr" defTabSz="457200" rtl="0" eaLnBrk="1" latinLnBrk="0" hangingPunct="1">
              <a:lnSpc>
                <a:spcPct val="90000"/>
              </a:lnSpc>
              <a:spcBef>
                <a:spcPct val="0"/>
              </a:spcBef>
              <a:buNone/>
              <a:defRPr sz="4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n-US" sz="4600" b="0" i="0" u="none" strike="noStrike" kern="1200" cap="none" spc="0" normalizeH="0" baseline="0" noProof="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uLnTx/>
                <a:uFillTx/>
                <a:latin typeface="Abadi" panose="020B0604020104020204" pitchFamily="34" charset="0"/>
                <a:ea typeface="+mj-ea"/>
                <a:cs typeface="Trebuchet MS"/>
              </a:rPr>
              <a:t>Video: </a:t>
            </a:r>
          </a:p>
          <a:p>
            <a:pPr marL="0" marR="0" lvl="0" indent="0" algn="ctr" defTabSz="457200" rtl="0" eaLnBrk="1" fontAlgn="auto" latinLnBrk="0" hangingPunct="1">
              <a:lnSpc>
                <a:spcPct val="90000"/>
              </a:lnSpc>
              <a:spcBef>
                <a:spcPct val="0"/>
              </a:spcBef>
              <a:spcAft>
                <a:spcPts val="0"/>
              </a:spcAft>
              <a:buClrTx/>
              <a:buSzTx/>
              <a:buFontTx/>
              <a:buNone/>
              <a:tabLst/>
              <a:defRPr/>
            </a:pPr>
            <a:r>
              <a:rPr kumimoji="0" lang="en-US" sz="4600" b="0" i="0" u="none" strike="noStrike" kern="1200" cap="none" spc="0" normalizeH="0" baseline="0" noProof="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uLnTx/>
                <a:uFillTx/>
                <a:latin typeface="Abadi" panose="020B0604020104020204" pitchFamily="34" charset="0"/>
                <a:ea typeface="+mj-ea"/>
                <a:cs typeface="Trebuchet MS"/>
              </a:rPr>
              <a:t>Long-COVID: A Parallel Pandemic</a:t>
            </a:r>
          </a:p>
        </p:txBody>
      </p:sp>
      <p:cxnSp>
        <p:nvCxnSpPr>
          <p:cNvPr id="4" name="Straight Connector 3">
            <a:extLst>
              <a:ext uri="{FF2B5EF4-FFF2-40B4-BE49-F238E27FC236}">
                <a16:creationId xmlns:a16="http://schemas.microsoft.com/office/drawing/2014/main" id="{6278F265-FCBD-5058-F8BB-4791C628D1FE}"/>
              </a:ext>
              <a:ext uri="{C183D7F6-B498-43B3-948B-1728B52AA6E4}">
                <adec:decorative xmlns:adec="http://schemas.microsoft.com/office/drawing/2017/decorative" val="1"/>
              </a:ext>
            </a:extLst>
          </p:cNvPr>
          <p:cNvCxnSpPr/>
          <p:nvPr/>
        </p:nvCxnSpPr>
        <p:spPr>
          <a:xfrm>
            <a:off x="181973" y="1581520"/>
            <a:ext cx="11594391"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11" name="Online Media 10" descr="Image contains 10 frames with various photos of individuals of different races and ages and a center box with text that reads Long Covid: A parallel pandemic">
            <a:hlinkClick r:id="" action="ppaction://media"/>
            <a:extLst>
              <a:ext uri="{FF2B5EF4-FFF2-40B4-BE49-F238E27FC236}">
                <a16:creationId xmlns:a16="http://schemas.microsoft.com/office/drawing/2014/main" id="{4C6C6A64-2E17-14B7-FEA1-4EEB7BDE005D}"/>
              </a:ext>
            </a:extLst>
          </p:cNvPr>
          <p:cNvPicPr>
            <a:picLocks noRot="1" noChangeAspect="1"/>
          </p:cNvPicPr>
          <p:nvPr>
            <a:videoFile r:link="rId1"/>
          </p:nvPr>
        </p:nvPicPr>
        <p:blipFill>
          <a:blip r:embed="rId4"/>
          <a:stretch>
            <a:fillRect/>
          </a:stretch>
        </p:blipFill>
        <p:spPr>
          <a:xfrm>
            <a:off x="1894114" y="1717406"/>
            <a:ext cx="8675915" cy="4901893"/>
          </a:xfrm>
          <a:prstGeom prst="rect">
            <a:avLst/>
          </a:prstGeom>
        </p:spPr>
      </p:pic>
    </p:spTree>
    <p:extLst>
      <p:ext uri="{BB962C8B-B14F-4D97-AF65-F5344CB8AC3E}">
        <p14:creationId xmlns:p14="http://schemas.microsoft.com/office/powerpoint/2010/main" val="685934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pic>
        <p:nvPicPr>
          <p:cNvPr id="6" name="Picture 5" descr="A middle-aged black woman with short black hair and glasses wearing a gray t-shirt and dark pants sitting on her bed looking out the window with her backyard and wooden fence also in view in the background">
            <a:extLst>
              <a:ext uri="{FF2B5EF4-FFF2-40B4-BE49-F238E27FC236}">
                <a16:creationId xmlns:a16="http://schemas.microsoft.com/office/drawing/2014/main" id="{9C5DD539-003E-41C4-004B-64FB6AAAEF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7832" y="0"/>
            <a:ext cx="10213890" cy="6858000"/>
          </a:xfrm>
          <a:prstGeom prst="rect">
            <a:avLst/>
          </a:prstGeom>
        </p:spPr>
      </p:pic>
      <p:sp>
        <p:nvSpPr>
          <p:cNvPr id="2" name="Title 1">
            <a:extLst>
              <a:ext uri="{FF2B5EF4-FFF2-40B4-BE49-F238E27FC236}">
                <a16:creationId xmlns:a16="http://schemas.microsoft.com/office/drawing/2014/main" id="{0D1F047C-C727-42A7-85C5-68C5AA1B1A93}"/>
              </a:ext>
            </a:extLst>
          </p:cNvPr>
          <p:cNvSpPr>
            <a:spLocks noGrp="1"/>
          </p:cNvSpPr>
          <p:nvPr>
            <p:ph type="ctrTitle"/>
          </p:nvPr>
        </p:nvSpPr>
        <p:spPr>
          <a:xfrm>
            <a:off x="181973" y="490195"/>
            <a:ext cx="11017070" cy="989813"/>
          </a:xfrm>
        </p:spPr>
        <p:txBody>
          <a:bodyPr>
            <a:normAutofit/>
          </a:bodyPr>
          <a:lstStyle/>
          <a:p>
            <a:pPr algn="l"/>
            <a:r>
              <a:rPr lang="en-US" sz="4800" dirty="0">
                <a:latin typeface="Abadi" panose="020B0604020104020204" pitchFamily="34" charset="0"/>
              </a:rPr>
              <a:t>A Case Study in Long-COVID: </a:t>
            </a:r>
          </a:p>
        </p:txBody>
      </p:sp>
      <p:sp>
        <p:nvSpPr>
          <p:cNvPr id="7" name="Title 1">
            <a:extLst>
              <a:ext uri="{FF2B5EF4-FFF2-40B4-BE49-F238E27FC236}">
                <a16:creationId xmlns:a16="http://schemas.microsoft.com/office/drawing/2014/main" id="{D70D63A7-E4DF-E986-DA2C-51B1F294E26F}"/>
              </a:ext>
            </a:extLst>
          </p:cNvPr>
          <p:cNvSpPr txBox="1">
            <a:spLocks/>
          </p:cNvSpPr>
          <p:nvPr/>
        </p:nvSpPr>
        <p:spPr>
          <a:xfrm>
            <a:off x="181973" y="1602559"/>
            <a:ext cx="3045859" cy="4878371"/>
          </a:xfrm>
          <a:prstGeom prst="rect">
            <a:avLst/>
          </a:prstGeom>
          <a:effectLst>
            <a:outerShdw blurRad="25400" dir="17880000">
              <a:srgbClr val="000000">
                <a:alpha val="46000"/>
              </a:srgbClr>
            </a:outerShdw>
          </a:effectLst>
        </p:spPr>
        <p:txBody>
          <a:bodyPr vert="horz" lIns="91440" tIns="45720" rIns="91440" bIns="45720" rtlCol="0" anchor="b">
            <a:noAutofit/>
          </a:bodyPr>
          <a:lstStyle>
            <a:lvl1pPr algn="ctr" defTabSz="457200" rtl="0" eaLnBrk="1" latinLnBrk="0" hangingPunct="1">
              <a:lnSpc>
                <a:spcPct val="90000"/>
              </a:lnSpc>
              <a:spcBef>
                <a:spcPct val="0"/>
              </a:spcBef>
              <a:buNone/>
              <a:defRPr sz="5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lnSpc>
                <a:spcPct val="100000"/>
              </a:lnSpc>
              <a:spcAft>
                <a:spcPts val="600"/>
              </a:spcAft>
            </a:pPr>
            <a:r>
              <a:rPr lang="en-US" sz="1600" b="1" dirty="0">
                <a:effectLst/>
                <a:latin typeface="Abadi" panose="020B0604020104020204" pitchFamily="34" charset="0"/>
              </a:rPr>
              <a:t>Image Description: </a:t>
            </a:r>
            <a:r>
              <a:rPr lang="en-US" sz="1800" dirty="0">
                <a:effectLst/>
                <a:latin typeface="Abadi" panose="020B0604020104020204" pitchFamily="34" charset="0"/>
              </a:rPr>
              <a:t>A Middle-aged black woman wearing a gray t-shirt with short black hair and glasses sits on a bed looking out the window.</a:t>
            </a:r>
          </a:p>
          <a:p>
            <a:pPr algn="l">
              <a:lnSpc>
                <a:spcPct val="100000"/>
              </a:lnSpc>
            </a:pPr>
            <a:endParaRPr lang="en-US" sz="1600" b="1" dirty="0">
              <a:effectLst/>
              <a:latin typeface="Abadi" panose="020B0604020104020204" pitchFamily="34" charset="0"/>
            </a:endParaRPr>
          </a:p>
          <a:p>
            <a:pPr algn="l">
              <a:lnSpc>
                <a:spcPct val="100000"/>
              </a:lnSpc>
            </a:pPr>
            <a:r>
              <a:rPr lang="en-US" sz="1600" b="1" dirty="0">
                <a:effectLst/>
                <a:latin typeface="Abadi" panose="020B0604020104020204" pitchFamily="34" charset="0"/>
              </a:rPr>
              <a:t>Caption: “</a:t>
            </a:r>
            <a:r>
              <a:rPr lang="en-US" sz="1800" dirty="0">
                <a:effectLst/>
                <a:latin typeface="Abadi" panose="020B0604020104020204" pitchFamily="34" charset="0"/>
              </a:rPr>
              <a:t>Chantelle James, a Registered Nurse living in Cedar Park, Texas, as seen through the window of her guest bedroom on the first floor of her home. James is unable to walk upstairs due to balance issues from Long-COVID.”</a:t>
            </a:r>
          </a:p>
          <a:p>
            <a:pPr algn="l">
              <a:lnSpc>
                <a:spcPct val="100000"/>
              </a:lnSpc>
            </a:pPr>
            <a:endParaRPr lang="en-US" sz="1800" dirty="0">
              <a:effectLst/>
              <a:latin typeface="Abadi" panose="020B0604020104020204" pitchFamily="34" charset="0"/>
            </a:endParaRPr>
          </a:p>
          <a:p>
            <a:pPr algn="l">
              <a:lnSpc>
                <a:spcPct val="100000"/>
              </a:lnSpc>
            </a:pPr>
            <a:r>
              <a:rPr lang="en-US" sz="1400" i="1" dirty="0">
                <a:effectLst/>
                <a:latin typeface="Abadi" panose="020B0604020104020204" pitchFamily="34" charset="0"/>
              </a:rPr>
              <a:t>Source: U.S. News &amp; World Report Chelsea </a:t>
            </a:r>
            <a:r>
              <a:rPr lang="en-US" sz="1400" i="1" dirty="0" err="1">
                <a:effectLst/>
                <a:latin typeface="Abadi" panose="020B0604020104020204" pitchFamily="34" charset="0"/>
              </a:rPr>
              <a:t>Cirruzzo</a:t>
            </a:r>
            <a:r>
              <a:rPr lang="en-US" sz="1400" i="1" dirty="0">
                <a:effectLst/>
                <a:latin typeface="Abadi" panose="020B0604020104020204" pitchFamily="34" charset="0"/>
              </a:rPr>
              <a:t>, April 15, 2021 </a:t>
            </a:r>
          </a:p>
        </p:txBody>
      </p:sp>
    </p:spTree>
    <p:extLst>
      <p:ext uri="{BB962C8B-B14F-4D97-AF65-F5344CB8AC3E}">
        <p14:creationId xmlns:p14="http://schemas.microsoft.com/office/powerpoint/2010/main" val="22452557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7598CA5-5456-4BDD-39D5-CAB1182958A4}"/>
              </a:ext>
            </a:extLst>
          </p:cNvPr>
          <p:cNvSpPr txBox="1">
            <a:spLocks noGrp="1"/>
          </p:cNvSpPr>
          <p:nvPr>
            <p:ph type="title" idx="4294967295"/>
          </p:nvPr>
        </p:nvSpPr>
        <p:spPr>
          <a:xfrm>
            <a:off x="298805" y="173935"/>
            <a:ext cx="11594390" cy="871885"/>
          </a:xfrm>
          <a:prstGeom prst="rect">
            <a:avLst/>
          </a:prstGeom>
          <a:noFill/>
          <a:ln>
            <a:noFill/>
            <a:prstDash/>
          </a:ln>
          <a:effectLst>
            <a:outerShdw blurRad="25400" dir="17880000">
              <a:srgbClr val="000000">
                <a:alpha val="46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7500"/>
          </a:bodyPr>
          <a:lstStyle>
            <a:lvl1pPr algn="ctr" defTabSz="457200" rtl="0" eaLnBrk="1" latinLnBrk="0" hangingPunct="1">
              <a:lnSpc>
                <a:spcPct val="90000"/>
              </a:lnSpc>
              <a:spcBef>
                <a:spcPct val="0"/>
              </a:spcBef>
              <a:buNone/>
              <a:defRPr sz="4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solidFill>
                    <a:schemeClr val="bg1">
                      <a:lumMod val="75000"/>
                      <a:lumOff val="25000"/>
                      <a:alpha val="10000"/>
                    </a:schemeClr>
                  </a:solidFill>
                </a:ln>
                <a:solidFill>
                  <a:schemeClr val="tx1"/>
                </a:solidFill>
                <a:effectLst>
                  <a:outerShdw blurRad="9525" dist="25400" dir="14640000" algn="tl" rotWithShape="0">
                    <a:schemeClr val="bg1">
                      <a:alpha val="30000"/>
                    </a:schemeClr>
                  </a:outerShdw>
                </a:effectLst>
                <a:uLnTx/>
                <a:uFillTx/>
                <a:latin typeface="Abadi" panose="020B0604020104020204" pitchFamily="34" charset="0"/>
                <a:ea typeface="+mj-ea"/>
                <a:cs typeface="Trebuchet MS"/>
              </a:rPr>
              <a:t>Article: Long-COVID Sufferers are Seeking Disability Benefits. Will they Change the System?</a:t>
            </a:r>
          </a:p>
        </p:txBody>
      </p:sp>
      <p:cxnSp>
        <p:nvCxnSpPr>
          <p:cNvPr id="3" name="Straight Connector 2">
            <a:extLst>
              <a:ext uri="{FF2B5EF4-FFF2-40B4-BE49-F238E27FC236}">
                <a16:creationId xmlns:a16="http://schemas.microsoft.com/office/drawing/2014/main" id="{A16527DB-2568-671E-FB03-D2D907FCDF68}"/>
              </a:ext>
              <a:ext uri="{C183D7F6-B498-43B3-948B-1728B52AA6E4}">
                <adec:decorative xmlns:adec="http://schemas.microsoft.com/office/drawing/2017/decorative" val="1"/>
              </a:ext>
            </a:extLst>
          </p:cNvPr>
          <p:cNvCxnSpPr/>
          <p:nvPr/>
        </p:nvCxnSpPr>
        <p:spPr>
          <a:xfrm>
            <a:off x="181973" y="1092002"/>
            <a:ext cx="11594391"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92B5E5C-DCA5-140C-B769-848E7A756999}"/>
              </a:ext>
            </a:extLst>
          </p:cNvPr>
          <p:cNvSpPr txBox="1"/>
          <p:nvPr/>
        </p:nvSpPr>
        <p:spPr>
          <a:xfrm>
            <a:off x="397164" y="1365328"/>
            <a:ext cx="10811434" cy="2862322"/>
          </a:xfrm>
          <a:prstGeom prst="rect">
            <a:avLst/>
          </a:prstGeom>
          <a:noFill/>
        </p:spPr>
        <p:txBody>
          <a:bodyPr wrap="square" rtlCol="0">
            <a:spAutoFit/>
          </a:bodyPr>
          <a:lstStyle/>
          <a:p>
            <a:r>
              <a:rPr lang="en-US" dirty="0">
                <a:solidFill>
                  <a:schemeClr val="accent1"/>
                </a:solidFill>
                <a:latin typeface="Abadi" panose="020B0604020104020204" pitchFamily="34" charset="0"/>
              </a:rPr>
              <a:t>The Power of Peer Support and Self-Advocacy!</a:t>
            </a:r>
          </a:p>
          <a:p>
            <a:endParaRPr lang="en-US" dirty="0">
              <a:solidFill>
                <a:schemeClr val="accent1"/>
              </a:solidFill>
              <a:latin typeface="Abadi" panose="020B0604020104020204" pitchFamily="34" charset="0"/>
            </a:endParaRPr>
          </a:p>
          <a:p>
            <a:r>
              <a:rPr lang="en-US" dirty="0">
                <a:latin typeface="Abadi" panose="020B0604020104020204" pitchFamily="34" charset="0"/>
              </a:rPr>
              <a:t>“People who are ill and unable to work long after a positive test for COVID-19 could help overhaul the delivery of disability benefits in the U.S.” </a:t>
            </a:r>
            <a:r>
              <a:rPr lang="en-US" dirty="0">
                <a:solidFill>
                  <a:schemeClr val="accent1"/>
                </a:solidFill>
                <a:latin typeface="Abadi" panose="020B0604020104020204" pitchFamily="34" charset="0"/>
              </a:rPr>
              <a:t>– </a:t>
            </a:r>
            <a:r>
              <a:rPr lang="en-US" i="1" dirty="0">
                <a:solidFill>
                  <a:schemeClr val="accent1"/>
                </a:solidFill>
                <a:latin typeface="Abadi" panose="020B0604020104020204" pitchFamily="34" charset="0"/>
              </a:rPr>
              <a:t>Chelsea </a:t>
            </a:r>
            <a:r>
              <a:rPr lang="en-US" i="1" dirty="0" err="1">
                <a:solidFill>
                  <a:schemeClr val="accent1"/>
                </a:solidFill>
                <a:latin typeface="Abadi" panose="020B0604020104020204" pitchFamily="34" charset="0"/>
              </a:rPr>
              <a:t>Cirruzzo</a:t>
            </a:r>
            <a:r>
              <a:rPr lang="en-US" i="1" dirty="0">
                <a:solidFill>
                  <a:schemeClr val="accent1"/>
                </a:solidFill>
                <a:latin typeface="Abadi" panose="020B0604020104020204" pitchFamily="34" charset="0"/>
              </a:rPr>
              <a:t>, writer, U.S. News &amp; World Report</a:t>
            </a:r>
          </a:p>
          <a:p>
            <a:endParaRPr lang="en-US" i="1" dirty="0">
              <a:latin typeface="Abadi" panose="020B0604020104020204" pitchFamily="34" charset="0"/>
            </a:endParaRPr>
          </a:p>
          <a:p>
            <a:r>
              <a:rPr lang="en-US" b="0" i="0" dirty="0">
                <a:effectLst/>
                <a:latin typeface="Roboto" panose="02000000000000000000" pitchFamily="2" charset="0"/>
              </a:rPr>
              <a:t>“It's still unclear precisely how many people have the condition now called </a:t>
            </a:r>
            <a:r>
              <a:rPr lang="en-US" b="0" i="0" strike="noStrike" dirty="0">
                <a:effectLst/>
                <a:latin typeface="Roboto" panose="02000000000000000000" pitchFamily="2" charset="0"/>
              </a:rPr>
              <a:t>long COVID</a:t>
            </a:r>
            <a:r>
              <a:rPr lang="en-US" b="0" i="0" dirty="0">
                <a:effectLst/>
                <a:latin typeface="Roboto" panose="02000000000000000000" pitchFamily="2" charset="0"/>
              </a:rPr>
              <a:t>, which is often characterized by persistent symptoms of illness weeks or months after an initial case of COVID-19. Sometimes, symptoms can surface </a:t>
            </a:r>
            <a:r>
              <a:rPr lang="en-US" b="0" i="0" strike="noStrike" dirty="0">
                <a:effectLst/>
                <a:latin typeface="Roboto" panose="02000000000000000000" pitchFamily="2" charset="0"/>
              </a:rPr>
              <a:t>well after</a:t>
            </a:r>
            <a:r>
              <a:rPr lang="en-US" b="0" i="0" dirty="0">
                <a:effectLst/>
                <a:latin typeface="Roboto" panose="02000000000000000000" pitchFamily="2" charset="0"/>
              </a:rPr>
              <a:t> infection. Concerns have warranted an initiative by the National Institutes of Health aimed at identifying the condition's underlying causes and treatments, while </a:t>
            </a:r>
            <a:r>
              <a:rPr lang="en-US" b="0" i="0" strike="noStrike" dirty="0">
                <a:solidFill>
                  <a:schemeClr val="accent1"/>
                </a:solidFill>
                <a:effectLst/>
                <a:latin typeface="Roboto" panose="02000000000000000000" pitchFamily="2" charset="0"/>
              </a:rPr>
              <a:t>support groups and clinics</a:t>
            </a:r>
            <a:r>
              <a:rPr lang="en-US" b="0" i="0" dirty="0">
                <a:solidFill>
                  <a:schemeClr val="accent1"/>
                </a:solidFill>
                <a:effectLst/>
                <a:latin typeface="Roboto" panose="02000000000000000000" pitchFamily="2" charset="0"/>
              </a:rPr>
              <a:t> have cropped up to help the multitude of people suffering from it</a:t>
            </a:r>
            <a:r>
              <a:rPr lang="en-US" b="0" i="0" dirty="0">
                <a:effectLst/>
                <a:latin typeface="Roboto" panose="02000000000000000000" pitchFamily="2" charset="0"/>
              </a:rPr>
              <a:t>.”</a:t>
            </a:r>
            <a:endParaRPr lang="en-US" dirty="0">
              <a:latin typeface="Abadi" panose="020B0604020104020204" pitchFamily="34" charset="0"/>
            </a:endParaRPr>
          </a:p>
        </p:txBody>
      </p:sp>
      <p:pic>
        <p:nvPicPr>
          <p:cNvPr id="17" name="Screen Recording 16" descr="Audio clip of &quot;When Does COVID 19 become a disability? 'Long Haulers' push for answers and benefits&quot;.">
            <a:hlinkClick r:id="" action="ppaction://media"/>
            <a:extLst>
              <a:ext uri="{FF2B5EF4-FFF2-40B4-BE49-F238E27FC236}">
                <a16:creationId xmlns:a16="http://schemas.microsoft.com/office/drawing/2014/main" id="{15E9896E-E55C-9B7F-2AC2-E5575DD5E070}"/>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179041" y="4343956"/>
            <a:ext cx="4623170" cy="1872116"/>
          </a:xfrm>
          <a:prstGeom prst="rect">
            <a:avLst/>
          </a:prstGeom>
        </p:spPr>
      </p:pic>
    </p:spTree>
    <p:extLst>
      <p:ext uri="{BB962C8B-B14F-4D97-AF65-F5344CB8AC3E}">
        <p14:creationId xmlns:p14="http://schemas.microsoft.com/office/powerpoint/2010/main" val="3092751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8476"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7"/>
                </p:tgtEl>
              </p:cMediaNode>
            </p:video>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7"/>
                                        </p:tgtEl>
                                      </p:cBhvr>
                                    </p:cmd>
                                  </p:childTnLst>
                                </p:cTn>
                              </p:par>
                            </p:childTnLst>
                          </p:cTn>
                        </p:par>
                      </p:childTnLst>
                    </p:cTn>
                  </p:par>
                </p:childTnLst>
              </p:cTn>
              <p:nextCondLst>
                <p:cond evt="onClick" delay="0">
                  <p:tgtEl>
                    <p:spTgt spid="17"/>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A748D-BEEC-43A4-BFF3-B31C0275A5D9}"/>
              </a:ext>
            </a:extLst>
          </p:cNvPr>
          <p:cNvSpPr>
            <a:spLocks noGrp="1"/>
          </p:cNvSpPr>
          <p:nvPr>
            <p:ph type="title"/>
          </p:nvPr>
        </p:nvSpPr>
        <p:spPr>
          <a:xfrm>
            <a:off x="913792" y="175250"/>
            <a:ext cx="10353762" cy="826233"/>
          </a:xfrm>
        </p:spPr>
        <p:txBody>
          <a:bodyPr>
            <a:normAutofit/>
          </a:bodyPr>
          <a:lstStyle/>
          <a:p>
            <a:pPr>
              <a:lnSpc>
                <a:spcPct val="100000"/>
              </a:lnSpc>
              <a:spcBef>
                <a:spcPts val="0"/>
              </a:spcBef>
              <a:spcAft>
                <a:spcPts val="600"/>
              </a:spcAft>
            </a:pPr>
            <a:r>
              <a:rPr lang="en-US" dirty="0">
                <a:latin typeface="Abadi" panose="020B0604020104020204" pitchFamily="34" charset="0"/>
              </a:rPr>
              <a:t>Long-COVID as a Disability</a:t>
            </a:r>
            <a:endParaRPr lang="en-US" sz="1600" dirty="0">
              <a:solidFill>
                <a:schemeClr val="accent1"/>
              </a:solidFill>
              <a:latin typeface="Abadi" panose="020B0604020104020204" pitchFamily="34" charset="0"/>
            </a:endParaRPr>
          </a:p>
        </p:txBody>
      </p:sp>
      <p:sp>
        <p:nvSpPr>
          <p:cNvPr id="6" name="TextBox 5">
            <a:extLst>
              <a:ext uri="{FF2B5EF4-FFF2-40B4-BE49-F238E27FC236}">
                <a16:creationId xmlns:a16="http://schemas.microsoft.com/office/drawing/2014/main" id="{A92B5E5C-DCA5-140C-B769-848E7A756999}"/>
              </a:ext>
            </a:extLst>
          </p:cNvPr>
          <p:cNvSpPr txBox="1"/>
          <p:nvPr/>
        </p:nvSpPr>
        <p:spPr>
          <a:xfrm>
            <a:off x="518160" y="1409558"/>
            <a:ext cx="11155679" cy="5386090"/>
          </a:xfrm>
          <a:prstGeom prst="rect">
            <a:avLst/>
          </a:prstGeom>
          <a:noFill/>
        </p:spPr>
        <p:txBody>
          <a:bodyPr wrap="square" rtlCol="0">
            <a:spAutoFit/>
          </a:bodyPr>
          <a:lstStyle/>
          <a:p>
            <a:r>
              <a:rPr lang="en-US" sz="1600" b="0" i="0" dirty="0">
                <a:effectLst/>
                <a:latin typeface="Abadi" panose="020B0604020104020204" pitchFamily="34" charset="0"/>
              </a:rPr>
              <a:t>As of July 2021, The Office of Civil Rights within the U.S. Department of Health and Human Services determined that Long-COVID can be considered a disability and protected under the Americans with Disabilities Act, Section 504 of the Rehabilitation Act and Section 1557 of the Affordable Care Act, </a:t>
            </a:r>
            <a:r>
              <a:rPr lang="en-US" sz="1600" i="0" dirty="0">
                <a:effectLst/>
                <a:latin typeface="Abadi" panose="020B0604020104020204" pitchFamily="34" charset="0"/>
              </a:rPr>
              <a:t>if an individual assessment determines that it </a:t>
            </a:r>
            <a:r>
              <a:rPr lang="en-US" sz="1600" i="0" dirty="0">
                <a:solidFill>
                  <a:schemeClr val="accent1"/>
                </a:solidFill>
                <a:effectLst/>
                <a:latin typeface="Abadi" panose="020B0604020104020204" pitchFamily="34" charset="0"/>
              </a:rPr>
              <a:t>“substantially limits one or more major life activities, a record of such an impairment or being regarded as having such an impairment” </a:t>
            </a:r>
          </a:p>
          <a:p>
            <a:pPr marL="342900" indent="-342900">
              <a:lnSpc>
                <a:spcPct val="150000"/>
              </a:lnSpc>
              <a:buFont typeface="Arial" panose="020B0604020202020204" pitchFamily="34" charset="0"/>
              <a:buChar char="•"/>
            </a:pPr>
            <a:r>
              <a:rPr lang="en-US" sz="1600" dirty="0">
                <a:latin typeface="Abadi" panose="020B0604020104020204" pitchFamily="34" charset="0"/>
              </a:rPr>
              <a:t>Basic definition of “disability” under the ADA applies to Long-COVID</a:t>
            </a:r>
          </a:p>
          <a:p>
            <a:pPr marL="342900" indent="-342900">
              <a:buFont typeface="Arial" panose="020B0604020202020204" pitchFamily="34" charset="0"/>
              <a:buChar char="•"/>
            </a:pPr>
            <a:r>
              <a:rPr lang="en-US" sz="1600" i="0" dirty="0">
                <a:effectLst/>
                <a:latin typeface="Abadi" panose="020B0604020104020204" pitchFamily="34" charset="0"/>
              </a:rPr>
              <a:t>the ADA Amendments Act of 2008 (ADAAA) expanded the definition of “major life activities, redefined who is “regarded as having a disability” and modified the regulatory definition of “substantially limits”</a:t>
            </a:r>
          </a:p>
          <a:p>
            <a:pPr marL="342900" indent="-342900">
              <a:lnSpc>
                <a:spcPct val="150000"/>
              </a:lnSpc>
              <a:buFont typeface="Arial" panose="020B0604020202020204" pitchFamily="34" charset="0"/>
              <a:buChar char="•"/>
            </a:pPr>
            <a:r>
              <a:rPr lang="en-US" sz="1600" i="0" dirty="0">
                <a:effectLst/>
                <a:latin typeface="Abadi" panose="020B0604020104020204" pitchFamily="34" charset="0"/>
              </a:rPr>
              <a:t>Major life activities include but are not limited to</a:t>
            </a:r>
          </a:p>
          <a:p>
            <a:pPr marL="800100" lvl="1" indent="-342900">
              <a:buFont typeface="Arial" panose="020B0604020202020204" pitchFamily="34" charset="0"/>
              <a:buChar char="•"/>
            </a:pPr>
            <a:r>
              <a:rPr lang="en-US" sz="1600" dirty="0">
                <a:latin typeface="Abadi" panose="020B0604020104020204" pitchFamily="34" charset="0"/>
              </a:rPr>
              <a:t>Caring for oneself</a:t>
            </a:r>
          </a:p>
          <a:p>
            <a:pPr marL="800100" lvl="1" indent="-342900">
              <a:buFont typeface="Arial" panose="020B0604020202020204" pitchFamily="34" charset="0"/>
              <a:buChar char="•"/>
            </a:pPr>
            <a:r>
              <a:rPr lang="en-US" sz="1600" i="0" dirty="0">
                <a:effectLst/>
                <a:latin typeface="Abadi" panose="020B0604020104020204" pitchFamily="34" charset="0"/>
              </a:rPr>
              <a:t>Performing manual tasks</a:t>
            </a:r>
          </a:p>
          <a:p>
            <a:pPr marL="800100" lvl="1" indent="-342900">
              <a:buFont typeface="Arial" panose="020B0604020202020204" pitchFamily="34" charset="0"/>
              <a:buChar char="•"/>
            </a:pPr>
            <a:r>
              <a:rPr lang="en-US" sz="1600" dirty="0">
                <a:latin typeface="Abadi" panose="020B0604020104020204" pitchFamily="34" charset="0"/>
              </a:rPr>
              <a:t>Seeing, hearing</a:t>
            </a:r>
          </a:p>
          <a:p>
            <a:pPr marL="800100" lvl="1" indent="-342900">
              <a:buFont typeface="Arial" panose="020B0604020202020204" pitchFamily="34" charset="0"/>
              <a:buChar char="•"/>
            </a:pPr>
            <a:r>
              <a:rPr lang="en-US" sz="1600" i="0" dirty="0">
                <a:effectLst/>
                <a:latin typeface="Abadi" panose="020B0604020104020204" pitchFamily="34" charset="0"/>
              </a:rPr>
              <a:t>Eating, sleeping</a:t>
            </a:r>
          </a:p>
          <a:p>
            <a:pPr marL="800100" lvl="1" indent="-342900">
              <a:buFont typeface="Arial" panose="020B0604020202020204" pitchFamily="34" charset="0"/>
              <a:buChar char="•"/>
            </a:pPr>
            <a:r>
              <a:rPr lang="en-US" sz="1600" dirty="0">
                <a:latin typeface="Abadi" panose="020B0604020104020204" pitchFamily="34" charset="0"/>
              </a:rPr>
              <a:t>Walking, standing, lifting, bending</a:t>
            </a:r>
          </a:p>
          <a:p>
            <a:pPr marL="800100" lvl="1" indent="-342900">
              <a:buFont typeface="Arial" panose="020B0604020202020204" pitchFamily="34" charset="0"/>
              <a:buChar char="•"/>
            </a:pPr>
            <a:r>
              <a:rPr lang="en-US" sz="1600" i="0" dirty="0">
                <a:effectLst/>
                <a:latin typeface="Abadi" panose="020B0604020104020204" pitchFamily="34" charset="0"/>
              </a:rPr>
              <a:t>Speaking, breathing</a:t>
            </a:r>
          </a:p>
          <a:p>
            <a:pPr marL="800100" lvl="1" indent="-342900">
              <a:buFont typeface="Arial" panose="020B0604020202020204" pitchFamily="34" charset="0"/>
              <a:buChar char="•"/>
            </a:pPr>
            <a:r>
              <a:rPr lang="en-US" sz="1600" dirty="0">
                <a:latin typeface="Abadi" panose="020B0604020104020204" pitchFamily="34" charset="0"/>
              </a:rPr>
              <a:t>Learning, reading, concentrating, thinking</a:t>
            </a:r>
          </a:p>
          <a:p>
            <a:pPr marL="800100" lvl="1" indent="-342900">
              <a:buFont typeface="Arial" panose="020B0604020202020204" pitchFamily="34" charset="0"/>
              <a:buChar char="•"/>
            </a:pPr>
            <a:r>
              <a:rPr lang="en-US" sz="1600" i="0" dirty="0">
                <a:effectLst/>
                <a:latin typeface="Abadi" panose="020B0604020104020204" pitchFamily="34" charset="0"/>
              </a:rPr>
              <a:t>Communicating</a:t>
            </a:r>
          </a:p>
          <a:p>
            <a:pPr marL="800100" lvl="1" indent="-342900">
              <a:buFont typeface="Arial" panose="020B0604020202020204" pitchFamily="34" charset="0"/>
              <a:buChar char="•"/>
            </a:pPr>
            <a:r>
              <a:rPr lang="en-US" sz="1600" dirty="0">
                <a:latin typeface="Abadi" panose="020B0604020104020204" pitchFamily="34" charset="0"/>
              </a:rPr>
              <a:t>Working</a:t>
            </a:r>
          </a:p>
          <a:p>
            <a:pPr marL="800100" lvl="1" indent="-342900">
              <a:buFont typeface="Arial" panose="020B0604020202020204" pitchFamily="34" charset="0"/>
              <a:buChar char="•"/>
            </a:pPr>
            <a:endParaRPr lang="en-US" sz="1400" i="0" dirty="0">
              <a:effectLst/>
              <a:latin typeface="Abadi" panose="020B0604020104020204" pitchFamily="34" charset="0"/>
            </a:endParaRPr>
          </a:p>
          <a:p>
            <a:pPr lvl="1"/>
            <a:r>
              <a:rPr lang="en-US" sz="1400" dirty="0">
                <a:solidFill>
                  <a:schemeClr val="accent1"/>
                </a:solidFill>
                <a:latin typeface="Abadi" panose="020B0604020104020204" pitchFamily="34" charset="0"/>
              </a:rPr>
              <a:t>Sources: U.S. Department of Labor, Office of Federal Contract Compliance Programs</a:t>
            </a:r>
            <a:br>
              <a:rPr lang="en-US" sz="1400" dirty="0">
                <a:solidFill>
                  <a:schemeClr val="accent1"/>
                </a:solidFill>
                <a:latin typeface="Abadi" panose="020B0604020104020204" pitchFamily="34" charset="0"/>
              </a:rPr>
            </a:br>
            <a:r>
              <a:rPr lang="en-US" sz="1400" dirty="0">
                <a:solidFill>
                  <a:schemeClr val="accent1"/>
                </a:solidFill>
                <a:latin typeface="Abadi" panose="020B0604020104020204" pitchFamily="34" charset="0"/>
              </a:rPr>
              <a:t>HHS.gov “Guidance on Long-COVID as a Disability Under the ADA, Section 504 and Section 1557”</a:t>
            </a:r>
            <a:br>
              <a:rPr lang="en-US" sz="1400" dirty="0">
                <a:solidFill>
                  <a:schemeClr val="accent1"/>
                </a:solidFill>
                <a:latin typeface="Abadi" panose="020B0604020104020204" pitchFamily="34" charset="0"/>
              </a:rPr>
            </a:br>
            <a:endParaRPr lang="en-US" sz="1400" i="0" dirty="0">
              <a:effectLst/>
              <a:latin typeface="Abadi" panose="020B0604020104020204" pitchFamily="34" charset="0"/>
            </a:endParaRPr>
          </a:p>
        </p:txBody>
      </p:sp>
      <p:cxnSp>
        <p:nvCxnSpPr>
          <p:cNvPr id="5" name="Straight Connector 4">
            <a:extLst>
              <a:ext uri="{FF2B5EF4-FFF2-40B4-BE49-F238E27FC236}">
                <a16:creationId xmlns:a16="http://schemas.microsoft.com/office/drawing/2014/main" id="{8AC1ACB6-900C-41EF-8661-F7DB19BE5583}"/>
              </a:ext>
              <a:ext uri="{C183D7F6-B498-43B3-948B-1728B52AA6E4}">
                <adec:decorative xmlns:adec="http://schemas.microsoft.com/office/drawing/2017/decorative" val="1"/>
              </a:ext>
            </a:extLst>
          </p:cNvPr>
          <p:cNvCxnSpPr/>
          <p:nvPr/>
        </p:nvCxnSpPr>
        <p:spPr>
          <a:xfrm>
            <a:off x="181973" y="1189632"/>
            <a:ext cx="11594391"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58358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D251298-F467-D5AE-5F9A-22DA3BCD5FCA}"/>
              </a:ext>
            </a:extLst>
          </p:cNvPr>
          <p:cNvSpPr>
            <a:spLocks noGrp="1"/>
          </p:cNvSpPr>
          <p:nvPr>
            <p:ph type="title"/>
          </p:nvPr>
        </p:nvSpPr>
        <p:spPr>
          <a:xfrm>
            <a:off x="0" y="360363"/>
            <a:ext cx="12192000" cy="1257300"/>
          </a:xfrm>
        </p:spPr>
        <p:txBody>
          <a:bodyPr>
            <a:noAutofit/>
          </a:bodyPr>
          <a:lstStyle/>
          <a:p>
            <a:r>
              <a:rPr lang="en-US" sz="4800" dirty="0">
                <a:latin typeface="Abadi" panose="020B0604020104020204" pitchFamily="34" charset="0"/>
              </a:rPr>
              <a:t>Will People get the Benefits they Need?</a:t>
            </a:r>
          </a:p>
        </p:txBody>
      </p:sp>
      <p:cxnSp>
        <p:nvCxnSpPr>
          <p:cNvPr id="3" name="Straight Connector 2">
            <a:extLst>
              <a:ext uri="{FF2B5EF4-FFF2-40B4-BE49-F238E27FC236}">
                <a16:creationId xmlns:a16="http://schemas.microsoft.com/office/drawing/2014/main" id="{0AC163F5-B9C5-2C30-0928-A9791FC2D644}"/>
              </a:ext>
              <a:ext uri="{C183D7F6-B498-43B3-948B-1728B52AA6E4}">
                <adec:decorative xmlns:adec="http://schemas.microsoft.com/office/drawing/2017/decorative" val="1"/>
              </a:ext>
            </a:extLst>
          </p:cNvPr>
          <p:cNvCxnSpPr/>
          <p:nvPr/>
        </p:nvCxnSpPr>
        <p:spPr>
          <a:xfrm>
            <a:off x="181973" y="1477825"/>
            <a:ext cx="11594391"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92B5E5C-DCA5-140C-B769-848E7A756999}"/>
              </a:ext>
            </a:extLst>
          </p:cNvPr>
          <p:cNvSpPr txBox="1"/>
          <p:nvPr/>
        </p:nvSpPr>
        <p:spPr>
          <a:xfrm>
            <a:off x="690283" y="1996354"/>
            <a:ext cx="10811434" cy="3539430"/>
          </a:xfrm>
          <a:prstGeom prst="rect">
            <a:avLst/>
          </a:prstGeom>
          <a:noFill/>
        </p:spPr>
        <p:txBody>
          <a:bodyPr wrap="square" rtlCol="0">
            <a:spAutoFit/>
          </a:bodyPr>
          <a:lstStyle/>
          <a:p>
            <a:pPr algn="l" fontAlgn="base"/>
            <a:r>
              <a:rPr lang="en-US" sz="1600" i="0" dirty="0">
                <a:effectLst/>
                <a:latin typeface="Abadi" panose="020B0604020104020204" pitchFamily="34" charset="0"/>
              </a:rPr>
              <a:t>The reality is, getting disability benefits for Long-COVID may be more difficult than it sounds. Consumers need to understand Long-COVID, recognize the symptoms, and advocate for themselves. </a:t>
            </a:r>
            <a:r>
              <a:rPr lang="en-US" sz="1600" dirty="0">
                <a:latin typeface="Abadi" panose="020B0604020104020204" pitchFamily="34" charset="0"/>
              </a:rPr>
              <a:t> The clinical world needs to do more research to better understand Long-COVID, doctors need to believe their patients, and support their needs.</a:t>
            </a:r>
            <a:endParaRPr lang="en-US" sz="1600" i="0" dirty="0">
              <a:effectLst/>
              <a:latin typeface="Abadi" panose="020B0604020104020204" pitchFamily="34" charset="0"/>
            </a:endParaRPr>
          </a:p>
          <a:p>
            <a:pPr algn="l" fontAlgn="base"/>
            <a:endParaRPr lang="en-US" sz="1600" i="0" dirty="0">
              <a:effectLst/>
              <a:latin typeface="Abadi" panose="020B0604020104020204" pitchFamily="34" charset="0"/>
            </a:endParaRPr>
          </a:p>
          <a:p>
            <a:pPr algn="l" fontAlgn="base"/>
            <a:r>
              <a:rPr lang="en-US" sz="1600" i="0" dirty="0">
                <a:effectLst/>
                <a:latin typeface="Abadi" panose="020B0604020104020204" pitchFamily="34" charset="0"/>
              </a:rPr>
              <a:t>Despite the recognition that Long-COVID can be a disability, to qualify for federal programs, Social Security Disability Insurance (SSDI) and Supplemental Security Income (SSI), applicants </a:t>
            </a:r>
            <a:r>
              <a:rPr lang="en-US" sz="1600" i="0" dirty="0">
                <a:solidFill>
                  <a:schemeClr val="accent1"/>
                </a:solidFill>
                <a:effectLst/>
                <a:latin typeface="Abadi" panose="020B0604020104020204" pitchFamily="34" charset="0"/>
              </a:rPr>
              <a:t>must be unable to work </a:t>
            </a:r>
            <a:r>
              <a:rPr lang="en-US" sz="1600" i="0" dirty="0">
                <a:effectLst/>
                <a:latin typeface="Abadi" panose="020B0604020104020204" pitchFamily="34" charset="0"/>
              </a:rPr>
              <a:t>and have health conditions </a:t>
            </a:r>
            <a:r>
              <a:rPr lang="en-US" sz="1600" i="0" dirty="0">
                <a:solidFill>
                  <a:schemeClr val="accent1"/>
                </a:solidFill>
                <a:effectLst/>
                <a:latin typeface="Abadi" panose="020B0604020104020204" pitchFamily="34" charset="0"/>
              </a:rPr>
              <a:t>that last for at least one year or result in death</a:t>
            </a:r>
            <a:r>
              <a:rPr lang="en-US" sz="1600" i="0" dirty="0">
                <a:effectLst/>
                <a:latin typeface="Abadi" panose="020B0604020104020204" pitchFamily="34" charset="0"/>
              </a:rPr>
              <a:t>. At this point, it is unclear how many people with long </a:t>
            </a:r>
            <a:r>
              <a:rPr lang="en-US" sz="1600" i="0" u="none" strike="noStrike" dirty="0">
                <a:effectLst/>
                <a:latin typeface="Abadi" panose="020B0604020104020204" pitchFamily="34" charset="0"/>
              </a:rPr>
              <a:t>COVID will qualify for disability</a:t>
            </a:r>
            <a:r>
              <a:rPr lang="en-US" sz="1600" i="0" dirty="0">
                <a:effectLst/>
                <a:latin typeface="Abadi" panose="020B0604020104020204" pitchFamily="34" charset="0"/>
              </a:rPr>
              <a:t> benefits under this definition. </a:t>
            </a:r>
          </a:p>
          <a:p>
            <a:pPr algn="l" fontAlgn="base"/>
            <a:endParaRPr lang="en-US" sz="1600" dirty="0">
              <a:latin typeface="Abadi" panose="020B0604020104020204" pitchFamily="34" charset="0"/>
            </a:endParaRPr>
          </a:p>
          <a:p>
            <a:pPr algn="l" fontAlgn="base"/>
            <a:r>
              <a:rPr lang="en-US" sz="1600" i="0" dirty="0">
                <a:effectLst/>
                <a:latin typeface="Abadi" panose="020B0604020104020204" pitchFamily="34" charset="0"/>
              </a:rPr>
              <a:t>The hope: If people with Long-COVID do quality for federal disability programs, more people will have publicly funded health insurance through Medicare and Medicaid. People who are eligible for SSDI become eligible for Medicare after a 2-year waiting period and people who are eligible for SSI are generally eligible for </a:t>
            </a:r>
            <a:r>
              <a:rPr lang="en-US" sz="1600" i="0" u="none" strike="noStrike" dirty="0">
                <a:effectLst/>
                <a:latin typeface="Abadi" panose="020B0604020104020204" pitchFamily="34" charset="0"/>
              </a:rPr>
              <a:t>Medicaid</a:t>
            </a:r>
            <a:r>
              <a:rPr lang="en-US" sz="1600" i="0" dirty="0">
                <a:effectLst/>
                <a:latin typeface="Abadi" panose="020B0604020104020204" pitchFamily="34" charset="0"/>
              </a:rPr>
              <a:t>. If people with Long-COVID are unable to work, these </a:t>
            </a:r>
            <a:r>
              <a:rPr lang="en-US" sz="1600" i="0" dirty="0">
                <a:solidFill>
                  <a:schemeClr val="accent1"/>
                </a:solidFill>
                <a:effectLst/>
                <a:latin typeface="Abadi" panose="020B0604020104020204" pitchFamily="34" charset="0"/>
              </a:rPr>
              <a:t>federal disability programs </a:t>
            </a:r>
            <a:r>
              <a:rPr lang="en-US" sz="1600" i="0" dirty="0">
                <a:effectLst/>
                <a:latin typeface="Abadi" panose="020B0604020104020204" pitchFamily="34" charset="0"/>
              </a:rPr>
              <a:t>could play a key role helping those patients access the health care they need to recover. </a:t>
            </a:r>
          </a:p>
        </p:txBody>
      </p:sp>
    </p:spTree>
    <p:extLst>
      <p:ext uri="{BB962C8B-B14F-4D97-AF65-F5344CB8AC3E}">
        <p14:creationId xmlns:p14="http://schemas.microsoft.com/office/powerpoint/2010/main" val="15528116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FB0FF55-0D9C-8D09-5311-717263FC0EB3}"/>
              </a:ext>
            </a:extLst>
          </p:cNvPr>
          <p:cNvSpPr txBox="1">
            <a:spLocks noGrp="1"/>
          </p:cNvSpPr>
          <p:nvPr>
            <p:ph type="title" idx="4294967295"/>
          </p:nvPr>
        </p:nvSpPr>
        <p:spPr>
          <a:xfrm>
            <a:off x="919119" y="467620"/>
            <a:ext cx="10353762" cy="71674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ctr" defTabSz="457200" rtl="0" eaLnBrk="1" latinLnBrk="0" hangingPunct="1">
              <a:lnSpc>
                <a:spcPct val="90000"/>
              </a:lnSpc>
              <a:spcBef>
                <a:spcPct val="0"/>
              </a:spcBef>
              <a:buNone/>
              <a:defRPr sz="4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n-US" sz="4600" b="0" i="0" u="none" strike="noStrike" kern="1200" cap="none" spc="0" normalizeH="0" baseline="0" noProof="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uLnTx/>
                <a:uFillTx/>
                <a:latin typeface="Abadi" panose="020B0604020104020204" pitchFamily="34" charset="0"/>
                <a:ea typeface="+mj-ea"/>
                <a:cs typeface="Trebuchet MS"/>
              </a:rPr>
              <a:t>Make Your Voice Heard!</a:t>
            </a:r>
          </a:p>
        </p:txBody>
      </p:sp>
      <p:cxnSp>
        <p:nvCxnSpPr>
          <p:cNvPr id="2" name="Straight Connector 1">
            <a:extLst>
              <a:ext uri="{FF2B5EF4-FFF2-40B4-BE49-F238E27FC236}">
                <a16:creationId xmlns:a16="http://schemas.microsoft.com/office/drawing/2014/main" id="{4E7F8B98-D961-5B97-1878-C3260A3A3598}"/>
              </a:ext>
              <a:ext uri="{C183D7F6-B498-43B3-948B-1728B52AA6E4}">
                <adec:decorative xmlns:adec="http://schemas.microsoft.com/office/drawing/2017/decorative" val="1"/>
              </a:ext>
            </a:extLst>
          </p:cNvPr>
          <p:cNvCxnSpPr/>
          <p:nvPr/>
        </p:nvCxnSpPr>
        <p:spPr>
          <a:xfrm>
            <a:off x="218918" y="1256150"/>
            <a:ext cx="11594391"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C9575D3-B1DD-E018-3BC6-F2145AF58878}"/>
              </a:ext>
            </a:extLst>
          </p:cNvPr>
          <p:cNvSpPr txBox="1"/>
          <p:nvPr/>
        </p:nvSpPr>
        <p:spPr>
          <a:xfrm>
            <a:off x="461447" y="1418447"/>
            <a:ext cx="6669026" cy="5539978"/>
          </a:xfrm>
          <a:prstGeom prst="rect">
            <a:avLst/>
          </a:prstGeom>
          <a:noFill/>
        </p:spPr>
        <p:txBody>
          <a:bodyPr wrap="square" rtlCol="0">
            <a:spAutoFit/>
          </a:bodyPr>
          <a:lstStyle/>
          <a:p>
            <a:r>
              <a:rPr lang="en-US" sz="1600" b="1" spc="300" dirty="0">
                <a:solidFill>
                  <a:schemeClr val="accent1"/>
                </a:solidFill>
                <a:latin typeface="Abadi" panose="020B0604020104020204" pitchFamily="34" charset="0"/>
              </a:rPr>
              <a:t>The Challenge:</a:t>
            </a:r>
          </a:p>
          <a:p>
            <a:r>
              <a:rPr lang="en-US" sz="1600" dirty="0">
                <a:latin typeface="Abadi" panose="020B0604020104020204" pitchFamily="34" charset="0"/>
              </a:rPr>
              <a:t>“</a:t>
            </a:r>
            <a:r>
              <a:rPr lang="en-US" sz="1600" b="0" i="0" dirty="0">
                <a:effectLst/>
                <a:latin typeface="Abadi" panose="020B0604020104020204" pitchFamily="34" charset="0"/>
              </a:rPr>
              <a:t>People with post-COVID conditions (a.k.a. Long-COVID) may develop or continue to have symptoms that are hard to explain and manage. Clinical evaluations and results of routine blood tests, chest x-rays, and electrocardiograms may be normal even though a patient is presenting with symptoms. </a:t>
            </a:r>
          </a:p>
          <a:p>
            <a:r>
              <a:rPr lang="en-US" sz="1600" b="0" i="0" dirty="0">
                <a:effectLst/>
                <a:latin typeface="Abadi" panose="020B0604020104020204" pitchFamily="34" charset="0"/>
              </a:rPr>
              <a:t>The symptoms may be similar to those reported by people with </a:t>
            </a:r>
            <a:r>
              <a:rPr lang="en-US" sz="1600" b="0" i="0" u="sng" dirty="0">
                <a:solidFill>
                  <a:schemeClr val="accent1"/>
                </a:solidFill>
                <a:effectLst/>
                <a:latin typeface="Abadi" panose="020B0604020104020204" pitchFamily="34" charset="0"/>
                <a:hlinkClick r:id="rId3">
                  <a:extLst>
                    <a:ext uri="{A12FA001-AC4F-418D-AE19-62706E023703}">
                      <ahyp:hlinkClr xmlns:ahyp="http://schemas.microsoft.com/office/drawing/2018/hyperlinkcolor" val="tx"/>
                    </a:ext>
                  </a:extLst>
                </a:hlinkClick>
              </a:rPr>
              <a:t>ME/CFS (</a:t>
            </a:r>
            <a:r>
              <a:rPr lang="en-US" sz="1600" b="0" i="0" u="sng" dirty="0" err="1">
                <a:solidFill>
                  <a:schemeClr val="accent1"/>
                </a:solidFill>
                <a:effectLst/>
                <a:latin typeface="Abadi" panose="020B0604020104020204" pitchFamily="34" charset="0"/>
                <a:hlinkClick r:id="rId3">
                  <a:extLst>
                    <a:ext uri="{A12FA001-AC4F-418D-AE19-62706E023703}">
                      <ahyp:hlinkClr xmlns:ahyp="http://schemas.microsoft.com/office/drawing/2018/hyperlinkcolor" val="tx"/>
                    </a:ext>
                  </a:extLst>
                </a:hlinkClick>
              </a:rPr>
              <a:t>myalgic</a:t>
            </a:r>
            <a:r>
              <a:rPr lang="en-US" sz="1600" b="0" i="0" u="sng" dirty="0">
                <a:solidFill>
                  <a:schemeClr val="accent1"/>
                </a:solidFill>
                <a:effectLst/>
                <a:latin typeface="Abadi" panose="020B0604020104020204" pitchFamily="34" charset="0"/>
                <a:hlinkClick r:id="rId3">
                  <a:extLst>
                    <a:ext uri="{A12FA001-AC4F-418D-AE19-62706E023703}">
                      <ahyp:hlinkClr xmlns:ahyp="http://schemas.microsoft.com/office/drawing/2018/hyperlinkcolor" val="tx"/>
                    </a:ext>
                  </a:extLst>
                </a:hlinkClick>
              </a:rPr>
              <a:t> encephalomyelitis/chronic fatigue syndrome)</a:t>
            </a:r>
            <a:r>
              <a:rPr lang="en-US" sz="1600" b="0" i="0" dirty="0">
                <a:effectLst/>
                <a:latin typeface="Abadi" panose="020B0604020104020204" pitchFamily="34" charset="0"/>
              </a:rPr>
              <a:t> and other poorly understood chronic illnesses that may occur after other infections. People with these unexplained symptoms may be misunderstood by their healthcare providers, which can result in delayed diagnosis and the receiving of appropriate care or treatment.”</a:t>
            </a:r>
          </a:p>
          <a:p>
            <a:endParaRPr lang="en-US" sz="1600" dirty="0">
              <a:latin typeface="Abadi" panose="020B0604020104020204" pitchFamily="34" charset="0"/>
            </a:endParaRPr>
          </a:p>
          <a:p>
            <a:r>
              <a:rPr lang="en-US" sz="1600" b="1" spc="300" dirty="0">
                <a:solidFill>
                  <a:schemeClr val="accent1"/>
                </a:solidFill>
                <a:latin typeface="Abadi" panose="020B0604020104020204" pitchFamily="34" charset="0"/>
              </a:rPr>
              <a:t>The Solution:</a:t>
            </a:r>
          </a:p>
          <a:p>
            <a:r>
              <a:rPr lang="en-US" sz="1600" dirty="0" err="1">
                <a:latin typeface="Abadi" panose="020B0604020104020204" pitchFamily="34" charset="0"/>
              </a:rPr>
              <a:t>Advocy</a:t>
            </a:r>
            <a:r>
              <a:rPr lang="en-US" sz="1600" dirty="0">
                <a:latin typeface="Abadi" panose="020B0604020104020204" pitchFamily="34" charset="0"/>
              </a:rPr>
              <a:t>, Advocacy, Advocacy! YOU are your best ally and advocate. You know how you feel and what you’re experiencing. Medical professionals often try to take what you’re describing and tweak it just enough to fit into a better-understood category. This goes right back to the above comment about being misunderstood and delaying diagnosis and possible treatment. The only one that can mitigate this is you.  Don’t give up!</a:t>
            </a:r>
          </a:p>
          <a:p>
            <a:endParaRPr lang="en-US" i="1" dirty="0">
              <a:latin typeface="inherit"/>
            </a:endParaRPr>
          </a:p>
        </p:txBody>
      </p:sp>
      <p:pic>
        <p:nvPicPr>
          <p:cNvPr id="1026" name="Picture 2" descr="Black and white photo from the early 1900's of a man in a suit and hat standing in front of a huge self-standing megaphone, speaking into it while holding a script. They are outdoors standing in a large field and Two other men in suits are standing in the background.">
            <a:extLst>
              <a:ext uri="{FF2B5EF4-FFF2-40B4-BE49-F238E27FC236}">
                <a16:creationId xmlns:a16="http://schemas.microsoft.com/office/drawing/2014/main" id="{24446BD4-0526-24A4-8588-E8C933B364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47683" y="1418447"/>
            <a:ext cx="4065626" cy="5260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33796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4E7F8B98-D961-5B97-1878-C3260A3A3598}"/>
              </a:ext>
              <a:ext uri="{C183D7F6-B498-43B3-948B-1728B52AA6E4}">
                <adec:decorative xmlns:adec="http://schemas.microsoft.com/office/drawing/2017/decorative" val="1"/>
              </a:ext>
            </a:extLst>
          </p:cNvPr>
          <p:cNvCxnSpPr/>
          <p:nvPr/>
        </p:nvCxnSpPr>
        <p:spPr>
          <a:xfrm>
            <a:off x="181973" y="1394695"/>
            <a:ext cx="11594391"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6C295BCB-3057-5C3A-3A14-A3420AE3C3D7}"/>
              </a:ext>
            </a:extLst>
          </p:cNvPr>
          <p:cNvSpPr txBox="1">
            <a:spLocks noGrp="1"/>
          </p:cNvSpPr>
          <p:nvPr>
            <p:ph type="title" idx="4294967295"/>
          </p:nvPr>
        </p:nvSpPr>
        <p:spPr>
          <a:xfrm>
            <a:off x="802287" y="353110"/>
            <a:ext cx="10353762" cy="104924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ctr" defTabSz="457200" rtl="0" eaLnBrk="1" latinLnBrk="0" hangingPunct="1">
              <a:lnSpc>
                <a:spcPct val="90000"/>
              </a:lnSpc>
              <a:spcBef>
                <a:spcPct val="0"/>
              </a:spcBef>
              <a:buNone/>
              <a:defRPr sz="4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uLnTx/>
                <a:uFillTx/>
                <a:latin typeface="Abadi" panose="020B0604020104020204" pitchFamily="34" charset="0"/>
                <a:ea typeface="+mj-ea"/>
                <a:cs typeface="Trebuchet MS"/>
              </a:rPr>
              <a:t>Tips for Talking to your Dr. about Long-COVID</a:t>
            </a:r>
          </a:p>
        </p:txBody>
      </p:sp>
      <p:sp>
        <p:nvSpPr>
          <p:cNvPr id="5" name="TextBox 4">
            <a:extLst>
              <a:ext uri="{FF2B5EF4-FFF2-40B4-BE49-F238E27FC236}">
                <a16:creationId xmlns:a16="http://schemas.microsoft.com/office/drawing/2014/main" id="{DC9575D3-B1DD-E018-3BC6-F2145AF58878}"/>
              </a:ext>
            </a:extLst>
          </p:cNvPr>
          <p:cNvSpPr txBox="1"/>
          <p:nvPr/>
        </p:nvSpPr>
        <p:spPr>
          <a:xfrm>
            <a:off x="573451" y="1649132"/>
            <a:ext cx="10811434" cy="2862322"/>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Abadi" panose="020B0604020104020204" pitchFamily="34" charset="0"/>
              </a:rPr>
              <a:t>Keep explaining and re-explaining your symptoms until they are repeated back to you accurately</a:t>
            </a:r>
          </a:p>
          <a:p>
            <a:pPr marL="285750" indent="-285750">
              <a:buFont typeface="Arial" panose="020B0604020202020204" pitchFamily="34" charset="0"/>
              <a:buChar char="•"/>
            </a:pPr>
            <a:r>
              <a:rPr lang="en-US" dirty="0">
                <a:solidFill>
                  <a:schemeClr val="accent1"/>
                </a:solidFill>
                <a:latin typeface="Abadi" panose="020B0604020104020204" pitchFamily="34" charset="0"/>
              </a:rPr>
              <a:t>Make it clear to your doctor that you need someone who will see you through this complicated process</a:t>
            </a:r>
          </a:p>
          <a:p>
            <a:pPr marL="285750" indent="-285750">
              <a:buFont typeface="Arial" panose="020B0604020202020204" pitchFamily="34" charset="0"/>
              <a:buChar char="•"/>
            </a:pPr>
            <a:r>
              <a:rPr lang="en-US" dirty="0">
                <a:latin typeface="Abadi" panose="020B0604020104020204" pitchFamily="34" charset="0"/>
              </a:rPr>
              <a:t>Bring along an advocate if needed – whether because of a disability, a communication gap or just for additional support and reassurance and to help make sure you are being heard and taken seriously</a:t>
            </a:r>
          </a:p>
          <a:p>
            <a:pPr marL="285750" indent="-285750">
              <a:buFont typeface="Arial" panose="020B0604020202020204" pitchFamily="34" charset="0"/>
              <a:buChar char="•"/>
            </a:pPr>
            <a:r>
              <a:rPr lang="en-US" dirty="0">
                <a:solidFill>
                  <a:schemeClr val="accent1"/>
                </a:solidFill>
                <a:latin typeface="Abadi" panose="020B0604020104020204" pitchFamily="34" charset="0"/>
              </a:rPr>
              <a:t>Request records and visit summaries and check for accuracy - this is your right! </a:t>
            </a:r>
          </a:p>
          <a:p>
            <a:pPr marL="285750" indent="-285750">
              <a:buFont typeface="Arial" panose="020B0604020202020204" pitchFamily="34" charset="0"/>
              <a:buChar char="•"/>
            </a:pPr>
            <a:r>
              <a:rPr lang="en-US" dirty="0">
                <a:latin typeface="Abadi" panose="020B0604020104020204" pitchFamily="34" charset="0"/>
              </a:rPr>
              <a:t>Most medical facilities have online portals where you can</a:t>
            </a:r>
          </a:p>
          <a:p>
            <a:pPr marL="742950" lvl="1" indent="-285750">
              <a:buFont typeface="Arial" panose="020B0604020202020204" pitchFamily="34" charset="0"/>
              <a:buChar char="•"/>
            </a:pPr>
            <a:r>
              <a:rPr lang="en-US" dirty="0">
                <a:solidFill>
                  <a:schemeClr val="accent1"/>
                </a:solidFill>
                <a:latin typeface="Abadi" panose="020B0604020104020204" pitchFamily="34" charset="0"/>
              </a:rPr>
              <a:t>Access medical records</a:t>
            </a:r>
          </a:p>
          <a:p>
            <a:pPr marL="742950" lvl="1" indent="-285750">
              <a:buFont typeface="Arial" panose="020B0604020202020204" pitchFamily="34" charset="0"/>
              <a:buChar char="•"/>
            </a:pPr>
            <a:r>
              <a:rPr lang="en-US" dirty="0">
                <a:solidFill>
                  <a:schemeClr val="accent1"/>
                </a:solidFill>
                <a:latin typeface="Abadi" panose="020B0604020104020204" pitchFamily="34" charset="0"/>
              </a:rPr>
              <a:t>Access test results</a:t>
            </a:r>
          </a:p>
          <a:p>
            <a:pPr marL="742950" lvl="1" indent="-285750">
              <a:buFont typeface="Arial" panose="020B0604020202020204" pitchFamily="34" charset="0"/>
              <a:buChar char="•"/>
            </a:pPr>
            <a:r>
              <a:rPr lang="en-US" dirty="0">
                <a:solidFill>
                  <a:schemeClr val="accent1"/>
                </a:solidFill>
                <a:latin typeface="Abadi" panose="020B0604020104020204" pitchFamily="34" charset="0"/>
              </a:rPr>
              <a:t>Message your doctor or nurse</a:t>
            </a:r>
          </a:p>
          <a:p>
            <a:pPr marL="742950" lvl="1" indent="-285750">
              <a:buFont typeface="Arial" panose="020B0604020202020204" pitchFamily="34" charset="0"/>
              <a:buChar char="•"/>
            </a:pPr>
            <a:r>
              <a:rPr lang="en-US" dirty="0">
                <a:solidFill>
                  <a:schemeClr val="accent1"/>
                </a:solidFill>
                <a:latin typeface="Abadi" panose="020B0604020104020204" pitchFamily="34" charset="0"/>
              </a:rPr>
              <a:t>Set up and cancel appointments</a:t>
            </a:r>
            <a:endParaRPr lang="en-US" dirty="0">
              <a:solidFill>
                <a:schemeClr val="accent1"/>
              </a:solidFill>
              <a:latin typeface="inherit"/>
            </a:endParaRPr>
          </a:p>
        </p:txBody>
      </p:sp>
      <p:sp>
        <p:nvSpPr>
          <p:cNvPr id="4" name="TextBox 3">
            <a:extLst>
              <a:ext uri="{FF2B5EF4-FFF2-40B4-BE49-F238E27FC236}">
                <a16:creationId xmlns:a16="http://schemas.microsoft.com/office/drawing/2014/main" id="{B87A2986-560C-6B7F-B605-52B4018589A6}"/>
              </a:ext>
            </a:extLst>
          </p:cNvPr>
          <p:cNvSpPr txBox="1"/>
          <p:nvPr/>
        </p:nvSpPr>
        <p:spPr>
          <a:xfrm>
            <a:off x="573451" y="4658200"/>
            <a:ext cx="10811434" cy="1754326"/>
          </a:xfrm>
          <a:prstGeom prst="rect">
            <a:avLst/>
          </a:prstGeom>
          <a:noFill/>
        </p:spPr>
        <p:txBody>
          <a:bodyPr wrap="square" rtlCol="0">
            <a:spAutoFit/>
          </a:bodyPr>
          <a:lstStyle/>
          <a:p>
            <a:r>
              <a:rPr lang="en-US" dirty="0">
                <a:latin typeface="Abadi" panose="020B0604020104020204" pitchFamily="34" charset="0"/>
              </a:rPr>
              <a:t>When testing for COVID at a walk-in or emergency clinic:</a:t>
            </a:r>
          </a:p>
          <a:p>
            <a:pPr marL="285750" indent="-285750">
              <a:buFont typeface="Arial" panose="020B0604020202020204" pitchFamily="34" charset="0"/>
              <a:buChar char="•"/>
            </a:pPr>
            <a:r>
              <a:rPr lang="en-US" dirty="0">
                <a:solidFill>
                  <a:schemeClr val="accent1"/>
                </a:solidFill>
                <a:latin typeface="Abadi" panose="020B0604020104020204" pitchFamily="34" charset="0"/>
              </a:rPr>
              <a:t>Always request to have a copy of the visit and results sent to your primary care doctor</a:t>
            </a:r>
          </a:p>
          <a:p>
            <a:pPr marL="285750" indent="-285750">
              <a:buFont typeface="Arial" panose="020B0604020202020204" pitchFamily="34" charset="0"/>
              <a:buChar char="•"/>
            </a:pPr>
            <a:r>
              <a:rPr lang="en-US" dirty="0">
                <a:latin typeface="Abadi" panose="020B0604020104020204" pitchFamily="34" charset="0"/>
              </a:rPr>
              <a:t>When scheduling a Covid test online for walk-in clinics (Walgreen’s, CVS etc.) simply check the box that says “send results to my physician” and fill in the requested information</a:t>
            </a:r>
          </a:p>
          <a:p>
            <a:pPr marL="285750" indent="-285750">
              <a:buFont typeface="Arial" panose="020B0604020202020204" pitchFamily="34" charset="0"/>
              <a:buChar char="•"/>
            </a:pPr>
            <a:r>
              <a:rPr lang="en-US" dirty="0">
                <a:solidFill>
                  <a:schemeClr val="accent1"/>
                </a:solidFill>
                <a:latin typeface="Abadi" panose="020B0604020104020204" pitchFamily="34" charset="0"/>
              </a:rPr>
              <a:t>If you test positive, whether at home or in a clinic, always follow up with a phone call to your primary care doctor making sure they record the results on your medical chart.  Documentation is critical!</a:t>
            </a:r>
          </a:p>
        </p:txBody>
      </p:sp>
    </p:spTree>
    <p:extLst>
      <p:ext uri="{BB962C8B-B14F-4D97-AF65-F5344CB8AC3E}">
        <p14:creationId xmlns:p14="http://schemas.microsoft.com/office/powerpoint/2010/main" val="22255599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F047C-C727-42A7-85C5-68C5AA1B1A93}"/>
              </a:ext>
            </a:extLst>
          </p:cNvPr>
          <p:cNvSpPr>
            <a:spLocks noGrp="1"/>
          </p:cNvSpPr>
          <p:nvPr>
            <p:ph type="ctrTitle"/>
          </p:nvPr>
        </p:nvSpPr>
        <p:spPr>
          <a:xfrm>
            <a:off x="181973" y="186171"/>
            <a:ext cx="11828054" cy="775854"/>
          </a:xfrm>
        </p:spPr>
        <p:txBody>
          <a:bodyPr>
            <a:normAutofit/>
          </a:bodyPr>
          <a:lstStyle/>
          <a:p>
            <a:pPr>
              <a:lnSpc>
                <a:spcPct val="100000"/>
              </a:lnSpc>
              <a:spcBef>
                <a:spcPts val="0"/>
              </a:spcBef>
              <a:spcAft>
                <a:spcPts val="600"/>
              </a:spcAft>
            </a:pPr>
            <a:r>
              <a:rPr lang="en-US" sz="4400" dirty="0">
                <a:latin typeface="Abadi" panose="020B0604020104020204" pitchFamily="34" charset="0"/>
              </a:rPr>
              <a:t>Breaking Down Barriers</a:t>
            </a:r>
          </a:p>
        </p:txBody>
      </p:sp>
      <p:cxnSp>
        <p:nvCxnSpPr>
          <p:cNvPr id="5" name="Straight Connector 4">
            <a:extLst>
              <a:ext uri="{FF2B5EF4-FFF2-40B4-BE49-F238E27FC236}">
                <a16:creationId xmlns:a16="http://schemas.microsoft.com/office/drawing/2014/main" id="{77F8EE60-619E-EDEE-1442-EA3529D8FD1A}"/>
              </a:ext>
              <a:ext uri="{C183D7F6-B498-43B3-948B-1728B52AA6E4}">
                <adec:decorative xmlns:adec="http://schemas.microsoft.com/office/drawing/2017/decorative" val="1"/>
              </a:ext>
            </a:extLst>
          </p:cNvPr>
          <p:cNvCxnSpPr/>
          <p:nvPr/>
        </p:nvCxnSpPr>
        <p:spPr>
          <a:xfrm>
            <a:off x="252622" y="1123661"/>
            <a:ext cx="11594391"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FEBEA1DE-5419-6B68-7A73-B10ED10B185B}"/>
              </a:ext>
            </a:extLst>
          </p:cNvPr>
          <p:cNvSpPr txBox="1"/>
          <p:nvPr/>
        </p:nvSpPr>
        <p:spPr>
          <a:xfrm>
            <a:off x="923346" y="1626483"/>
            <a:ext cx="8725479" cy="4338432"/>
          </a:xfrm>
          <a:prstGeom prst="rect">
            <a:avLst/>
          </a:prstGeom>
          <a:noFill/>
        </p:spPr>
        <p:txBody>
          <a:bodyPr wrap="square" rtlCol="0">
            <a:spAutoFit/>
          </a:bodyPr>
          <a:lstStyle/>
          <a:p>
            <a:pPr marL="0" marR="0">
              <a:lnSpc>
                <a:spcPct val="107000"/>
              </a:lnSpc>
              <a:spcBef>
                <a:spcPts val="0"/>
              </a:spcBef>
              <a:spcAft>
                <a:spcPts val="800"/>
              </a:spcAft>
            </a:pPr>
            <a:r>
              <a:rPr lang="en-US" sz="3200" dirty="0">
                <a:solidFill>
                  <a:schemeClr val="accent1"/>
                </a:solidFill>
                <a:effectLst/>
                <a:latin typeface="Abadi" panose="020B0604020104020204" pitchFamily="34" charset="0"/>
                <a:ea typeface="Calibri" panose="020F0502020204030204" pitchFamily="34" charset="0"/>
                <a:cs typeface="Times New Roman" panose="02020603050405020304" pitchFamily="18" charset="0"/>
              </a:rPr>
              <a:t>The Big Question: Is COVID Still a Threat?</a:t>
            </a:r>
          </a:p>
          <a:p>
            <a:pPr marL="0" marR="0">
              <a:lnSpc>
                <a:spcPct val="107000"/>
              </a:lnSpc>
              <a:spcBef>
                <a:spcPts val="0"/>
              </a:spcBef>
              <a:spcAft>
                <a:spcPts val="800"/>
              </a:spcAft>
            </a:pPr>
            <a:endParaRPr lang="en-US" dirty="0">
              <a:latin typeface="Abadi" panose="020B0604020104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dirty="0">
                <a:effectLst/>
                <a:latin typeface="Abadi" panose="020B0604020104020204" pitchFamily="34" charset="0"/>
                <a:ea typeface="Calibri" panose="020F0502020204030204" pitchFamily="34" charset="0"/>
                <a:cs typeface="Times New Roman" panose="02020603050405020304" pitchFamily="18" charset="0"/>
              </a:rPr>
              <a:t>We wrestled with important questions like:</a:t>
            </a:r>
          </a:p>
          <a:p>
            <a:pPr marL="342900" marR="0" lvl="0" indent="-342900">
              <a:lnSpc>
                <a:spcPct val="107000"/>
              </a:lnSpc>
              <a:spcBef>
                <a:spcPts val="0"/>
              </a:spcBef>
              <a:spcAft>
                <a:spcPts val="600"/>
              </a:spcAft>
              <a:buFont typeface="Symbol" panose="05050102010706020507" pitchFamily="18" charset="2"/>
              <a:buChar char=""/>
            </a:pPr>
            <a:r>
              <a:rPr lang="en-US" dirty="0">
                <a:solidFill>
                  <a:schemeClr val="accent1"/>
                </a:solidFill>
                <a:effectLst/>
                <a:latin typeface="Abadi" panose="020B0604020104020204" pitchFamily="34" charset="0"/>
                <a:ea typeface="Calibri" panose="020F0502020204030204" pitchFamily="34" charset="0"/>
                <a:cs typeface="Times New Roman" panose="02020603050405020304" pitchFamily="18" charset="0"/>
              </a:rPr>
              <a:t>Why now? Does COVID still pose a major public health threat?</a:t>
            </a:r>
          </a:p>
          <a:p>
            <a:pPr marL="342900" marR="0" lvl="0" indent="-342900">
              <a:lnSpc>
                <a:spcPct val="107000"/>
              </a:lnSpc>
              <a:spcBef>
                <a:spcPts val="0"/>
              </a:spcBef>
              <a:spcAft>
                <a:spcPts val="600"/>
              </a:spcAft>
              <a:buFont typeface="Symbol" panose="05050102010706020507" pitchFamily="18" charset="2"/>
              <a:buChar char=""/>
            </a:pPr>
            <a:r>
              <a:rPr lang="en-US" dirty="0">
                <a:effectLst/>
                <a:latin typeface="Abadi" panose="020B0604020104020204" pitchFamily="34" charset="0"/>
                <a:ea typeface="Calibri" panose="020F0502020204030204" pitchFamily="34" charset="0"/>
                <a:cs typeface="Times New Roman" panose="02020603050405020304" pitchFamily="18" charset="0"/>
              </a:rPr>
              <a:t>We still have CARES Act funding available, how is this different?</a:t>
            </a:r>
          </a:p>
          <a:p>
            <a:pPr marL="342900" marR="0" lvl="0" indent="-342900">
              <a:lnSpc>
                <a:spcPct val="107000"/>
              </a:lnSpc>
              <a:spcBef>
                <a:spcPts val="0"/>
              </a:spcBef>
              <a:spcAft>
                <a:spcPts val="600"/>
              </a:spcAft>
              <a:buFont typeface="Symbol" panose="05050102010706020507" pitchFamily="18" charset="2"/>
              <a:buChar char=""/>
            </a:pPr>
            <a:r>
              <a:rPr lang="en-US" dirty="0">
                <a:solidFill>
                  <a:schemeClr val="accent1"/>
                </a:solidFill>
                <a:effectLst/>
                <a:latin typeface="Abadi" panose="020B0604020104020204" pitchFamily="34" charset="0"/>
                <a:ea typeface="Calibri" panose="020F0502020204030204" pitchFamily="34" charset="0"/>
                <a:cs typeface="Times New Roman" panose="02020603050405020304" pitchFamily="18" charset="0"/>
              </a:rPr>
              <a:t>Does this mean we have to be trained in clinical knowledge of COVID?</a:t>
            </a:r>
          </a:p>
          <a:p>
            <a:pPr marL="342900" marR="0" lvl="0" indent="-342900">
              <a:lnSpc>
                <a:spcPct val="107000"/>
              </a:lnSpc>
              <a:spcBef>
                <a:spcPts val="0"/>
              </a:spcBef>
              <a:spcAft>
                <a:spcPts val="600"/>
              </a:spcAft>
              <a:buFont typeface="Symbol" panose="05050102010706020507" pitchFamily="18" charset="2"/>
              <a:buChar char=""/>
            </a:pPr>
            <a:r>
              <a:rPr lang="en-US" dirty="0">
                <a:effectLst/>
                <a:latin typeface="Abadi" panose="020B0604020104020204" pitchFamily="34" charset="0"/>
                <a:ea typeface="Calibri" panose="020F0502020204030204" pitchFamily="34" charset="0"/>
                <a:cs typeface="Times New Roman" panose="02020603050405020304" pitchFamily="18" charset="0"/>
              </a:rPr>
              <a:t>Do we have to hire a medical professional with the funding?</a:t>
            </a:r>
          </a:p>
          <a:p>
            <a:pPr marL="342900" marR="0" lvl="0" indent="-342900">
              <a:lnSpc>
                <a:spcPct val="107000"/>
              </a:lnSpc>
              <a:spcBef>
                <a:spcPts val="0"/>
              </a:spcBef>
              <a:spcAft>
                <a:spcPts val="600"/>
              </a:spcAft>
              <a:buFont typeface="Symbol" panose="05050102010706020507" pitchFamily="18" charset="2"/>
              <a:buChar char=""/>
            </a:pPr>
            <a:r>
              <a:rPr lang="en-US" dirty="0">
                <a:solidFill>
                  <a:schemeClr val="accent1"/>
                </a:solidFill>
                <a:effectLst/>
                <a:latin typeface="Abadi" panose="020B0604020104020204" pitchFamily="34" charset="0"/>
                <a:ea typeface="Calibri" panose="020F0502020204030204" pitchFamily="34" charset="0"/>
                <a:cs typeface="Times New Roman" panose="02020603050405020304" pitchFamily="18" charset="0"/>
              </a:rPr>
              <a:t>Are additional COVID services needed and relevant in our communities?</a:t>
            </a:r>
          </a:p>
          <a:p>
            <a:pPr marL="342900" marR="0" lvl="0" indent="-342900">
              <a:lnSpc>
                <a:spcPct val="107000"/>
              </a:lnSpc>
              <a:spcBef>
                <a:spcPts val="0"/>
              </a:spcBef>
              <a:spcAft>
                <a:spcPts val="600"/>
              </a:spcAft>
              <a:buFont typeface="Symbol" panose="05050102010706020507" pitchFamily="18" charset="2"/>
              <a:buChar char=""/>
            </a:pPr>
            <a:r>
              <a:rPr lang="en-US" dirty="0">
                <a:effectLst/>
                <a:latin typeface="Abadi" panose="020B0604020104020204" pitchFamily="34" charset="0"/>
                <a:ea typeface="Calibri" panose="020F0502020204030204" pitchFamily="34" charset="0"/>
                <a:cs typeface="Times New Roman" panose="02020603050405020304" pitchFamily="18" charset="0"/>
              </a:rPr>
              <a:t>Is this another example of government being out of touch with the disability community and what the gaps in services are?</a:t>
            </a:r>
          </a:p>
          <a:p>
            <a:pPr marL="342900" marR="0" lvl="0" indent="-342900">
              <a:lnSpc>
                <a:spcPct val="107000"/>
              </a:lnSpc>
              <a:spcBef>
                <a:spcPts val="0"/>
              </a:spcBef>
              <a:spcAft>
                <a:spcPts val="600"/>
              </a:spcAft>
              <a:buFont typeface="Symbol" panose="05050102010706020507" pitchFamily="18" charset="2"/>
              <a:buChar char=""/>
            </a:pPr>
            <a:r>
              <a:rPr lang="en-US" dirty="0">
                <a:solidFill>
                  <a:schemeClr val="accent1"/>
                </a:solidFill>
                <a:effectLst/>
                <a:latin typeface="Abadi" panose="020B0604020104020204" pitchFamily="34" charset="0"/>
                <a:ea typeface="Calibri" panose="020F0502020204030204" pitchFamily="34" charset="0"/>
                <a:cs typeface="Times New Roman" panose="02020603050405020304" pitchFamily="18" charset="0"/>
              </a:rPr>
              <a:t>COVID became so political – how do we bridge this gap?</a:t>
            </a:r>
          </a:p>
        </p:txBody>
      </p:sp>
    </p:spTree>
    <p:extLst>
      <p:ext uri="{BB962C8B-B14F-4D97-AF65-F5344CB8AC3E}">
        <p14:creationId xmlns:p14="http://schemas.microsoft.com/office/powerpoint/2010/main" val="6337383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A748D-BEEC-43A4-BFF3-B31C0275A5D9}"/>
              </a:ext>
            </a:extLst>
          </p:cNvPr>
          <p:cNvSpPr>
            <a:spLocks noGrp="1"/>
          </p:cNvSpPr>
          <p:nvPr>
            <p:ph type="title"/>
          </p:nvPr>
        </p:nvSpPr>
        <p:spPr>
          <a:xfrm>
            <a:off x="913794" y="189410"/>
            <a:ext cx="10353762" cy="1054647"/>
          </a:xfrm>
        </p:spPr>
        <p:txBody>
          <a:bodyPr>
            <a:normAutofit/>
          </a:bodyPr>
          <a:lstStyle/>
          <a:p>
            <a:r>
              <a:rPr lang="en-US" dirty="0">
                <a:latin typeface="Abadi" panose="020B0604020104020204" pitchFamily="34" charset="0"/>
              </a:rPr>
              <a:t>Resources: Long-COVID as a Disability</a:t>
            </a:r>
          </a:p>
        </p:txBody>
      </p:sp>
      <p:sp>
        <p:nvSpPr>
          <p:cNvPr id="6" name="TextBox 5">
            <a:extLst>
              <a:ext uri="{FF2B5EF4-FFF2-40B4-BE49-F238E27FC236}">
                <a16:creationId xmlns:a16="http://schemas.microsoft.com/office/drawing/2014/main" id="{A92B5E5C-DCA5-140C-B769-848E7A756999}"/>
              </a:ext>
            </a:extLst>
          </p:cNvPr>
          <p:cNvSpPr txBox="1"/>
          <p:nvPr/>
        </p:nvSpPr>
        <p:spPr>
          <a:xfrm>
            <a:off x="512835" y="1501140"/>
            <a:ext cx="11155679" cy="3583160"/>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2000" b="1" spc="100" dirty="0">
                <a:latin typeface="Abadi" panose="020B0604020104020204" pitchFamily="34" charset="0"/>
              </a:rPr>
              <a:t>Guidance on Long Covid as a Disability Under the ADA, Section 504 and Section 1557 </a:t>
            </a:r>
            <a:r>
              <a:rPr lang="en-US" sz="2000" b="1" spc="100" dirty="0">
                <a:solidFill>
                  <a:schemeClr val="accent1"/>
                </a:solidFill>
                <a:latin typeface="Abadi" panose="020B0604020104020204" pitchFamily="34" charset="0"/>
                <a:hlinkClick r:id="rId3">
                  <a:extLst>
                    <a:ext uri="{A12FA001-AC4F-418D-AE19-62706E023703}">
                      <ahyp:hlinkClr xmlns:ahyp="http://schemas.microsoft.com/office/drawing/2018/hyperlinkcolor" val="tx"/>
                    </a:ext>
                  </a:extLst>
                </a:hlinkClick>
              </a:rPr>
              <a:t>https://www.hhs.gov/civil-rights/for-providers/civil-rights-covid19/guidance-long-covid-disability/index.html</a:t>
            </a:r>
            <a:endParaRPr lang="en-US" sz="2000" b="1" spc="100" dirty="0">
              <a:solidFill>
                <a:schemeClr val="accent1"/>
              </a:solidFill>
              <a:latin typeface="Abadi" panose="020B0604020104020204" pitchFamily="34" charset="0"/>
            </a:endParaRPr>
          </a:p>
          <a:p>
            <a:pPr marL="285750" indent="-285750">
              <a:spcAft>
                <a:spcPts val="1200"/>
              </a:spcAft>
              <a:buFont typeface="Arial" panose="020B0604020202020204" pitchFamily="34" charset="0"/>
              <a:buChar char="•"/>
            </a:pPr>
            <a:r>
              <a:rPr lang="en-US" sz="2000" b="0" i="0" dirty="0">
                <a:effectLst/>
                <a:latin typeface="Abadi" panose="020B0604020104020204" pitchFamily="34" charset="0"/>
              </a:rPr>
              <a:t>The Office for Civil Rights of the Department of Health and Human Services (HHS) has the following page on civil rights and COVID-19: </a:t>
            </a:r>
            <a:r>
              <a:rPr lang="en-US" sz="2000" b="0" i="0" u="sng" dirty="0">
                <a:solidFill>
                  <a:schemeClr val="accent1"/>
                </a:solidFill>
                <a:effectLst/>
                <a:latin typeface="Abadi" panose="020B0604020104020204" pitchFamily="34" charset="0"/>
                <a:hlinkClick r:id="rId4">
                  <a:extLst>
                    <a:ext uri="{A12FA001-AC4F-418D-AE19-62706E023703}">
                      <ahyp:hlinkClr xmlns:ahyp="http://schemas.microsoft.com/office/drawing/2018/hyperlinkcolor" val="tx"/>
                    </a:ext>
                  </a:extLst>
                </a:hlinkClick>
              </a:rPr>
              <a:t>https://www.hhs.gov/civil-rights/for-providers/civil-rights-covid19/index.html</a:t>
            </a:r>
            <a:r>
              <a:rPr lang="en-US" sz="2000" b="0" i="0" dirty="0">
                <a:solidFill>
                  <a:schemeClr val="accent1"/>
                </a:solidFill>
                <a:effectLst/>
                <a:latin typeface="Abadi" panose="020B0604020104020204" pitchFamily="34" charset="0"/>
              </a:rPr>
              <a:t>.</a:t>
            </a:r>
          </a:p>
          <a:p>
            <a:pPr marL="285750" indent="-285750">
              <a:spcAft>
                <a:spcPts val="1200"/>
              </a:spcAft>
              <a:buFont typeface="Arial" panose="020B0604020202020204" pitchFamily="34" charset="0"/>
              <a:buChar char="•"/>
            </a:pPr>
            <a:r>
              <a:rPr lang="en-US" sz="2000" spc="100" dirty="0">
                <a:latin typeface="Abadi" panose="020B0604020104020204" pitchFamily="34" charset="0"/>
              </a:rPr>
              <a:t>Filing a civil rights complaint </a:t>
            </a:r>
            <a:r>
              <a:rPr lang="en-US" sz="2000" spc="100" dirty="0">
                <a:solidFill>
                  <a:schemeClr val="accent1"/>
                </a:solidFill>
                <a:latin typeface="Abadi" panose="020B0604020104020204" pitchFamily="34" charset="0"/>
                <a:hlinkClick r:id="rId5">
                  <a:extLst>
                    <a:ext uri="{A12FA001-AC4F-418D-AE19-62706E023703}">
                      <ahyp:hlinkClr xmlns:ahyp="http://schemas.microsoft.com/office/drawing/2018/hyperlinkcolor" val="tx"/>
                    </a:ext>
                  </a:extLst>
                </a:hlinkClick>
              </a:rPr>
              <a:t>https://www.hhs.gov/ocr/complaints/index.html</a:t>
            </a:r>
            <a:endParaRPr lang="en-US" sz="2000" spc="100" dirty="0">
              <a:solidFill>
                <a:schemeClr val="accent1"/>
              </a:solidFill>
              <a:latin typeface="Abadi" panose="020B0604020104020204" pitchFamily="34" charset="0"/>
            </a:endParaRPr>
          </a:p>
          <a:p>
            <a:pPr>
              <a:lnSpc>
                <a:spcPct val="150000"/>
              </a:lnSpc>
            </a:pPr>
            <a:endParaRPr lang="en-US" sz="2000" b="1" spc="100" dirty="0">
              <a:latin typeface="Abadi" panose="020B0604020104020204" pitchFamily="34" charset="0"/>
            </a:endParaRPr>
          </a:p>
          <a:p>
            <a:pPr>
              <a:lnSpc>
                <a:spcPct val="150000"/>
              </a:lnSpc>
            </a:pPr>
            <a:endParaRPr lang="en-US" sz="2000" dirty="0">
              <a:latin typeface="Abadi" panose="020B0604020104020204" pitchFamily="34" charset="0"/>
            </a:endParaRPr>
          </a:p>
        </p:txBody>
      </p:sp>
      <p:cxnSp>
        <p:nvCxnSpPr>
          <p:cNvPr id="3" name="Straight Connector 2">
            <a:extLst>
              <a:ext uri="{FF2B5EF4-FFF2-40B4-BE49-F238E27FC236}">
                <a16:creationId xmlns:a16="http://schemas.microsoft.com/office/drawing/2014/main" id="{1425B00C-DD37-4578-2967-0A3B586CB285}"/>
              </a:ext>
              <a:ext uri="{C183D7F6-B498-43B3-948B-1728B52AA6E4}">
                <adec:decorative xmlns:adec="http://schemas.microsoft.com/office/drawing/2017/decorative" val="1"/>
              </a:ext>
            </a:extLst>
          </p:cNvPr>
          <p:cNvCxnSpPr/>
          <p:nvPr/>
        </p:nvCxnSpPr>
        <p:spPr>
          <a:xfrm>
            <a:off x="181973" y="1244062"/>
            <a:ext cx="11594391"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06752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A748D-BEEC-43A4-BFF3-B31C0275A5D9}"/>
              </a:ext>
            </a:extLst>
          </p:cNvPr>
          <p:cNvSpPr>
            <a:spLocks noGrp="1"/>
          </p:cNvSpPr>
          <p:nvPr>
            <p:ph type="title"/>
          </p:nvPr>
        </p:nvSpPr>
        <p:spPr>
          <a:xfrm>
            <a:off x="0" y="360221"/>
            <a:ext cx="12192000" cy="1257300"/>
          </a:xfrm>
        </p:spPr>
        <p:txBody>
          <a:bodyPr>
            <a:noAutofit/>
          </a:bodyPr>
          <a:lstStyle/>
          <a:p>
            <a:r>
              <a:rPr lang="en-US" sz="4800" dirty="0">
                <a:latin typeface="Abadi" panose="020B0604020104020204" pitchFamily="34" charset="0"/>
              </a:rPr>
              <a:t>How Will the Workplace Adapt?</a:t>
            </a:r>
          </a:p>
        </p:txBody>
      </p:sp>
      <p:sp>
        <p:nvSpPr>
          <p:cNvPr id="6" name="TextBox 5">
            <a:extLst>
              <a:ext uri="{FF2B5EF4-FFF2-40B4-BE49-F238E27FC236}">
                <a16:creationId xmlns:a16="http://schemas.microsoft.com/office/drawing/2014/main" id="{A92B5E5C-DCA5-140C-B769-848E7A756999}"/>
              </a:ext>
            </a:extLst>
          </p:cNvPr>
          <p:cNvSpPr txBox="1"/>
          <p:nvPr/>
        </p:nvSpPr>
        <p:spPr>
          <a:xfrm>
            <a:off x="690283" y="3209153"/>
            <a:ext cx="10811434" cy="2585323"/>
          </a:xfrm>
          <a:prstGeom prst="rect">
            <a:avLst/>
          </a:prstGeom>
          <a:noFill/>
        </p:spPr>
        <p:txBody>
          <a:bodyPr wrap="square" rtlCol="0">
            <a:spAutoFit/>
          </a:bodyPr>
          <a:lstStyle/>
          <a:p>
            <a:r>
              <a:rPr lang="en-US" dirty="0">
                <a:latin typeface="Abadi" panose="020B0604020104020204" pitchFamily="34" charset="0"/>
              </a:rPr>
              <a:t>“</a:t>
            </a:r>
            <a:r>
              <a:rPr lang="en-US" i="0" dirty="0">
                <a:effectLst/>
                <a:latin typeface="Abadi" panose="020B0604020104020204" pitchFamily="34" charset="0"/>
              </a:rPr>
              <a:t>COVID-19 likely resulted in 1.2 million </a:t>
            </a:r>
            <a:r>
              <a:rPr lang="en-US" dirty="0">
                <a:latin typeface="Abadi" panose="020B0604020104020204" pitchFamily="34" charset="0"/>
              </a:rPr>
              <a:t>m</a:t>
            </a:r>
            <a:r>
              <a:rPr lang="en-US" i="0" dirty="0">
                <a:effectLst/>
                <a:latin typeface="Abadi" panose="020B0604020104020204" pitchFamily="34" charset="0"/>
              </a:rPr>
              <a:t>ore </a:t>
            </a:r>
            <a:r>
              <a:rPr lang="en-US" dirty="0">
                <a:latin typeface="Abadi" panose="020B0604020104020204" pitchFamily="34" charset="0"/>
              </a:rPr>
              <a:t>d</a:t>
            </a:r>
            <a:r>
              <a:rPr lang="en-US" i="0" dirty="0">
                <a:effectLst/>
                <a:latin typeface="Abadi" panose="020B0604020104020204" pitchFamily="34" charset="0"/>
              </a:rPr>
              <a:t>isabled </a:t>
            </a:r>
            <a:r>
              <a:rPr lang="en-US" dirty="0">
                <a:latin typeface="Abadi" panose="020B0604020104020204" pitchFamily="34" charset="0"/>
              </a:rPr>
              <a:t>p</a:t>
            </a:r>
            <a:r>
              <a:rPr lang="en-US" i="0" dirty="0">
                <a:effectLst/>
                <a:latin typeface="Abadi" panose="020B0604020104020204" pitchFamily="34" charset="0"/>
              </a:rPr>
              <a:t>eople by the end of 2021 alone — </a:t>
            </a:r>
            <a:r>
              <a:rPr lang="en-US" i="0" dirty="0">
                <a:solidFill>
                  <a:schemeClr val="accent1"/>
                </a:solidFill>
                <a:effectLst/>
                <a:latin typeface="Abadi" panose="020B0604020104020204" pitchFamily="34" charset="0"/>
              </a:rPr>
              <a:t>workplaces and policy </a:t>
            </a:r>
            <a:r>
              <a:rPr lang="en-US" dirty="0">
                <a:solidFill>
                  <a:schemeClr val="accent1"/>
                </a:solidFill>
                <a:latin typeface="Abadi" panose="020B0604020104020204" pitchFamily="34" charset="0"/>
              </a:rPr>
              <a:t>w</a:t>
            </a:r>
            <a:r>
              <a:rPr lang="en-US" i="0" dirty="0">
                <a:solidFill>
                  <a:schemeClr val="accent1"/>
                </a:solidFill>
                <a:effectLst/>
                <a:latin typeface="Abadi" panose="020B0604020104020204" pitchFamily="34" charset="0"/>
              </a:rPr>
              <a:t>ill </a:t>
            </a:r>
            <a:r>
              <a:rPr lang="en-US" dirty="0">
                <a:solidFill>
                  <a:schemeClr val="accent1"/>
                </a:solidFill>
                <a:latin typeface="Abadi" panose="020B0604020104020204" pitchFamily="34" charset="0"/>
              </a:rPr>
              <a:t>n</a:t>
            </a:r>
            <a:r>
              <a:rPr lang="en-US" i="0" dirty="0">
                <a:solidFill>
                  <a:schemeClr val="accent1"/>
                </a:solidFill>
                <a:effectLst/>
                <a:latin typeface="Abadi" panose="020B0604020104020204" pitchFamily="34" charset="0"/>
              </a:rPr>
              <a:t>eed to adapt</a:t>
            </a:r>
            <a:r>
              <a:rPr lang="en-US" i="0" dirty="0">
                <a:effectLst/>
                <a:latin typeface="Abadi" panose="020B0604020104020204" pitchFamily="34" charset="0"/>
              </a:rPr>
              <a:t>. </a:t>
            </a:r>
            <a:r>
              <a:rPr lang="en-US" b="0" i="0" dirty="0">
                <a:effectLst/>
                <a:latin typeface="Abadi" panose="020B0604020104020204" pitchFamily="34" charset="0"/>
              </a:rPr>
              <a:t>Workplaces will need to adapt to significant increases to both the disabled population and disabled workforce, and </a:t>
            </a:r>
            <a:r>
              <a:rPr lang="en-US" b="0" i="0" dirty="0">
                <a:solidFill>
                  <a:schemeClr val="accent1"/>
                </a:solidFill>
                <a:effectLst/>
                <a:latin typeface="Abadi" panose="020B0604020104020204" pitchFamily="34" charset="0"/>
              </a:rPr>
              <a:t>future labor market analysis must center disability</a:t>
            </a:r>
            <a:r>
              <a:rPr lang="en-US" b="0" i="0" dirty="0">
                <a:solidFill>
                  <a:srgbClr val="151515"/>
                </a:solidFill>
                <a:effectLst/>
                <a:latin typeface="freight-text-pro"/>
              </a:rPr>
              <a:t>.</a:t>
            </a:r>
            <a:r>
              <a:rPr lang="en-US" b="0" i="0" dirty="0">
                <a:effectLst/>
                <a:latin typeface="Abadi" panose="020B0604020104020204" pitchFamily="34" charset="0"/>
              </a:rPr>
              <a:t>”</a:t>
            </a:r>
            <a:endParaRPr lang="en-US" dirty="0">
              <a:latin typeface="Abadi" panose="020B0604020104020204" pitchFamily="34" charset="0"/>
            </a:endParaRPr>
          </a:p>
          <a:p>
            <a:endParaRPr lang="en-US" dirty="0">
              <a:latin typeface="Abadi" panose="020B0604020104020204" pitchFamily="34" charset="0"/>
            </a:endParaRPr>
          </a:p>
          <a:p>
            <a:r>
              <a:rPr lang="en-US" b="0" i="0" dirty="0">
                <a:effectLst/>
                <a:latin typeface="Abadi" panose="020B0604020104020204" pitchFamily="34" charset="0"/>
              </a:rPr>
              <a:t>“Workplaces must accommodate the needs of disabled workers by </a:t>
            </a:r>
            <a:r>
              <a:rPr lang="en-US" b="0" i="0" dirty="0">
                <a:solidFill>
                  <a:schemeClr val="accent1"/>
                </a:solidFill>
                <a:effectLst/>
                <a:latin typeface="Abadi" panose="020B0604020104020204" pitchFamily="34" charset="0"/>
              </a:rPr>
              <a:t>decreasing the barriers that make it difficult for them to apply, obtain, and maintain employment</a:t>
            </a:r>
            <a:r>
              <a:rPr lang="en-US" b="0" i="0" dirty="0">
                <a:effectLst/>
                <a:latin typeface="Abadi" panose="020B0604020104020204" pitchFamily="34" charset="0"/>
              </a:rPr>
              <a:t>. In addition, it will be crucial for labor market analysts and policymakers to understand the economy through the lens of disabled people’s experiences.” </a:t>
            </a:r>
          </a:p>
          <a:p>
            <a:r>
              <a:rPr lang="en-US" sz="1800" i="1" dirty="0">
                <a:latin typeface="Abadi" panose="020B0604020104020204" pitchFamily="34" charset="0"/>
              </a:rPr>
              <a:t>- Center for American Progress, Lily Roberts, contributor, February 9, 2022</a:t>
            </a:r>
          </a:p>
          <a:p>
            <a:endParaRPr lang="en-US" b="0" i="0" dirty="0">
              <a:effectLst/>
              <a:latin typeface="Abadi" panose="020B0604020104020204" pitchFamily="34" charset="0"/>
            </a:endParaRPr>
          </a:p>
        </p:txBody>
      </p:sp>
      <p:cxnSp>
        <p:nvCxnSpPr>
          <p:cNvPr id="3" name="Straight Connector 2">
            <a:extLst>
              <a:ext uri="{FF2B5EF4-FFF2-40B4-BE49-F238E27FC236}">
                <a16:creationId xmlns:a16="http://schemas.microsoft.com/office/drawing/2014/main" id="{0AC163F5-B9C5-2C30-0928-A9791FC2D644}"/>
              </a:ext>
              <a:ext uri="{C183D7F6-B498-43B3-948B-1728B52AA6E4}">
                <adec:decorative xmlns:adec="http://schemas.microsoft.com/office/drawing/2017/decorative" val="1"/>
              </a:ext>
            </a:extLst>
          </p:cNvPr>
          <p:cNvCxnSpPr/>
          <p:nvPr/>
        </p:nvCxnSpPr>
        <p:spPr>
          <a:xfrm>
            <a:off x="181973" y="1586679"/>
            <a:ext cx="11594391"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28A3F46B-F0B7-0BBA-7051-2CE7185B0FA6}"/>
              </a:ext>
            </a:extLst>
          </p:cNvPr>
          <p:cNvSpPr txBox="1"/>
          <p:nvPr/>
        </p:nvSpPr>
        <p:spPr>
          <a:xfrm>
            <a:off x="690283" y="1951672"/>
            <a:ext cx="11000974" cy="923330"/>
          </a:xfrm>
          <a:prstGeom prst="rect">
            <a:avLst/>
          </a:prstGeom>
          <a:noFill/>
        </p:spPr>
        <p:txBody>
          <a:bodyPr wrap="square">
            <a:spAutoFit/>
          </a:bodyPr>
          <a:lstStyle/>
          <a:p>
            <a:pPr marL="285750" indent="-285750" algn="l" fontAlgn="base">
              <a:buFont typeface="Arial" panose="020B0604020202020204" pitchFamily="34" charset="0"/>
              <a:buChar char="•"/>
            </a:pPr>
            <a:r>
              <a:rPr lang="en-US" b="0" i="0" dirty="0">
                <a:effectLst/>
                <a:latin typeface="Abadi" panose="020B0604020104020204" pitchFamily="34" charset="0"/>
              </a:rPr>
              <a:t>Estimates of 16 to 23 million working-age Americans (those aged 18 to 65) currently have Long-Covid </a:t>
            </a:r>
          </a:p>
          <a:p>
            <a:pPr marL="285750" indent="-285750" algn="l" fontAlgn="base">
              <a:buFont typeface="Arial" panose="020B0604020202020204" pitchFamily="34" charset="0"/>
              <a:buChar char="•"/>
            </a:pPr>
            <a:r>
              <a:rPr lang="en-US" b="0" i="0" dirty="0">
                <a:effectLst/>
                <a:latin typeface="Abadi" panose="020B0604020104020204" pitchFamily="34" charset="0"/>
              </a:rPr>
              <a:t>Of those, 2 to 4 million are out of work due to long Covid. </a:t>
            </a:r>
          </a:p>
          <a:p>
            <a:pPr marL="285750" indent="-285750" algn="l" fontAlgn="base">
              <a:buFont typeface="Arial" panose="020B0604020202020204" pitchFamily="34" charset="0"/>
              <a:buChar char="•"/>
            </a:pPr>
            <a:r>
              <a:rPr lang="en-US" b="0" i="0" dirty="0">
                <a:effectLst/>
                <a:latin typeface="Abadi" panose="020B0604020104020204" pitchFamily="34" charset="0"/>
              </a:rPr>
              <a:t>The annual cost of those lost wages alone is around $170 billion a year (possibly as high as $230 billion).</a:t>
            </a:r>
          </a:p>
        </p:txBody>
      </p:sp>
    </p:spTree>
    <p:extLst>
      <p:ext uri="{BB962C8B-B14F-4D97-AF65-F5344CB8AC3E}">
        <p14:creationId xmlns:p14="http://schemas.microsoft.com/office/powerpoint/2010/main" val="6863614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A57E347-4099-EEFA-4FA8-42A5A92A3C36}"/>
              </a:ext>
            </a:extLst>
          </p:cNvPr>
          <p:cNvSpPr txBox="1">
            <a:spLocks noGrp="1"/>
          </p:cNvSpPr>
          <p:nvPr>
            <p:ph type="title" idx="4294967295"/>
          </p:nvPr>
        </p:nvSpPr>
        <p:spPr>
          <a:xfrm>
            <a:off x="0" y="305791"/>
            <a:ext cx="12192000" cy="12573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ctr" defTabSz="457200" rtl="0" eaLnBrk="1" latinLnBrk="0" hangingPunct="1">
              <a:lnSpc>
                <a:spcPct val="90000"/>
              </a:lnSpc>
              <a:spcBef>
                <a:spcPct val="0"/>
              </a:spcBef>
              <a:buNone/>
              <a:defRPr sz="4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uLnTx/>
                <a:uFillTx/>
                <a:latin typeface="Abadi" panose="020B0604020104020204" pitchFamily="34" charset="0"/>
                <a:ea typeface="+mj-ea"/>
                <a:cs typeface="Trebuchet MS"/>
              </a:rPr>
              <a:t>Employers are Concerned, </a:t>
            </a:r>
          </a:p>
          <a:p>
            <a:pPr marL="0" marR="0" lvl="0" indent="0" algn="ctr" defTabSz="4572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uLnTx/>
                <a:uFillTx/>
                <a:latin typeface="Abadi" panose="020B0604020104020204" pitchFamily="34" charset="0"/>
                <a:ea typeface="+mj-ea"/>
                <a:cs typeface="Trebuchet MS"/>
              </a:rPr>
              <a:t>but are They Ready to Adapt?</a:t>
            </a:r>
          </a:p>
        </p:txBody>
      </p:sp>
      <p:cxnSp>
        <p:nvCxnSpPr>
          <p:cNvPr id="4" name="Straight Connector 3">
            <a:extLst>
              <a:ext uri="{FF2B5EF4-FFF2-40B4-BE49-F238E27FC236}">
                <a16:creationId xmlns:a16="http://schemas.microsoft.com/office/drawing/2014/main" id="{B854E202-BEAA-B725-8A3D-BE1C6558CA45}"/>
              </a:ext>
              <a:ext uri="{C183D7F6-B498-43B3-948B-1728B52AA6E4}">
                <adec:decorative xmlns:adec="http://schemas.microsoft.com/office/drawing/2017/decorative" val="1"/>
              </a:ext>
            </a:extLst>
          </p:cNvPr>
          <p:cNvCxnSpPr/>
          <p:nvPr/>
        </p:nvCxnSpPr>
        <p:spPr>
          <a:xfrm>
            <a:off x="181973" y="1695535"/>
            <a:ext cx="11594391"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27A7BDAA-2A7A-0E19-8F35-80F5557948C2}"/>
              </a:ext>
            </a:extLst>
          </p:cNvPr>
          <p:cNvSpPr txBox="1"/>
          <p:nvPr/>
        </p:nvSpPr>
        <p:spPr>
          <a:xfrm>
            <a:off x="573451" y="1872551"/>
            <a:ext cx="10811434" cy="4770537"/>
          </a:xfrm>
          <a:prstGeom prst="rect">
            <a:avLst/>
          </a:prstGeom>
          <a:noFill/>
        </p:spPr>
        <p:txBody>
          <a:bodyPr wrap="square" rtlCol="0">
            <a:spAutoFit/>
          </a:bodyPr>
          <a:lstStyle/>
          <a:p>
            <a:r>
              <a:rPr lang="en-US" dirty="0">
                <a:latin typeface="Abadi" panose="020B0604020104020204" pitchFamily="34" charset="0"/>
              </a:rPr>
              <a:t>Survey: Employers concerned about long-term mental health issues post-Covid </a:t>
            </a:r>
            <a:r>
              <a:rPr lang="en-US" dirty="0">
                <a:solidFill>
                  <a:schemeClr val="accent1"/>
                </a:solidFill>
                <a:latin typeface="Abadi" panose="020B0604020104020204" pitchFamily="34" charset="0"/>
                <a:hlinkClick r:id="rId3">
                  <a:extLst>
                    <a:ext uri="{A12FA001-AC4F-418D-AE19-62706E023703}">
                      <ahyp:hlinkClr xmlns:ahyp="http://schemas.microsoft.com/office/drawing/2018/hyperlinkcolor" val="tx"/>
                    </a:ext>
                  </a:extLst>
                </a:hlinkClick>
              </a:rPr>
              <a:t>https://www.fiercehealthcare.com/payers/employers-concerned-about-long-term-mental-health-issues-post-covid-survey</a:t>
            </a:r>
            <a:r>
              <a:rPr lang="en-US" dirty="0">
                <a:solidFill>
                  <a:schemeClr val="accent1"/>
                </a:solidFill>
                <a:latin typeface="Abadi" panose="020B0604020104020204" pitchFamily="34" charset="0"/>
              </a:rPr>
              <a:t> </a:t>
            </a:r>
            <a:r>
              <a:rPr lang="en-US" dirty="0">
                <a:latin typeface="Abadi" panose="020B0604020104020204" pitchFamily="34" charset="0"/>
              </a:rPr>
              <a:t>- Fierce HealthCare, Paige </a:t>
            </a:r>
            <a:r>
              <a:rPr lang="en-US" dirty="0" err="1">
                <a:latin typeface="Abadi" panose="020B0604020104020204" pitchFamily="34" charset="0"/>
              </a:rPr>
              <a:t>Minemyer</a:t>
            </a:r>
            <a:r>
              <a:rPr lang="en-US" dirty="0">
                <a:latin typeface="Abadi" panose="020B0604020104020204" pitchFamily="34" charset="0"/>
              </a:rPr>
              <a:t>, Aug 24, 2022</a:t>
            </a:r>
          </a:p>
          <a:p>
            <a:endParaRPr lang="en-US" dirty="0">
              <a:latin typeface="Abadi" panose="020B0604020104020204" pitchFamily="34" charset="0"/>
            </a:endParaRPr>
          </a:p>
          <a:p>
            <a:pPr marL="285750" indent="-285750">
              <a:buFont typeface="Arial" panose="020B0604020202020204" pitchFamily="34" charset="0"/>
              <a:buChar char="•"/>
            </a:pPr>
            <a:r>
              <a:rPr lang="en-US" b="0" i="0" dirty="0">
                <a:effectLst/>
                <a:latin typeface="Abadi" panose="020B0604020104020204" pitchFamily="34" charset="0"/>
              </a:rPr>
              <a:t>Nearly half (44%) of employers </a:t>
            </a:r>
            <a:r>
              <a:rPr lang="en-US" b="0" i="0" u="none" strike="noStrike" dirty="0">
                <a:effectLst/>
                <a:latin typeface="Abadi" panose="020B0604020104020204" pitchFamily="34" charset="0"/>
              </a:rPr>
              <a:t>surveyed</a:t>
            </a:r>
            <a:r>
              <a:rPr lang="en-US" b="0" i="0" dirty="0">
                <a:effectLst/>
                <a:latin typeface="Abadi" panose="020B0604020104020204" pitchFamily="34" charset="0"/>
              </a:rPr>
              <a:t> by the Business Group on Health said they have seen this trend in their workforces</a:t>
            </a:r>
          </a:p>
          <a:p>
            <a:pPr marL="285750" indent="-285750">
              <a:buFont typeface="Arial" panose="020B0604020202020204" pitchFamily="34" charset="0"/>
              <a:buChar char="•"/>
            </a:pPr>
            <a:r>
              <a:rPr lang="en-US" b="0" i="0" dirty="0">
                <a:solidFill>
                  <a:schemeClr val="accent1"/>
                </a:solidFill>
                <a:effectLst/>
                <a:latin typeface="Abadi" panose="020B0604020104020204" pitchFamily="34" charset="0"/>
              </a:rPr>
              <a:t>another 44% expect to see worsening mental health in the future</a:t>
            </a:r>
          </a:p>
          <a:p>
            <a:pPr marL="285750" indent="-285750">
              <a:buFont typeface="Arial" panose="020B0604020202020204" pitchFamily="34" charset="0"/>
              <a:buChar char="•"/>
            </a:pPr>
            <a:r>
              <a:rPr lang="en-US" b="0" i="0" dirty="0">
                <a:effectLst/>
                <a:latin typeface="Abadi" panose="020B0604020104020204" pitchFamily="34" charset="0"/>
              </a:rPr>
              <a:t>Most (85%) said they anticipate enhanced mental health benefits launched under the pandemic to continue</a:t>
            </a:r>
          </a:p>
          <a:p>
            <a:pPr marL="285750" indent="-285750">
              <a:buFont typeface="Arial" panose="020B0604020202020204" pitchFamily="34" charset="0"/>
              <a:buChar char="•"/>
            </a:pPr>
            <a:r>
              <a:rPr lang="en-US" b="0" i="0" dirty="0">
                <a:solidFill>
                  <a:schemeClr val="accent1"/>
                </a:solidFill>
                <a:effectLst/>
                <a:latin typeface="Abadi" panose="020B0604020104020204" pitchFamily="34" charset="0"/>
              </a:rPr>
              <a:t>about half of employers said they expect to expand mental health networks for 2023</a:t>
            </a:r>
            <a:endParaRPr lang="en-US" b="0" i="0" dirty="0">
              <a:effectLst/>
              <a:latin typeface="Abadi" panose="020B0604020104020204" pitchFamily="34" charset="0"/>
            </a:endParaRPr>
          </a:p>
          <a:p>
            <a:pPr marL="285750" indent="-285750">
              <a:buFont typeface="Arial" panose="020B0604020202020204" pitchFamily="34" charset="0"/>
              <a:buChar char="•"/>
            </a:pPr>
            <a:r>
              <a:rPr lang="en-US" b="0" i="0" dirty="0">
                <a:effectLst/>
                <a:latin typeface="Abadi" panose="020B0604020104020204" pitchFamily="34" charset="0"/>
              </a:rPr>
              <a:t>Employers also expect the lingering effects of COVID to be felt in other ways: </a:t>
            </a:r>
          </a:p>
          <a:p>
            <a:pPr marL="742950" lvl="1" indent="-285750">
              <a:buFont typeface="Arial" panose="020B0604020202020204" pitchFamily="34" charset="0"/>
              <a:buChar char="•"/>
            </a:pPr>
            <a:r>
              <a:rPr lang="en-US" b="0" i="0" dirty="0">
                <a:effectLst/>
                <a:latin typeface="Abadi" panose="020B0604020104020204" pitchFamily="34" charset="0"/>
              </a:rPr>
              <a:t>an increase in medical services due to delayed care</a:t>
            </a:r>
          </a:p>
          <a:p>
            <a:pPr marL="742950" lvl="1" indent="-285750">
              <a:buFont typeface="Arial" panose="020B0604020202020204" pitchFamily="34" charset="0"/>
              <a:buChar char="•"/>
            </a:pPr>
            <a:r>
              <a:rPr lang="en-US" b="0" i="0" dirty="0">
                <a:effectLst/>
                <a:latin typeface="Abadi" panose="020B0604020104020204" pitchFamily="34" charset="0"/>
              </a:rPr>
              <a:t>Keeping employer pandemic programs in place beyond enhanced mental health and well-being programs.</a:t>
            </a:r>
          </a:p>
          <a:p>
            <a:pPr marL="742950" lvl="1" indent="-285750">
              <a:buFont typeface="Arial" panose="020B0604020202020204" pitchFamily="34" charset="0"/>
              <a:buChar char="•"/>
            </a:pPr>
            <a:r>
              <a:rPr lang="en-US" b="0" i="0" dirty="0">
                <a:effectLst/>
                <a:latin typeface="Abadi" panose="020B0604020104020204" pitchFamily="34" charset="0"/>
              </a:rPr>
              <a:t>Ninety-four percent said they will continue to provide expanded virtual care and telehealth offerings</a:t>
            </a:r>
          </a:p>
          <a:p>
            <a:pPr marL="742950" lvl="1" indent="-285750">
              <a:buFont typeface="Arial" panose="020B0604020202020204" pitchFamily="34" charset="0"/>
              <a:buChar char="•"/>
            </a:pPr>
            <a:r>
              <a:rPr lang="en-US" b="0" i="0" dirty="0">
                <a:effectLst/>
                <a:latin typeface="Abadi" panose="020B0604020104020204" pitchFamily="34" charset="0"/>
              </a:rPr>
              <a:t>53% said they will offer programs that continue to support workers remotely</a:t>
            </a:r>
          </a:p>
          <a:p>
            <a:pPr marL="742950" lvl="1" indent="-285750">
              <a:buFont typeface="Arial" panose="020B0604020202020204" pitchFamily="34" charset="0"/>
              <a:buChar char="•"/>
            </a:pPr>
            <a:endParaRPr lang="en-US" sz="1600" dirty="0">
              <a:latin typeface="Abadi" panose="020B0604020104020204" pitchFamily="34" charset="0"/>
            </a:endParaRPr>
          </a:p>
        </p:txBody>
      </p:sp>
    </p:spTree>
    <p:extLst>
      <p:ext uri="{BB962C8B-B14F-4D97-AF65-F5344CB8AC3E}">
        <p14:creationId xmlns:p14="http://schemas.microsoft.com/office/powerpoint/2010/main" val="5636745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92B5E5C-DCA5-140C-B769-848E7A756999}"/>
              </a:ext>
            </a:extLst>
          </p:cNvPr>
          <p:cNvSpPr txBox="1"/>
          <p:nvPr/>
        </p:nvSpPr>
        <p:spPr>
          <a:xfrm>
            <a:off x="690283" y="954991"/>
            <a:ext cx="10811434" cy="707886"/>
          </a:xfrm>
          <a:prstGeom prst="rect">
            <a:avLst/>
          </a:prstGeom>
          <a:noFill/>
        </p:spPr>
        <p:txBody>
          <a:bodyPr wrap="square" rtlCol="0">
            <a:spAutoFit/>
          </a:bodyPr>
          <a:lstStyle/>
          <a:p>
            <a:pPr algn="l" fontAlgn="base"/>
            <a:r>
              <a:rPr lang="en-US" sz="2000" b="0" i="0" dirty="0">
                <a:solidFill>
                  <a:schemeClr val="accent1"/>
                </a:solidFill>
                <a:effectLst/>
                <a:latin typeface="Abadi" panose="020B0604020104020204" pitchFamily="34" charset="0"/>
              </a:rPr>
              <a:t>Implementing workplace accommodations can help companies retain employees experiencing long-term effects from COVID-19 and other chronic illnesses.</a:t>
            </a:r>
            <a:endParaRPr lang="en-US" sz="2000" i="0" dirty="0">
              <a:solidFill>
                <a:schemeClr val="accent1"/>
              </a:solidFill>
              <a:effectLst/>
              <a:latin typeface="Abadi" panose="020B0604020104020204" pitchFamily="34" charset="0"/>
            </a:endParaRPr>
          </a:p>
        </p:txBody>
      </p:sp>
      <p:cxnSp>
        <p:nvCxnSpPr>
          <p:cNvPr id="3" name="Straight Connector 2">
            <a:extLst>
              <a:ext uri="{FF2B5EF4-FFF2-40B4-BE49-F238E27FC236}">
                <a16:creationId xmlns:a16="http://schemas.microsoft.com/office/drawing/2014/main" id="{0AC163F5-B9C5-2C30-0928-A9791FC2D644}"/>
              </a:ext>
              <a:ext uri="{C183D7F6-B498-43B3-948B-1728B52AA6E4}">
                <adec:decorative xmlns:adec="http://schemas.microsoft.com/office/drawing/2017/decorative" val="1"/>
              </a:ext>
            </a:extLst>
          </p:cNvPr>
          <p:cNvCxnSpPr/>
          <p:nvPr/>
        </p:nvCxnSpPr>
        <p:spPr>
          <a:xfrm>
            <a:off x="181973" y="1826167"/>
            <a:ext cx="11594391"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CD251298-F467-D5AE-5F9A-22DA3BCD5FCA}"/>
              </a:ext>
            </a:extLst>
          </p:cNvPr>
          <p:cNvSpPr>
            <a:spLocks noGrp="1"/>
          </p:cNvSpPr>
          <p:nvPr>
            <p:ph type="title"/>
          </p:nvPr>
        </p:nvSpPr>
        <p:spPr>
          <a:xfrm>
            <a:off x="0" y="153529"/>
            <a:ext cx="12192000" cy="935036"/>
          </a:xfrm>
        </p:spPr>
        <p:txBody>
          <a:bodyPr>
            <a:noAutofit/>
          </a:bodyPr>
          <a:lstStyle/>
          <a:p>
            <a:r>
              <a:rPr lang="en-US" sz="4800" dirty="0">
                <a:latin typeface="Abadi" panose="020B0604020104020204" pitchFamily="34" charset="0"/>
              </a:rPr>
              <a:t>Employer Tips</a:t>
            </a:r>
          </a:p>
        </p:txBody>
      </p:sp>
      <p:sp>
        <p:nvSpPr>
          <p:cNvPr id="5" name="TextBox 4">
            <a:extLst>
              <a:ext uri="{FF2B5EF4-FFF2-40B4-BE49-F238E27FC236}">
                <a16:creationId xmlns:a16="http://schemas.microsoft.com/office/drawing/2014/main" id="{828AB202-5929-5EC8-5E72-45ECE4EF2129}"/>
              </a:ext>
            </a:extLst>
          </p:cNvPr>
          <p:cNvSpPr txBox="1"/>
          <p:nvPr/>
        </p:nvSpPr>
        <p:spPr>
          <a:xfrm>
            <a:off x="690283" y="1852131"/>
            <a:ext cx="11086081" cy="5001369"/>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i="0" dirty="0">
                <a:solidFill>
                  <a:schemeClr val="tx2"/>
                </a:solidFill>
                <a:effectLst/>
                <a:latin typeface="Abadi" panose="020B0604020104020204" pitchFamily="34" charset="0"/>
              </a:rPr>
              <a:t>Educate yourself on long COVID</a:t>
            </a:r>
          </a:p>
          <a:p>
            <a:pPr marL="285750" indent="-285750">
              <a:lnSpc>
                <a:spcPct val="150000"/>
              </a:lnSpc>
              <a:buFont typeface="Arial" panose="020B0604020202020204" pitchFamily="34" charset="0"/>
              <a:buChar char="•"/>
            </a:pPr>
            <a:r>
              <a:rPr lang="en-US" dirty="0">
                <a:solidFill>
                  <a:schemeClr val="accent1"/>
                </a:solidFill>
                <a:latin typeface="Abadi" panose="020B0604020104020204" pitchFamily="34" charset="0"/>
              </a:rPr>
              <a:t>Create a safe environment for open communication</a:t>
            </a:r>
          </a:p>
          <a:p>
            <a:pPr marL="285750" indent="-285750">
              <a:lnSpc>
                <a:spcPct val="150000"/>
              </a:lnSpc>
              <a:buFont typeface="Arial" panose="020B0604020202020204" pitchFamily="34" charset="0"/>
              <a:buChar char="•"/>
            </a:pPr>
            <a:r>
              <a:rPr lang="en-US" i="0" dirty="0">
                <a:solidFill>
                  <a:schemeClr val="tx2"/>
                </a:solidFill>
                <a:effectLst/>
                <a:latin typeface="Abadi" panose="020B0604020104020204" pitchFamily="34" charset="0"/>
              </a:rPr>
              <a:t>Offer remote options</a:t>
            </a:r>
          </a:p>
          <a:p>
            <a:pPr marL="285750" indent="-285750">
              <a:lnSpc>
                <a:spcPct val="150000"/>
              </a:lnSpc>
              <a:buFont typeface="Arial" panose="020B0604020202020204" pitchFamily="34" charset="0"/>
              <a:buChar char="•"/>
            </a:pPr>
            <a:r>
              <a:rPr lang="en-US" dirty="0">
                <a:solidFill>
                  <a:schemeClr val="accent1"/>
                </a:solidFill>
                <a:latin typeface="Abadi" panose="020B0604020104020204" pitchFamily="34" charset="0"/>
              </a:rPr>
              <a:t>Consider job flexibility and be open to change</a:t>
            </a:r>
          </a:p>
          <a:p>
            <a:pPr marL="285750" indent="-285750">
              <a:lnSpc>
                <a:spcPct val="150000"/>
              </a:lnSpc>
              <a:buFont typeface="Arial" panose="020B0604020202020204" pitchFamily="34" charset="0"/>
              <a:buChar char="•"/>
            </a:pPr>
            <a:r>
              <a:rPr lang="en-US" i="0" dirty="0">
                <a:solidFill>
                  <a:schemeClr val="tx2"/>
                </a:solidFill>
                <a:effectLst/>
                <a:latin typeface="Abadi" panose="020B0604020104020204" pitchFamily="34" charset="0"/>
              </a:rPr>
              <a:t>Reevaluate benefits and paid leave policies</a:t>
            </a:r>
          </a:p>
          <a:p>
            <a:pPr marL="285750" indent="-285750">
              <a:lnSpc>
                <a:spcPct val="150000"/>
              </a:lnSpc>
              <a:buFont typeface="Arial" panose="020B0604020202020204" pitchFamily="34" charset="0"/>
              <a:buChar char="•"/>
            </a:pPr>
            <a:r>
              <a:rPr lang="en-US" dirty="0">
                <a:solidFill>
                  <a:schemeClr val="accent1"/>
                </a:solidFill>
                <a:latin typeface="Abadi" panose="020B0604020104020204" pitchFamily="34" charset="0"/>
              </a:rPr>
              <a:t>Invest in peer-mentoring programs</a:t>
            </a:r>
          </a:p>
          <a:p>
            <a:pPr marL="285750" indent="-285750">
              <a:lnSpc>
                <a:spcPct val="150000"/>
              </a:lnSpc>
              <a:buFont typeface="Arial" panose="020B0604020202020204" pitchFamily="34" charset="0"/>
              <a:buChar char="•"/>
            </a:pPr>
            <a:r>
              <a:rPr lang="en-US" i="0" dirty="0">
                <a:solidFill>
                  <a:schemeClr val="tx2"/>
                </a:solidFill>
                <a:effectLst/>
                <a:latin typeface="Abadi" panose="020B0604020104020204" pitchFamily="34" charset="0"/>
              </a:rPr>
              <a:t>Encourage collaborative work systems</a:t>
            </a:r>
            <a:endParaRPr lang="en-US" dirty="0">
              <a:solidFill>
                <a:schemeClr val="tx2"/>
              </a:solidFill>
              <a:latin typeface="Abadi" panose="020B0604020104020204" pitchFamily="34" charset="0"/>
            </a:endParaRPr>
          </a:p>
          <a:p>
            <a:endParaRPr lang="en-US" sz="1600" i="1" dirty="0">
              <a:solidFill>
                <a:schemeClr val="accent1"/>
              </a:solidFill>
              <a:latin typeface="Abadi" panose="020B0604020104020204" pitchFamily="34" charset="0"/>
            </a:endParaRPr>
          </a:p>
          <a:p>
            <a:r>
              <a:rPr lang="en-US" sz="1600" i="1" dirty="0">
                <a:solidFill>
                  <a:schemeClr val="accent1"/>
                </a:solidFill>
                <a:latin typeface="Abadi" panose="020B0604020104020204" pitchFamily="34" charset="0"/>
              </a:rPr>
              <a:t>source: MIT Sloan Management Review, Fiona Lowenstein, founder of Body Politic, contributor   https://sloanreview.mit.edu/article/how-managers-can-support-employees-with-long-covid/ </a:t>
            </a:r>
          </a:p>
          <a:p>
            <a:endParaRPr lang="en-US" sz="1600" i="0" dirty="0">
              <a:solidFill>
                <a:schemeClr val="tx2"/>
              </a:solidFill>
              <a:effectLst/>
              <a:latin typeface="Abadi" panose="020B0604020104020204" pitchFamily="34" charset="0"/>
            </a:endParaRPr>
          </a:p>
          <a:p>
            <a:endParaRPr lang="en-US" sz="1600" i="0" dirty="0">
              <a:solidFill>
                <a:schemeClr val="tx2"/>
              </a:solidFill>
              <a:effectLst/>
              <a:latin typeface="Abadi" panose="020B0604020104020204" pitchFamily="34" charset="0"/>
            </a:endParaRPr>
          </a:p>
          <a:p>
            <a:r>
              <a:rPr lang="en-US" sz="1600" i="0" dirty="0">
                <a:solidFill>
                  <a:schemeClr val="tx2"/>
                </a:solidFill>
                <a:effectLst/>
                <a:latin typeface="Abadi" panose="020B0604020104020204" pitchFamily="34" charset="0"/>
              </a:rPr>
              <a:t>Note: This is what people with disabilities have already been advocating for in the workplace! Should it take a pandemic and a newly identified chronic illness to get the attention of employers?</a:t>
            </a:r>
          </a:p>
          <a:p>
            <a:pPr marL="285750" indent="-285750">
              <a:buFont typeface="Arial" panose="020B0604020202020204" pitchFamily="34" charset="0"/>
              <a:buChar char="•"/>
            </a:pPr>
            <a:endParaRPr lang="en-US" i="0" dirty="0">
              <a:solidFill>
                <a:schemeClr val="tx2"/>
              </a:solidFill>
              <a:effectLst/>
              <a:latin typeface="Abadi" panose="020B0604020104020204" pitchFamily="34" charset="0"/>
            </a:endParaRPr>
          </a:p>
        </p:txBody>
      </p:sp>
    </p:spTree>
    <p:extLst>
      <p:ext uri="{BB962C8B-B14F-4D97-AF65-F5344CB8AC3E}">
        <p14:creationId xmlns:p14="http://schemas.microsoft.com/office/powerpoint/2010/main" val="16347355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2BB75B1-E6B5-4050-1D77-CB5CAB189A35}"/>
              </a:ext>
            </a:extLst>
          </p:cNvPr>
          <p:cNvSpPr txBox="1">
            <a:spLocks noGrp="1"/>
          </p:cNvSpPr>
          <p:nvPr>
            <p:ph type="title" idx="4294967295"/>
          </p:nvPr>
        </p:nvSpPr>
        <p:spPr>
          <a:xfrm>
            <a:off x="0" y="431577"/>
            <a:ext cx="12192000" cy="93503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ctr" defTabSz="457200" rtl="0" eaLnBrk="1" latinLnBrk="0" hangingPunct="1">
              <a:lnSpc>
                <a:spcPct val="90000"/>
              </a:lnSpc>
              <a:spcBef>
                <a:spcPct val="0"/>
              </a:spcBef>
              <a:buNone/>
              <a:defRPr sz="4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uLnTx/>
                <a:uFillTx/>
                <a:latin typeface="Abadi" panose="020B0604020104020204" pitchFamily="34" charset="0"/>
                <a:ea typeface="+mj-ea"/>
                <a:cs typeface="Trebuchet MS"/>
              </a:rPr>
              <a:t>Additional Resources and Information for Employers</a:t>
            </a:r>
          </a:p>
        </p:txBody>
      </p:sp>
      <p:cxnSp>
        <p:nvCxnSpPr>
          <p:cNvPr id="3" name="Straight Connector 2">
            <a:extLst>
              <a:ext uri="{FF2B5EF4-FFF2-40B4-BE49-F238E27FC236}">
                <a16:creationId xmlns:a16="http://schemas.microsoft.com/office/drawing/2014/main" id="{41DB757C-3A34-B2AB-80DA-C2532A275153}"/>
              </a:ext>
              <a:ext uri="{C183D7F6-B498-43B3-948B-1728B52AA6E4}">
                <adec:decorative xmlns:adec="http://schemas.microsoft.com/office/drawing/2017/decorative" val="1"/>
              </a:ext>
            </a:extLst>
          </p:cNvPr>
          <p:cNvCxnSpPr/>
          <p:nvPr/>
        </p:nvCxnSpPr>
        <p:spPr>
          <a:xfrm>
            <a:off x="181973" y="1336306"/>
            <a:ext cx="11594391"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871A987D-73AC-583B-9A92-0F345D917159}"/>
              </a:ext>
            </a:extLst>
          </p:cNvPr>
          <p:cNvSpPr txBox="1"/>
          <p:nvPr/>
        </p:nvSpPr>
        <p:spPr>
          <a:xfrm>
            <a:off x="300446" y="1578148"/>
            <a:ext cx="11155679" cy="5355312"/>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Abadi" panose="020B0604020104020204" pitchFamily="34" charset="0"/>
              </a:rPr>
              <a:t>JAN (Job Accommodation Network) &amp; EARN (Employer Assistance and Resource Network on Disability Inclusion Supporting Employers with Long COVID: A Guide for Employers </a:t>
            </a:r>
            <a:r>
              <a:rPr lang="en-US" dirty="0">
                <a:solidFill>
                  <a:schemeClr val="accent1"/>
                </a:solidFill>
                <a:latin typeface="Abadi" panose="020B0604020104020204" pitchFamily="34" charset="0"/>
                <a:hlinkClick r:id="rId3">
                  <a:extLst>
                    <a:ext uri="{A12FA001-AC4F-418D-AE19-62706E023703}">
                      <ahyp:hlinkClr xmlns:ahyp="http://schemas.microsoft.com/office/drawing/2018/hyperlinkcolor" val="tx"/>
                    </a:ext>
                  </a:extLst>
                </a:hlinkClick>
              </a:rPr>
              <a:t>https://askjan.org/publications/upload/Supporting-Employees-with-Long-COVID-A-Guide-for-Employers.pdf</a:t>
            </a:r>
            <a:endParaRPr lang="en-US" dirty="0">
              <a:solidFill>
                <a:schemeClr val="accent1"/>
              </a:solidFill>
              <a:latin typeface="Abadi" panose="020B0604020104020204" pitchFamily="34" charset="0"/>
            </a:endParaRPr>
          </a:p>
          <a:p>
            <a:endParaRPr lang="en-US" dirty="0">
              <a:solidFill>
                <a:schemeClr val="accent1"/>
              </a:solidFill>
              <a:latin typeface="Abadi" panose="020B0604020104020204" pitchFamily="34" charset="0"/>
            </a:endParaRPr>
          </a:p>
          <a:p>
            <a:pPr marL="285750" indent="-285750">
              <a:buFont typeface="Arial" panose="020B0604020202020204" pitchFamily="34" charset="0"/>
              <a:buChar char="•"/>
            </a:pPr>
            <a:r>
              <a:rPr lang="en-US" dirty="0">
                <a:latin typeface="Abadi" panose="020B0604020104020204" pitchFamily="34" charset="0"/>
              </a:rPr>
              <a:t>Guidance on Long Covid as a Disability Under the ADA, Section 504 and Section 1557 </a:t>
            </a:r>
            <a:r>
              <a:rPr lang="en-US" spc="100" dirty="0">
                <a:solidFill>
                  <a:schemeClr val="accent1"/>
                </a:solidFill>
                <a:latin typeface="Abadi" panose="020B0604020104020204" pitchFamily="34" charset="0"/>
                <a:hlinkClick r:id="rId4">
                  <a:extLst>
                    <a:ext uri="{A12FA001-AC4F-418D-AE19-62706E023703}">
                      <ahyp:hlinkClr xmlns:ahyp="http://schemas.microsoft.com/office/drawing/2018/hyperlinkcolor" val="tx"/>
                    </a:ext>
                  </a:extLst>
                </a:hlinkClick>
              </a:rPr>
              <a:t>https://www.hhs.gov/civil-rights/for-providers/civil-rights-covid19/guidance-long-covid-disability/index.html</a:t>
            </a:r>
            <a:endParaRPr lang="en-US" spc="100" dirty="0">
              <a:solidFill>
                <a:schemeClr val="accent1"/>
              </a:solidFill>
              <a:latin typeface="Abadi" panose="020B0604020104020204" pitchFamily="34" charset="0"/>
            </a:endParaRPr>
          </a:p>
          <a:p>
            <a:pPr algn="l"/>
            <a:endParaRPr lang="en-US" dirty="0">
              <a:latin typeface="Abadi" panose="020B0604020104020204" pitchFamily="34" charset="0"/>
            </a:endParaRPr>
          </a:p>
          <a:p>
            <a:pPr marL="285750" indent="-285750" algn="l">
              <a:buFont typeface="Arial" panose="020B0604020202020204" pitchFamily="34" charset="0"/>
              <a:buChar char="•"/>
            </a:pPr>
            <a:r>
              <a:rPr lang="en-US" i="0" dirty="0">
                <a:effectLst/>
                <a:latin typeface="Abadi" panose="020B0604020104020204" pitchFamily="34" charset="0"/>
              </a:rPr>
              <a:t>Questions and Answers on the Final Rule of Implementing the ADA Amendments Act of 2008: </a:t>
            </a:r>
            <a:r>
              <a:rPr lang="en-US" i="0" dirty="0">
                <a:solidFill>
                  <a:schemeClr val="accent1"/>
                </a:solidFill>
                <a:effectLst/>
                <a:latin typeface="Abadi" panose="020B0604020104020204" pitchFamily="34" charset="0"/>
                <a:hlinkClick r:id="rId5">
                  <a:extLst>
                    <a:ext uri="{A12FA001-AC4F-418D-AE19-62706E023703}">
                      <ahyp:hlinkClr xmlns:ahyp="http://schemas.microsoft.com/office/drawing/2018/hyperlinkcolor" val="tx"/>
                    </a:ext>
                  </a:extLst>
                </a:hlinkClick>
              </a:rPr>
              <a:t>https://www.eeoc.gov/laws/guidance/questions-and-answers-final-rule-implementing-ada-amendments-act-2008</a:t>
            </a:r>
            <a:endParaRPr lang="en-US" i="0" dirty="0">
              <a:solidFill>
                <a:schemeClr val="accent1"/>
              </a:solidFill>
              <a:effectLst/>
              <a:latin typeface="Abadi" panose="020B0604020104020204" pitchFamily="34" charset="0"/>
            </a:endParaRPr>
          </a:p>
          <a:p>
            <a:pPr algn="l"/>
            <a:endParaRPr lang="en-US" i="0" dirty="0">
              <a:solidFill>
                <a:schemeClr val="accent1"/>
              </a:solidFill>
              <a:effectLst/>
              <a:latin typeface="Abadi" panose="020B0604020104020204" pitchFamily="34" charset="0"/>
            </a:endParaRPr>
          </a:p>
          <a:p>
            <a:pPr marL="285750" indent="-285750">
              <a:buFont typeface="Arial" panose="020B0604020202020204" pitchFamily="34" charset="0"/>
              <a:buChar char="•"/>
            </a:pPr>
            <a:r>
              <a:rPr lang="en-US" i="0" dirty="0">
                <a:effectLst/>
                <a:latin typeface="Abadi" panose="020B0604020104020204" pitchFamily="34" charset="0"/>
              </a:rPr>
              <a:t>What you should know about COVID-19 and the ADA, the Rehabilitation Act, and Other EEO Laws </a:t>
            </a:r>
            <a:r>
              <a:rPr lang="en-US" i="0" dirty="0">
                <a:solidFill>
                  <a:schemeClr val="accent1"/>
                </a:solidFill>
                <a:effectLst/>
                <a:latin typeface="Abadi" panose="020B0604020104020204" pitchFamily="34" charset="0"/>
              </a:rPr>
              <a:t>https://www.eeoc.gov/wysk/what-you-should-know-about-covid-19-and-ada-rehabilitation-act-and-other-eeo-laws</a:t>
            </a:r>
          </a:p>
          <a:p>
            <a:pPr marL="285750" indent="-285750" algn="l">
              <a:buFont typeface="Arial" panose="020B0604020202020204" pitchFamily="34" charset="0"/>
              <a:buChar char="•"/>
            </a:pPr>
            <a:endParaRPr lang="en-US" dirty="0">
              <a:solidFill>
                <a:schemeClr val="accent1"/>
              </a:solidFill>
              <a:latin typeface="Abadi" panose="020B0604020104020204" pitchFamily="34" charset="0"/>
            </a:endParaRPr>
          </a:p>
          <a:p>
            <a:pPr marL="285750" indent="-285750" algn="l">
              <a:buFont typeface="Arial" panose="020B0604020202020204" pitchFamily="34" charset="0"/>
              <a:buChar char="•"/>
            </a:pPr>
            <a:r>
              <a:rPr lang="en-US" i="0" dirty="0">
                <a:effectLst/>
                <a:latin typeface="Abadi" panose="020B0604020104020204" pitchFamily="34" charset="0"/>
              </a:rPr>
              <a:t>Supporting Employers with Long COVID: A Guide for Employers – from the JAN Network </a:t>
            </a:r>
            <a:r>
              <a:rPr lang="en-US" i="0" dirty="0">
                <a:solidFill>
                  <a:schemeClr val="accent1"/>
                </a:solidFill>
                <a:effectLst/>
                <a:latin typeface="Abadi" panose="020B0604020104020204" pitchFamily="34" charset="0"/>
              </a:rPr>
              <a:t>https://askjan.org/publications/upload/Supporting-Employees-with-Long-COVID-A-Guide-for-Employers.pdf</a:t>
            </a:r>
          </a:p>
          <a:p>
            <a:pPr lvl="1"/>
            <a:endParaRPr lang="en-US" i="0" dirty="0">
              <a:solidFill>
                <a:schemeClr val="accent1"/>
              </a:solidFill>
              <a:effectLst/>
              <a:latin typeface="Abadi" panose="020B0604020104020204" pitchFamily="34" charset="0"/>
            </a:endParaRPr>
          </a:p>
        </p:txBody>
      </p:sp>
    </p:spTree>
    <p:extLst>
      <p:ext uri="{BB962C8B-B14F-4D97-AF65-F5344CB8AC3E}">
        <p14:creationId xmlns:p14="http://schemas.microsoft.com/office/powerpoint/2010/main" val="11602544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4E7F8B98-D961-5B97-1878-C3260A3A3598}"/>
              </a:ext>
              <a:ext uri="{C183D7F6-B498-43B3-948B-1728B52AA6E4}">
                <adec:decorative xmlns:adec="http://schemas.microsoft.com/office/drawing/2017/decorative" val="1"/>
              </a:ext>
            </a:extLst>
          </p:cNvPr>
          <p:cNvCxnSpPr/>
          <p:nvPr/>
        </p:nvCxnSpPr>
        <p:spPr>
          <a:xfrm>
            <a:off x="181973" y="1209972"/>
            <a:ext cx="11594391"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6C295BCB-3057-5C3A-3A14-A3420AE3C3D7}"/>
              </a:ext>
            </a:extLst>
          </p:cNvPr>
          <p:cNvSpPr txBox="1">
            <a:spLocks noGrp="1"/>
          </p:cNvSpPr>
          <p:nvPr>
            <p:ph type="title" idx="4294967295"/>
          </p:nvPr>
        </p:nvSpPr>
        <p:spPr>
          <a:xfrm>
            <a:off x="840509" y="260259"/>
            <a:ext cx="10427047" cy="104924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ctr" defTabSz="457200" rtl="0" eaLnBrk="1" latinLnBrk="0" hangingPunct="1">
              <a:lnSpc>
                <a:spcPct val="90000"/>
              </a:lnSpc>
              <a:spcBef>
                <a:spcPct val="0"/>
              </a:spcBef>
              <a:buNone/>
              <a:defRPr sz="4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n-US" sz="4600" b="0" i="0" u="none" strike="noStrike" kern="1200" cap="none" spc="0" normalizeH="0" baseline="0" noProof="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uLnTx/>
                <a:uFillTx/>
                <a:latin typeface="Abadi" panose="020B0604020104020204" pitchFamily="34" charset="0"/>
                <a:ea typeface="+mj-ea"/>
                <a:cs typeface="Trebuchet MS"/>
              </a:rPr>
              <a:t>Centers for Independent Living</a:t>
            </a:r>
          </a:p>
        </p:txBody>
      </p:sp>
      <p:sp>
        <p:nvSpPr>
          <p:cNvPr id="4" name="TextBox 3">
            <a:extLst>
              <a:ext uri="{FF2B5EF4-FFF2-40B4-BE49-F238E27FC236}">
                <a16:creationId xmlns:a16="http://schemas.microsoft.com/office/drawing/2014/main" id="{40D4B6E8-10EC-D17A-3DFD-618B9224745E}"/>
              </a:ext>
            </a:extLst>
          </p:cNvPr>
          <p:cNvSpPr txBox="1"/>
          <p:nvPr/>
        </p:nvSpPr>
        <p:spPr>
          <a:xfrm>
            <a:off x="456122" y="1389585"/>
            <a:ext cx="10811434" cy="5093830"/>
          </a:xfrm>
          <a:prstGeom prst="rect">
            <a:avLst/>
          </a:prstGeom>
          <a:noFill/>
        </p:spPr>
        <p:txBody>
          <a:bodyPr wrap="square" rtlCol="0">
            <a:spAutoFit/>
          </a:bodyPr>
          <a:lstStyle/>
          <a:p>
            <a:pPr marL="0" marR="0">
              <a:spcBef>
                <a:spcPts val="0"/>
              </a:spcBef>
              <a:spcAft>
                <a:spcPts val="800"/>
              </a:spcAft>
            </a:pPr>
            <a:r>
              <a:rPr lang="en-US" sz="1600" dirty="0">
                <a:solidFill>
                  <a:schemeClr val="accent1"/>
                </a:solidFill>
                <a:effectLst/>
                <a:latin typeface="Abadi" panose="020B0604020104020204" pitchFamily="34" charset="0"/>
                <a:ea typeface="Calibri" panose="020F0502020204030204" pitchFamily="34" charset="0"/>
                <a:cs typeface="Times New Roman" panose="02020603050405020304" pitchFamily="18" charset="0"/>
              </a:rPr>
              <a:t>Who and what are we and how can we help?</a:t>
            </a:r>
          </a:p>
          <a:p>
            <a:pPr marL="0" marR="0">
              <a:spcBef>
                <a:spcPts val="0"/>
              </a:spcBef>
              <a:spcAft>
                <a:spcPts val="800"/>
              </a:spcAft>
            </a:pPr>
            <a:r>
              <a:rPr lang="en-US" sz="1600" dirty="0">
                <a:effectLst/>
                <a:latin typeface="Abadi" panose="020B0604020104020204" pitchFamily="34" charset="0"/>
                <a:ea typeface="Calibri" panose="020F0502020204030204" pitchFamily="34" charset="0"/>
                <a:cs typeface="Times New Roman" panose="02020603050405020304" pitchFamily="18" charset="0"/>
              </a:rPr>
              <a:t>Independence, Inc. is one of about 400 Centers for Independent Living across the United States and one of 10 in the State of Kansas. CIL’s were born from the Independent Living movement of the 1970’s where disability rights advocates fought for their civil rights live independently in the community, establish expectations that places will be accessible, and that community programs and services will be available to all.  CIL’s are staffed by and provide services for people with disabilities through the five required core services of:</a:t>
            </a:r>
          </a:p>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Abadi" panose="020B0604020104020204" pitchFamily="34" charset="0"/>
                <a:ea typeface="Calibri" panose="020F0502020204030204" pitchFamily="34" charset="0"/>
                <a:cs typeface="Times New Roman" panose="02020603050405020304" pitchFamily="18" charset="0"/>
              </a:rPr>
              <a:t>Advocacy </a:t>
            </a:r>
          </a:p>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Abadi" panose="020B0604020104020204" pitchFamily="34" charset="0"/>
                <a:ea typeface="Calibri" panose="020F0502020204030204" pitchFamily="34" charset="0"/>
                <a:cs typeface="Times New Roman" panose="02020603050405020304" pitchFamily="18" charset="0"/>
              </a:rPr>
              <a:t>Information &amp; Referral</a:t>
            </a:r>
          </a:p>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Abadi" panose="020B0604020104020204" pitchFamily="34" charset="0"/>
                <a:ea typeface="Calibri" panose="020F0502020204030204" pitchFamily="34" charset="0"/>
                <a:cs typeface="Times New Roman" panose="02020603050405020304" pitchFamily="18" charset="0"/>
              </a:rPr>
              <a:t>Independent Living Skills Training</a:t>
            </a:r>
          </a:p>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Abadi" panose="020B0604020104020204" pitchFamily="34" charset="0"/>
                <a:ea typeface="Calibri" panose="020F0502020204030204" pitchFamily="34" charset="0"/>
                <a:cs typeface="Times New Roman" panose="02020603050405020304" pitchFamily="18" charset="0"/>
              </a:rPr>
              <a:t>Peer Support </a:t>
            </a:r>
          </a:p>
          <a:p>
            <a:pPr marL="342900" marR="0" lvl="0" indent="-342900">
              <a:lnSpc>
                <a:spcPct val="107000"/>
              </a:lnSpc>
              <a:spcBef>
                <a:spcPts val="0"/>
              </a:spcBef>
              <a:spcAft>
                <a:spcPts val="800"/>
              </a:spcAft>
              <a:buFont typeface="Symbol" panose="05050102010706020507" pitchFamily="18" charset="2"/>
              <a:buChar char=""/>
            </a:pPr>
            <a:r>
              <a:rPr lang="en-US" sz="1400" dirty="0">
                <a:effectLst/>
                <a:latin typeface="Abadi" panose="020B0604020104020204" pitchFamily="34" charset="0"/>
                <a:ea typeface="Calibri" panose="020F0502020204030204" pitchFamily="34" charset="0"/>
                <a:cs typeface="Times New Roman" panose="02020603050405020304" pitchFamily="18" charset="0"/>
              </a:rPr>
              <a:t>Transition services: Transitioning from institution to community-based living and Youth Transition from school to adult life. </a:t>
            </a:r>
          </a:p>
          <a:p>
            <a:pPr marL="0" marR="0">
              <a:lnSpc>
                <a:spcPct val="107000"/>
              </a:lnSpc>
              <a:spcBef>
                <a:spcPts val="0"/>
              </a:spcBef>
            </a:pPr>
            <a:r>
              <a:rPr lang="en-US" sz="1400" dirty="0">
                <a:effectLst/>
                <a:latin typeface="Abadi" panose="020B0604020104020204" pitchFamily="34" charset="0"/>
                <a:ea typeface="Calibri" panose="020F0502020204030204" pitchFamily="34" charset="0"/>
                <a:cs typeface="Times New Roman" panose="02020603050405020304" pitchFamily="18" charset="0"/>
              </a:rPr>
              <a:t>CIL’s can also offer an array of additional services like</a:t>
            </a:r>
          </a:p>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Abadi" panose="020B0604020104020204" pitchFamily="34" charset="0"/>
                <a:ea typeface="Calibri" panose="020F0502020204030204" pitchFamily="34" charset="0"/>
                <a:cs typeface="Times New Roman" panose="02020603050405020304" pitchFamily="18" charset="0"/>
              </a:rPr>
              <a:t>Transportation</a:t>
            </a:r>
          </a:p>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Abadi" panose="020B0604020104020204" pitchFamily="34" charset="0"/>
                <a:ea typeface="Calibri" panose="020F0502020204030204" pitchFamily="34" charset="0"/>
                <a:cs typeface="Times New Roman" panose="02020603050405020304" pitchFamily="18" charset="0"/>
              </a:rPr>
              <a:t>Financial Management Services</a:t>
            </a:r>
          </a:p>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Abadi" panose="020B0604020104020204" pitchFamily="34" charset="0"/>
                <a:ea typeface="Calibri" panose="020F0502020204030204" pitchFamily="34" charset="0"/>
                <a:cs typeface="Times New Roman" panose="02020603050405020304" pitchFamily="18" charset="0"/>
              </a:rPr>
              <a:t>Housing assistance and an Accessible Housing Program</a:t>
            </a:r>
          </a:p>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Abadi" panose="020B0604020104020204" pitchFamily="34" charset="0"/>
                <a:ea typeface="Calibri" panose="020F0502020204030204" pitchFamily="34" charset="0"/>
                <a:cs typeface="Times New Roman" panose="02020603050405020304" pitchFamily="18" charset="0"/>
              </a:rPr>
              <a:t>Business &amp; Community Services</a:t>
            </a:r>
          </a:p>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Abadi" panose="020B0604020104020204" pitchFamily="34" charset="0"/>
                <a:ea typeface="Calibri" panose="020F0502020204030204" pitchFamily="34" charset="0"/>
                <a:cs typeface="Times New Roman" panose="02020603050405020304" pitchFamily="18" charset="0"/>
              </a:rPr>
              <a:t>Independent Living Counseling through the Working Health program</a:t>
            </a:r>
          </a:p>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Abadi" panose="020B0604020104020204" pitchFamily="34" charset="0"/>
                <a:ea typeface="Calibri" panose="020F0502020204030204" pitchFamily="34" charset="0"/>
                <a:cs typeface="Times New Roman" panose="02020603050405020304" pitchFamily="18" charset="0"/>
              </a:rPr>
              <a:t>Kansas TAP program</a:t>
            </a:r>
          </a:p>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Abadi" panose="020B0604020104020204" pitchFamily="34" charset="0"/>
                <a:ea typeface="Calibri" panose="020F0502020204030204" pitchFamily="34" charset="0"/>
                <a:cs typeface="Times New Roman" panose="02020603050405020304" pitchFamily="18" charset="0"/>
              </a:rPr>
              <a:t>Medical Equipment Loan Bank</a:t>
            </a:r>
          </a:p>
          <a:p>
            <a:pPr marL="342900" marR="0" lvl="0" indent="-342900">
              <a:lnSpc>
                <a:spcPct val="107000"/>
              </a:lnSpc>
              <a:spcBef>
                <a:spcPts val="0"/>
              </a:spcBef>
              <a:spcAft>
                <a:spcPts val="800"/>
              </a:spcAft>
              <a:buFont typeface="Symbol" panose="05050102010706020507" pitchFamily="18" charset="2"/>
              <a:buChar char=""/>
            </a:pPr>
            <a:r>
              <a:rPr lang="en-US" sz="1400" dirty="0">
                <a:effectLst/>
                <a:latin typeface="Abadi" panose="020B0604020104020204" pitchFamily="34" charset="0"/>
                <a:ea typeface="Calibri" panose="020F0502020204030204" pitchFamily="34" charset="0"/>
                <a:cs typeface="Times New Roman" panose="02020603050405020304" pitchFamily="18" charset="0"/>
              </a:rPr>
              <a:t>Computer Lab</a:t>
            </a:r>
          </a:p>
        </p:txBody>
      </p:sp>
    </p:spTree>
    <p:extLst>
      <p:ext uri="{BB962C8B-B14F-4D97-AF65-F5344CB8AC3E}">
        <p14:creationId xmlns:p14="http://schemas.microsoft.com/office/powerpoint/2010/main" val="36991447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89086B-C694-B3CE-3D76-3EAD512EA675}"/>
              </a:ext>
            </a:extLst>
          </p:cNvPr>
          <p:cNvSpPr txBox="1">
            <a:spLocks noGrp="1"/>
          </p:cNvSpPr>
          <p:nvPr>
            <p:ph type="title" idx="4294967295"/>
          </p:nvPr>
        </p:nvSpPr>
        <p:spPr>
          <a:xfrm>
            <a:off x="489857" y="131918"/>
            <a:ext cx="11332028"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tx1"/>
                </a:solidFill>
                <a:effectLst/>
                <a:uLnTx/>
                <a:uFillTx/>
                <a:latin typeface="Abadi" panose="020B0604020104020204" pitchFamily="34" charset="0"/>
                <a:ea typeface="+mn-ea"/>
                <a:cs typeface="+mn-cs"/>
              </a:rPr>
              <a:t>Breaking Down the Barriers:</a:t>
            </a:r>
          </a:p>
        </p:txBody>
      </p:sp>
      <p:cxnSp>
        <p:nvCxnSpPr>
          <p:cNvPr id="6" name="Straight Connector 5">
            <a:extLst>
              <a:ext uri="{FF2B5EF4-FFF2-40B4-BE49-F238E27FC236}">
                <a16:creationId xmlns:a16="http://schemas.microsoft.com/office/drawing/2014/main" id="{9960D065-E4B3-D584-7FEB-9C12D01C27B1}"/>
              </a:ext>
              <a:ext uri="{C183D7F6-B498-43B3-948B-1728B52AA6E4}">
                <adec:decorative xmlns:adec="http://schemas.microsoft.com/office/drawing/2017/decorative" val="1"/>
              </a:ext>
            </a:extLst>
          </p:cNvPr>
          <p:cNvCxnSpPr/>
          <p:nvPr/>
        </p:nvCxnSpPr>
        <p:spPr>
          <a:xfrm>
            <a:off x="227494" y="939261"/>
            <a:ext cx="11594391"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CA663FE4-0323-E433-F908-E60F7B68E9F5}"/>
              </a:ext>
            </a:extLst>
          </p:cNvPr>
          <p:cNvSpPr txBox="1"/>
          <p:nvPr/>
        </p:nvSpPr>
        <p:spPr>
          <a:xfrm>
            <a:off x="544286" y="1093771"/>
            <a:ext cx="11647714" cy="5632311"/>
          </a:xfrm>
          <a:prstGeom prst="rect">
            <a:avLst/>
          </a:prstGeom>
          <a:noFill/>
        </p:spPr>
        <p:txBody>
          <a:bodyPr wrap="square">
            <a:spAutoFit/>
          </a:bodyPr>
          <a:lstStyle/>
          <a:p>
            <a:pPr marL="285750" indent="-285750">
              <a:buFont typeface="Arial" panose="020B0604020202020204" pitchFamily="34" charset="0"/>
              <a:buChar char="•"/>
            </a:pPr>
            <a:r>
              <a:rPr lang="en-US" sz="1500" i="1" dirty="0">
                <a:latin typeface="Abadi" panose="020B0604020104020204" pitchFamily="34" charset="0"/>
              </a:rPr>
              <a:t>We haven’t had any calls or inquiries for Covid-related services</a:t>
            </a:r>
          </a:p>
          <a:p>
            <a:r>
              <a:rPr lang="en-US" sz="1500" dirty="0">
                <a:solidFill>
                  <a:schemeClr val="accent1"/>
                </a:solidFill>
                <a:latin typeface="Abadi" panose="020B0604020104020204" pitchFamily="34" charset="0"/>
              </a:rPr>
              <a:t>The idea of Long-COVID is still quite new and the general public may be experiencing it and not realize it. Doctors often dismiss these claims of ongoing symptoms and say  to give it more time without ever seeing the patient in office</a:t>
            </a:r>
            <a:endParaRPr lang="en-US" sz="1500" i="1" dirty="0">
              <a:solidFill>
                <a:schemeClr val="accent1"/>
              </a:solidFill>
              <a:latin typeface="Abadi" panose="020B0604020104020204" pitchFamily="34" charset="0"/>
            </a:endParaRPr>
          </a:p>
          <a:p>
            <a:pPr marL="285750" indent="-285750">
              <a:buFont typeface="Arial" panose="020B0604020202020204" pitchFamily="34" charset="0"/>
              <a:buChar char="•"/>
            </a:pPr>
            <a:r>
              <a:rPr lang="en-US" sz="1500" i="1" dirty="0">
                <a:latin typeface="Abadi" panose="020B0604020104020204" pitchFamily="34" charset="0"/>
              </a:rPr>
              <a:t>We don’t currently offer Covid-related services and aren’t sure there’s really a need</a:t>
            </a:r>
          </a:p>
          <a:p>
            <a:r>
              <a:rPr lang="en-US" sz="1500" dirty="0">
                <a:solidFill>
                  <a:schemeClr val="accent1"/>
                </a:solidFill>
                <a:latin typeface="Abadi" panose="020B0604020104020204" pitchFamily="34" charset="0"/>
              </a:rPr>
              <a:t>All the research around Long-COVID shows that the need is great and services to assist consumers needs to expand</a:t>
            </a:r>
            <a:endParaRPr lang="en-US" sz="1500" b="0" i="0" dirty="0">
              <a:solidFill>
                <a:schemeClr val="accent1"/>
              </a:solidFill>
              <a:effectLst/>
              <a:latin typeface="Abadi" panose="020B0604020104020204" pitchFamily="34" charset="0"/>
            </a:endParaRPr>
          </a:p>
          <a:p>
            <a:pPr marL="285750" indent="-285750">
              <a:buFont typeface="Arial" panose="020B0604020202020204" pitchFamily="34" charset="0"/>
              <a:buChar char="•"/>
            </a:pPr>
            <a:r>
              <a:rPr lang="en-US" sz="1500" i="1" dirty="0">
                <a:latin typeface="Abadi" panose="020B0604020104020204" pitchFamily="34" charset="0"/>
              </a:rPr>
              <a:t>We didn’t accept the Federal Public Health Work Force grant for Covid-related services</a:t>
            </a:r>
          </a:p>
          <a:p>
            <a:r>
              <a:rPr lang="en-US" sz="1500" dirty="0">
                <a:solidFill>
                  <a:schemeClr val="accent1"/>
                </a:solidFill>
                <a:latin typeface="Abadi" panose="020B0604020104020204" pitchFamily="34" charset="0"/>
              </a:rPr>
              <a:t>You don’t need to specifically fund a new position to incorporate Covid-related services like I&amp;R, assisting with disability claims, providing community COVID resources etc.</a:t>
            </a:r>
          </a:p>
          <a:p>
            <a:pPr marL="285750" indent="-285750">
              <a:buFont typeface="Arial" panose="020B0604020202020204" pitchFamily="34" charset="0"/>
              <a:buChar char="•"/>
            </a:pPr>
            <a:r>
              <a:rPr lang="en-US" sz="1500" i="1" dirty="0">
                <a:latin typeface="Abadi" panose="020B0604020104020204" pitchFamily="34" charset="0"/>
              </a:rPr>
              <a:t>We don’t offer Covid-related peer support and don’t know of any Covid-related support groups in the area</a:t>
            </a:r>
          </a:p>
          <a:p>
            <a:r>
              <a:rPr lang="en-US" sz="1500" dirty="0">
                <a:solidFill>
                  <a:schemeClr val="accent1"/>
                </a:solidFill>
                <a:latin typeface="Abadi" panose="020B0604020104020204" pitchFamily="34" charset="0"/>
              </a:rPr>
              <a:t>Long-COVID, like any other disability, doesn’t necessarily warrant it’s own specific group of peers. Many chronic health conditions take the same mental and physical toll on people. Already established groups can incorporate people living with Long-COVID</a:t>
            </a:r>
          </a:p>
          <a:p>
            <a:pPr marL="285750" indent="-285750">
              <a:buFont typeface="Arial" panose="020B0604020202020204" pitchFamily="34" charset="0"/>
              <a:buChar char="•"/>
            </a:pPr>
            <a:r>
              <a:rPr lang="en-US" sz="1500" i="1" dirty="0">
                <a:latin typeface="Abadi" panose="020B0604020104020204" pitchFamily="34" charset="0"/>
              </a:rPr>
              <a:t>We don’t have any staff trained in Covid-related issues</a:t>
            </a:r>
          </a:p>
          <a:p>
            <a:r>
              <a:rPr lang="en-US" sz="1500" dirty="0">
                <a:solidFill>
                  <a:schemeClr val="accent1"/>
                </a:solidFill>
                <a:latin typeface="Abadi" panose="020B0604020104020204" pitchFamily="34" charset="0"/>
              </a:rPr>
              <a:t>Staff can intake and assist people with Long-COVID just as any other person with a disability. The key is to educate the public about Long-COVID through established resources</a:t>
            </a:r>
          </a:p>
          <a:p>
            <a:pPr marL="285750" indent="-285750">
              <a:buFont typeface="Arial" panose="020B0604020202020204" pitchFamily="34" charset="0"/>
              <a:buChar char="•"/>
            </a:pPr>
            <a:r>
              <a:rPr lang="en-US" sz="1500" i="1" dirty="0">
                <a:latin typeface="Abadi" panose="020B0604020104020204" pitchFamily="34" charset="0"/>
              </a:rPr>
              <a:t>Long-COVID isn’t a big problem in our area</a:t>
            </a:r>
          </a:p>
          <a:p>
            <a:r>
              <a:rPr lang="en-US" sz="1500" dirty="0">
                <a:solidFill>
                  <a:schemeClr val="accent1"/>
                </a:solidFill>
                <a:latin typeface="Abadi" panose="020B0604020104020204" pitchFamily="34" charset="0"/>
              </a:rPr>
              <a:t>Chances are, it actually is and is either not yet recognized and understood by consumers, or consumers aren’t reaching out for help. Educating the community and participating in outreach is essential</a:t>
            </a:r>
          </a:p>
          <a:p>
            <a:pPr marL="285750" indent="-285750">
              <a:buFont typeface="Arial" panose="020B0604020202020204" pitchFamily="34" charset="0"/>
              <a:buChar char="•"/>
            </a:pPr>
            <a:r>
              <a:rPr lang="en-US" sz="1500" i="1" dirty="0">
                <a:latin typeface="Abadi" panose="020B0604020104020204" pitchFamily="34" charset="0"/>
              </a:rPr>
              <a:t>We still have the first round of CARES Act funding to spend and aren’t sure what to do with it</a:t>
            </a:r>
          </a:p>
          <a:p>
            <a:r>
              <a:rPr lang="en-US" sz="1500" dirty="0">
                <a:solidFill>
                  <a:schemeClr val="accent1"/>
                </a:solidFill>
                <a:latin typeface="Abadi" panose="020B0604020104020204" pitchFamily="34" charset="0"/>
              </a:rPr>
              <a:t>The PHW Grant is completely different and is meant to go towards the salary of a dedicated PHW to serve the community</a:t>
            </a:r>
          </a:p>
          <a:p>
            <a:pPr marL="285750" indent="-285750">
              <a:buFont typeface="Arial" panose="020B0604020202020204" pitchFamily="34" charset="0"/>
              <a:buChar char="•"/>
            </a:pPr>
            <a:r>
              <a:rPr lang="en-US" sz="1500" b="0" i="1" dirty="0">
                <a:effectLst/>
                <a:latin typeface="Abadi" panose="020B0604020104020204" pitchFamily="34" charset="0"/>
              </a:rPr>
              <a:t>We don’t feel equipped</a:t>
            </a:r>
          </a:p>
          <a:p>
            <a:r>
              <a:rPr lang="en-US" sz="1500" dirty="0">
                <a:solidFill>
                  <a:schemeClr val="accent1"/>
                </a:solidFill>
                <a:latin typeface="Abadi" panose="020B0604020104020204" pitchFamily="34" charset="0"/>
              </a:rPr>
              <a:t>You are! You don’t have to fully understand it to be able to assist someone with a COVID-related disability</a:t>
            </a:r>
            <a:endParaRPr lang="en-US" sz="1500" b="0" i="0" dirty="0">
              <a:solidFill>
                <a:schemeClr val="accent1"/>
              </a:solidFill>
              <a:effectLst/>
              <a:latin typeface="Abadi" panose="020B0604020104020204" pitchFamily="34" charset="0"/>
            </a:endParaRPr>
          </a:p>
          <a:p>
            <a:pPr marL="285750" indent="-285750">
              <a:buFont typeface="Arial" panose="020B0604020202020204" pitchFamily="34" charset="0"/>
              <a:buChar char="•"/>
            </a:pPr>
            <a:r>
              <a:rPr lang="en-US" sz="1500" dirty="0">
                <a:latin typeface="Abadi" panose="020B0604020104020204" pitchFamily="34" charset="0"/>
              </a:rPr>
              <a:t>I don’t know the COVID lingo</a:t>
            </a:r>
          </a:p>
          <a:p>
            <a:r>
              <a:rPr lang="en-US" sz="1500" dirty="0">
                <a:solidFill>
                  <a:schemeClr val="accent1"/>
                </a:solidFill>
                <a:latin typeface="Abadi" panose="020B0604020104020204" pitchFamily="34" charset="0"/>
              </a:rPr>
              <a:t>That’s ok! The more people you assist, the more you’ll learn alongside them</a:t>
            </a:r>
            <a:endParaRPr lang="en-US" sz="1500" b="0" i="0" dirty="0">
              <a:solidFill>
                <a:schemeClr val="accent1"/>
              </a:solidFill>
              <a:effectLst/>
              <a:latin typeface="Abadi" panose="020B0604020104020204" pitchFamily="34" charset="0"/>
            </a:endParaRPr>
          </a:p>
          <a:p>
            <a:pPr marL="285750" indent="-285750">
              <a:buFont typeface="Arial" panose="020B0604020202020204" pitchFamily="34" charset="0"/>
              <a:buChar char="•"/>
            </a:pPr>
            <a:endParaRPr lang="en-US" sz="1500" dirty="0">
              <a:solidFill>
                <a:schemeClr val="accent1"/>
              </a:solidFill>
              <a:latin typeface="Abadi" panose="020B0604020104020204" pitchFamily="34" charset="0"/>
            </a:endParaRPr>
          </a:p>
        </p:txBody>
      </p:sp>
    </p:spTree>
    <p:extLst>
      <p:ext uri="{BB962C8B-B14F-4D97-AF65-F5344CB8AC3E}">
        <p14:creationId xmlns:p14="http://schemas.microsoft.com/office/powerpoint/2010/main" val="5713056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65C0B-92E9-BA4F-4C58-3BD5C142EE79}"/>
              </a:ext>
            </a:extLst>
          </p:cNvPr>
          <p:cNvSpPr txBox="1">
            <a:spLocks noGrp="1"/>
          </p:cNvSpPr>
          <p:nvPr>
            <p:ph type="title" idx="4294967295"/>
          </p:nvPr>
        </p:nvSpPr>
        <p:spPr>
          <a:xfrm>
            <a:off x="415635" y="-174176"/>
            <a:ext cx="5486400" cy="183127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400" b="0" i="0" u="none" strike="noStrike" kern="1200" cap="none" spc="0" normalizeH="0" baseline="0" noProof="0" dirty="0">
                <a:ln>
                  <a:noFill/>
                </a:ln>
                <a:solidFill>
                  <a:schemeClr val="accent1"/>
                </a:solidFill>
                <a:effectLst/>
                <a:uLnTx/>
                <a:uFillTx/>
                <a:latin typeface="Abadi" panose="020B0604020104020204" pitchFamily="34" charset="0"/>
                <a:ea typeface="+mn-ea"/>
                <a:cs typeface="+mn-cs"/>
              </a:rPr>
              <a:t>Outreach is Key: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accent1"/>
                </a:solidFill>
                <a:effectLst/>
                <a:uLnTx/>
                <a:uFillTx/>
                <a:latin typeface="Abadi" panose="020B0604020104020204" pitchFamily="34" charset="0"/>
                <a:ea typeface="+mn-ea"/>
                <a:cs typeface="+mn-cs"/>
              </a:rPr>
              <a:t>Inform your community!</a:t>
            </a:r>
          </a:p>
        </p:txBody>
      </p:sp>
      <p:cxnSp>
        <p:nvCxnSpPr>
          <p:cNvPr id="4" name="Straight Connector 3">
            <a:extLst>
              <a:ext uri="{FF2B5EF4-FFF2-40B4-BE49-F238E27FC236}">
                <a16:creationId xmlns:a16="http://schemas.microsoft.com/office/drawing/2014/main" id="{66D2FB6C-3CDF-F500-9595-55F68A2A001B}"/>
              </a:ext>
              <a:ext uri="{C183D7F6-B498-43B3-948B-1728B52AA6E4}">
                <adec:decorative xmlns:adec="http://schemas.microsoft.com/office/drawing/2017/decorative" val="1"/>
              </a:ext>
            </a:extLst>
          </p:cNvPr>
          <p:cNvCxnSpPr>
            <a:cxnSpLocks/>
          </p:cNvCxnSpPr>
          <p:nvPr/>
        </p:nvCxnSpPr>
        <p:spPr>
          <a:xfrm>
            <a:off x="181973" y="1810118"/>
            <a:ext cx="6447427"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CA663FE4-0323-E433-F908-E60F7B68E9F5}"/>
              </a:ext>
            </a:extLst>
          </p:cNvPr>
          <p:cNvSpPr txBox="1"/>
          <p:nvPr/>
        </p:nvSpPr>
        <p:spPr>
          <a:xfrm>
            <a:off x="301719" y="1960044"/>
            <a:ext cx="6142628" cy="4801314"/>
          </a:xfrm>
          <a:prstGeom prst="rect">
            <a:avLst/>
          </a:prstGeom>
          <a:noFill/>
        </p:spPr>
        <p:txBody>
          <a:bodyPr wrap="square">
            <a:spAutoFit/>
          </a:bodyPr>
          <a:lstStyle/>
          <a:p>
            <a:r>
              <a:rPr lang="en-US" dirty="0">
                <a:latin typeface="Abadi" panose="020B0604020104020204" pitchFamily="34" charset="0"/>
              </a:rPr>
              <a:t>As with any type of product or service, it takes </a:t>
            </a:r>
            <a:r>
              <a:rPr lang="en-US" dirty="0">
                <a:solidFill>
                  <a:schemeClr val="accent1"/>
                </a:solidFill>
                <a:latin typeface="Abadi" panose="020B0604020104020204" pitchFamily="34" charset="0"/>
              </a:rPr>
              <a:t>marketing</a:t>
            </a:r>
            <a:r>
              <a:rPr lang="en-US" dirty="0">
                <a:latin typeface="Abadi" panose="020B0604020104020204" pitchFamily="34" charset="0"/>
              </a:rPr>
              <a:t> and </a:t>
            </a:r>
            <a:r>
              <a:rPr lang="en-US" dirty="0">
                <a:solidFill>
                  <a:schemeClr val="accent1"/>
                </a:solidFill>
                <a:latin typeface="Abadi" panose="020B0604020104020204" pitchFamily="34" charset="0"/>
              </a:rPr>
              <a:t>outreach</a:t>
            </a:r>
            <a:r>
              <a:rPr lang="en-US" dirty="0">
                <a:latin typeface="Abadi" panose="020B0604020104020204" pitchFamily="34" charset="0"/>
              </a:rPr>
              <a:t> to draw in consumers. Most consumers will likely think of Covid in only clinical terms. Once it becomes Long-COVID and may become, or has already become, a </a:t>
            </a:r>
            <a:r>
              <a:rPr lang="en-US" dirty="0">
                <a:solidFill>
                  <a:schemeClr val="accent1"/>
                </a:solidFill>
                <a:latin typeface="Abadi" panose="020B0604020104020204" pitchFamily="34" charset="0"/>
              </a:rPr>
              <a:t>disability</a:t>
            </a:r>
            <a:r>
              <a:rPr lang="en-US" dirty="0">
                <a:latin typeface="Abadi" panose="020B0604020104020204" pitchFamily="34" charset="0"/>
              </a:rPr>
              <a:t>, this consumer is like any other that we see. Clinical knowledge or specific Covid-related programs are not needed to assist Long-COVID consumers</a:t>
            </a:r>
          </a:p>
          <a:p>
            <a:endParaRPr lang="en-US" dirty="0">
              <a:latin typeface="Abadi" panose="020B0604020104020204" pitchFamily="34" charset="0"/>
            </a:endParaRPr>
          </a:p>
          <a:p>
            <a:pPr marL="742950" lvl="1" indent="-285750">
              <a:buFont typeface="Arial" panose="020B0604020202020204" pitchFamily="34" charset="0"/>
              <a:buChar char="•"/>
            </a:pPr>
            <a:r>
              <a:rPr lang="en-US" dirty="0">
                <a:solidFill>
                  <a:schemeClr val="accent1"/>
                </a:solidFill>
                <a:latin typeface="Abadi" panose="020B0604020104020204" pitchFamily="34" charset="0"/>
              </a:rPr>
              <a:t>Create Flyers or Brochures</a:t>
            </a:r>
          </a:p>
          <a:p>
            <a:pPr marL="742950" lvl="1" indent="-285750">
              <a:buFont typeface="Arial" panose="020B0604020202020204" pitchFamily="34" charset="0"/>
              <a:buChar char="•"/>
            </a:pPr>
            <a:r>
              <a:rPr lang="en-US" dirty="0">
                <a:latin typeface="Abadi" panose="020B0604020104020204" pitchFamily="34" charset="0"/>
              </a:rPr>
              <a:t>Utilize Social Media and your website to share info</a:t>
            </a:r>
          </a:p>
          <a:p>
            <a:pPr marL="742950" lvl="1" indent="-285750">
              <a:buFont typeface="Arial" panose="020B0604020202020204" pitchFamily="34" charset="0"/>
              <a:buChar char="•"/>
            </a:pPr>
            <a:r>
              <a:rPr lang="en-US" dirty="0">
                <a:solidFill>
                  <a:schemeClr val="accent1"/>
                </a:solidFill>
                <a:latin typeface="Abadi" panose="020B0604020104020204" pitchFamily="34" charset="0"/>
              </a:rPr>
              <a:t>Send out Newsletters</a:t>
            </a:r>
          </a:p>
          <a:p>
            <a:pPr marL="742950" lvl="1" indent="-285750">
              <a:buFont typeface="Arial" panose="020B0604020202020204" pitchFamily="34" charset="0"/>
              <a:buChar char="•"/>
            </a:pPr>
            <a:r>
              <a:rPr lang="en-US" dirty="0">
                <a:latin typeface="Abadi" panose="020B0604020104020204" pitchFamily="34" charset="0"/>
              </a:rPr>
              <a:t>Contact Consumers Directly</a:t>
            </a:r>
          </a:p>
          <a:p>
            <a:pPr marL="742950" lvl="1" indent="-285750">
              <a:buFont typeface="Arial" panose="020B0604020202020204" pitchFamily="34" charset="0"/>
              <a:buChar char="•"/>
            </a:pPr>
            <a:r>
              <a:rPr lang="en-US" dirty="0">
                <a:solidFill>
                  <a:schemeClr val="accent1"/>
                </a:solidFill>
                <a:latin typeface="Abadi" panose="020B0604020104020204" pitchFamily="34" charset="0"/>
              </a:rPr>
              <a:t>Create Covid-related Community Partnerships</a:t>
            </a:r>
          </a:p>
          <a:p>
            <a:pPr marL="742950" lvl="1" indent="-285750">
              <a:buFont typeface="Arial" panose="020B0604020202020204" pitchFamily="34" charset="0"/>
              <a:buChar char="•"/>
            </a:pPr>
            <a:r>
              <a:rPr lang="en-US" dirty="0">
                <a:latin typeface="Abadi" panose="020B0604020104020204" pitchFamily="34" charset="0"/>
              </a:rPr>
              <a:t>Send Information through your List Servs</a:t>
            </a:r>
          </a:p>
          <a:p>
            <a:pPr marL="742950" lvl="1" indent="-285750">
              <a:buFont typeface="Arial" panose="020B0604020202020204" pitchFamily="34" charset="0"/>
              <a:buChar char="•"/>
            </a:pPr>
            <a:r>
              <a:rPr lang="en-US" dirty="0">
                <a:solidFill>
                  <a:schemeClr val="accent1"/>
                </a:solidFill>
                <a:latin typeface="Abadi" panose="020B0604020104020204" pitchFamily="34" charset="0"/>
              </a:rPr>
              <a:t>Direct Mail or Email to your Donors</a:t>
            </a:r>
          </a:p>
          <a:p>
            <a:pPr marL="742950" lvl="1" indent="-285750">
              <a:buFont typeface="Arial" panose="020B0604020202020204" pitchFamily="34" charset="0"/>
              <a:buChar char="•"/>
            </a:pPr>
            <a:r>
              <a:rPr lang="en-US" dirty="0">
                <a:latin typeface="Abadi" panose="020B0604020104020204" pitchFamily="34" charset="0"/>
              </a:rPr>
              <a:t>Leave info at PT’s, Rehab Facilities, Clinics etc.</a:t>
            </a:r>
          </a:p>
          <a:p>
            <a:endParaRPr lang="en-US" dirty="0">
              <a:latin typeface="Abadi" panose="020B0604020104020204" pitchFamily="34" charset="0"/>
            </a:endParaRPr>
          </a:p>
        </p:txBody>
      </p:sp>
      <p:pic>
        <p:nvPicPr>
          <p:cNvPr id="6" name="Picture 5" descr="Flyer that says Social Support and Resource Specialist. There are two photos, one of Amy Ballinger, theater of a white man in a wheelchair smiling and looking up at a friend. Text below these photos: aballinger@independenceinc.org. 785.841.0333. extension 119. www.independenceinc.org. Information and Referral. PPE Distribution. Transportation. Long-COVID Support. Reasonable Accommodation Requests. Medicaid Application/Renewal. Advocacy and More.">
            <a:extLst>
              <a:ext uri="{FF2B5EF4-FFF2-40B4-BE49-F238E27FC236}">
                <a16:creationId xmlns:a16="http://schemas.microsoft.com/office/drawing/2014/main" id="{83B8EBD4-5AB5-2030-5CAF-3E983757A8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9144" y="-1"/>
            <a:ext cx="5486400" cy="6858000"/>
          </a:xfrm>
          <a:prstGeom prst="rect">
            <a:avLst/>
          </a:prstGeom>
        </p:spPr>
      </p:pic>
    </p:spTree>
    <p:extLst>
      <p:ext uri="{BB962C8B-B14F-4D97-AF65-F5344CB8AC3E}">
        <p14:creationId xmlns:p14="http://schemas.microsoft.com/office/powerpoint/2010/main" val="33809261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65C0B-92E9-BA4F-4C58-3BD5C142EE79}"/>
              </a:ext>
            </a:extLst>
          </p:cNvPr>
          <p:cNvSpPr txBox="1">
            <a:spLocks noGrp="1"/>
          </p:cNvSpPr>
          <p:nvPr>
            <p:ph type="title" idx="4294967295"/>
          </p:nvPr>
        </p:nvSpPr>
        <p:spPr>
          <a:xfrm>
            <a:off x="181973" y="211172"/>
            <a:ext cx="11824970"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tx1"/>
                </a:solidFill>
                <a:effectLst/>
                <a:uLnTx/>
                <a:uFillTx/>
                <a:latin typeface="Abadi" panose="020B0604020104020204" pitchFamily="34" charset="0"/>
                <a:ea typeface="+mn-ea"/>
                <a:cs typeface="+mn-cs"/>
              </a:rPr>
              <a:t>Specific ways to Assist Long-Covid Consumers</a:t>
            </a:r>
          </a:p>
        </p:txBody>
      </p:sp>
      <p:cxnSp>
        <p:nvCxnSpPr>
          <p:cNvPr id="4" name="Straight Connector 3">
            <a:extLst>
              <a:ext uri="{FF2B5EF4-FFF2-40B4-BE49-F238E27FC236}">
                <a16:creationId xmlns:a16="http://schemas.microsoft.com/office/drawing/2014/main" id="{66D2FB6C-3CDF-F500-9595-55F68A2A001B}"/>
              </a:ext>
              <a:ext uri="{C183D7F6-B498-43B3-948B-1728B52AA6E4}">
                <adec:decorative xmlns:adec="http://schemas.microsoft.com/office/drawing/2017/decorative" val="1"/>
              </a:ext>
            </a:extLst>
          </p:cNvPr>
          <p:cNvCxnSpPr/>
          <p:nvPr/>
        </p:nvCxnSpPr>
        <p:spPr>
          <a:xfrm>
            <a:off x="181973" y="1135205"/>
            <a:ext cx="11594391"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CA663FE4-0323-E433-F908-E60F7B68E9F5}"/>
              </a:ext>
            </a:extLst>
          </p:cNvPr>
          <p:cNvSpPr txBox="1"/>
          <p:nvPr/>
        </p:nvSpPr>
        <p:spPr>
          <a:xfrm>
            <a:off x="270601" y="1566599"/>
            <a:ext cx="11647714" cy="3693319"/>
          </a:xfrm>
          <a:prstGeom prst="rect">
            <a:avLst/>
          </a:prstGeom>
          <a:noFill/>
        </p:spPr>
        <p:txBody>
          <a:bodyPr wrap="square">
            <a:spAutoFit/>
          </a:bodyPr>
          <a:lstStyle/>
          <a:p>
            <a:pPr marL="285750" indent="-285750">
              <a:buFont typeface="Arial" panose="020B0604020202020204" pitchFamily="34" charset="0"/>
              <a:buChar char="•"/>
            </a:pPr>
            <a:r>
              <a:rPr lang="en-US" dirty="0">
                <a:latin typeface="Abadi" panose="020B0604020104020204" pitchFamily="34" charset="0"/>
              </a:rPr>
              <a:t>Apply for SSDI, SSI, Medicare, Medicaid, Unemployment, Housing/mortgage/rent assistance, food stamps etc.</a:t>
            </a:r>
          </a:p>
          <a:p>
            <a:pPr marL="285750" indent="-285750">
              <a:buFont typeface="Arial" panose="020B0604020202020204" pitchFamily="34" charset="0"/>
              <a:buChar char="•"/>
            </a:pPr>
            <a:r>
              <a:rPr lang="en-US" dirty="0">
                <a:solidFill>
                  <a:schemeClr val="accent1"/>
                </a:solidFill>
                <a:latin typeface="Abadi" panose="020B0604020104020204" pitchFamily="34" charset="0"/>
              </a:rPr>
              <a:t>Get vaccinated </a:t>
            </a:r>
            <a:r>
              <a:rPr lang="en-US" sz="1600" dirty="0">
                <a:solidFill>
                  <a:schemeClr val="accent1"/>
                </a:solidFill>
                <a:latin typeface="Abadi" panose="020B0604020104020204" pitchFamily="34" charset="0"/>
              </a:rPr>
              <a:t>[Yale Medicine research, Akiko Iwasaki, PhD, Prof. of Immunobiology; April 12, 2021]</a:t>
            </a:r>
          </a:p>
          <a:p>
            <a:pPr marL="285750" indent="-285750">
              <a:buFont typeface="Arial" panose="020B0604020202020204" pitchFamily="34" charset="0"/>
              <a:buChar char="•"/>
            </a:pPr>
            <a:r>
              <a:rPr lang="en-US" dirty="0">
                <a:latin typeface="Abadi" panose="020B0604020104020204" pitchFamily="34" charset="0"/>
              </a:rPr>
              <a:t>Provide or find transportation</a:t>
            </a:r>
          </a:p>
          <a:p>
            <a:pPr marL="285750" indent="-285750">
              <a:buFont typeface="Arial" panose="020B0604020202020204" pitchFamily="34" charset="0"/>
              <a:buChar char="•"/>
            </a:pPr>
            <a:r>
              <a:rPr lang="en-US" dirty="0">
                <a:solidFill>
                  <a:schemeClr val="accent1"/>
                </a:solidFill>
                <a:latin typeface="Abadi" panose="020B0604020104020204" pitchFamily="34" charset="0"/>
              </a:rPr>
              <a:t>Connect them with peer support (newly acquired disability, chronic illness, mental health etc.)</a:t>
            </a:r>
          </a:p>
          <a:p>
            <a:pPr marL="285750" indent="-285750">
              <a:buFont typeface="Arial" panose="020B0604020202020204" pitchFamily="34" charset="0"/>
              <a:buChar char="•"/>
            </a:pPr>
            <a:r>
              <a:rPr lang="en-US" dirty="0">
                <a:latin typeface="Abadi" panose="020B0604020104020204" pitchFamily="34" charset="0"/>
              </a:rPr>
              <a:t>Assist with making sure the consumer has documented illness and symptoms in their medical charts</a:t>
            </a:r>
          </a:p>
          <a:p>
            <a:pPr marL="285750" indent="-285750">
              <a:buFont typeface="Arial" panose="020B0604020202020204" pitchFamily="34" charset="0"/>
              <a:buChar char="•"/>
            </a:pPr>
            <a:r>
              <a:rPr lang="en-US" dirty="0">
                <a:solidFill>
                  <a:schemeClr val="accent1"/>
                </a:solidFill>
                <a:latin typeface="Abadi" panose="020B0604020104020204" pitchFamily="34" charset="0"/>
              </a:rPr>
              <a:t>Utilize DME loan bank or help locate one</a:t>
            </a:r>
          </a:p>
          <a:p>
            <a:pPr marL="285750" indent="-285750">
              <a:buFont typeface="Arial" panose="020B0604020202020204" pitchFamily="34" charset="0"/>
              <a:buChar char="•"/>
            </a:pPr>
            <a:r>
              <a:rPr lang="en-US" dirty="0">
                <a:latin typeface="Abadi" panose="020B0604020104020204" pitchFamily="34" charset="0"/>
              </a:rPr>
              <a:t>Locate funding for home modifications </a:t>
            </a:r>
          </a:p>
          <a:p>
            <a:pPr marL="285750" indent="-285750">
              <a:buFont typeface="Arial" panose="020B0604020202020204" pitchFamily="34" charset="0"/>
              <a:buChar char="•"/>
            </a:pPr>
            <a:r>
              <a:rPr lang="en-US" dirty="0">
                <a:solidFill>
                  <a:schemeClr val="accent1"/>
                </a:solidFill>
                <a:latin typeface="Abadi" panose="020B0604020104020204" pitchFamily="34" charset="0"/>
              </a:rPr>
              <a:t>FMS/PASS assistance if they qualify for a caregiver</a:t>
            </a:r>
          </a:p>
          <a:p>
            <a:pPr marL="285750" indent="-285750">
              <a:buFont typeface="Arial" panose="020B0604020202020204" pitchFamily="34" charset="0"/>
              <a:buChar char="•"/>
            </a:pPr>
            <a:r>
              <a:rPr lang="en-US" dirty="0">
                <a:solidFill>
                  <a:schemeClr val="accent1"/>
                </a:solidFill>
                <a:latin typeface="Abadi" panose="020B0604020104020204" pitchFamily="34" charset="0"/>
              </a:rPr>
              <a:t>Reasonable Accommodation requests</a:t>
            </a:r>
          </a:p>
          <a:p>
            <a:pPr marL="285750" indent="-285750">
              <a:buFont typeface="Arial" panose="020B0604020202020204" pitchFamily="34" charset="0"/>
              <a:buChar char="•"/>
            </a:pPr>
            <a:r>
              <a:rPr lang="en-US" dirty="0">
                <a:latin typeface="Abadi" panose="020B0604020104020204" pitchFamily="34" charset="0"/>
              </a:rPr>
              <a:t>Advocacy with landlords over disputes, ESA or Service animals</a:t>
            </a:r>
          </a:p>
          <a:p>
            <a:pPr marL="285750" indent="-285750">
              <a:buFont typeface="Arial" panose="020B0604020202020204" pitchFamily="34" charset="0"/>
              <a:buChar char="•"/>
            </a:pPr>
            <a:r>
              <a:rPr lang="en-US" dirty="0">
                <a:solidFill>
                  <a:schemeClr val="accent1"/>
                </a:solidFill>
                <a:latin typeface="Abadi" panose="020B0604020104020204" pitchFamily="34" charset="0"/>
              </a:rPr>
              <a:t>Housing services: finding accessible and or affordable housing</a:t>
            </a:r>
          </a:p>
          <a:p>
            <a:pPr marL="285750" indent="-285750">
              <a:buFont typeface="Arial" panose="020B0604020202020204" pitchFamily="34" charset="0"/>
              <a:buChar char="•"/>
            </a:pPr>
            <a:r>
              <a:rPr lang="en-US" dirty="0">
                <a:latin typeface="Abadi" panose="020B0604020104020204" pitchFamily="34" charset="0"/>
              </a:rPr>
              <a:t>Provide PPE to Consumers and Caregivers </a:t>
            </a:r>
          </a:p>
          <a:p>
            <a:pPr marL="285750" indent="-285750">
              <a:buFont typeface="Arial" panose="020B0604020202020204" pitchFamily="34" charset="0"/>
              <a:buChar char="•"/>
            </a:pPr>
            <a:endParaRPr lang="en-US" dirty="0">
              <a:latin typeface="Abadi" panose="020B0604020104020204" pitchFamily="34" charset="0"/>
            </a:endParaRPr>
          </a:p>
        </p:txBody>
      </p:sp>
    </p:spTree>
    <p:extLst>
      <p:ext uri="{BB962C8B-B14F-4D97-AF65-F5344CB8AC3E}">
        <p14:creationId xmlns:p14="http://schemas.microsoft.com/office/powerpoint/2010/main" val="13826872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3A0DE01-4706-B645-00F4-8BC99409E552}"/>
              </a:ext>
            </a:extLst>
          </p:cNvPr>
          <p:cNvSpPr txBox="1">
            <a:spLocks noGrp="1"/>
          </p:cNvSpPr>
          <p:nvPr>
            <p:ph type="title" idx="4294967295"/>
          </p:nvPr>
        </p:nvSpPr>
        <p:spPr>
          <a:xfrm>
            <a:off x="228600" y="166255"/>
            <a:ext cx="2162173" cy="663657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ctr" defTabSz="457200" rtl="0" eaLnBrk="1" latinLnBrk="0" hangingPunct="1">
              <a:lnSpc>
                <a:spcPct val="90000"/>
              </a:lnSpc>
              <a:spcBef>
                <a:spcPct val="0"/>
              </a:spcBef>
              <a:buNone/>
              <a:defRPr sz="4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5500" b="1" i="0" u="none" strike="noStrike" kern="1200" cap="none" spc="0" normalizeH="0" baseline="0" noProof="0" dirty="0">
                <a:ln>
                  <a:solidFill>
                    <a:schemeClr val="bg1">
                      <a:lumMod val="75000"/>
                      <a:lumOff val="25000"/>
                      <a:alpha val="10000"/>
                    </a:schemeClr>
                  </a:solidFill>
                </a:ln>
                <a:solidFill>
                  <a:schemeClr val="accent1"/>
                </a:solidFill>
                <a:effectLst>
                  <a:outerShdw blurRad="9525" dist="25400" dir="14640000" algn="tl" rotWithShape="0">
                    <a:schemeClr val="bg1">
                      <a:alpha val="30000"/>
                    </a:schemeClr>
                  </a:outerShdw>
                </a:effectLst>
                <a:uLnTx/>
                <a:uFillTx/>
                <a:latin typeface="inherit"/>
                <a:ea typeface="+mj-ea"/>
                <a:cs typeface="Trebuchet MS"/>
              </a:rPr>
              <a:t>Map of Kansas CIL’s</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solidFill>
                    <a:schemeClr val="bg1">
                      <a:lumMod val="75000"/>
                      <a:lumOff val="25000"/>
                      <a:alpha val="10000"/>
                    </a:schemeClr>
                  </a:solidFill>
                </a:ln>
                <a:solidFill>
                  <a:schemeClr val="accent1"/>
                </a:solidFill>
                <a:effectLst>
                  <a:outerShdw blurRad="9525" dist="25400" dir="14640000" algn="tl" rotWithShape="0">
                    <a:schemeClr val="bg1">
                      <a:alpha val="30000"/>
                    </a:schemeClr>
                  </a:outerShdw>
                </a:effectLst>
                <a:uLnTx/>
                <a:uFillTx/>
                <a:latin typeface="inherit"/>
                <a:ea typeface="+mj-ea"/>
                <a:cs typeface="Trebuchet MS"/>
              </a:rPr>
              <a:t>By County</a:t>
            </a:r>
            <a:br>
              <a:rPr kumimoji="0" lang="en-US" sz="4000" b="1" i="0" u="none" strike="noStrike" kern="1200" cap="none" spc="0" normalizeH="0" baseline="0" noProof="0" dirty="0">
                <a:ln>
                  <a:solidFill>
                    <a:schemeClr val="bg1">
                      <a:lumMod val="75000"/>
                      <a:lumOff val="25000"/>
                      <a:alpha val="10000"/>
                    </a:schemeClr>
                  </a:solidFill>
                </a:ln>
                <a:solidFill>
                  <a:schemeClr val="accent1"/>
                </a:solidFill>
                <a:effectLst>
                  <a:outerShdw blurRad="9525" dist="25400" dir="14640000" algn="tl" rotWithShape="0">
                    <a:schemeClr val="bg1">
                      <a:alpha val="30000"/>
                    </a:schemeClr>
                  </a:outerShdw>
                </a:effectLst>
                <a:uLnTx/>
                <a:uFillTx/>
                <a:latin typeface="inherit"/>
                <a:ea typeface="+mj-ea"/>
                <a:cs typeface="Trebuchet MS"/>
              </a:rPr>
            </a:br>
            <a:br>
              <a:rPr kumimoji="0" lang="en-US" sz="4000" b="1" i="0" u="none" strike="noStrike" kern="1200" cap="none" spc="0" normalizeH="0" baseline="0" noProof="0" dirty="0">
                <a:ln>
                  <a:solidFill>
                    <a:schemeClr val="bg1">
                      <a:lumMod val="75000"/>
                      <a:lumOff val="25000"/>
                      <a:alpha val="10000"/>
                    </a:schemeClr>
                  </a:solidFill>
                </a:ln>
                <a:solidFill>
                  <a:schemeClr val="accent1"/>
                </a:solidFill>
                <a:effectLst>
                  <a:outerShdw blurRad="9525" dist="25400" dir="14640000" algn="tl" rotWithShape="0">
                    <a:schemeClr val="bg1">
                      <a:alpha val="30000"/>
                    </a:schemeClr>
                  </a:outerShdw>
                </a:effectLst>
                <a:uLnTx/>
                <a:uFillTx/>
                <a:latin typeface="inherit"/>
                <a:ea typeface="+mj-ea"/>
                <a:cs typeface="Trebuchet MS"/>
              </a:rPr>
            </a:br>
            <a:br>
              <a:rPr kumimoji="0" lang="en-US" sz="4000" b="1" i="0" u="none" strike="noStrike" kern="1200" cap="none" spc="0" normalizeH="0" baseline="0" noProof="0" dirty="0">
                <a:ln>
                  <a:solidFill>
                    <a:schemeClr val="bg1">
                      <a:lumMod val="75000"/>
                      <a:lumOff val="25000"/>
                      <a:alpha val="10000"/>
                    </a:schemeClr>
                  </a:solidFill>
                </a:ln>
                <a:solidFill>
                  <a:schemeClr val="accent1"/>
                </a:solidFill>
                <a:effectLst>
                  <a:outerShdw blurRad="9525" dist="25400" dir="14640000" algn="tl" rotWithShape="0">
                    <a:schemeClr val="bg1">
                      <a:alpha val="30000"/>
                    </a:schemeClr>
                  </a:outerShdw>
                </a:effectLst>
                <a:uLnTx/>
                <a:uFillTx/>
                <a:latin typeface="inherit"/>
                <a:ea typeface="+mj-ea"/>
                <a:cs typeface="Trebuchet MS"/>
              </a:rPr>
            </a:br>
            <a:br>
              <a:rPr kumimoji="0" lang="en-US" sz="4000" b="1" i="0" u="none" strike="noStrike" kern="1200" cap="none" spc="0" normalizeH="0" baseline="0" noProof="0" dirty="0">
                <a:ln>
                  <a:solidFill>
                    <a:schemeClr val="bg1">
                      <a:lumMod val="75000"/>
                      <a:lumOff val="25000"/>
                      <a:alpha val="10000"/>
                    </a:schemeClr>
                  </a:solidFill>
                </a:ln>
                <a:solidFill>
                  <a:schemeClr val="accent1"/>
                </a:solidFill>
                <a:effectLst>
                  <a:outerShdw blurRad="9525" dist="25400" dir="14640000" algn="tl" rotWithShape="0">
                    <a:schemeClr val="bg1">
                      <a:alpha val="30000"/>
                    </a:schemeClr>
                  </a:outerShdw>
                </a:effectLst>
                <a:uLnTx/>
                <a:uFillTx/>
                <a:latin typeface="inherit"/>
                <a:ea typeface="+mj-ea"/>
                <a:cs typeface="Trebuchet MS"/>
              </a:rPr>
            </a:br>
            <a:br>
              <a:rPr kumimoji="0" lang="en-US" sz="4400" b="0" i="0" u="none" strike="noStrike" kern="1200" cap="none" spc="0" normalizeH="0" baseline="0" noProof="0" dirty="0">
                <a:ln>
                  <a:solidFill>
                    <a:schemeClr val="bg1">
                      <a:lumMod val="75000"/>
                      <a:lumOff val="25000"/>
                      <a:alpha val="10000"/>
                    </a:schemeClr>
                  </a:solidFill>
                </a:ln>
                <a:solidFill>
                  <a:schemeClr val="accent1"/>
                </a:solidFill>
                <a:effectLst>
                  <a:outerShdw blurRad="9525" dist="25400" dir="14640000" algn="tl" rotWithShape="0">
                    <a:schemeClr val="bg1">
                      <a:alpha val="30000"/>
                    </a:schemeClr>
                  </a:outerShdw>
                </a:effectLst>
                <a:uLnTx/>
                <a:uFillTx/>
                <a:latin typeface="Abadi" panose="020B0604020104020204" pitchFamily="34" charset="0"/>
                <a:ea typeface="+mj-ea"/>
                <a:cs typeface="Trebuchet MS"/>
              </a:rPr>
            </a:br>
            <a:endParaRPr kumimoji="0" lang="en-US" sz="1600" b="0" i="1" u="none" strike="noStrike" kern="1200" cap="none" spc="0" normalizeH="0" baseline="0" noProof="0" dirty="0">
              <a:ln>
                <a:solidFill>
                  <a:schemeClr val="bg1">
                    <a:lumMod val="75000"/>
                    <a:lumOff val="25000"/>
                    <a:alpha val="10000"/>
                  </a:schemeClr>
                </a:solidFill>
              </a:ln>
              <a:solidFill>
                <a:schemeClr val="tx1"/>
              </a:solidFill>
              <a:effectLst>
                <a:outerShdw blurRad="9525" dist="25400" dir="14640000" algn="tl" rotWithShape="0">
                  <a:schemeClr val="bg1">
                    <a:alpha val="30000"/>
                  </a:schemeClr>
                </a:outerShdw>
              </a:effectLst>
              <a:uLnTx/>
              <a:uFillTx/>
              <a:latin typeface="inherit"/>
              <a:ea typeface="+mj-ea"/>
              <a:cs typeface="Trebuchet MS"/>
            </a:endParaRPr>
          </a:p>
        </p:txBody>
      </p:sp>
      <p:cxnSp>
        <p:nvCxnSpPr>
          <p:cNvPr id="5" name="Straight Connector 4">
            <a:extLst>
              <a:ext uri="{FF2B5EF4-FFF2-40B4-BE49-F238E27FC236}">
                <a16:creationId xmlns:a16="http://schemas.microsoft.com/office/drawing/2014/main" id="{E7923081-B2A9-AFC8-3FDD-A009A3640903}"/>
              </a:ext>
              <a:ext uri="{C183D7F6-B498-43B3-948B-1728B52AA6E4}">
                <adec:decorative xmlns:adec="http://schemas.microsoft.com/office/drawing/2017/decorative" val="1"/>
              </a:ext>
            </a:extLst>
          </p:cNvPr>
          <p:cNvCxnSpPr/>
          <p:nvPr/>
        </p:nvCxnSpPr>
        <p:spPr>
          <a:xfrm>
            <a:off x="2610713" y="166255"/>
            <a:ext cx="0" cy="631767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descr="state map of Kansas with all counties shaded in various colors to denote territories covered by specific Center's for Independent Living across the state. At the bottom is the color coded key with text giving contact information for each C. I. L.">
            <a:extLst>
              <a:ext uri="{FF2B5EF4-FFF2-40B4-BE49-F238E27FC236}">
                <a16:creationId xmlns:a16="http://schemas.microsoft.com/office/drawing/2014/main" id="{7E5490CB-C232-593B-8133-AC72D1EF6C31}"/>
              </a:ext>
            </a:extLst>
          </p:cNvPr>
          <p:cNvPicPr>
            <a:picLocks noChangeAspect="1"/>
          </p:cNvPicPr>
          <p:nvPr/>
        </p:nvPicPr>
        <p:blipFill>
          <a:blip r:embed="rId3"/>
          <a:stretch>
            <a:fillRect/>
          </a:stretch>
        </p:blipFill>
        <p:spPr>
          <a:xfrm>
            <a:off x="3224664" y="166255"/>
            <a:ext cx="8414881" cy="6459827"/>
          </a:xfrm>
          <a:prstGeom prst="rect">
            <a:avLst/>
          </a:prstGeom>
        </p:spPr>
      </p:pic>
    </p:spTree>
    <p:extLst>
      <p:ext uri="{BB962C8B-B14F-4D97-AF65-F5344CB8AC3E}">
        <p14:creationId xmlns:p14="http://schemas.microsoft.com/office/powerpoint/2010/main" val="12539884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5961497-8FDC-EDFC-38A4-8341AB365FD7}"/>
              </a:ext>
            </a:extLst>
          </p:cNvPr>
          <p:cNvSpPr txBox="1">
            <a:spLocks noGrp="1"/>
          </p:cNvSpPr>
          <p:nvPr>
            <p:ph type="title" idx="4294967295"/>
          </p:nvPr>
        </p:nvSpPr>
        <p:spPr>
          <a:xfrm>
            <a:off x="181973" y="276323"/>
            <a:ext cx="11828054" cy="7758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ctr" defTabSz="457200" rtl="0" eaLnBrk="1" latinLnBrk="0" hangingPunct="1">
              <a:lnSpc>
                <a:spcPct val="90000"/>
              </a:lnSpc>
              <a:spcBef>
                <a:spcPct val="0"/>
              </a:spcBef>
              <a:buNone/>
              <a:defRPr sz="4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4000" b="0" i="0" u="none" strike="noStrike" kern="1200" cap="none" spc="0" normalizeH="0" baseline="0" noProof="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uLnTx/>
                <a:uFillTx/>
                <a:latin typeface="Abadi" panose="020B0604020104020204" pitchFamily="34" charset="0"/>
                <a:ea typeface="+mj-ea"/>
                <a:cs typeface="Trebuchet MS"/>
              </a:rPr>
              <a:t>Brookings Institute and CDC Household Pulse Survey</a:t>
            </a:r>
          </a:p>
        </p:txBody>
      </p:sp>
      <p:cxnSp>
        <p:nvCxnSpPr>
          <p:cNvPr id="5" name="Straight Connector 4">
            <a:extLst>
              <a:ext uri="{FF2B5EF4-FFF2-40B4-BE49-F238E27FC236}">
                <a16:creationId xmlns:a16="http://schemas.microsoft.com/office/drawing/2014/main" id="{483C0CCE-5AED-F1F3-BCE7-2346D263F0F5}"/>
              </a:ext>
              <a:ext uri="{C183D7F6-B498-43B3-948B-1728B52AA6E4}">
                <adec:decorative xmlns:adec="http://schemas.microsoft.com/office/drawing/2017/decorative" val="1"/>
              </a:ext>
            </a:extLst>
          </p:cNvPr>
          <p:cNvCxnSpPr/>
          <p:nvPr/>
        </p:nvCxnSpPr>
        <p:spPr>
          <a:xfrm>
            <a:off x="252622" y="1009361"/>
            <a:ext cx="11594391"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C171389B-344A-E524-94A1-1552B0167924}"/>
              </a:ext>
            </a:extLst>
          </p:cNvPr>
          <p:cNvSpPr txBox="1"/>
          <p:nvPr/>
        </p:nvSpPr>
        <p:spPr>
          <a:xfrm>
            <a:off x="538162" y="1161918"/>
            <a:ext cx="11115675" cy="4977581"/>
          </a:xfrm>
          <a:prstGeom prst="rect">
            <a:avLst/>
          </a:prstGeom>
          <a:noFill/>
        </p:spPr>
        <p:txBody>
          <a:bodyPr wrap="square">
            <a:spAutoFit/>
          </a:bodyPr>
          <a:lstStyle/>
          <a:p>
            <a:pPr marL="0" marR="0" fontAlgn="base">
              <a:lnSpc>
                <a:spcPct val="107000"/>
              </a:lnSpc>
              <a:spcBef>
                <a:spcPts val="0"/>
              </a:spcBef>
              <a:spcAft>
                <a:spcPts val="0"/>
              </a:spcAft>
            </a:pPr>
            <a:r>
              <a:rPr lang="en-US" dirty="0">
                <a:effectLst/>
                <a:latin typeface="Abadi" panose="020B0604020104020204" pitchFamily="34" charset="0"/>
                <a:ea typeface="Times New Roman" panose="02020603050405020304" pitchFamily="18" charset="0"/>
                <a:cs typeface="Calibri" panose="020F0502020204030204" pitchFamily="34" charset="0"/>
              </a:rPr>
              <a:t>Brookings Institute partnered with The Census Bureau and the CDC’s updated Household Pulse Survey (HPS), to report on the prevalence of Long-COVID and to understand the labor market and economic impact of the condition. The survey found:</a:t>
            </a:r>
          </a:p>
          <a:p>
            <a:pPr marL="0" marR="0" fontAlgn="base">
              <a:lnSpc>
                <a:spcPct val="107000"/>
              </a:lnSpc>
              <a:spcBef>
                <a:spcPts val="0"/>
              </a:spcBef>
              <a:spcAft>
                <a:spcPts val="0"/>
              </a:spcAft>
            </a:pPr>
            <a:endParaRPr lang="en-US" sz="800" dirty="0">
              <a:effectLst/>
              <a:latin typeface="Abadi" panose="020B0604020104020204" pitchFamily="34" charset="0"/>
              <a:ea typeface="Times New Roman" panose="02020603050405020304" pitchFamily="18" charset="0"/>
              <a:cs typeface="Calibri" panose="020F0502020204030204" pitchFamily="34" charset="0"/>
            </a:endParaRPr>
          </a:p>
          <a:p>
            <a:pPr marL="285750" indent="-285750" algn="l" fontAlgn="base">
              <a:buFont typeface="Arial" panose="020B0604020202020204" pitchFamily="34" charset="0"/>
              <a:buChar char="•"/>
            </a:pPr>
            <a:r>
              <a:rPr lang="en-US" b="0" i="0" dirty="0">
                <a:solidFill>
                  <a:schemeClr val="accent1"/>
                </a:solidFill>
                <a:effectLst/>
                <a:latin typeface="Abadi" panose="020B0604020104020204" pitchFamily="34" charset="0"/>
              </a:rPr>
              <a:t>At least 23 million Americans currently have Long-COVID, 16 million are working-age (18-65)</a:t>
            </a:r>
          </a:p>
          <a:p>
            <a:pPr marL="285750" indent="-285750" algn="l" fontAlgn="base">
              <a:buFont typeface="Arial" panose="020B0604020202020204" pitchFamily="34" charset="0"/>
              <a:buChar char="•"/>
            </a:pPr>
            <a:r>
              <a:rPr lang="en-US" b="0" i="0" dirty="0">
                <a:effectLst/>
                <a:latin typeface="Abadi" panose="020B0604020104020204" pitchFamily="34" charset="0"/>
              </a:rPr>
              <a:t>Of those 16 million, up to 4 million are out of work due to Long-COVID</a:t>
            </a:r>
          </a:p>
          <a:p>
            <a:pPr marL="285750" indent="-285750" algn="l" fontAlgn="base">
              <a:buFont typeface="Arial" panose="020B0604020202020204" pitchFamily="34" charset="0"/>
              <a:buChar char="•"/>
            </a:pPr>
            <a:r>
              <a:rPr lang="en-US" b="0" i="0" dirty="0">
                <a:solidFill>
                  <a:schemeClr val="accent1"/>
                </a:solidFill>
                <a:effectLst/>
                <a:latin typeface="Abadi" panose="020B0604020104020204" pitchFamily="34" charset="0"/>
              </a:rPr>
              <a:t>The annual cost of those lost wages alone is around $170 billion per year (possibly up to $230 billion)</a:t>
            </a:r>
          </a:p>
          <a:p>
            <a:pPr marL="0" marR="0" fontAlgn="base">
              <a:lnSpc>
                <a:spcPct val="107000"/>
              </a:lnSpc>
              <a:spcBef>
                <a:spcPts val="0"/>
              </a:spcBef>
              <a:spcAft>
                <a:spcPts val="0"/>
              </a:spcAft>
            </a:pPr>
            <a:endParaRPr lang="en-US" sz="1600" dirty="0">
              <a:effectLst/>
              <a:latin typeface="Abadi" panose="020B0604020104020204" pitchFamily="34" charset="0"/>
              <a:ea typeface="Calibri" panose="020F0502020204030204" pitchFamily="34" charset="0"/>
              <a:cs typeface="Times New Roman" panose="02020603050405020304" pitchFamily="18" charset="0"/>
            </a:endParaRPr>
          </a:p>
          <a:p>
            <a:pPr algn="l" fontAlgn="base"/>
            <a:r>
              <a:rPr lang="en-US" b="0" i="0" dirty="0">
                <a:effectLst/>
                <a:latin typeface="Abadi" panose="020B0604020104020204" pitchFamily="34" charset="0"/>
              </a:rPr>
              <a:t>The speed at which these burdens will grow, depends largely on four factors: </a:t>
            </a:r>
          </a:p>
          <a:p>
            <a:pPr algn="l" fontAlgn="base"/>
            <a:endParaRPr lang="en-US" sz="800" b="0" i="0" dirty="0">
              <a:effectLst/>
              <a:latin typeface="Abadi" panose="020B0604020104020204" pitchFamily="34" charset="0"/>
            </a:endParaRPr>
          </a:p>
          <a:p>
            <a:pPr marL="285750" indent="-285750" algn="l" fontAlgn="base">
              <a:buFont typeface="Arial" panose="020B0604020202020204" pitchFamily="34" charset="0"/>
              <a:buChar char="•"/>
            </a:pPr>
            <a:r>
              <a:rPr lang="en-US" b="0" i="0" dirty="0">
                <a:solidFill>
                  <a:schemeClr val="accent1"/>
                </a:solidFill>
                <a:effectLst/>
                <a:latin typeface="Abadi" panose="020B0604020104020204" pitchFamily="34" charset="0"/>
              </a:rPr>
              <a:t>The availability and accessibility of improved treatment options that increase the long Covid recovery rate or move people from “severely ill” to “moderately” or “mildly” ill </a:t>
            </a:r>
          </a:p>
          <a:p>
            <a:pPr marL="285750" indent="-285750" algn="l" fontAlgn="base">
              <a:buFont typeface="Arial" panose="020B0604020202020204" pitchFamily="34" charset="0"/>
              <a:buChar char="•"/>
            </a:pPr>
            <a:r>
              <a:rPr lang="en-US" b="0" i="0" dirty="0">
                <a:effectLst/>
                <a:latin typeface="Abadi" panose="020B0604020104020204" pitchFamily="34" charset="0"/>
              </a:rPr>
              <a:t>Whether vaccines reduce the odds of getting Long-COVID</a:t>
            </a:r>
          </a:p>
          <a:p>
            <a:pPr marL="285750" indent="-285750" algn="l" fontAlgn="base">
              <a:buFont typeface="Arial" panose="020B0604020202020204" pitchFamily="34" charset="0"/>
              <a:buChar char="•"/>
            </a:pPr>
            <a:r>
              <a:rPr lang="en-US" b="0" i="0" dirty="0">
                <a:solidFill>
                  <a:schemeClr val="accent1"/>
                </a:solidFill>
                <a:effectLst/>
                <a:latin typeface="Abadi" panose="020B0604020104020204" pitchFamily="34" charset="0"/>
              </a:rPr>
              <a:t>Whether repeat infections carry additional Long-</a:t>
            </a:r>
            <a:r>
              <a:rPr lang="en-US" dirty="0">
                <a:solidFill>
                  <a:schemeClr val="accent1"/>
                </a:solidFill>
                <a:latin typeface="Abadi" panose="020B0604020104020204" pitchFamily="34" charset="0"/>
              </a:rPr>
              <a:t>COVID </a:t>
            </a:r>
            <a:r>
              <a:rPr lang="en-US" b="0" i="0" dirty="0">
                <a:solidFill>
                  <a:schemeClr val="accent1"/>
                </a:solidFill>
                <a:effectLst/>
                <a:latin typeface="Abadi" panose="020B0604020104020204" pitchFamily="34" charset="0"/>
              </a:rPr>
              <a:t>risk </a:t>
            </a:r>
          </a:p>
          <a:p>
            <a:pPr marL="285750" indent="-285750" algn="l" fontAlgn="base">
              <a:buFont typeface="Arial" panose="020B0604020202020204" pitchFamily="34" charset="0"/>
              <a:buChar char="•"/>
            </a:pPr>
            <a:r>
              <a:rPr lang="en-US" dirty="0">
                <a:latin typeface="Abadi" panose="020B0604020104020204" pitchFamily="34" charset="0"/>
              </a:rPr>
              <a:t>Whether or not </a:t>
            </a:r>
            <a:r>
              <a:rPr lang="en-US" b="0" i="0" dirty="0">
                <a:effectLst/>
                <a:latin typeface="Abadi" panose="020B0604020104020204" pitchFamily="34" charset="0"/>
              </a:rPr>
              <a:t>policy interventions are put into place that reduce the workforce impact of Long-COVID</a:t>
            </a:r>
          </a:p>
          <a:p>
            <a:pPr algn="l" fontAlgn="base"/>
            <a:endParaRPr lang="en-US" sz="1600" b="0" i="0" dirty="0">
              <a:effectLst/>
              <a:latin typeface="Abadi" panose="020B0604020104020204" pitchFamily="34" charset="0"/>
            </a:endParaRPr>
          </a:p>
          <a:p>
            <a:pPr algn="l" fontAlgn="base"/>
            <a:r>
              <a:rPr lang="en-US" sz="1600" dirty="0">
                <a:solidFill>
                  <a:schemeClr val="accent1"/>
                </a:solidFill>
                <a:latin typeface="Abadi" panose="020B0604020104020204" pitchFamily="34" charset="0"/>
                <a:ea typeface="Calibri" panose="020F0502020204030204" pitchFamily="34" charset="0"/>
                <a:cs typeface="Times New Roman" panose="02020603050405020304" pitchFamily="18" charset="0"/>
              </a:rPr>
              <a:t>Sources:</a:t>
            </a:r>
          </a:p>
          <a:p>
            <a:pPr algn="l" fontAlgn="base"/>
            <a:r>
              <a:rPr lang="en-US" sz="1600" dirty="0">
                <a:solidFill>
                  <a:schemeClr val="accent1"/>
                </a:solidFill>
                <a:effectLst/>
                <a:latin typeface="Abadi" panose="020B0604020104020204" pitchFamily="34" charset="0"/>
                <a:ea typeface="Calibri" panose="020F0502020204030204" pitchFamily="34" charset="0"/>
                <a:cs typeface="Times New Roman" panose="02020603050405020304" pitchFamily="18" charset="0"/>
              </a:rPr>
              <a:t>https://www.cdc.gov/nchs/covid19/pulse/long-covid.htm</a:t>
            </a:r>
          </a:p>
          <a:p>
            <a:pPr algn="l" fontAlgn="base"/>
            <a:r>
              <a:rPr lang="en-US" sz="1600" dirty="0">
                <a:solidFill>
                  <a:schemeClr val="accent1"/>
                </a:solidFill>
                <a:effectLst/>
                <a:latin typeface="Abadi" panose="020B0604020104020204" pitchFamily="34" charset="0"/>
                <a:ea typeface="Calibri" panose="020F0502020204030204" pitchFamily="34" charset="0"/>
                <a:cs typeface="Times New Roman" panose="02020603050405020304" pitchFamily="18" charset="0"/>
              </a:rPr>
              <a:t>https://www.brookings.edu/research/new-data-shows-long-covid-is-keeping-as-many-as-4-million-people-out-of-work/</a:t>
            </a:r>
          </a:p>
        </p:txBody>
      </p:sp>
    </p:spTree>
    <p:extLst>
      <p:ext uri="{BB962C8B-B14F-4D97-AF65-F5344CB8AC3E}">
        <p14:creationId xmlns:p14="http://schemas.microsoft.com/office/powerpoint/2010/main" val="10636309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53E2A-6669-5C72-47D1-958AA01C0D21}"/>
              </a:ext>
            </a:extLst>
          </p:cNvPr>
          <p:cNvSpPr>
            <a:spLocks noGrp="1"/>
          </p:cNvSpPr>
          <p:nvPr>
            <p:ph type="title" idx="4294967295"/>
          </p:nvPr>
        </p:nvSpPr>
        <p:spPr>
          <a:xfrm>
            <a:off x="919119" y="-1593528"/>
            <a:ext cx="10353762" cy="1257300"/>
          </a:xfrm>
        </p:spPr>
        <p:txBody>
          <a:bodyPr/>
          <a:lstStyle/>
          <a:p>
            <a:r>
              <a:rPr lang="en-US" dirty="0"/>
              <a:t>To Locate CIL’s in Your State</a:t>
            </a:r>
          </a:p>
        </p:txBody>
      </p:sp>
      <p:sp>
        <p:nvSpPr>
          <p:cNvPr id="4" name="Title 1">
            <a:extLst>
              <a:ext uri="{FF2B5EF4-FFF2-40B4-BE49-F238E27FC236}">
                <a16:creationId xmlns:a16="http://schemas.microsoft.com/office/drawing/2014/main" id="{63A0DE01-4706-B645-00F4-8BC99409E552}"/>
              </a:ext>
            </a:extLst>
          </p:cNvPr>
          <p:cNvSpPr txBox="1">
            <a:spLocks/>
          </p:cNvSpPr>
          <p:nvPr/>
        </p:nvSpPr>
        <p:spPr>
          <a:xfrm>
            <a:off x="228600" y="161925"/>
            <a:ext cx="2295524" cy="6640906"/>
          </a:xfrm>
          <a:prstGeom prst="rect">
            <a:avLst/>
          </a:prstGeom>
        </p:spPr>
        <p:txBody>
          <a:bodyPr>
            <a:noAutofit/>
          </a:bodyPr>
          <a:lstStyle>
            <a:lvl1pPr algn="ctr" defTabSz="457200" rtl="0" eaLnBrk="1" latinLnBrk="0" hangingPunct="1">
              <a:lnSpc>
                <a:spcPct val="90000"/>
              </a:lnSpc>
              <a:spcBef>
                <a:spcPct val="0"/>
              </a:spcBef>
              <a:buNone/>
              <a:defRPr sz="4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lnSpc>
                <a:spcPct val="100000"/>
              </a:lnSpc>
            </a:pPr>
            <a:r>
              <a:rPr lang="en-US" sz="4000" b="1" dirty="0">
                <a:solidFill>
                  <a:schemeClr val="accent1"/>
                </a:solidFill>
                <a:latin typeface="inherit"/>
              </a:rPr>
              <a:t>To Locate CIL’s in Your State:</a:t>
            </a:r>
          </a:p>
          <a:p>
            <a:pPr algn="l">
              <a:lnSpc>
                <a:spcPct val="100000"/>
              </a:lnSpc>
              <a:spcAft>
                <a:spcPts val="600"/>
              </a:spcAft>
            </a:pPr>
            <a:r>
              <a:rPr lang="en-US" sz="2400" b="1" dirty="0">
                <a:solidFill>
                  <a:schemeClr val="tx1"/>
                </a:solidFill>
                <a:latin typeface="inherit"/>
              </a:rPr>
              <a:t>Independent Living Research Utilization Program (ILRU)</a:t>
            </a:r>
          </a:p>
          <a:p>
            <a:pPr algn="l">
              <a:lnSpc>
                <a:spcPct val="100000"/>
              </a:lnSpc>
            </a:pPr>
            <a:endParaRPr lang="en-US" sz="900" b="1" dirty="0">
              <a:solidFill>
                <a:schemeClr val="accent1"/>
              </a:solidFill>
              <a:latin typeface="inherit"/>
            </a:endParaRPr>
          </a:p>
          <a:p>
            <a:pPr algn="l">
              <a:lnSpc>
                <a:spcPct val="100000"/>
              </a:lnSpc>
            </a:pPr>
            <a:r>
              <a:rPr lang="en-US" sz="1400" b="1" dirty="0">
                <a:solidFill>
                  <a:schemeClr val="accent1"/>
                </a:solidFill>
                <a:latin typeface="inherit"/>
              </a:rPr>
              <a:t>ILRU is a national center for information, training, research and technical assistance in independent living (IL) aimed at expanding the body of knowledge in IL and improving utilization of research results and demonstration projects in this field.</a:t>
            </a:r>
          </a:p>
          <a:p>
            <a:pPr algn="l">
              <a:lnSpc>
                <a:spcPct val="100000"/>
              </a:lnSpc>
            </a:pPr>
            <a:endParaRPr lang="en-US" sz="4800" b="1" dirty="0">
              <a:solidFill>
                <a:schemeClr val="accent1"/>
              </a:solidFill>
              <a:latin typeface="inherit"/>
            </a:endParaRPr>
          </a:p>
          <a:p>
            <a:pPr algn="l">
              <a:lnSpc>
                <a:spcPct val="100000"/>
              </a:lnSpc>
            </a:pPr>
            <a:br>
              <a:rPr lang="en-US" sz="4800" b="1" dirty="0">
                <a:solidFill>
                  <a:schemeClr val="accent1"/>
                </a:solidFill>
                <a:latin typeface="inherit"/>
              </a:rPr>
            </a:br>
            <a:br>
              <a:rPr lang="en-US" sz="4800" b="1" dirty="0">
                <a:solidFill>
                  <a:schemeClr val="accent1"/>
                </a:solidFill>
                <a:latin typeface="inherit"/>
              </a:rPr>
            </a:br>
            <a:br>
              <a:rPr lang="en-US" sz="4800" b="1" dirty="0">
                <a:solidFill>
                  <a:schemeClr val="accent1"/>
                </a:solidFill>
                <a:latin typeface="inherit"/>
              </a:rPr>
            </a:br>
            <a:br>
              <a:rPr lang="en-US" sz="4800" b="1" dirty="0">
                <a:solidFill>
                  <a:schemeClr val="accent1"/>
                </a:solidFill>
                <a:latin typeface="inherit"/>
              </a:rPr>
            </a:br>
            <a:br>
              <a:rPr lang="en-US" sz="4800" b="1" dirty="0">
                <a:solidFill>
                  <a:schemeClr val="accent1"/>
                </a:solidFill>
                <a:latin typeface="inherit"/>
              </a:rPr>
            </a:br>
            <a:br>
              <a:rPr lang="en-US" sz="4800" b="1" dirty="0">
                <a:solidFill>
                  <a:schemeClr val="accent1"/>
                </a:solidFill>
                <a:latin typeface="inherit"/>
              </a:rPr>
            </a:br>
            <a:br>
              <a:rPr lang="en-US" sz="4800" dirty="0">
                <a:solidFill>
                  <a:schemeClr val="accent1"/>
                </a:solidFill>
                <a:latin typeface="Abadi" panose="020B0604020104020204" pitchFamily="34" charset="0"/>
              </a:rPr>
            </a:br>
            <a:endParaRPr lang="en-US" sz="4800" i="1" dirty="0">
              <a:solidFill>
                <a:schemeClr val="tx1"/>
              </a:solidFill>
              <a:latin typeface="inherit"/>
            </a:endParaRPr>
          </a:p>
        </p:txBody>
      </p:sp>
      <p:cxnSp>
        <p:nvCxnSpPr>
          <p:cNvPr id="5" name="Straight Connector 4">
            <a:extLst>
              <a:ext uri="{FF2B5EF4-FFF2-40B4-BE49-F238E27FC236}">
                <a16:creationId xmlns:a16="http://schemas.microsoft.com/office/drawing/2014/main" id="{E7923081-B2A9-AFC8-3FDD-A009A3640903}"/>
              </a:ext>
              <a:ext uri="{C183D7F6-B498-43B3-948B-1728B52AA6E4}">
                <adec:decorative xmlns:adec="http://schemas.microsoft.com/office/drawing/2017/decorative" val="1"/>
              </a:ext>
            </a:extLst>
          </p:cNvPr>
          <p:cNvCxnSpPr/>
          <p:nvPr/>
        </p:nvCxnSpPr>
        <p:spPr>
          <a:xfrm>
            <a:off x="2610713" y="194830"/>
            <a:ext cx="0" cy="631767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descr="image of a map of the U. S. colored in shades of blue with the state abbreviation over each state. The bottom of the image shows each of the U. S. Territories">
            <a:extLst>
              <a:ext uri="{FF2B5EF4-FFF2-40B4-BE49-F238E27FC236}">
                <a16:creationId xmlns:a16="http://schemas.microsoft.com/office/drawing/2014/main" id="{7DBDF72D-7080-5787-A977-9C62A13E357D}"/>
              </a:ext>
            </a:extLst>
          </p:cNvPr>
          <p:cNvPicPr>
            <a:picLocks noChangeAspect="1"/>
          </p:cNvPicPr>
          <p:nvPr/>
        </p:nvPicPr>
        <p:blipFill>
          <a:blip r:embed="rId3"/>
          <a:stretch>
            <a:fillRect/>
          </a:stretch>
        </p:blipFill>
        <p:spPr>
          <a:xfrm>
            <a:off x="3088452" y="238126"/>
            <a:ext cx="8635422" cy="4886324"/>
          </a:xfrm>
          <a:prstGeom prst="rect">
            <a:avLst/>
          </a:prstGeom>
        </p:spPr>
      </p:pic>
      <p:sp>
        <p:nvSpPr>
          <p:cNvPr id="7" name="TextBox 6">
            <a:extLst>
              <a:ext uri="{FF2B5EF4-FFF2-40B4-BE49-F238E27FC236}">
                <a16:creationId xmlns:a16="http://schemas.microsoft.com/office/drawing/2014/main" id="{D7303670-5444-A3CF-64C7-46C6BE6F2314}"/>
              </a:ext>
            </a:extLst>
          </p:cNvPr>
          <p:cNvSpPr txBox="1"/>
          <p:nvPr/>
        </p:nvSpPr>
        <p:spPr>
          <a:xfrm>
            <a:off x="3088452" y="5738292"/>
            <a:ext cx="8738684" cy="400110"/>
          </a:xfrm>
          <a:prstGeom prst="rect">
            <a:avLst/>
          </a:prstGeom>
          <a:noFill/>
        </p:spPr>
        <p:txBody>
          <a:bodyPr wrap="square" rtlCol="0">
            <a:spAutoFit/>
          </a:bodyPr>
          <a:lstStyle/>
          <a:p>
            <a:r>
              <a:rPr lang="en-US" sz="2000" b="1" dirty="0">
                <a:solidFill>
                  <a:schemeClr val="accent1"/>
                </a:solidFill>
                <a:latin typeface="inherit"/>
                <a:hlinkClick r:id="rId4">
                  <a:extLst>
                    <a:ext uri="{A12FA001-AC4F-418D-AE19-62706E023703}">
                      <ahyp:hlinkClr xmlns:ahyp="http://schemas.microsoft.com/office/drawing/2018/hyperlinkcolor" val="tx"/>
                    </a:ext>
                  </a:extLst>
                </a:hlinkClick>
              </a:rPr>
              <a:t>https://www.ilru.org/projects/cil-net/cil-center-and-association-directory</a:t>
            </a:r>
            <a:endParaRPr lang="en-US" sz="2000" b="1" dirty="0">
              <a:solidFill>
                <a:schemeClr val="accent1"/>
              </a:solidFill>
              <a:latin typeface="Abadi" panose="020B0604020104020204" pitchFamily="34" charset="0"/>
            </a:endParaRPr>
          </a:p>
        </p:txBody>
      </p:sp>
    </p:spTree>
    <p:extLst>
      <p:ext uri="{BB962C8B-B14F-4D97-AF65-F5344CB8AC3E}">
        <p14:creationId xmlns:p14="http://schemas.microsoft.com/office/powerpoint/2010/main" val="33189357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619265D-7386-DB4D-77CE-D177FDC8B473}"/>
              </a:ext>
              <a:ext uri="{C183D7F6-B498-43B3-948B-1728B52AA6E4}">
                <adec:decorative xmlns:adec="http://schemas.microsoft.com/office/drawing/2017/decorative" val="1"/>
              </a:ext>
            </a:extLst>
          </p:cNvPr>
          <p:cNvSpPr/>
          <p:nvPr/>
        </p:nvSpPr>
        <p:spPr>
          <a:xfrm>
            <a:off x="8730343" y="6069023"/>
            <a:ext cx="2775858" cy="310004"/>
          </a:xfrm>
          <a:prstGeom prst="roundRect">
            <a:avLst/>
          </a:prstGeom>
          <a:solidFill>
            <a:schemeClr val="tx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6A748D-BEEC-43A4-BFF3-B31C0275A5D9}"/>
              </a:ext>
            </a:extLst>
          </p:cNvPr>
          <p:cNvSpPr>
            <a:spLocks noGrp="1"/>
          </p:cNvSpPr>
          <p:nvPr>
            <p:ph type="title"/>
          </p:nvPr>
        </p:nvSpPr>
        <p:spPr>
          <a:xfrm>
            <a:off x="802286" y="324774"/>
            <a:ext cx="10353762" cy="960188"/>
          </a:xfrm>
        </p:spPr>
        <p:txBody>
          <a:bodyPr>
            <a:normAutofit/>
          </a:bodyPr>
          <a:lstStyle/>
          <a:p>
            <a:r>
              <a:rPr lang="en-US" b="1" spc="300" dirty="0">
                <a:effectLst/>
                <a:latin typeface="Abadi" panose="020B0604020104020204" pitchFamily="34" charset="0"/>
                <a:cs typeface="Aharoni" panose="020B0604020202020204" pitchFamily="2" charset="-79"/>
              </a:rPr>
              <a:t>Survivor Corps</a:t>
            </a:r>
          </a:p>
        </p:txBody>
      </p:sp>
      <p:cxnSp>
        <p:nvCxnSpPr>
          <p:cNvPr id="3" name="Straight Connector 2">
            <a:extLst>
              <a:ext uri="{FF2B5EF4-FFF2-40B4-BE49-F238E27FC236}">
                <a16:creationId xmlns:a16="http://schemas.microsoft.com/office/drawing/2014/main" id="{6F350A86-4071-1E33-DFBF-8EA93C914077}"/>
              </a:ext>
              <a:ext uri="{C183D7F6-B498-43B3-948B-1728B52AA6E4}">
                <adec:decorative xmlns:adec="http://schemas.microsoft.com/office/drawing/2017/decorative" val="1"/>
              </a:ext>
            </a:extLst>
          </p:cNvPr>
          <p:cNvCxnSpPr>
            <a:cxnSpLocks/>
          </p:cNvCxnSpPr>
          <p:nvPr/>
        </p:nvCxnSpPr>
        <p:spPr>
          <a:xfrm flipV="1">
            <a:off x="415636" y="1283279"/>
            <a:ext cx="11360728" cy="1683"/>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1026" name="Picture 2" descr="Logo with red letters that spell the words survivor corps with a red heart and red covid cell in place of the O's. The words Empathize, Organize, and Mobilize are in black letters at the bottom of the logo">
            <a:extLst>
              <a:ext uri="{FF2B5EF4-FFF2-40B4-BE49-F238E27FC236}">
                <a16:creationId xmlns:a16="http://schemas.microsoft.com/office/drawing/2014/main" id="{CE7C88FD-BC96-58FA-44CA-67043394123D}"/>
              </a:ext>
              <a:ext uri="{C183D7F6-B498-43B3-948B-1728B52AA6E4}">
                <adec:decorative xmlns:adec="http://schemas.microsoft.com/office/drawing/2017/decorative" val="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80411" y="5006096"/>
            <a:ext cx="3295953" cy="146329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523D9CF-CAB4-87B3-DB6E-59E2A396B32C}"/>
              </a:ext>
            </a:extLst>
          </p:cNvPr>
          <p:cNvSpPr txBox="1"/>
          <p:nvPr/>
        </p:nvSpPr>
        <p:spPr>
          <a:xfrm>
            <a:off x="298803" y="1451535"/>
            <a:ext cx="11360728" cy="3954929"/>
          </a:xfrm>
          <a:prstGeom prst="rect">
            <a:avLst/>
          </a:prstGeom>
          <a:noFill/>
        </p:spPr>
        <p:txBody>
          <a:bodyPr wrap="square" rtlCol="0">
            <a:spAutoFit/>
          </a:bodyPr>
          <a:lstStyle/>
          <a:p>
            <a:r>
              <a:rPr lang="en-US" dirty="0">
                <a:latin typeface="Abadi" panose="020B0604020104020204" pitchFamily="34" charset="0"/>
              </a:rPr>
              <a:t>“Survivor Corps is the largest grassroots movement in America dedicated to actively ending the pandemic”</a:t>
            </a:r>
          </a:p>
          <a:p>
            <a:endParaRPr lang="en-US" b="0" i="0" dirty="0">
              <a:effectLst/>
              <a:latin typeface="Abadi" panose="020B0604020104020204" pitchFamily="34" charset="0"/>
            </a:endParaRPr>
          </a:p>
          <a:p>
            <a:pPr marL="285750" indent="-285750">
              <a:spcAft>
                <a:spcPts val="600"/>
              </a:spcAft>
              <a:buFont typeface="Arial" panose="020B0604020202020204" pitchFamily="34" charset="0"/>
              <a:buChar char="•"/>
            </a:pPr>
            <a:r>
              <a:rPr lang="en-US" b="0" i="0" dirty="0">
                <a:effectLst/>
                <a:latin typeface="Abadi" panose="020B0604020104020204" pitchFamily="34" charset="0"/>
              </a:rPr>
              <a:t>Selected for inclusion in The United States </a:t>
            </a:r>
            <a:r>
              <a:rPr lang="en-US" b="0" i="0" dirty="0">
                <a:effectLst/>
                <a:latin typeface="Abadi" panose="020B0604020104020204" pitchFamily="34" charset="0"/>
                <a:hlinkClick r:id="rId4">
                  <a:extLst>
                    <a:ext uri="{A12FA001-AC4F-418D-AE19-62706E023703}">
                      <ahyp:hlinkClr xmlns:ahyp="http://schemas.microsoft.com/office/drawing/2018/hyperlinkcolor" val="tx"/>
                    </a:ext>
                  </a:extLst>
                </a:hlinkClick>
              </a:rPr>
              <a:t>Library of Congress</a:t>
            </a:r>
            <a:r>
              <a:rPr lang="en-US" b="0" i="0" dirty="0">
                <a:effectLst/>
                <a:latin typeface="Abadi" panose="020B0604020104020204" pitchFamily="34" charset="0"/>
              </a:rPr>
              <a:t> </a:t>
            </a:r>
            <a:r>
              <a:rPr lang="en-US" b="0" i="0" dirty="0">
                <a:effectLst/>
                <a:latin typeface="Abadi" panose="020B0604020104020204" pitchFamily="34" charset="0"/>
                <a:hlinkClick r:id="rId5">
                  <a:extLst>
                    <a:ext uri="{A12FA001-AC4F-418D-AE19-62706E023703}">
                      <ahyp:hlinkClr xmlns:ahyp="http://schemas.microsoft.com/office/drawing/2018/hyperlinkcolor" val="tx"/>
                    </a:ext>
                  </a:extLst>
                </a:hlinkClick>
              </a:rPr>
              <a:t>Coronavirus Web Archive</a:t>
            </a:r>
            <a:r>
              <a:rPr lang="en-US" dirty="0">
                <a:latin typeface="Abadi" panose="020B0604020104020204" pitchFamily="34" charset="0"/>
              </a:rPr>
              <a:t>: https://www.loc.gov/web-archives/?q=Survivor+corps</a:t>
            </a:r>
            <a:endParaRPr lang="en-US" b="0" i="0" dirty="0">
              <a:effectLst/>
              <a:latin typeface="Abadi" panose="020B0604020104020204" pitchFamily="34" charset="0"/>
            </a:endParaRPr>
          </a:p>
          <a:p>
            <a:pPr marL="285750" indent="-285750">
              <a:spcAft>
                <a:spcPts val="600"/>
              </a:spcAft>
              <a:buFont typeface="Arial" panose="020B0604020202020204" pitchFamily="34" charset="0"/>
              <a:buChar char="•"/>
            </a:pPr>
            <a:r>
              <a:rPr lang="en-US" dirty="0">
                <a:latin typeface="Abadi" panose="020B0604020104020204" pitchFamily="34" charset="0"/>
              </a:rPr>
              <a:t>Founder Diana </a:t>
            </a:r>
            <a:r>
              <a:rPr lang="en-US" dirty="0" err="1">
                <a:latin typeface="Abadi" panose="020B0604020104020204" pitchFamily="34" charset="0"/>
              </a:rPr>
              <a:t>Berrent</a:t>
            </a:r>
            <a:r>
              <a:rPr lang="en-US" dirty="0">
                <a:latin typeface="Abadi" panose="020B0604020104020204" pitchFamily="34" charset="0"/>
              </a:rPr>
              <a:t> – Her Personal Story: </a:t>
            </a:r>
            <a:r>
              <a:rPr lang="en-US" dirty="0">
                <a:solidFill>
                  <a:schemeClr val="accent1"/>
                </a:solidFill>
                <a:latin typeface="Abadi" panose="020B0604020104020204" pitchFamily="34" charset="0"/>
              </a:rPr>
              <a:t>https://www.survivorcorps.com/story</a:t>
            </a:r>
            <a:endParaRPr lang="en-US" b="0" i="0" dirty="0">
              <a:solidFill>
                <a:schemeClr val="accent1"/>
              </a:solidFill>
              <a:effectLst/>
              <a:latin typeface="Abadi" panose="020B0604020104020204" pitchFamily="34" charset="0"/>
            </a:endParaRPr>
          </a:p>
          <a:p>
            <a:pPr marL="285750" indent="-285750">
              <a:spcAft>
                <a:spcPts val="600"/>
              </a:spcAft>
              <a:buFont typeface="Arial" panose="020B0604020202020204" pitchFamily="34" charset="0"/>
              <a:buChar char="•"/>
            </a:pPr>
            <a:r>
              <a:rPr lang="en-US" dirty="0">
                <a:latin typeface="Abadi" panose="020B0604020104020204" pitchFamily="34" charset="0"/>
              </a:rPr>
              <a:t>Take Action – Medical, Scientific and Academic research, studies and survey opportunities: </a:t>
            </a:r>
            <a:r>
              <a:rPr lang="en-US" dirty="0">
                <a:solidFill>
                  <a:schemeClr val="accent1"/>
                </a:solidFill>
                <a:latin typeface="Abadi" panose="020B0604020104020204" pitchFamily="34" charset="0"/>
                <a:hlinkClick r:id="rId6">
                  <a:extLst>
                    <a:ext uri="{A12FA001-AC4F-418D-AE19-62706E023703}">
                      <ahyp:hlinkClr xmlns:ahyp="http://schemas.microsoft.com/office/drawing/2018/hyperlinkcolor" val="tx"/>
                    </a:ext>
                  </a:extLst>
                </a:hlinkClick>
              </a:rPr>
              <a:t>https://www.survivorcorps.com/take-action</a:t>
            </a:r>
            <a:endParaRPr lang="en-US" dirty="0">
              <a:solidFill>
                <a:schemeClr val="accent1"/>
              </a:solidFill>
              <a:latin typeface="Abadi" panose="020B0604020104020204" pitchFamily="34" charset="0"/>
            </a:endParaRPr>
          </a:p>
          <a:p>
            <a:pPr lvl="1">
              <a:spcAft>
                <a:spcPts val="600"/>
              </a:spcAft>
              <a:buFont typeface="Arial" panose="020B0604020202020204" pitchFamily="34" charset="0"/>
              <a:buChar char="•"/>
            </a:pPr>
            <a:r>
              <a:rPr lang="en-US" i="0" dirty="0">
                <a:solidFill>
                  <a:schemeClr val="accent1"/>
                </a:solidFill>
                <a:effectLst/>
                <a:latin typeface="Abadi" panose="020B0604020104020204" pitchFamily="34" charset="0"/>
                <a:hlinkClick r:id="rId7">
                  <a:extLst>
                    <a:ext uri="{A12FA001-AC4F-418D-AE19-62706E023703}">
                      <ahyp:hlinkClr xmlns:ahyp="http://schemas.microsoft.com/office/drawing/2018/hyperlinkcolor" val="tx"/>
                    </a:ext>
                  </a:extLst>
                </a:hlinkClick>
              </a:rPr>
              <a:t> Long-COVID:   Long Hauler Symptom Studies</a:t>
            </a:r>
            <a:r>
              <a:rPr lang="en-US" i="0" dirty="0">
                <a:solidFill>
                  <a:schemeClr val="accent1"/>
                </a:solidFill>
                <a:effectLst/>
                <a:latin typeface="Abadi" panose="020B0604020104020204" pitchFamily="34" charset="0"/>
              </a:rPr>
              <a:t>:</a:t>
            </a:r>
            <a:r>
              <a:rPr lang="en-US" dirty="0">
                <a:solidFill>
                  <a:schemeClr val="accent1"/>
                </a:solidFill>
                <a:latin typeface="Abadi" panose="020B0604020104020204" pitchFamily="34" charset="0"/>
              </a:rPr>
              <a:t> </a:t>
            </a:r>
            <a:r>
              <a:rPr lang="en-US" i="0" dirty="0">
                <a:effectLst/>
                <a:latin typeface="Abadi" panose="020B0604020104020204" pitchFamily="34" charset="0"/>
              </a:rPr>
              <a:t>(Indiana University School of Medicine)</a:t>
            </a:r>
          </a:p>
          <a:p>
            <a:pPr lvl="1">
              <a:spcAft>
                <a:spcPts val="600"/>
              </a:spcAft>
              <a:buFont typeface="Arial" panose="020B0604020202020204" pitchFamily="34" charset="0"/>
              <a:buChar char="•"/>
            </a:pPr>
            <a:r>
              <a:rPr lang="en-US" i="0" dirty="0">
                <a:solidFill>
                  <a:schemeClr val="accent1"/>
                </a:solidFill>
                <a:effectLst/>
                <a:latin typeface="Abadi" panose="020B0604020104020204" pitchFamily="34" charset="0"/>
                <a:hlinkClick r:id="rId8">
                  <a:extLst>
                    <a:ext uri="{A12FA001-AC4F-418D-AE19-62706E023703}">
                      <ahyp:hlinkClr xmlns:ahyp="http://schemas.microsoft.com/office/drawing/2018/hyperlinkcolor" val="tx"/>
                    </a:ext>
                  </a:extLst>
                </a:hlinkClick>
              </a:rPr>
              <a:t>Recovery Corps</a:t>
            </a:r>
            <a:r>
              <a:rPr lang="en-US" i="0" dirty="0">
                <a:solidFill>
                  <a:schemeClr val="accent1"/>
                </a:solidFill>
                <a:effectLst/>
                <a:latin typeface="Abadi" panose="020B0604020104020204" pitchFamily="34" charset="0"/>
              </a:rPr>
              <a:t>: </a:t>
            </a:r>
            <a:r>
              <a:rPr lang="en-US" i="0" dirty="0">
                <a:effectLst/>
                <a:latin typeface="Abadi" panose="020B0604020104020204" pitchFamily="34" charset="0"/>
              </a:rPr>
              <a:t>To better understand how individuals recover from COVID (Columbia University)</a:t>
            </a:r>
          </a:p>
          <a:p>
            <a:pPr lvl="1">
              <a:spcAft>
                <a:spcPts val="600"/>
              </a:spcAft>
              <a:buFont typeface="Arial" panose="020B0604020202020204" pitchFamily="34" charset="0"/>
              <a:buChar char="•"/>
            </a:pPr>
            <a:r>
              <a:rPr lang="en-US" i="0" dirty="0">
                <a:solidFill>
                  <a:schemeClr val="accent1"/>
                </a:solidFill>
                <a:effectLst/>
                <a:latin typeface="Abadi" panose="020B0604020104020204" pitchFamily="34" charset="0"/>
                <a:hlinkClick r:id="rId9">
                  <a:extLst>
                    <a:ext uri="{A12FA001-AC4F-418D-AE19-62706E023703}">
                      <ahyp:hlinkClr xmlns:ahyp="http://schemas.microsoft.com/office/drawing/2018/hyperlinkcolor" val="tx"/>
                    </a:ext>
                  </a:extLst>
                </a:hlinkClick>
              </a:rPr>
              <a:t>Yale Long COVID Vaccine Study</a:t>
            </a:r>
            <a:r>
              <a:rPr lang="en-US" i="0" dirty="0">
                <a:solidFill>
                  <a:schemeClr val="accent1"/>
                </a:solidFill>
                <a:effectLst/>
                <a:latin typeface="Abadi" panose="020B0604020104020204" pitchFamily="34" charset="0"/>
              </a:rPr>
              <a:t>: </a:t>
            </a:r>
            <a:r>
              <a:rPr lang="en-US" i="0" dirty="0">
                <a:effectLst/>
                <a:latin typeface="Abadi" panose="020B0604020104020204" pitchFamily="34" charset="0"/>
              </a:rPr>
              <a:t>How vaccines might improve Long Covid symptoms (Yale University)</a:t>
            </a:r>
          </a:p>
          <a:p>
            <a:pPr lvl="1">
              <a:spcAft>
                <a:spcPts val="600"/>
              </a:spcAft>
              <a:buFont typeface="Arial" panose="020B0604020202020204" pitchFamily="34" charset="0"/>
              <a:buChar char="•"/>
            </a:pPr>
            <a:r>
              <a:rPr lang="en-US" b="0" i="0" dirty="0">
                <a:effectLst/>
                <a:latin typeface="Abadi" panose="020B0604020104020204" pitchFamily="34" charset="0"/>
              </a:rPr>
              <a:t>Join their</a:t>
            </a:r>
            <a:r>
              <a:rPr lang="en-US" b="1" i="0" dirty="0">
                <a:effectLst/>
                <a:latin typeface="Abadi" panose="020B0604020104020204" pitchFamily="34" charset="0"/>
              </a:rPr>
              <a:t> </a:t>
            </a:r>
            <a:r>
              <a:rPr lang="en-US" i="0" dirty="0">
                <a:solidFill>
                  <a:schemeClr val="accent1"/>
                </a:solidFill>
                <a:effectLst/>
                <a:latin typeface="Abadi" panose="020B0604020104020204" pitchFamily="34" charset="0"/>
                <a:hlinkClick r:id="rId10">
                  <a:extLst>
                    <a:ext uri="{A12FA001-AC4F-418D-AE19-62706E023703}">
                      <ahyp:hlinkClr xmlns:ahyp="http://schemas.microsoft.com/office/drawing/2018/hyperlinkcolor" val="tx"/>
                    </a:ext>
                  </a:extLst>
                </a:hlinkClick>
              </a:rPr>
              <a:t>Facebook group</a:t>
            </a:r>
            <a:r>
              <a:rPr lang="en-US" dirty="0">
                <a:solidFill>
                  <a:schemeClr val="accent1"/>
                </a:solidFill>
                <a:latin typeface="Abadi" panose="020B0604020104020204" pitchFamily="34" charset="0"/>
              </a:rPr>
              <a:t>: </a:t>
            </a:r>
            <a:r>
              <a:rPr lang="en-US" b="0" i="0" dirty="0">
                <a:effectLst/>
                <a:latin typeface="Abadi" panose="020B0604020104020204" pitchFamily="34" charset="0"/>
              </a:rPr>
              <a:t>information, support, community, webinars and news across the nation</a:t>
            </a:r>
          </a:p>
          <a:p>
            <a:pPr lvl="1"/>
            <a:endParaRPr lang="en-US" dirty="0">
              <a:latin typeface="Abadi" panose="020B0604020104020204" pitchFamily="34" charset="0"/>
            </a:endParaRPr>
          </a:p>
        </p:txBody>
      </p:sp>
    </p:spTree>
    <p:extLst>
      <p:ext uri="{BB962C8B-B14F-4D97-AF65-F5344CB8AC3E}">
        <p14:creationId xmlns:p14="http://schemas.microsoft.com/office/powerpoint/2010/main" val="3037211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A748D-BEEC-43A4-BFF3-B31C0275A5D9}"/>
              </a:ext>
            </a:extLst>
          </p:cNvPr>
          <p:cNvSpPr>
            <a:spLocks noGrp="1"/>
          </p:cNvSpPr>
          <p:nvPr>
            <p:ph type="title"/>
          </p:nvPr>
        </p:nvSpPr>
        <p:spPr>
          <a:xfrm>
            <a:off x="913794" y="-70193"/>
            <a:ext cx="10353762" cy="1257300"/>
          </a:xfrm>
        </p:spPr>
        <p:txBody>
          <a:bodyPr>
            <a:normAutofit/>
          </a:bodyPr>
          <a:lstStyle/>
          <a:p>
            <a:r>
              <a:rPr lang="en-US" dirty="0">
                <a:latin typeface="Abadi" panose="020B0604020104020204" pitchFamily="34" charset="0"/>
              </a:rPr>
              <a:t>Resources and Work Cited (1 of 3)</a:t>
            </a:r>
          </a:p>
        </p:txBody>
      </p:sp>
      <p:sp>
        <p:nvSpPr>
          <p:cNvPr id="6" name="TextBox 5">
            <a:extLst>
              <a:ext uri="{FF2B5EF4-FFF2-40B4-BE49-F238E27FC236}">
                <a16:creationId xmlns:a16="http://schemas.microsoft.com/office/drawing/2014/main" id="{A92B5E5C-DCA5-140C-B769-848E7A756999}"/>
              </a:ext>
            </a:extLst>
          </p:cNvPr>
          <p:cNvSpPr txBox="1"/>
          <p:nvPr/>
        </p:nvSpPr>
        <p:spPr>
          <a:xfrm>
            <a:off x="512835" y="1427156"/>
            <a:ext cx="11155679" cy="7263527"/>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1600" dirty="0">
                <a:latin typeface="Abadi" panose="020B0604020104020204" pitchFamily="34" charset="0"/>
              </a:rPr>
              <a:t>National Library of Medicine Long Covid-19 Proposed Primary Care Clinical Guidelines for Diagnosis and Disease Management </a:t>
            </a:r>
            <a:r>
              <a:rPr lang="en-US" sz="1600" dirty="0">
                <a:solidFill>
                  <a:schemeClr val="accent1"/>
                </a:solidFill>
                <a:latin typeface="Abadi" panose="020B0604020104020204" pitchFamily="34" charset="0"/>
                <a:hlinkClick r:id="rId3">
                  <a:extLst>
                    <a:ext uri="{A12FA001-AC4F-418D-AE19-62706E023703}">
                      <ahyp:hlinkClr xmlns:ahyp="http://schemas.microsoft.com/office/drawing/2018/hyperlinkcolor" val="tx"/>
                    </a:ext>
                  </a:extLst>
                </a:hlinkClick>
              </a:rPr>
              <a:t>https://www.ncbi.nlm.nih.gov/pmc/articles/PMC8073248/</a:t>
            </a:r>
            <a:endParaRPr lang="en-US" sz="1600" dirty="0">
              <a:solidFill>
                <a:schemeClr val="accent1"/>
              </a:solidFill>
              <a:latin typeface="Abadi" panose="020B0604020104020204" pitchFamily="34" charset="0"/>
            </a:endParaRPr>
          </a:p>
          <a:p>
            <a:pPr marL="285750" indent="-285750">
              <a:spcAft>
                <a:spcPts val="1200"/>
              </a:spcAft>
              <a:buFont typeface="Arial" panose="020B0604020202020204" pitchFamily="34" charset="0"/>
              <a:buChar char="•"/>
            </a:pPr>
            <a:r>
              <a:rPr lang="en-US" sz="1600" dirty="0">
                <a:latin typeface="Abadi" panose="020B0604020104020204" pitchFamily="34" charset="0"/>
              </a:rPr>
              <a:t>Center for Disease Control and Prevention: Long COVID or Post-COVID Conditions </a:t>
            </a:r>
            <a:r>
              <a:rPr lang="en-US" sz="1600" dirty="0">
                <a:solidFill>
                  <a:schemeClr val="accent1"/>
                </a:solidFill>
                <a:latin typeface="Abadi" panose="020B0604020104020204" pitchFamily="34" charset="0"/>
                <a:hlinkClick r:id="rId4">
                  <a:extLst>
                    <a:ext uri="{A12FA001-AC4F-418D-AE19-62706E023703}">
                      <ahyp:hlinkClr xmlns:ahyp="http://schemas.microsoft.com/office/drawing/2018/hyperlinkcolor" val="tx"/>
                    </a:ext>
                  </a:extLst>
                </a:hlinkClick>
              </a:rPr>
              <a:t>https://www.cdc.gov/coronavirus/2019-ncov/long-term-effects/index.html</a:t>
            </a:r>
            <a:endParaRPr lang="en-US" sz="1600" dirty="0">
              <a:solidFill>
                <a:schemeClr val="accent1"/>
              </a:solidFill>
              <a:latin typeface="Abadi" panose="020B0604020104020204" pitchFamily="34" charset="0"/>
            </a:endParaRPr>
          </a:p>
          <a:p>
            <a:pPr marL="285750" indent="-285750">
              <a:spcAft>
                <a:spcPts val="1200"/>
              </a:spcAft>
              <a:buFont typeface="Arial" panose="020B0604020202020204" pitchFamily="34" charset="0"/>
              <a:buChar char="•"/>
            </a:pPr>
            <a:r>
              <a:rPr lang="en-US" sz="1600" dirty="0">
                <a:latin typeface="Abadi" panose="020B0604020104020204" pitchFamily="34" charset="0"/>
              </a:rPr>
              <a:t>Center for Disease Control and Prevention: National Center for Health Statistics </a:t>
            </a:r>
            <a:r>
              <a:rPr lang="en-US" sz="1600" dirty="0">
                <a:solidFill>
                  <a:schemeClr val="accent1"/>
                </a:solidFill>
                <a:latin typeface="Abadi" panose="020B0604020104020204" pitchFamily="34" charset="0"/>
                <a:hlinkClick r:id="rId5">
                  <a:extLst>
                    <a:ext uri="{A12FA001-AC4F-418D-AE19-62706E023703}">
                      <ahyp:hlinkClr xmlns:ahyp="http://schemas.microsoft.com/office/drawing/2018/hyperlinkcolor" val="tx"/>
                    </a:ext>
                  </a:extLst>
                </a:hlinkClick>
              </a:rPr>
              <a:t>https://www.cdc.gov/nchs/pressroom/nchs_press_releases/2022/20220622.htm</a:t>
            </a:r>
            <a:endParaRPr lang="en-US" sz="1600" dirty="0">
              <a:solidFill>
                <a:schemeClr val="accent1"/>
              </a:solidFill>
              <a:latin typeface="Abadi" panose="020B0604020104020204" pitchFamily="34" charset="0"/>
            </a:endParaRPr>
          </a:p>
          <a:p>
            <a:pPr marL="285750" indent="-285750">
              <a:spcAft>
                <a:spcPts val="1200"/>
              </a:spcAft>
              <a:buFont typeface="Arial" panose="020B0604020202020204" pitchFamily="34" charset="0"/>
              <a:buChar char="•"/>
            </a:pPr>
            <a:r>
              <a:rPr lang="en-US" sz="1600" dirty="0">
                <a:latin typeface="Abadi" panose="020B0604020104020204" pitchFamily="34" charset="0"/>
              </a:rPr>
              <a:t>U.S. News &amp; World Report: Long COVID Sufferers Are Seeking Disability Benefits. Will They Change the System?  </a:t>
            </a:r>
            <a:r>
              <a:rPr lang="en-US" sz="1600" dirty="0">
                <a:solidFill>
                  <a:schemeClr val="accent1"/>
                </a:solidFill>
                <a:latin typeface="Abadi" panose="020B0604020104020204" pitchFamily="34" charset="0"/>
                <a:hlinkClick r:id="rId6">
                  <a:extLst>
                    <a:ext uri="{A12FA001-AC4F-418D-AE19-62706E023703}">
                      <ahyp:hlinkClr xmlns:ahyp="http://schemas.microsoft.com/office/drawing/2018/hyperlinkcolor" val="tx"/>
                    </a:ext>
                  </a:extLst>
                </a:hlinkClick>
              </a:rPr>
              <a:t>https://www.usnews.com/news/health-news/articles/2021-04-15/covid-long-haulers-could-change-the-disability-system</a:t>
            </a:r>
            <a:endParaRPr lang="en-US" sz="1600" dirty="0">
              <a:solidFill>
                <a:schemeClr val="accent1"/>
              </a:solidFill>
              <a:latin typeface="Abadi" panose="020B0604020104020204" pitchFamily="34" charset="0"/>
            </a:endParaRPr>
          </a:p>
          <a:p>
            <a:pPr marL="285750" indent="-285750">
              <a:spcAft>
                <a:spcPts val="1200"/>
              </a:spcAft>
              <a:buFont typeface="Arial" panose="020B0604020202020204" pitchFamily="34" charset="0"/>
              <a:buChar char="•"/>
            </a:pPr>
            <a:r>
              <a:rPr lang="en-US" sz="1600" dirty="0">
                <a:latin typeface="Abadi" panose="020B0604020104020204" pitchFamily="34" charset="0"/>
              </a:rPr>
              <a:t>Employment Guidance: U.S. Equal Employment Opportunity Commission </a:t>
            </a:r>
            <a:r>
              <a:rPr lang="en-US" sz="1600" dirty="0">
                <a:latin typeface="Abadi" panose="020B0604020104020204" pitchFamily="34" charset="0"/>
                <a:hlinkClick r:id="rId7">
                  <a:extLst>
                    <a:ext uri="{A12FA001-AC4F-418D-AE19-62706E023703}">
                      <ahyp:hlinkClr xmlns:ahyp="http://schemas.microsoft.com/office/drawing/2018/hyperlinkcolor" val="tx"/>
                    </a:ext>
                  </a:extLst>
                </a:hlinkClick>
              </a:rPr>
              <a:t>https://www.eeoc.gov/coronavirus</a:t>
            </a:r>
            <a:r>
              <a:rPr lang="en-US" sz="1600" dirty="0">
                <a:latin typeface="Abadi" panose="020B0604020104020204" pitchFamily="34" charset="0"/>
              </a:rPr>
              <a:t> and </a:t>
            </a:r>
            <a:r>
              <a:rPr lang="en-US" sz="1600" dirty="0">
                <a:solidFill>
                  <a:schemeClr val="accent1"/>
                </a:solidFill>
                <a:latin typeface="Abadi" panose="020B0604020104020204" pitchFamily="34" charset="0"/>
                <a:hlinkClick r:id="rId8">
                  <a:extLst>
                    <a:ext uri="{A12FA001-AC4F-418D-AE19-62706E023703}">
                      <ahyp:hlinkClr xmlns:ahyp="http://schemas.microsoft.com/office/drawing/2018/hyperlinkcolor" val="tx"/>
                    </a:ext>
                  </a:extLst>
                </a:hlinkClick>
              </a:rPr>
              <a:t>https://www.eeoc.gov/wysk/what-you-should-know-about-covid-19-and-ada-rehabilitation-act-and-other-eeo-laws</a:t>
            </a:r>
            <a:endParaRPr lang="en-US" sz="1600" dirty="0">
              <a:solidFill>
                <a:schemeClr val="accent1"/>
              </a:solidFill>
              <a:latin typeface="Abadi" panose="020B0604020104020204" pitchFamily="34" charset="0"/>
            </a:endParaRPr>
          </a:p>
          <a:p>
            <a:pPr marL="285750" indent="-285750">
              <a:spcAft>
                <a:spcPts val="1200"/>
              </a:spcAft>
              <a:buFont typeface="Arial" panose="020B0604020202020204" pitchFamily="34" charset="0"/>
              <a:buChar char="•"/>
            </a:pPr>
            <a:r>
              <a:rPr lang="en-US" sz="1600" dirty="0">
                <a:latin typeface="Abadi" panose="020B0604020104020204" pitchFamily="34" charset="0"/>
              </a:rPr>
              <a:t>Filing a Charge of Discrimination with the EEOC  </a:t>
            </a:r>
            <a:r>
              <a:rPr lang="en-US" sz="1600" dirty="0">
                <a:solidFill>
                  <a:schemeClr val="accent1"/>
                </a:solidFill>
                <a:latin typeface="Abadi" panose="020B0604020104020204" pitchFamily="34" charset="0"/>
                <a:hlinkClick r:id="rId9">
                  <a:extLst>
                    <a:ext uri="{A12FA001-AC4F-418D-AE19-62706E023703}">
                      <ahyp:hlinkClr xmlns:ahyp="http://schemas.microsoft.com/office/drawing/2018/hyperlinkcolor" val="tx"/>
                    </a:ext>
                  </a:extLst>
                </a:hlinkClick>
              </a:rPr>
              <a:t>https://www.eeoc.gov/filing-charge-discrimination</a:t>
            </a:r>
            <a:endParaRPr lang="en-US" sz="1600" dirty="0">
              <a:solidFill>
                <a:schemeClr val="accent1"/>
              </a:solidFill>
              <a:latin typeface="Abadi" panose="020B0604020104020204" pitchFamily="34" charset="0"/>
            </a:endParaRPr>
          </a:p>
          <a:p>
            <a:pPr marL="285750" indent="-285750">
              <a:spcAft>
                <a:spcPts val="1200"/>
              </a:spcAft>
              <a:buFont typeface="Arial" panose="020B0604020202020204" pitchFamily="34" charset="0"/>
              <a:buChar char="•"/>
            </a:pPr>
            <a:r>
              <a:rPr lang="en-US" sz="1600" dirty="0">
                <a:latin typeface="Abadi" panose="020B0604020104020204" pitchFamily="34" charset="0"/>
              </a:rPr>
              <a:t>University of Colorado Health: Long COVID Mental Health Challenges Require Specialized Treatment </a:t>
            </a:r>
            <a:r>
              <a:rPr lang="en-US" sz="1600" dirty="0">
                <a:solidFill>
                  <a:schemeClr val="accent1"/>
                </a:solidFill>
                <a:latin typeface="Abadi" panose="020B0604020104020204" pitchFamily="34" charset="0"/>
                <a:hlinkClick r:id="rId10">
                  <a:extLst>
                    <a:ext uri="{A12FA001-AC4F-418D-AE19-62706E023703}">
                      <ahyp:hlinkClr xmlns:ahyp="http://schemas.microsoft.com/office/drawing/2018/hyperlinkcolor" val="tx"/>
                    </a:ext>
                  </a:extLst>
                </a:hlinkClick>
              </a:rPr>
              <a:t>https://www.uchealth.org/today/long-covid-mental-health-challenges-require-specialized-treatment/</a:t>
            </a:r>
            <a:endParaRPr lang="en-US" sz="1600" dirty="0">
              <a:solidFill>
                <a:schemeClr val="accent1"/>
              </a:solidFill>
              <a:latin typeface="Abadi" panose="020B0604020104020204" pitchFamily="34" charset="0"/>
            </a:endParaRPr>
          </a:p>
          <a:p>
            <a:pPr marL="285750" indent="-285750">
              <a:spcAft>
                <a:spcPts val="1200"/>
              </a:spcAft>
              <a:buFont typeface="Arial" panose="020B0604020202020204" pitchFamily="34" charset="0"/>
              <a:buChar char="•"/>
            </a:pPr>
            <a:r>
              <a:rPr lang="en-US" sz="1600" dirty="0">
                <a:latin typeface="Abadi" panose="020B0604020104020204" pitchFamily="34" charset="0"/>
              </a:rPr>
              <a:t>Center for American Progress  </a:t>
            </a:r>
            <a:r>
              <a:rPr lang="en-US" sz="1600" dirty="0">
                <a:solidFill>
                  <a:schemeClr val="accent1"/>
                </a:solidFill>
                <a:latin typeface="Abadi" panose="020B0604020104020204" pitchFamily="34" charset="0"/>
                <a:hlinkClick r:id="rId11">
                  <a:extLst>
                    <a:ext uri="{A12FA001-AC4F-418D-AE19-62706E023703}">
                      <ahyp:hlinkClr xmlns:ahyp="http://schemas.microsoft.com/office/drawing/2018/hyperlinkcolor" val="tx"/>
                    </a:ext>
                  </a:extLst>
                </a:hlinkClick>
              </a:rPr>
              <a:t>https://www.americanprogress.org/article/covid-19-likely-resulted-in-1-2-million-more-disabled-people-by-the-end-of-2021-workplaces-and-policy-will-need-to-adapt/</a:t>
            </a:r>
            <a:endParaRPr lang="en-US" sz="1600" dirty="0">
              <a:solidFill>
                <a:schemeClr val="accent1"/>
              </a:solidFill>
              <a:latin typeface="Abadi" panose="020B0604020104020204" pitchFamily="34" charset="0"/>
            </a:endParaRPr>
          </a:p>
          <a:p>
            <a:pPr marL="285750" indent="-285750">
              <a:spcAft>
                <a:spcPts val="600"/>
              </a:spcAft>
              <a:buFont typeface="Arial" panose="020B0604020202020204" pitchFamily="34" charset="0"/>
              <a:buChar char="•"/>
            </a:pPr>
            <a:endParaRPr lang="en-US" dirty="0">
              <a:latin typeface="Abadi" panose="020B0604020104020204" pitchFamily="34" charset="0"/>
            </a:endParaRPr>
          </a:p>
          <a:p>
            <a:pPr marL="285750" indent="-285750">
              <a:spcAft>
                <a:spcPts val="600"/>
              </a:spcAft>
              <a:buFont typeface="Arial" panose="020B0604020202020204" pitchFamily="34" charset="0"/>
              <a:buChar char="•"/>
            </a:pPr>
            <a:endParaRPr lang="en-US" dirty="0">
              <a:latin typeface="Abadi" panose="020B0604020104020204" pitchFamily="34" charset="0"/>
            </a:endParaRPr>
          </a:p>
          <a:p>
            <a:pPr marL="285750" indent="-285750">
              <a:spcAft>
                <a:spcPts val="600"/>
              </a:spcAft>
              <a:buFont typeface="Arial" panose="020B0604020202020204" pitchFamily="34" charset="0"/>
              <a:buChar char="•"/>
            </a:pPr>
            <a:endParaRPr lang="en-US" dirty="0">
              <a:latin typeface="Abadi" panose="020B0604020104020204" pitchFamily="34" charset="0"/>
            </a:endParaRPr>
          </a:p>
          <a:p>
            <a:pPr marL="285750" indent="-285750">
              <a:spcAft>
                <a:spcPts val="600"/>
              </a:spcAft>
              <a:buFont typeface="Arial" panose="020B0604020202020204" pitchFamily="34" charset="0"/>
              <a:buChar char="•"/>
            </a:pPr>
            <a:endParaRPr lang="en-US" dirty="0">
              <a:latin typeface="Abadi" panose="020B0604020104020204" pitchFamily="34" charset="0"/>
            </a:endParaRPr>
          </a:p>
          <a:p>
            <a:pPr marL="285750" indent="-285750">
              <a:buFont typeface="Arial" panose="020B0604020202020204" pitchFamily="34" charset="0"/>
              <a:buChar char="•"/>
            </a:pPr>
            <a:endParaRPr lang="en-US" dirty="0">
              <a:latin typeface="Abadi" panose="020B0604020104020204" pitchFamily="34" charset="0"/>
            </a:endParaRPr>
          </a:p>
          <a:p>
            <a:pPr marL="285750" indent="-285750">
              <a:buFont typeface="Arial" panose="020B0604020202020204" pitchFamily="34" charset="0"/>
              <a:buChar char="•"/>
            </a:pPr>
            <a:endParaRPr lang="en-US" dirty="0">
              <a:latin typeface="Abadi" panose="020B0604020104020204" pitchFamily="34" charset="0"/>
            </a:endParaRPr>
          </a:p>
          <a:p>
            <a:endParaRPr lang="en-US" dirty="0">
              <a:latin typeface="Abadi" panose="020B0604020104020204" pitchFamily="34" charset="0"/>
            </a:endParaRPr>
          </a:p>
        </p:txBody>
      </p:sp>
      <p:cxnSp>
        <p:nvCxnSpPr>
          <p:cNvPr id="3" name="Straight Connector 2">
            <a:extLst>
              <a:ext uri="{FF2B5EF4-FFF2-40B4-BE49-F238E27FC236}">
                <a16:creationId xmlns:a16="http://schemas.microsoft.com/office/drawing/2014/main" id="{6F350A86-4071-1E33-DFBF-8EA93C914077}"/>
              </a:ext>
              <a:ext uri="{C183D7F6-B498-43B3-948B-1728B52AA6E4}">
                <adec:decorative xmlns:adec="http://schemas.microsoft.com/office/drawing/2017/decorative" val="1"/>
              </a:ext>
            </a:extLst>
          </p:cNvPr>
          <p:cNvCxnSpPr/>
          <p:nvPr/>
        </p:nvCxnSpPr>
        <p:spPr>
          <a:xfrm>
            <a:off x="181973" y="997531"/>
            <a:ext cx="11594391"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99695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A748D-BEEC-43A4-BFF3-B31C0275A5D9}"/>
              </a:ext>
            </a:extLst>
          </p:cNvPr>
          <p:cNvSpPr>
            <a:spLocks noGrp="1"/>
          </p:cNvSpPr>
          <p:nvPr>
            <p:ph type="title"/>
          </p:nvPr>
        </p:nvSpPr>
        <p:spPr>
          <a:xfrm>
            <a:off x="913794" y="-70193"/>
            <a:ext cx="10353762" cy="1257300"/>
          </a:xfrm>
        </p:spPr>
        <p:txBody>
          <a:bodyPr>
            <a:normAutofit/>
          </a:bodyPr>
          <a:lstStyle/>
          <a:p>
            <a:r>
              <a:rPr lang="en-US" dirty="0">
                <a:latin typeface="Abadi" panose="020B0604020104020204" pitchFamily="34" charset="0"/>
              </a:rPr>
              <a:t>Resources and Work Cited (2 of 3)</a:t>
            </a:r>
          </a:p>
        </p:txBody>
      </p:sp>
      <p:sp>
        <p:nvSpPr>
          <p:cNvPr id="6" name="TextBox 5">
            <a:extLst>
              <a:ext uri="{FF2B5EF4-FFF2-40B4-BE49-F238E27FC236}">
                <a16:creationId xmlns:a16="http://schemas.microsoft.com/office/drawing/2014/main" id="{A92B5E5C-DCA5-140C-B769-848E7A756999}"/>
              </a:ext>
            </a:extLst>
          </p:cNvPr>
          <p:cNvSpPr txBox="1"/>
          <p:nvPr/>
        </p:nvSpPr>
        <p:spPr>
          <a:xfrm>
            <a:off x="512835" y="1151433"/>
            <a:ext cx="11155679" cy="4416594"/>
          </a:xfrm>
          <a:prstGeom prst="rect">
            <a:avLst/>
          </a:prstGeom>
          <a:noFill/>
        </p:spPr>
        <p:txBody>
          <a:bodyPr wrap="square" rtlCol="0">
            <a:spAutoFit/>
          </a:bodyPr>
          <a:lstStyle/>
          <a:p>
            <a:pPr marL="285750" indent="-285750">
              <a:spcAft>
                <a:spcPts val="600"/>
              </a:spcAft>
              <a:buFont typeface="Arial" panose="020B0604020202020204" pitchFamily="34" charset="0"/>
              <a:buChar char="•"/>
            </a:pPr>
            <a:endParaRPr lang="en-US" dirty="0">
              <a:latin typeface="Abadi" panose="020B0604020104020204" pitchFamily="34" charset="0"/>
            </a:endParaRPr>
          </a:p>
          <a:p>
            <a:pPr marL="285750" indent="-285750">
              <a:spcAft>
                <a:spcPts val="1200"/>
              </a:spcAft>
              <a:buFont typeface="Arial" panose="020B0604020202020204" pitchFamily="34" charset="0"/>
              <a:buChar char="•"/>
            </a:pPr>
            <a:r>
              <a:rPr lang="en-US" dirty="0">
                <a:latin typeface="Abadi" panose="020B0604020104020204" pitchFamily="34" charset="0"/>
              </a:rPr>
              <a:t>CDC  National Center for Health Statistics: </a:t>
            </a:r>
            <a:r>
              <a:rPr lang="en-US" dirty="0">
                <a:solidFill>
                  <a:schemeClr val="accent1"/>
                </a:solidFill>
                <a:latin typeface="Abadi" panose="020B0604020104020204" pitchFamily="34" charset="0"/>
              </a:rPr>
              <a:t>https://www.cdc.gov/nchs/pressroom/nchs_press_releases/2022/20220622.htm</a:t>
            </a:r>
          </a:p>
          <a:p>
            <a:pPr marL="285750" indent="-285750">
              <a:spcAft>
                <a:spcPts val="1200"/>
              </a:spcAft>
              <a:buFont typeface="Arial" panose="020B0604020202020204" pitchFamily="34" charset="0"/>
              <a:buChar char="•"/>
            </a:pPr>
            <a:r>
              <a:rPr lang="en-US" dirty="0">
                <a:latin typeface="Abadi" panose="020B0604020104020204" pitchFamily="34" charset="0"/>
              </a:rPr>
              <a:t>A Key to Long-COVID is Virus Lingering in the Body, Scientists Say – Sumathi Reddy, Wall Street Journal, Sept. 8, 2022 </a:t>
            </a:r>
            <a:r>
              <a:rPr lang="en-US" dirty="0">
                <a:solidFill>
                  <a:schemeClr val="accent1"/>
                </a:solidFill>
                <a:latin typeface="Abadi" panose="020B0604020104020204" pitchFamily="34" charset="0"/>
                <a:hlinkClick r:id="rId3">
                  <a:extLst>
                    <a:ext uri="{A12FA001-AC4F-418D-AE19-62706E023703}">
                      <ahyp:hlinkClr xmlns:ahyp="http://schemas.microsoft.com/office/drawing/2018/hyperlinkcolor" val="tx"/>
                    </a:ext>
                  </a:extLst>
                </a:hlinkClick>
              </a:rPr>
              <a:t>https://www.wsj.com/articles/a-key-to-long-covid-is-virus-lingering-in-the-body-scientists-say-11662590900</a:t>
            </a:r>
            <a:endParaRPr lang="en-US" dirty="0">
              <a:solidFill>
                <a:schemeClr val="accent1"/>
              </a:solidFill>
              <a:latin typeface="Abadi" panose="020B0604020104020204" pitchFamily="34" charset="0"/>
            </a:endParaRPr>
          </a:p>
          <a:p>
            <a:pPr marL="285750" indent="-285750">
              <a:spcAft>
                <a:spcPts val="1200"/>
              </a:spcAft>
              <a:buFont typeface="Arial" panose="020B0604020202020204" pitchFamily="34" charset="0"/>
              <a:buChar char="•"/>
            </a:pPr>
            <a:r>
              <a:rPr lang="en-US" dirty="0">
                <a:solidFill>
                  <a:schemeClr val="accent1"/>
                </a:solidFill>
                <a:latin typeface="Abadi" panose="020B0604020104020204" pitchFamily="34" charset="0"/>
                <a:hlinkClick r:id="rId4">
                  <a:extLst>
                    <a:ext uri="{A12FA001-AC4F-418D-AE19-62706E023703}">
                      <ahyp:hlinkClr xmlns:ahyp="http://schemas.microsoft.com/office/drawing/2018/hyperlinkcolor" val="tx"/>
                    </a:ext>
                  </a:extLst>
                </a:hlinkClick>
              </a:rPr>
              <a:t>https://www.survivorcorps.com/</a:t>
            </a:r>
            <a:endParaRPr lang="en-US" dirty="0">
              <a:solidFill>
                <a:schemeClr val="accent1"/>
              </a:solidFill>
              <a:latin typeface="Abadi" panose="020B0604020104020204" pitchFamily="34" charset="0"/>
            </a:endParaRPr>
          </a:p>
          <a:p>
            <a:pPr marL="285750" indent="-285750">
              <a:spcAft>
                <a:spcPts val="1200"/>
              </a:spcAft>
              <a:buFont typeface="Arial" panose="020B0604020202020204" pitchFamily="34" charset="0"/>
              <a:buChar char="•"/>
            </a:pPr>
            <a:r>
              <a:rPr lang="en-US" dirty="0">
                <a:latin typeface="Abadi" panose="020B0604020104020204" pitchFamily="34" charset="0"/>
              </a:rPr>
              <a:t>Long Covid as a disability  </a:t>
            </a:r>
            <a:r>
              <a:rPr lang="en-US" dirty="0">
                <a:solidFill>
                  <a:schemeClr val="accent1"/>
                </a:solidFill>
                <a:latin typeface="Abadi" panose="020B0604020104020204" pitchFamily="34" charset="0"/>
                <a:hlinkClick r:id="rId5">
                  <a:extLst>
                    <a:ext uri="{A12FA001-AC4F-418D-AE19-62706E023703}">
                      <ahyp:hlinkClr xmlns:ahyp="http://schemas.microsoft.com/office/drawing/2018/hyperlinkcolor" val="tx"/>
                    </a:ext>
                  </a:extLst>
                </a:hlinkClick>
              </a:rPr>
              <a:t>https://www.survivorcorps.com/disability</a:t>
            </a:r>
            <a:r>
              <a:rPr lang="en-US" dirty="0">
                <a:solidFill>
                  <a:schemeClr val="accent1"/>
                </a:solidFill>
                <a:latin typeface="Abadi" panose="020B0604020104020204" pitchFamily="34" charset="0"/>
              </a:rPr>
              <a:t>  </a:t>
            </a:r>
            <a:endParaRPr lang="en-US" dirty="0">
              <a:solidFill>
                <a:srgbClr val="FF0000"/>
              </a:solidFill>
              <a:latin typeface="Abadi" panose="020B0604020104020204" pitchFamily="34" charset="0"/>
            </a:endParaRPr>
          </a:p>
          <a:p>
            <a:pPr marL="285750" indent="-285750">
              <a:spcAft>
                <a:spcPts val="1200"/>
              </a:spcAft>
              <a:buFont typeface="Arial" panose="020B0604020202020204" pitchFamily="34" charset="0"/>
              <a:buChar char="•"/>
            </a:pPr>
            <a:r>
              <a:rPr lang="en-US" dirty="0">
                <a:latin typeface="Abadi" panose="020B0604020104020204" pitchFamily="34" charset="0"/>
              </a:rPr>
              <a:t>Federal Resources for Long COVID </a:t>
            </a:r>
            <a:r>
              <a:rPr lang="en-US" dirty="0">
                <a:solidFill>
                  <a:schemeClr val="accent1"/>
                </a:solidFill>
                <a:latin typeface="Abadi" panose="020B0604020104020204" pitchFamily="34" charset="0"/>
                <a:hlinkClick r:id="rId6">
                  <a:extLst>
                    <a:ext uri="{A12FA001-AC4F-418D-AE19-62706E023703}">
                      <ahyp:hlinkClr xmlns:ahyp="http://schemas.microsoft.com/office/drawing/2018/hyperlinkcolor" val="tx"/>
                    </a:ext>
                  </a:extLst>
                </a:hlinkClick>
              </a:rPr>
              <a:t>https://www.survivorcorps.com/resources-federal</a:t>
            </a:r>
            <a:endParaRPr lang="en-US" dirty="0">
              <a:solidFill>
                <a:schemeClr val="accent1"/>
              </a:solidFill>
              <a:latin typeface="Abadi" panose="020B0604020104020204" pitchFamily="34" charset="0"/>
            </a:endParaRPr>
          </a:p>
          <a:p>
            <a:pPr marL="285750" indent="-285750">
              <a:spcAft>
                <a:spcPts val="1200"/>
              </a:spcAft>
              <a:buFont typeface="Arial" panose="020B0604020202020204" pitchFamily="34" charset="0"/>
              <a:buChar char="•"/>
            </a:pPr>
            <a:r>
              <a:rPr lang="en-US" dirty="0">
                <a:latin typeface="Abadi" panose="020B0604020104020204" pitchFamily="34" charset="0"/>
              </a:rPr>
              <a:t>Brookings Research and Data: </a:t>
            </a:r>
            <a:r>
              <a:rPr lang="en-US" dirty="0">
                <a:solidFill>
                  <a:schemeClr val="accent1"/>
                </a:solidFill>
                <a:latin typeface="Abadi" panose="020B0604020104020204" pitchFamily="34" charset="0"/>
              </a:rPr>
              <a:t>https://www.brookings.edu/research/new-data-shows-long-covid-is-keeping-as-many-as-4-million-people-out-of-work/</a:t>
            </a:r>
          </a:p>
          <a:p>
            <a:endParaRPr lang="en-US" dirty="0">
              <a:latin typeface="Abadi" panose="020B0604020104020204" pitchFamily="34" charset="0"/>
            </a:endParaRPr>
          </a:p>
        </p:txBody>
      </p:sp>
      <p:cxnSp>
        <p:nvCxnSpPr>
          <p:cNvPr id="3" name="Straight Connector 2">
            <a:extLst>
              <a:ext uri="{FF2B5EF4-FFF2-40B4-BE49-F238E27FC236}">
                <a16:creationId xmlns:a16="http://schemas.microsoft.com/office/drawing/2014/main" id="{6F350A86-4071-1E33-DFBF-8EA93C914077}"/>
              </a:ext>
              <a:ext uri="{C183D7F6-B498-43B3-948B-1728B52AA6E4}">
                <adec:decorative xmlns:adec="http://schemas.microsoft.com/office/drawing/2017/decorative" val="1"/>
              </a:ext>
            </a:extLst>
          </p:cNvPr>
          <p:cNvCxnSpPr/>
          <p:nvPr/>
        </p:nvCxnSpPr>
        <p:spPr>
          <a:xfrm>
            <a:off x="181973" y="997531"/>
            <a:ext cx="11594391"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47617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A748D-BEEC-43A4-BFF3-B31C0275A5D9}"/>
              </a:ext>
            </a:extLst>
          </p:cNvPr>
          <p:cNvSpPr>
            <a:spLocks noGrp="1"/>
          </p:cNvSpPr>
          <p:nvPr>
            <p:ph type="title"/>
          </p:nvPr>
        </p:nvSpPr>
        <p:spPr>
          <a:xfrm>
            <a:off x="913794" y="-70193"/>
            <a:ext cx="10353762" cy="1257300"/>
          </a:xfrm>
        </p:spPr>
        <p:txBody>
          <a:bodyPr>
            <a:normAutofit/>
          </a:bodyPr>
          <a:lstStyle/>
          <a:p>
            <a:r>
              <a:rPr lang="en-US" dirty="0">
                <a:latin typeface="Abadi" panose="020B0604020104020204" pitchFamily="34" charset="0"/>
              </a:rPr>
              <a:t>Resources and Work Cited (3 of 3)</a:t>
            </a:r>
          </a:p>
        </p:txBody>
      </p:sp>
      <p:sp>
        <p:nvSpPr>
          <p:cNvPr id="6" name="TextBox 5">
            <a:extLst>
              <a:ext uri="{FF2B5EF4-FFF2-40B4-BE49-F238E27FC236}">
                <a16:creationId xmlns:a16="http://schemas.microsoft.com/office/drawing/2014/main" id="{A92B5E5C-DCA5-140C-B769-848E7A756999}"/>
              </a:ext>
            </a:extLst>
          </p:cNvPr>
          <p:cNvSpPr txBox="1"/>
          <p:nvPr/>
        </p:nvSpPr>
        <p:spPr>
          <a:xfrm>
            <a:off x="491063" y="1521547"/>
            <a:ext cx="11412465" cy="4047262"/>
          </a:xfrm>
          <a:prstGeom prst="rect">
            <a:avLst/>
          </a:prstGeom>
          <a:noFill/>
        </p:spPr>
        <p:txBody>
          <a:bodyPr wrap="square" rtlCol="0">
            <a:spAutoFit/>
          </a:bodyPr>
          <a:lstStyle/>
          <a:p>
            <a:pPr marL="285750" indent="-285750">
              <a:spcAft>
                <a:spcPts val="600"/>
              </a:spcAft>
              <a:buFont typeface="Arial" panose="020B0604020202020204" pitchFamily="34" charset="0"/>
              <a:buChar char="•"/>
            </a:pPr>
            <a:endParaRPr lang="en-US" dirty="0">
              <a:latin typeface="Abadi" panose="020B0604020104020204" pitchFamily="34" charset="0"/>
            </a:endParaRPr>
          </a:p>
          <a:p>
            <a:pPr marL="285750" indent="-285750">
              <a:buFont typeface="Arial" panose="020B0604020202020204" pitchFamily="34" charset="0"/>
              <a:buChar char="•"/>
            </a:pPr>
            <a:r>
              <a:rPr lang="en-US" dirty="0">
                <a:latin typeface="Abadi" panose="020B0604020104020204" pitchFamily="34" charset="0"/>
              </a:rPr>
              <a:t>Research Article: How and Why Patients Made Long Covid – Felicity Callard, Univ. of Glasgow, Geographical and Earth Sciences; Elisa </a:t>
            </a:r>
            <a:r>
              <a:rPr lang="en-US" dirty="0" err="1">
                <a:latin typeface="Abadi" panose="020B0604020104020204" pitchFamily="34" charset="0"/>
              </a:rPr>
              <a:t>Perego</a:t>
            </a:r>
            <a:r>
              <a:rPr lang="en-US" dirty="0">
                <a:latin typeface="Abadi" panose="020B0604020104020204" pitchFamily="34" charset="0"/>
              </a:rPr>
              <a:t>, Univ. College London Jan, 2021 </a:t>
            </a:r>
            <a:r>
              <a:rPr lang="en-US" dirty="0">
                <a:solidFill>
                  <a:schemeClr val="accent1"/>
                </a:solidFill>
                <a:latin typeface="Abadi" panose="020B0604020104020204" pitchFamily="34" charset="0"/>
                <a:hlinkClick r:id="rId3">
                  <a:extLst>
                    <a:ext uri="{A12FA001-AC4F-418D-AE19-62706E023703}">
                      <ahyp:hlinkClr xmlns:ahyp="http://schemas.microsoft.com/office/drawing/2018/hyperlinkcolor" val="tx"/>
                    </a:ext>
                  </a:extLst>
                </a:hlinkClick>
              </a:rPr>
              <a:t>https://www.ncbi.nlm.nih.gov/pmc/articles/PMC7539940/</a:t>
            </a:r>
            <a:endParaRPr lang="en-US" dirty="0">
              <a:solidFill>
                <a:schemeClr val="accent1"/>
              </a:solidFill>
              <a:latin typeface="Abadi" panose="020B0604020104020204" pitchFamily="34" charset="0"/>
            </a:endParaRPr>
          </a:p>
          <a:p>
            <a:endParaRPr lang="en-US" dirty="0">
              <a:latin typeface="Abadi" panose="020B0604020104020204" pitchFamily="34" charset="0"/>
            </a:endParaRPr>
          </a:p>
          <a:p>
            <a:pPr marL="285750" indent="-285750">
              <a:buFont typeface="Arial" panose="020B0604020202020204" pitchFamily="34" charset="0"/>
              <a:buChar char="•"/>
            </a:pPr>
            <a:r>
              <a:rPr lang="en-US" dirty="0">
                <a:latin typeface="Abadi" panose="020B0604020104020204" pitchFamily="34" charset="0"/>
              </a:rPr>
              <a:t>Living with Long COVID: explaining what’s happening in the body </a:t>
            </a:r>
            <a:r>
              <a:rPr lang="en-US" dirty="0">
                <a:solidFill>
                  <a:schemeClr val="accent1"/>
                </a:solidFill>
                <a:latin typeface="Abadi" panose="020B0604020104020204" pitchFamily="34" charset="0"/>
                <a:hlinkClick r:id="rId4">
                  <a:extLst>
                    <a:ext uri="{A12FA001-AC4F-418D-AE19-62706E023703}">
                      <ahyp:hlinkClr xmlns:ahyp="http://schemas.microsoft.com/office/drawing/2018/hyperlinkcolor" val="tx"/>
                    </a:ext>
                  </a:extLst>
                </a:hlinkClick>
              </a:rPr>
              <a:t>https://www.youtube.com/watch?v=lTIGnHleLNM</a:t>
            </a:r>
            <a:endParaRPr lang="en-US" dirty="0">
              <a:solidFill>
                <a:schemeClr val="accent1"/>
              </a:solidFill>
              <a:latin typeface="Abadi" panose="020B0604020104020204" pitchFamily="34" charset="0"/>
            </a:endParaRPr>
          </a:p>
          <a:p>
            <a:endParaRPr lang="en-US" dirty="0">
              <a:latin typeface="Abadi" panose="020B0604020104020204" pitchFamily="34" charset="0"/>
            </a:endParaRPr>
          </a:p>
          <a:p>
            <a:pPr marL="285750" indent="-285750">
              <a:buFont typeface="Arial" panose="020B0604020202020204" pitchFamily="34" charset="0"/>
              <a:buChar char="•"/>
            </a:pPr>
            <a:r>
              <a:rPr lang="en-US" dirty="0">
                <a:latin typeface="Abadi" panose="020B0604020104020204" pitchFamily="34" charset="0"/>
              </a:rPr>
              <a:t>Psychological Distress Prior to Long-COVID as Determining Factor? </a:t>
            </a:r>
            <a:r>
              <a:rPr lang="en-US" dirty="0">
                <a:solidFill>
                  <a:schemeClr val="accent1"/>
                </a:solidFill>
                <a:latin typeface="Abadi" panose="020B0604020104020204" pitchFamily="34" charset="0"/>
                <a:hlinkClick r:id="rId5">
                  <a:extLst>
                    <a:ext uri="{A12FA001-AC4F-418D-AE19-62706E023703}">
                      <ahyp:hlinkClr xmlns:ahyp="http://schemas.microsoft.com/office/drawing/2018/hyperlinkcolor" val="tx"/>
                    </a:ext>
                  </a:extLst>
                </a:hlinkClick>
              </a:rPr>
              <a:t>https://www.hsph.harvard.edu/news/press-releases/psychological-distress-before-covid-19-infection-increases-risk-of-long-covid/</a:t>
            </a:r>
            <a:endParaRPr lang="en-US" dirty="0">
              <a:solidFill>
                <a:schemeClr val="accent1"/>
              </a:solidFill>
              <a:latin typeface="Abadi" panose="020B0604020104020204" pitchFamily="34" charset="0"/>
            </a:endParaRPr>
          </a:p>
          <a:p>
            <a:endParaRPr lang="en-US" dirty="0">
              <a:latin typeface="Abadi" panose="020B0604020104020204" pitchFamily="34" charset="0"/>
            </a:endParaRPr>
          </a:p>
          <a:p>
            <a:pPr marL="285750" indent="-285750">
              <a:buFont typeface="Arial" panose="020B0604020202020204" pitchFamily="34" charset="0"/>
              <a:buChar char="•"/>
            </a:pPr>
            <a:r>
              <a:rPr lang="en-US" sz="1800" spc="100" dirty="0">
                <a:latin typeface="Abadi" panose="020B0604020104020204" pitchFamily="34" charset="0"/>
              </a:rPr>
              <a:t>Emergency Preparedness and Response Long COVID Guidance: </a:t>
            </a:r>
            <a:r>
              <a:rPr lang="en-US" sz="1800" spc="100" dirty="0">
                <a:solidFill>
                  <a:schemeClr val="accent1"/>
                </a:solidFill>
                <a:latin typeface="Abadi" panose="020B0604020104020204" pitchFamily="34" charset="0"/>
                <a:hlinkClick r:id="rId6">
                  <a:extLst>
                    <a:ext uri="{A12FA001-AC4F-418D-AE19-62706E023703}">
                      <ahyp:hlinkClr xmlns:ahyp="http://schemas.microsoft.com/office/drawing/2018/hyperlinkcolor" val="tx"/>
                    </a:ext>
                  </a:extLst>
                </a:hlinkClick>
              </a:rPr>
              <a:t>https://www.ada.gov/emerg_prep.html</a:t>
            </a:r>
            <a:endParaRPr lang="en-US" sz="1800" spc="100" dirty="0">
              <a:solidFill>
                <a:schemeClr val="accent1"/>
              </a:solidFill>
              <a:latin typeface="Abadi" panose="020B0604020104020204" pitchFamily="34" charset="0"/>
            </a:endParaRPr>
          </a:p>
          <a:p>
            <a:endParaRPr lang="en-US" dirty="0">
              <a:solidFill>
                <a:srgbClr val="FF0000"/>
              </a:solidFill>
              <a:latin typeface="Abadi" panose="020B0604020104020204" pitchFamily="34" charset="0"/>
            </a:endParaRPr>
          </a:p>
        </p:txBody>
      </p:sp>
      <p:cxnSp>
        <p:nvCxnSpPr>
          <p:cNvPr id="3" name="Straight Connector 2">
            <a:extLst>
              <a:ext uri="{FF2B5EF4-FFF2-40B4-BE49-F238E27FC236}">
                <a16:creationId xmlns:a16="http://schemas.microsoft.com/office/drawing/2014/main" id="{6F350A86-4071-1E33-DFBF-8EA93C914077}"/>
              </a:ext>
              <a:ext uri="{C183D7F6-B498-43B3-948B-1728B52AA6E4}">
                <adec:decorative xmlns:adec="http://schemas.microsoft.com/office/drawing/2017/decorative" val="1"/>
              </a:ext>
            </a:extLst>
          </p:cNvPr>
          <p:cNvCxnSpPr/>
          <p:nvPr/>
        </p:nvCxnSpPr>
        <p:spPr>
          <a:xfrm>
            <a:off x="181973" y="997531"/>
            <a:ext cx="11594391"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05424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F047C-C727-42A7-85C5-68C5AA1B1A93}"/>
              </a:ext>
            </a:extLst>
          </p:cNvPr>
          <p:cNvSpPr>
            <a:spLocks noGrp="1"/>
          </p:cNvSpPr>
          <p:nvPr>
            <p:ph type="ctrTitle"/>
          </p:nvPr>
        </p:nvSpPr>
        <p:spPr>
          <a:xfrm>
            <a:off x="181973" y="138546"/>
            <a:ext cx="11828054" cy="813954"/>
          </a:xfrm>
        </p:spPr>
        <p:txBody>
          <a:bodyPr>
            <a:normAutofit/>
          </a:bodyPr>
          <a:lstStyle/>
          <a:p>
            <a:pPr>
              <a:lnSpc>
                <a:spcPct val="100000"/>
              </a:lnSpc>
              <a:spcBef>
                <a:spcPts val="0"/>
              </a:spcBef>
              <a:spcAft>
                <a:spcPts val="600"/>
              </a:spcAft>
            </a:pPr>
            <a:r>
              <a:rPr lang="en-US" sz="4000" dirty="0">
                <a:latin typeface="Abadi" panose="020B0604020104020204" pitchFamily="34" charset="0"/>
              </a:rPr>
              <a:t>Coining the Term “Long-COVID</a:t>
            </a:r>
          </a:p>
        </p:txBody>
      </p:sp>
      <p:sp>
        <p:nvSpPr>
          <p:cNvPr id="3" name="TextBox 2">
            <a:extLst>
              <a:ext uri="{FF2B5EF4-FFF2-40B4-BE49-F238E27FC236}">
                <a16:creationId xmlns:a16="http://schemas.microsoft.com/office/drawing/2014/main" id="{7F3E3764-36F3-7233-7CF3-6DA9DC28FC1A}"/>
              </a:ext>
            </a:extLst>
          </p:cNvPr>
          <p:cNvSpPr txBox="1"/>
          <p:nvPr/>
        </p:nvSpPr>
        <p:spPr>
          <a:xfrm>
            <a:off x="252622" y="1515738"/>
            <a:ext cx="11453091" cy="584775"/>
          </a:xfrm>
          <a:prstGeom prst="rect">
            <a:avLst/>
          </a:prstGeom>
          <a:noFill/>
        </p:spPr>
        <p:txBody>
          <a:bodyPr wrap="square" rtlCol="0">
            <a:spAutoFit/>
          </a:bodyPr>
          <a:lstStyle/>
          <a:p>
            <a:r>
              <a:rPr lang="en-US" sz="1600" dirty="0">
                <a:solidFill>
                  <a:schemeClr val="accent1"/>
                </a:solidFill>
                <a:latin typeface="Abadi" panose="020B0604020104020204" pitchFamily="34" charset="0"/>
              </a:rPr>
              <a:t>Source: [Research Article] “How and Why Patients Made Long Covid”, archived, National Library of Medicine</a:t>
            </a:r>
          </a:p>
          <a:p>
            <a:r>
              <a:rPr lang="en-US" sz="1600" i="1" dirty="0">
                <a:solidFill>
                  <a:schemeClr val="accent1"/>
                </a:solidFill>
                <a:latin typeface="Abadi" panose="020B0604020104020204" pitchFamily="34" charset="0"/>
              </a:rPr>
              <a:t>Research prov. By Felicity Callard, Univ. of Glasgow, Elisa </a:t>
            </a:r>
            <a:r>
              <a:rPr lang="en-US" sz="1600" i="1" dirty="0" err="1">
                <a:solidFill>
                  <a:schemeClr val="accent1"/>
                </a:solidFill>
                <a:latin typeface="Abadi" panose="020B0604020104020204" pitchFamily="34" charset="0"/>
              </a:rPr>
              <a:t>Perego</a:t>
            </a:r>
            <a:r>
              <a:rPr lang="en-US" sz="1600" i="1" dirty="0">
                <a:solidFill>
                  <a:schemeClr val="accent1"/>
                </a:solidFill>
                <a:latin typeface="Abadi" panose="020B0604020104020204" pitchFamily="34" charset="0"/>
              </a:rPr>
              <a:t>, Univ. College London; January, 2021</a:t>
            </a:r>
            <a:endParaRPr lang="en-US" sz="1600" dirty="0">
              <a:solidFill>
                <a:schemeClr val="accent1"/>
              </a:solidFill>
              <a:latin typeface="Abadi" panose="020B0604020104020204" pitchFamily="34" charset="0"/>
            </a:endParaRPr>
          </a:p>
        </p:txBody>
      </p:sp>
      <p:cxnSp>
        <p:nvCxnSpPr>
          <p:cNvPr id="5" name="Straight Connector 4">
            <a:extLst>
              <a:ext uri="{FF2B5EF4-FFF2-40B4-BE49-F238E27FC236}">
                <a16:creationId xmlns:a16="http://schemas.microsoft.com/office/drawing/2014/main" id="{77F8EE60-619E-EDEE-1442-EA3529D8FD1A}"/>
              </a:ext>
              <a:ext uri="{C183D7F6-B498-43B3-948B-1728B52AA6E4}">
                <adec:decorative xmlns:adec="http://schemas.microsoft.com/office/drawing/2017/decorative" val="1"/>
              </a:ext>
            </a:extLst>
          </p:cNvPr>
          <p:cNvCxnSpPr/>
          <p:nvPr/>
        </p:nvCxnSpPr>
        <p:spPr>
          <a:xfrm>
            <a:off x="252622" y="1171286"/>
            <a:ext cx="11594391"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FEBEA1DE-5419-6B68-7A73-B10ED10B185B}"/>
              </a:ext>
            </a:extLst>
          </p:cNvPr>
          <p:cNvSpPr txBox="1"/>
          <p:nvPr/>
        </p:nvSpPr>
        <p:spPr>
          <a:xfrm>
            <a:off x="252622" y="2276101"/>
            <a:ext cx="10871200" cy="4239687"/>
          </a:xfrm>
          <a:prstGeom prst="rect">
            <a:avLst/>
          </a:prstGeom>
          <a:noFill/>
        </p:spPr>
        <p:txBody>
          <a:bodyPr wrap="square" rtlCol="0">
            <a:spAutoFit/>
          </a:bodyPr>
          <a:lstStyle/>
          <a:p>
            <a:pPr marL="0" marR="0">
              <a:lnSpc>
                <a:spcPct val="107000"/>
              </a:lnSpc>
              <a:spcBef>
                <a:spcPts val="0"/>
              </a:spcBef>
              <a:spcAft>
                <a:spcPts val="800"/>
              </a:spcAft>
            </a:pPr>
            <a:r>
              <a:rPr lang="en-US" sz="1800" dirty="0">
                <a:effectLst/>
                <a:latin typeface="Abadi" panose="020B0604020104020204" pitchFamily="34" charset="0"/>
                <a:ea typeface="Calibri" panose="020F0502020204030204" pitchFamily="34" charset="0"/>
                <a:cs typeface="Times New Roman" panose="02020603050405020304" pitchFamily="18" charset="0"/>
              </a:rPr>
              <a:t>“How scientists engage with knowledge about new diseases, affects how meaning about a disease accrues, how terminology solidifies, and which evidence is prioritized. In a global health crisis, we need contributions made by those with wide ranges of expertise – including, crucially, patients.” </a:t>
            </a:r>
          </a:p>
          <a:p>
            <a:pPr marL="0" marR="0">
              <a:lnSpc>
                <a:spcPct val="107000"/>
              </a:lnSpc>
              <a:spcBef>
                <a:spcPts val="0"/>
              </a:spcBef>
              <a:spcAft>
                <a:spcPts val="800"/>
              </a:spcAft>
            </a:pPr>
            <a:endParaRPr lang="en-US" sz="1800" dirty="0">
              <a:effectLst/>
              <a:latin typeface="Abadi" panose="020B0604020104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dirty="0">
                <a:solidFill>
                  <a:schemeClr val="accent1"/>
                </a:solidFill>
                <a:latin typeface="Abadi" panose="020B0604020104020204" pitchFamily="34" charset="0"/>
                <a:ea typeface="Calibri" panose="020F0502020204030204" pitchFamily="34" charset="0"/>
                <a:cs typeface="Times New Roman" panose="02020603050405020304" pitchFamily="18" charset="0"/>
              </a:rPr>
              <a:t>Excerpt: </a:t>
            </a:r>
            <a:r>
              <a:rPr lang="en-US" dirty="0">
                <a:solidFill>
                  <a:schemeClr val="accent1"/>
                </a:solidFill>
                <a:effectLst/>
                <a:latin typeface="Abadi" panose="020B0604020104020204" pitchFamily="34" charset="0"/>
                <a:ea typeface="Calibri" panose="020F0502020204030204" pitchFamily="34" charset="0"/>
                <a:cs typeface="Calibri" panose="020F0502020204030204" pitchFamily="34" charset="0"/>
              </a:rPr>
              <a:t>“Patients collectively made Long-Covid – and cognate term ‘Long-haul Covid’ – in the first months of the pandemic. Patients, many with initially ‘mild’ illness, used various kinds of evidence and advocacy to demonstrate a longer, more complex course of illness than laid out in initial reports from Wuhan. Long Covid has a strong claim to be the first illness created through patients finding one another on Twitter: it moved from patients, through various media, to formal clinical and policy channels in just a few months. This initial mapping of Long Covid – by two patients with this illness – focuses on patients in the UK and USA and demonstrates how they marshalled epistemic authority. Patient knowledge needs to be incorporated into how COVID-19 is conceptualized, researched, and treated.”</a:t>
            </a:r>
            <a:endParaRPr lang="en-US" dirty="0">
              <a:solidFill>
                <a:schemeClr val="accent1"/>
              </a:solidFill>
              <a:effectLst/>
              <a:latin typeface="Abadi" panose="020B0604020104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751318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F047C-C727-42A7-85C5-68C5AA1B1A93}"/>
              </a:ext>
            </a:extLst>
          </p:cNvPr>
          <p:cNvSpPr>
            <a:spLocks noGrp="1"/>
          </p:cNvSpPr>
          <p:nvPr>
            <p:ph type="ctrTitle"/>
          </p:nvPr>
        </p:nvSpPr>
        <p:spPr>
          <a:xfrm>
            <a:off x="181973" y="320891"/>
            <a:ext cx="11828054" cy="1174534"/>
          </a:xfrm>
        </p:spPr>
        <p:txBody>
          <a:bodyPr>
            <a:normAutofit fontScale="90000"/>
          </a:bodyPr>
          <a:lstStyle/>
          <a:p>
            <a:pPr>
              <a:lnSpc>
                <a:spcPct val="100000"/>
              </a:lnSpc>
              <a:spcBef>
                <a:spcPts val="0"/>
              </a:spcBef>
              <a:spcAft>
                <a:spcPts val="600"/>
              </a:spcAft>
            </a:pPr>
            <a:r>
              <a:rPr lang="en-US" sz="7200" dirty="0">
                <a:latin typeface="Abadi" panose="020B0604020104020204" pitchFamily="34" charset="0"/>
              </a:rPr>
              <a:t>What is Long-COVID?</a:t>
            </a:r>
            <a:endParaRPr lang="en-US" sz="4900" dirty="0">
              <a:latin typeface="Abadi" panose="020B0604020104020204" pitchFamily="34" charset="0"/>
            </a:endParaRPr>
          </a:p>
        </p:txBody>
      </p:sp>
      <p:sp>
        <p:nvSpPr>
          <p:cNvPr id="3" name="TextBox 2">
            <a:extLst>
              <a:ext uri="{FF2B5EF4-FFF2-40B4-BE49-F238E27FC236}">
                <a16:creationId xmlns:a16="http://schemas.microsoft.com/office/drawing/2014/main" id="{7F3E3764-36F3-7233-7CF3-6DA9DC28FC1A}"/>
              </a:ext>
            </a:extLst>
          </p:cNvPr>
          <p:cNvSpPr txBox="1"/>
          <p:nvPr/>
        </p:nvSpPr>
        <p:spPr>
          <a:xfrm>
            <a:off x="660400" y="1712476"/>
            <a:ext cx="10871200" cy="4770537"/>
          </a:xfrm>
          <a:prstGeom prst="rect">
            <a:avLst/>
          </a:prstGeom>
          <a:noFill/>
        </p:spPr>
        <p:txBody>
          <a:bodyPr wrap="square" rtlCol="0">
            <a:spAutoFit/>
          </a:bodyPr>
          <a:lstStyle/>
          <a:p>
            <a:r>
              <a:rPr lang="en-US" sz="1600" b="0" i="0" dirty="0">
                <a:effectLst/>
                <a:latin typeface="Abadi" panose="020B0604020104020204" pitchFamily="34" charset="0"/>
              </a:rPr>
              <a:t>“Long COVID is a complex, chronic illness that requires a robust, personalized approach for symptom management. There is currently no cure. However, based on the scientific literature from previous post-viral conditions, resting and pacing can be the most effective management techniques. Not allowing time for a full recovery from COVID-19 could increase the likelihood of long COVID worsening and turning into a longer-term disability. It’s vital that policymakers learn lessons from COVID long haulers in order to promote wide-ranging social resilience against current and future infections. Long haulers represent the largest influx of new members to the disability community in a generation.”  </a:t>
            </a:r>
            <a:r>
              <a:rPr lang="en-US" sz="1600" i="1" dirty="0">
                <a:solidFill>
                  <a:schemeClr val="accent1"/>
                </a:solidFill>
                <a:latin typeface="Abadi" panose="020B0604020104020204" pitchFamily="34" charset="0"/>
              </a:rPr>
              <a:t>[source: The Century Foundation, Ryan Prior, Contributor,  July 07, 2022]</a:t>
            </a:r>
          </a:p>
          <a:p>
            <a:endParaRPr lang="en-US" sz="1600" i="1" dirty="0">
              <a:latin typeface="Abadi" panose="020B0604020104020204" pitchFamily="34" charset="0"/>
            </a:endParaRPr>
          </a:p>
          <a:p>
            <a:r>
              <a:rPr lang="en-US" sz="1600" b="0" i="0" dirty="0">
                <a:effectLst/>
                <a:latin typeface="Abadi" panose="020B0604020104020204" pitchFamily="34" charset="0"/>
              </a:rPr>
              <a:t>“Long COVID threatens to amass into a new wave of chronic illness with ramifications for health care systems and the economy for years to come.” </a:t>
            </a:r>
            <a:r>
              <a:rPr lang="en-US" sz="1600" b="0" i="1" dirty="0">
                <a:solidFill>
                  <a:schemeClr val="accent1"/>
                </a:solidFill>
                <a:effectLst/>
                <a:latin typeface="Abadi" panose="020B0604020104020204" pitchFamily="34" charset="0"/>
              </a:rPr>
              <a:t>[source: U.S. News &amp; World Report, Cecelia Smith-</a:t>
            </a:r>
            <a:r>
              <a:rPr lang="en-US" sz="1600" b="0" i="1" dirty="0" err="1">
                <a:solidFill>
                  <a:schemeClr val="accent1"/>
                </a:solidFill>
                <a:effectLst/>
                <a:latin typeface="Abadi" panose="020B0604020104020204" pitchFamily="34" charset="0"/>
              </a:rPr>
              <a:t>Schoenwalder</a:t>
            </a:r>
            <a:r>
              <a:rPr lang="en-US" sz="1600" b="0" i="1" dirty="0">
                <a:solidFill>
                  <a:schemeClr val="accent1"/>
                </a:solidFill>
                <a:effectLst/>
                <a:latin typeface="Abadi" panose="020B0604020104020204" pitchFamily="34" charset="0"/>
              </a:rPr>
              <a:t>, July 8, 2022]</a:t>
            </a:r>
          </a:p>
          <a:p>
            <a:endParaRPr lang="en-US" sz="1600" i="1" dirty="0">
              <a:latin typeface="Abadi" panose="020B0604020104020204" pitchFamily="34" charset="0"/>
            </a:endParaRPr>
          </a:p>
          <a:p>
            <a:r>
              <a:rPr lang="en-US" sz="1600" dirty="0">
                <a:effectLst/>
                <a:latin typeface="Abadi" panose="020B0604020104020204" pitchFamily="34" charset="0"/>
                <a:ea typeface="Calibri" panose="020F0502020204030204" pitchFamily="34" charset="0"/>
                <a:cs typeface="Calibri" panose="020F0502020204030204" pitchFamily="34" charset="0"/>
              </a:rPr>
              <a:t>“Long COVID has been described as our “</a:t>
            </a:r>
            <a:r>
              <a:rPr lang="en-US" sz="1600" u="sng" dirty="0">
                <a:effectLst/>
                <a:latin typeface="Abadi" panose="020B060402010402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next national health disaster</a:t>
            </a:r>
            <a:r>
              <a:rPr lang="en-US" sz="1600" dirty="0">
                <a:effectLst/>
                <a:latin typeface="Abadi" panose="020B0604020104020204" pitchFamily="34" charset="0"/>
                <a:ea typeface="Calibri" panose="020F0502020204030204" pitchFamily="34" charset="0"/>
                <a:cs typeface="Calibri" panose="020F0502020204030204" pitchFamily="34" charset="0"/>
              </a:rPr>
              <a:t>” and the “</a:t>
            </a:r>
            <a:r>
              <a:rPr lang="en-US" sz="1600" u="sng" dirty="0">
                <a:effectLst/>
                <a:latin typeface="Abadi" panose="020B0604020104020204" pitchFamily="34" charset="0"/>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pandemic after the pandemic</a:t>
            </a:r>
            <a:r>
              <a:rPr lang="en-US" sz="1600" dirty="0">
                <a:effectLst/>
                <a:latin typeface="Abadi" panose="020B0604020104020204" pitchFamily="34" charset="0"/>
                <a:ea typeface="Calibri" panose="020F0502020204030204" pitchFamily="34" charset="0"/>
                <a:cs typeface="Calibri" panose="020F0502020204030204" pitchFamily="34" charset="0"/>
              </a:rPr>
              <a:t>,” but we know little about how many people are actually affected, how long it will last for those affected, and how it could change employment and health coverage landscapes.  </a:t>
            </a:r>
            <a:r>
              <a:rPr lang="en-US" sz="1600" b="0" dirty="0">
                <a:effectLst/>
                <a:latin typeface="Abadi" panose="020B0604020104020204" pitchFamily="34" charset="0"/>
                <a:ea typeface="Calibri" panose="020F0502020204030204" pitchFamily="34" charset="0"/>
                <a:cs typeface="Calibri" panose="020F0502020204030204" pitchFamily="34" charset="0"/>
              </a:rPr>
              <a:t>Long COVID involves a range of potentially disabling symptoms and may affect 10 to 33 million working-age adults in the United States” </a:t>
            </a:r>
            <a:r>
              <a:rPr lang="en-US" sz="1600" b="0" i="1" dirty="0">
                <a:solidFill>
                  <a:schemeClr val="accent1"/>
                </a:solidFill>
                <a:effectLst/>
                <a:latin typeface="Abadi" panose="020B0604020104020204" pitchFamily="34" charset="0"/>
              </a:rPr>
              <a:t>[source: Kaiser Family Foundation (KFF)  Policy Watch, August 1, 2022  https://www.kff.org/policy-watch/what-are-the-implications-of-long-covid-for-employment-and-health-coverage/ ]</a:t>
            </a:r>
          </a:p>
          <a:p>
            <a:endParaRPr lang="en-US" sz="1600" dirty="0">
              <a:effectLst/>
              <a:latin typeface="Abadi" panose="020B0604020104020204" pitchFamily="34" charset="0"/>
              <a:ea typeface="Calibri" panose="020F0502020204030204" pitchFamily="34" charset="0"/>
              <a:cs typeface="Times New Roman" panose="02020603050405020304" pitchFamily="18" charset="0"/>
            </a:endParaRPr>
          </a:p>
          <a:p>
            <a:endParaRPr lang="en-US" sz="1600" i="1" dirty="0">
              <a:solidFill>
                <a:schemeClr val="accent1"/>
              </a:solidFill>
              <a:latin typeface="Abadi" panose="020B0604020104020204" pitchFamily="34" charset="0"/>
            </a:endParaRPr>
          </a:p>
        </p:txBody>
      </p:sp>
      <p:cxnSp>
        <p:nvCxnSpPr>
          <p:cNvPr id="5" name="Straight Connector 4">
            <a:extLst>
              <a:ext uri="{FF2B5EF4-FFF2-40B4-BE49-F238E27FC236}">
                <a16:creationId xmlns:a16="http://schemas.microsoft.com/office/drawing/2014/main" id="{77F8EE60-619E-EDEE-1442-EA3529D8FD1A}"/>
              </a:ext>
              <a:ext uri="{C183D7F6-B498-43B3-948B-1728B52AA6E4}">
                <adec:decorative xmlns:adec="http://schemas.microsoft.com/office/drawing/2017/decorative" val="1"/>
              </a:ext>
            </a:extLst>
          </p:cNvPr>
          <p:cNvCxnSpPr/>
          <p:nvPr/>
        </p:nvCxnSpPr>
        <p:spPr>
          <a:xfrm>
            <a:off x="181973" y="1495425"/>
            <a:ext cx="11594391"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79304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A748D-BEEC-43A4-BFF3-B31C0275A5D9}"/>
              </a:ext>
            </a:extLst>
          </p:cNvPr>
          <p:cNvSpPr>
            <a:spLocks noGrp="1"/>
          </p:cNvSpPr>
          <p:nvPr>
            <p:ph type="title"/>
          </p:nvPr>
        </p:nvSpPr>
        <p:spPr>
          <a:xfrm>
            <a:off x="137942" y="66675"/>
            <a:ext cx="1996520" cy="6640906"/>
          </a:xfrm>
        </p:spPr>
        <p:txBody>
          <a:bodyPr>
            <a:normAutofit/>
          </a:bodyPr>
          <a:lstStyle/>
          <a:p>
            <a:pPr algn="l">
              <a:lnSpc>
                <a:spcPct val="100000"/>
              </a:lnSpc>
            </a:pPr>
            <a:r>
              <a:rPr lang="en-US" sz="3600" b="1" dirty="0">
                <a:solidFill>
                  <a:schemeClr val="tx1"/>
                </a:solidFill>
                <a:latin typeface="inherit"/>
              </a:rPr>
              <a:t>Clinically Defined</a:t>
            </a:r>
            <a:br>
              <a:rPr lang="en-US" sz="3600" b="1" dirty="0">
                <a:solidFill>
                  <a:schemeClr val="tx1"/>
                </a:solidFill>
                <a:latin typeface="inherit"/>
              </a:rPr>
            </a:br>
            <a:r>
              <a:rPr lang="en-US" sz="3600" b="1" dirty="0">
                <a:solidFill>
                  <a:schemeClr val="tx1"/>
                </a:solidFill>
                <a:latin typeface="inherit"/>
              </a:rPr>
              <a:t>Long-COVID</a:t>
            </a:r>
            <a:br>
              <a:rPr lang="en-US" sz="4000" b="1" dirty="0">
                <a:solidFill>
                  <a:schemeClr val="accent1"/>
                </a:solidFill>
                <a:latin typeface="inherit"/>
              </a:rPr>
            </a:br>
            <a:br>
              <a:rPr lang="en-US" sz="4000" b="1" dirty="0">
                <a:solidFill>
                  <a:schemeClr val="accent1"/>
                </a:solidFill>
                <a:latin typeface="inherit"/>
              </a:rPr>
            </a:br>
            <a:br>
              <a:rPr lang="en-US" sz="4000" b="1" dirty="0">
                <a:solidFill>
                  <a:schemeClr val="accent1"/>
                </a:solidFill>
                <a:latin typeface="inherit"/>
              </a:rPr>
            </a:br>
            <a:br>
              <a:rPr lang="en-US" sz="4000" b="1" dirty="0">
                <a:solidFill>
                  <a:schemeClr val="accent1"/>
                </a:solidFill>
                <a:latin typeface="inherit"/>
              </a:rPr>
            </a:br>
            <a:br>
              <a:rPr lang="en-US" sz="4000" b="1" dirty="0">
                <a:solidFill>
                  <a:schemeClr val="accent1"/>
                </a:solidFill>
                <a:latin typeface="inherit"/>
              </a:rPr>
            </a:br>
            <a:br>
              <a:rPr lang="en-US" sz="4000" b="1" dirty="0">
                <a:solidFill>
                  <a:schemeClr val="accent1"/>
                </a:solidFill>
                <a:latin typeface="inherit"/>
              </a:rPr>
            </a:br>
            <a:r>
              <a:rPr lang="en-US" sz="1600" i="1" dirty="0">
                <a:solidFill>
                  <a:schemeClr val="tx1"/>
                </a:solidFill>
                <a:latin typeface="inherit"/>
              </a:rPr>
              <a:t>Source:</a:t>
            </a:r>
            <a:br>
              <a:rPr lang="en-US" sz="1600" i="1" dirty="0">
                <a:solidFill>
                  <a:schemeClr val="accent1"/>
                </a:solidFill>
                <a:latin typeface="inherit"/>
              </a:rPr>
            </a:br>
            <a:r>
              <a:rPr lang="en-US" sz="1600" b="0" i="1" dirty="0">
                <a:solidFill>
                  <a:schemeClr val="tx1"/>
                </a:solidFill>
                <a:effectLst/>
                <a:latin typeface="inherit"/>
              </a:rPr>
              <a:t>Center for Disease Control (CDC)</a:t>
            </a:r>
            <a:endParaRPr lang="en-US" sz="1600" i="1" dirty="0">
              <a:solidFill>
                <a:schemeClr val="tx1"/>
              </a:solidFill>
              <a:latin typeface="inherit"/>
            </a:endParaRPr>
          </a:p>
        </p:txBody>
      </p:sp>
      <p:sp>
        <p:nvSpPr>
          <p:cNvPr id="6" name="TextBox 5">
            <a:extLst>
              <a:ext uri="{FF2B5EF4-FFF2-40B4-BE49-F238E27FC236}">
                <a16:creationId xmlns:a16="http://schemas.microsoft.com/office/drawing/2014/main" id="{A92B5E5C-DCA5-140C-B769-848E7A756999}"/>
              </a:ext>
            </a:extLst>
          </p:cNvPr>
          <p:cNvSpPr txBox="1"/>
          <p:nvPr/>
        </p:nvSpPr>
        <p:spPr>
          <a:xfrm>
            <a:off x="2294370" y="454893"/>
            <a:ext cx="9068955" cy="5847755"/>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700" dirty="0">
                <a:solidFill>
                  <a:srgbClr val="DE9718"/>
                </a:solidFill>
                <a:latin typeface="Abadi" panose="020B0604020104020204" pitchFamily="34" charset="0"/>
              </a:rPr>
              <a:t>Also known as Long-Haul COVID, Post-COVID Conditions (PCC), Post-Acute COVID-19, Chronic COVID, Post-COVID 19 syndrome</a:t>
            </a:r>
          </a:p>
          <a:p>
            <a:pPr marL="285750" indent="-285750">
              <a:spcAft>
                <a:spcPts val="600"/>
              </a:spcAft>
              <a:buFont typeface="Arial" panose="020B0604020202020204" pitchFamily="34" charset="0"/>
              <a:buChar char="•"/>
            </a:pPr>
            <a:r>
              <a:rPr lang="en-US" sz="1700" dirty="0">
                <a:latin typeface="Abadi" panose="020B0604020104020204" pitchFamily="34" charset="0"/>
              </a:rPr>
              <a:t>Must be at least 4 weeks after COVID diagnosis (symptoms within 4 weeks are not considered Long-COVID)  Further broken down into:</a:t>
            </a:r>
          </a:p>
          <a:p>
            <a:pPr marL="742950" lvl="1" indent="-285750">
              <a:spcAft>
                <a:spcPts val="600"/>
              </a:spcAft>
              <a:buFont typeface="Arial" panose="020B0604020202020204" pitchFamily="34" charset="0"/>
              <a:buChar char="•"/>
            </a:pPr>
            <a:r>
              <a:rPr lang="en-US" sz="1700" u="sng" dirty="0">
                <a:solidFill>
                  <a:schemeClr val="accent1"/>
                </a:solidFill>
                <a:latin typeface="Abadi" panose="020B0604020104020204" pitchFamily="34" charset="0"/>
              </a:rPr>
              <a:t>Acute COVID-19 </a:t>
            </a:r>
            <a:r>
              <a:rPr lang="en-US" sz="1700" dirty="0">
                <a:solidFill>
                  <a:schemeClr val="accent1"/>
                </a:solidFill>
                <a:latin typeface="Abadi" panose="020B0604020104020204" pitchFamily="34" charset="0"/>
              </a:rPr>
              <a:t>often refers to the signs and symptoms from positive test through the first 4 weeks</a:t>
            </a:r>
          </a:p>
          <a:p>
            <a:pPr marL="742950" lvl="1" indent="-285750">
              <a:spcAft>
                <a:spcPts val="600"/>
              </a:spcAft>
              <a:buFont typeface="Arial" panose="020B0604020202020204" pitchFamily="34" charset="0"/>
              <a:buChar char="•"/>
            </a:pPr>
            <a:r>
              <a:rPr lang="en-US" sz="1700" u="sng" dirty="0">
                <a:latin typeface="Abadi" panose="020B0604020104020204" pitchFamily="34" charset="0"/>
              </a:rPr>
              <a:t>Ongoing Symptomatic COVID-19 </a:t>
            </a:r>
            <a:r>
              <a:rPr lang="en-US" sz="1700" dirty="0">
                <a:latin typeface="Abadi" panose="020B0604020104020204" pitchFamily="34" charset="0"/>
              </a:rPr>
              <a:t>refers to ongoing signs and symptoms from 4-12 weeks not explained by an alternative diagnosis</a:t>
            </a:r>
          </a:p>
          <a:p>
            <a:pPr marL="742950" lvl="1" indent="-285750">
              <a:spcAft>
                <a:spcPts val="600"/>
              </a:spcAft>
              <a:buFont typeface="Arial" panose="020B0604020202020204" pitchFamily="34" charset="0"/>
              <a:buChar char="•"/>
            </a:pPr>
            <a:r>
              <a:rPr lang="en-US" sz="1700" u="sng" dirty="0">
                <a:solidFill>
                  <a:schemeClr val="accent1"/>
                </a:solidFill>
                <a:latin typeface="Abadi" panose="020B0604020104020204" pitchFamily="34" charset="0"/>
              </a:rPr>
              <a:t>Long-COVID (or Post-COVID-19 Syndrome)</a:t>
            </a:r>
            <a:r>
              <a:rPr lang="en-US" sz="1700" dirty="0">
                <a:solidFill>
                  <a:schemeClr val="accent1"/>
                </a:solidFill>
                <a:latin typeface="Abadi" panose="020B0604020104020204" pitchFamily="34" charset="0"/>
              </a:rPr>
              <a:t> refers to signs and symptoms that develop during or following a COVID-19 infection, continue for more than 12 weeks and cannot be explained by an alternative diagnosis</a:t>
            </a:r>
          </a:p>
          <a:p>
            <a:pPr marL="285750" indent="-285750">
              <a:spcAft>
                <a:spcPts val="600"/>
              </a:spcAft>
              <a:buFont typeface="Arial" panose="020B0604020202020204" pitchFamily="34" charset="0"/>
              <a:buChar char="•"/>
            </a:pPr>
            <a:r>
              <a:rPr lang="en-US" sz="1700" dirty="0">
                <a:latin typeface="Abadi" panose="020B0604020104020204" pitchFamily="34" charset="0"/>
              </a:rPr>
              <a:t>Signs and Symptoms cannot be explained by an alternate diagnosis</a:t>
            </a:r>
          </a:p>
          <a:p>
            <a:pPr marL="285750" indent="-285750">
              <a:spcAft>
                <a:spcPts val="600"/>
              </a:spcAft>
              <a:buFont typeface="Arial" panose="020B0604020202020204" pitchFamily="34" charset="0"/>
              <a:buChar char="•"/>
            </a:pPr>
            <a:r>
              <a:rPr lang="en-US" sz="1700" dirty="0">
                <a:solidFill>
                  <a:schemeClr val="accent1"/>
                </a:solidFill>
                <a:latin typeface="Abadi" panose="020B0604020104020204" pitchFamily="34" charset="0"/>
              </a:rPr>
              <a:t>Can affect anyone who has had COVID-19, from mild illness to severe illness</a:t>
            </a:r>
          </a:p>
          <a:p>
            <a:pPr marL="285750" indent="-285750">
              <a:spcAft>
                <a:spcPts val="600"/>
              </a:spcAft>
              <a:buFont typeface="Arial" panose="020B0604020202020204" pitchFamily="34" charset="0"/>
              <a:buChar char="•"/>
            </a:pPr>
            <a:r>
              <a:rPr lang="en-US" sz="1700" dirty="0">
                <a:latin typeface="Abadi" panose="020B0604020104020204" pitchFamily="34" charset="0"/>
              </a:rPr>
              <a:t>Vaccinated individuals are less likely to develop Long-COVID but may experience breakthrough infections</a:t>
            </a:r>
          </a:p>
          <a:p>
            <a:pPr marL="285750" indent="-285750">
              <a:spcAft>
                <a:spcPts val="600"/>
              </a:spcAft>
              <a:buFont typeface="Arial" panose="020B0604020202020204" pitchFamily="34" charset="0"/>
              <a:buChar char="•"/>
            </a:pPr>
            <a:r>
              <a:rPr lang="en-US" sz="1700" dirty="0">
                <a:solidFill>
                  <a:schemeClr val="accent1"/>
                </a:solidFill>
                <a:latin typeface="Abadi" panose="020B0604020104020204" pitchFamily="34" charset="0"/>
              </a:rPr>
              <a:t>Lasts weeks, months or even a year or more after the initial 4-week period</a:t>
            </a:r>
          </a:p>
          <a:p>
            <a:pPr marL="285750" indent="-285750">
              <a:spcAft>
                <a:spcPts val="600"/>
              </a:spcAft>
              <a:buFont typeface="Arial" panose="020B0604020202020204" pitchFamily="34" charset="0"/>
              <a:buChar char="•"/>
            </a:pPr>
            <a:r>
              <a:rPr lang="en-US" sz="1700" dirty="0">
                <a:latin typeface="Abadi" panose="020B0604020104020204" pitchFamily="34" charset="0"/>
              </a:rPr>
              <a:t>Signs and symptoms can be multisystem, overlapping, fluctuating and may follow a relapsing-remitting pattern that changes over time and can affect any bodily system</a:t>
            </a:r>
          </a:p>
          <a:p>
            <a:endParaRPr lang="en-US" dirty="0">
              <a:latin typeface="Abadi" panose="020B0604020104020204" pitchFamily="34" charset="0"/>
            </a:endParaRPr>
          </a:p>
        </p:txBody>
      </p:sp>
      <p:cxnSp>
        <p:nvCxnSpPr>
          <p:cNvPr id="4" name="Straight Connector 3">
            <a:extLst>
              <a:ext uri="{FF2B5EF4-FFF2-40B4-BE49-F238E27FC236}">
                <a16:creationId xmlns:a16="http://schemas.microsoft.com/office/drawing/2014/main" id="{652A15CF-785B-82DD-F7B3-1BF38207AAFE}"/>
              </a:ext>
              <a:ext uri="{C183D7F6-B498-43B3-948B-1728B52AA6E4}">
                <adec:decorative xmlns:adec="http://schemas.microsoft.com/office/drawing/2017/decorative" val="1"/>
              </a:ext>
            </a:extLst>
          </p:cNvPr>
          <p:cNvCxnSpPr/>
          <p:nvPr/>
        </p:nvCxnSpPr>
        <p:spPr>
          <a:xfrm>
            <a:off x="2134463" y="166255"/>
            <a:ext cx="0" cy="6317672"/>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87296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A748D-BEEC-43A4-BFF3-B31C0275A5D9}"/>
              </a:ext>
            </a:extLst>
          </p:cNvPr>
          <p:cNvSpPr>
            <a:spLocks noGrp="1"/>
          </p:cNvSpPr>
          <p:nvPr>
            <p:ph type="title"/>
          </p:nvPr>
        </p:nvSpPr>
        <p:spPr>
          <a:xfrm>
            <a:off x="137942" y="66675"/>
            <a:ext cx="1727803" cy="6640906"/>
          </a:xfrm>
        </p:spPr>
        <p:txBody>
          <a:bodyPr>
            <a:normAutofit fontScale="90000"/>
          </a:bodyPr>
          <a:lstStyle/>
          <a:p>
            <a:pPr algn="l">
              <a:lnSpc>
                <a:spcPct val="100000"/>
              </a:lnSpc>
            </a:pPr>
            <a:r>
              <a:rPr lang="en-US" sz="3600" b="1" dirty="0">
                <a:solidFill>
                  <a:schemeClr val="tx1"/>
                </a:solidFill>
                <a:latin typeface="inherit"/>
              </a:rPr>
              <a:t>Clinically Defined</a:t>
            </a:r>
            <a:br>
              <a:rPr lang="en-US" sz="3600" b="1" dirty="0">
                <a:solidFill>
                  <a:schemeClr val="tx1"/>
                </a:solidFill>
                <a:latin typeface="inherit"/>
              </a:rPr>
            </a:br>
            <a:r>
              <a:rPr lang="en-US" sz="3600" b="1" dirty="0">
                <a:solidFill>
                  <a:schemeClr val="tx1"/>
                </a:solidFill>
                <a:latin typeface="inherit"/>
              </a:rPr>
              <a:t>Long-COVID</a:t>
            </a:r>
            <a:br>
              <a:rPr lang="en-US" sz="4000" b="1" dirty="0">
                <a:solidFill>
                  <a:schemeClr val="accent1"/>
                </a:solidFill>
                <a:latin typeface="inherit"/>
              </a:rPr>
            </a:br>
            <a:br>
              <a:rPr lang="en-US" sz="4000" b="1" dirty="0">
                <a:solidFill>
                  <a:schemeClr val="accent1"/>
                </a:solidFill>
                <a:latin typeface="inherit"/>
              </a:rPr>
            </a:br>
            <a:br>
              <a:rPr lang="en-US" sz="4000" b="1" dirty="0">
                <a:solidFill>
                  <a:schemeClr val="accent1"/>
                </a:solidFill>
                <a:latin typeface="inherit"/>
              </a:rPr>
            </a:br>
            <a:br>
              <a:rPr lang="en-US" sz="4000" b="1" dirty="0">
                <a:solidFill>
                  <a:schemeClr val="accent1"/>
                </a:solidFill>
                <a:latin typeface="inherit"/>
              </a:rPr>
            </a:br>
            <a:br>
              <a:rPr lang="en-US" sz="4000" b="1" dirty="0">
                <a:solidFill>
                  <a:schemeClr val="accent1"/>
                </a:solidFill>
                <a:latin typeface="inherit"/>
              </a:rPr>
            </a:br>
            <a:br>
              <a:rPr lang="en-US" sz="4000" b="1" dirty="0">
                <a:solidFill>
                  <a:schemeClr val="accent1"/>
                </a:solidFill>
                <a:latin typeface="inherit"/>
              </a:rPr>
            </a:br>
            <a:r>
              <a:rPr lang="en-US" sz="1600" i="1" dirty="0">
                <a:solidFill>
                  <a:schemeClr val="tx1"/>
                </a:solidFill>
                <a:latin typeface="inherit"/>
              </a:rPr>
              <a:t>Source:</a:t>
            </a:r>
            <a:br>
              <a:rPr lang="en-US" sz="1600" i="1" dirty="0">
                <a:solidFill>
                  <a:schemeClr val="accent1"/>
                </a:solidFill>
                <a:latin typeface="inherit"/>
              </a:rPr>
            </a:br>
            <a:r>
              <a:rPr lang="en-US" sz="1600" b="0" i="1" dirty="0">
                <a:solidFill>
                  <a:schemeClr val="tx1"/>
                </a:solidFill>
                <a:effectLst/>
                <a:latin typeface="inherit"/>
              </a:rPr>
              <a:t>The World Health Organization (WHO)</a:t>
            </a:r>
            <a:endParaRPr lang="en-US" sz="1600" i="1" dirty="0">
              <a:solidFill>
                <a:schemeClr val="tx1"/>
              </a:solidFill>
              <a:latin typeface="inherit"/>
            </a:endParaRPr>
          </a:p>
        </p:txBody>
      </p:sp>
      <p:sp>
        <p:nvSpPr>
          <p:cNvPr id="6" name="TextBox 5">
            <a:extLst>
              <a:ext uri="{FF2B5EF4-FFF2-40B4-BE49-F238E27FC236}">
                <a16:creationId xmlns:a16="http://schemas.microsoft.com/office/drawing/2014/main" id="{A92B5E5C-DCA5-140C-B769-848E7A756999}"/>
              </a:ext>
            </a:extLst>
          </p:cNvPr>
          <p:cNvSpPr txBox="1"/>
          <p:nvPr/>
        </p:nvSpPr>
        <p:spPr>
          <a:xfrm>
            <a:off x="2403182" y="2521818"/>
            <a:ext cx="9068955" cy="2708434"/>
          </a:xfrm>
          <a:prstGeom prst="rect">
            <a:avLst/>
          </a:prstGeom>
          <a:noFill/>
        </p:spPr>
        <p:txBody>
          <a:bodyPr wrap="square" rtlCol="0">
            <a:spAutoFit/>
          </a:bodyPr>
          <a:lstStyle/>
          <a:p>
            <a:pPr algn="l" fontAlgn="base"/>
            <a:r>
              <a:rPr lang="en-US" sz="2000" dirty="0">
                <a:solidFill>
                  <a:schemeClr val="accent1"/>
                </a:solidFill>
                <a:effectLst/>
                <a:latin typeface="Abadi" panose="020B0604020104020204" pitchFamily="34" charset="0"/>
              </a:rPr>
              <a:t>The World Health Organization refers to Long-COVID as Post-COVID Condition and </a:t>
            </a:r>
            <a:r>
              <a:rPr lang="en-US" sz="2000" dirty="0">
                <a:solidFill>
                  <a:schemeClr val="accent1"/>
                </a:solidFill>
                <a:latin typeface="Abadi" panose="020B0604020104020204" pitchFamily="34" charset="0"/>
              </a:rPr>
              <a:t>states this official definition:</a:t>
            </a:r>
          </a:p>
          <a:p>
            <a:pPr algn="l" fontAlgn="base"/>
            <a:endParaRPr lang="en-US" sz="1600" dirty="0">
              <a:effectLst/>
              <a:latin typeface="Abadi" panose="020B0604020104020204" pitchFamily="34" charset="0"/>
            </a:endParaRPr>
          </a:p>
          <a:p>
            <a:pPr algn="l" fontAlgn="base"/>
            <a:r>
              <a:rPr lang="en-US" sz="1600" dirty="0">
                <a:effectLst/>
                <a:latin typeface="Abadi" panose="020B0604020104020204" pitchFamily="34" charset="0"/>
              </a:rPr>
              <a:t>“Post-COVID condition occurs in individuals with a history of probable or confirmed SARS-CoV-2 infection, usually 3 months from the onset of COVID-19 with symptoms that last for at least 2 months and cannot be explained by an alternative diagnosis. Common symptoms include fatigue, shortness of breath, cognitive dysfunction but also others which generally have an impact on everyday functioning. Symptoms may be new onset, following initial recovery from an acute COVID-19 episode, or persist from the initial illness. Symptoms may also fluctuate or relapse over time.”</a:t>
            </a:r>
          </a:p>
          <a:p>
            <a:endParaRPr lang="en-US" dirty="0">
              <a:latin typeface="Abadi" panose="020B0604020104020204" pitchFamily="34" charset="0"/>
            </a:endParaRPr>
          </a:p>
        </p:txBody>
      </p:sp>
      <p:cxnSp>
        <p:nvCxnSpPr>
          <p:cNvPr id="4" name="Straight Connector 3">
            <a:extLst>
              <a:ext uri="{FF2B5EF4-FFF2-40B4-BE49-F238E27FC236}">
                <a16:creationId xmlns:a16="http://schemas.microsoft.com/office/drawing/2014/main" id="{652A15CF-785B-82DD-F7B3-1BF38207AAFE}"/>
              </a:ext>
              <a:ext uri="{C183D7F6-B498-43B3-948B-1728B52AA6E4}">
                <adec:decorative xmlns:adec="http://schemas.microsoft.com/office/drawing/2017/decorative" val="1"/>
              </a:ext>
            </a:extLst>
          </p:cNvPr>
          <p:cNvCxnSpPr/>
          <p:nvPr/>
        </p:nvCxnSpPr>
        <p:spPr>
          <a:xfrm>
            <a:off x="2134463" y="166255"/>
            <a:ext cx="0" cy="6317672"/>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28600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A748D-BEEC-43A4-BFF3-B31C0275A5D9}"/>
              </a:ext>
            </a:extLst>
          </p:cNvPr>
          <p:cNvSpPr>
            <a:spLocks noGrp="1"/>
          </p:cNvSpPr>
          <p:nvPr>
            <p:ph type="title"/>
          </p:nvPr>
        </p:nvSpPr>
        <p:spPr>
          <a:xfrm>
            <a:off x="913794" y="243840"/>
            <a:ext cx="10353762" cy="1257300"/>
          </a:xfrm>
        </p:spPr>
        <p:txBody>
          <a:bodyPr>
            <a:normAutofit/>
          </a:bodyPr>
          <a:lstStyle/>
          <a:p>
            <a:r>
              <a:rPr lang="en-US" dirty="0">
                <a:latin typeface="Abadi" panose="020B0604020104020204" pitchFamily="34" charset="0"/>
              </a:rPr>
              <a:t>Clinical Symptoms of Long-COVID</a:t>
            </a:r>
          </a:p>
        </p:txBody>
      </p:sp>
      <p:sp>
        <p:nvSpPr>
          <p:cNvPr id="6" name="TextBox 5">
            <a:extLst>
              <a:ext uri="{FF2B5EF4-FFF2-40B4-BE49-F238E27FC236}">
                <a16:creationId xmlns:a16="http://schemas.microsoft.com/office/drawing/2014/main" id="{A92B5E5C-DCA5-140C-B769-848E7A756999}"/>
              </a:ext>
            </a:extLst>
          </p:cNvPr>
          <p:cNvSpPr txBox="1"/>
          <p:nvPr/>
        </p:nvSpPr>
        <p:spPr>
          <a:xfrm>
            <a:off x="512835" y="1675583"/>
            <a:ext cx="11155679" cy="5570756"/>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2000" b="1" spc="100" dirty="0">
                <a:solidFill>
                  <a:schemeClr val="accent1"/>
                </a:solidFill>
                <a:latin typeface="Abadi" panose="020B0604020104020204" pitchFamily="34" charset="0"/>
              </a:rPr>
              <a:t>General: </a:t>
            </a:r>
          </a:p>
          <a:p>
            <a:pPr lvl="1">
              <a:spcAft>
                <a:spcPts val="1200"/>
              </a:spcAft>
            </a:pPr>
            <a:r>
              <a:rPr lang="en-US" sz="2000" dirty="0">
                <a:latin typeface="Abadi" panose="020B0604020104020204" pitchFamily="34" charset="0"/>
              </a:rPr>
              <a:t>fatigue, sleepiness, fever, worsening symptoms after physical or mental effort</a:t>
            </a:r>
          </a:p>
          <a:p>
            <a:pPr marL="285750" indent="-285750">
              <a:spcAft>
                <a:spcPts val="1200"/>
              </a:spcAft>
              <a:buFont typeface="Arial" panose="020B0604020202020204" pitchFamily="34" charset="0"/>
              <a:buChar char="•"/>
            </a:pPr>
            <a:r>
              <a:rPr lang="en-US" sz="2000" b="1" spc="100" dirty="0">
                <a:solidFill>
                  <a:schemeClr val="accent1"/>
                </a:solidFill>
                <a:latin typeface="Abadi" panose="020B0604020104020204" pitchFamily="34" charset="0"/>
              </a:rPr>
              <a:t>Respiratory: </a:t>
            </a:r>
          </a:p>
          <a:p>
            <a:pPr lvl="1">
              <a:spcAft>
                <a:spcPts val="1200"/>
              </a:spcAft>
            </a:pPr>
            <a:r>
              <a:rPr lang="en-US" sz="2000" dirty="0">
                <a:latin typeface="Abadi" panose="020B0604020104020204" pitchFamily="34" charset="0"/>
              </a:rPr>
              <a:t>Shortness of breath, cough, chest pain, fast-beating or pounding heart</a:t>
            </a:r>
          </a:p>
          <a:p>
            <a:pPr marL="285750" indent="-285750">
              <a:spcAft>
                <a:spcPts val="1200"/>
              </a:spcAft>
              <a:buFont typeface="Arial" panose="020B0604020202020204" pitchFamily="34" charset="0"/>
              <a:buChar char="•"/>
            </a:pPr>
            <a:r>
              <a:rPr lang="en-US" sz="2000" b="1" spc="100" dirty="0">
                <a:solidFill>
                  <a:schemeClr val="accent1"/>
                </a:solidFill>
                <a:latin typeface="Abadi" panose="020B0604020104020204" pitchFamily="34" charset="0"/>
              </a:rPr>
              <a:t>Neurological: </a:t>
            </a:r>
          </a:p>
          <a:p>
            <a:pPr lvl="1">
              <a:spcAft>
                <a:spcPts val="1200"/>
              </a:spcAft>
            </a:pPr>
            <a:r>
              <a:rPr lang="en-US" sz="2000" dirty="0">
                <a:latin typeface="Abadi" panose="020B0604020104020204" pitchFamily="34" charset="0"/>
              </a:rPr>
              <a:t>brain fog/difficulty concentrating, headache, sleep disruptions, dizziness when standing, pins-and-needles, loss of smell or taste, depression or anxiety</a:t>
            </a:r>
          </a:p>
          <a:p>
            <a:pPr marL="285750" indent="-285750">
              <a:spcAft>
                <a:spcPts val="1200"/>
              </a:spcAft>
              <a:buFont typeface="Arial" panose="020B0604020202020204" pitchFamily="34" charset="0"/>
              <a:buChar char="•"/>
            </a:pPr>
            <a:r>
              <a:rPr lang="en-US" sz="2000" b="1" spc="100" dirty="0">
                <a:solidFill>
                  <a:schemeClr val="accent1"/>
                </a:solidFill>
                <a:latin typeface="Abadi" panose="020B0604020104020204" pitchFamily="34" charset="0"/>
              </a:rPr>
              <a:t>Digestive:</a:t>
            </a:r>
          </a:p>
          <a:p>
            <a:pPr lvl="1">
              <a:spcAft>
                <a:spcPts val="1200"/>
              </a:spcAft>
            </a:pPr>
            <a:r>
              <a:rPr lang="en-US" sz="2000" dirty="0">
                <a:latin typeface="Abadi" panose="020B0604020104020204" pitchFamily="34" charset="0"/>
              </a:rPr>
              <a:t>diarrhea, stomach pain, nausea  </a:t>
            </a:r>
          </a:p>
          <a:p>
            <a:pPr marL="285750" indent="-285750">
              <a:spcAft>
                <a:spcPts val="1200"/>
              </a:spcAft>
              <a:buFont typeface="Arial" panose="020B0604020202020204" pitchFamily="34" charset="0"/>
              <a:buChar char="•"/>
            </a:pPr>
            <a:r>
              <a:rPr lang="en-US" sz="2000" b="1" spc="100" dirty="0">
                <a:solidFill>
                  <a:schemeClr val="accent1"/>
                </a:solidFill>
                <a:latin typeface="Abadi" panose="020B0604020104020204" pitchFamily="34" charset="0"/>
              </a:rPr>
              <a:t>Other symptoms: </a:t>
            </a:r>
          </a:p>
          <a:p>
            <a:pPr lvl="1">
              <a:spcAft>
                <a:spcPts val="1200"/>
              </a:spcAft>
            </a:pPr>
            <a:r>
              <a:rPr lang="en-US" sz="2000" dirty="0">
                <a:latin typeface="Abadi" panose="020B0604020104020204" pitchFamily="34" charset="0"/>
              </a:rPr>
              <a:t>joint or muscle pain, rash, changes in menstrual cycles</a:t>
            </a:r>
          </a:p>
          <a:p>
            <a:pPr marL="285750" indent="-285750">
              <a:buFont typeface="Arial" panose="020B0604020202020204" pitchFamily="34" charset="0"/>
              <a:buChar char="•"/>
            </a:pPr>
            <a:endParaRPr lang="en-US" dirty="0">
              <a:latin typeface="Abadi" panose="020B0604020104020204" pitchFamily="34" charset="0"/>
            </a:endParaRPr>
          </a:p>
          <a:p>
            <a:endParaRPr lang="en-US" dirty="0">
              <a:latin typeface="Abadi" panose="020B0604020104020204" pitchFamily="34" charset="0"/>
            </a:endParaRPr>
          </a:p>
        </p:txBody>
      </p:sp>
      <p:cxnSp>
        <p:nvCxnSpPr>
          <p:cNvPr id="3" name="Straight Connector 2">
            <a:extLst>
              <a:ext uri="{FF2B5EF4-FFF2-40B4-BE49-F238E27FC236}">
                <a16:creationId xmlns:a16="http://schemas.microsoft.com/office/drawing/2014/main" id="{CF2D2114-017C-5F27-4D52-571E46A40449}"/>
              </a:ext>
              <a:ext uri="{C183D7F6-B498-43B3-948B-1728B52AA6E4}">
                <adec:decorative xmlns:adec="http://schemas.microsoft.com/office/drawing/2017/decorative" val="1"/>
              </a:ext>
            </a:extLst>
          </p:cNvPr>
          <p:cNvCxnSpPr/>
          <p:nvPr/>
        </p:nvCxnSpPr>
        <p:spPr>
          <a:xfrm>
            <a:off x="181973" y="1477823"/>
            <a:ext cx="11594391"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86845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A748D-BEEC-43A4-BFF3-B31C0275A5D9}"/>
              </a:ext>
            </a:extLst>
          </p:cNvPr>
          <p:cNvSpPr>
            <a:spLocks noGrp="1"/>
          </p:cNvSpPr>
          <p:nvPr>
            <p:ph type="title"/>
          </p:nvPr>
        </p:nvSpPr>
        <p:spPr>
          <a:xfrm>
            <a:off x="0" y="466631"/>
            <a:ext cx="12125325" cy="651508"/>
          </a:xfrm>
        </p:spPr>
        <p:txBody>
          <a:bodyPr>
            <a:normAutofit fontScale="90000"/>
          </a:bodyPr>
          <a:lstStyle/>
          <a:p>
            <a:r>
              <a:rPr lang="en-US" sz="5100" dirty="0">
                <a:latin typeface="Abadi" panose="020B0604020104020204" pitchFamily="34" charset="0"/>
              </a:rPr>
              <a:t>Additional Patient-Reported Symptoms</a:t>
            </a:r>
            <a:endParaRPr lang="en-US" sz="4000" dirty="0">
              <a:latin typeface="Abadi" panose="020B0604020104020204" pitchFamily="34" charset="0"/>
            </a:endParaRPr>
          </a:p>
        </p:txBody>
      </p:sp>
      <p:sp>
        <p:nvSpPr>
          <p:cNvPr id="6" name="TextBox 5">
            <a:extLst>
              <a:ext uri="{FF2B5EF4-FFF2-40B4-BE49-F238E27FC236}">
                <a16:creationId xmlns:a16="http://schemas.microsoft.com/office/drawing/2014/main" id="{A92B5E5C-DCA5-140C-B769-848E7A756999}"/>
              </a:ext>
            </a:extLst>
          </p:cNvPr>
          <p:cNvSpPr txBox="1"/>
          <p:nvPr/>
        </p:nvSpPr>
        <p:spPr>
          <a:xfrm>
            <a:off x="512835" y="1777640"/>
            <a:ext cx="11155679" cy="6401753"/>
          </a:xfrm>
          <a:prstGeom prst="rect">
            <a:avLst/>
          </a:prstGeom>
          <a:noFill/>
        </p:spPr>
        <p:txBody>
          <a:bodyPr wrap="square" rtlCol="0">
            <a:spAutoFit/>
          </a:bodyPr>
          <a:lstStyle/>
          <a:p>
            <a:pPr>
              <a:spcAft>
                <a:spcPts val="600"/>
              </a:spcAft>
            </a:pPr>
            <a:r>
              <a:rPr lang="en-US" sz="2400" b="1" spc="100" dirty="0">
                <a:latin typeface="Abadi" panose="020B0604020104020204" pitchFamily="34" charset="0"/>
              </a:rPr>
              <a:t>Patient-Reported Symptoms – </a:t>
            </a:r>
            <a:r>
              <a:rPr lang="en-US" sz="2400" i="1" spc="100" dirty="0">
                <a:latin typeface="Abadi" panose="020B0604020104020204" pitchFamily="34" charset="0"/>
              </a:rPr>
              <a:t>Source: Survivor Corp et. al.</a:t>
            </a:r>
          </a:p>
          <a:p>
            <a:pPr marL="285750" indent="-285750">
              <a:spcAft>
                <a:spcPts val="600"/>
              </a:spcAft>
              <a:buFont typeface="Arial" panose="020B0604020202020204" pitchFamily="34" charset="0"/>
              <a:buChar char="•"/>
            </a:pPr>
            <a:r>
              <a:rPr lang="en-US" spc="100" dirty="0">
                <a:latin typeface="Abadi" panose="020B0604020104020204" pitchFamily="34" charset="0"/>
              </a:rPr>
              <a:t>Sleep Apnea</a:t>
            </a:r>
          </a:p>
          <a:p>
            <a:pPr marL="285750" indent="-285750">
              <a:spcAft>
                <a:spcPts val="600"/>
              </a:spcAft>
              <a:buFont typeface="Arial" panose="020B0604020202020204" pitchFamily="34" charset="0"/>
              <a:buChar char="•"/>
            </a:pPr>
            <a:r>
              <a:rPr lang="en-US" spc="100" dirty="0">
                <a:latin typeface="Abadi" panose="020B0604020104020204" pitchFamily="34" charset="0"/>
              </a:rPr>
              <a:t>Low Blood Pressure</a:t>
            </a:r>
          </a:p>
          <a:p>
            <a:pPr marL="285750" indent="-285750">
              <a:spcAft>
                <a:spcPts val="600"/>
              </a:spcAft>
              <a:buFont typeface="Arial" panose="020B0604020202020204" pitchFamily="34" charset="0"/>
              <a:buChar char="•"/>
            </a:pPr>
            <a:r>
              <a:rPr lang="en-US" spc="100" dirty="0">
                <a:latin typeface="Abadi" panose="020B0604020104020204" pitchFamily="34" charset="0"/>
              </a:rPr>
              <a:t>Hair Loss </a:t>
            </a:r>
          </a:p>
          <a:p>
            <a:pPr marL="285750" indent="-285750">
              <a:spcAft>
                <a:spcPts val="600"/>
              </a:spcAft>
              <a:buFont typeface="Arial" panose="020B0604020202020204" pitchFamily="34" charset="0"/>
              <a:buChar char="•"/>
            </a:pPr>
            <a:r>
              <a:rPr lang="en-US" spc="100" dirty="0">
                <a:latin typeface="Abadi" panose="020B0604020104020204" pitchFamily="34" charset="0"/>
              </a:rPr>
              <a:t>Beau’s Lines: “</a:t>
            </a:r>
            <a:r>
              <a:rPr lang="en-US" dirty="0">
                <a:latin typeface="Abadi" panose="020B0604020104020204" pitchFamily="34" charset="0"/>
              </a:rPr>
              <a:t>horizontal ridges or dents in one or more of your fingernails or toenails. They’re a sign that an illness, injury or skin condition interrupted your nail growth.” </a:t>
            </a:r>
            <a:r>
              <a:rPr lang="en-US" i="1" dirty="0">
                <a:latin typeface="Abadi" panose="020B0604020104020204" pitchFamily="34" charset="0"/>
              </a:rPr>
              <a:t>– Cleveland Clinic</a:t>
            </a:r>
          </a:p>
          <a:p>
            <a:pPr marL="285750" indent="-285750">
              <a:spcAft>
                <a:spcPts val="600"/>
              </a:spcAft>
              <a:buFont typeface="Arial" panose="020B0604020202020204" pitchFamily="34" charset="0"/>
              <a:buChar char="•"/>
            </a:pPr>
            <a:r>
              <a:rPr lang="en-US" dirty="0">
                <a:latin typeface="Abadi" panose="020B0604020104020204" pitchFamily="34" charset="0"/>
              </a:rPr>
              <a:t>Severe Vomiting</a:t>
            </a:r>
          </a:p>
          <a:p>
            <a:pPr marL="285750" indent="-285750">
              <a:spcAft>
                <a:spcPts val="600"/>
              </a:spcAft>
              <a:buFont typeface="Arial" panose="020B0604020202020204" pitchFamily="34" charset="0"/>
              <a:buChar char="•"/>
            </a:pPr>
            <a:r>
              <a:rPr lang="en-US" dirty="0">
                <a:latin typeface="Abadi" panose="020B0604020104020204" pitchFamily="34" charset="0"/>
              </a:rPr>
              <a:t>Rib Pain</a:t>
            </a:r>
          </a:p>
          <a:p>
            <a:pPr marL="285750" indent="-285750">
              <a:spcAft>
                <a:spcPts val="600"/>
              </a:spcAft>
              <a:buFont typeface="Arial" panose="020B0604020202020204" pitchFamily="34" charset="0"/>
              <a:buChar char="•"/>
            </a:pPr>
            <a:r>
              <a:rPr lang="en-US" dirty="0">
                <a:latin typeface="Abadi" panose="020B0604020104020204" pitchFamily="34" charset="0"/>
              </a:rPr>
              <a:t>Ear Pain, Pressure &amp; Tinnitus </a:t>
            </a:r>
          </a:p>
          <a:p>
            <a:pPr marL="285750" indent="-285750">
              <a:spcAft>
                <a:spcPts val="600"/>
              </a:spcAft>
              <a:buFont typeface="Arial" panose="020B0604020202020204" pitchFamily="34" charset="0"/>
              <a:buChar char="•"/>
            </a:pPr>
            <a:r>
              <a:rPr lang="en-US" dirty="0">
                <a:latin typeface="Abadi" panose="020B0604020104020204" pitchFamily="34" charset="0"/>
              </a:rPr>
              <a:t>Numbness in Back</a:t>
            </a:r>
          </a:p>
          <a:p>
            <a:pPr marL="285750" indent="-285750">
              <a:spcAft>
                <a:spcPts val="600"/>
              </a:spcAft>
              <a:buFont typeface="Arial" panose="020B0604020202020204" pitchFamily="34" charset="0"/>
              <a:buChar char="•"/>
            </a:pPr>
            <a:r>
              <a:rPr lang="en-US" dirty="0">
                <a:latin typeface="Abadi" panose="020B0604020104020204" pitchFamily="34" charset="0"/>
              </a:rPr>
              <a:t>“Internal Vibrations” – usually felt in the chest/upper torso area</a:t>
            </a:r>
          </a:p>
          <a:p>
            <a:pPr marL="285750" indent="-285750">
              <a:spcAft>
                <a:spcPts val="600"/>
              </a:spcAft>
              <a:buFont typeface="Arial" panose="020B0604020202020204" pitchFamily="34" charset="0"/>
              <a:buChar char="•"/>
            </a:pPr>
            <a:r>
              <a:rPr lang="en-US" dirty="0">
                <a:latin typeface="Abadi" panose="020B0604020104020204" pitchFamily="34" charset="0"/>
              </a:rPr>
              <a:t>Uncontrolled shaking – mostly in hands and arms</a:t>
            </a:r>
          </a:p>
          <a:p>
            <a:pPr marL="285750" indent="-285750">
              <a:spcAft>
                <a:spcPts val="600"/>
              </a:spcAft>
              <a:buFont typeface="Arial" panose="020B0604020202020204" pitchFamily="34" charset="0"/>
              <a:buChar char="•"/>
            </a:pPr>
            <a:r>
              <a:rPr lang="en-US" dirty="0">
                <a:latin typeface="Abadi" panose="020B0604020104020204" pitchFamily="34" charset="0"/>
              </a:rPr>
              <a:t>“Burning, Red” Feet</a:t>
            </a:r>
          </a:p>
          <a:p>
            <a:pPr marL="285750" indent="-285750">
              <a:spcAft>
                <a:spcPts val="600"/>
              </a:spcAft>
              <a:buFont typeface="Arial" panose="020B0604020202020204" pitchFamily="34" charset="0"/>
              <a:buChar char="•"/>
            </a:pPr>
            <a:endParaRPr lang="en-US" dirty="0">
              <a:latin typeface="Abadi" panose="020B0604020104020204" pitchFamily="34" charset="0"/>
            </a:endParaRPr>
          </a:p>
          <a:p>
            <a:pPr marL="285750" indent="-285750">
              <a:spcAft>
                <a:spcPts val="600"/>
              </a:spcAft>
              <a:buFont typeface="Arial" panose="020B0604020202020204" pitchFamily="34" charset="0"/>
              <a:buChar char="•"/>
            </a:pPr>
            <a:endParaRPr lang="en-US" dirty="0">
              <a:latin typeface="Abadi" panose="020B0604020104020204" pitchFamily="34" charset="0"/>
            </a:endParaRPr>
          </a:p>
          <a:p>
            <a:pPr marL="285750" indent="-285750">
              <a:spcAft>
                <a:spcPts val="600"/>
              </a:spcAft>
              <a:buFont typeface="Arial" panose="020B0604020202020204" pitchFamily="34" charset="0"/>
              <a:buChar char="•"/>
            </a:pPr>
            <a:endParaRPr lang="en-US" dirty="0">
              <a:latin typeface="Abadi" panose="020B0604020104020204" pitchFamily="34" charset="0"/>
            </a:endParaRPr>
          </a:p>
          <a:p>
            <a:pPr marL="285750" indent="-285750">
              <a:spcAft>
                <a:spcPts val="600"/>
              </a:spcAft>
              <a:buFont typeface="Arial" panose="020B0604020202020204" pitchFamily="34" charset="0"/>
              <a:buChar char="•"/>
            </a:pPr>
            <a:endParaRPr lang="en-US" spc="100" dirty="0">
              <a:latin typeface="Abadi" panose="020B0604020104020204" pitchFamily="34" charset="0"/>
            </a:endParaRPr>
          </a:p>
          <a:p>
            <a:pPr marL="285750" indent="-285750">
              <a:spcAft>
                <a:spcPts val="600"/>
              </a:spcAft>
              <a:buFont typeface="Arial" panose="020B0604020202020204" pitchFamily="34" charset="0"/>
              <a:buChar char="•"/>
            </a:pPr>
            <a:endParaRPr lang="en-US" dirty="0">
              <a:latin typeface="Abadi" panose="020B0604020104020204" pitchFamily="34" charset="0"/>
            </a:endParaRPr>
          </a:p>
        </p:txBody>
      </p:sp>
      <p:cxnSp>
        <p:nvCxnSpPr>
          <p:cNvPr id="3" name="Straight Connector 2">
            <a:extLst>
              <a:ext uri="{FF2B5EF4-FFF2-40B4-BE49-F238E27FC236}">
                <a16:creationId xmlns:a16="http://schemas.microsoft.com/office/drawing/2014/main" id="{CF2D2114-017C-5F27-4D52-571E46A40449}"/>
              </a:ext>
              <a:ext uri="{C183D7F6-B498-43B3-948B-1728B52AA6E4}">
                <adec:decorative xmlns:adec="http://schemas.microsoft.com/office/drawing/2017/decorative" val="1"/>
              </a:ext>
            </a:extLst>
          </p:cNvPr>
          <p:cNvCxnSpPr/>
          <p:nvPr/>
        </p:nvCxnSpPr>
        <p:spPr>
          <a:xfrm>
            <a:off x="181973" y="1400264"/>
            <a:ext cx="11594391"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217876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VTI">
  <a:themeElements>
    <a:clrScheme name="Coffee">
      <a:dk1>
        <a:sysClr val="windowText" lastClr="000000"/>
      </a:dk1>
      <a:lt1>
        <a:sysClr val="window" lastClr="FFFFFF"/>
      </a:lt1>
      <a:dk2>
        <a:srgbClr val="4E3B30"/>
      </a:dk2>
      <a:lt2>
        <a:srgbClr val="F4EEDC"/>
      </a:lt2>
      <a:accent1>
        <a:srgbClr val="CC830E"/>
      </a:accent1>
      <a:accent2>
        <a:srgbClr val="B54C2D"/>
      </a:accent2>
      <a:accent3>
        <a:srgbClr val="99570C"/>
      </a:accent3>
      <a:accent4>
        <a:srgbClr val="C17529"/>
      </a:accent4>
      <a:accent5>
        <a:srgbClr val="A19574"/>
      </a:accent5>
      <a:accent6>
        <a:srgbClr val="A49518"/>
      </a:accent6>
      <a:hlink>
        <a:srgbClr val="AD1F1F"/>
      </a:hlink>
      <a:folHlink>
        <a:srgbClr val="FFC42F"/>
      </a:folHlink>
    </a:clrScheme>
    <a:fontScheme name="Custom 4">
      <a:majorFont>
        <a:latin typeface="Goudy Old Style"/>
        <a:ea typeface=""/>
        <a:cs typeface=""/>
      </a:majorFont>
      <a:minorFont>
        <a:latin typeface="Goudy Old Style"/>
        <a:ea typeface=""/>
        <a:cs typeface=""/>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THREE.pptx" id="{E781C72B-3D65-4B8D-9071-33B66AF0EF30}" vid="{3A5A58F2-9BE1-435C-B12D-88FD9BF701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79E46C0F9585B4796AE4BFA7AA3843F" ma:contentTypeVersion="4" ma:contentTypeDescription="Create a new document." ma:contentTypeScope="" ma:versionID="632c7885fd2f535317cd67faf3df9114">
  <xsd:schema xmlns:xsd="http://www.w3.org/2001/XMLSchema" xmlns:xs="http://www.w3.org/2001/XMLSchema" xmlns:p="http://schemas.microsoft.com/office/2006/metadata/properties" xmlns:ns3="2d1f0bc7-6c97-4141-80e7-659c4c1f5ebe" targetNamespace="http://schemas.microsoft.com/office/2006/metadata/properties" ma:root="true" ma:fieldsID="82746d816ea362db8737a426d664112a" ns3:_="">
    <xsd:import namespace="2d1f0bc7-6c97-4141-80e7-659c4c1f5ebe"/>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d1f0bc7-6c97-4141-80e7-659c4c1f5eb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B66C48F-9DE5-4531-A0A0-083128D43D20}">
  <ds:schemaRefs>
    <ds:schemaRef ds:uri="http://schemas.microsoft.com/sharepoint/v3/contenttype/forms"/>
  </ds:schemaRefs>
</ds:datastoreItem>
</file>

<file path=customXml/itemProps2.xml><?xml version="1.0" encoding="utf-8"?>
<ds:datastoreItem xmlns:ds="http://schemas.openxmlformats.org/officeDocument/2006/customXml" ds:itemID="{6F446E43-E3C1-4552-A9E1-9E601A2C6237}">
  <ds:schemaRefs>
    <ds:schemaRef ds:uri="http://schemas.microsoft.com/office/2006/documentManagement/types"/>
    <ds:schemaRef ds:uri="http://schemas.microsoft.com/office/infopath/2007/PartnerControls"/>
    <ds:schemaRef ds:uri="http://purl.org/dc/terms/"/>
    <ds:schemaRef ds:uri="http://www.w3.org/XML/1998/namespace"/>
    <ds:schemaRef ds:uri="http://schemas.microsoft.com/office/2006/metadata/properties"/>
    <ds:schemaRef ds:uri="http://purl.org/dc/elements/1.1/"/>
    <ds:schemaRef ds:uri="http://purl.org/dc/dcmitype/"/>
    <ds:schemaRef ds:uri="http://schemas.openxmlformats.org/package/2006/metadata/core-properties"/>
    <ds:schemaRef ds:uri="2d1f0bc7-6c97-4141-80e7-659c4c1f5ebe"/>
  </ds:schemaRefs>
</ds:datastoreItem>
</file>

<file path=customXml/itemProps3.xml><?xml version="1.0" encoding="utf-8"?>
<ds:datastoreItem xmlns:ds="http://schemas.openxmlformats.org/officeDocument/2006/customXml" ds:itemID="{59BB0842-4AE3-4517-B5AC-8AC0ECB27AC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d1f0bc7-6c97-4141-80e7-659c4c1f5eb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{9099C346-14D6-434D-A0D8-2971A8BB0A06}tf12214701_win32</Template>
  <TotalTime>13369</TotalTime>
  <Words>5526</Words>
  <Application>Microsoft Macintosh PowerPoint</Application>
  <PresentationFormat>Widescreen</PresentationFormat>
  <Paragraphs>353</Paragraphs>
  <Slides>34</Slides>
  <Notes>14</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34</vt:i4>
      </vt:variant>
    </vt:vector>
  </HeadingPairs>
  <TitlesOfParts>
    <vt:vector size="44" baseType="lpstr">
      <vt:lpstr>Abadi</vt:lpstr>
      <vt:lpstr>Arial</vt:lpstr>
      <vt:lpstr>Calibri</vt:lpstr>
      <vt:lpstr>freight-text-pro</vt:lpstr>
      <vt:lpstr>Goudy Old Style</vt:lpstr>
      <vt:lpstr>inherit</vt:lpstr>
      <vt:lpstr>Roboto</vt:lpstr>
      <vt:lpstr>Symbol</vt:lpstr>
      <vt:lpstr>Wingdings 2</vt:lpstr>
      <vt:lpstr>SlateVTI</vt:lpstr>
      <vt:lpstr>Living in the Long-COVID Era: From Diagnosis to Disability and Everything in Between </vt:lpstr>
      <vt:lpstr>Breaking Down Barriers</vt:lpstr>
      <vt:lpstr>Brookings Institute and CDC Household Pulse Survey</vt:lpstr>
      <vt:lpstr>Coining the Term “Long-COVID</vt:lpstr>
      <vt:lpstr>What is Long-COVID?</vt:lpstr>
      <vt:lpstr>Clinically Defined Long-COVID      Source: Center for Disease Control (CDC)</vt:lpstr>
      <vt:lpstr>Clinically Defined Long-COVID      Source: The World Health Organization (WHO)</vt:lpstr>
      <vt:lpstr>Clinical Symptoms of Long-COVID</vt:lpstr>
      <vt:lpstr>Additional Patient-Reported Symptoms</vt:lpstr>
      <vt:lpstr>The Impact of Long-COVID on Mental Health</vt:lpstr>
      <vt:lpstr>Mental Distress: a Factor in Developing Long-COVID </vt:lpstr>
      <vt:lpstr>Psychological Aspects of Long-COVID</vt:lpstr>
      <vt:lpstr>Video:  Long-COVID: A Parallel Pandemic</vt:lpstr>
      <vt:lpstr>A Case Study in Long-COVID: </vt:lpstr>
      <vt:lpstr>Article: Long-COVID Sufferers are Seeking Disability Benefits. Will they Change the System?</vt:lpstr>
      <vt:lpstr>Long-COVID as a Disability</vt:lpstr>
      <vt:lpstr>Will People get the Benefits they Need?</vt:lpstr>
      <vt:lpstr>Make Your Voice Heard!</vt:lpstr>
      <vt:lpstr>Tips for Talking to your Dr. about Long-COVID</vt:lpstr>
      <vt:lpstr>Resources: Long-COVID as a Disability</vt:lpstr>
      <vt:lpstr>How Will the Workplace Adapt?</vt:lpstr>
      <vt:lpstr>Employers are Concerned,  but are They Ready to Adapt?</vt:lpstr>
      <vt:lpstr>Employer Tips</vt:lpstr>
      <vt:lpstr>Additional Resources and Information for Employers</vt:lpstr>
      <vt:lpstr>Centers for Independent Living</vt:lpstr>
      <vt:lpstr>Breaking Down the Barriers:</vt:lpstr>
      <vt:lpstr>Outreach is Key: Inform your community!</vt:lpstr>
      <vt:lpstr>Specific ways to Assist Long-Covid Consumers</vt:lpstr>
      <vt:lpstr>Map of Kansas CIL’s By County     </vt:lpstr>
      <vt:lpstr>To Locate CIL’s in Your State</vt:lpstr>
      <vt:lpstr>Survivor Corps</vt:lpstr>
      <vt:lpstr>Resources and Work Cited (1 of 3)</vt:lpstr>
      <vt:lpstr>Resources and Work Cited (2 of 3)</vt:lpstr>
      <vt:lpstr>Resources and Work Cited (3 of 3)</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Living in the Long-COVID Era: From Diagnosis to Disability  and Everything in Between</dc:title>
  <dc:creator>Amy Ballinger</dc:creator>
  <cp:lastModifiedBy>Rachel Kaplan She/Her</cp:lastModifiedBy>
  <cp:revision>25</cp:revision>
  <dcterms:created xsi:type="dcterms:W3CDTF">2022-09-06T19:17:52Z</dcterms:created>
  <dcterms:modified xsi:type="dcterms:W3CDTF">2022-10-07T23:12:52Z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0x010100879E46C0F9585B4796AE4BFA7AA3843F</vt:lpwstr>
  </property>
</Properties>
</file>