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36" r:id="rId2"/>
    <p:sldId id="758" r:id="rId3"/>
    <p:sldId id="768" r:id="rId4"/>
    <p:sldId id="764" r:id="rId5"/>
    <p:sldId id="826" r:id="rId6"/>
    <p:sldId id="770" r:id="rId7"/>
    <p:sldId id="825" r:id="rId8"/>
    <p:sldId id="828" r:id="rId9"/>
    <p:sldId id="272" r:id="rId10"/>
    <p:sldId id="829" r:id="rId11"/>
    <p:sldId id="830" r:id="rId12"/>
    <p:sldId id="831" r:id="rId13"/>
    <p:sldId id="832" r:id="rId14"/>
    <p:sldId id="271" r:id="rId15"/>
    <p:sldId id="833" r:id="rId16"/>
    <p:sldId id="834" r:id="rId17"/>
    <p:sldId id="835" r:id="rId18"/>
    <p:sldId id="836" r:id="rId19"/>
    <p:sldId id="837" r:id="rId20"/>
    <p:sldId id="838" r:id="rId21"/>
    <p:sldId id="839" r:id="rId22"/>
    <p:sldId id="275" r:id="rId23"/>
    <p:sldId id="840" r:id="rId24"/>
    <p:sldId id="841" r:id="rId25"/>
    <p:sldId id="819" r:id="rId26"/>
    <p:sldId id="824" r:id="rId27"/>
    <p:sldId id="821" r:id="rId28"/>
    <p:sldId id="820" r:id="rId29"/>
    <p:sldId id="811" r:id="rId30"/>
    <p:sldId id="817" r:id="rId31"/>
    <p:sldId id="751" r:id="rId32"/>
    <p:sldId id="76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 id="1" name="Jerri Davison" initials="JD" lastIdx="6" clrIdx="1">
    <p:extLst>
      <p:ext uri="{19B8F6BF-5375-455C-9EA6-DF929625EA0E}">
        <p15:presenceInfo xmlns:p15="http://schemas.microsoft.com/office/powerpoint/2012/main" userId="S-1-5-21-1436191093-2433587255-765818421-1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605" autoAdjust="0"/>
    <p:restoredTop sz="96190" autoAdjust="0"/>
  </p:normalViewPr>
  <p:slideViewPr>
    <p:cSldViewPr>
      <p:cViewPr varScale="1">
        <p:scale>
          <a:sx n="123" d="100"/>
          <a:sy n="123" d="100"/>
        </p:scale>
        <p:origin x="14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2392"/>
    </p:cViewPr>
  </p:sorterViewPr>
  <p:notesViewPr>
    <p:cSldViewPr>
      <p:cViewPr>
        <p:scale>
          <a:sx n="100" d="100"/>
          <a:sy n="100" d="100"/>
        </p:scale>
        <p:origin x="35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mn-cs"/>
              </a:defRPr>
            </a:lvl1pPr>
          </a:lstStyle>
          <a:p>
            <a:pPr>
              <a:defRPr/>
            </a:pPr>
            <a:fld id="{865A7DD1-600C-42FF-9D9D-BFB743C0A4FC}" type="datetimeFigureOut">
              <a:rPr lang="en-US"/>
              <a:pPr>
                <a:defRPr/>
              </a:pPr>
              <a:t>9/27/22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mn-cs"/>
              </a:defRPr>
            </a:lvl1pPr>
          </a:lstStyle>
          <a:p>
            <a:pPr>
              <a:defRPr/>
            </a:pPr>
            <a:fld id="{8358C2DD-14E5-490D-A181-3A78FEFD9465}" type="slidenum">
              <a:rPr lang="en-US"/>
              <a:pPr>
                <a:defRPr/>
              </a:pPr>
              <a:t>‹#›</a:t>
            </a:fld>
            <a:endParaRPr lang="en-US" dirty="0"/>
          </a:p>
        </p:txBody>
      </p:sp>
    </p:spTree>
    <p:extLst>
      <p:ext uri="{BB962C8B-B14F-4D97-AF65-F5344CB8AC3E}">
        <p14:creationId xmlns:p14="http://schemas.microsoft.com/office/powerpoint/2010/main" val="13886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mn-cs"/>
              </a:defRPr>
            </a:lvl1pPr>
          </a:lstStyle>
          <a:p>
            <a:pPr>
              <a:defRPr/>
            </a:pPr>
            <a:fld id="{446037A2-A146-4AFA-A36B-418E91F740ED}" type="slidenum">
              <a:rPr lang="en-US"/>
              <a:pPr>
                <a:defRPr/>
              </a:pPr>
              <a:t>‹#›</a:t>
            </a:fld>
            <a:endParaRPr lang="en-US" dirty="0"/>
          </a:p>
        </p:txBody>
      </p:sp>
    </p:spTree>
    <p:extLst>
      <p:ext uri="{BB962C8B-B14F-4D97-AF65-F5344CB8AC3E}">
        <p14:creationId xmlns:p14="http://schemas.microsoft.com/office/powerpoint/2010/main" val="36938835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77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272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32</a:t>
            </a:fld>
            <a:endParaRPr lang="en-US" dirty="0"/>
          </a:p>
        </p:txBody>
      </p:sp>
    </p:spTree>
    <p:extLst>
      <p:ext uri="{BB962C8B-B14F-4D97-AF65-F5344CB8AC3E}">
        <p14:creationId xmlns:p14="http://schemas.microsoft.com/office/powerpoint/2010/main" val="21888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C7C8ACA3-9F92-4AD5-9E39-716CB6917A7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vl1pPr>
            <a:lvl2pPr>
              <a:defRPr sz="2600"/>
            </a:lvl2pPr>
            <a:lvl3pPr>
              <a:defRPr sz="2600"/>
            </a:lvl3pPr>
            <a:lvl4pPr>
              <a:defRPr sz="2600"/>
            </a:lvl4pPr>
            <a:lvl5pPr>
              <a:defRPr sz="2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sz="1200"/>
            </a:lvl1pPr>
          </a:lstStyle>
          <a:p>
            <a:pPr>
              <a:defRPr/>
            </a:pPr>
            <a:fld id="{F2DF5F09-D78D-44DB-A338-E90D23C46220}" type="slidenum">
              <a:rPr lang="en-US" smtClean="0"/>
              <a:pPr>
                <a:defRPr/>
              </a:pPr>
              <a:t>‹#›</a:t>
            </a:fld>
            <a:endParaRPr lang="en-US" dirty="0"/>
          </a:p>
        </p:txBody>
      </p:sp>
      <p:sp>
        <p:nvSpPr>
          <p:cNvPr id="2" name="Title 1"/>
          <p:cNvSpPr>
            <a:spLocks noGrp="1"/>
          </p:cNvSpPr>
          <p:nvPr>
            <p:ph type="title"/>
          </p:nvPr>
        </p:nvSpPr>
        <p:spPr>
          <a:xfrm>
            <a:off x="228600" y="274638"/>
            <a:ext cx="7696200" cy="792162"/>
          </a:xfrm>
        </p:spPr>
        <p:txBody>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4CF5312C-8747-4F3B-BF17-2BCC2CA352B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42DF3E2-0175-464B-95E4-5D6CFE69800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97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61704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384925"/>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latin typeface="Arial" charset="0"/>
                <a:cs typeface="+mn-cs"/>
              </a:defRPr>
            </a:lvl1pPr>
          </a:lstStyle>
          <a:p>
            <a:pPr>
              <a:defRPr/>
            </a:pPr>
            <a:fld id="{124CDB12-2334-4149-9ED6-145DE69D84D2}" type="slidenum">
              <a:rPr lang="en-US" smtClean="0"/>
              <a:pPr>
                <a:defRPr/>
              </a:pPr>
              <a:t>‹#›</a:t>
            </a:fld>
            <a:endParaRPr lang="en-US" dirty="0"/>
          </a:p>
        </p:txBody>
      </p:sp>
      <p:pic>
        <p:nvPicPr>
          <p:cNvPr id="7" name="Picture 6" descr="ILRU logo - ilru red block letters with blue &quot;eyebrow&quot; over it"/>
          <p:cNvPicPr>
            <a:picLocks noChangeAspect="1"/>
          </p:cNvPicPr>
          <p:nvPr userDrawn="1"/>
        </p:nvPicPr>
        <p:blipFill>
          <a:blip r:embed="rId8" cstate="print"/>
          <a:stretch>
            <a:fillRect/>
          </a:stretch>
        </p:blipFill>
        <p:spPr>
          <a:xfrm>
            <a:off x="8229600" y="76200"/>
            <a:ext cx="838200" cy="40132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4" r:id="rId4"/>
    <p:sldLayoutId id="2147483660" r:id="rId5"/>
    <p:sldLayoutId id="2147483662" r:id="rId6"/>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Char char="–"/>
        <a:defRPr>
          <a:solidFill>
            <a:schemeClr val="tx1"/>
          </a:solidFill>
          <a:latin typeface="+mn-lt"/>
        </a:defRPr>
      </a:lvl4pPr>
      <a:lvl5pPr marL="2057400" indent="-228600" algn="l" rtl="0" eaLnBrk="0" fontAlgn="base" hangingPunct="0">
        <a:spcBef>
          <a:spcPct val="20000"/>
        </a:spcBef>
        <a:spcAft>
          <a:spcPct val="0"/>
        </a:spcAft>
        <a:buClr>
          <a:schemeClr val="tx1"/>
        </a:buClr>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kL3r_3N_Qek?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kFeTOEJFJuU?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iestyou.com/" TargetMode="External"/><Relationship Id="rId2" Type="http://schemas.openxmlformats.org/officeDocument/2006/relationships/hyperlink" Target="https://cssrs.columbia.edu/the-columbia-scale-c-ssrs/about-the-scale/" TargetMode="External"/><Relationship Id="rId1" Type="http://schemas.openxmlformats.org/officeDocument/2006/relationships/slideLayout" Target="../slideLayouts/slideLayout2.xml"/><Relationship Id="rId6" Type="http://schemas.openxmlformats.org/officeDocument/2006/relationships/hyperlink" Target="https://www.nami.org/Home" TargetMode="External"/><Relationship Id="rId5" Type="http://schemas.openxmlformats.org/officeDocument/2006/relationships/hyperlink" Target="https://www.youtube.com/watch?v=tMDUAlo5v3Q" TargetMode="External"/><Relationship Id="rId4" Type="http://schemas.openxmlformats.org/officeDocument/2006/relationships/hyperlink" Target="https://www.youtube.com/watch?v=8rDdY4EaKVY"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uthtmc.az1.qualtrics.com/jfe/form/SV_2uI139zP6lmpKm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3793" y="0"/>
            <a:ext cx="8855064" cy="859730"/>
          </a:xfrm>
        </p:spPr>
        <p:txBody>
          <a:bodyPr>
            <a:noAutofit/>
          </a:bodyPr>
          <a:lstStyle/>
          <a:p>
            <a:pPr algn="ctr"/>
            <a:r>
              <a:rPr lang="en-US" sz="600" dirty="0">
                <a:solidFill>
                  <a:schemeClr val="bg1">
                    <a:lumMod val="95000"/>
                  </a:schemeClr>
                </a:solidFill>
              </a:rPr>
              <a:t>&gt;&gt;Slide 1 </a:t>
            </a:r>
            <a:br>
              <a:rPr lang="en-US" sz="600" dirty="0">
                <a:solidFill>
                  <a:schemeClr val="bg1">
                    <a:lumMod val="95000"/>
                  </a:schemeClr>
                </a:solidFill>
              </a:rPr>
            </a:br>
            <a:r>
              <a:rPr lang="en-US" sz="1600" dirty="0"/>
              <a:t>Independent Living Research Utilization</a:t>
            </a:r>
          </a:p>
        </p:txBody>
      </p:sp>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93" y="859730"/>
            <a:ext cx="7352413" cy="5312470"/>
          </a:xfrm>
          <a:prstGeom prst="rect">
            <a:avLst/>
          </a:prstGeom>
        </p:spPr>
      </p:pic>
      <p:sp>
        <p:nvSpPr>
          <p:cNvPr id="3" name="Slide Number Placeholder 2"/>
          <p:cNvSpPr>
            <a:spLocks noGrp="1"/>
          </p:cNvSpPr>
          <p:nvPr>
            <p:ph type="sldNum" sz="quarter" idx="10"/>
          </p:nvPr>
        </p:nvSpPr>
        <p:spPr>
          <a:xfrm>
            <a:off x="6553200" y="6248400"/>
            <a:ext cx="2362200" cy="244475"/>
          </a:xfrm>
        </p:spPr>
        <p:txBody>
          <a:bodyPr/>
          <a:lstStyle/>
          <a:p>
            <a:pPr>
              <a:defRPr/>
            </a:pPr>
            <a:fld id="{F2DF5F09-D78D-44DB-A338-E90D23C46220}" type="slidenum">
              <a:rPr lang="en-US" smtClean="0"/>
              <a:pPr>
                <a:defRPr/>
              </a:pPr>
              <a:t>1</a:t>
            </a:fld>
            <a:endParaRPr lang="en-US" dirty="0"/>
          </a:p>
        </p:txBody>
      </p:sp>
    </p:spTree>
    <p:extLst>
      <p:ext uri="{BB962C8B-B14F-4D97-AF65-F5344CB8AC3E}">
        <p14:creationId xmlns:p14="http://schemas.microsoft.com/office/powerpoint/2010/main" val="63933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4DBF7-1F77-60FD-C89F-CC70E1AA034C}"/>
              </a:ext>
            </a:extLst>
          </p:cNvPr>
          <p:cNvSpPr>
            <a:spLocks noGrp="1"/>
          </p:cNvSpPr>
          <p:nvPr>
            <p:ph type="title"/>
          </p:nvPr>
        </p:nvSpPr>
        <p:spPr/>
        <p:txBody>
          <a:bodyPr/>
          <a:lstStyle/>
          <a:p>
            <a:r>
              <a:rPr lang="en-US" sz="800" dirty="0">
                <a:solidFill>
                  <a:schemeClr val="bg1">
                    <a:lumMod val="95000"/>
                  </a:schemeClr>
                </a:solidFill>
              </a:rPr>
              <a:t>&gt;&gt;Slide  10</a:t>
            </a:r>
            <a:br>
              <a:rPr lang="en-US" sz="800" dirty="0">
                <a:solidFill>
                  <a:schemeClr val="bg1">
                    <a:lumMod val="95000"/>
                  </a:schemeClr>
                </a:solidFill>
              </a:rPr>
            </a:br>
            <a:r>
              <a:rPr lang="en-US" dirty="0"/>
              <a:t>Checklist as you are about to leave for visit</a:t>
            </a:r>
          </a:p>
        </p:txBody>
      </p:sp>
      <p:sp>
        <p:nvSpPr>
          <p:cNvPr id="2" name="Content Placeholder 1">
            <a:extLst>
              <a:ext uri="{FF2B5EF4-FFF2-40B4-BE49-F238E27FC236}">
                <a16:creationId xmlns:a16="http://schemas.microsoft.com/office/drawing/2014/main" id="{B09D6C84-30C1-CF52-169D-04C35C3698B0}"/>
              </a:ext>
            </a:extLst>
          </p:cNvPr>
          <p:cNvSpPr>
            <a:spLocks noGrp="1"/>
          </p:cNvSpPr>
          <p:nvPr>
            <p:ph idx="1"/>
          </p:nvPr>
        </p:nvSpPr>
        <p:spPr/>
        <p:txBody>
          <a:bodyPr/>
          <a:lstStyle/>
          <a:p>
            <a:r>
              <a:rPr lang="en-US" dirty="0"/>
              <a:t>Is your home visit on your shared calendar? Or did you tell someone where you are going? It is best to have the visit address, phone number and client name. </a:t>
            </a:r>
          </a:p>
          <a:p>
            <a:r>
              <a:rPr lang="en-US" dirty="0"/>
              <a:t>Communicate how long the visit might be so a plan for a supervisor to check in can be made.</a:t>
            </a:r>
          </a:p>
          <a:p>
            <a:r>
              <a:rPr lang="en-US" dirty="0"/>
              <a:t>Is this the best time of day?  It is best to avoid after dark visits if possible. </a:t>
            </a:r>
          </a:p>
          <a:p>
            <a:r>
              <a:rPr lang="en-US" dirty="0"/>
              <a:t>Bring paperwork but nothing extra such as a fancy bag or other PHI.</a:t>
            </a:r>
          </a:p>
          <a:p>
            <a:r>
              <a:rPr lang="en-US" dirty="0"/>
              <a:t>Do you have pockets? Better than a bag for keys and phone – you don’t have to set anything down to shake hands or write.</a:t>
            </a:r>
          </a:p>
        </p:txBody>
      </p:sp>
      <p:sp>
        <p:nvSpPr>
          <p:cNvPr id="3" name="Slide Number Placeholder 2">
            <a:extLst>
              <a:ext uri="{FF2B5EF4-FFF2-40B4-BE49-F238E27FC236}">
                <a16:creationId xmlns:a16="http://schemas.microsoft.com/office/drawing/2014/main" id="{F3FCC61F-6438-48C4-13DD-BDC21AAFC59A}"/>
              </a:ext>
            </a:extLst>
          </p:cNvPr>
          <p:cNvSpPr>
            <a:spLocks noGrp="1"/>
          </p:cNvSpPr>
          <p:nvPr>
            <p:ph type="sldNum" sz="quarter" idx="10"/>
          </p:nvPr>
        </p:nvSpPr>
        <p:spPr/>
        <p:txBody>
          <a:bodyPr/>
          <a:lstStyle/>
          <a:p>
            <a:pPr>
              <a:defRPr/>
            </a:pPr>
            <a:fld id="{F2DF5F09-D78D-44DB-A338-E90D23C46220}" type="slidenum">
              <a:rPr lang="en-US" smtClean="0"/>
              <a:pPr>
                <a:defRPr/>
              </a:pPr>
              <a:t>10</a:t>
            </a:fld>
            <a:endParaRPr lang="en-US" dirty="0"/>
          </a:p>
        </p:txBody>
      </p:sp>
    </p:spTree>
    <p:extLst>
      <p:ext uri="{BB962C8B-B14F-4D97-AF65-F5344CB8AC3E}">
        <p14:creationId xmlns:p14="http://schemas.microsoft.com/office/powerpoint/2010/main" val="311549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A302F1-8A0E-B3A3-E95A-71F2B7FDAA04}"/>
              </a:ext>
            </a:extLst>
          </p:cNvPr>
          <p:cNvSpPr>
            <a:spLocks noGrp="1"/>
          </p:cNvSpPr>
          <p:nvPr>
            <p:ph type="title"/>
          </p:nvPr>
        </p:nvSpPr>
        <p:spPr/>
        <p:txBody>
          <a:bodyPr/>
          <a:lstStyle/>
          <a:p>
            <a:r>
              <a:rPr lang="en-US" sz="800" dirty="0">
                <a:solidFill>
                  <a:schemeClr val="bg1">
                    <a:lumMod val="95000"/>
                  </a:schemeClr>
                </a:solidFill>
              </a:rPr>
              <a:t>&gt;&gt;Slide  11</a:t>
            </a:r>
            <a:br>
              <a:rPr lang="en-US" sz="800" dirty="0">
                <a:solidFill>
                  <a:schemeClr val="bg1">
                    <a:lumMod val="95000"/>
                  </a:schemeClr>
                </a:solidFill>
              </a:rPr>
            </a:br>
            <a:r>
              <a:rPr lang="en-US" dirty="0"/>
              <a:t>What to wear</a:t>
            </a:r>
          </a:p>
        </p:txBody>
      </p:sp>
      <p:sp>
        <p:nvSpPr>
          <p:cNvPr id="2" name="Content Placeholder 1">
            <a:extLst>
              <a:ext uri="{FF2B5EF4-FFF2-40B4-BE49-F238E27FC236}">
                <a16:creationId xmlns:a16="http://schemas.microsoft.com/office/drawing/2014/main" id="{D0D9D69D-55D1-BAE3-3F07-330D4D866FFF}"/>
              </a:ext>
            </a:extLst>
          </p:cNvPr>
          <p:cNvSpPr>
            <a:spLocks noGrp="1"/>
          </p:cNvSpPr>
          <p:nvPr>
            <p:ph idx="1"/>
          </p:nvPr>
        </p:nvSpPr>
        <p:spPr>
          <a:xfrm>
            <a:off x="304800" y="1066800"/>
            <a:ext cx="8610600" cy="5181600"/>
          </a:xfrm>
        </p:spPr>
        <p:txBody>
          <a:bodyPr/>
          <a:lstStyle/>
          <a:p>
            <a:r>
              <a:rPr lang="en-US" dirty="0"/>
              <a:t>For confidentiality and personal safety, consider not wearing your badge (Have badge in pocket if needed)</a:t>
            </a:r>
          </a:p>
          <a:p>
            <a:r>
              <a:rPr lang="en-US" dirty="0"/>
              <a:t>Consider not having jewelry or things that can be grabbed. </a:t>
            </a:r>
          </a:p>
          <a:p>
            <a:r>
              <a:rPr lang="en-US" dirty="0"/>
              <a:t>No shirts with controversial messages unless they are pro-people with disabilities.</a:t>
            </a:r>
          </a:p>
          <a:p>
            <a:r>
              <a:rPr lang="en-US" dirty="0"/>
              <a:t>Consider what you are going to be doing at the visit</a:t>
            </a:r>
            <a:r>
              <a:rPr lang="en-US" dirty="0">
                <a:latin typeface="Tahoma" panose="020B0604030504040204" pitchFamily="34" charset="0"/>
                <a:ea typeface="Tahoma" panose="020B0604030504040204" pitchFamily="34" charset="0"/>
                <a:cs typeface="Tahoma" panose="020B0604030504040204" pitchFamily="34" charset="0"/>
              </a:rPr>
              <a:t>‒</a:t>
            </a:r>
            <a:r>
              <a:rPr lang="en-US" dirty="0"/>
              <a:t> for example, sitting on the floor with a client. </a:t>
            </a:r>
          </a:p>
          <a:p>
            <a:r>
              <a:rPr lang="en-US" dirty="0"/>
              <a:t>Avoid strong smelling smells such as perfume or even scented laundry products. </a:t>
            </a:r>
          </a:p>
          <a:p>
            <a:r>
              <a:rPr lang="en-US" dirty="0"/>
              <a:t>Consider how to respect the culture of the house while following agency policy. </a:t>
            </a:r>
          </a:p>
        </p:txBody>
      </p:sp>
      <p:sp>
        <p:nvSpPr>
          <p:cNvPr id="3" name="Slide Number Placeholder 2">
            <a:extLst>
              <a:ext uri="{FF2B5EF4-FFF2-40B4-BE49-F238E27FC236}">
                <a16:creationId xmlns:a16="http://schemas.microsoft.com/office/drawing/2014/main" id="{FDA450BD-D1E0-B390-C71F-039CEBE8233E}"/>
              </a:ext>
            </a:extLst>
          </p:cNvPr>
          <p:cNvSpPr>
            <a:spLocks noGrp="1"/>
          </p:cNvSpPr>
          <p:nvPr>
            <p:ph type="sldNum" sz="quarter" idx="10"/>
          </p:nvPr>
        </p:nvSpPr>
        <p:spPr/>
        <p:txBody>
          <a:bodyPr/>
          <a:lstStyle/>
          <a:p>
            <a:pPr>
              <a:defRPr/>
            </a:pPr>
            <a:fld id="{F2DF5F09-D78D-44DB-A338-E90D23C46220}" type="slidenum">
              <a:rPr lang="en-US" smtClean="0"/>
              <a:pPr>
                <a:defRPr/>
              </a:pPr>
              <a:t>11</a:t>
            </a:fld>
            <a:endParaRPr lang="en-US" dirty="0"/>
          </a:p>
        </p:txBody>
      </p:sp>
    </p:spTree>
    <p:extLst>
      <p:ext uri="{BB962C8B-B14F-4D97-AF65-F5344CB8AC3E}">
        <p14:creationId xmlns:p14="http://schemas.microsoft.com/office/powerpoint/2010/main" val="241139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DE7DCD-BBE7-D714-B9EE-8C0B913891E5}"/>
              </a:ext>
            </a:extLst>
          </p:cNvPr>
          <p:cNvSpPr>
            <a:spLocks noGrp="1"/>
          </p:cNvSpPr>
          <p:nvPr>
            <p:ph type="title"/>
          </p:nvPr>
        </p:nvSpPr>
        <p:spPr/>
        <p:txBody>
          <a:bodyPr/>
          <a:lstStyle/>
          <a:p>
            <a:r>
              <a:rPr lang="en-US" sz="800" dirty="0">
                <a:solidFill>
                  <a:schemeClr val="bg1">
                    <a:lumMod val="95000"/>
                  </a:schemeClr>
                </a:solidFill>
              </a:rPr>
              <a:t>&gt;&gt;Slide  12 </a:t>
            </a:r>
            <a:br>
              <a:rPr lang="en-US" sz="800" dirty="0">
                <a:solidFill>
                  <a:schemeClr val="bg1">
                    <a:lumMod val="95000"/>
                  </a:schemeClr>
                </a:solidFill>
              </a:rPr>
            </a:br>
            <a:r>
              <a:rPr lang="en-US" dirty="0"/>
              <a:t>Cultural considerations	</a:t>
            </a:r>
          </a:p>
        </p:txBody>
      </p:sp>
      <p:sp>
        <p:nvSpPr>
          <p:cNvPr id="2" name="Content Placeholder 1">
            <a:extLst>
              <a:ext uri="{FF2B5EF4-FFF2-40B4-BE49-F238E27FC236}">
                <a16:creationId xmlns:a16="http://schemas.microsoft.com/office/drawing/2014/main" id="{C0432D9C-3390-E50F-3710-7B6A596A3C94}"/>
              </a:ext>
            </a:extLst>
          </p:cNvPr>
          <p:cNvSpPr>
            <a:spLocks noGrp="1"/>
          </p:cNvSpPr>
          <p:nvPr>
            <p:ph idx="1"/>
          </p:nvPr>
        </p:nvSpPr>
        <p:spPr/>
        <p:txBody>
          <a:bodyPr/>
          <a:lstStyle/>
          <a:p>
            <a:r>
              <a:rPr lang="en-US" dirty="0"/>
              <a:t>When you are offered food or drink, you can say you can’t remove your mask if wearing one, or that you are not allowed by policy to take any food or drink.</a:t>
            </a:r>
          </a:p>
          <a:p>
            <a:r>
              <a:rPr lang="en-US" dirty="0"/>
              <a:t>When offered a gift. </a:t>
            </a:r>
          </a:p>
          <a:p>
            <a:r>
              <a:rPr lang="en-US" dirty="0"/>
              <a:t>Removing shoes (or covering with shoe covers.)</a:t>
            </a:r>
          </a:p>
        </p:txBody>
      </p:sp>
      <p:sp>
        <p:nvSpPr>
          <p:cNvPr id="3" name="Slide Number Placeholder 2">
            <a:extLst>
              <a:ext uri="{FF2B5EF4-FFF2-40B4-BE49-F238E27FC236}">
                <a16:creationId xmlns:a16="http://schemas.microsoft.com/office/drawing/2014/main" id="{9C4F3C91-F325-03F0-21CF-DB83491E14AC}"/>
              </a:ext>
            </a:extLst>
          </p:cNvPr>
          <p:cNvSpPr>
            <a:spLocks noGrp="1"/>
          </p:cNvSpPr>
          <p:nvPr>
            <p:ph type="sldNum" sz="quarter" idx="10"/>
          </p:nvPr>
        </p:nvSpPr>
        <p:spPr/>
        <p:txBody>
          <a:bodyPr/>
          <a:lstStyle/>
          <a:p>
            <a:pPr>
              <a:defRPr/>
            </a:pPr>
            <a:fld id="{F2DF5F09-D78D-44DB-A338-E90D23C46220}" type="slidenum">
              <a:rPr lang="en-US" smtClean="0"/>
              <a:pPr>
                <a:defRPr/>
              </a:pPr>
              <a:t>12</a:t>
            </a:fld>
            <a:endParaRPr lang="en-US" dirty="0"/>
          </a:p>
        </p:txBody>
      </p:sp>
    </p:spTree>
    <p:extLst>
      <p:ext uri="{BB962C8B-B14F-4D97-AF65-F5344CB8AC3E}">
        <p14:creationId xmlns:p14="http://schemas.microsoft.com/office/powerpoint/2010/main" val="151911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B6C7AA-B015-5598-5827-41E84BE164B2}"/>
              </a:ext>
            </a:extLst>
          </p:cNvPr>
          <p:cNvSpPr>
            <a:spLocks noGrp="1"/>
          </p:cNvSpPr>
          <p:nvPr>
            <p:ph type="title"/>
          </p:nvPr>
        </p:nvSpPr>
        <p:spPr/>
        <p:txBody>
          <a:bodyPr/>
          <a:lstStyle/>
          <a:p>
            <a:r>
              <a:rPr lang="en-US" sz="800" dirty="0">
                <a:solidFill>
                  <a:schemeClr val="bg1">
                    <a:lumMod val="95000"/>
                  </a:schemeClr>
                </a:solidFill>
              </a:rPr>
              <a:t>&gt;&gt;Slide  13 </a:t>
            </a:r>
            <a:br>
              <a:rPr lang="en-US" sz="800" dirty="0">
                <a:solidFill>
                  <a:schemeClr val="bg1">
                    <a:lumMod val="95000"/>
                  </a:schemeClr>
                </a:solidFill>
              </a:rPr>
            </a:br>
            <a:r>
              <a:rPr lang="en-US" dirty="0"/>
              <a:t>As you approach the home</a:t>
            </a:r>
          </a:p>
        </p:txBody>
      </p:sp>
      <p:sp>
        <p:nvSpPr>
          <p:cNvPr id="2" name="Content Placeholder 1">
            <a:extLst>
              <a:ext uri="{FF2B5EF4-FFF2-40B4-BE49-F238E27FC236}">
                <a16:creationId xmlns:a16="http://schemas.microsoft.com/office/drawing/2014/main" id="{43C9FE47-8E5C-CE04-9D86-E636A1E256CF}"/>
              </a:ext>
            </a:extLst>
          </p:cNvPr>
          <p:cNvSpPr>
            <a:spLocks noGrp="1"/>
          </p:cNvSpPr>
          <p:nvPr>
            <p:ph idx="1"/>
          </p:nvPr>
        </p:nvSpPr>
        <p:spPr/>
        <p:txBody>
          <a:bodyPr/>
          <a:lstStyle/>
          <a:p>
            <a:r>
              <a:rPr lang="en-US" dirty="0"/>
              <a:t>Check for utility box for power to see how many apartments may be in a building. </a:t>
            </a:r>
          </a:p>
          <a:p>
            <a:r>
              <a:rPr lang="en-US" dirty="0"/>
              <a:t>If the neighborhood is known to you, is it different than normal? For example, normally busy and now very quiet or the opposite. </a:t>
            </a:r>
          </a:p>
          <a:p>
            <a:r>
              <a:rPr lang="en-US" dirty="0"/>
              <a:t>If possible, park with the driver's side door away from the house.  </a:t>
            </a:r>
          </a:p>
          <a:p>
            <a:r>
              <a:rPr lang="en-US" dirty="0"/>
              <a:t>Scan the neighborhood for loose animals. Stay in car until dogs or other animals are secure. </a:t>
            </a:r>
          </a:p>
          <a:p>
            <a:r>
              <a:rPr lang="en-US" dirty="0"/>
              <a:t>In winter, look at the entrance. Is it icy or snow covered?</a:t>
            </a:r>
          </a:p>
        </p:txBody>
      </p:sp>
      <p:sp>
        <p:nvSpPr>
          <p:cNvPr id="3" name="Slide Number Placeholder 2">
            <a:extLst>
              <a:ext uri="{FF2B5EF4-FFF2-40B4-BE49-F238E27FC236}">
                <a16:creationId xmlns:a16="http://schemas.microsoft.com/office/drawing/2014/main" id="{860EF616-C0FA-6839-0C0A-20DC2D6272EE}"/>
              </a:ext>
            </a:extLst>
          </p:cNvPr>
          <p:cNvSpPr>
            <a:spLocks noGrp="1"/>
          </p:cNvSpPr>
          <p:nvPr>
            <p:ph type="sldNum" sz="quarter" idx="10"/>
          </p:nvPr>
        </p:nvSpPr>
        <p:spPr/>
        <p:txBody>
          <a:bodyPr/>
          <a:lstStyle/>
          <a:p>
            <a:pPr>
              <a:defRPr/>
            </a:pPr>
            <a:fld id="{F2DF5F09-D78D-44DB-A338-E90D23C46220}" type="slidenum">
              <a:rPr lang="en-US" smtClean="0"/>
              <a:pPr>
                <a:defRPr/>
              </a:pPr>
              <a:t>13</a:t>
            </a:fld>
            <a:endParaRPr lang="en-US" dirty="0"/>
          </a:p>
        </p:txBody>
      </p:sp>
    </p:spTree>
    <p:extLst>
      <p:ext uri="{BB962C8B-B14F-4D97-AF65-F5344CB8AC3E}">
        <p14:creationId xmlns:p14="http://schemas.microsoft.com/office/powerpoint/2010/main" val="275089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476A-D723-366B-A864-53DDC9D233F4}"/>
              </a:ext>
            </a:extLst>
          </p:cNvPr>
          <p:cNvSpPr>
            <a:spLocks noGrp="1"/>
          </p:cNvSpPr>
          <p:nvPr>
            <p:ph type="title"/>
          </p:nvPr>
        </p:nvSpPr>
        <p:spPr/>
        <p:txBody>
          <a:bodyPr/>
          <a:lstStyle/>
          <a:p>
            <a:r>
              <a:rPr lang="en-US" sz="800" dirty="0">
                <a:solidFill>
                  <a:schemeClr val="bg1">
                    <a:lumMod val="95000"/>
                  </a:schemeClr>
                </a:solidFill>
              </a:rPr>
              <a:t>&gt;&gt;Slide  14 </a:t>
            </a:r>
            <a:br>
              <a:rPr lang="en-US" sz="800" dirty="0">
                <a:solidFill>
                  <a:schemeClr val="bg1">
                    <a:lumMod val="95000"/>
                  </a:schemeClr>
                </a:solidFill>
              </a:rPr>
            </a:br>
            <a:r>
              <a:rPr lang="en-US" dirty="0"/>
              <a:t>Examples of individual or apartment power boxes</a:t>
            </a:r>
          </a:p>
        </p:txBody>
      </p:sp>
      <p:pic>
        <p:nvPicPr>
          <p:cNvPr id="4" name="Content Placeholder 3" descr="Photo of individual electric power utility box">
            <a:extLst>
              <a:ext uri="{FF2B5EF4-FFF2-40B4-BE49-F238E27FC236}">
                <a16:creationId xmlns:a16="http://schemas.microsoft.com/office/drawing/2014/main" id="{04D900C0-BF36-1C88-D616-8E2989250F21}"/>
              </a:ext>
            </a:extLst>
          </p:cNvPr>
          <p:cNvPicPr>
            <a:picLocks noGrp="1" noChangeAspect="1"/>
          </p:cNvPicPr>
          <p:nvPr>
            <p:ph idx="1"/>
          </p:nvPr>
        </p:nvPicPr>
        <p:blipFill>
          <a:blip r:embed="rId2"/>
          <a:stretch>
            <a:fillRect/>
          </a:stretch>
        </p:blipFill>
        <p:spPr>
          <a:xfrm>
            <a:off x="710473" y="1752600"/>
            <a:ext cx="3694589" cy="2767376"/>
          </a:xfrm>
          <a:prstGeom prst="rect">
            <a:avLst/>
          </a:prstGeom>
        </p:spPr>
      </p:pic>
      <p:pic>
        <p:nvPicPr>
          <p:cNvPr id="5" name="Picture 4" descr="Photo of apartment power boxes">
            <a:extLst>
              <a:ext uri="{FF2B5EF4-FFF2-40B4-BE49-F238E27FC236}">
                <a16:creationId xmlns:a16="http://schemas.microsoft.com/office/drawing/2014/main" id="{35176864-BEAB-263C-C3CC-C648529AC21F}"/>
              </a:ext>
            </a:extLst>
          </p:cNvPr>
          <p:cNvPicPr>
            <a:picLocks noChangeAspect="1"/>
          </p:cNvPicPr>
          <p:nvPr/>
        </p:nvPicPr>
        <p:blipFill>
          <a:blip r:embed="rId3"/>
          <a:stretch>
            <a:fillRect/>
          </a:stretch>
        </p:blipFill>
        <p:spPr>
          <a:xfrm>
            <a:off x="4738939" y="2645293"/>
            <a:ext cx="4286250" cy="3386138"/>
          </a:xfrm>
          <a:prstGeom prst="rect">
            <a:avLst/>
          </a:prstGeom>
        </p:spPr>
      </p:pic>
      <p:sp>
        <p:nvSpPr>
          <p:cNvPr id="3" name="Slide Number Placeholder 2">
            <a:extLst>
              <a:ext uri="{FF2B5EF4-FFF2-40B4-BE49-F238E27FC236}">
                <a16:creationId xmlns:a16="http://schemas.microsoft.com/office/drawing/2014/main" id="{29AD41F2-B627-74D4-CDEB-10191D3007DE}"/>
              </a:ext>
            </a:extLst>
          </p:cNvPr>
          <p:cNvSpPr>
            <a:spLocks noGrp="1"/>
          </p:cNvSpPr>
          <p:nvPr>
            <p:ph type="sldNum" sz="quarter" idx="10"/>
          </p:nvPr>
        </p:nvSpPr>
        <p:spPr/>
        <p:txBody>
          <a:bodyPr/>
          <a:lstStyle/>
          <a:p>
            <a:pPr>
              <a:defRPr/>
            </a:pPr>
            <a:fld id="{F2DF5F09-D78D-44DB-A338-E90D23C46220}" type="slidenum">
              <a:rPr lang="en-US" smtClean="0"/>
              <a:pPr>
                <a:defRPr/>
              </a:pPr>
              <a:t>14</a:t>
            </a:fld>
            <a:endParaRPr lang="en-US" dirty="0"/>
          </a:p>
        </p:txBody>
      </p:sp>
    </p:spTree>
    <p:extLst>
      <p:ext uri="{BB962C8B-B14F-4D97-AF65-F5344CB8AC3E}">
        <p14:creationId xmlns:p14="http://schemas.microsoft.com/office/powerpoint/2010/main" val="211268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D1857-322B-6DFC-CAE0-41456E94BDB3}"/>
              </a:ext>
            </a:extLst>
          </p:cNvPr>
          <p:cNvSpPr>
            <a:spLocks noGrp="1"/>
          </p:cNvSpPr>
          <p:nvPr>
            <p:ph type="title"/>
          </p:nvPr>
        </p:nvSpPr>
        <p:spPr/>
        <p:txBody>
          <a:bodyPr/>
          <a:lstStyle/>
          <a:p>
            <a:r>
              <a:rPr lang="en-US" sz="800" dirty="0">
                <a:solidFill>
                  <a:schemeClr val="bg1">
                    <a:lumMod val="95000"/>
                  </a:schemeClr>
                </a:solidFill>
              </a:rPr>
              <a:t>&gt;&gt;Slide  15 </a:t>
            </a:r>
            <a:br>
              <a:rPr lang="en-US" sz="800" dirty="0">
                <a:solidFill>
                  <a:schemeClr val="bg1">
                    <a:lumMod val="95000"/>
                  </a:schemeClr>
                </a:solidFill>
              </a:rPr>
            </a:br>
            <a:r>
              <a:rPr lang="en-US" dirty="0"/>
              <a:t>Knocking on the door</a:t>
            </a:r>
          </a:p>
        </p:txBody>
      </p:sp>
      <p:sp>
        <p:nvSpPr>
          <p:cNvPr id="2" name="Content Placeholder 1">
            <a:extLst>
              <a:ext uri="{FF2B5EF4-FFF2-40B4-BE49-F238E27FC236}">
                <a16:creationId xmlns:a16="http://schemas.microsoft.com/office/drawing/2014/main" id="{C8376AD2-6B01-5451-C595-27A85A2E099C}"/>
              </a:ext>
            </a:extLst>
          </p:cNvPr>
          <p:cNvSpPr>
            <a:spLocks noGrp="1"/>
          </p:cNvSpPr>
          <p:nvPr>
            <p:ph idx="1"/>
          </p:nvPr>
        </p:nvSpPr>
        <p:spPr/>
        <p:txBody>
          <a:bodyPr/>
          <a:lstStyle/>
          <a:p>
            <a:r>
              <a:rPr lang="en-US" dirty="0"/>
              <a:t>If possible, knock on door then take a few steps back to be less intimidating.  </a:t>
            </a:r>
          </a:p>
          <a:p>
            <a:pPr lvl="1"/>
            <a:r>
              <a:rPr lang="en-US" dirty="0"/>
              <a:t>Have one hand free, if possible, to knock but also to defend yourself.  </a:t>
            </a:r>
          </a:p>
          <a:p>
            <a:pPr lvl="1"/>
            <a:r>
              <a:rPr lang="en-US" dirty="0"/>
              <a:t>Turn sideways when waiting for door to open.  This makes you less intimidating and less body surface for anyone to hit.</a:t>
            </a:r>
          </a:p>
          <a:p>
            <a:r>
              <a:rPr lang="en-US" dirty="0"/>
              <a:t>Ring doorbell and also knock if no response. </a:t>
            </a:r>
          </a:p>
          <a:p>
            <a:r>
              <a:rPr lang="en-US" dirty="0"/>
              <a:t>Make sure that this is a good time and confirm what they want to cover.</a:t>
            </a:r>
          </a:p>
          <a:p>
            <a:r>
              <a:rPr lang="en-US" dirty="0"/>
              <a:t>Make a shared plan over where to meet. For example, living room vs kitchen, or outside vs. public place.  </a:t>
            </a:r>
          </a:p>
        </p:txBody>
      </p:sp>
      <p:sp>
        <p:nvSpPr>
          <p:cNvPr id="3" name="Slide Number Placeholder 2">
            <a:extLst>
              <a:ext uri="{FF2B5EF4-FFF2-40B4-BE49-F238E27FC236}">
                <a16:creationId xmlns:a16="http://schemas.microsoft.com/office/drawing/2014/main" id="{7709C393-4C1D-8A78-427A-9C88DF1D8E02}"/>
              </a:ext>
            </a:extLst>
          </p:cNvPr>
          <p:cNvSpPr>
            <a:spLocks noGrp="1"/>
          </p:cNvSpPr>
          <p:nvPr>
            <p:ph type="sldNum" sz="quarter" idx="10"/>
          </p:nvPr>
        </p:nvSpPr>
        <p:spPr/>
        <p:txBody>
          <a:bodyPr/>
          <a:lstStyle/>
          <a:p>
            <a:pPr>
              <a:defRPr/>
            </a:pPr>
            <a:fld id="{F2DF5F09-D78D-44DB-A338-E90D23C46220}" type="slidenum">
              <a:rPr lang="en-US" smtClean="0"/>
              <a:pPr>
                <a:defRPr/>
              </a:pPr>
              <a:t>15</a:t>
            </a:fld>
            <a:endParaRPr lang="en-US" dirty="0"/>
          </a:p>
        </p:txBody>
      </p:sp>
    </p:spTree>
    <p:extLst>
      <p:ext uri="{BB962C8B-B14F-4D97-AF65-F5344CB8AC3E}">
        <p14:creationId xmlns:p14="http://schemas.microsoft.com/office/powerpoint/2010/main" val="392324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A2B1-3E9D-8770-B450-D2A37F552F7E}"/>
              </a:ext>
            </a:extLst>
          </p:cNvPr>
          <p:cNvSpPr>
            <a:spLocks noGrp="1"/>
          </p:cNvSpPr>
          <p:nvPr>
            <p:ph type="title"/>
          </p:nvPr>
        </p:nvSpPr>
        <p:spPr/>
        <p:txBody>
          <a:bodyPr/>
          <a:lstStyle/>
          <a:p>
            <a:r>
              <a:rPr lang="en-US" sz="800" dirty="0">
                <a:solidFill>
                  <a:schemeClr val="bg1">
                    <a:lumMod val="95000"/>
                  </a:schemeClr>
                </a:solidFill>
              </a:rPr>
              <a:t>&gt;&gt;Slide  16 </a:t>
            </a:r>
            <a:br>
              <a:rPr lang="en-US" sz="800" dirty="0">
                <a:solidFill>
                  <a:schemeClr val="bg1">
                    <a:lumMod val="95000"/>
                  </a:schemeClr>
                </a:solidFill>
              </a:rPr>
            </a:br>
            <a:r>
              <a:rPr lang="en-US" dirty="0"/>
              <a:t>Video of home visiting</a:t>
            </a:r>
          </a:p>
        </p:txBody>
      </p:sp>
      <p:pic>
        <p:nvPicPr>
          <p:cNvPr id="4" name="Online Media 3" title="Home Visiting Safety: Staying Safe &amp; Aware on the Job">
            <a:hlinkClick r:id="" action="ppaction://media"/>
            <a:extLst>
              <a:ext uri="{FF2B5EF4-FFF2-40B4-BE49-F238E27FC236}">
                <a16:creationId xmlns:a16="http://schemas.microsoft.com/office/drawing/2014/main" id="{00B9BB12-F672-AE31-771B-3EB94DF043EF}"/>
              </a:ext>
            </a:extLst>
          </p:cNvPr>
          <p:cNvPicPr>
            <a:picLocks noRot="1" noChangeAspect="1"/>
          </p:cNvPicPr>
          <p:nvPr>
            <a:videoFile r:link="rId1"/>
          </p:nvPr>
        </p:nvPicPr>
        <p:blipFill>
          <a:blip r:embed="rId3"/>
          <a:stretch>
            <a:fillRect/>
          </a:stretch>
        </p:blipFill>
        <p:spPr>
          <a:xfrm>
            <a:off x="262690" y="952104"/>
            <a:ext cx="8696024" cy="4913254"/>
          </a:xfrm>
          <a:prstGeom prst="rect">
            <a:avLst/>
          </a:prstGeom>
        </p:spPr>
      </p:pic>
      <p:sp>
        <p:nvSpPr>
          <p:cNvPr id="3" name="Slide Number Placeholder 2">
            <a:extLst>
              <a:ext uri="{FF2B5EF4-FFF2-40B4-BE49-F238E27FC236}">
                <a16:creationId xmlns:a16="http://schemas.microsoft.com/office/drawing/2014/main" id="{D86EA7C4-412A-4681-FE45-53B4BF43ABB8}"/>
              </a:ext>
            </a:extLst>
          </p:cNvPr>
          <p:cNvSpPr>
            <a:spLocks noGrp="1"/>
          </p:cNvSpPr>
          <p:nvPr>
            <p:ph type="sldNum" sz="quarter" idx="10"/>
          </p:nvPr>
        </p:nvSpPr>
        <p:spPr/>
        <p:txBody>
          <a:bodyPr/>
          <a:lstStyle/>
          <a:p>
            <a:pPr>
              <a:defRPr/>
            </a:pPr>
            <a:fld id="{F2DF5F09-D78D-44DB-A338-E90D23C46220}" type="slidenum">
              <a:rPr lang="en-US" smtClean="0"/>
              <a:pPr>
                <a:defRPr/>
              </a:pPr>
              <a:t>16</a:t>
            </a:fld>
            <a:endParaRPr lang="en-US" dirty="0"/>
          </a:p>
        </p:txBody>
      </p:sp>
    </p:spTree>
    <p:extLst>
      <p:ext uri="{BB962C8B-B14F-4D97-AF65-F5344CB8AC3E}">
        <p14:creationId xmlns:p14="http://schemas.microsoft.com/office/powerpoint/2010/main" val="4799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A1040-99A2-877F-D140-7BF42064C991}"/>
              </a:ext>
            </a:extLst>
          </p:cNvPr>
          <p:cNvSpPr>
            <a:spLocks noGrp="1"/>
          </p:cNvSpPr>
          <p:nvPr>
            <p:ph type="title"/>
          </p:nvPr>
        </p:nvSpPr>
        <p:spPr/>
        <p:txBody>
          <a:bodyPr/>
          <a:lstStyle/>
          <a:p>
            <a:r>
              <a:rPr lang="en-US" sz="800" dirty="0">
                <a:solidFill>
                  <a:schemeClr val="bg1">
                    <a:lumMod val="95000"/>
                  </a:schemeClr>
                </a:solidFill>
              </a:rPr>
              <a:t>&gt;&gt;Slide  17 </a:t>
            </a:r>
            <a:br>
              <a:rPr lang="en-US" sz="800" dirty="0">
                <a:solidFill>
                  <a:schemeClr val="bg1">
                    <a:lumMod val="95000"/>
                  </a:schemeClr>
                </a:solidFill>
              </a:rPr>
            </a:br>
            <a:r>
              <a:rPr lang="en-US" dirty="0"/>
              <a:t>In the home</a:t>
            </a:r>
          </a:p>
        </p:txBody>
      </p:sp>
      <p:sp>
        <p:nvSpPr>
          <p:cNvPr id="2" name="Content Placeholder 1">
            <a:extLst>
              <a:ext uri="{FF2B5EF4-FFF2-40B4-BE49-F238E27FC236}">
                <a16:creationId xmlns:a16="http://schemas.microsoft.com/office/drawing/2014/main" id="{955A2371-1566-003A-1080-9EB20E26F77B}"/>
              </a:ext>
            </a:extLst>
          </p:cNvPr>
          <p:cNvSpPr>
            <a:spLocks noGrp="1"/>
          </p:cNvSpPr>
          <p:nvPr>
            <p:ph idx="1"/>
          </p:nvPr>
        </p:nvSpPr>
        <p:spPr/>
        <p:txBody>
          <a:bodyPr/>
          <a:lstStyle/>
          <a:p>
            <a:r>
              <a:rPr lang="en-US" dirty="0"/>
              <a:t>Be aware of exits, try not to sit with the exit behind you.  </a:t>
            </a:r>
          </a:p>
          <a:p>
            <a:r>
              <a:rPr lang="en-US" dirty="0"/>
              <a:t>Ask who is in the house?   </a:t>
            </a:r>
          </a:p>
          <a:p>
            <a:r>
              <a:rPr lang="en-US" dirty="0"/>
              <a:t>Be mindful of health hazards, such as boiling water, or weapons within easy reach. </a:t>
            </a:r>
          </a:p>
          <a:p>
            <a:r>
              <a:rPr lang="en-US" dirty="0"/>
              <a:t>If possible, sit on wooden or metal chairs (less bugs or animal fur.)</a:t>
            </a:r>
          </a:p>
          <a:p>
            <a:r>
              <a:rPr lang="en-US" dirty="0"/>
              <a:t>Be mindful of your intuition. If your gut says to leave, leave!</a:t>
            </a:r>
          </a:p>
        </p:txBody>
      </p:sp>
      <p:sp>
        <p:nvSpPr>
          <p:cNvPr id="3" name="Slide Number Placeholder 2">
            <a:extLst>
              <a:ext uri="{FF2B5EF4-FFF2-40B4-BE49-F238E27FC236}">
                <a16:creationId xmlns:a16="http://schemas.microsoft.com/office/drawing/2014/main" id="{5C0A949A-A1CD-889C-AF95-55333520CF46}"/>
              </a:ext>
            </a:extLst>
          </p:cNvPr>
          <p:cNvSpPr>
            <a:spLocks noGrp="1"/>
          </p:cNvSpPr>
          <p:nvPr>
            <p:ph type="sldNum" sz="quarter" idx="10"/>
          </p:nvPr>
        </p:nvSpPr>
        <p:spPr/>
        <p:txBody>
          <a:bodyPr/>
          <a:lstStyle/>
          <a:p>
            <a:pPr>
              <a:defRPr/>
            </a:pPr>
            <a:fld id="{F2DF5F09-D78D-44DB-A338-E90D23C46220}" type="slidenum">
              <a:rPr lang="en-US" smtClean="0"/>
              <a:pPr>
                <a:defRPr/>
              </a:pPr>
              <a:t>17</a:t>
            </a:fld>
            <a:endParaRPr lang="en-US" dirty="0"/>
          </a:p>
        </p:txBody>
      </p:sp>
    </p:spTree>
    <p:extLst>
      <p:ext uri="{BB962C8B-B14F-4D97-AF65-F5344CB8AC3E}">
        <p14:creationId xmlns:p14="http://schemas.microsoft.com/office/powerpoint/2010/main" val="264395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696953-44BD-BC94-A70B-D3ED29DE466F}"/>
              </a:ext>
            </a:extLst>
          </p:cNvPr>
          <p:cNvSpPr>
            <a:spLocks noGrp="1"/>
          </p:cNvSpPr>
          <p:nvPr>
            <p:ph type="title"/>
          </p:nvPr>
        </p:nvSpPr>
        <p:spPr/>
        <p:txBody>
          <a:bodyPr/>
          <a:lstStyle/>
          <a:p>
            <a:r>
              <a:rPr lang="en-US" sz="800" dirty="0">
                <a:solidFill>
                  <a:schemeClr val="bg1">
                    <a:lumMod val="95000"/>
                  </a:schemeClr>
                </a:solidFill>
              </a:rPr>
              <a:t>&gt;&gt;Slide  18 </a:t>
            </a:r>
            <a:br>
              <a:rPr lang="en-US" sz="800" dirty="0">
                <a:solidFill>
                  <a:schemeClr val="bg1">
                    <a:lumMod val="95000"/>
                  </a:schemeClr>
                </a:solidFill>
              </a:rPr>
            </a:br>
            <a:r>
              <a:rPr lang="en-US" dirty="0"/>
              <a:t>Visit expectation</a:t>
            </a:r>
          </a:p>
        </p:txBody>
      </p:sp>
      <p:sp>
        <p:nvSpPr>
          <p:cNvPr id="2" name="Content Placeholder 1">
            <a:extLst>
              <a:ext uri="{FF2B5EF4-FFF2-40B4-BE49-F238E27FC236}">
                <a16:creationId xmlns:a16="http://schemas.microsoft.com/office/drawing/2014/main" id="{4563E8C8-F16A-32E5-A88E-5583B1EC14D5}"/>
              </a:ext>
            </a:extLst>
          </p:cNvPr>
          <p:cNvSpPr>
            <a:spLocks noGrp="1"/>
          </p:cNvSpPr>
          <p:nvPr>
            <p:ph idx="1"/>
          </p:nvPr>
        </p:nvSpPr>
        <p:spPr/>
        <p:txBody>
          <a:bodyPr/>
          <a:lstStyle/>
          <a:p>
            <a:r>
              <a:rPr lang="en-US" dirty="0"/>
              <a:t>Make a shared vision with the individual, family and worker over what the goals are for the visit and what needs to be accomplished. This reduces anxiety and tension. </a:t>
            </a:r>
          </a:p>
          <a:p>
            <a:r>
              <a:rPr lang="en-US" dirty="0"/>
              <a:t>Consider who else is home, if there are children or others who won’t be in the conversation but may need a distraction. Consider bringing something for them such as a small toy or coloring pages.</a:t>
            </a:r>
          </a:p>
        </p:txBody>
      </p:sp>
      <p:sp>
        <p:nvSpPr>
          <p:cNvPr id="3" name="Slide Number Placeholder 2">
            <a:extLst>
              <a:ext uri="{FF2B5EF4-FFF2-40B4-BE49-F238E27FC236}">
                <a16:creationId xmlns:a16="http://schemas.microsoft.com/office/drawing/2014/main" id="{EBF23F94-63E1-C777-EAE2-B2CF477CB42A}"/>
              </a:ext>
            </a:extLst>
          </p:cNvPr>
          <p:cNvSpPr>
            <a:spLocks noGrp="1"/>
          </p:cNvSpPr>
          <p:nvPr>
            <p:ph type="sldNum" sz="quarter" idx="10"/>
          </p:nvPr>
        </p:nvSpPr>
        <p:spPr/>
        <p:txBody>
          <a:bodyPr/>
          <a:lstStyle/>
          <a:p>
            <a:pPr>
              <a:defRPr/>
            </a:pPr>
            <a:fld id="{F2DF5F09-D78D-44DB-A338-E90D23C46220}" type="slidenum">
              <a:rPr lang="en-US" smtClean="0"/>
              <a:pPr>
                <a:defRPr/>
              </a:pPr>
              <a:t>18</a:t>
            </a:fld>
            <a:endParaRPr lang="en-US" dirty="0"/>
          </a:p>
        </p:txBody>
      </p:sp>
    </p:spTree>
    <p:extLst>
      <p:ext uri="{BB962C8B-B14F-4D97-AF65-F5344CB8AC3E}">
        <p14:creationId xmlns:p14="http://schemas.microsoft.com/office/powerpoint/2010/main" val="80431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DD50AE-6849-1878-338D-51D59814B4B9}"/>
              </a:ext>
            </a:extLst>
          </p:cNvPr>
          <p:cNvSpPr>
            <a:spLocks noGrp="1"/>
          </p:cNvSpPr>
          <p:nvPr>
            <p:ph type="title"/>
          </p:nvPr>
        </p:nvSpPr>
        <p:spPr/>
        <p:txBody>
          <a:bodyPr/>
          <a:lstStyle/>
          <a:p>
            <a:r>
              <a:rPr lang="en-US" sz="800" dirty="0">
                <a:solidFill>
                  <a:schemeClr val="bg1">
                    <a:lumMod val="95000"/>
                  </a:schemeClr>
                </a:solidFill>
              </a:rPr>
              <a:t>&gt;&gt;Slide  19 </a:t>
            </a:r>
            <a:br>
              <a:rPr lang="en-US" sz="800" dirty="0">
                <a:solidFill>
                  <a:schemeClr val="bg1">
                    <a:lumMod val="95000"/>
                  </a:schemeClr>
                </a:solidFill>
              </a:rPr>
            </a:br>
            <a:r>
              <a:rPr lang="en-US" dirty="0"/>
              <a:t>If things go sideways</a:t>
            </a:r>
          </a:p>
        </p:txBody>
      </p:sp>
      <p:sp>
        <p:nvSpPr>
          <p:cNvPr id="2" name="Content Placeholder 1">
            <a:extLst>
              <a:ext uri="{FF2B5EF4-FFF2-40B4-BE49-F238E27FC236}">
                <a16:creationId xmlns:a16="http://schemas.microsoft.com/office/drawing/2014/main" id="{2C141948-F1F0-B79F-FC7B-D3D75791B222}"/>
              </a:ext>
            </a:extLst>
          </p:cNvPr>
          <p:cNvSpPr>
            <a:spLocks noGrp="1"/>
          </p:cNvSpPr>
          <p:nvPr>
            <p:ph idx="1"/>
          </p:nvPr>
        </p:nvSpPr>
        <p:spPr>
          <a:xfrm>
            <a:off x="304800" y="1143000"/>
            <a:ext cx="8610600" cy="5029200"/>
          </a:xfrm>
        </p:spPr>
        <p:txBody>
          <a:bodyPr/>
          <a:lstStyle/>
          <a:p>
            <a:r>
              <a:rPr lang="en-US" dirty="0"/>
              <a:t>Stay calm. If you need to leave, then make an excuse and leave. If you can’t leave, call 911 and get to a safe space.  </a:t>
            </a:r>
          </a:p>
          <a:p>
            <a:r>
              <a:rPr lang="en-US" dirty="0"/>
              <a:t>If you get asked to leave, do so gracefully and ask if you can follow up in a few days.  </a:t>
            </a:r>
          </a:p>
          <a:p>
            <a:r>
              <a:rPr lang="en-US" dirty="0"/>
              <a:t>Make a plan to debrief after a stressful consumer encounter, with a supervisor or co-worker. </a:t>
            </a:r>
          </a:p>
          <a:p>
            <a:r>
              <a:rPr lang="en-US" dirty="0"/>
              <a:t>Have calming exercises ready to go. Consider saving the crisis text line in your phone for either you or for you to call with your individual.  </a:t>
            </a:r>
          </a:p>
          <a:p>
            <a:r>
              <a:rPr lang="en-US" dirty="0"/>
              <a:t>Use your benefits for staff including Employee Assistance Program or support like “Healthiest You”.</a:t>
            </a:r>
          </a:p>
        </p:txBody>
      </p:sp>
      <p:sp>
        <p:nvSpPr>
          <p:cNvPr id="3" name="Slide Number Placeholder 2">
            <a:extLst>
              <a:ext uri="{FF2B5EF4-FFF2-40B4-BE49-F238E27FC236}">
                <a16:creationId xmlns:a16="http://schemas.microsoft.com/office/drawing/2014/main" id="{5646C277-E1A3-4CC0-98D5-A646F85FEDE1}"/>
              </a:ext>
            </a:extLst>
          </p:cNvPr>
          <p:cNvSpPr>
            <a:spLocks noGrp="1"/>
          </p:cNvSpPr>
          <p:nvPr>
            <p:ph type="sldNum" sz="quarter" idx="10"/>
          </p:nvPr>
        </p:nvSpPr>
        <p:spPr/>
        <p:txBody>
          <a:bodyPr/>
          <a:lstStyle/>
          <a:p>
            <a:pPr>
              <a:defRPr/>
            </a:pPr>
            <a:fld id="{F2DF5F09-D78D-44DB-A338-E90D23C46220}" type="slidenum">
              <a:rPr lang="en-US" smtClean="0"/>
              <a:pPr>
                <a:defRPr/>
              </a:pPr>
              <a:t>19</a:t>
            </a:fld>
            <a:endParaRPr lang="en-US" dirty="0"/>
          </a:p>
        </p:txBody>
      </p:sp>
    </p:spTree>
    <p:extLst>
      <p:ext uri="{BB962C8B-B14F-4D97-AF65-F5344CB8AC3E}">
        <p14:creationId xmlns:p14="http://schemas.microsoft.com/office/powerpoint/2010/main" val="185090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5029199"/>
          </a:xfrm>
        </p:spPr>
        <p:txBody>
          <a:bodyPr/>
          <a:lstStyle/>
          <a:p>
            <a:pPr algn="ctr"/>
            <a:r>
              <a:rPr lang="en-US" sz="600" b="1" dirty="0">
                <a:solidFill>
                  <a:schemeClr val="bg1">
                    <a:lumMod val="95000"/>
                  </a:schemeClr>
                </a:solidFill>
                <a:effectLst/>
                <a:ea typeface="+mj-ea"/>
                <a:cs typeface="+mj-cs"/>
              </a:rPr>
              <a:t>&gt;&gt;Slide 2</a:t>
            </a:r>
            <a:br>
              <a:rPr lang="en-US" sz="2800" b="1" dirty="0">
                <a:solidFill>
                  <a:schemeClr val="accent2"/>
                </a:solidFill>
                <a:effectLst/>
                <a:ea typeface="+mj-ea"/>
                <a:cs typeface="+mj-cs"/>
              </a:rPr>
            </a:br>
            <a:r>
              <a:rPr lang="en-US" dirty="0"/>
              <a:t>APRIL Conference 2022 </a:t>
            </a:r>
            <a:br>
              <a:rPr lang="en-US" dirty="0"/>
            </a:br>
            <a:br>
              <a:rPr lang="en-US" dirty="0"/>
            </a:br>
            <a:r>
              <a:rPr lang="en-US" sz="2400" dirty="0">
                <a:effectLst/>
              </a:rPr>
              <a:t>Managing the Changing Needs of Your Center’s Consumers and Staff while Navigating Negative</a:t>
            </a:r>
            <a:br>
              <a:rPr lang="en-US" sz="2400" dirty="0"/>
            </a:br>
            <a:r>
              <a:rPr lang="en-US" sz="2400" dirty="0">
                <a:effectLst/>
              </a:rPr>
              <a:t>Community Attitudes: </a:t>
            </a:r>
            <a:br>
              <a:rPr lang="en-US" sz="2400" dirty="0">
                <a:effectLst/>
              </a:rPr>
            </a:br>
            <a:r>
              <a:rPr lang="en-US" sz="2400" dirty="0">
                <a:effectLst/>
              </a:rPr>
              <a:t>Keeping Your Consumers and Staff Safe</a:t>
            </a:r>
            <a:br>
              <a:rPr lang="en-US" dirty="0"/>
            </a:br>
            <a:br>
              <a:rPr lang="en-US" dirty="0"/>
            </a:br>
            <a:r>
              <a:rPr lang="en-US" sz="2400" i="1" dirty="0"/>
              <a:t>Presenters:</a:t>
            </a:r>
            <a:br>
              <a:rPr lang="en-US" sz="2400" i="1" dirty="0"/>
            </a:br>
            <a:r>
              <a:rPr lang="en-US" sz="2400" b="0" i="1" dirty="0"/>
              <a:t>Alexandra </a:t>
            </a:r>
            <a:r>
              <a:rPr lang="en-US" sz="1600" b="0" dirty="0"/>
              <a:t> </a:t>
            </a:r>
            <a:r>
              <a:rPr lang="en-US" sz="2400" b="0" i="1" dirty="0"/>
              <a:t>Mikowski</a:t>
            </a:r>
            <a:br>
              <a:rPr lang="en-US" sz="1600" b="0" dirty="0"/>
            </a:br>
            <a:r>
              <a:rPr lang="en-US" sz="2400" b="0" i="1" dirty="0"/>
              <a:t>Paula McElwee</a:t>
            </a:r>
            <a:br>
              <a:rPr lang="en-US" sz="2400" b="0" i="1" dirty="0"/>
            </a:br>
            <a:r>
              <a:rPr lang="en-US" sz="2400" b="0" i="1" dirty="0"/>
              <a:t>Vicki Smith</a:t>
            </a:r>
            <a:br>
              <a:rPr lang="en-US" sz="2400" i="1" dirty="0"/>
            </a:br>
            <a:br>
              <a:rPr lang="en-US" sz="2400" i="1" dirty="0"/>
            </a:br>
            <a:r>
              <a:rPr lang="en-US" sz="2400" dirty="0"/>
              <a:t>October 12, 2022</a:t>
            </a:r>
            <a:endParaRPr lang="en-US" dirty="0"/>
          </a:p>
        </p:txBody>
      </p:sp>
      <p:sp>
        <p:nvSpPr>
          <p:cNvPr id="4" name="Slide Number Placeholder 3"/>
          <p:cNvSpPr>
            <a:spLocks noGrp="1"/>
          </p:cNvSpPr>
          <p:nvPr>
            <p:ph type="sldNum" sz="quarter" idx="10"/>
          </p:nvPr>
        </p:nvSpPr>
        <p:spPr>
          <a:xfrm>
            <a:off x="6553200" y="6324600"/>
            <a:ext cx="2362200" cy="244475"/>
          </a:xfrm>
        </p:spPr>
        <p:txBody>
          <a:bodyPr/>
          <a:lstStyle/>
          <a:p>
            <a:pPr>
              <a:defRPr/>
            </a:pPr>
            <a:fld id="{C7C8ACA3-9F92-4AD5-9E39-716CB6917A7B}" type="slidenum">
              <a:rPr lang="en-US" smtClean="0"/>
              <a:pPr>
                <a:defRPr/>
              </a:pPr>
              <a:t>2</a:t>
            </a:fld>
            <a:endParaRPr lang="en-US" dirty="0"/>
          </a:p>
        </p:txBody>
      </p:sp>
    </p:spTree>
    <p:extLst>
      <p:ext uri="{BB962C8B-B14F-4D97-AF65-F5344CB8AC3E}">
        <p14:creationId xmlns:p14="http://schemas.microsoft.com/office/powerpoint/2010/main" val="727654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7125C8-A1CC-FF7A-EF5A-085B83C6268F}"/>
              </a:ext>
            </a:extLst>
          </p:cNvPr>
          <p:cNvSpPr>
            <a:spLocks noGrp="1"/>
          </p:cNvSpPr>
          <p:nvPr>
            <p:ph type="title"/>
          </p:nvPr>
        </p:nvSpPr>
        <p:spPr>
          <a:xfrm>
            <a:off x="228600" y="274638"/>
            <a:ext cx="8153400" cy="792162"/>
          </a:xfrm>
        </p:spPr>
        <p:txBody>
          <a:bodyPr/>
          <a:lstStyle/>
          <a:p>
            <a:r>
              <a:rPr lang="en-US" sz="800" dirty="0">
                <a:solidFill>
                  <a:schemeClr val="bg1">
                    <a:lumMod val="95000"/>
                  </a:schemeClr>
                </a:solidFill>
              </a:rPr>
              <a:t>&gt;&gt;Slide  20 </a:t>
            </a:r>
            <a:br>
              <a:rPr lang="en-US" sz="800" dirty="0">
                <a:solidFill>
                  <a:schemeClr val="bg1">
                    <a:lumMod val="95000"/>
                  </a:schemeClr>
                </a:solidFill>
              </a:rPr>
            </a:br>
            <a:r>
              <a:rPr lang="en-US" dirty="0"/>
              <a:t>Policies – plan your work and work your plan</a:t>
            </a:r>
          </a:p>
        </p:txBody>
      </p:sp>
      <p:sp>
        <p:nvSpPr>
          <p:cNvPr id="2" name="Content Placeholder 1">
            <a:extLst>
              <a:ext uri="{FF2B5EF4-FFF2-40B4-BE49-F238E27FC236}">
                <a16:creationId xmlns:a16="http://schemas.microsoft.com/office/drawing/2014/main" id="{1F3C0F8C-892D-3A0F-7227-48D78668D48D}"/>
              </a:ext>
            </a:extLst>
          </p:cNvPr>
          <p:cNvSpPr>
            <a:spLocks noGrp="1"/>
          </p:cNvSpPr>
          <p:nvPr>
            <p:ph idx="1"/>
          </p:nvPr>
        </p:nvSpPr>
        <p:spPr/>
        <p:txBody>
          <a:bodyPr/>
          <a:lstStyle/>
          <a:p>
            <a:r>
              <a:rPr lang="en-US" dirty="0"/>
              <a:t>Make sure your agency policies cover anticipated concerns, and make sure all staff are trained in them. Review them regularly in staff meetings.</a:t>
            </a:r>
          </a:p>
          <a:p>
            <a:r>
              <a:rPr lang="en-US" dirty="0"/>
              <a:t>Save important phone numbers, including crisis line, child abuse hotline, adult protective hotline, domestic violence hotline.</a:t>
            </a:r>
          </a:p>
          <a:p>
            <a:r>
              <a:rPr lang="en-US" dirty="0"/>
              <a:t>Sometimes the danger in the home is to both you and the consumer. Have policies for referring consumer to these resources.</a:t>
            </a:r>
          </a:p>
        </p:txBody>
      </p:sp>
      <p:sp>
        <p:nvSpPr>
          <p:cNvPr id="3" name="Slide Number Placeholder 2">
            <a:extLst>
              <a:ext uri="{FF2B5EF4-FFF2-40B4-BE49-F238E27FC236}">
                <a16:creationId xmlns:a16="http://schemas.microsoft.com/office/drawing/2014/main" id="{021D8C90-19F0-9346-BBDC-78ACADD50CF8}"/>
              </a:ext>
            </a:extLst>
          </p:cNvPr>
          <p:cNvSpPr>
            <a:spLocks noGrp="1"/>
          </p:cNvSpPr>
          <p:nvPr>
            <p:ph type="sldNum" sz="quarter" idx="10"/>
          </p:nvPr>
        </p:nvSpPr>
        <p:spPr/>
        <p:txBody>
          <a:bodyPr/>
          <a:lstStyle/>
          <a:p>
            <a:pPr>
              <a:defRPr/>
            </a:pPr>
            <a:fld id="{F2DF5F09-D78D-44DB-A338-E90D23C46220}" type="slidenum">
              <a:rPr lang="en-US" smtClean="0"/>
              <a:pPr>
                <a:defRPr/>
              </a:pPr>
              <a:t>20</a:t>
            </a:fld>
            <a:endParaRPr lang="en-US" dirty="0"/>
          </a:p>
        </p:txBody>
      </p:sp>
    </p:spTree>
    <p:extLst>
      <p:ext uri="{BB962C8B-B14F-4D97-AF65-F5344CB8AC3E}">
        <p14:creationId xmlns:p14="http://schemas.microsoft.com/office/powerpoint/2010/main" val="1331202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C31BA-BD44-B859-3655-280AFD05154E}"/>
              </a:ext>
            </a:extLst>
          </p:cNvPr>
          <p:cNvSpPr>
            <a:spLocks noGrp="1"/>
          </p:cNvSpPr>
          <p:nvPr>
            <p:ph type="title"/>
          </p:nvPr>
        </p:nvSpPr>
        <p:spPr/>
        <p:txBody>
          <a:bodyPr/>
          <a:lstStyle/>
          <a:p>
            <a:r>
              <a:rPr lang="en-US" sz="800" dirty="0">
                <a:solidFill>
                  <a:schemeClr val="bg1">
                    <a:lumMod val="95000"/>
                  </a:schemeClr>
                </a:solidFill>
              </a:rPr>
              <a:t>&gt;&gt;Slide  21 </a:t>
            </a:r>
            <a:br>
              <a:rPr lang="en-US" sz="800" dirty="0">
                <a:solidFill>
                  <a:schemeClr val="bg1">
                    <a:lumMod val="95000"/>
                  </a:schemeClr>
                </a:solidFill>
              </a:rPr>
            </a:br>
            <a:r>
              <a:rPr lang="en-US" dirty="0"/>
              <a:t>You are your own most important resource</a:t>
            </a:r>
          </a:p>
        </p:txBody>
      </p:sp>
      <p:sp>
        <p:nvSpPr>
          <p:cNvPr id="2" name="Content Placeholder 1">
            <a:extLst>
              <a:ext uri="{FF2B5EF4-FFF2-40B4-BE49-F238E27FC236}">
                <a16:creationId xmlns:a16="http://schemas.microsoft.com/office/drawing/2014/main" id="{75D9DF66-2AD7-0812-5BDD-B8E608D90EDF}"/>
              </a:ext>
            </a:extLst>
          </p:cNvPr>
          <p:cNvSpPr>
            <a:spLocks noGrp="1"/>
          </p:cNvSpPr>
          <p:nvPr>
            <p:ph idx="1"/>
          </p:nvPr>
        </p:nvSpPr>
        <p:spPr/>
        <p:txBody>
          <a:bodyPr/>
          <a:lstStyle/>
          <a:p>
            <a:r>
              <a:rPr lang="en-US" dirty="0"/>
              <a:t>If you feel uncomfortable, leave!  </a:t>
            </a:r>
          </a:p>
          <a:p>
            <a:r>
              <a:rPr lang="en-US" dirty="0"/>
              <a:t>TRUST YOUR GUT!</a:t>
            </a:r>
          </a:p>
          <a:p>
            <a:r>
              <a:rPr lang="en-US" dirty="0"/>
              <a:t>You can always reschedule.</a:t>
            </a:r>
          </a:p>
          <a:p>
            <a:r>
              <a:rPr lang="en-US" dirty="0"/>
              <a:t>You can always move the visit location.</a:t>
            </a:r>
          </a:p>
          <a:p>
            <a:r>
              <a:rPr lang="en-US" dirty="0"/>
              <a:t>Bring a second staff with you if possible. It is sometimes helpful to double up if your home visits are in the same area.</a:t>
            </a:r>
          </a:p>
        </p:txBody>
      </p:sp>
      <p:sp>
        <p:nvSpPr>
          <p:cNvPr id="3" name="Slide Number Placeholder 2">
            <a:extLst>
              <a:ext uri="{FF2B5EF4-FFF2-40B4-BE49-F238E27FC236}">
                <a16:creationId xmlns:a16="http://schemas.microsoft.com/office/drawing/2014/main" id="{D62D92A1-268E-4C8A-C103-43AF621CAEDC}"/>
              </a:ext>
            </a:extLst>
          </p:cNvPr>
          <p:cNvSpPr>
            <a:spLocks noGrp="1"/>
          </p:cNvSpPr>
          <p:nvPr>
            <p:ph type="sldNum" sz="quarter" idx="10"/>
          </p:nvPr>
        </p:nvSpPr>
        <p:spPr/>
        <p:txBody>
          <a:bodyPr/>
          <a:lstStyle/>
          <a:p>
            <a:pPr>
              <a:defRPr/>
            </a:pPr>
            <a:fld id="{F2DF5F09-D78D-44DB-A338-E90D23C46220}" type="slidenum">
              <a:rPr lang="en-US" smtClean="0"/>
              <a:pPr>
                <a:defRPr/>
              </a:pPr>
              <a:t>21</a:t>
            </a:fld>
            <a:endParaRPr lang="en-US" dirty="0"/>
          </a:p>
        </p:txBody>
      </p:sp>
    </p:spTree>
    <p:extLst>
      <p:ext uri="{BB962C8B-B14F-4D97-AF65-F5344CB8AC3E}">
        <p14:creationId xmlns:p14="http://schemas.microsoft.com/office/powerpoint/2010/main" val="345998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EC2109-BE59-2865-350D-B0ECDA5A5306}"/>
              </a:ext>
            </a:extLst>
          </p:cNvPr>
          <p:cNvSpPr>
            <a:spLocks noGrp="1"/>
          </p:cNvSpPr>
          <p:nvPr>
            <p:ph type="title"/>
          </p:nvPr>
        </p:nvSpPr>
        <p:spPr/>
        <p:txBody>
          <a:bodyPr/>
          <a:lstStyle/>
          <a:p>
            <a:r>
              <a:rPr lang="en-US" sz="800" dirty="0">
                <a:solidFill>
                  <a:schemeClr val="bg1">
                    <a:lumMod val="95000"/>
                  </a:schemeClr>
                </a:solidFill>
              </a:rPr>
              <a:t>&gt;&gt;Slide  22 </a:t>
            </a:r>
            <a:br>
              <a:rPr lang="en-US" sz="800" dirty="0">
                <a:solidFill>
                  <a:schemeClr val="bg1">
                    <a:lumMod val="95000"/>
                  </a:schemeClr>
                </a:solidFill>
              </a:rPr>
            </a:br>
            <a:r>
              <a:rPr lang="en-US" dirty="0"/>
              <a:t>Video: Run Hide Fight</a:t>
            </a:r>
          </a:p>
        </p:txBody>
      </p:sp>
      <p:pic>
        <p:nvPicPr>
          <p:cNvPr id="4" name="Online Media 3" title="Run. Hide. Fight.">
            <a:hlinkClick r:id="" action="ppaction://media"/>
            <a:extLst>
              <a:ext uri="{FF2B5EF4-FFF2-40B4-BE49-F238E27FC236}">
                <a16:creationId xmlns:a16="http://schemas.microsoft.com/office/drawing/2014/main" id="{36451F77-FCA3-ED75-489D-45763140C8E9}"/>
              </a:ext>
            </a:extLst>
          </p:cNvPr>
          <p:cNvPicPr>
            <a:picLocks noRot="1" noChangeAspect="1"/>
          </p:cNvPicPr>
          <p:nvPr>
            <a:videoFile r:link="rId1"/>
          </p:nvPr>
        </p:nvPicPr>
        <p:blipFill>
          <a:blip r:embed="rId3"/>
          <a:stretch>
            <a:fillRect/>
          </a:stretch>
        </p:blipFill>
        <p:spPr>
          <a:xfrm>
            <a:off x="304800" y="1219200"/>
            <a:ext cx="8229600" cy="4649724"/>
          </a:xfrm>
          <a:prstGeom prst="rect">
            <a:avLst/>
          </a:prstGeom>
        </p:spPr>
      </p:pic>
      <p:sp>
        <p:nvSpPr>
          <p:cNvPr id="5" name="Slide Number Placeholder 4">
            <a:extLst>
              <a:ext uri="{FF2B5EF4-FFF2-40B4-BE49-F238E27FC236}">
                <a16:creationId xmlns:a16="http://schemas.microsoft.com/office/drawing/2014/main" id="{6FB6580B-539F-3E5C-15DD-1D54E9D3F597}"/>
              </a:ext>
            </a:extLst>
          </p:cNvPr>
          <p:cNvSpPr>
            <a:spLocks noGrp="1"/>
          </p:cNvSpPr>
          <p:nvPr>
            <p:ph type="sldNum" sz="quarter" idx="10"/>
          </p:nvPr>
        </p:nvSpPr>
        <p:spPr/>
        <p:txBody>
          <a:bodyPr/>
          <a:lstStyle/>
          <a:p>
            <a:pPr>
              <a:defRPr/>
            </a:pPr>
            <a:fld id="{C7C8ACA3-9F92-4AD5-9E39-716CB6917A7B}" type="slidenum">
              <a:rPr lang="en-US" smtClean="0"/>
              <a:pPr>
                <a:defRPr/>
              </a:pPr>
              <a:t>22</a:t>
            </a:fld>
            <a:endParaRPr lang="en-US" dirty="0"/>
          </a:p>
        </p:txBody>
      </p:sp>
    </p:spTree>
    <p:extLst>
      <p:ext uri="{BB962C8B-B14F-4D97-AF65-F5344CB8AC3E}">
        <p14:creationId xmlns:p14="http://schemas.microsoft.com/office/powerpoint/2010/main" val="143839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2C7399-6B09-34B0-954C-A7C141C49395}"/>
              </a:ext>
            </a:extLst>
          </p:cNvPr>
          <p:cNvSpPr>
            <a:spLocks noGrp="1"/>
          </p:cNvSpPr>
          <p:nvPr>
            <p:ph type="title"/>
          </p:nvPr>
        </p:nvSpPr>
        <p:spPr/>
        <p:txBody>
          <a:bodyPr/>
          <a:lstStyle/>
          <a:p>
            <a:r>
              <a:rPr lang="en-US" sz="800" dirty="0">
                <a:solidFill>
                  <a:schemeClr val="bg1">
                    <a:lumMod val="95000"/>
                  </a:schemeClr>
                </a:solidFill>
              </a:rPr>
              <a:t>&gt;&gt;Slide  23 </a:t>
            </a:r>
            <a:br>
              <a:rPr lang="en-US" sz="800" dirty="0">
                <a:solidFill>
                  <a:schemeClr val="bg1">
                    <a:lumMod val="95000"/>
                  </a:schemeClr>
                </a:solidFill>
              </a:rPr>
            </a:br>
            <a:r>
              <a:rPr lang="en-US" dirty="0"/>
              <a:t>What if your baseline anxiety is high?</a:t>
            </a:r>
          </a:p>
        </p:txBody>
      </p:sp>
      <p:sp>
        <p:nvSpPr>
          <p:cNvPr id="2" name="Content Placeholder 1">
            <a:extLst>
              <a:ext uri="{FF2B5EF4-FFF2-40B4-BE49-F238E27FC236}">
                <a16:creationId xmlns:a16="http://schemas.microsoft.com/office/drawing/2014/main" id="{790307BC-71B8-8DD0-8477-D861F7E0B798}"/>
              </a:ext>
            </a:extLst>
          </p:cNvPr>
          <p:cNvSpPr>
            <a:spLocks noGrp="1"/>
          </p:cNvSpPr>
          <p:nvPr>
            <p:ph idx="1"/>
          </p:nvPr>
        </p:nvSpPr>
        <p:spPr/>
        <p:txBody>
          <a:bodyPr/>
          <a:lstStyle/>
          <a:p>
            <a:r>
              <a:rPr lang="en-US" dirty="0"/>
              <a:t>Trust your gut </a:t>
            </a:r>
            <a:r>
              <a:rPr lang="en-US" dirty="0">
                <a:latin typeface="Tahoma" panose="020B0604030504040204" pitchFamily="34" charset="0"/>
                <a:ea typeface="Tahoma" panose="020B0604030504040204" pitchFamily="34" charset="0"/>
                <a:cs typeface="Tahoma" panose="020B0604030504040204" pitchFamily="34" charset="0"/>
              </a:rPr>
              <a:t>‒</a:t>
            </a:r>
            <a:r>
              <a:rPr lang="en-US" dirty="0"/>
              <a:t> is a phase often used about safety/ risk. For those with anxiety or previous negative experiences this can be very tricky.  </a:t>
            </a:r>
          </a:p>
          <a:p>
            <a:r>
              <a:rPr lang="en-US" dirty="0"/>
              <a:t>It is helpful to discuss potential situations with a co-worker or supervisor so you can figure out what part is baseline anxiety or worry and what is a potentially unsafe situation. </a:t>
            </a:r>
          </a:p>
          <a:p>
            <a:r>
              <a:rPr lang="en-US" dirty="0"/>
              <a:t>Self-disclosure </a:t>
            </a:r>
            <a:r>
              <a:rPr lang="en-US" dirty="0">
                <a:latin typeface="Tahoma" panose="020B0604030504040204" pitchFamily="34" charset="0"/>
                <a:ea typeface="Tahoma" panose="020B0604030504040204" pitchFamily="34" charset="0"/>
                <a:cs typeface="Tahoma" panose="020B0604030504040204" pitchFamily="34" charset="0"/>
              </a:rPr>
              <a:t>‒</a:t>
            </a:r>
            <a:r>
              <a:rPr lang="en-US" dirty="0"/>
              <a:t> I am always a little nervous going to a new neighborhood or meeting a new person. I try to use that nervous energy to scan for potential problems.</a:t>
            </a:r>
          </a:p>
        </p:txBody>
      </p:sp>
      <p:sp>
        <p:nvSpPr>
          <p:cNvPr id="3" name="Slide Number Placeholder 2">
            <a:extLst>
              <a:ext uri="{FF2B5EF4-FFF2-40B4-BE49-F238E27FC236}">
                <a16:creationId xmlns:a16="http://schemas.microsoft.com/office/drawing/2014/main" id="{4DB61346-C990-6F4F-971B-45CB2F3DA410}"/>
              </a:ext>
            </a:extLst>
          </p:cNvPr>
          <p:cNvSpPr>
            <a:spLocks noGrp="1"/>
          </p:cNvSpPr>
          <p:nvPr>
            <p:ph type="sldNum" sz="quarter" idx="10"/>
          </p:nvPr>
        </p:nvSpPr>
        <p:spPr/>
        <p:txBody>
          <a:bodyPr/>
          <a:lstStyle/>
          <a:p>
            <a:pPr>
              <a:defRPr/>
            </a:pPr>
            <a:fld id="{F2DF5F09-D78D-44DB-A338-E90D23C46220}" type="slidenum">
              <a:rPr lang="en-US" smtClean="0"/>
              <a:pPr>
                <a:defRPr/>
              </a:pPr>
              <a:t>23</a:t>
            </a:fld>
            <a:endParaRPr lang="en-US" dirty="0"/>
          </a:p>
        </p:txBody>
      </p:sp>
    </p:spTree>
    <p:extLst>
      <p:ext uri="{BB962C8B-B14F-4D97-AF65-F5344CB8AC3E}">
        <p14:creationId xmlns:p14="http://schemas.microsoft.com/office/powerpoint/2010/main" val="4191342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B2092F-55C2-DF21-0E33-052A59504E39}"/>
              </a:ext>
            </a:extLst>
          </p:cNvPr>
          <p:cNvSpPr>
            <a:spLocks noGrp="1"/>
          </p:cNvSpPr>
          <p:nvPr>
            <p:ph type="title"/>
          </p:nvPr>
        </p:nvSpPr>
        <p:spPr>
          <a:xfrm>
            <a:off x="228600" y="274638"/>
            <a:ext cx="8305800" cy="792162"/>
          </a:xfrm>
        </p:spPr>
        <p:txBody>
          <a:bodyPr/>
          <a:lstStyle/>
          <a:p>
            <a:r>
              <a:rPr lang="en-US" sz="800" dirty="0">
                <a:solidFill>
                  <a:schemeClr val="bg1">
                    <a:lumMod val="95000"/>
                  </a:schemeClr>
                </a:solidFill>
              </a:rPr>
              <a:t>&gt;&gt;Slide  24 </a:t>
            </a:r>
            <a:br>
              <a:rPr lang="en-US" sz="800" dirty="0">
                <a:solidFill>
                  <a:schemeClr val="bg1">
                    <a:lumMod val="95000"/>
                  </a:schemeClr>
                </a:solidFill>
              </a:rPr>
            </a:br>
            <a:r>
              <a:rPr lang="en-US" dirty="0"/>
              <a:t>We have mostly been looking at staff situations</a:t>
            </a:r>
          </a:p>
        </p:txBody>
      </p:sp>
      <p:sp>
        <p:nvSpPr>
          <p:cNvPr id="2" name="Content Placeholder 1">
            <a:extLst>
              <a:ext uri="{FF2B5EF4-FFF2-40B4-BE49-F238E27FC236}">
                <a16:creationId xmlns:a16="http://schemas.microsoft.com/office/drawing/2014/main" id="{DD841982-1FD8-5DC4-AA3F-78944E9557CA}"/>
              </a:ext>
            </a:extLst>
          </p:cNvPr>
          <p:cNvSpPr>
            <a:spLocks noGrp="1"/>
          </p:cNvSpPr>
          <p:nvPr>
            <p:ph idx="1"/>
          </p:nvPr>
        </p:nvSpPr>
        <p:spPr>
          <a:xfrm>
            <a:off x="304800" y="1066800"/>
            <a:ext cx="8610600" cy="5334000"/>
          </a:xfrm>
        </p:spPr>
        <p:txBody>
          <a:bodyPr/>
          <a:lstStyle/>
          <a:p>
            <a:pPr marL="0" indent="0">
              <a:buNone/>
            </a:pPr>
            <a:r>
              <a:rPr lang="en-US" sz="2500" dirty="0"/>
              <a:t>Let’s look at the consumer</a:t>
            </a:r>
          </a:p>
          <a:p>
            <a:r>
              <a:rPr lang="en-US" sz="2500" dirty="0"/>
              <a:t>As the person asking/ receiving services, in most cases, you can end any visit or decline to let anyone into your home. We often think the staff have all the power, but in the IL community, we know that the person with the disability comes first and drives the services.  </a:t>
            </a:r>
          </a:p>
          <a:p>
            <a:r>
              <a:rPr lang="en-US" sz="2500" dirty="0"/>
              <a:t>Use the same skills to scan for potential problems.  Come to an understanding with the staff of what should be accomplished during the visit and set any boundaries you wish to be followed. </a:t>
            </a:r>
          </a:p>
          <a:p>
            <a:r>
              <a:rPr lang="en-US" sz="2500" dirty="0"/>
              <a:t>If you live in an unsafe environment, meet elsewhere and ask for help in addressing your safety at home.</a:t>
            </a:r>
          </a:p>
        </p:txBody>
      </p:sp>
      <p:sp>
        <p:nvSpPr>
          <p:cNvPr id="3" name="Slide Number Placeholder 2">
            <a:extLst>
              <a:ext uri="{FF2B5EF4-FFF2-40B4-BE49-F238E27FC236}">
                <a16:creationId xmlns:a16="http://schemas.microsoft.com/office/drawing/2014/main" id="{A572A7BD-2AEB-86ED-9E43-70FE022DF57A}"/>
              </a:ext>
            </a:extLst>
          </p:cNvPr>
          <p:cNvSpPr>
            <a:spLocks noGrp="1"/>
          </p:cNvSpPr>
          <p:nvPr>
            <p:ph type="sldNum" sz="quarter" idx="10"/>
          </p:nvPr>
        </p:nvSpPr>
        <p:spPr/>
        <p:txBody>
          <a:bodyPr/>
          <a:lstStyle/>
          <a:p>
            <a:pPr>
              <a:defRPr/>
            </a:pPr>
            <a:fld id="{F2DF5F09-D78D-44DB-A338-E90D23C46220}" type="slidenum">
              <a:rPr lang="en-US" smtClean="0"/>
              <a:pPr>
                <a:defRPr/>
              </a:pPr>
              <a:t>24</a:t>
            </a:fld>
            <a:endParaRPr lang="en-US" dirty="0"/>
          </a:p>
        </p:txBody>
      </p:sp>
    </p:spTree>
    <p:extLst>
      <p:ext uri="{BB962C8B-B14F-4D97-AF65-F5344CB8AC3E}">
        <p14:creationId xmlns:p14="http://schemas.microsoft.com/office/powerpoint/2010/main" val="419886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25</a:t>
            </a:r>
            <a:br>
              <a:rPr lang="en-US" sz="800" dirty="0">
                <a:solidFill>
                  <a:schemeClr val="bg1">
                    <a:lumMod val="95000"/>
                  </a:schemeClr>
                </a:solidFill>
              </a:rPr>
            </a:br>
            <a:r>
              <a:rPr lang="en-US" dirty="0"/>
              <a:t>Consumers who are Angry or Upset</a:t>
            </a:r>
          </a:p>
        </p:txBody>
      </p:sp>
      <p:sp>
        <p:nvSpPr>
          <p:cNvPr id="2" name="Content Placeholder 1"/>
          <p:cNvSpPr>
            <a:spLocks noGrp="1"/>
          </p:cNvSpPr>
          <p:nvPr>
            <p:ph idx="1"/>
          </p:nvPr>
        </p:nvSpPr>
        <p:spPr/>
        <p:txBody>
          <a:bodyPr/>
          <a:lstStyle/>
          <a:p>
            <a:r>
              <a:rPr lang="en-US" dirty="0"/>
              <a:t>Acknowledge their feelings (active listening)</a:t>
            </a:r>
          </a:p>
          <a:p>
            <a:r>
              <a:rPr lang="en-US" dirty="0"/>
              <a:t>Wait for the calm (be patient)</a:t>
            </a:r>
          </a:p>
          <a:p>
            <a:r>
              <a:rPr lang="en-US" dirty="0"/>
              <a:t>Practice active listening (carefully)</a:t>
            </a:r>
          </a:p>
          <a:p>
            <a:r>
              <a:rPr lang="en-US" dirty="0"/>
              <a:t>Find common ground</a:t>
            </a:r>
          </a:p>
          <a:p>
            <a:r>
              <a:rPr lang="en-US" dirty="0"/>
              <a:t>Language and cultural barriers – are you able to communicate clearly? Need someone to interpret?</a:t>
            </a:r>
          </a:p>
          <a:p>
            <a:r>
              <a:rPr lang="en-US" dirty="0"/>
              <a:t>What is the real focus of the anger? Keep distance between you and the problem.</a:t>
            </a:r>
          </a:p>
          <a:p>
            <a:r>
              <a:rPr lang="en-US" dirty="0"/>
              <a:t>Establish control with facts (their facts/not yours – clarify)</a:t>
            </a:r>
          </a:p>
          <a:p>
            <a:r>
              <a:rPr lang="en-US" dirty="0"/>
              <a:t>End with a concrete plan for next steps</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25</a:t>
            </a:fld>
            <a:endParaRPr lang="en-US" dirty="0"/>
          </a:p>
        </p:txBody>
      </p:sp>
    </p:spTree>
    <p:extLst>
      <p:ext uri="{BB962C8B-B14F-4D97-AF65-F5344CB8AC3E}">
        <p14:creationId xmlns:p14="http://schemas.microsoft.com/office/powerpoint/2010/main" val="3945107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26</a:t>
            </a:r>
            <a:br>
              <a:rPr lang="en-US" sz="800" dirty="0">
                <a:solidFill>
                  <a:schemeClr val="bg1">
                    <a:lumMod val="95000"/>
                  </a:schemeClr>
                </a:solidFill>
              </a:rPr>
            </a:br>
            <a:r>
              <a:rPr lang="en-US" dirty="0"/>
              <a:t>Is your anxiety contributing?	</a:t>
            </a:r>
          </a:p>
        </p:txBody>
      </p:sp>
      <p:sp>
        <p:nvSpPr>
          <p:cNvPr id="2" name="Content Placeholder 1"/>
          <p:cNvSpPr>
            <a:spLocks noGrp="1"/>
          </p:cNvSpPr>
          <p:nvPr>
            <p:ph idx="1"/>
          </p:nvPr>
        </p:nvSpPr>
        <p:spPr/>
        <p:txBody>
          <a:bodyPr/>
          <a:lstStyle/>
          <a:p>
            <a:r>
              <a:rPr lang="en-US" dirty="0"/>
              <a:t>Keep your cool….always</a:t>
            </a:r>
          </a:p>
          <a:p>
            <a:r>
              <a:rPr lang="en-US" i="0" dirty="0">
                <a:solidFill>
                  <a:srgbClr val="000000"/>
                </a:solidFill>
                <a:effectLst/>
              </a:rPr>
              <a:t>Slow your breathing</a:t>
            </a:r>
            <a:endParaRPr lang="en-US" dirty="0">
              <a:solidFill>
                <a:srgbClr val="000000"/>
              </a:solidFill>
            </a:endParaRPr>
          </a:p>
          <a:p>
            <a:r>
              <a:rPr lang="en-US" i="0" dirty="0">
                <a:solidFill>
                  <a:srgbClr val="000000"/>
                </a:solidFill>
                <a:effectLst/>
              </a:rPr>
              <a:t>Speak clearly, deliberately</a:t>
            </a:r>
          </a:p>
          <a:p>
            <a:r>
              <a:rPr lang="en-US" dirty="0">
                <a:solidFill>
                  <a:srgbClr val="000000"/>
                </a:solidFill>
              </a:rPr>
              <a:t>Calm tone and volume</a:t>
            </a:r>
          </a:p>
          <a:p>
            <a:r>
              <a:rPr lang="en-US" i="0" dirty="0">
                <a:solidFill>
                  <a:srgbClr val="000000"/>
                </a:solidFill>
                <a:effectLst/>
              </a:rPr>
              <a:t>Don’t talk down or </a:t>
            </a:r>
            <a:r>
              <a:rPr lang="en-US" dirty="0">
                <a:solidFill>
                  <a:srgbClr val="000000"/>
                </a:solidFill>
              </a:rPr>
              <a:t>patronize</a:t>
            </a:r>
            <a:endParaRPr lang="en-US" i="0"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26</a:t>
            </a:fld>
            <a:endParaRPr lang="en-US" dirty="0"/>
          </a:p>
        </p:txBody>
      </p:sp>
    </p:spTree>
    <p:extLst>
      <p:ext uri="{BB962C8B-B14F-4D97-AF65-F5344CB8AC3E}">
        <p14:creationId xmlns:p14="http://schemas.microsoft.com/office/powerpoint/2010/main" val="331110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27</a:t>
            </a:r>
            <a:br>
              <a:rPr lang="en-US" sz="800" dirty="0">
                <a:solidFill>
                  <a:schemeClr val="bg1">
                    <a:lumMod val="95000"/>
                  </a:schemeClr>
                </a:solidFill>
              </a:rPr>
            </a:br>
            <a:r>
              <a:rPr lang="en-US" dirty="0"/>
              <a:t>What to do if you think the individual is suicidal</a:t>
            </a:r>
          </a:p>
        </p:txBody>
      </p:sp>
      <p:sp>
        <p:nvSpPr>
          <p:cNvPr id="2" name="Content Placeholder 1"/>
          <p:cNvSpPr>
            <a:spLocks noGrp="1"/>
          </p:cNvSpPr>
          <p:nvPr>
            <p:ph idx="1"/>
          </p:nvPr>
        </p:nvSpPr>
        <p:spPr/>
        <p:txBody>
          <a:bodyPr/>
          <a:lstStyle/>
          <a:p>
            <a:r>
              <a:rPr lang="en-US" dirty="0"/>
              <a:t>Ask directly – are you thinking about killing yourself?</a:t>
            </a:r>
          </a:p>
          <a:p>
            <a:r>
              <a:rPr lang="en-US" i="0" dirty="0">
                <a:solidFill>
                  <a:srgbClr val="000000"/>
                </a:solidFill>
                <a:effectLst/>
              </a:rPr>
              <a:t>Use the Columbia suicide severity rating scale</a:t>
            </a:r>
            <a:endParaRPr lang="en-US" dirty="0">
              <a:solidFill>
                <a:srgbClr val="000000"/>
              </a:solidFill>
            </a:endParaRPr>
          </a:p>
          <a:p>
            <a:r>
              <a:rPr lang="en-US" i="0" dirty="0">
                <a:solidFill>
                  <a:srgbClr val="000000"/>
                </a:solidFill>
                <a:effectLst/>
              </a:rPr>
              <a:t>Suicidal thoughts are relatively common, sometimes in response to a new diagnosis of disability.</a:t>
            </a:r>
          </a:p>
          <a:p>
            <a:r>
              <a:rPr lang="en-US" dirty="0">
                <a:solidFill>
                  <a:srgbClr val="000000"/>
                </a:solidFill>
              </a:rPr>
              <a:t>Our community crisis team – about one-third of the calls are related to onset of disability. This flows from the ableism in our society.</a:t>
            </a:r>
          </a:p>
          <a:p>
            <a:r>
              <a:rPr lang="en-US" i="0" dirty="0">
                <a:solidFill>
                  <a:srgbClr val="000000"/>
                </a:solidFill>
                <a:effectLst/>
              </a:rPr>
              <a:t>Stigma </a:t>
            </a:r>
          </a:p>
          <a:p>
            <a:r>
              <a:rPr lang="en-US" dirty="0">
                <a:solidFill>
                  <a:srgbClr val="000000"/>
                </a:solidFill>
              </a:rPr>
              <a:t>Talking to them, bringing people they care about, remove the means.</a:t>
            </a:r>
          </a:p>
          <a:p>
            <a:r>
              <a:rPr lang="en-US" dirty="0">
                <a:solidFill>
                  <a:srgbClr val="000000"/>
                </a:solidFill>
              </a:rPr>
              <a:t>No cost gun locks.</a:t>
            </a:r>
            <a:endParaRPr lang="en-US" i="0"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27</a:t>
            </a:fld>
            <a:endParaRPr lang="en-US" dirty="0"/>
          </a:p>
        </p:txBody>
      </p:sp>
    </p:spTree>
    <p:extLst>
      <p:ext uri="{BB962C8B-B14F-4D97-AF65-F5344CB8AC3E}">
        <p14:creationId xmlns:p14="http://schemas.microsoft.com/office/powerpoint/2010/main" val="389969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28</a:t>
            </a:r>
            <a:br>
              <a:rPr lang="en-US" sz="800" dirty="0">
                <a:solidFill>
                  <a:schemeClr val="bg1">
                    <a:lumMod val="95000"/>
                  </a:schemeClr>
                </a:solidFill>
              </a:rPr>
            </a:br>
            <a:r>
              <a:rPr lang="en-US" dirty="0"/>
              <a:t>When do you need outside help and what is that?</a:t>
            </a:r>
          </a:p>
        </p:txBody>
      </p:sp>
      <p:sp>
        <p:nvSpPr>
          <p:cNvPr id="2" name="Content Placeholder 1"/>
          <p:cNvSpPr>
            <a:spLocks noGrp="1"/>
          </p:cNvSpPr>
          <p:nvPr>
            <p:ph idx="1"/>
          </p:nvPr>
        </p:nvSpPr>
        <p:spPr/>
        <p:txBody>
          <a:bodyPr/>
          <a:lstStyle/>
          <a:p>
            <a:r>
              <a:rPr lang="en-US" dirty="0"/>
              <a:t>Text for help?</a:t>
            </a:r>
          </a:p>
          <a:p>
            <a:r>
              <a:rPr lang="en-US" dirty="0"/>
              <a:t>Your supervisor may make this call after attempting to assist you.</a:t>
            </a:r>
          </a:p>
          <a:p>
            <a:r>
              <a:rPr lang="en-US" i="0" dirty="0">
                <a:solidFill>
                  <a:srgbClr val="000000"/>
                </a:solidFill>
                <a:effectLst/>
              </a:rPr>
              <a:t>Is there a community crisis team?</a:t>
            </a:r>
            <a:endParaRPr lang="en-US" dirty="0">
              <a:solidFill>
                <a:srgbClr val="000000"/>
              </a:solidFill>
            </a:endParaRPr>
          </a:p>
          <a:p>
            <a:r>
              <a:rPr lang="en-US" i="0" dirty="0">
                <a:solidFill>
                  <a:srgbClr val="000000"/>
                </a:solidFill>
                <a:effectLst/>
              </a:rPr>
              <a:t>The problem with law enforcement…</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28</a:t>
            </a:fld>
            <a:endParaRPr lang="en-US" dirty="0"/>
          </a:p>
        </p:txBody>
      </p:sp>
    </p:spTree>
    <p:extLst>
      <p:ext uri="{BB962C8B-B14F-4D97-AF65-F5344CB8AC3E}">
        <p14:creationId xmlns:p14="http://schemas.microsoft.com/office/powerpoint/2010/main" val="374795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92E0-A854-4BC8-9D16-1B7B3C50C6F3}"/>
              </a:ext>
            </a:extLst>
          </p:cNvPr>
          <p:cNvSpPr>
            <a:spLocks noGrp="1"/>
          </p:cNvSpPr>
          <p:nvPr>
            <p:ph type="title"/>
          </p:nvPr>
        </p:nvSpPr>
        <p:spPr>
          <a:xfrm>
            <a:off x="342900" y="1752600"/>
            <a:ext cx="8458200" cy="792162"/>
          </a:xfrm>
        </p:spPr>
        <p:txBody>
          <a:bodyPr/>
          <a:lstStyle/>
          <a:p>
            <a:pPr algn="ctr"/>
            <a:r>
              <a:rPr lang="en-US" sz="600" dirty="0">
                <a:solidFill>
                  <a:schemeClr val="bg1">
                    <a:lumMod val="95000"/>
                  </a:schemeClr>
                </a:solidFill>
              </a:rPr>
              <a:t>&gt;&gt;Slide 29</a:t>
            </a:r>
            <a:br>
              <a:rPr lang="en-US" sz="600" dirty="0"/>
            </a:br>
            <a:r>
              <a:rPr lang="en-US" dirty="0"/>
              <a:t>Audience Q&amp;A</a:t>
            </a:r>
          </a:p>
        </p:txBody>
      </p:sp>
      <p:sp>
        <p:nvSpPr>
          <p:cNvPr id="3" name="Slide Number Placeholder 2">
            <a:extLst>
              <a:ext uri="{FF2B5EF4-FFF2-40B4-BE49-F238E27FC236}">
                <a16:creationId xmlns:a16="http://schemas.microsoft.com/office/drawing/2014/main" id="{7ABE68B7-952C-421F-8EA1-E7DEF9BDE03D}"/>
              </a:ext>
            </a:extLst>
          </p:cNvPr>
          <p:cNvSpPr>
            <a:spLocks noGrp="1"/>
          </p:cNvSpPr>
          <p:nvPr>
            <p:ph type="sldNum" sz="quarter" idx="10"/>
          </p:nvPr>
        </p:nvSpPr>
        <p:spPr/>
        <p:txBody>
          <a:bodyPr/>
          <a:lstStyle/>
          <a:p>
            <a:pPr>
              <a:defRPr/>
            </a:pPr>
            <a:fld id="{F42DF3E2-0175-464B-95E4-5D6CFE698002}" type="slidenum">
              <a:rPr lang="en-US" smtClean="0"/>
              <a:pPr>
                <a:defRPr/>
              </a:pPr>
              <a:t>29</a:t>
            </a:fld>
            <a:endParaRPr lang="en-US" dirty="0"/>
          </a:p>
        </p:txBody>
      </p:sp>
    </p:spTree>
    <p:extLst>
      <p:ext uri="{BB962C8B-B14F-4D97-AF65-F5344CB8AC3E}">
        <p14:creationId xmlns:p14="http://schemas.microsoft.com/office/powerpoint/2010/main" val="42995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3 </a:t>
            </a:r>
            <a:br>
              <a:rPr lang="en-US" sz="800" dirty="0">
                <a:solidFill>
                  <a:schemeClr val="bg1">
                    <a:lumMod val="95000"/>
                  </a:schemeClr>
                </a:solidFill>
              </a:rPr>
            </a:br>
            <a:r>
              <a:rPr lang="en-US" dirty="0"/>
              <a:t>Meet the Presenters</a:t>
            </a:r>
          </a:p>
        </p:txBody>
      </p:sp>
      <p:sp>
        <p:nvSpPr>
          <p:cNvPr id="2" name="Content Placeholder 1"/>
          <p:cNvSpPr>
            <a:spLocks noGrp="1"/>
          </p:cNvSpPr>
          <p:nvPr>
            <p:ph idx="1"/>
          </p:nvPr>
        </p:nvSpPr>
        <p:spPr/>
        <p:txBody>
          <a:bodyPr/>
          <a:lstStyle/>
          <a:p>
            <a:r>
              <a:rPr lang="en-US" sz="2800" b="1" dirty="0"/>
              <a:t>Alexandra </a:t>
            </a:r>
            <a:r>
              <a:rPr lang="en-US" sz="1800" b="1" dirty="0"/>
              <a:t> </a:t>
            </a:r>
            <a:r>
              <a:rPr lang="en-US" sz="2800" b="1" dirty="0"/>
              <a:t>Mikowski</a:t>
            </a:r>
            <a:r>
              <a:rPr lang="en-US" sz="2800" dirty="0"/>
              <a:t>, Executive Director of Access to Independence of Cortland County, Inc. in Cortland NY</a:t>
            </a:r>
          </a:p>
          <a:p>
            <a:pPr algn="l"/>
            <a:r>
              <a:rPr lang="en-US" sz="2800" b="1" dirty="0"/>
              <a:t>Paula McElwee</a:t>
            </a:r>
            <a:r>
              <a:rPr lang="en-US" sz="2800" dirty="0"/>
              <a:t>, Director of Technical Assistance, IL-NET National Training and Technical Assistance Center for Independent Living</a:t>
            </a:r>
          </a:p>
          <a:p>
            <a:r>
              <a:rPr lang="en-US" sz="2800" b="1" dirty="0"/>
              <a:t>Vicki Smith</a:t>
            </a:r>
            <a:r>
              <a:rPr lang="en-US" sz="2800" dirty="0"/>
              <a:t>, Executive Director of Alliance </a:t>
            </a:r>
            <a:r>
              <a:rPr lang="en-US" dirty="0"/>
              <a:t>of Disability Advocates in Raleigh NC</a:t>
            </a:r>
            <a:endParaRPr lang="en-US" b="0"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3</a:t>
            </a:fld>
            <a:endParaRPr lang="en-US" dirty="0"/>
          </a:p>
        </p:txBody>
      </p:sp>
    </p:spTree>
    <p:extLst>
      <p:ext uri="{BB962C8B-B14F-4D97-AF65-F5344CB8AC3E}">
        <p14:creationId xmlns:p14="http://schemas.microsoft.com/office/powerpoint/2010/main" val="1249345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DE4417-2DAA-4073-8FC8-E6BC64715B92}"/>
              </a:ext>
            </a:extLst>
          </p:cNvPr>
          <p:cNvSpPr>
            <a:spLocks noGrp="1"/>
          </p:cNvSpPr>
          <p:nvPr>
            <p:ph type="title"/>
          </p:nvPr>
        </p:nvSpPr>
        <p:spPr/>
        <p:txBody>
          <a:bodyPr/>
          <a:lstStyle/>
          <a:p>
            <a:r>
              <a:rPr lang="en-US" sz="600" dirty="0">
                <a:solidFill>
                  <a:schemeClr val="bg1">
                    <a:lumMod val="95000"/>
                  </a:schemeClr>
                </a:solidFill>
              </a:rPr>
              <a:t>&gt;&gt;Slide 30</a:t>
            </a:r>
            <a:br>
              <a:rPr lang="en-US" sz="600" dirty="0"/>
            </a:br>
            <a:r>
              <a:rPr lang="en-US" dirty="0"/>
              <a:t>Additional Resources</a:t>
            </a:r>
          </a:p>
        </p:txBody>
      </p:sp>
      <p:sp>
        <p:nvSpPr>
          <p:cNvPr id="2" name="Content Placeholder 1">
            <a:extLst>
              <a:ext uri="{FF2B5EF4-FFF2-40B4-BE49-F238E27FC236}">
                <a16:creationId xmlns:a16="http://schemas.microsoft.com/office/drawing/2014/main" id="{968D43D7-1CA1-41D2-AD7A-4EBCEF661B15}"/>
              </a:ext>
            </a:extLst>
          </p:cNvPr>
          <p:cNvSpPr>
            <a:spLocks noGrp="1"/>
          </p:cNvSpPr>
          <p:nvPr>
            <p:ph idx="1"/>
          </p:nvPr>
        </p:nvSpPr>
        <p:spPr>
          <a:xfrm>
            <a:off x="304800" y="1066800"/>
            <a:ext cx="8610600" cy="5181600"/>
          </a:xfrm>
        </p:spPr>
        <p:txBody>
          <a:bodyPr/>
          <a:lstStyle/>
          <a:p>
            <a:r>
              <a:rPr lang="en-US" sz="2000" dirty="0"/>
              <a:t>Columbia-Suicide Severity Rating Scale (C-SSRS) </a:t>
            </a:r>
            <a:r>
              <a:rPr lang="en-US" sz="2000" dirty="0">
                <a:hlinkClick r:id="rId2"/>
              </a:rPr>
              <a:t>https://cssrs.columbia.edu/the-columbia-scale-c-ssrs/about-the-scale/</a:t>
            </a:r>
            <a:endParaRPr lang="en-US" sz="2000" dirty="0"/>
          </a:p>
          <a:p>
            <a:r>
              <a:rPr lang="en-US" sz="2400" dirty="0">
                <a:latin typeface="Calibri" panose="020F0502020204030204" pitchFamily="34" charset="0"/>
                <a:ea typeface="Calibri" panose="020F0502020204030204" pitchFamily="34" charset="0"/>
                <a:cs typeface="Times New Roman" panose="02020603050405020304" pitchFamily="18" charset="0"/>
              </a:rPr>
              <a:t>Healthiest You by Teledoc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https://www.healthiestyou.com/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000" b="0" i="0" dirty="0">
                <a:effectLst/>
                <a:latin typeface="Roboto" panose="02000000000000000000" pitchFamily="2" charset="0"/>
              </a:rPr>
              <a:t>FEMA Active Shooter Preparedness: Access &amp; Functional Needs - What You Should Know</a:t>
            </a:r>
          </a:p>
          <a:p>
            <a:pPr lvl="1"/>
            <a:r>
              <a:rPr lang="en-US" sz="2000" b="0" i="0" dirty="0">
                <a:effectLst/>
                <a:latin typeface="Roboto" panose="02000000000000000000" pitchFamily="2" charset="0"/>
              </a:rPr>
              <a:t>https://www.youtube.com/watch?v=m3-_z1Q1bFg</a:t>
            </a:r>
          </a:p>
          <a:p>
            <a:r>
              <a:rPr lang="en-US" sz="2000" b="0" i="0" dirty="0">
                <a:effectLst/>
                <a:latin typeface="Roboto" panose="02000000000000000000" pitchFamily="2" charset="0"/>
              </a:rPr>
              <a:t>Emergency Readiness Series- Active Shooter Pt 1 of 3 The Center for Disability Empowerment</a:t>
            </a:r>
          </a:p>
          <a:p>
            <a:pPr lvl="1"/>
            <a:r>
              <a:rPr lang="en-US" sz="2000" b="0" i="0" dirty="0">
                <a:effectLst/>
                <a:latin typeface="Roboto" panose="02000000000000000000" pitchFamily="2" charset="0"/>
              </a:rPr>
              <a:t>https://www.youtube.com/watch?v=NHXbZZYfA1k&amp;t=0s</a:t>
            </a:r>
          </a:p>
          <a:p>
            <a:r>
              <a:rPr lang="en-US" sz="2000" b="0" i="0" dirty="0">
                <a:effectLst/>
                <a:latin typeface="Roboto" panose="02000000000000000000" pitchFamily="2" charset="0"/>
              </a:rPr>
              <a:t>Run. Hide. Fight.® English Version</a:t>
            </a:r>
          </a:p>
          <a:p>
            <a:pPr lvl="1"/>
            <a:r>
              <a:rPr lang="en-US" sz="2000" b="0" i="0" dirty="0">
                <a:effectLst/>
                <a:latin typeface="Roboto" panose="02000000000000000000" pitchFamily="2" charset="0"/>
                <a:hlinkClick r:id="rId4"/>
              </a:rPr>
              <a:t>https://www.youtube.com/watch?v=8rDdY4EaKVY</a:t>
            </a:r>
            <a:endParaRPr lang="en-US" sz="2000" b="0" i="0" dirty="0">
              <a:effectLst/>
              <a:latin typeface="Roboto" panose="02000000000000000000" pitchFamily="2" charset="0"/>
            </a:endParaRPr>
          </a:p>
          <a:p>
            <a:r>
              <a:rPr lang="en-US" sz="2000" b="0" i="0" dirty="0">
                <a:effectLst/>
                <a:latin typeface="Roboto" panose="02000000000000000000" pitchFamily="2" charset="0"/>
              </a:rPr>
              <a:t>6 Ways to Stay Safe As a Social Worker During Home Visits</a:t>
            </a:r>
          </a:p>
          <a:p>
            <a:pPr lvl="1"/>
            <a:r>
              <a:rPr lang="en-US" sz="2000" dirty="0">
                <a:hlinkClick r:id="rId5"/>
              </a:rPr>
              <a:t>https://www.youtube.com/watch?v=tMDUAlo5v3Q</a:t>
            </a:r>
            <a:r>
              <a:rPr lang="en-US" sz="2000" dirty="0"/>
              <a:t> </a:t>
            </a:r>
          </a:p>
          <a:p>
            <a:r>
              <a:rPr lang="en-US" sz="2000" dirty="0"/>
              <a:t>NAMI – National Alliance on Mental Illness – </a:t>
            </a:r>
            <a:r>
              <a:rPr lang="en-US" sz="2000" dirty="0">
                <a:hlinkClick r:id="rId6"/>
              </a:rPr>
              <a:t>https://www.nami.org/Home</a:t>
            </a:r>
            <a:r>
              <a:rPr lang="en-US" sz="2000" dirty="0"/>
              <a:t> </a:t>
            </a:r>
          </a:p>
        </p:txBody>
      </p:sp>
      <p:sp>
        <p:nvSpPr>
          <p:cNvPr id="3" name="Slide Number Placeholder 2">
            <a:extLst>
              <a:ext uri="{FF2B5EF4-FFF2-40B4-BE49-F238E27FC236}">
                <a16:creationId xmlns:a16="http://schemas.microsoft.com/office/drawing/2014/main" id="{814365A4-7606-4891-8C16-669ECA848716}"/>
              </a:ext>
            </a:extLst>
          </p:cNvPr>
          <p:cNvSpPr>
            <a:spLocks noGrp="1"/>
          </p:cNvSpPr>
          <p:nvPr>
            <p:ph type="sldNum" sz="quarter" idx="10"/>
          </p:nvPr>
        </p:nvSpPr>
        <p:spPr/>
        <p:txBody>
          <a:bodyPr/>
          <a:lstStyle/>
          <a:p>
            <a:pPr>
              <a:defRPr/>
            </a:pPr>
            <a:fld id="{F2DF5F09-D78D-44DB-A338-E90D23C46220}" type="slidenum">
              <a:rPr lang="en-US" smtClean="0"/>
              <a:pPr>
                <a:defRPr/>
              </a:pPr>
              <a:t>30</a:t>
            </a:fld>
            <a:endParaRPr lang="en-US" dirty="0"/>
          </a:p>
        </p:txBody>
      </p:sp>
    </p:spTree>
    <p:extLst>
      <p:ext uri="{BB962C8B-B14F-4D97-AF65-F5344CB8AC3E}">
        <p14:creationId xmlns:p14="http://schemas.microsoft.com/office/powerpoint/2010/main" val="406348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382000" cy="792162"/>
          </a:xfrm>
        </p:spPr>
        <p:txBody>
          <a:bodyPr/>
          <a:lstStyle/>
          <a:p>
            <a:r>
              <a:rPr lang="en-US" sz="800" dirty="0">
                <a:solidFill>
                  <a:schemeClr val="bg1">
                    <a:lumMod val="95000"/>
                  </a:schemeClr>
                </a:solidFill>
              </a:rPr>
              <a:t>&gt;&gt;Slide 31 </a:t>
            </a:r>
            <a:br>
              <a:rPr lang="en-US" sz="800" dirty="0">
                <a:solidFill>
                  <a:schemeClr val="bg1">
                    <a:lumMod val="95000"/>
                  </a:schemeClr>
                </a:solidFill>
              </a:rPr>
            </a:br>
            <a:r>
              <a:rPr lang="en-US" dirty="0"/>
              <a:t>Final Questions and Evaluation Survey</a:t>
            </a:r>
            <a:endParaRPr lang="en-US" sz="2400" b="0" dirty="0"/>
          </a:p>
        </p:txBody>
      </p:sp>
      <p:sp>
        <p:nvSpPr>
          <p:cNvPr id="2" name="Content Placeholder 1"/>
          <p:cNvSpPr>
            <a:spLocks noGrp="1"/>
          </p:cNvSpPr>
          <p:nvPr>
            <p:ph idx="1"/>
          </p:nvPr>
        </p:nvSpPr>
        <p:spPr/>
        <p:txBody>
          <a:bodyPr/>
          <a:lstStyle/>
          <a:p>
            <a:r>
              <a:rPr lang="en-US" dirty="0"/>
              <a:t>Any final questions?</a:t>
            </a:r>
          </a:p>
          <a:p>
            <a:r>
              <a:rPr lang="en-US" dirty="0"/>
              <a:t>Directly following the webinar, you will see a short evaluation survey to complete on your screen. We appreciate your feedback! </a:t>
            </a:r>
          </a:p>
          <a:p>
            <a:pPr marL="0" indent="0">
              <a:buNone/>
            </a:pPr>
            <a:endParaRPr lang="en-US" i="1" dirty="0">
              <a:solidFill>
                <a:srgbClr val="FF0000"/>
              </a:solidFill>
            </a:endParaRPr>
          </a:p>
          <a:p>
            <a:pPr marL="0" indent="0">
              <a:buNone/>
            </a:pPr>
            <a:r>
              <a:rPr lang="en-US" b="0" i="0" dirty="0">
                <a:solidFill>
                  <a:srgbClr val="000000"/>
                </a:solidFill>
                <a:effectLst/>
                <a:latin typeface="72"/>
                <a:hlinkClick r:id="rId2"/>
              </a:rPr>
              <a:t>https://uthtmc.az1.qualtrics.com/jfe/form/SV_2uI139zP6lmpKmO</a:t>
            </a:r>
            <a:endParaRPr lang="en-US" b="0" i="0" dirty="0">
              <a:solidFill>
                <a:srgbClr val="000000"/>
              </a:solidFill>
              <a:effectLst/>
              <a:latin typeface="72"/>
            </a:endParaRPr>
          </a:p>
          <a:p>
            <a:pPr marL="0" indent="0">
              <a:buNone/>
            </a:pPr>
            <a:endParaRPr lang="en-US" i="1" dirty="0">
              <a:solidFill>
                <a:srgbClr val="FF0000"/>
              </a:solidFill>
            </a:endParaRPr>
          </a:p>
        </p:txBody>
      </p:sp>
      <p:sp>
        <p:nvSpPr>
          <p:cNvPr id="5" name="Slide Number Placeholder 4"/>
          <p:cNvSpPr>
            <a:spLocks noGrp="1"/>
          </p:cNvSpPr>
          <p:nvPr>
            <p:ph type="sldNum" sz="quarter" idx="10"/>
          </p:nvPr>
        </p:nvSpPr>
        <p:spPr/>
        <p:txBody>
          <a:bodyPr/>
          <a:lstStyle/>
          <a:p>
            <a:pPr>
              <a:defRPr/>
            </a:pPr>
            <a:fld id="{F2DF5F09-D78D-44DB-A338-E90D23C46220}" type="slidenum">
              <a:rPr lang="en-US" smtClean="0"/>
              <a:pPr>
                <a:defRPr/>
              </a:pPr>
              <a:t>31</a:t>
            </a:fld>
            <a:endParaRPr lang="en-US"/>
          </a:p>
        </p:txBody>
      </p:sp>
    </p:spTree>
    <p:extLst>
      <p:ext uri="{BB962C8B-B14F-4D97-AF65-F5344CB8AC3E}">
        <p14:creationId xmlns:p14="http://schemas.microsoft.com/office/powerpoint/2010/main" val="3274869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 dirty="0">
                <a:solidFill>
                  <a:schemeClr val="accent3">
                    <a:lumMod val="95000"/>
                  </a:schemeClr>
                </a:solidFill>
                <a:latin typeface="Arial Rounded MT Bold" panose="020F0704030504030204" pitchFamily="34" charset="0"/>
              </a:rPr>
              <a:t>&gt;&gt; Slide 32</a:t>
            </a:r>
            <a:br>
              <a:rPr lang="en-US" dirty="0">
                <a:latin typeface="Arial Rounded MT Bold" panose="020F0704030504030204" pitchFamily="34" charset="0"/>
              </a:rPr>
            </a:br>
            <a:r>
              <a:rPr lang="en-US" dirty="0">
                <a:ea typeface="Arial"/>
                <a:cs typeface="Arial"/>
                <a:sym typeface="Arial"/>
              </a:rPr>
              <a:t>IL-NET Attribution</a:t>
            </a:r>
            <a:endParaRPr lang="en-US" sz="2471" dirty="0">
              <a:latin typeface="Arial Rounded MT Bold" panose="020F0704030504030204" pitchFamily="34" charset="0"/>
            </a:endParaRPr>
          </a:p>
        </p:txBody>
      </p:sp>
      <p:sp>
        <p:nvSpPr>
          <p:cNvPr id="3" name="Subtitle 2"/>
          <p:cNvSpPr>
            <a:spLocks noGrp="1"/>
          </p:cNvSpPr>
          <p:nvPr>
            <p:ph idx="1"/>
          </p:nvPr>
        </p:nvSpPr>
        <p:spPr>
          <a:xfrm>
            <a:off x="672353" y="1143001"/>
            <a:ext cx="8068235" cy="4840940"/>
          </a:xfrm>
        </p:spPr>
        <p:txBody>
          <a:bodyPr>
            <a:noAutofit/>
          </a:bodyPr>
          <a:lstStyle/>
          <a:p>
            <a:pPr marL="0" indent="0">
              <a:buNone/>
            </a:pPr>
            <a:r>
              <a:rPr lang="en-US" sz="2400" dirty="0"/>
              <a:t>The IL-NET is supported by grant numbers 90ILTA0002 and 90ISTA0002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4" name="Slide Number Placeholder 3"/>
          <p:cNvSpPr>
            <a:spLocks noGrp="1"/>
          </p:cNvSpPr>
          <p:nvPr>
            <p:ph type="sldNum" sz="quarter" idx="4294967295"/>
          </p:nvPr>
        </p:nvSpPr>
        <p:spPr>
          <a:xfrm>
            <a:off x="6858000" y="6217770"/>
            <a:ext cx="1996047" cy="365592"/>
          </a:xfrm>
          <a:prstGeom prst="rect">
            <a:avLst/>
          </a:prstGeom>
        </p:spPr>
        <p:txBody>
          <a:bodyPr/>
          <a:lstStyle/>
          <a:p>
            <a:fld id="{6153527D-BED1-478D-AC23-D9BDE0E418EC}" type="slidenum">
              <a:rPr lang="en-US" smtClean="0"/>
              <a:t>32</a:t>
            </a:fld>
            <a:endParaRPr lang="en-US" dirty="0"/>
          </a:p>
        </p:txBody>
      </p:sp>
    </p:spTree>
    <p:extLst>
      <p:ext uri="{BB962C8B-B14F-4D97-AF65-F5344CB8AC3E}">
        <p14:creationId xmlns:p14="http://schemas.microsoft.com/office/powerpoint/2010/main" val="55970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4 </a:t>
            </a:r>
            <a:br>
              <a:rPr lang="en-US" sz="800" dirty="0">
                <a:solidFill>
                  <a:schemeClr val="bg1">
                    <a:lumMod val="95000"/>
                  </a:schemeClr>
                </a:solidFill>
              </a:rPr>
            </a:br>
            <a:r>
              <a:rPr lang="en-US" dirty="0"/>
              <a:t>What You Will Learn</a:t>
            </a:r>
          </a:p>
        </p:txBody>
      </p:sp>
      <p:sp>
        <p:nvSpPr>
          <p:cNvPr id="2" name="Content Placeholder 1"/>
          <p:cNvSpPr>
            <a:spLocks noGrp="1"/>
          </p:cNvSpPr>
          <p:nvPr>
            <p:ph idx="1"/>
          </p:nvPr>
        </p:nvSpPr>
        <p:spPr/>
        <p:txBody>
          <a:bodyPr/>
          <a:lstStyle/>
          <a:p>
            <a:r>
              <a:rPr lang="en-US" dirty="0">
                <a:solidFill>
                  <a:srgbClr val="000000"/>
                </a:solidFill>
              </a:rPr>
              <a:t>To create a Center environment where staff and consumers can reduce their anxiety.</a:t>
            </a:r>
          </a:p>
          <a:p>
            <a:r>
              <a:rPr lang="en-US" dirty="0">
                <a:solidFill>
                  <a:srgbClr val="000000"/>
                </a:solidFill>
              </a:rPr>
              <a:t>To maintain a safe environment for working in homes and the community.</a:t>
            </a:r>
          </a:p>
          <a:p>
            <a:pPr algn="l"/>
            <a:r>
              <a:rPr lang="en-US" dirty="0">
                <a:solidFill>
                  <a:srgbClr val="000000"/>
                </a:solidFill>
              </a:rPr>
              <a:t>To anticipate potential risks without judging or acting too soon.</a:t>
            </a:r>
          </a:p>
          <a:p>
            <a:pPr algn="l"/>
            <a:r>
              <a:rPr lang="en-US" b="0" i="0" dirty="0">
                <a:solidFill>
                  <a:srgbClr val="000000"/>
                </a:solidFill>
                <a:effectLst/>
              </a:rPr>
              <a:t>To apply strategies for hearing and assisting with an angry individual’s concerns.</a:t>
            </a:r>
          </a:p>
          <a:p>
            <a:pPr algn="l"/>
            <a:r>
              <a:rPr lang="en-US" dirty="0">
                <a:solidFill>
                  <a:srgbClr val="000000"/>
                </a:solidFill>
              </a:rPr>
              <a:t>To respond to those at risk of self-harm or suicide.</a:t>
            </a:r>
            <a:endParaRPr lang="en-US" b="0" i="0" dirty="0">
              <a:solidFill>
                <a:srgbClr val="000000"/>
              </a:solidFill>
              <a:effectLst/>
            </a:endParaRPr>
          </a:p>
          <a:p>
            <a:pPr algn="l"/>
            <a:r>
              <a:rPr lang="en-US" dirty="0">
                <a:solidFill>
                  <a:srgbClr val="000000"/>
                </a:solidFill>
              </a:rPr>
              <a:t>When to seek outside help.</a:t>
            </a:r>
            <a:endParaRPr lang="en-US" b="0" i="0" dirty="0">
              <a:solidFill>
                <a:srgbClr val="000000"/>
              </a:solidFill>
              <a:effectLst/>
            </a:endParaRP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4</a:t>
            </a:fld>
            <a:endParaRPr lang="en-US" dirty="0"/>
          </a:p>
        </p:txBody>
      </p:sp>
    </p:spTree>
    <p:extLst>
      <p:ext uri="{BB962C8B-B14F-4D97-AF65-F5344CB8AC3E}">
        <p14:creationId xmlns:p14="http://schemas.microsoft.com/office/powerpoint/2010/main" val="364272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5</a:t>
            </a:r>
            <a:br>
              <a:rPr lang="en-US" sz="800" dirty="0">
                <a:solidFill>
                  <a:schemeClr val="bg1">
                    <a:lumMod val="95000"/>
                  </a:schemeClr>
                </a:solidFill>
              </a:rPr>
            </a:br>
            <a:r>
              <a:rPr lang="en-US" dirty="0"/>
              <a:t>Is the office a safe place? </a:t>
            </a:r>
          </a:p>
        </p:txBody>
      </p:sp>
      <p:sp>
        <p:nvSpPr>
          <p:cNvPr id="2" name="Content Placeholder 1"/>
          <p:cNvSpPr>
            <a:spLocks noGrp="1"/>
          </p:cNvSpPr>
          <p:nvPr>
            <p:ph idx="1"/>
          </p:nvPr>
        </p:nvSpPr>
        <p:spPr/>
        <p:txBody>
          <a:bodyPr/>
          <a:lstStyle/>
          <a:p>
            <a:r>
              <a:rPr lang="en-US" dirty="0"/>
              <a:t>Front desk/reception</a:t>
            </a:r>
          </a:p>
          <a:p>
            <a:r>
              <a:rPr lang="en-US" dirty="0"/>
              <a:t>Openness of the rest of the area</a:t>
            </a:r>
          </a:p>
          <a:p>
            <a:r>
              <a:rPr lang="en-US" i="0" dirty="0">
                <a:solidFill>
                  <a:srgbClr val="000000"/>
                </a:solidFill>
                <a:effectLst/>
              </a:rPr>
              <a:t>Way to call for help without making things worse?</a:t>
            </a:r>
          </a:p>
          <a:p>
            <a:r>
              <a:rPr lang="en-US" dirty="0">
                <a:solidFill>
                  <a:srgbClr val="000000"/>
                </a:solidFill>
              </a:rPr>
              <a:t>Does a panic button call 911?</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5</a:t>
            </a:fld>
            <a:endParaRPr lang="en-US" dirty="0"/>
          </a:p>
        </p:txBody>
      </p:sp>
    </p:spTree>
    <p:extLst>
      <p:ext uri="{BB962C8B-B14F-4D97-AF65-F5344CB8AC3E}">
        <p14:creationId xmlns:p14="http://schemas.microsoft.com/office/powerpoint/2010/main" val="239835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077200" cy="1066800"/>
          </a:xfrm>
        </p:spPr>
        <p:txBody>
          <a:bodyPr/>
          <a:lstStyle/>
          <a:p>
            <a:r>
              <a:rPr lang="en-US" sz="800" dirty="0">
                <a:solidFill>
                  <a:schemeClr val="bg1">
                    <a:lumMod val="95000"/>
                  </a:schemeClr>
                </a:solidFill>
              </a:rPr>
              <a:t>&gt;&gt;Slide 6</a:t>
            </a:r>
            <a:br>
              <a:rPr lang="en-US" sz="800" dirty="0">
                <a:solidFill>
                  <a:schemeClr val="bg1">
                    <a:lumMod val="95000"/>
                  </a:schemeClr>
                </a:solidFill>
              </a:rPr>
            </a:br>
            <a:r>
              <a:rPr lang="en-US" dirty="0"/>
              <a:t>An environment of acceptance and listening</a:t>
            </a:r>
          </a:p>
        </p:txBody>
      </p:sp>
      <p:sp>
        <p:nvSpPr>
          <p:cNvPr id="2" name="Content Placeholder 1"/>
          <p:cNvSpPr>
            <a:spLocks noGrp="1"/>
          </p:cNvSpPr>
          <p:nvPr>
            <p:ph idx="1"/>
          </p:nvPr>
        </p:nvSpPr>
        <p:spPr/>
        <p:txBody>
          <a:bodyPr/>
          <a:lstStyle/>
          <a:p>
            <a:r>
              <a:rPr lang="en-US" dirty="0"/>
              <a:t>If the entryway seems like a fort, does that impede the ability to have an environment of acceptance?</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6</a:t>
            </a:fld>
            <a:endParaRPr lang="en-US" dirty="0"/>
          </a:p>
        </p:txBody>
      </p:sp>
    </p:spTree>
    <p:extLst>
      <p:ext uri="{BB962C8B-B14F-4D97-AF65-F5344CB8AC3E}">
        <p14:creationId xmlns:p14="http://schemas.microsoft.com/office/powerpoint/2010/main" val="30126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7696200" cy="1066800"/>
          </a:xfrm>
        </p:spPr>
        <p:txBody>
          <a:bodyPr/>
          <a:lstStyle/>
          <a:p>
            <a:r>
              <a:rPr lang="en-US" sz="800" dirty="0">
                <a:solidFill>
                  <a:schemeClr val="bg1">
                    <a:lumMod val="95000"/>
                  </a:schemeClr>
                </a:solidFill>
              </a:rPr>
              <a:t>&gt;&gt;Slide  7</a:t>
            </a:r>
            <a:br>
              <a:rPr lang="en-US" sz="800" dirty="0">
                <a:solidFill>
                  <a:schemeClr val="bg1">
                    <a:lumMod val="95000"/>
                  </a:schemeClr>
                </a:solidFill>
              </a:rPr>
            </a:br>
            <a:r>
              <a:rPr lang="en-US" dirty="0"/>
              <a:t>You’re about to go out into the community </a:t>
            </a:r>
          </a:p>
        </p:txBody>
      </p:sp>
      <p:sp>
        <p:nvSpPr>
          <p:cNvPr id="2" name="Content Placeholder 1"/>
          <p:cNvSpPr>
            <a:spLocks noGrp="1"/>
          </p:cNvSpPr>
          <p:nvPr>
            <p:ph idx="1"/>
          </p:nvPr>
        </p:nvSpPr>
        <p:spPr/>
        <p:txBody>
          <a:bodyPr/>
          <a:lstStyle/>
          <a:p>
            <a:r>
              <a:rPr lang="en-US" dirty="0"/>
              <a:t>Think about how to keep this home visit safe for all</a:t>
            </a:r>
          </a:p>
          <a:p>
            <a:r>
              <a:rPr lang="en-US" dirty="0"/>
              <a:t>Initial assessment. Check the consumer file for any alerts such as:</a:t>
            </a:r>
          </a:p>
          <a:p>
            <a:pPr lvl="1"/>
            <a:r>
              <a:rPr lang="en-US" i="0" dirty="0">
                <a:solidFill>
                  <a:srgbClr val="000000"/>
                </a:solidFill>
                <a:effectLst/>
              </a:rPr>
              <a:t>Any history of violence or threats</a:t>
            </a:r>
          </a:p>
          <a:p>
            <a:pPr lvl="1"/>
            <a:r>
              <a:rPr lang="en-US" dirty="0">
                <a:solidFill>
                  <a:srgbClr val="000000"/>
                </a:solidFill>
              </a:rPr>
              <a:t>Current stressors</a:t>
            </a:r>
          </a:p>
          <a:p>
            <a:pPr lvl="1"/>
            <a:r>
              <a:rPr lang="en-US" i="0" dirty="0">
                <a:solidFill>
                  <a:srgbClr val="000000"/>
                </a:solidFill>
                <a:effectLst/>
              </a:rPr>
              <a:t>Substance misuse history</a:t>
            </a:r>
          </a:p>
          <a:p>
            <a:pPr lvl="1"/>
            <a:r>
              <a:rPr lang="en-US" dirty="0">
                <a:solidFill>
                  <a:srgbClr val="000000"/>
                </a:solidFill>
              </a:rPr>
              <a:t>Mental health history</a:t>
            </a:r>
          </a:p>
          <a:p>
            <a:pPr lvl="1"/>
            <a:r>
              <a:rPr lang="en-US" i="0" dirty="0">
                <a:solidFill>
                  <a:srgbClr val="000000"/>
                </a:solidFill>
                <a:effectLst/>
              </a:rPr>
              <a:t>Family violence history</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7</a:t>
            </a:fld>
            <a:endParaRPr lang="en-US" dirty="0"/>
          </a:p>
        </p:txBody>
      </p:sp>
    </p:spTree>
    <p:extLst>
      <p:ext uri="{BB962C8B-B14F-4D97-AF65-F5344CB8AC3E}">
        <p14:creationId xmlns:p14="http://schemas.microsoft.com/office/powerpoint/2010/main" val="17635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68001F-403E-2577-952B-21C51F451D0E}"/>
              </a:ext>
            </a:extLst>
          </p:cNvPr>
          <p:cNvSpPr>
            <a:spLocks noGrp="1"/>
          </p:cNvSpPr>
          <p:nvPr>
            <p:ph type="title"/>
          </p:nvPr>
        </p:nvSpPr>
        <p:spPr/>
        <p:txBody>
          <a:bodyPr/>
          <a:lstStyle/>
          <a:p>
            <a:r>
              <a:rPr lang="en-US" sz="500" dirty="0">
                <a:solidFill>
                  <a:schemeClr val="bg1">
                    <a:lumMod val="95000"/>
                  </a:schemeClr>
                </a:solidFill>
              </a:rPr>
              <a:t>&gt;&gt;Slide  8</a:t>
            </a:r>
            <a:br>
              <a:rPr lang="en-US" dirty="0">
                <a:solidFill>
                  <a:schemeClr val="bg1">
                    <a:lumMod val="95000"/>
                  </a:schemeClr>
                </a:solidFill>
              </a:rPr>
            </a:br>
            <a:r>
              <a:rPr lang="en-US" dirty="0"/>
              <a:t>Before leaving the office</a:t>
            </a:r>
          </a:p>
        </p:txBody>
      </p:sp>
      <p:sp>
        <p:nvSpPr>
          <p:cNvPr id="2" name="Content Placeholder 1">
            <a:extLst>
              <a:ext uri="{FF2B5EF4-FFF2-40B4-BE49-F238E27FC236}">
                <a16:creationId xmlns:a16="http://schemas.microsoft.com/office/drawing/2014/main" id="{4B204870-0A42-DD14-419E-F224EB501A16}"/>
              </a:ext>
            </a:extLst>
          </p:cNvPr>
          <p:cNvSpPr>
            <a:spLocks noGrp="1"/>
          </p:cNvSpPr>
          <p:nvPr>
            <p:ph idx="1"/>
          </p:nvPr>
        </p:nvSpPr>
        <p:spPr>
          <a:xfrm>
            <a:off x="304800" y="1066800"/>
            <a:ext cx="8610600" cy="5181600"/>
          </a:xfrm>
        </p:spPr>
        <p:txBody>
          <a:bodyPr/>
          <a:lstStyle/>
          <a:p>
            <a:r>
              <a:rPr lang="en-US" sz="2400" dirty="0"/>
              <a:t>Look up address</a:t>
            </a:r>
          </a:p>
          <a:p>
            <a:pPr lvl="1"/>
            <a:r>
              <a:rPr lang="en-US" sz="2400" dirty="0"/>
              <a:t>Is this a neighborhood you have been to before?</a:t>
            </a:r>
          </a:p>
          <a:p>
            <a:pPr lvl="1"/>
            <a:r>
              <a:rPr lang="en-US" sz="2400" dirty="0"/>
              <a:t>Does this area have cell phone service? If not, make a plan to check in with the office if there is any concern. </a:t>
            </a:r>
          </a:p>
          <a:p>
            <a:pPr lvl="1"/>
            <a:r>
              <a:rPr lang="en-US" sz="2400" dirty="0"/>
              <a:t>Are there any construction or concerns to get to and from your home visit?  </a:t>
            </a:r>
          </a:p>
          <a:p>
            <a:r>
              <a:rPr lang="en-US" sz="2400" dirty="0"/>
              <a:t>Look where you may park. In some rural places there is only parking on the side of the road or end of driveway.   Try to park in a way that you can’t get blocked in.</a:t>
            </a:r>
          </a:p>
          <a:p>
            <a:r>
              <a:rPr lang="en-US" sz="2400" dirty="0"/>
              <a:t>Make sure you have the correct shoes for the trip.  Is it a farm?  Boots with some grip on the bottom may be safer and help them to feel comfortable with you.  Also consider, easy on/off shoes or shoe covers.</a:t>
            </a:r>
            <a:endParaRPr lang="en-US" dirty="0"/>
          </a:p>
        </p:txBody>
      </p:sp>
      <p:sp>
        <p:nvSpPr>
          <p:cNvPr id="3" name="Slide Number Placeholder 2">
            <a:extLst>
              <a:ext uri="{FF2B5EF4-FFF2-40B4-BE49-F238E27FC236}">
                <a16:creationId xmlns:a16="http://schemas.microsoft.com/office/drawing/2014/main" id="{58B95551-6EFF-3ED4-D16C-17E7D17469C8}"/>
              </a:ext>
            </a:extLst>
          </p:cNvPr>
          <p:cNvSpPr>
            <a:spLocks noGrp="1"/>
          </p:cNvSpPr>
          <p:nvPr>
            <p:ph type="sldNum" sz="quarter" idx="10"/>
          </p:nvPr>
        </p:nvSpPr>
        <p:spPr/>
        <p:txBody>
          <a:bodyPr/>
          <a:lstStyle/>
          <a:p>
            <a:pPr>
              <a:defRPr/>
            </a:pPr>
            <a:fld id="{F2DF5F09-D78D-44DB-A338-E90D23C46220}" type="slidenum">
              <a:rPr lang="en-US" smtClean="0"/>
              <a:pPr>
                <a:defRPr/>
              </a:pPr>
              <a:t>8</a:t>
            </a:fld>
            <a:endParaRPr lang="en-US" dirty="0"/>
          </a:p>
        </p:txBody>
      </p:sp>
    </p:spTree>
    <p:extLst>
      <p:ext uri="{BB962C8B-B14F-4D97-AF65-F5344CB8AC3E}">
        <p14:creationId xmlns:p14="http://schemas.microsoft.com/office/powerpoint/2010/main" val="3976284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490BA7-EF1A-19F1-1A08-802F1DFB13AD}"/>
              </a:ext>
            </a:extLst>
          </p:cNvPr>
          <p:cNvSpPr>
            <a:spLocks noGrp="1"/>
          </p:cNvSpPr>
          <p:nvPr>
            <p:ph type="title"/>
          </p:nvPr>
        </p:nvSpPr>
        <p:spPr>
          <a:xfrm>
            <a:off x="609516" y="46038"/>
            <a:ext cx="7696200" cy="792162"/>
          </a:xfrm>
        </p:spPr>
        <p:txBody>
          <a:bodyPr/>
          <a:lstStyle/>
          <a:p>
            <a:r>
              <a:rPr lang="en-US" sz="800" dirty="0">
                <a:solidFill>
                  <a:schemeClr val="bg1">
                    <a:lumMod val="95000"/>
                  </a:schemeClr>
                </a:solidFill>
              </a:rPr>
              <a:t>&gt;&gt;Slide  9</a:t>
            </a:r>
            <a:br>
              <a:rPr lang="en-US" sz="800" dirty="0">
                <a:solidFill>
                  <a:schemeClr val="bg1">
                    <a:lumMod val="95000"/>
                  </a:schemeClr>
                </a:solidFill>
              </a:rPr>
            </a:br>
            <a:r>
              <a:rPr lang="en-US" dirty="0"/>
              <a:t>Know your surroundings</a:t>
            </a:r>
          </a:p>
        </p:txBody>
      </p:sp>
      <p:sp>
        <p:nvSpPr>
          <p:cNvPr id="24" name="Content Placeholder 23" descr="Zoomed in view of an intersection and house to visit indicated by a red circle.  The house is next to the long driveway for a elementary school, as a stop sign at the 3 way stop.​ Where would you park?&#10;">
            <a:extLst>
              <a:ext uri="{FF2B5EF4-FFF2-40B4-BE49-F238E27FC236}">
                <a16:creationId xmlns:a16="http://schemas.microsoft.com/office/drawing/2014/main" id="{985582EC-A307-0CE2-9E57-22E3AA60365C}"/>
              </a:ext>
            </a:extLst>
          </p:cNvPr>
          <p:cNvSpPr>
            <a:spLocks noGrp="1"/>
          </p:cNvSpPr>
          <p:nvPr>
            <p:ph idx="1"/>
          </p:nvPr>
        </p:nvSpPr>
        <p:spPr>
          <a:xfrm>
            <a:off x="228600" y="802148"/>
            <a:ext cx="4343400" cy="4836652"/>
          </a:xfrm>
        </p:spPr>
        <p:txBody>
          <a:bodyPr/>
          <a:lstStyle/>
          <a:p>
            <a:r>
              <a:rPr lang="en-US" sz="2200" dirty="0"/>
              <a:t>Google maps view of small rural village. You can see the soccer field, elementary school and several intersections.</a:t>
            </a:r>
          </a:p>
          <a:p>
            <a:pPr marL="0" indent="0">
              <a:buNone/>
            </a:pPr>
            <a:endParaRPr lang="en-US" sz="3600" dirty="0"/>
          </a:p>
          <a:p>
            <a:r>
              <a:rPr lang="en-US" sz="2200" dirty="0"/>
              <a:t>Zoomed in view of an intersection and house to visit indicated by a red circle.  The house is next to the long driveway for an elementary school, as a stop sign at the 3 way stop.​ </a:t>
            </a:r>
          </a:p>
          <a:p>
            <a:pPr marL="0" indent="0">
              <a:buNone/>
            </a:pPr>
            <a:endParaRPr lang="en-US" sz="1200" dirty="0"/>
          </a:p>
          <a:p>
            <a:r>
              <a:rPr lang="en-US" sz="2200" dirty="0"/>
              <a:t>Where would you park?  </a:t>
            </a:r>
          </a:p>
          <a:p>
            <a:r>
              <a:rPr lang="en-US" sz="2200" dirty="0"/>
              <a:t>What challenges might you expect?</a:t>
            </a:r>
          </a:p>
        </p:txBody>
      </p:sp>
      <p:pic>
        <p:nvPicPr>
          <p:cNvPr id="17" name="Picture 16" descr="Google maps view of small rural village. You can see the soccer field, elementary school and several intersections. A small red circle over the school.&#10;">
            <a:extLst>
              <a:ext uri="{FF2B5EF4-FFF2-40B4-BE49-F238E27FC236}">
                <a16:creationId xmlns:a16="http://schemas.microsoft.com/office/drawing/2014/main" id="{0128CB72-D4E4-3308-BC07-B5FB4E3F9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785945"/>
            <a:ext cx="3943900" cy="2210108"/>
          </a:xfrm>
          <a:prstGeom prst="rect">
            <a:avLst/>
          </a:prstGeom>
        </p:spPr>
      </p:pic>
      <p:sp>
        <p:nvSpPr>
          <p:cNvPr id="14" name="Oval 13" descr="Small red oval around elementary school in zoomed out Google map">
            <a:extLst>
              <a:ext uri="{FF2B5EF4-FFF2-40B4-BE49-F238E27FC236}">
                <a16:creationId xmlns:a16="http://schemas.microsoft.com/office/drawing/2014/main" id="{EE7FAD0E-CE57-1A64-A7DB-113D81D9BB65}"/>
              </a:ext>
            </a:extLst>
          </p:cNvPr>
          <p:cNvSpPr/>
          <p:nvPr/>
        </p:nvSpPr>
        <p:spPr>
          <a:xfrm>
            <a:off x="7156072" y="1890999"/>
            <a:ext cx="144710" cy="24537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Zoomed in view of an intersection and house to visit indicated by a red circle.  The house is next to the long driveway for a elementary school, as a stop sign at the 3 way stop.​ Where would you park?&#10;">
            <a:extLst>
              <a:ext uri="{FF2B5EF4-FFF2-40B4-BE49-F238E27FC236}">
                <a16:creationId xmlns:a16="http://schemas.microsoft.com/office/drawing/2014/main" id="{F4972BC8-E662-7CB9-B54A-A9B2EB63A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362325"/>
            <a:ext cx="3752850" cy="2428875"/>
          </a:xfrm>
          <a:prstGeom prst="rect">
            <a:avLst/>
          </a:prstGeom>
        </p:spPr>
      </p:pic>
      <p:sp>
        <p:nvSpPr>
          <p:cNvPr id="13" name="Oval 12" descr="Large red oval circle on elementary school in enlarged map">
            <a:extLst>
              <a:ext uri="{FF2B5EF4-FFF2-40B4-BE49-F238E27FC236}">
                <a16:creationId xmlns:a16="http://schemas.microsoft.com/office/drawing/2014/main" id="{F3DB8EAA-A93F-B314-4A84-730B4B33CD9A}"/>
              </a:ext>
            </a:extLst>
          </p:cNvPr>
          <p:cNvSpPr/>
          <p:nvPr/>
        </p:nvSpPr>
        <p:spPr>
          <a:xfrm>
            <a:off x="6999827" y="4094869"/>
            <a:ext cx="381000" cy="9355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E0B5FB1D-631C-2AF8-A1A2-509C3299E73F}"/>
              </a:ext>
            </a:extLst>
          </p:cNvPr>
          <p:cNvSpPr>
            <a:spLocks noGrp="1"/>
          </p:cNvSpPr>
          <p:nvPr>
            <p:ph type="sldNum" sz="quarter" idx="10"/>
          </p:nvPr>
        </p:nvSpPr>
        <p:spPr>
          <a:xfrm>
            <a:off x="6589670" y="6212798"/>
            <a:ext cx="2362200" cy="244475"/>
          </a:xfrm>
        </p:spPr>
        <p:txBody>
          <a:bodyPr/>
          <a:lstStyle/>
          <a:p>
            <a:pPr>
              <a:defRPr/>
            </a:pPr>
            <a:fld id="{F42DF3E2-0175-464B-95E4-5D6CFE698002}" type="slidenum">
              <a:rPr lang="en-US" smtClean="0"/>
              <a:pPr>
                <a:defRPr/>
              </a:pPr>
              <a:t>9</a:t>
            </a:fld>
            <a:endParaRPr lang="en-US" dirty="0"/>
          </a:p>
        </p:txBody>
      </p:sp>
    </p:spTree>
    <p:extLst>
      <p:ext uri="{BB962C8B-B14F-4D97-AF65-F5344CB8AC3E}">
        <p14:creationId xmlns:p14="http://schemas.microsoft.com/office/powerpoint/2010/main" val="272326078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22052</TotalTime>
  <Words>2302</Words>
  <Application>Microsoft Macintosh PowerPoint</Application>
  <PresentationFormat>On-screen Show (4:3)</PresentationFormat>
  <Paragraphs>190</Paragraphs>
  <Slides>32</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72</vt:lpstr>
      <vt:lpstr>Arial</vt:lpstr>
      <vt:lpstr>Arial Rounded MT Bold</vt:lpstr>
      <vt:lpstr>Calibri</vt:lpstr>
      <vt:lpstr>Roboto</vt:lpstr>
      <vt:lpstr>Tahoma</vt:lpstr>
      <vt:lpstr>Default Design</vt:lpstr>
      <vt:lpstr>&gt;&gt;Slide 1  Independent Living Research Utilization</vt:lpstr>
      <vt:lpstr>&gt;&gt;Slide 2 APRIL Conference 2022   Managing the Changing Needs of Your Center’s Consumers and Staff while Navigating Negative Community Attitudes:  Keeping Your Consumers and Staff Safe  Presenters: Alexandra  Mikowski Paula McElwee Vicki Smith  October 12, 2022</vt:lpstr>
      <vt:lpstr>&gt;&gt;Slide 3  Meet the Presenters</vt:lpstr>
      <vt:lpstr>&gt;&gt;Slide 4  What You Will Learn</vt:lpstr>
      <vt:lpstr>&gt;&gt;Slide  5 Is the office a safe place? </vt:lpstr>
      <vt:lpstr>&gt;&gt;Slide 6 An environment of acceptance and listening</vt:lpstr>
      <vt:lpstr>&gt;&gt;Slide  7 You’re about to go out into the community </vt:lpstr>
      <vt:lpstr>&gt;&gt;Slide  8 Before leaving the office</vt:lpstr>
      <vt:lpstr>&gt;&gt;Slide  9 Know your surroundings</vt:lpstr>
      <vt:lpstr>&gt;&gt;Slide  10 Checklist as you are about to leave for visit</vt:lpstr>
      <vt:lpstr>&gt;&gt;Slide  11 What to wear</vt:lpstr>
      <vt:lpstr>&gt;&gt;Slide  12  Cultural considerations </vt:lpstr>
      <vt:lpstr>&gt;&gt;Slide  13  As you approach the home</vt:lpstr>
      <vt:lpstr>&gt;&gt;Slide  14  Examples of individual or apartment power boxes</vt:lpstr>
      <vt:lpstr>&gt;&gt;Slide  15  Knocking on the door</vt:lpstr>
      <vt:lpstr>&gt;&gt;Slide  16  Video of home visiting</vt:lpstr>
      <vt:lpstr>&gt;&gt;Slide  17  In the home</vt:lpstr>
      <vt:lpstr>&gt;&gt;Slide  18  Visit expectation</vt:lpstr>
      <vt:lpstr>&gt;&gt;Slide  19  If things go sideways</vt:lpstr>
      <vt:lpstr>&gt;&gt;Slide  20  Policies – plan your work and work your plan</vt:lpstr>
      <vt:lpstr>&gt;&gt;Slide  21  You are your own most important resource</vt:lpstr>
      <vt:lpstr>&gt;&gt;Slide  22  Video: Run Hide Fight</vt:lpstr>
      <vt:lpstr>&gt;&gt;Slide  23  What if your baseline anxiety is high?</vt:lpstr>
      <vt:lpstr>&gt;&gt;Slide  24  We have mostly been looking at staff situations</vt:lpstr>
      <vt:lpstr>&gt;&gt;Slide  25 Consumers who are Angry or Upset</vt:lpstr>
      <vt:lpstr>&gt;&gt;Slide  26 Is your anxiety contributing? </vt:lpstr>
      <vt:lpstr>&gt;&gt;Slide  27 What to do if you think the individual is suicidal</vt:lpstr>
      <vt:lpstr>&gt;&gt;Slide  28 When do you need outside help and what is that?</vt:lpstr>
      <vt:lpstr>&gt;&gt;Slide 29 Audience Q&amp;A</vt:lpstr>
      <vt:lpstr>&gt;&gt;Slide 30 Additional Resources</vt:lpstr>
      <vt:lpstr>&gt;&gt;Slide 31  Final Questions and Evaluation Survey</vt:lpstr>
      <vt:lpstr>&gt;&gt; Slide 32 IL-NET Attribution</vt:lpstr>
    </vt:vector>
  </TitlesOfParts>
  <Company>Tirr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 Workshop 2019 Fueling Business Acumen</dc:title>
  <dc:creator>eubanks</dc:creator>
  <cp:lastModifiedBy>Rachel Kaplan She/Her</cp:lastModifiedBy>
  <cp:revision>630</cp:revision>
  <cp:lastPrinted>2018-09-12T11:52:12Z</cp:lastPrinted>
  <dcterms:created xsi:type="dcterms:W3CDTF">2011-01-05T14:17:40Z</dcterms:created>
  <dcterms:modified xsi:type="dcterms:W3CDTF">2022-09-27T19:47:49Z</dcterms:modified>
</cp:coreProperties>
</file>