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1"/>
  </p:notesMasterIdLst>
  <p:sldIdLst>
    <p:sldId id="256" r:id="rId2"/>
    <p:sldId id="260" r:id="rId3"/>
    <p:sldId id="257" r:id="rId4"/>
    <p:sldId id="259" r:id="rId5"/>
    <p:sldId id="273" r:id="rId6"/>
    <p:sldId id="262" r:id="rId7"/>
    <p:sldId id="270" r:id="rId8"/>
    <p:sldId id="271" r:id="rId9"/>
    <p:sldId id="269" r:id="rId10"/>
    <p:sldId id="272" r:id="rId11"/>
    <p:sldId id="258" r:id="rId12"/>
    <p:sldId id="280" r:id="rId13"/>
    <p:sldId id="281" r:id="rId14"/>
    <p:sldId id="282" r:id="rId15"/>
    <p:sldId id="285" r:id="rId16"/>
    <p:sldId id="283" r:id="rId17"/>
    <p:sldId id="284" r:id="rId18"/>
    <p:sldId id="289" r:id="rId19"/>
    <p:sldId id="292" r:id="rId20"/>
    <p:sldId id="276" r:id="rId21"/>
    <p:sldId id="286" r:id="rId22"/>
    <p:sldId id="279" r:id="rId23"/>
    <p:sldId id="294" r:id="rId24"/>
    <p:sldId id="296" r:id="rId25"/>
    <p:sldId id="265" r:id="rId26"/>
    <p:sldId id="274" r:id="rId27"/>
    <p:sldId id="275" r:id="rId28"/>
    <p:sldId id="287" r:id="rId29"/>
    <p:sldId id="29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4" autoAdjust="0"/>
    <p:restoredTop sz="94694"/>
  </p:normalViewPr>
  <p:slideViewPr>
    <p:cSldViewPr snapToGrid="0">
      <p:cViewPr varScale="1">
        <p:scale>
          <a:sx n="121" d="100"/>
          <a:sy n="121" d="100"/>
        </p:scale>
        <p:origin x="59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2773F3-6323-4106-94F1-4E5AE9E1B4FB}"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0BA8B5FB-2408-414B-A663-E4031558A35F}">
      <dgm:prSet/>
      <dgm:spPr/>
      <dgm:t>
        <a:bodyPr/>
        <a:lstStyle/>
        <a:p>
          <a:r>
            <a:rPr lang="en-US" dirty="0">
              <a:latin typeface="Times New Roman" panose="02020603050405020304" pitchFamily="18" charset="0"/>
              <a:cs typeface="Times New Roman" panose="02020603050405020304" pitchFamily="18" charset="0"/>
            </a:rPr>
            <a:t>We are disability-led organizations</a:t>
          </a:r>
        </a:p>
      </dgm:t>
    </dgm:pt>
    <dgm:pt modelId="{F45EC974-7193-49AA-B079-B54C66F0D8F8}" type="parTrans" cxnId="{05F6BB2C-D69C-4CEF-84B9-429D1441329E}">
      <dgm:prSet/>
      <dgm:spPr/>
      <dgm:t>
        <a:bodyPr/>
        <a:lstStyle/>
        <a:p>
          <a:endParaRPr lang="en-US"/>
        </a:p>
      </dgm:t>
    </dgm:pt>
    <dgm:pt modelId="{E66904A8-F1BD-47AD-BDE3-A1C60C94FDFE}" type="sibTrans" cxnId="{05F6BB2C-D69C-4CEF-84B9-429D1441329E}">
      <dgm:prSet/>
      <dgm:spPr/>
      <dgm:t>
        <a:bodyPr/>
        <a:lstStyle/>
        <a:p>
          <a:endParaRPr lang="en-US"/>
        </a:p>
      </dgm:t>
    </dgm:pt>
    <dgm:pt modelId="{3B20E54E-F169-45B2-82CA-F7D37EAC93EE}">
      <dgm:prSet/>
      <dgm:spPr/>
      <dgm:t>
        <a:bodyPr/>
        <a:lstStyle/>
        <a:p>
          <a:r>
            <a:rPr lang="en-US" dirty="0">
              <a:latin typeface="Times New Roman" panose="02020603050405020304" pitchFamily="18" charset="0"/>
              <a:cs typeface="Times New Roman" panose="02020603050405020304" pitchFamily="18" charset="0"/>
            </a:rPr>
            <a:t>Stay focused as our movement needs us! </a:t>
          </a:r>
        </a:p>
      </dgm:t>
    </dgm:pt>
    <dgm:pt modelId="{B82144E7-576B-44DA-92C6-5213D8297DC9}" type="parTrans" cxnId="{0592E658-91C1-474C-B539-2E4039459AB1}">
      <dgm:prSet/>
      <dgm:spPr/>
      <dgm:t>
        <a:bodyPr/>
        <a:lstStyle/>
        <a:p>
          <a:endParaRPr lang="en-US"/>
        </a:p>
      </dgm:t>
    </dgm:pt>
    <dgm:pt modelId="{E52FCB83-E3A4-4BB3-887A-2885B340DD01}" type="sibTrans" cxnId="{0592E658-91C1-474C-B539-2E4039459AB1}">
      <dgm:prSet/>
      <dgm:spPr/>
      <dgm:t>
        <a:bodyPr/>
        <a:lstStyle/>
        <a:p>
          <a:endParaRPr lang="en-US"/>
        </a:p>
      </dgm:t>
    </dgm:pt>
    <dgm:pt modelId="{F5765908-CEEB-44F3-8CAD-9D28A9953DFF}" type="pres">
      <dgm:prSet presAssocID="{052773F3-6323-4106-94F1-4E5AE9E1B4FB}" presName="vert0" presStyleCnt="0">
        <dgm:presLayoutVars>
          <dgm:dir/>
          <dgm:animOne val="branch"/>
          <dgm:animLvl val="lvl"/>
        </dgm:presLayoutVars>
      </dgm:prSet>
      <dgm:spPr/>
    </dgm:pt>
    <dgm:pt modelId="{DC559169-1696-4F13-8CBE-A9B630DE1609}" type="pres">
      <dgm:prSet presAssocID="{0BA8B5FB-2408-414B-A663-E4031558A35F}" presName="thickLine" presStyleLbl="alignNode1" presStyleIdx="0" presStyleCnt="2"/>
      <dgm:spPr/>
    </dgm:pt>
    <dgm:pt modelId="{8DB382B3-105A-477C-B64F-44C3E36D7044}" type="pres">
      <dgm:prSet presAssocID="{0BA8B5FB-2408-414B-A663-E4031558A35F}" presName="horz1" presStyleCnt="0"/>
      <dgm:spPr/>
    </dgm:pt>
    <dgm:pt modelId="{4581227F-D6D9-4F44-923A-B3D79AD67A19}" type="pres">
      <dgm:prSet presAssocID="{0BA8B5FB-2408-414B-A663-E4031558A35F}" presName="tx1" presStyleLbl="revTx" presStyleIdx="0" presStyleCnt="2"/>
      <dgm:spPr/>
    </dgm:pt>
    <dgm:pt modelId="{29097DE9-C38E-4B31-91A2-434DBFFA9AEB}" type="pres">
      <dgm:prSet presAssocID="{0BA8B5FB-2408-414B-A663-E4031558A35F}" presName="vert1" presStyleCnt="0"/>
      <dgm:spPr/>
    </dgm:pt>
    <dgm:pt modelId="{D08A8D0F-80A5-4156-9770-1B6286783162}" type="pres">
      <dgm:prSet presAssocID="{3B20E54E-F169-45B2-82CA-F7D37EAC93EE}" presName="thickLine" presStyleLbl="alignNode1" presStyleIdx="1" presStyleCnt="2"/>
      <dgm:spPr/>
    </dgm:pt>
    <dgm:pt modelId="{70CA1E8F-B8CF-4CAD-820A-486B175EB8B6}" type="pres">
      <dgm:prSet presAssocID="{3B20E54E-F169-45B2-82CA-F7D37EAC93EE}" presName="horz1" presStyleCnt="0"/>
      <dgm:spPr/>
    </dgm:pt>
    <dgm:pt modelId="{DD0BA224-FD1F-429B-BE33-401905767BC6}" type="pres">
      <dgm:prSet presAssocID="{3B20E54E-F169-45B2-82CA-F7D37EAC93EE}" presName="tx1" presStyleLbl="revTx" presStyleIdx="1" presStyleCnt="2"/>
      <dgm:spPr/>
    </dgm:pt>
    <dgm:pt modelId="{E421FC0F-135E-4789-89AF-E5F8847FC4F6}" type="pres">
      <dgm:prSet presAssocID="{3B20E54E-F169-45B2-82CA-F7D37EAC93EE}" presName="vert1" presStyleCnt="0"/>
      <dgm:spPr/>
    </dgm:pt>
  </dgm:ptLst>
  <dgm:cxnLst>
    <dgm:cxn modelId="{9BAC3021-2D36-4228-B44C-74373765BF43}" type="presOf" srcId="{3B20E54E-F169-45B2-82CA-F7D37EAC93EE}" destId="{DD0BA224-FD1F-429B-BE33-401905767BC6}" srcOrd="0" destOrd="0" presId="urn:microsoft.com/office/officeart/2008/layout/LinedList"/>
    <dgm:cxn modelId="{05F6BB2C-D69C-4CEF-84B9-429D1441329E}" srcId="{052773F3-6323-4106-94F1-4E5AE9E1B4FB}" destId="{0BA8B5FB-2408-414B-A663-E4031558A35F}" srcOrd="0" destOrd="0" parTransId="{F45EC974-7193-49AA-B079-B54C66F0D8F8}" sibTransId="{E66904A8-F1BD-47AD-BDE3-A1C60C94FDFE}"/>
    <dgm:cxn modelId="{0592E658-91C1-474C-B539-2E4039459AB1}" srcId="{052773F3-6323-4106-94F1-4E5AE9E1B4FB}" destId="{3B20E54E-F169-45B2-82CA-F7D37EAC93EE}" srcOrd="1" destOrd="0" parTransId="{B82144E7-576B-44DA-92C6-5213D8297DC9}" sibTransId="{E52FCB83-E3A4-4BB3-887A-2885B340DD01}"/>
    <dgm:cxn modelId="{ABFB5C59-7791-4D8B-A76C-4C3609B22BF5}" type="presOf" srcId="{0BA8B5FB-2408-414B-A663-E4031558A35F}" destId="{4581227F-D6D9-4F44-923A-B3D79AD67A19}" srcOrd="0" destOrd="0" presId="urn:microsoft.com/office/officeart/2008/layout/LinedList"/>
    <dgm:cxn modelId="{45AFB867-7C90-4756-8098-9741799B863B}" type="presOf" srcId="{052773F3-6323-4106-94F1-4E5AE9E1B4FB}" destId="{F5765908-CEEB-44F3-8CAD-9D28A9953DFF}" srcOrd="0" destOrd="0" presId="urn:microsoft.com/office/officeart/2008/layout/LinedList"/>
    <dgm:cxn modelId="{CC8DF4B8-7C4E-4F13-A027-4AA6C861C9D1}" type="presParOf" srcId="{F5765908-CEEB-44F3-8CAD-9D28A9953DFF}" destId="{DC559169-1696-4F13-8CBE-A9B630DE1609}" srcOrd="0" destOrd="0" presId="urn:microsoft.com/office/officeart/2008/layout/LinedList"/>
    <dgm:cxn modelId="{B944A068-10D5-4FB9-AD7C-6FDDEE14EDCD}" type="presParOf" srcId="{F5765908-CEEB-44F3-8CAD-9D28A9953DFF}" destId="{8DB382B3-105A-477C-B64F-44C3E36D7044}" srcOrd="1" destOrd="0" presId="urn:microsoft.com/office/officeart/2008/layout/LinedList"/>
    <dgm:cxn modelId="{C17EE544-E2AD-4696-845E-759610D245BA}" type="presParOf" srcId="{8DB382B3-105A-477C-B64F-44C3E36D7044}" destId="{4581227F-D6D9-4F44-923A-B3D79AD67A19}" srcOrd="0" destOrd="0" presId="urn:microsoft.com/office/officeart/2008/layout/LinedList"/>
    <dgm:cxn modelId="{04C76F5A-FA6B-4684-8811-AF78D238DF61}" type="presParOf" srcId="{8DB382B3-105A-477C-B64F-44C3E36D7044}" destId="{29097DE9-C38E-4B31-91A2-434DBFFA9AEB}" srcOrd="1" destOrd="0" presId="urn:microsoft.com/office/officeart/2008/layout/LinedList"/>
    <dgm:cxn modelId="{9D590717-7534-416F-B4B2-A2DA32F800D6}" type="presParOf" srcId="{F5765908-CEEB-44F3-8CAD-9D28A9953DFF}" destId="{D08A8D0F-80A5-4156-9770-1B6286783162}" srcOrd="2" destOrd="0" presId="urn:microsoft.com/office/officeart/2008/layout/LinedList"/>
    <dgm:cxn modelId="{FF69E59E-A8A5-47A5-8E40-9CE23716B8B9}" type="presParOf" srcId="{F5765908-CEEB-44F3-8CAD-9D28A9953DFF}" destId="{70CA1E8F-B8CF-4CAD-820A-486B175EB8B6}" srcOrd="3" destOrd="0" presId="urn:microsoft.com/office/officeart/2008/layout/LinedList"/>
    <dgm:cxn modelId="{D6DEE812-3B8C-4220-AC52-956094548058}" type="presParOf" srcId="{70CA1E8F-B8CF-4CAD-820A-486B175EB8B6}" destId="{DD0BA224-FD1F-429B-BE33-401905767BC6}" srcOrd="0" destOrd="0" presId="urn:microsoft.com/office/officeart/2008/layout/LinedList"/>
    <dgm:cxn modelId="{A138D24D-D242-4883-B955-3A78F43E4BB7}" type="presParOf" srcId="{70CA1E8F-B8CF-4CAD-820A-486B175EB8B6}" destId="{E421FC0F-135E-4789-89AF-E5F8847FC4F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559169-1696-4F13-8CBE-A9B630DE1609}">
      <dsp:nvSpPr>
        <dsp:cNvPr id="0" name=""/>
        <dsp:cNvSpPr/>
      </dsp:nvSpPr>
      <dsp:spPr>
        <a:xfrm>
          <a:off x="0" y="0"/>
          <a:ext cx="566403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81227F-D6D9-4F44-923A-B3D79AD67A19}">
      <dsp:nvSpPr>
        <dsp:cNvPr id="0" name=""/>
        <dsp:cNvSpPr/>
      </dsp:nvSpPr>
      <dsp:spPr>
        <a:xfrm>
          <a:off x="0" y="0"/>
          <a:ext cx="5664038" cy="2489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120" tIns="198120" rIns="198120" bIns="198120" numCol="1" spcCol="1270" anchor="t" anchorCtr="0">
          <a:noAutofit/>
        </a:bodyPr>
        <a:lstStyle/>
        <a:p>
          <a:pPr marL="0" lvl="0" indent="0" algn="l" defTabSz="2311400">
            <a:lnSpc>
              <a:spcPct val="90000"/>
            </a:lnSpc>
            <a:spcBef>
              <a:spcPct val="0"/>
            </a:spcBef>
            <a:spcAft>
              <a:spcPct val="35000"/>
            </a:spcAft>
            <a:buNone/>
          </a:pPr>
          <a:r>
            <a:rPr lang="en-US" sz="5200" kern="1200" dirty="0">
              <a:latin typeface="Times New Roman" panose="02020603050405020304" pitchFamily="18" charset="0"/>
              <a:cs typeface="Times New Roman" panose="02020603050405020304" pitchFamily="18" charset="0"/>
            </a:rPr>
            <a:t>We are disability-led organizations</a:t>
          </a:r>
        </a:p>
      </dsp:txBody>
      <dsp:txXfrm>
        <a:off x="0" y="0"/>
        <a:ext cx="5664038" cy="2489847"/>
      </dsp:txXfrm>
    </dsp:sp>
    <dsp:sp modelId="{D08A8D0F-80A5-4156-9770-1B6286783162}">
      <dsp:nvSpPr>
        <dsp:cNvPr id="0" name=""/>
        <dsp:cNvSpPr/>
      </dsp:nvSpPr>
      <dsp:spPr>
        <a:xfrm>
          <a:off x="0" y="2489847"/>
          <a:ext cx="5664038" cy="0"/>
        </a:xfrm>
        <a:prstGeom prst="line">
          <a:avLst/>
        </a:prstGeom>
        <a:solidFill>
          <a:schemeClr val="accent2">
            <a:hueOff val="1524079"/>
            <a:satOff val="-320"/>
            <a:lumOff val="6863"/>
            <a:alphaOff val="0"/>
          </a:schemeClr>
        </a:solidFill>
        <a:ln w="12700" cap="flat" cmpd="sng" algn="ctr">
          <a:solidFill>
            <a:schemeClr val="accent2">
              <a:hueOff val="1524079"/>
              <a:satOff val="-320"/>
              <a:lumOff val="68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0BA224-FD1F-429B-BE33-401905767BC6}">
      <dsp:nvSpPr>
        <dsp:cNvPr id="0" name=""/>
        <dsp:cNvSpPr/>
      </dsp:nvSpPr>
      <dsp:spPr>
        <a:xfrm>
          <a:off x="0" y="2489847"/>
          <a:ext cx="5664038" cy="2489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120" tIns="198120" rIns="198120" bIns="198120" numCol="1" spcCol="1270" anchor="t" anchorCtr="0">
          <a:noAutofit/>
        </a:bodyPr>
        <a:lstStyle/>
        <a:p>
          <a:pPr marL="0" lvl="0" indent="0" algn="l" defTabSz="2311400">
            <a:lnSpc>
              <a:spcPct val="90000"/>
            </a:lnSpc>
            <a:spcBef>
              <a:spcPct val="0"/>
            </a:spcBef>
            <a:spcAft>
              <a:spcPct val="35000"/>
            </a:spcAft>
            <a:buNone/>
          </a:pPr>
          <a:r>
            <a:rPr lang="en-US" sz="5200" kern="1200" dirty="0">
              <a:latin typeface="Times New Roman" panose="02020603050405020304" pitchFamily="18" charset="0"/>
              <a:cs typeface="Times New Roman" panose="02020603050405020304" pitchFamily="18" charset="0"/>
            </a:rPr>
            <a:t>Stay focused as our movement needs us! </a:t>
          </a:r>
        </a:p>
      </dsp:txBody>
      <dsp:txXfrm>
        <a:off x="0" y="2489847"/>
        <a:ext cx="5664038" cy="248984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47FC30-039B-4436-8E94-F1B1E4B1EEC9}" type="datetimeFigureOut">
              <a:rPr lang="en-US" smtClean="0"/>
              <a:t>9/27/22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330206-59D1-4555-A772-81E7CE13777C}" type="slidenum">
              <a:rPr lang="en-US" smtClean="0"/>
              <a:t>‹#›</a:t>
            </a:fld>
            <a:endParaRPr lang="en-US" dirty="0"/>
          </a:p>
        </p:txBody>
      </p:sp>
    </p:spTree>
    <p:extLst>
      <p:ext uri="{BB962C8B-B14F-4D97-AF65-F5344CB8AC3E}">
        <p14:creationId xmlns:p14="http://schemas.microsoft.com/office/powerpoint/2010/main" val="669034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33C1uLDSUUc&amp;feature=emb_titl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34434D"/>
                </a:solidFill>
                <a:latin typeface="Times New Roman" panose="02020603050405020304" pitchFamily="18" charset="0"/>
                <a:cs typeface="Times New Roman" panose="02020603050405020304" pitchFamily="18" charset="0"/>
                <a:hlinkClick r:id="rId3"/>
              </a:rPr>
              <a:t>Community Leadership Academy</a:t>
            </a:r>
            <a:endParaRPr lang="en-US" sz="1200" dirty="0">
              <a:solidFill>
                <a:schemeClr val="tx1"/>
              </a:solidFill>
              <a:latin typeface="Times New Roman" panose="02020603050405020304" pitchFamily="18" charset="0"/>
              <a:cs typeface="Times New Roman" panose="02020603050405020304" pitchFamily="18" charset="0"/>
            </a:endParaRPr>
          </a:p>
          <a:p>
            <a:r>
              <a:rPr lang="en-US" sz="1200" dirty="0">
                <a:solidFill>
                  <a:schemeClr val="tx1"/>
                </a:solidFill>
                <a:latin typeface="Times New Roman" panose="02020603050405020304" pitchFamily="18" charset="0"/>
                <a:cs typeface="Times New Roman" panose="02020603050405020304" pitchFamily="18" charset="0"/>
              </a:rPr>
              <a:t>BIPOC COVID-19 Vaccine Outreach </a:t>
            </a:r>
          </a:p>
          <a:p>
            <a:r>
              <a:rPr lang="en-US" sz="1200" dirty="0">
                <a:solidFill>
                  <a:schemeClr val="tx1"/>
                </a:solidFill>
                <a:latin typeface="Times New Roman" panose="02020603050405020304" pitchFamily="18" charset="0"/>
                <a:cs typeface="Times New Roman" panose="02020603050405020304" pitchFamily="18" charset="0"/>
              </a:rPr>
              <a:t>South Carolina Employment First Initiative </a:t>
            </a:r>
          </a:p>
          <a:p>
            <a:r>
              <a:rPr lang="en-US" sz="1200" dirty="0">
                <a:solidFill>
                  <a:schemeClr val="tx1"/>
                </a:solidFill>
                <a:latin typeface="Times New Roman" panose="02020603050405020304" pitchFamily="18" charset="0"/>
                <a:cs typeface="Times New Roman" panose="02020603050405020304" pitchFamily="18" charset="0"/>
              </a:rPr>
              <a:t>Advocacy Day for Access &amp; Independence </a:t>
            </a:r>
          </a:p>
          <a:p>
            <a:r>
              <a:rPr lang="en-US" sz="1200" dirty="0">
                <a:solidFill>
                  <a:schemeClr val="tx1"/>
                </a:solidFill>
                <a:latin typeface="Times New Roman" panose="02020603050405020304" pitchFamily="18" charset="0"/>
                <a:cs typeface="Times New Roman" panose="02020603050405020304" pitchFamily="18" charset="0"/>
              </a:rPr>
              <a:t>SC Disability Emergency Disaster Coalition </a:t>
            </a:r>
          </a:p>
          <a:p>
            <a:r>
              <a:rPr lang="en-US" sz="1200" dirty="0">
                <a:solidFill>
                  <a:schemeClr val="tx1"/>
                </a:solidFill>
                <a:latin typeface="Times New Roman" panose="02020603050405020304" pitchFamily="18" charset="0"/>
                <a:cs typeface="Times New Roman" panose="02020603050405020304" pitchFamily="18" charset="0"/>
              </a:rPr>
              <a:t>Sexual &amp; Domestic Violence Initiatives</a:t>
            </a:r>
          </a:p>
          <a:p>
            <a:r>
              <a:rPr lang="en-US" sz="1200" dirty="0">
                <a:solidFill>
                  <a:schemeClr val="tx1"/>
                </a:solidFill>
                <a:latin typeface="Times New Roman" panose="02020603050405020304" pitchFamily="18" charset="0"/>
                <a:cs typeface="Times New Roman" panose="02020603050405020304" pitchFamily="18" charset="0"/>
              </a:rPr>
              <a:t>Bull Street Project  </a:t>
            </a:r>
          </a:p>
          <a:p>
            <a:endParaRPr lang="en-US" dirty="0"/>
          </a:p>
        </p:txBody>
      </p:sp>
      <p:sp>
        <p:nvSpPr>
          <p:cNvPr id="4" name="Slide Number Placeholder 3"/>
          <p:cNvSpPr>
            <a:spLocks noGrp="1"/>
          </p:cNvSpPr>
          <p:nvPr>
            <p:ph type="sldNum" sz="quarter" idx="5"/>
          </p:nvPr>
        </p:nvSpPr>
        <p:spPr/>
        <p:txBody>
          <a:bodyPr/>
          <a:lstStyle/>
          <a:p>
            <a:fld id="{A7330206-59D1-4555-A772-81E7CE13777C}" type="slidenum">
              <a:rPr lang="en-US" smtClean="0"/>
              <a:t>12</a:t>
            </a:fld>
            <a:endParaRPr lang="en-US" dirty="0"/>
          </a:p>
        </p:txBody>
      </p:sp>
    </p:spTree>
    <p:extLst>
      <p:ext uri="{BB962C8B-B14F-4D97-AF65-F5344CB8AC3E}">
        <p14:creationId xmlns:p14="http://schemas.microsoft.com/office/powerpoint/2010/main" val="1990665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sz="1200" dirty="0">
                <a:latin typeface="Times New Roman" panose="02020603050405020304" pitchFamily="18" charset="0"/>
                <a:cs typeface="Times New Roman" panose="02020603050405020304" pitchFamily="18" charset="0"/>
              </a:rPr>
              <a:t>United Way of Greenville Financial Stability </a:t>
            </a:r>
          </a:p>
          <a:p>
            <a:pPr>
              <a:spcBef>
                <a:spcPts val="0"/>
              </a:spcBef>
              <a:spcAft>
                <a:spcPts val="0"/>
              </a:spcAft>
            </a:pPr>
            <a:r>
              <a:rPr lang="en-US" sz="1200" dirty="0">
                <a:latin typeface="Times New Roman" panose="02020603050405020304" pitchFamily="18" charset="0"/>
                <a:cs typeface="Times New Roman" panose="02020603050405020304" pitchFamily="18" charset="0"/>
              </a:rPr>
              <a:t>Social Security Ticket to Work &amp; WIPA </a:t>
            </a:r>
          </a:p>
          <a:p>
            <a:pPr>
              <a:spcBef>
                <a:spcPts val="0"/>
              </a:spcBef>
              <a:spcAft>
                <a:spcPts val="0"/>
              </a:spcAft>
            </a:pPr>
            <a:r>
              <a:rPr lang="en-US" sz="1200" dirty="0">
                <a:latin typeface="Times New Roman" panose="02020603050405020304" pitchFamily="18" charset="0"/>
                <a:cs typeface="Times New Roman" panose="02020603050405020304" pitchFamily="18" charset="0"/>
              </a:rPr>
              <a:t>Emergency Management </a:t>
            </a:r>
          </a:p>
          <a:p>
            <a:pPr>
              <a:spcBef>
                <a:spcPts val="0"/>
              </a:spcBef>
              <a:spcAft>
                <a:spcPts val="0"/>
              </a:spcAft>
            </a:pPr>
            <a:r>
              <a:rPr lang="en-US" sz="1200" dirty="0">
                <a:latin typeface="Times New Roman" panose="02020603050405020304" pitchFamily="18" charset="0"/>
                <a:cs typeface="Times New Roman" panose="02020603050405020304" pitchFamily="18" charset="0"/>
              </a:rPr>
              <a:t>Mobility Management/Transportation </a:t>
            </a:r>
          </a:p>
          <a:p>
            <a:endParaRPr lang="en-US" dirty="0"/>
          </a:p>
        </p:txBody>
      </p:sp>
      <p:sp>
        <p:nvSpPr>
          <p:cNvPr id="4" name="Slide Number Placeholder 3"/>
          <p:cNvSpPr>
            <a:spLocks noGrp="1"/>
          </p:cNvSpPr>
          <p:nvPr>
            <p:ph type="sldNum" sz="quarter" idx="5"/>
          </p:nvPr>
        </p:nvSpPr>
        <p:spPr/>
        <p:txBody>
          <a:bodyPr/>
          <a:lstStyle/>
          <a:p>
            <a:fld id="{A7330206-59D1-4555-A772-81E7CE13777C}" type="slidenum">
              <a:rPr lang="en-US" smtClean="0"/>
              <a:t>13</a:t>
            </a:fld>
            <a:endParaRPr lang="en-US" dirty="0"/>
          </a:p>
        </p:txBody>
      </p:sp>
    </p:spTree>
    <p:extLst>
      <p:ext uri="{BB962C8B-B14F-4D97-AF65-F5344CB8AC3E}">
        <p14:creationId xmlns:p14="http://schemas.microsoft.com/office/powerpoint/2010/main" val="1093436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Empower Hour, Christopher Reeves, Hangouts </a:t>
            </a:r>
          </a:p>
        </p:txBody>
      </p:sp>
      <p:sp>
        <p:nvSpPr>
          <p:cNvPr id="4" name="Slide Number Placeholder 3"/>
          <p:cNvSpPr>
            <a:spLocks noGrp="1"/>
          </p:cNvSpPr>
          <p:nvPr>
            <p:ph type="sldNum" sz="quarter" idx="5"/>
          </p:nvPr>
        </p:nvSpPr>
        <p:spPr/>
        <p:txBody>
          <a:bodyPr/>
          <a:lstStyle/>
          <a:p>
            <a:fld id="{A7330206-59D1-4555-A772-81E7CE13777C}" type="slidenum">
              <a:rPr lang="en-US" smtClean="0"/>
              <a:t>14</a:t>
            </a:fld>
            <a:endParaRPr lang="en-US" dirty="0"/>
          </a:p>
        </p:txBody>
      </p:sp>
    </p:spTree>
    <p:extLst>
      <p:ext uri="{BB962C8B-B14F-4D97-AF65-F5344CB8AC3E}">
        <p14:creationId xmlns:p14="http://schemas.microsoft.com/office/powerpoint/2010/main" val="1317873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Monthly trainings, covid call center, education campaigns (covid, education)</a:t>
            </a:r>
          </a:p>
        </p:txBody>
      </p:sp>
      <p:sp>
        <p:nvSpPr>
          <p:cNvPr id="4" name="Slide Number Placeholder 3"/>
          <p:cNvSpPr>
            <a:spLocks noGrp="1"/>
          </p:cNvSpPr>
          <p:nvPr>
            <p:ph type="sldNum" sz="quarter" idx="5"/>
          </p:nvPr>
        </p:nvSpPr>
        <p:spPr/>
        <p:txBody>
          <a:bodyPr/>
          <a:lstStyle/>
          <a:p>
            <a:fld id="{A7330206-59D1-4555-A772-81E7CE13777C}" type="slidenum">
              <a:rPr lang="en-US" smtClean="0"/>
              <a:t>15</a:t>
            </a:fld>
            <a:endParaRPr lang="en-US" dirty="0"/>
          </a:p>
        </p:txBody>
      </p:sp>
    </p:spTree>
    <p:extLst>
      <p:ext uri="{BB962C8B-B14F-4D97-AF65-F5344CB8AC3E}">
        <p14:creationId xmlns:p14="http://schemas.microsoft.com/office/powerpoint/2010/main" val="620095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Pre-ets, Equip, Youth Leadership forum</a:t>
            </a:r>
          </a:p>
        </p:txBody>
      </p:sp>
      <p:sp>
        <p:nvSpPr>
          <p:cNvPr id="4" name="Slide Number Placeholder 3"/>
          <p:cNvSpPr>
            <a:spLocks noGrp="1"/>
          </p:cNvSpPr>
          <p:nvPr>
            <p:ph type="sldNum" sz="quarter" idx="5"/>
          </p:nvPr>
        </p:nvSpPr>
        <p:spPr/>
        <p:txBody>
          <a:bodyPr/>
          <a:lstStyle/>
          <a:p>
            <a:fld id="{A7330206-59D1-4555-A772-81E7CE13777C}" type="slidenum">
              <a:rPr lang="en-US" smtClean="0"/>
              <a:t>16</a:t>
            </a:fld>
            <a:endParaRPr lang="en-US" dirty="0"/>
          </a:p>
        </p:txBody>
      </p:sp>
    </p:spTree>
    <p:extLst>
      <p:ext uri="{BB962C8B-B14F-4D97-AF65-F5344CB8AC3E}">
        <p14:creationId xmlns:p14="http://schemas.microsoft.com/office/powerpoint/2010/main" val="922293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330206-59D1-4555-A772-81E7CE13777C}" type="slidenum">
              <a:rPr lang="en-US" smtClean="0"/>
              <a:t>17</a:t>
            </a:fld>
            <a:endParaRPr lang="en-US" dirty="0"/>
          </a:p>
        </p:txBody>
      </p:sp>
    </p:spTree>
    <p:extLst>
      <p:ext uri="{BB962C8B-B14F-4D97-AF65-F5344CB8AC3E}">
        <p14:creationId xmlns:p14="http://schemas.microsoft.com/office/powerpoint/2010/main" val="3796279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10" name="Freeform 6" title="Page Number Shape">
            <a:extLst>
              <a:ext uri="{FF2B5EF4-FFF2-40B4-BE49-F238E27FC236}">
                <a16:creationId xmlns:a16="http://schemas.microsoft.com/office/drawing/2014/main" id="{DD4C4B28-6B4B-4445-8535-F516D74E4AA9}"/>
              </a:ext>
            </a:extLst>
          </p:cNvPr>
          <p:cNvSpPr/>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dirty="0"/>
          </a:p>
        </p:txBody>
      </p:sp>
      <p:cxnSp>
        <p:nvCxnSpPr>
          <p:cNvPr id="12" name="Straight Connector 11" title="Verticle Rule Line">
            <a:extLst>
              <a:ext uri="{FF2B5EF4-FFF2-40B4-BE49-F238E27FC236}">
                <a16:creationId xmlns:a16="http://schemas.microsoft.com/office/drawing/2014/main" id="{0CB1C732-7193-4253-8746-850D090A6B4E}"/>
              </a:ext>
            </a:extLst>
          </p:cNvPr>
          <p:cNvCxnSpPr>
            <a:cxnSpLocks/>
          </p:cNvCxnSpPr>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03AA199-952B-427F-A5BE-B97D25FD0733}"/>
              </a:ext>
            </a:extLst>
          </p:cNvPr>
          <p:cNvSpPr>
            <a:spLocks noGrp="1"/>
          </p:cNvSpPr>
          <p:nvPr>
            <p:ph type="ctrTitle"/>
          </p:nvPr>
        </p:nvSpPr>
        <p:spPr>
          <a:xfrm>
            <a:off x="1078992" y="1143000"/>
            <a:ext cx="6720840" cy="3730752"/>
          </a:xfrm>
        </p:spPr>
        <p:txBody>
          <a:bodyPr anchor="t">
            <a:normAutofit/>
          </a:bodyPr>
          <a:lstStyle>
            <a:lvl1pPr algn="l">
              <a:defRPr sz="72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A1AA393-A876-475F-A05B-1CCAB6C1F089}"/>
              </a:ext>
            </a:extLst>
          </p:cNvPr>
          <p:cNvSpPr>
            <a:spLocks noGrp="1"/>
          </p:cNvSpPr>
          <p:nvPr>
            <p:ph type="subTitle" idx="1"/>
          </p:nvPr>
        </p:nvSpPr>
        <p:spPr>
          <a:xfrm>
            <a:off x="1078992" y="5010912"/>
            <a:ext cx="6720840" cy="704088"/>
          </a:xfrm>
        </p:spPr>
        <p:txBody>
          <a:bodyPr>
            <a:normAutofit/>
          </a:bodyPr>
          <a:lstStyle>
            <a:lvl1pPr marL="0" indent="0" algn="l">
              <a:lnSpc>
                <a:spcPct val="100000"/>
              </a:lnSpc>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3395621-D631-4F31-AEEF-C8574E507372}"/>
              </a:ext>
            </a:extLst>
          </p:cNvPr>
          <p:cNvSpPr>
            <a:spLocks noGrp="1"/>
          </p:cNvSpPr>
          <p:nvPr>
            <p:ph type="dt" sz="half" idx="10"/>
          </p:nvPr>
        </p:nvSpPr>
        <p:spPr>
          <a:xfrm>
            <a:off x="8286356" y="6007608"/>
            <a:ext cx="3143643" cy="365125"/>
          </a:xfrm>
        </p:spPr>
        <p:txBody>
          <a:bodyPr/>
          <a:lstStyle/>
          <a:p>
            <a:fld id="{53BEF823-48A5-43FC-BE03-E79964288B41}" type="datetimeFigureOut">
              <a:rPr lang="en-US" smtClean="0"/>
              <a:t>9/27/22</a:t>
            </a:fld>
            <a:endParaRPr lang="en-US" dirty="0"/>
          </a:p>
        </p:txBody>
      </p:sp>
      <p:sp>
        <p:nvSpPr>
          <p:cNvPr id="5" name="Footer Placeholder 4">
            <a:extLst>
              <a:ext uri="{FF2B5EF4-FFF2-40B4-BE49-F238E27FC236}">
                <a16:creationId xmlns:a16="http://schemas.microsoft.com/office/drawing/2014/main" id="{305EE125-77AD-4E23-AFB7-C5CFDEACACF1}"/>
              </a:ext>
            </a:extLst>
          </p:cNvPr>
          <p:cNvSpPr>
            <a:spLocks noGrp="1"/>
          </p:cNvSpPr>
          <p:nvPr>
            <p:ph type="ftr" sz="quarter" idx="11"/>
          </p:nvPr>
        </p:nvSpPr>
        <p:spPr>
          <a:xfrm>
            <a:off x="1078991" y="6007608"/>
            <a:ext cx="6720837" cy="365125"/>
          </a:xfrm>
        </p:spPr>
        <p:txBody>
          <a:bodyPr/>
          <a:lstStyle/>
          <a:p>
            <a:endParaRPr lang="en-US" dirty="0"/>
          </a:p>
        </p:txBody>
      </p:sp>
      <p:sp>
        <p:nvSpPr>
          <p:cNvPr id="6" name="Slide Number Placeholder 5">
            <a:extLst>
              <a:ext uri="{FF2B5EF4-FFF2-40B4-BE49-F238E27FC236}">
                <a16:creationId xmlns:a16="http://schemas.microsoft.com/office/drawing/2014/main" id="{DC569682-B530-4F52-87B9-39464A0930B3}"/>
              </a:ext>
            </a:extLst>
          </p:cNvPr>
          <p:cNvSpPr>
            <a:spLocks noGrp="1"/>
          </p:cNvSpPr>
          <p:nvPr>
            <p:ph type="sldNum" sz="quarter" idx="12"/>
          </p:nvPr>
        </p:nvSpPr>
        <p:spPr/>
        <p:txBody>
          <a:bodyPr/>
          <a:lstStyle>
            <a:lvl1pPr algn="ctr">
              <a:defRPr/>
            </a:lvl1p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75470307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59FCF-ACDF-495D-ACFA-15FCAC9EAE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3786E3-AB17-427E-8EF8-7FCB671A11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33B4E9-7A16-448C-8BE6-B14941A34857}"/>
              </a:ext>
            </a:extLst>
          </p:cNvPr>
          <p:cNvSpPr>
            <a:spLocks noGrp="1"/>
          </p:cNvSpPr>
          <p:nvPr>
            <p:ph type="dt" sz="half" idx="10"/>
          </p:nvPr>
        </p:nvSpPr>
        <p:spPr/>
        <p:txBody>
          <a:bodyPr/>
          <a:lstStyle/>
          <a:p>
            <a:pPr algn="r"/>
            <a:fld id="{53BEF823-48A5-43FC-BE03-E79964288B41}" type="datetimeFigureOut">
              <a:rPr lang="en-US" smtClean="0"/>
              <a:pPr algn="r"/>
              <a:t>9/27/22</a:t>
            </a:fld>
            <a:endParaRPr lang="en-US" dirty="0"/>
          </a:p>
        </p:txBody>
      </p:sp>
      <p:sp>
        <p:nvSpPr>
          <p:cNvPr id="8" name="Footer Placeholder 7">
            <a:extLst>
              <a:ext uri="{FF2B5EF4-FFF2-40B4-BE49-F238E27FC236}">
                <a16:creationId xmlns:a16="http://schemas.microsoft.com/office/drawing/2014/main" id="{579212F5-5835-49FF-836F-5E3008A0EDB1}"/>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DE9D492B-E5EE-4D24-A087-57D739CFACE8}"/>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740707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31E395-94BD-4E79-8E42-9CD4EB33CA60}"/>
              </a:ext>
            </a:extLst>
          </p:cNvPr>
          <p:cNvSpPr>
            <a:spLocks noGrp="1"/>
          </p:cNvSpPr>
          <p:nvPr>
            <p:ph type="title" orient="vert"/>
          </p:nvPr>
        </p:nvSpPr>
        <p:spPr>
          <a:xfrm>
            <a:off x="8475542" y="758952"/>
            <a:ext cx="2954458" cy="4986002"/>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79AA8A4-66BC-4E80-ABE3-F533F82B88CA}"/>
              </a:ext>
            </a:extLst>
          </p:cNvPr>
          <p:cNvSpPr>
            <a:spLocks noGrp="1"/>
          </p:cNvSpPr>
          <p:nvPr>
            <p:ph type="body" orient="vert" idx="1"/>
          </p:nvPr>
        </p:nvSpPr>
        <p:spPr>
          <a:xfrm>
            <a:off x="758952" y="758952"/>
            <a:ext cx="7407586" cy="49860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DDA4EA6-6A1A-48ED-9D79-A438561C7E79}"/>
              </a:ext>
            </a:extLst>
          </p:cNvPr>
          <p:cNvSpPr>
            <a:spLocks noGrp="1"/>
          </p:cNvSpPr>
          <p:nvPr>
            <p:ph type="dt" sz="half" idx="10"/>
          </p:nvPr>
        </p:nvSpPr>
        <p:spPr/>
        <p:txBody>
          <a:bodyPr/>
          <a:lstStyle/>
          <a:p>
            <a:pPr algn="r"/>
            <a:fld id="{53BEF823-48A5-43FC-BE03-E79964288B41}" type="datetimeFigureOut">
              <a:rPr lang="en-US" smtClean="0"/>
              <a:pPr algn="r"/>
              <a:t>9/27/22</a:t>
            </a:fld>
            <a:endParaRPr lang="en-US" dirty="0"/>
          </a:p>
        </p:txBody>
      </p:sp>
      <p:sp>
        <p:nvSpPr>
          <p:cNvPr id="8" name="Footer Placeholder 7">
            <a:extLst>
              <a:ext uri="{FF2B5EF4-FFF2-40B4-BE49-F238E27FC236}">
                <a16:creationId xmlns:a16="http://schemas.microsoft.com/office/drawing/2014/main" id="{F049B2BA-9250-4EBF-8820-10BDA5C1C62B}"/>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1F914475-55F3-4C46-BAE2-E4D93E9E3781}"/>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3721894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351BD-5252-4168-A69E-C6864AE297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748EEE-19C9-493B-836D-73B9E4A0BE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FA6BFE-11ED-4FB4-9F65-508B5B0F0DD3}"/>
              </a:ext>
            </a:extLst>
          </p:cNvPr>
          <p:cNvSpPr>
            <a:spLocks noGrp="1"/>
          </p:cNvSpPr>
          <p:nvPr>
            <p:ph type="dt" sz="half" idx="10"/>
          </p:nvPr>
        </p:nvSpPr>
        <p:spPr/>
        <p:txBody>
          <a:bodyPr/>
          <a:lstStyle/>
          <a:p>
            <a:pPr algn="r"/>
            <a:fld id="{53BEF823-48A5-43FC-BE03-E79964288B41}" type="datetimeFigureOut">
              <a:rPr lang="en-US" smtClean="0"/>
              <a:pPr algn="r"/>
              <a:t>9/27/22</a:t>
            </a:fld>
            <a:endParaRPr lang="en-US" dirty="0"/>
          </a:p>
        </p:txBody>
      </p:sp>
      <p:sp>
        <p:nvSpPr>
          <p:cNvPr id="8" name="Footer Placeholder 7">
            <a:extLst>
              <a:ext uri="{FF2B5EF4-FFF2-40B4-BE49-F238E27FC236}">
                <a16:creationId xmlns:a16="http://schemas.microsoft.com/office/drawing/2014/main" id="{F90F536E-BEFF-4E0D-B4EC-39DE28C67CC3}"/>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36EE02AF-6FE1-4972-BD48-A82499AD67F6}"/>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308039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452EE-D9FC-4E51-9BFF-141F9192339F}"/>
              </a:ext>
            </a:extLst>
          </p:cNvPr>
          <p:cNvSpPr>
            <a:spLocks noGrp="1"/>
          </p:cNvSpPr>
          <p:nvPr>
            <p:ph type="title"/>
          </p:nvPr>
        </p:nvSpPr>
        <p:spPr>
          <a:xfrm>
            <a:off x="763051" y="2414016"/>
            <a:ext cx="10666949" cy="3099816"/>
          </a:xfrm>
        </p:spPr>
        <p:txBody>
          <a:bodyPr anchor="t"/>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1E086C4-4949-4E7A-A182-6709496A1C38}"/>
              </a:ext>
            </a:extLst>
          </p:cNvPr>
          <p:cNvSpPr>
            <a:spLocks noGrp="1"/>
          </p:cNvSpPr>
          <p:nvPr>
            <p:ph type="body" idx="1"/>
          </p:nvPr>
        </p:nvSpPr>
        <p:spPr>
          <a:xfrm>
            <a:off x="758952" y="1389888"/>
            <a:ext cx="10671048" cy="822960"/>
          </a:xfrm>
        </p:spPr>
        <p:txBody>
          <a:bodyPr anchor="ctr">
            <a:normAutofit/>
          </a:bodyPr>
          <a:lstStyle>
            <a:lvl1pPr marL="0" indent="0">
              <a:buNone/>
              <a:defRPr sz="2000" i="1">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3D12BC88-6A2B-4851-9568-23A4B74D9F98}"/>
              </a:ext>
            </a:extLst>
          </p:cNvPr>
          <p:cNvSpPr>
            <a:spLocks noGrp="1"/>
          </p:cNvSpPr>
          <p:nvPr>
            <p:ph type="dt" sz="half" idx="10"/>
          </p:nvPr>
        </p:nvSpPr>
        <p:spPr/>
        <p:txBody>
          <a:bodyPr/>
          <a:lstStyle/>
          <a:p>
            <a:pPr algn="r"/>
            <a:fld id="{53BEF823-48A5-43FC-BE03-E79964288B41}" type="datetimeFigureOut">
              <a:rPr lang="en-US" smtClean="0"/>
              <a:pPr algn="r"/>
              <a:t>9/27/22</a:t>
            </a:fld>
            <a:endParaRPr lang="en-US" dirty="0"/>
          </a:p>
        </p:txBody>
      </p:sp>
      <p:sp>
        <p:nvSpPr>
          <p:cNvPr id="8" name="Footer Placeholder 7">
            <a:extLst>
              <a:ext uri="{FF2B5EF4-FFF2-40B4-BE49-F238E27FC236}">
                <a16:creationId xmlns:a16="http://schemas.microsoft.com/office/drawing/2014/main" id="{D882CFE5-65C3-4F46-9141-4645455947D2}"/>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5321B390-4E13-4481-AC02-FF126656C4C9}"/>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774461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0E02F8-47BB-4D30-8EFE-69C9222D9EC4}"/>
              </a:ext>
            </a:extLst>
          </p:cNvPr>
          <p:cNvSpPr>
            <a:spLocks noGrp="1"/>
          </p:cNvSpPr>
          <p:nvPr>
            <p:ph sz="half" idx="1"/>
          </p:nvPr>
        </p:nvSpPr>
        <p:spPr>
          <a:xfrm>
            <a:off x="5184648" y="758952"/>
            <a:ext cx="6245352" cy="2240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A844D33-6BF0-4205-A542-8537E3515938}"/>
              </a:ext>
            </a:extLst>
          </p:cNvPr>
          <p:cNvSpPr>
            <a:spLocks noGrp="1"/>
          </p:cNvSpPr>
          <p:nvPr>
            <p:ph sz="half" idx="2"/>
          </p:nvPr>
        </p:nvSpPr>
        <p:spPr>
          <a:xfrm>
            <a:off x="5184647" y="3273551"/>
            <a:ext cx="6245351" cy="2240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a:extLst>
              <a:ext uri="{FF2B5EF4-FFF2-40B4-BE49-F238E27FC236}">
                <a16:creationId xmlns:a16="http://schemas.microsoft.com/office/drawing/2014/main" id="{D6953A83-D2BE-4015-8D64-BE93DDFE5D21}"/>
              </a:ext>
            </a:extLst>
          </p:cNvPr>
          <p:cNvSpPr>
            <a:spLocks noGrp="1"/>
          </p:cNvSpPr>
          <p:nvPr>
            <p:ph type="dt" sz="half" idx="10"/>
          </p:nvPr>
        </p:nvSpPr>
        <p:spPr/>
        <p:txBody>
          <a:bodyPr/>
          <a:lstStyle/>
          <a:p>
            <a:pPr algn="r"/>
            <a:fld id="{53BEF823-48A5-43FC-BE03-E79964288B41}" type="datetimeFigureOut">
              <a:rPr lang="en-US" smtClean="0"/>
              <a:pPr algn="r"/>
              <a:t>9/27/22</a:t>
            </a:fld>
            <a:endParaRPr lang="en-US" dirty="0"/>
          </a:p>
        </p:txBody>
      </p:sp>
      <p:sp>
        <p:nvSpPr>
          <p:cNvPr id="10" name="Footer Placeholder 9">
            <a:extLst>
              <a:ext uri="{FF2B5EF4-FFF2-40B4-BE49-F238E27FC236}">
                <a16:creationId xmlns:a16="http://schemas.microsoft.com/office/drawing/2014/main" id="{BA849E67-05F9-4033-B033-74D6B8C8E771}"/>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DFAAC6AA-CFFB-438F-9327-DDB023E2E149}"/>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5" name="Title 4">
            <a:extLst>
              <a:ext uri="{FF2B5EF4-FFF2-40B4-BE49-F238E27FC236}">
                <a16:creationId xmlns:a16="http://schemas.microsoft.com/office/drawing/2014/main" id="{BA4960CB-ABA7-4442-AB15-FE444F23C6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68449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348291-9C7D-407E-8D07-FA3A323EA973}"/>
              </a:ext>
            </a:extLst>
          </p:cNvPr>
          <p:cNvSpPr>
            <a:spLocks noGrp="1"/>
          </p:cNvSpPr>
          <p:nvPr>
            <p:ph type="body" idx="1"/>
          </p:nvPr>
        </p:nvSpPr>
        <p:spPr>
          <a:xfrm>
            <a:off x="5184648" y="758952"/>
            <a:ext cx="6245352" cy="548640"/>
          </a:xfrm>
        </p:spPr>
        <p:txBody>
          <a:bodyPr anchor="b"/>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A192D2-8BA6-4A4D-814D-AD37A2A10AC8}"/>
              </a:ext>
            </a:extLst>
          </p:cNvPr>
          <p:cNvSpPr>
            <a:spLocks noGrp="1"/>
          </p:cNvSpPr>
          <p:nvPr>
            <p:ph sz="half" idx="2"/>
          </p:nvPr>
        </p:nvSpPr>
        <p:spPr>
          <a:xfrm>
            <a:off x="5190323" y="1377198"/>
            <a:ext cx="6239675"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86FD4BC-C948-41C4-BA24-5D26147E1C97}"/>
              </a:ext>
            </a:extLst>
          </p:cNvPr>
          <p:cNvSpPr>
            <a:spLocks noGrp="1"/>
          </p:cNvSpPr>
          <p:nvPr>
            <p:ph type="body" sz="quarter" idx="3"/>
          </p:nvPr>
        </p:nvSpPr>
        <p:spPr>
          <a:xfrm>
            <a:off x="5184647" y="3319548"/>
            <a:ext cx="6245351" cy="548640"/>
          </a:xfrm>
        </p:spPr>
        <p:txBody>
          <a:bodyPr anchor="b"/>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2E359C-F73D-4F1B-9F9A-6D628567105D}"/>
              </a:ext>
            </a:extLst>
          </p:cNvPr>
          <p:cNvSpPr>
            <a:spLocks noGrp="1"/>
          </p:cNvSpPr>
          <p:nvPr>
            <p:ph sz="quarter" idx="4"/>
          </p:nvPr>
        </p:nvSpPr>
        <p:spPr>
          <a:xfrm>
            <a:off x="5184646" y="3932372"/>
            <a:ext cx="6245352"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D76B63AE-38FF-40DD-A543-32DD98E6BDB2}"/>
              </a:ext>
            </a:extLst>
          </p:cNvPr>
          <p:cNvSpPr>
            <a:spLocks noGrp="1"/>
          </p:cNvSpPr>
          <p:nvPr>
            <p:ph type="title"/>
          </p:nvPr>
        </p:nvSpPr>
        <p:spPr/>
        <p:txBody>
          <a:bodyPr/>
          <a:lstStyle/>
          <a:p>
            <a:r>
              <a:rPr lang="en-US"/>
              <a:t>Click to edit Master title style</a:t>
            </a:r>
            <a:endParaRPr lang="en-US" dirty="0"/>
          </a:p>
        </p:txBody>
      </p:sp>
      <p:sp>
        <p:nvSpPr>
          <p:cNvPr id="12" name="Date Placeholder 11">
            <a:extLst>
              <a:ext uri="{FF2B5EF4-FFF2-40B4-BE49-F238E27FC236}">
                <a16:creationId xmlns:a16="http://schemas.microsoft.com/office/drawing/2014/main" id="{C686C0EB-E082-4BAB-99E8-B42F3C28B20F}"/>
              </a:ext>
            </a:extLst>
          </p:cNvPr>
          <p:cNvSpPr>
            <a:spLocks noGrp="1"/>
          </p:cNvSpPr>
          <p:nvPr>
            <p:ph type="dt" sz="half" idx="10"/>
          </p:nvPr>
        </p:nvSpPr>
        <p:spPr/>
        <p:txBody>
          <a:bodyPr/>
          <a:lstStyle/>
          <a:p>
            <a:pPr algn="r"/>
            <a:fld id="{53BEF823-48A5-43FC-BE03-E79964288B41}" type="datetimeFigureOut">
              <a:rPr lang="en-US" smtClean="0"/>
              <a:pPr algn="r"/>
              <a:t>9/27/22</a:t>
            </a:fld>
            <a:endParaRPr lang="en-US" dirty="0"/>
          </a:p>
        </p:txBody>
      </p:sp>
      <p:sp>
        <p:nvSpPr>
          <p:cNvPr id="13" name="Footer Placeholder 12">
            <a:extLst>
              <a:ext uri="{FF2B5EF4-FFF2-40B4-BE49-F238E27FC236}">
                <a16:creationId xmlns:a16="http://schemas.microsoft.com/office/drawing/2014/main" id="{B3CB0152-BA1F-48C7-A66F-3ADB51C94B97}"/>
              </a:ext>
            </a:extLst>
          </p:cNvPr>
          <p:cNvSpPr>
            <a:spLocks noGrp="1"/>
          </p:cNvSpPr>
          <p:nvPr>
            <p:ph type="ftr" sz="quarter" idx="11"/>
          </p:nvPr>
        </p:nvSpPr>
        <p:spPr/>
        <p:txBody>
          <a:bodyPr/>
          <a:lstStyle/>
          <a:p>
            <a:pPr algn="l"/>
            <a:endParaRPr lang="en-US" dirty="0"/>
          </a:p>
        </p:txBody>
      </p:sp>
      <p:sp>
        <p:nvSpPr>
          <p:cNvPr id="14" name="Slide Number Placeholder 13">
            <a:extLst>
              <a:ext uri="{FF2B5EF4-FFF2-40B4-BE49-F238E27FC236}">
                <a16:creationId xmlns:a16="http://schemas.microsoft.com/office/drawing/2014/main" id="{BD1C21B3-5CF6-415F-8295-EED3DF5CB55C}"/>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232666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470D5-4EB9-4410-A8AE-6D85F19239FF}"/>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5887FB59-BA77-4864-B9E8-994851250CB4}"/>
              </a:ext>
            </a:extLst>
          </p:cNvPr>
          <p:cNvSpPr>
            <a:spLocks noGrp="1"/>
          </p:cNvSpPr>
          <p:nvPr>
            <p:ph type="dt" sz="half" idx="10"/>
          </p:nvPr>
        </p:nvSpPr>
        <p:spPr/>
        <p:txBody>
          <a:bodyPr/>
          <a:lstStyle/>
          <a:p>
            <a:pPr algn="r"/>
            <a:fld id="{53BEF823-48A5-43FC-BE03-E79964288B41}" type="datetimeFigureOut">
              <a:rPr lang="en-US" smtClean="0"/>
              <a:pPr algn="r"/>
              <a:t>9/27/22</a:t>
            </a:fld>
            <a:endParaRPr lang="en-US" dirty="0"/>
          </a:p>
        </p:txBody>
      </p:sp>
      <p:sp>
        <p:nvSpPr>
          <p:cNvPr id="7" name="Footer Placeholder 6">
            <a:extLst>
              <a:ext uri="{FF2B5EF4-FFF2-40B4-BE49-F238E27FC236}">
                <a16:creationId xmlns:a16="http://schemas.microsoft.com/office/drawing/2014/main" id="{B6F0BC0B-BA67-455B-B567-1473DF0628BE}"/>
              </a:ext>
            </a:extLst>
          </p:cNvPr>
          <p:cNvSpPr>
            <a:spLocks noGrp="1"/>
          </p:cNvSpPr>
          <p:nvPr>
            <p:ph type="ftr" sz="quarter" idx="11"/>
          </p:nvPr>
        </p:nvSpPr>
        <p:spPr/>
        <p:txBody>
          <a:bodyPr/>
          <a:lstStyle/>
          <a:p>
            <a:pPr algn="l"/>
            <a:endParaRPr lang="en-US" dirty="0"/>
          </a:p>
        </p:txBody>
      </p:sp>
      <p:sp>
        <p:nvSpPr>
          <p:cNvPr id="8" name="Slide Number Placeholder 7">
            <a:extLst>
              <a:ext uri="{FF2B5EF4-FFF2-40B4-BE49-F238E27FC236}">
                <a16:creationId xmlns:a16="http://schemas.microsoft.com/office/drawing/2014/main" id="{2CF0BCF3-6FB5-4529-AA6A-A31467351EF5}"/>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550626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BF1315B-6865-4A5A-91C1-B75339038903}"/>
              </a:ext>
            </a:extLst>
          </p:cNvPr>
          <p:cNvSpPr>
            <a:spLocks noGrp="1"/>
          </p:cNvSpPr>
          <p:nvPr>
            <p:ph type="dt" sz="half" idx="10"/>
          </p:nvPr>
        </p:nvSpPr>
        <p:spPr/>
        <p:txBody>
          <a:bodyPr/>
          <a:lstStyle/>
          <a:p>
            <a:pPr algn="r"/>
            <a:fld id="{53BEF823-48A5-43FC-BE03-E79964288B41}" type="datetimeFigureOut">
              <a:rPr lang="en-US" smtClean="0"/>
              <a:pPr algn="r"/>
              <a:t>9/27/22</a:t>
            </a:fld>
            <a:endParaRPr lang="en-US" dirty="0"/>
          </a:p>
        </p:txBody>
      </p:sp>
      <p:sp>
        <p:nvSpPr>
          <p:cNvPr id="6" name="Footer Placeholder 5">
            <a:extLst>
              <a:ext uri="{FF2B5EF4-FFF2-40B4-BE49-F238E27FC236}">
                <a16:creationId xmlns:a16="http://schemas.microsoft.com/office/drawing/2014/main" id="{DD536720-08C7-43DE-8EB5-CAB52D0E96B1}"/>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6D2477AF-B012-491C-AE42-22DE1203BE8D}"/>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306641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D183AC-72A9-43F5-A1B3-1D7A6A4C7EEB}"/>
              </a:ext>
            </a:extLst>
          </p:cNvPr>
          <p:cNvSpPr>
            <a:spLocks noGrp="1"/>
          </p:cNvSpPr>
          <p:nvPr>
            <p:ph idx="1"/>
          </p:nvPr>
        </p:nvSpPr>
        <p:spPr>
          <a:xfrm>
            <a:off x="5183188" y="758951"/>
            <a:ext cx="6245352" cy="4754881"/>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4045592-52ED-4270-ACBB-BCC528DAC407}"/>
              </a:ext>
            </a:extLst>
          </p:cNvPr>
          <p:cNvSpPr>
            <a:spLocks noGrp="1"/>
          </p:cNvSpPr>
          <p:nvPr>
            <p:ph type="body" sz="half" idx="2"/>
          </p:nvPr>
        </p:nvSpPr>
        <p:spPr>
          <a:xfrm>
            <a:off x="758953" y="3815080"/>
            <a:ext cx="3831336" cy="1698752"/>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a:extLst>
              <a:ext uri="{FF2B5EF4-FFF2-40B4-BE49-F238E27FC236}">
                <a16:creationId xmlns:a16="http://schemas.microsoft.com/office/drawing/2014/main" id="{99A93518-F9B5-418F-9883-BEF8359B045A}"/>
              </a:ext>
            </a:extLst>
          </p:cNvPr>
          <p:cNvSpPr>
            <a:spLocks noGrp="1"/>
          </p:cNvSpPr>
          <p:nvPr>
            <p:ph type="dt" sz="half" idx="10"/>
          </p:nvPr>
        </p:nvSpPr>
        <p:spPr/>
        <p:txBody>
          <a:bodyPr/>
          <a:lstStyle/>
          <a:p>
            <a:pPr algn="r"/>
            <a:fld id="{53BEF823-48A5-43FC-BE03-E79964288B41}" type="datetimeFigureOut">
              <a:rPr lang="en-US" smtClean="0"/>
              <a:pPr algn="r"/>
              <a:t>9/27/22</a:t>
            </a:fld>
            <a:endParaRPr lang="en-US" dirty="0"/>
          </a:p>
        </p:txBody>
      </p:sp>
      <p:sp>
        <p:nvSpPr>
          <p:cNvPr id="10" name="Footer Placeholder 9">
            <a:extLst>
              <a:ext uri="{FF2B5EF4-FFF2-40B4-BE49-F238E27FC236}">
                <a16:creationId xmlns:a16="http://schemas.microsoft.com/office/drawing/2014/main" id="{27B9FFE7-C4AB-425B-9B56-E412C72212A0}"/>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59231052-EBA8-4781-B28A-2FEA8BE523F3}"/>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2" name="Title 1">
            <a:extLst>
              <a:ext uri="{FF2B5EF4-FFF2-40B4-BE49-F238E27FC236}">
                <a16:creationId xmlns:a16="http://schemas.microsoft.com/office/drawing/2014/main" id="{CBDBF9E7-F686-4FA1-9BA5-69BDD014B0D3}"/>
              </a:ext>
            </a:extLst>
          </p:cNvPr>
          <p:cNvSpPr>
            <a:spLocks noGrp="1"/>
          </p:cNvSpPr>
          <p:nvPr>
            <p:ph type="title"/>
          </p:nvPr>
        </p:nvSpPr>
        <p:spPr>
          <a:xfrm>
            <a:off x="758952" y="758952"/>
            <a:ext cx="3831336" cy="2930179"/>
          </a:xfrm>
        </p:spPr>
        <p:txBody>
          <a:bodyPr/>
          <a:lstStyle/>
          <a:p>
            <a:r>
              <a:rPr lang="en-US"/>
              <a:t>Click to edit Master title style</a:t>
            </a:r>
            <a:endParaRPr lang="en-US" dirty="0"/>
          </a:p>
        </p:txBody>
      </p:sp>
    </p:spTree>
    <p:extLst>
      <p:ext uri="{BB962C8B-B14F-4D97-AF65-F5344CB8AC3E}">
        <p14:creationId xmlns:p14="http://schemas.microsoft.com/office/powerpoint/2010/main" val="3089417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116CF06-B27C-4DC4-981D-38E31997BD16}"/>
              </a:ext>
            </a:extLst>
          </p:cNvPr>
          <p:cNvSpPr>
            <a:spLocks noGrp="1"/>
          </p:cNvSpPr>
          <p:nvPr>
            <p:ph type="pic" idx="1"/>
          </p:nvPr>
        </p:nvSpPr>
        <p:spPr>
          <a:xfrm>
            <a:off x="5183188" y="758951"/>
            <a:ext cx="6245352" cy="47548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E1976E66-2CB3-4F47-97F6-077C42818316}"/>
              </a:ext>
            </a:extLst>
          </p:cNvPr>
          <p:cNvSpPr>
            <a:spLocks noGrp="1"/>
          </p:cNvSpPr>
          <p:nvPr>
            <p:ph type="body" sz="half" idx="2"/>
          </p:nvPr>
        </p:nvSpPr>
        <p:spPr>
          <a:xfrm>
            <a:off x="758952" y="3794760"/>
            <a:ext cx="3831336" cy="1719072"/>
          </a:xfrm>
        </p:spPr>
        <p:txBody>
          <a:bodyPr>
            <a:normAutofit/>
          </a:bodyPr>
          <a:lstStyle>
            <a:lvl1pPr marL="0" indent="0">
              <a:buNone/>
              <a:defRPr sz="20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a:extLst>
              <a:ext uri="{FF2B5EF4-FFF2-40B4-BE49-F238E27FC236}">
                <a16:creationId xmlns:a16="http://schemas.microsoft.com/office/drawing/2014/main" id="{71414C9F-CBBD-4D5E-A831-BC0CDFEBCEF3}"/>
              </a:ext>
            </a:extLst>
          </p:cNvPr>
          <p:cNvSpPr>
            <a:spLocks noGrp="1"/>
          </p:cNvSpPr>
          <p:nvPr>
            <p:ph type="dt" sz="half" idx="10"/>
          </p:nvPr>
        </p:nvSpPr>
        <p:spPr/>
        <p:txBody>
          <a:bodyPr/>
          <a:lstStyle/>
          <a:p>
            <a:pPr algn="r"/>
            <a:fld id="{53BEF823-48A5-43FC-BE03-E79964288B41}" type="datetimeFigureOut">
              <a:rPr lang="en-US" smtClean="0"/>
              <a:pPr algn="r"/>
              <a:t>9/27/22</a:t>
            </a:fld>
            <a:endParaRPr lang="en-US" dirty="0"/>
          </a:p>
        </p:txBody>
      </p:sp>
      <p:sp>
        <p:nvSpPr>
          <p:cNvPr id="10" name="Footer Placeholder 9">
            <a:extLst>
              <a:ext uri="{FF2B5EF4-FFF2-40B4-BE49-F238E27FC236}">
                <a16:creationId xmlns:a16="http://schemas.microsoft.com/office/drawing/2014/main" id="{F58DC0C8-B580-442D-8DAC-4F0F869B1F11}"/>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1B0D29E8-DFEE-49AB-83AF-85FF25252A3C}"/>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2" name="Title 1">
            <a:extLst>
              <a:ext uri="{FF2B5EF4-FFF2-40B4-BE49-F238E27FC236}">
                <a16:creationId xmlns:a16="http://schemas.microsoft.com/office/drawing/2014/main" id="{D0EAAF1B-6B6E-4D37-8F57-E403C6371A00}"/>
              </a:ext>
            </a:extLst>
          </p:cNvPr>
          <p:cNvSpPr>
            <a:spLocks noGrp="1"/>
          </p:cNvSpPr>
          <p:nvPr>
            <p:ph type="title"/>
          </p:nvPr>
        </p:nvSpPr>
        <p:spPr>
          <a:xfrm>
            <a:off x="758952" y="758952"/>
            <a:ext cx="3831336" cy="2926080"/>
          </a:xfrm>
        </p:spPr>
        <p:txBody>
          <a:bodyPr/>
          <a:lstStyle/>
          <a:p>
            <a:r>
              <a:rPr lang="en-US"/>
              <a:t>Click to edit Master title style</a:t>
            </a:r>
            <a:endParaRPr lang="en-US" dirty="0"/>
          </a:p>
        </p:txBody>
      </p:sp>
    </p:spTree>
    <p:extLst>
      <p:ext uri="{BB962C8B-B14F-4D97-AF65-F5344CB8AC3E}">
        <p14:creationId xmlns:p14="http://schemas.microsoft.com/office/powerpoint/2010/main" val="3217020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6" title="Page Number Shape">
            <a:extLst>
              <a:ext uri="{FF2B5EF4-FFF2-40B4-BE49-F238E27FC236}">
                <a16:creationId xmlns:a16="http://schemas.microsoft.com/office/drawing/2014/main" id="{72411438-92A5-42B0-9C54-EA4FB32ACB5E}"/>
              </a:ext>
            </a:extLst>
          </p:cNvPr>
          <p:cNvSpPr/>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dirty="0"/>
          </a:p>
        </p:txBody>
      </p:sp>
      <p:sp>
        <p:nvSpPr>
          <p:cNvPr id="2" name="Title Placeholder 1">
            <a:extLst>
              <a:ext uri="{FF2B5EF4-FFF2-40B4-BE49-F238E27FC236}">
                <a16:creationId xmlns:a16="http://schemas.microsoft.com/office/drawing/2014/main" id="{0D56E4D8-47B6-4DEC-BD29-B3B6ED4CC739}"/>
              </a:ext>
            </a:extLst>
          </p:cNvPr>
          <p:cNvSpPr>
            <a:spLocks noGrp="1"/>
          </p:cNvSpPr>
          <p:nvPr>
            <p:ph type="title"/>
          </p:nvPr>
        </p:nvSpPr>
        <p:spPr>
          <a:xfrm>
            <a:off x="758952" y="758952"/>
            <a:ext cx="3831336" cy="47548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F0F5D4C-4873-4052-A294-99CCB9421C4A}"/>
              </a:ext>
            </a:extLst>
          </p:cNvPr>
          <p:cNvSpPr>
            <a:spLocks noGrp="1"/>
          </p:cNvSpPr>
          <p:nvPr>
            <p:ph type="body" idx="1"/>
          </p:nvPr>
        </p:nvSpPr>
        <p:spPr>
          <a:xfrm>
            <a:off x="5184648" y="758952"/>
            <a:ext cx="6245352" cy="475488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41D62B3-3490-46B4-A10E-33FCE4A1FBB5}"/>
              </a:ext>
            </a:extLst>
          </p:cNvPr>
          <p:cNvSpPr>
            <a:spLocks noGrp="1"/>
          </p:cNvSpPr>
          <p:nvPr>
            <p:ph type="dt" sz="half" idx="2"/>
          </p:nvPr>
        </p:nvSpPr>
        <p:spPr>
          <a:xfrm>
            <a:off x="7616952" y="6007608"/>
            <a:ext cx="3813048" cy="365125"/>
          </a:xfrm>
          <a:prstGeom prst="rect">
            <a:avLst/>
          </a:prstGeom>
        </p:spPr>
        <p:txBody>
          <a:bodyPr vert="horz" lIns="91440" tIns="45720" rIns="91440" bIns="45720" rtlCol="0" anchor="ctr"/>
          <a:lstStyle>
            <a:lvl1pPr algn="r">
              <a:defRPr sz="1000" spc="50" baseline="0">
                <a:solidFill>
                  <a:schemeClr val="tx1">
                    <a:lumMod val="85000"/>
                    <a:lumOff val="15000"/>
                  </a:schemeClr>
                </a:solidFill>
              </a:defRPr>
            </a:lvl1pPr>
          </a:lstStyle>
          <a:p>
            <a:pPr algn="r"/>
            <a:fld id="{53BEF823-48A5-43FC-BE03-E79964288B41}" type="datetimeFigureOut">
              <a:rPr lang="en-US" smtClean="0"/>
              <a:pPr algn="r"/>
              <a:t>9/27/22</a:t>
            </a:fld>
            <a:endParaRPr lang="en-US" dirty="0"/>
          </a:p>
        </p:txBody>
      </p:sp>
      <p:sp>
        <p:nvSpPr>
          <p:cNvPr id="5" name="Footer Placeholder 4">
            <a:extLst>
              <a:ext uri="{FF2B5EF4-FFF2-40B4-BE49-F238E27FC236}">
                <a16:creationId xmlns:a16="http://schemas.microsoft.com/office/drawing/2014/main" id="{97424CB1-7D5F-4F52-9F99-7068F5819E8C}"/>
              </a:ext>
            </a:extLst>
          </p:cNvPr>
          <p:cNvSpPr>
            <a:spLocks noGrp="1"/>
          </p:cNvSpPr>
          <p:nvPr>
            <p:ph type="ftr" sz="quarter" idx="3"/>
          </p:nvPr>
        </p:nvSpPr>
        <p:spPr>
          <a:xfrm>
            <a:off x="758952" y="6007608"/>
            <a:ext cx="3831336" cy="365125"/>
          </a:xfrm>
          <a:prstGeom prst="rect">
            <a:avLst/>
          </a:prstGeom>
        </p:spPr>
        <p:txBody>
          <a:bodyPr vert="horz" lIns="91440" tIns="45720" rIns="91440" bIns="45720" rtlCol="0" anchor="ctr"/>
          <a:lstStyle>
            <a:lvl1pPr algn="l">
              <a:defRPr sz="1000" spc="50" baseline="0">
                <a:solidFill>
                  <a:schemeClr val="tx1">
                    <a:lumMod val="85000"/>
                    <a:lumOff val="15000"/>
                  </a:schemeClr>
                </a:solidFill>
              </a:defRPr>
            </a:lvl1pPr>
          </a:lstStyle>
          <a:p>
            <a:pPr algn="l"/>
            <a:endParaRPr lang="en-US" dirty="0"/>
          </a:p>
        </p:txBody>
      </p:sp>
      <p:sp>
        <p:nvSpPr>
          <p:cNvPr id="6" name="Slide Number Placeholder 5">
            <a:extLst>
              <a:ext uri="{FF2B5EF4-FFF2-40B4-BE49-F238E27FC236}">
                <a16:creationId xmlns:a16="http://schemas.microsoft.com/office/drawing/2014/main" id="{1A1F9CC9-1431-4569-B2F1-D04814955381}"/>
              </a:ext>
            </a:extLst>
          </p:cNvPr>
          <p:cNvSpPr>
            <a:spLocks noGrp="1"/>
          </p:cNvSpPr>
          <p:nvPr>
            <p:ph type="sldNum" sz="quarter" idx="4"/>
          </p:nvPr>
        </p:nvSpPr>
        <p:spPr>
          <a:xfrm>
            <a:off x="11786616" y="6007608"/>
            <a:ext cx="411480" cy="365125"/>
          </a:xfrm>
          <a:prstGeom prst="rect">
            <a:avLst/>
          </a:prstGeom>
        </p:spPr>
        <p:txBody>
          <a:bodyPr vert="horz" lIns="45720" tIns="45720" rIns="45720" bIns="45720" rtlCol="0" anchor="ctr"/>
          <a:lstStyle>
            <a:lvl1pPr algn="r">
              <a:defRPr sz="900" b="1">
                <a:solidFill>
                  <a:schemeClr val="bg1"/>
                </a:solidFill>
              </a:defRPr>
            </a:lvl1p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419809104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89" r:id="rId6"/>
    <p:sldLayoutId id="2147483685" r:id="rId7"/>
    <p:sldLayoutId id="2147483686" r:id="rId8"/>
    <p:sldLayoutId id="2147483687" r:id="rId9"/>
    <p:sldLayoutId id="2147483688" r:id="rId10"/>
    <p:sldLayoutId id="2147483690" r:id="rId11"/>
  </p:sldLayoutIdLst>
  <p:txStyles>
    <p:title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p:titleStyle>
    <p:bodyStyle>
      <a:lvl1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2000" kern="1200">
          <a:solidFill>
            <a:schemeClr val="tx1">
              <a:lumMod val="85000"/>
              <a:lumOff val="15000"/>
            </a:schemeClr>
          </a:solidFill>
          <a:latin typeface="+mn-lt"/>
          <a:ea typeface="+mn-ea"/>
          <a:cs typeface="+mn-cs"/>
        </a:defRPr>
      </a:lvl1pPr>
      <a:lvl2pPr marL="182880" indent="0" algn="l" defTabSz="914400" rtl="0" eaLnBrk="1" latinLnBrk="0" hangingPunct="1">
        <a:lnSpc>
          <a:spcPct val="110000"/>
        </a:lnSpc>
        <a:spcBef>
          <a:spcPts val="400"/>
        </a:spcBef>
        <a:spcAft>
          <a:spcPts val="400"/>
        </a:spcAft>
        <a:buClrTx/>
        <a:buFont typeface="Arial" panose="020B0604020202020204" pitchFamily="34" charset="0"/>
        <a:buNone/>
        <a:defRPr sz="1800" i="1" kern="1200">
          <a:solidFill>
            <a:schemeClr val="tx1">
              <a:lumMod val="85000"/>
              <a:lumOff val="15000"/>
            </a:schemeClr>
          </a:solidFill>
          <a:latin typeface="+mn-lt"/>
          <a:ea typeface="+mn-ea"/>
          <a:cs typeface="+mn-cs"/>
        </a:defRPr>
      </a:lvl2pPr>
      <a:lvl3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82880" indent="0" algn="l" defTabSz="914400" rtl="0" eaLnBrk="1" latinLnBrk="0" hangingPunct="1">
        <a:lnSpc>
          <a:spcPct val="110000"/>
        </a:lnSpc>
        <a:spcBef>
          <a:spcPts val="400"/>
        </a:spcBef>
        <a:spcAft>
          <a:spcPts val="400"/>
        </a:spcAft>
        <a:buClrTx/>
        <a:buFont typeface="Arial" panose="020B0604020202020204" pitchFamily="34" charset="0"/>
        <a:buNone/>
        <a:defRPr sz="1400" i="1" kern="1200">
          <a:solidFill>
            <a:schemeClr val="tx1">
              <a:lumMod val="85000"/>
              <a:lumOff val="15000"/>
            </a:schemeClr>
          </a:solidFill>
          <a:latin typeface="+mn-lt"/>
          <a:ea typeface="+mn-ea"/>
          <a:cs typeface="+mn-cs"/>
        </a:defRPr>
      </a:lvl4pPr>
      <a:lvl5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info@able-sc.org" TargetMode="External"/><Relationship Id="rId2" Type="http://schemas.openxmlformats.org/officeDocument/2006/relationships/hyperlink" Target="http://www.able-sc.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C41380-DDDF-42D1-8299-D83285E7B2F3}"/>
              </a:ext>
            </a:extLst>
          </p:cNvPr>
          <p:cNvSpPr>
            <a:spLocks noGrp="1"/>
          </p:cNvSpPr>
          <p:nvPr>
            <p:ph type="ctrTitle"/>
          </p:nvPr>
        </p:nvSpPr>
        <p:spPr>
          <a:xfrm>
            <a:off x="5978914" y="893935"/>
            <a:ext cx="5364937" cy="3339390"/>
          </a:xfrm>
        </p:spPr>
        <p:txBody>
          <a:bodyPr anchor="ctr">
            <a:normAutofit/>
          </a:bodyPr>
          <a:lstStyle/>
          <a:p>
            <a:r>
              <a:rPr lang="en-US" sz="6000" b="1" i="0" dirty="0">
                <a:solidFill>
                  <a:schemeClr val="bg1"/>
                </a:solidFill>
                <a:latin typeface="Times New Roman" panose="02020603050405020304" pitchFamily="18" charset="0"/>
                <a:cs typeface="Times New Roman" panose="02020603050405020304" pitchFamily="18" charset="0"/>
              </a:rPr>
              <a:t>Funding to Supplement Core Services </a:t>
            </a:r>
          </a:p>
        </p:txBody>
      </p:sp>
      <p:sp>
        <p:nvSpPr>
          <p:cNvPr id="3" name="Subtitle 2">
            <a:extLst>
              <a:ext uri="{FF2B5EF4-FFF2-40B4-BE49-F238E27FC236}">
                <a16:creationId xmlns:a16="http://schemas.microsoft.com/office/drawing/2014/main" id="{FD6072A0-18B1-4DC2-97E0-27FAF1CAC8BD}"/>
              </a:ext>
            </a:extLst>
          </p:cNvPr>
          <p:cNvSpPr>
            <a:spLocks noGrp="1"/>
          </p:cNvSpPr>
          <p:nvPr>
            <p:ph type="subTitle" idx="1"/>
          </p:nvPr>
        </p:nvSpPr>
        <p:spPr>
          <a:xfrm>
            <a:off x="5978914" y="4669104"/>
            <a:ext cx="6094403" cy="1938191"/>
          </a:xfrm>
        </p:spPr>
        <p:txBody>
          <a:bodyPr anchor="t">
            <a:normAutofit/>
          </a:bodyPr>
          <a:lstStyle/>
          <a:p>
            <a:pPr>
              <a:lnSpc>
                <a:spcPct val="90000"/>
              </a:lnSpc>
            </a:pPr>
            <a:r>
              <a:rPr lang="en-US" sz="2000" dirty="0">
                <a:solidFill>
                  <a:schemeClr val="bg1"/>
                </a:solidFill>
                <a:latin typeface="Times New Roman" panose="02020603050405020304" pitchFamily="18" charset="0"/>
                <a:cs typeface="Times New Roman" panose="02020603050405020304" pitchFamily="18" charset="0"/>
              </a:rPr>
              <a:t>Jerri Davison, Vice President &amp; Chief Program Officer</a:t>
            </a:r>
          </a:p>
          <a:p>
            <a:pPr>
              <a:lnSpc>
                <a:spcPct val="90000"/>
              </a:lnSpc>
            </a:pPr>
            <a:endParaRPr lang="en-US" sz="2000" dirty="0">
              <a:solidFill>
                <a:schemeClr val="bg1"/>
              </a:solidFill>
              <a:latin typeface="Times New Roman" panose="02020603050405020304" pitchFamily="18" charset="0"/>
              <a:cs typeface="Times New Roman" panose="02020603050405020304" pitchFamily="18" charset="0"/>
            </a:endParaRPr>
          </a:p>
          <a:p>
            <a:pPr>
              <a:lnSpc>
                <a:spcPct val="90000"/>
              </a:lnSpc>
            </a:pPr>
            <a:r>
              <a:rPr lang="en-US" sz="2000" dirty="0">
                <a:solidFill>
                  <a:schemeClr val="bg1"/>
                </a:solidFill>
                <a:latin typeface="Times New Roman" panose="02020603050405020304" pitchFamily="18" charset="0"/>
                <a:cs typeface="Times New Roman" panose="02020603050405020304" pitchFamily="18" charset="0"/>
              </a:rPr>
              <a:t>Kimberly Tissot, President &amp; CEO </a:t>
            </a:r>
          </a:p>
        </p:txBody>
      </p:sp>
      <p:sp>
        <p:nvSpPr>
          <p:cNvPr id="59" name="Freeform: Shape 58">
            <a:extLst>
              <a:ext uri="{FF2B5EF4-FFF2-40B4-BE49-F238E27FC236}">
                <a16:creationId xmlns:a16="http://schemas.microsoft.com/office/drawing/2014/main" id="{AAD3D935-ECFC-4862-B395-207C13BAC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15066" cy="6858000"/>
          </a:xfrm>
          <a:custGeom>
            <a:avLst/>
            <a:gdLst>
              <a:gd name="connsiteX0" fmla="*/ 0 w 5215066"/>
              <a:gd name="connsiteY0" fmla="*/ 0 h 6858000"/>
              <a:gd name="connsiteX1" fmla="*/ 3197713 w 5215066"/>
              <a:gd name="connsiteY1" fmla="*/ 0 h 6858000"/>
              <a:gd name="connsiteX2" fmla="*/ 3259787 w 5215066"/>
              <a:gd name="connsiteY2" fmla="*/ 39865 h 6858000"/>
              <a:gd name="connsiteX3" fmla="*/ 5215066 w 5215066"/>
              <a:gd name="connsiteY3" fmla="*/ 3723759 h 6858000"/>
              <a:gd name="connsiteX4" fmla="*/ 4202364 w 5215066"/>
              <a:gd name="connsiteY4" fmla="*/ 6549681 h 6858000"/>
              <a:gd name="connsiteX5" fmla="*/ 3922635 w 5215066"/>
              <a:gd name="connsiteY5" fmla="*/ 6858000 h 6858000"/>
              <a:gd name="connsiteX6" fmla="*/ 0 w 521506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5066" h="6858000">
                <a:moveTo>
                  <a:pt x="0" y="0"/>
                </a:moveTo>
                <a:lnTo>
                  <a:pt x="3197713" y="0"/>
                </a:lnTo>
                <a:lnTo>
                  <a:pt x="3259787" y="39865"/>
                </a:lnTo>
                <a:cubicBezTo>
                  <a:pt x="4439462" y="838237"/>
                  <a:pt x="5215066" y="2190263"/>
                  <a:pt x="5215066" y="3723759"/>
                </a:cubicBezTo>
                <a:cubicBezTo>
                  <a:pt x="5215066" y="4797206"/>
                  <a:pt x="4835020" y="5781733"/>
                  <a:pt x="4202364" y="6549681"/>
                </a:cubicBezTo>
                <a:lnTo>
                  <a:pt x="3922635"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5" name="Graphic 44" descr="money ">
            <a:extLst>
              <a:ext uri="{FF2B5EF4-FFF2-40B4-BE49-F238E27FC236}">
                <a16:creationId xmlns:a16="http://schemas.microsoft.com/office/drawing/2014/main" id="{8733C09A-384D-AE3A-51C5-A4B8602967D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01" y="1793908"/>
            <a:ext cx="3491811" cy="3491811"/>
          </a:xfrm>
          <a:prstGeom prst="rect">
            <a:avLst/>
          </a:prstGeom>
        </p:spPr>
      </p:pic>
      <p:cxnSp>
        <p:nvCxnSpPr>
          <p:cNvPr id="61" name="Straight Connector 60">
            <a:extLst>
              <a:ext uri="{FF2B5EF4-FFF2-40B4-BE49-F238E27FC236}">
                <a16:creationId xmlns:a16="http://schemas.microsoft.com/office/drawing/2014/main" id="{E3B95BE3-D5B2-4F38-9A01-17866C9FBA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040331" y="4555071"/>
            <a:ext cx="530352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3" name="Freeform 6">
            <a:extLst>
              <a:ext uri="{FF2B5EF4-FFF2-40B4-BE49-F238E27FC236}">
                <a16:creationId xmlns:a16="http://schemas.microsoft.com/office/drawing/2014/main" id="{ADA271CD-3011-4A05-B4A3-80F179468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dirty="0"/>
          </a:p>
        </p:txBody>
      </p:sp>
    </p:spTree>
    <p:extLst>
      <p:ext uri="{BB962C8B-B14F-4D97-AF65-F5344CB8AC3E}">
        <p14:creationId xmlns:p14="http://schemas.microsoft.com/office/powerpoint/2010/main" val="1819935014"/>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DD4C4B28-6B4B-4445-8535-F516D74E4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dirty="0"/>
          </a:p>
        </p:txBody>
      </p:sp>
      <p:cxnSp>
        <p:nvCxnSpPr>
          <p:cNvPr id="11" name="Straight Connector 10">
            <a:extLst>
              <a:ext uri="{FF2B5EF4-FFF2-40B4-BE49-F238E27FC236}">
                <a16:creationId xmlns:a16="http://schemas.microsoft.com/office/drawing/2014/main" id="{0CB1C732-7193-4253-8746-850D090A6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7BB200E-81C7-4576-AC8C-DF1239AB2611}"/>
              </a:ext>
            </a:extLst>
          </p:cNvPr>
          <p:cNvSpPr>
            <a:spLocks noGrp="1"/>
          </p:cNvSpPr>
          <p:nvPr>
            <p:ph type="title"/>
          </p:nvPr>
        </p:nvSpPr>
        <p:spPr>
          <a:xfrm>
            <a:off x="1078991" y="893935"/>
            <a:ext cx="5364937" cy="3339390"/>
          </a:xfrm>
        </p:spPr>
        <p:txBody>
          <a:bodyPr vert="horz" lIns="91440" tIns="45720" rIns="91440" bIns="45720" rtlCol="0" anchor="ctr">
            <a:normAutofit/>
          </a:bodyPr>
          <a:lstStyle/>
          <a:p>
            <a:r>
              <a:rPr lang="en-US" b="1" i="0" kern="1200" spc="100" baseline="0" dirty="0">
                <a:solidFill>
                  <a:schemeClr val="tx1">
                    <a:lumMod val="85000"/>
                    <a:lumOff val="15000"/>
                  </a:schemeClr>
                </a:solidFill>
                <a:latin typeface="Times New Roman" panose="02020603050405020304" pitchFamily="18" charset="0"/>
                <a:cs typeface="Times New Roman" panose="02020603050405020304" pitchFamily="18" charset="0"/>
              </a:rPr>
              <a:t>Funding within the Five Core Services</a:t>
            </a:r>
          </a:p>
        </p:txBody>
      </p:sp>
      <p:cxnSp>
        <p:nvCxnSpPr>
          <p:cNvPr id="15" name="Straight Connector 14">
            <a:extLst>
              <a:ext uri="{FF2B5EF4-FFF2-40B4-BE49-F238E27FC236}">
                <a16:creationId xmlns:a16="http://schemas.microsoft.com/office/drawing/2014/main" id="{E3B95BE3-D5B2-4F38-9A01-17866C9FBA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40408" y="4555071"/>
            <a:ext cx="53035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13AD65D1-B021-4B05-9F8F-4D82BD3BDE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76934" y="0"/>
            <a:ext cx="5215066" cy="6858000"/>
          </a:xfrm>
          <a:custGeom>
            <a:avLst/>
            <a:gdLst>
              <a:gd name="connsiteX0" fmla="*/ 0 w 5215066"/>
              <a:gd name="connsiteY0" fmla="*/ 0 h 6858000"/>
              <a:gd name="connsiteX1" fmla="*/ 3197713 w 5215066"/>
              <a:gd name="connsiteY1" fmla="*/ 0 h 6858000"/>
              <a:gd name="connsiteX2" fmla="*/ 3259787 w 5215066"/>
              <a:gd name="connsiteY2" fmla="*/ 39865 h 6858000"/>
              <a:gd name="connsiteX3" fmla="*/ 5215066 w 5215066"/>
              <a:gd name="connsiteY3" fmla="*/ 3723759 h 6858000"/>
              <a:gd name="connsiteX4" fmla="*/ 4202364 w 5215066"/>
              <a:gd name="connsiteY4" fmla="*/ 6549681 h 6858000"/>
              <a:gd name="connsiteX5" fmla="*/ 3922635 w 5215066"/>
              <a:gd name="connsiteY5" fmla="*/ 6858000 h 6858000"/>
              <a:gd name="connsiteX6" fmla="*/ 0 w 521506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5066" h="6858000">
                <a:moveTo>
                  <a:pt x="0" y="0"/>
                </a:moveTo>
                <a:lnTo>
                  <a:pt x="3197713" y="0"/>
                </a:lnTo>
                <a:lnTo>
                  <a:pt x="3259787" y="39865"/>
                </a:lnTo>
                <a:cubicBezTo>
                  <a:pt x="4439462" y="838237"/>
                  <a:pt x="5215066" y="2190263"/>
                  <a:pt x="5215066" y="3723759"/>
                </a:cubicBezTo>
                <a:cubicBezTo>
                  <a:pt x="5215066" y="4797206"/>
                  <a:pt x="4835020" y="5781733"/>
                  <a:pt x="4202364" y="6549681"/>
                </a:cubicBezTo>
                <a:lnTo>
                  <a:pt x="3922635" y="6858000"/>
                </a:lnTo>
                <a:lnTo>
                  <a:pt x="0" y="6858000"/>
                </a:lnTo>
                <a:close/>
              </a:path>
            </a:pathLst>
          </a:custGeom>
          <a:solidFill>
            <a:schemeClr val="tx1">
              <a:lumMod val="5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6" name="Graphic 5" descr="Checkmark">
            <a:extLst>
              <a:ext uri="{FF2B5EF4-FFF2-40B4-BE49-F238E27FC236}">
                <a16:creationId xmlns:a16="http://schemas.microsoft.com/office/drawing/2014/main" id="{A10BDEC1-E997-99F1-46DC-10620F97065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12271" y="1683094"/>
            <a:ext cx="3491811" cy="3491811"/>
          </a:xfrm>
          <a:prstGeom prst="rect">
            <a:avLst/>
          </a:prstGeom>
        </p:spPr>
      </p:pic>
      <p:sp>
        <p:nvSpPr>
          <p:cNvPr id="19" name="Freeform 6">
            <a:extLst>
              <a:ext uri="{FF2B5EF4-FFF2-40B4-BE49-F238E27FC236}">
                <a16:creationId xmlns:a16="http://schemas.microsoft.com/office/drawing/2014/main" id="{ADA271CD-3011-4A05-B4A3-80F179468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dirty="0"/>
          </a:p>
        </p:txBody>
      </p:sp>
    </p:spTree>
    <p:extLst>
      <p:ext uri="{BB962C8B-B14F-4D97-AF65-F5344CB8AC3E}">
        <p14:creationId xmlns:p14="http://schemas.microsoft.com/office/powerpoint/2010/main" val="945417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78ED1DA-AC10-4221-B27F-5462ED07A865}"/>
              </a:ext>
            </a:extLst>
          </p:cNvPr>
          <p:cNvSpPr>
            <a:spLocks noGrp="1"/>
          </p:cNvSpPr>
          <p:nvPr>
            <p:ph type="title"/>
          </p:nvPr>
        </p:nvSpPr>
        <p:spPr>
          <a:xfrm>
            <a:off x="1935480" y="758952"/>
            <a:ext cx="8321040" cy="1855475"/>
          </a:xfrm>
        </p:spPr>
        <p:txBody>
          <a:bodyPr anchor="ctr">
            <a:normAutofit/>
          </a:bodyPr>
          <a:lstStyle/>
          <a:p>
            <a:pPr algn="ctr"/>
            <a:r>
              <a:rPr lang="en-US" b="1" i="0" dirty="0">
                <a:latin typeface="Times New Roman" panose="02020603050405020304" pitchFamily="18" charset="0"/>
                <a:cs typeface="Times New Roman" panose="02020603050405020304" pitchFamily="18" charset="0"/>
              </a:rPr>
              <a:t>Five Core Services </a:t>
            </a:r>
            <a:br>
              <a:rPr lang="en-US" b="1" i="0" dirty="0">
                <a:latin typeface="Times New Roman" panose="02020603050405020304" pitchFamily="18" charset="0"/>
                <a:cs typeface="Times New Roman" panose="02020603050405020304" pitchFamily="18" charset="0"/>
              </a:rPr>
            </a:br>
            <a:r>
              <a:rPr lang="en-US" sz="3200" b="1" i="0" dirty="0">
                <a:latin typeface="Times New Roman" panose="02020603050405020304" pitchFamily="18" charset="0"/>
                <a:cs typeface="Times New Roman" panose="02020603050405020304" pitchFamily="18" charset="0"/>
              </a:rPr>
              <a:t>(let’s be real, its six core services) </a:t>
            </a:r>
          </a:p>
        </p:txBody>
      </p:sp>
      <p:cxnSp>
        <p:nvCxnSpPr>
          <p:cNvPr id="19" name="Straight Connector 18">
            <a:extLst>
              <a:ext uri="{FF2B5EF4-FFF2-40B4-BE49-F238E27FC236}">
                <a16:creationId xmlns:a16="http://schemas.microsoft.com/office/drawing/2014/main" id="{8BD593FB-2EA4-4795-AC37-1F9E8954E4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981200" y="2936160"/>
            <a:ext cx="822960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326DEA9-EC65-4397-9247-DCDA6579E3A6}"/>
              </a:ext>
            </a:extLst>
          </p:cNvPr>
          <p:cNvSpPr>
            <a:spLocks noGrp="1"/>
          </p:cNvSpPr>
          <p:nvPr>
            <p:ph idx="1"/>
          </p:nvPr>
        </p:nvSpPr>
        <p:spPr>
          <a:xfrm>
            <a:off x="1935417" y="3257894"/>
            <a:ext cx="8321167" cy="2524195"/>
          </a:xfrm>
        </p:spPr>
        <p:txBody>
          <a:bodyPr>
            <a:normAutofit fontScale="92500" lnSpcReduction="20000"/>
          </a:bodyPr>
          <a:lstStyle/>
          <a:p>
            <a:pPr marL="0" indent="0">
              <a:buNone/>
            </a:pPr>
            <a:r>
              <a:rPr lang="en-US" sz="2400" dirty="0">
                <a:latin typeface="Times New Roman" panose="02020603050405020304" pitchFamily="18" charset="0"/>
                <a:cs typeface="Times New Roman" panose="02020603050405020304" pitchFamily="18" charset="0"/>
              </a:rPr>
              <a:t>1. Advocacy- BOTH Systems and Individual </a:t>
            </a:r>
          </a:p>
          <a:p>
            <a:pPr marL="0" indent="0">
              <a:buNone/>
            </a:pPr>
            <a:r>
              <a:rPr lang="en-US" sz="2400" dirty="0">
                <a:latin typeface="Times New Roman" panose="02020603050405020304" pitchFamily="18" charset="0"/>
                <a:cs typeface="Times New Roman" panose="02020603050405020304" pitchFamily="18" charset="0"/>
              </a:rPr>
              <a:t>2. Independent Living Skills Training </a:t>
            </a:r>
          </a:p>
          <a:p>
            <a:pPr marL="0" indent="0">
              <a:buNone/>
            </a:pPr>
            <a:r>
              <a:rPr lang="en-US" sz="2400" dirty="0">
                <a:latin typeface="Times New Roman" panose="02020603050405020304" pitchFamily="18" charset="0"/>
                <a:cs typeface="Times New Roman" panose="02020603050405020304" pitchFamily="18" charset="0"/>
              </a:rPr>
              <a:t>3. Peer Mentoring </a:t>
            </a:r>
          </a:p>
          <a:p>
            <a:pPr marL="0" indent="0">
              <a:buNone/>
            </a:pPr>
            <a:r>
              <a:rPr lang="en-US" sz="2400" dirty="0">
                <a:latin typeface="Times New Roman" panose="02020603050405020304" pitchFamily="18" charset="0"/>
                <a:cs typeface="Times New Roman" panose="02020603050405020304" pitchFamily="18" charset="0"/>
              </a:rPr>
              <a:t>4. Information and Referral Services </a:t>
            </a:r>
          </a:p>
          <a:p>
            <a:pPr marL="0" indent="0">
              <a:buNone/>
            </a:pPr>
            <a:r>
              <a:rPr lang="en-US" sz="2400" dirty="0">
                <a:latin typeface="Times New Roman" panose="02020603050405020304" pitchFamily="18" charset="0"/>
                <a:cs typeface="Times New Roman" panose="02020603050405020304" pitchFamily="18" charset="0"/>
              </a:rPr>
              <a:t>5. Transition Services 1 – Institution Transition &amp; Diversion </a:t>
            </a:r>
          </a:p>
          <a:p>
            <a:pPr marL="0" indent="0">
              <a:buNone/>
            </a:pPr>
            <a:r>
              <a:rPr lang="en-US" sz="2400" dirty="0">
                <a:latin typeface="Times New Roman" panose="02020603050405020304" pitchFamily="18" charset="0"/>
                <a:cs typeface="Times New Roman" panose="02020603050405020304" pitchFamily="18" charset="0"/>
              </a:rPr>
              <a:t>6. Transition Services 2- Youth Transition</a:t>
            </a:r>
          </a:p>
          <a:p>
            <a:pPr marL="0" indent="0" algn="ctr">
              <a:buNone/>
            </a:pPr>
            <a:endParaRPr lang="en-US" dirty="0"/>
          </a:p>
        </p:txBody>
      </p:sp>
      <p:sp>
        <p:nvSpPr>
          <p:cNvPr id="21"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dirty="0"/>
          </a:p>
        </p:txBody>
      </p:sp>
    </p:spTree>
    <p:extLst>
      <p:ext uri="{BB962C8B-B14F-4D97-AF65-F5344CB8AC3E}">
        <p14:creationId xmlns:p14="http://schemas.microsoft.com/office/powerpoint/2010/main" val="1321617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0E499-C9A5-442A-93C9-F28E9CAB2CEB}"/>
              </a:ext>
            </a:extLst>
          </p:cNvPr>
          <p:cNvSpPr>
            <a:spLocks noGrp="1"/>
          </p:cNvSpPr>
          <p:nvPr>
            <p:ph type="title"/>
          </p:nvPr>
        </p:nvSpPr>
        <p:spPr>
          <a:xfrm>
            <a:off x="758951" y="758952"/>
            <a:ext cx="3950613" cy="827087"/>
          </a:xfrm>
        </p:spPr>
        <p:txBody>
          <a:bodyPr>
            <a:noAutofit/>
          </a:bodyPr>
          <a:lstStyle/>
          <a:p>
            <a:r>
              <a:rPr lang="en-US" b="1" i="0" dirty="0">
                <a:latin typeface="Times New Roman" panose="02020603050405020304" pitchFamily="18" charset="0"/>
                <a:cs typeface="Times New Roman" panose="02020603050405020304" pitchFamily="18" charset="0"/>
              </a:rPr>
              <a:t>Advocacy</a:t>
            </a:r>
            <a:endParaRPr lang="en-US" dirty="0"/>
          </a:p>
        </p:txBody>
      </p:sp>
      <p:sp>
        <p:nvSpPr>
          <p:cNvPr id="3" name="Content Placeholder 2">
            <a:extLst>
              <a:ext uri="{FF2B5EF4-FFF2-40B4-BE49-F238E27FC236}">
                <a16:creationId xmlns:a16="http://schemas.microsoft.com/office/drawing/2014/main" id="{13CB9487-D315-44E5-B93D-5AE6E84EC311}"/>
              </a:ext>
            </a:extLst>
          </p:cNvPr>
          <p:cNvSpPr>
            <a:spLocks noGrp="1"/>
          </p:cNvSpPr>
          <p:nvPr>
            <p:ph idx="1"/>
          </p:nvPr>
        </p:nvSpPr>
        <p:spPr>
          <a:xfrm>
            <a:off x="5184648" y="758952"/>
            <a:ext cx="6248400" cy="5435786"/>
          </a:xfrm>
        </p:spPr>
        <p:txBody>
          <a:bodyPr>
            <a:normAutofit fontScale="85000" lnSpcReduction="10000"/>
          </a:bodyPr>
          <a:lstStyle/>
          <a:p>
            <a:r>
              <a:rPr lang="en-US" sz="2800" dirty="0">
                <a:latin typeface="Times New Roman" panose="02020603050405020304" pitchFamily="18" charset="0"/>
                <a:cs typeface="Times New Roman" panose="02020603050405020304" pitchFamily="18" charset="0"/>
              </a:rPr>
              <a:t>Diversity, equity, and inclusion (DEI) funding </a:t>
            </a:r>
          </a:p>
          <a:p>
            <a:r>
              <a:rPr lang="en-US" sz="2800" dirty="0">
                <a:latin typeface="Times New Roman" panose="02020603050405020304" pitchFamily="18" charset="0"/>
                <a:cs typeface="Times New Roman" panose="02020603050405020304" pitchFamily="18" charset="0"/>
              </a:rPr>
              <a:t>DD Council Funding </a:t>
            </a:r>
          </a:p>
          <a:p>
            <a:r>
              <a:rPr lang="en-US" sz="2800" dirty="0">
                <a:latin typeface="Times New Roman" panose="02020603050405020304" pitchFamily="18" charset="0"/>
                <a:cs typeface="Times New Roman" panose="02020603050405020304" pitchFamily="18" charset="0"/>
              </a:rPr>
              <a:t>Corporate partnership &amp; sponsorships</a:t>
            </a:r>
          </a:p>
          <a:p>
            <a:r>
              <a:rPr lang="en-US" sz="2800" dirty="0">
                <a:latin typeface="Times New Roman" panose="02020603050405020304" pitchFamily="18" charset="0"/>
                <a:cs typeface="Times New Roman" panose="02020603050405020304" pitchFamily="18" charset="0"/>
              </a:rPr>
              <a:t>Fee for services </a:t>
            </a:r>
          </a:p>
          <a:p>
            <a:r>
              <a:rPr lang="en-US" sz="2800" dirty="0">
                <a:latin typeface="Times New Roman" panose="02020603050405020304" pitchFamily="18" charset="0"/>
                <a:cs typeface="Times New Roman" panose="02020603050405020304" pitchFamily="18" charset="0"/>
              </a:rPr>
              <a:t>National grants with IL Network </a:t>
            </a:r>
          </a:p>
          <a:p>
            <a:r>
              <a:rPr lang="en-US" sz="2800" dirty="0">
                <a:latin typeface="Times New Roman" panose="02020603050405020304" pitchFamily="18" charset="0"/>
                <a:cs typeface="Times New Roman" panose="02020603050405020304" pitchFamily="18" charset="0"/>
              </a:rPr>
              <a:t>Minority and marginalized focused initiatives </a:t>
            </a:r>
          </a:p>
          <a:p>
            <a:r>
              <a:rPr lang="en-US" sz="2800" dirty="0">
                <a:latin typeface="Times New Roman" panose="02020603050405020304" pitchFamily="18" charset="0"/>
                <a:cs typeface="Times New Roman" panose="02020603050405020304" pitchFamily="18" charset="0"/>
              </a:rPr>
              <a:t>Fundraising</a:t>
            </a:r>
          </a:p>
          <a:p>
            <a:r>
              <a:rPr lang="en-US" sz="2800" dirty="0">
                <a:latin typeface="Times New Roman" panose="02020603050405020304" pitchFamily="18" charset="0"/>
                <a:cs typeface="Times New Roman" panose="02020603050405020304" pitchFamily="18" charset="0"/>
              </a:rPr>
              <a:t>Emergency related opportunities  </a:t>
            </a:r>
          </a:p>
          <a:p>
            <a:r>
              <a:rPr lang="en-US" sz="2800" dirty="0">
                <a:latin typeface="Times New Roman" panose="02020603050405020304" pitchFamily="18" charset="0"/>
                <a:cs typeface="Times New Roman" panose="02020603050405020304" pitchFamily="18" charset="0"/>
              </a:rPr>
              <a:t>Affordable &amp; accessible housing efforts </a:t>
            </a:r>
          </a:p>
          <a:p>
            <a:r>
              <a:rPr lang="en-US" sz="2800" dirty="0">
                <a:latin typeface="Times New Roman" panose="02020603050405020304" pitchFamily="18" charset="0"/>
                <a:cs typeface="Times New Roman" panose="02020603050405020304" pitchFamily="18" charset="0"/>
              </a:rPr>
              <a:t>Systems change efforts</a:t>
            </a:r>
          </a:p>
          <a:p>
            <a:r>
              <a:rPr lang="en-US" sz="2800" dirty="0">
                <a:latin typeface="Times New Roman" panose="02020603050405020304" pitchFamily="18" charset="0"/>
                <a:cs typeface="Times New Roman" panose="02020603050405020304" pitchFamily="18" charset="0"/>
              </a:rPr>
              <a:t>ACL partners collaboration</a:t>
            </a:r>
          </a:p>
        </p:txBody>
      </p:sp>
    </p:spTree>
    <p:extLst>
      <p:ext uri="{BB962C8B-B14F-4D97-AF65-F5344CB8AC3E}">
        <p14:creationId xmlns:p14="http://schemas.microsoft.com/office/powerpoint/2010/main" val="1904404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B202A-933F-4022-AB5B-7C9C523F506B}"/>
              </a:ext>
            </a:extLst>
          </p:cNvPr>
          <p:cNvSpPr>
            <a:spLocks noGrp="1"/>
          </p:cNvSpPr>
          <p:nvPr>
            <p:ph type="title"/>
          </p:nvPr>
        </p:nvSpPr>
        <p:spPr>
          <a:xfrm>
            <a:off x="409903" y="758952"/>
            <a:ext cx="4542024" cy="4817600"/>
          </a:xfrm>
        </p:spPr>
        <p:txBody>
          <a:bodyPr/>
          <a:lstStyle/>
          <a:p>
            <a:r>
              <a:rPr lang="en-US" b="1" i="0" dirty="0">
                <a:latin typeface="Times New Roman" panose="02020603050405020304" pitchFamily="18" charset="0"/>
                <a:cs typeface="Times New Roman" panose="02020603050405020304" pitchFamily="18" charset="0"/>
              </a:rPr>
              <a:t>Independent Living Skills Training </a:t>
            </a:r>
          </a:p>
        </p:txBody>
      </p:sp>
      <p:sp>
        <p:nvSpPr>
          <p:cNvPr id="3" name="Content Placeholder 2">
            <a:extLst>
              <a:ext uri="{FF2B5EF4-FFF2-40B4-BE49-F238E27FC236}">
                <a16:creationId xmlns:a16="http://schemas.microsoft.com/office/drawing/2014/main" id="{4CF01AAF-22EF-481C-88E7-3AD811ED12C7}"/>
              </a:ext>
            </a:extLst>
          </p:cNvPr>
          <p:cNvSpPr>
            <a:spLocks noGrp="1"/>
          </p:cNvSpPr>
          <p:nvPr>
            <p:ph idx="1"/>
          </p:nvPr>
        </p:nvSpPr>
        <p:spPr>
          <a:xfrm>
            <a:off x="5168348" y="514704"/>
            <a:ext cx="6488263" cy="5909950"/>
          </a:xfrm>
        </p:spPr>
        <p:txBody>
          <a:bodyPr>
            <a:normAutofit fontScale="25000" lnSpcReduction="20000"/>
          </a:bodyPr>
          <a:lstStyle/>
          <a:p>
            <a:r>
              <a:rPr lang="en-US" sz="9600" dirty="0">
                <a:latin typeface="Times New Roman" panose="02020603050405020304" pitchFamily="18" charset="0"/>
                <a:cs typeface="Times New Roman" panose="02020603050405020304" pitchFamily="18" charset="0"/>
              </a:rPr>
              <a:t>Medicaid waivers </a:t>
            </a:r>
          </a:p>
          <a:p>
            <a:r>
              <a:rPr lang="en-US" sz="9600" dirty="0">
                <a:latin typeface="Times New Roman" panose="02020603050405020304" pitchFamily="18" charset="0"/>
                <a:cs typeface="Times New Roman" panose="02020603050405020304" pitchFamily="18" charset="0"/>
              </a:rPr>
              <a:t>United Way </a:t>
            </a:r>
          </a:p>
          <a:p>
            <a:r>
              <a:rPr lang="en-US" sz="9600" dirty="0">
                <a:latin typeface="Times New Roman" panose="02020603050405020304" pitchFamily="18" charset="0"/>
                <a:cs typeface="Times New Roman" panose="02020603050405020304" pitchFamily="18" charset="0"/>
              </a:rPr>
              <a:t>National grants with your IL Network</a:t>
            </a:r>
          </a:p>
          <a:p>
            <a:r>
              <a:rPr lang="en-US" sz="9600" dirty="0">
                <a:latin typeface="Times New Roman" panose="02020603050405020304" pitchFamily="18" charset="0"/>
                <a:cs typeface="Times New Roman" panose="02020603050405020304" pitchFamily="18" charset="0"/>
              </a:rPr>
              <a:t>BlueCross BlueShield/Centene/Amerigroup </a:t>
            </a:r>
          </a:p>
          <a:p>
            <a:r>
              <a:rPr lang="en-US" sz="9600" dirty="0">
                <a:latin typeface="Times New Roman" panose="02020603050405020304" pitchFamily="18" charset="0"/>
                <a:cs typeface="Times New Roman" panose="02020603050405020304" pitchFamily="18" charset="0"/>
              </a:rPr>
              <a:t>Community foundations</a:t>
            </a:r>
          </a:p>
          <a:p>
            <a:r>
              <a:rPr lang="en-US" sz="9600" dirty="0">
                <a:latin typeface="Times New Roman" panose="02020603050405020304" pitchFamily="18" charset="0"/>
                <a:cs typeface="Times New Roman" panose="02020603050405020304" pitchFamily="18" charset="0"/>
              </a:rPr>
              <a:t> Vocational Rehabilitation Department / DD agencies / Blind agency </a:t>
            </a:r>
          </a:p>
          <a:p>
            <a:r>
              <a:rPr lang="en-US" sz="9600" dirty="0">
                <a:latin typeface="Times New Roman" panose="02020603050405020304" pitchFamily="18" charset="0"/>
                <a:cs typeface="Times New Roman" panose="02020603050405020304" pitchFamily="18" charset="0"/>
              </a:rPr>
              <a:t>Social Security (Ticket to Work, WIPA, etc.) </a:t>
            </a:r>
          </a:p>
          <a:p>
            <a:r>
              <a:rPr lang="en-US" sz="9600" dirty="0">
                <a:latin typeface="Times New Roman" panose="02020603050405020304" pitchFamily="18" charset="0"/>
                <a:cs typeface="Times New Roman" panose="02020603050405020304" pitchFamily="18" charset="0"/>
              </a:rPr>
              <a:t>Emergency related education</a:t>
            </a:r>
          </a:p>
          <a:p>
            <a:r>
              <a:rPr lang="en-US" sz="9600" dirty="0">
                <a:latin typeface="Times New Roman" panose="02020603050405020304" pitchFamily="18" charset="0"/>
                <a:cs typeface="Times New Roman" panose="02020603050405020304" pitchFamily="18" charset="0"/>
              </a:rPr>
              <a:t>Self advocacy</a:t>
            </a:r>
          </a:p>
          <a:p>
            <a:r>
              <a:rPr lang="en-US" sz="9600" dirty="0">
                <a:latin typeface="Times New Roman" panose="02020603050405020304" pitchFamily="18" charset="0"/>
                <a:cs typeface="Times New Roman" panose="02020603050405020304" pitchFamily="18" charset="0"/>
              </a:rPr>
              <a:t>Assistive Technology </a:t>
            </a:r>
          </a:p>
          <a:p>
            <a:r>
              <a:rPr lang="en-US" sz="9600" dirty="0">
                <a:latin typeface="Times New Roman" panose="02020603050405020304" pitchFamily="18" charset="0"/>
                <a:cs typeface="Times New Roman" panose="02020603050405020304" pitchFamily="18" charset="0"/>
              </a:rPr>
              <a:t>Fundraising/Corporate Sponsorships </a:t>
            </a:r>
          </a:p>
          <a:p>
            <a:r>
              <a:rPr lang="en-US" sz="9600" dirty="0">
                <a:latin typeface="Times New Roman" panose="02020603050405020304" pitchFamily="18" charset="0"/>
                <a:cs typeface="Times New Roman" panose="02020603050405020304" pitchFamily="18" charset="0"/>
              </a:rPr>
              <a:t>Adjustment to disability </a:t>
            </a:r>
          </a:p>
          <a:p>
            <a:endParaRPr lang="en-US" dirty="0"/>
          </a:p>
          <a:p>
            <a:endParaRPr lang="en-US" dirty="0"/>
          </a:p>
        </p:txBody>
      </p:sp>
    </p:spTree>
    <p:extLst>
      <p:ext uri="{BB962C8B-B14F-4D97-AF65-F5344CB8AC3E}">
        <p14:creationId xmlns:p14="http://schemas.microsoft.com/office/powerpoint/2010/main" val="3263270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02CA6-783E-4FD8-89CF-09063F34AA69}"/>
              </a:ext>
            </a:extLst>
          </p:cNvPr>
          <p:cNvSpPr>
            <a:spLocks noGrp="1"/>
          </p:cNvSpPr>
          <p:nvPr>
            <p:ph type="title"/>
          </p:nvPr>
        </p:nvSpPr>
        <p:spPr/>
        <p:txBody>
          <a:bodyPr/>
          <a:lstStyle/>
          <a:p>
            <a:r>
              <a:rPr lang="en-US" b="1" i="0" dirty="0">
                <a:latin typeface="Times New Roman" panose="02020603050405020304" pitchFamily="18" charset="0"/>
                <a:cs typeface="Times New Roman" panose="02020603050405020304" pitchFamily="18" charset="0"/>
              </a:rPr>
              <a:t>Peer Mentoring</a:t>
            </a:r>
          </a:p>
        </p:txBody>
      </p:sp>
      <p:sp>
        <p:nvSpPr>
          <p:cNvPr id="3" name="Content Placeholder 2">
            <a:extLst>
              <a:ext uri="{FF2B5EF4-FFF2-40B4-BE49-F238E27FC236}">
                <a16:creationId xmlns:a16="http://schemas.microsoft.com/office/drawing/2014/main" id="{16FF7120-06FD-4600-8B2B-62795D978839}"/>
              </a:ext>
            </a:extLst>
          </p:cNvPr>
          <p:cNvSpPr>
            <a:spLocks noGrp="1"/>
          </p:cNvSpPr>
          <p:nvPr>
            <p:ph idx="1"/>
          </p:nvPr>
        </p:nvSpPr>
        <p:spPr/>
        <p:txBody>
          <a:bodyPr>
            <a:noAutofit/>
          </a:bodyPr>
          <a:lstStyle/>
          <a:p>
            <a:r>
              <a:rPr lang="en-US" sz="2400" dirty="0">
                <a:latin typeface="Times New Roman" panose="02020603050405020304" pitchFamily="18" charset="0"/>
                <a:cs typeface="Times New Roman" panose="02020603050405020304" pitchFamily="18" charset="0"/>
              </a:rPr>
              <a:t>School funding / grant opportunities </a:t>
            </a:r>
          </a:p>
          <a:p>
            <a:r>
              <a:rPr lang="en-US" sz="2400" dirty="0">
                <a:latin typeface="Times New Roman" panose="02020603050405020304" pitchFamily="18" charset="0"/>
                <a:cs typeface="Times New Roman" panose="02020603050405020304" pitchFamily="18" charset="0"/>
              </a:rPr>
              <a:t>College and universities </a:t>
            </a:r>
          </a:p>
          <a:p>
            <a:r>
              <a:rPr lang="en-US" sz="2400" dirty="0">
                <a:latin typeface="Times New Roman" panose="02020603050405020304" pitchFamily="18" charset="0"/>
                <a:cs typeface="Times New Roman" panose="02020603050405020304" pitchFamily="18" charset="0"/>
              </a:rPr>
              <a:t>Corporate sponsorships </a:t>
            </a:r>
          </a:p>
          <a:p>
            <a:r>
              <a:rPr lang="en-US" sz="2400" dirty="0">
                <a:latin typeface="Times New Roman" panose="02020603050405020304" pitchFamily="18" charset="0"/>
                <a:cs typeface="Times New Roman" panose="02020603050405020304" pitchFamily="18" charset="0"/>
              </a:rPr>
              <a:t>Medicaid waivers/reimbursements </a:t>
            </a:r>
          </a:p>
          <a:p>
            <a:r>
              <a:rPr lang="en-US" sz="2400" dirty="0">
                <a:latin typeface="Times New Roman" panose="02020603050405020304" pitchFamily="18" charset="0"/>
                <a:cs typeface="Times New Roman" panose="02020603050405020304" pitchFamily="18" charset="0"/>
              </a:rPr>
              <a:t>Pre-employment transition services </a:t>
            </a:r>
          </a:p>
          <a:p>
            <a:r>
              <a:rPr lang="en-US" sz="2400" dirty="0">
                <a:latin typeface="Times New Roman" panose="02020603050405020304" pitchFamily="18" charset="0"/>
                <a:cs typeface="Times New Roman" panose="02020603050405020304" pitchFamily="18" charset="0"/>
              </a:rPr>
              <a:t>DD Council </a:t>
            </a:r>
          </a:p>
          <a:p>
            <a:r>
              <a:rPr lang="en-US" sz="2400" dirty="0">
                <a:latin typeface="Times New Roman" panose="02020603050405020304" pitchFamily="18" charset="0"/>
                <a:cs typeface="Times New Roman" panose="02020603050405020304" pitchFamily="18" charset="0"/>
              </a:rPr>
              <a:t>Self-advocacy grants </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6587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0F237-D0F0-400C-AA5E-C031A3115E3B}"/>
              </a:ext>
            </a:extLst>
          </p:cNvPr>
          <p:cNvSpPr>
            <a:spLocks noGrp="1"/>
          </p:cNvSpPr>
          <p:nvPr>
            <p:ph type="title"/>
          </p:nvPr>
        </p:nvSpPr>
        <p:spPr>
          <a:xfrm>
            <a:off x="226577" y="758952"/>
            <a:ext cx="4701473" cy="4754880"/>
          </a:xfrm>
        </p:spPr>
        <p:txBody>
          <a:bodyPr/>
          <a:lstStyle/>
          <a:p>
            <a:r>
              <a:rPr lang="en-US" b="1" i="0" dirty="0">
                <a:latin typeface="Times New Roman" panose="02020603050405020304" pitchFamily="18" charset="0"/>
                <a:cs typeface="Times New Roman" panose="02020603050405020304" pitchFamily="18" charset="0"/>
              </a:rPr>
              <a:t>Information &amp; Referral Services</a:t>
            </a:r>
          </a:p>
        </p:txBody>
      </p:sp>
      <p:sp>
        <p:nvSpPr>
          <p:cNvPr id="3" name="Content Placeholder 2">
            <a:extLst>
              <a:ext uri="{FF2B5EF4-FFF2-40B4-BE49-F238E27FC236}">
                <a16:creationId xmlns:a16="http://schemas.microsoft.com/office/drawing/2014/main" id="{7E3C90E9-8A8A-4EC5-93C8-184848F48A28}"/>
              </a:ext>
            </a:extLst>
          </p:cNvPr>
          <p:cNvSpPr>
            <a:spLocks noGrp="1"/>
          </p:cNvSpPr>
          <p:nvPr>
            <p:ph idx="1"/>
          </p:nvPr>
        </p:nvSpPr>
        <p:spPr>
          <a:xfrm>
            <a:off x="5187697" y="916607"/>
            <a:ext cx="6245352" cy="4754880"/>
          </a:xfrm>
        </p:spPr>
        <p:txBody>
          <a:bodyPr/>
          <a:lstStyle/>
          <a:p>
            <a:r>
              <a:rPr lang="en-US" sz="2400" dirty="0">
                <a:latin typeface="Times New Roman" panose="02020603050405020304" pitchFamily="18" charset="0"/>
                <a:cs typeface="Times New Roman" panose="02020603050405020304" pitchFamily="18" charset="0"/>
              </a:rPr>
              <a:t>United Way</a:t>
            </a:r>
          </a:p>
          <a:p>
            <a:r>
              <a:rPr lang="en-US" sz="2400" dirty="0">
                <a:latin typeface="Times New Roman" panose="02020603050405020304" pitchFamily="18" charset="0"/>
                <a:cs typeface="Times New Roman" panose="02020603050405020304" pitchFamily="18" charset="0"/>
              </a:rPr>
              <a:t>ACL Partners</a:t>
            </a:r>
          </a:p>
          <a:p>
            <a:r>
              <a:rPr lang="en-US" sz="2400" dirty="0">
                <a:latin typeface="Times New Roman" panose="02020603050405020304" pitchFamily="18" charset="0"/>
                <a:cs typeface="Times New Roman" panose="02020603050405020304" pitchFamily="18" charset="0"/>
              </a:rPr>
              <a:t>Partnership building with likeminded organizations </a:t>
            </a:r>
          </a:p>
          <a:p>
            <a:r>
              <a:rPr lang="en-US" sz="2400" dirty="0">
                <a:latin typeface="Times New Roman" panose="02020603050405020304" pitchFamily="18" charset="0"/>
                <a:cs typeface="Times New Roman" panose="02020603050405020304" pitchFamily="18" charset="0"/>
              </a:rPr>
              <a:t>Education campaigns</a:t>
            </a:r>
          </a:p>
          <a:p>
            <a:r>
              <a:rPr lang="en-US" sz="2400" dirty="0">
                <a:latin typeface="Times New Roman" panose="02020603050405020304" pitchFamily="18" charset="0"/>
                <a:cs typeface="Times New Roman" panose="02020603050405020304" pitchFamily="18" charset="0"/>
              </a:rPr>
              <a:t>Information hub</a:t>
            </a:r>
          </a:p>
          <a:p>
            <a:r>
              <a:rPr lang="en-US" sz="2400" dirty="0">
                <a:latin typeface="Times New Roman" panose="02020603050405020304" pitchFamily="18" charset="0"/>
                <a:cs typeface="Times New Roman" panose="02020603050405020304" pitchFamily="18" charset="0"/>
              </a:rPr>
              <a:t>Training programs </a:t>
            </a:r>
          </a:p>
          <a:p>
            <a:r>
              <a:rPr lang="en-US" sz="2400" dirty="0">
                <a:latin typeface="Times New Roman" panose="02020603050405020304" pitchFamily="18" charset="0"/>
                <a:cs typeface="Times New Roman" panose="02020603050405020304" pitchFamily="18" charset="0"/>
              </a:rPr>
              <a:t>Call centers </a:t>
            </a:r>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532652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1266D-914E-465A-AB46-9F406D4CF9A7}"/>
              </a:ext>
            </a:extLst>
          </p:cNvPr>
          <p:cNvSpPr>
            <a:spLocks noGrp="1"/>
          </p:cNvSpPr>
          <p:nvPr>
            <p:ph type="title"/>
          </p:nvPr>
        </p:nvSpPr>
        <p:spPr/>
        <p:txBody>
          <a:bodyPr/>
          <a:lstStyle/>
          <a:p>
            <a:r>
              <a:rPr lang="en-US" b="1" i="0" dirty="0">
                <a:latin typeface="Times New Roman" panose="02020603050405020304" pitchFamily="18" charset="0"/>
                <a:cs typeface="Times New Roman" panose="02020603050405020304" pitchFamily="18" charset="0"/>
              </a:rPr>
              <a:t>Youth Transition Services</a:t>
            </a:r>
          </a:p>
        </p:txBody>
      </p:sp>
      <p:sp>
        <p:nvSpPr>
          <p:cNvPr id="3" name="Content Placeholder 2">
            <a:extLst>
              <a:ext uri="{FF2B5EF4-FFF2-40B4-BE49-F238E27FC236}">
                <a16:creationId xmlns:a16="http://schemas.microsoft.com/office/drawing/2014/main" id="{D77FD3D4-3D11-4EEF-BFE9-0E5E964CA201}"/>
              </a:ext>
            </a:extLst>
          </p:cNvPr>
          <p:cNvSpPr>
            <a:spLocks noGrp="1"/>
          </p:cNvSpPr>
          <p:nvPr>
            <p:ph idx="1"/>
          </p:nvPr>
        </p:nvSpPr>
        <p:spPr>
          <a:xfrm>
            <a:off x="5009882" y="758951"/>
            <a:ext cx="6420118" cy="5358513"/>
          </a:xfrm>
        </p:spPr>
        <p:txBody>
          <a:bodyPr>
            <a:normAutofit/>
          </a:bodyPr>
          <a:lstStyle/>
          <a:p>
            <a:r>
              <a:rPr lang="en-US" sz="2400" dirty="0">
                <a:latin typeface="Times New Roman" panose="02020603050405020304" pitchFamily="18" charset="0"/>
                <a:cs typeface="Times New Roman" panose="02020603050405020304" pitchFamily="18" charset="0"/>
              </a:rPr>
              <a:t>Department of Education </a:t>
            </a:r>
          </a:p>
          <a:p>
            <a:r>
              <a:rPr lang="en-US" sz="2400" dirty="0">
                <a:latin typeface="Times New Roman" panose="02020603050405020304" pitchFamily="18" charset="0"/>
                <a:cs typeface="Times New Roman" panose="02020603050405020304" pitchFamily="18" charset="0"/>
              </a:rPr>
              <a:t>Parent Training and Information Centers </a:t>
            </a:r>
          </a:p>
          <a:p>
            <a:r>
              <a:rPr lang="en-US" sz="2400" dirty="0">
                <a:latin typeface="Times New Roman" panose="02020603050405020304" pitchFamily="18" charset="0"/>
                <a:cs typeface="Times New Roman" panose="02020603050405020304" pitchFamily="18" charset="0"/>
              </a:rPr>
              <a:t>Vocational Rehabilitation </a:t>
            </a:r>
          </a:p>
          <a:p>
            <a:r>
              <a:rPr lang="en-US" sz="2400" dirty="0">
                <a:latin typeface="Times New Roman" panose="02020603050405020304" pitchFamily="18" charset="0"/>
                <a:cs typeface="Times New Roman" panose="02020603050405020304" pitchFamily="18" charset="0"/>
              </a:rPr>
              <a:t>Pre-Employment Transition Services </a:t>
            </a:r>
          </a:p>
          <a:p>
            <a:r>
              <a:rPr lang="en-US" sz="2400" dirty="0">
                <a:latin typeface="Times New Roman" panose="02020603050405020304" pitchFamily="18" charset="0"/>
                <a:cs typeface="Times New Roman" panose="02020603050405020304" pitchFamily="18" charset="0"/>
              </a:rPr>
              <a:t>Local school districts – K-12</a:t>
            </a:r>
          </a:p>
          <a:p>
            <a:r>
              <a:rPr lang="en-US" sz="2400" dirty="0">
                <a:latin typeface="Times New Roman" panose="02020603050405020304" pitchFamily="18" charset="0"/>
                <a:cs typeface="Times New Roman" panose="02020603050405020304" pitchFamily="18" charset="0"/>
              </a:rPr>
              <a:t>Colleges/Universities </a:t>
            </a:r>
          </a:p>
          <a:p>
            <a:r>
              <a:rPr lang="en-US" sz="2400" dirty="0">
                <a:latin typeface="Times New Roman" panose="02020603050405020304" pitchFamily="18" charset="0"/>
                <a:cs typeface="Times New Roman" panose="02020603050405020304" pitchFamily="18" charset="0"/>
              </a:rPr>
              <a:t>IDEA Advisory Committee </a:t>
            </a:r>
          </a:p>
          <a:p>
            <a:r>
              <a:rPr lang="en-US" sz="2400" dirty="0">
                <a:latin typeface="Times New Roman" panose="02020603050405020304" pitchFamily="18" charset="0"/>
                <a:cs typeface="Times New Roman" panose="02020603050405020304" pitchFamily="18" charset="0"/>
              </a:rPr>
              <a:t>Corporate Sponsorships </a:t>
            </a:r>
          </a:p>
          <a:p>
            <a:r>
              <a:rPr lang="en-US" sz="2400" dirty="0">
                <a:latin typeface="Times New Roman" panose="02020603050405020304" pitchFamily="18" charset="0"/>
                <a:cs typeface="Times New Roman" panose="02020603050405020304" pitchFamily="18" charset="0"/>
              </a:rPr>
              <a:t>Fundraising</a:t>
            </a:r>
          </a:p>
          <a:p>
            <a:r>
              <a:rPr lang="en-US" sz="2400" dirty="0">
                <a:latin typeface="Times New Roman" panose="02020603050405020304" pitchFamily="18" charset="0"/>
                <a:cs typeface="Times New Roman" panose="02020603050405020304" pitchFamily="18" charset="0"/>
              </a:rPr>
              <a:t>Department of Juvenile Justice </a:t>
            </a:r>
          </a:p>
          <a:p>
            <a:pPr marL="0" indent="0">
              <a:buNone/>
            </a:pPr>
            <a:endParaRPr lang="en-US" sz="2400" dirty="0"/>
          </a:p>
        </p:txBody>
      </p:sp>
    </p:spTree>
    <p:extLst>
      <p:ext uri="{BB962C8B-B14F-4D97-AF65-F5344CB8AC3E}">
        <p14:creationId xmlns:p14="http://schemas.microsoft.com/office/powerpoint/2010/main" val="3608749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6226A-F668-4C60-BB0F-509FEE945173}"/>
              </a:ext>
            </a:extLst>
          </p:cNvPr>
          <p:cNvSpPr>
            <a:spLocks noGrp="1"/>
          </p:cNvSpPr>
          <p:nvPr>
            <p:ph type="title"/>
          </p:nvPr>
        </p:nvSpPr>
        <p:spPr>
          <a:xfrm>
            <a:off x="762000" y="804028"/>
            <a:ext cx="3831336" cy="4754880"/>
          </a:xfrm>
        </p:spPr>
        <p:txBody>
          <a:bodyPr/>
          <a:lstStyle/>
          <a:p>
            <a:pPr algn="ctr"/>
            <a:r>
              <a:rPr lang="en-US" b="1" i="0" dirty="0">
                <a:latin typeface="Times New Roman" panose="02020603050405020304" pitchFamily="18" charset="0"/>
                <a:cs typeface="Times New Roman" panose="02020603050405020304" pitchFamily="18" charset="0"/>
              </a:rPr>
              <a:t>Institution Transition &amp; Diversion</a:t>
            </a:r>
          </a:p>
        </p:txBody>
      </p:sp>
      <p:sp>
        <p:nvSpPr>
          <p:cNvPr id="3" name="Content Placeholder 2">
            <a:extLst>
              <a:ext uri="{FF2B5EF4-FFF2-40B4-BE49-F238E27FC236}">
                <a16:creationId xmlns:a16="http://schemas.microsoft.com/office/drawing/2014/main" id="{DCB530B9-F3E0-4D81-B8E3-1EBF38A51F02}"/>
              </a:ext>
            </a:extLst>
          </p:cNvPr>
          <p:cNvSpPr>
            <a:spLocks noGrp="1"/>
          </p:cNvSpPr>
          <p:nvPr>
            <p:ph idx="1"/>
          </p:nvPr>
        </p:nvSpPr>
        <p:spPr>
          <a:xfrm>
            <a:off x="5184648" y="409094"/>
            <a:ext cx="6245352" cy="4754880"/>
          </a:xfrm>
        </p:spPr>
        <p:txBody>
          <a:bodyPr>
            <a:noAutofit/>
          </a:bodyPr>
          <a:lstStyle/>
          <a:p>
            <a:r>
              <a:rPr lang="en-US" sz="2400" dirty="0">
                <a:latin typeface="Times New Roman" panose="02020603050405020304" pitchFamily="18" charset="0"/>
                <a:cs typeface="Times New Roman" panose="02020603050405020304" pitchFamily="18" charset="0"/>
              </a:rPr>
              <a:t>Money Follows the Person </a:t>
            </a:r>
          </a:p>
          <a:p>
            <a:r>
              <a:rPr lang="en-US" sz="2400" dirty="0">
                <a:latin typeface="Times New Roman" panose="02020603050405020304" pitchFamily="18" charset="0"/>
                <a:cs typeface="Times New Roman" panose="02020603050405020304" pitchFamily="18" charset="0"/>
              </a:rPr>
              <a:t>Relationship building with hospitals and home care organizations </a:t>
            </a:r>
          </a:p>
          <a:p>
            <a:r>
              <a:rPr lang="en-US" sz="2400" dirty="0">
                <a:latin typeface="Times New Roman" panose="02020603050405020304" pitchFamily="18" charset="0"/>
                <a:cs typeface="Times New Roman" panose="02020603050405020304" pitchFamily="18" charset="0"/>
              </a:rPr>
              <a:t>Collaboration efforts with partners to create a program to meet the needs</a:t>
            </a:r>
          </a:p>
          <a:p>
            <a:r>
              <a:rPr lang="en-US" sz="2400" dirty="0">
                <a:latin typeface="Times New Roman" panose="02020603050405020304" pitchFamily="18" charset="0"/>
                <a:cs typeface="Times New Roman" panose="02020603050405020304" pitchFamily="18" charset="0"/>
              </a:rPr>
              <a:t>Relationships with non-traditional institutions </a:t>
            </a:r>
          </a:p>
          <a:p>
            <a:r>
              <a:rPr lang="en-US" sz="2400" dirty="0">
                <a:latin typeface="Times New Roman" panose="02020603050405020304" pitchFamily="18" charset="0"/>
                <a:cs typeface="Times New Roman" panose="02020603050405020304" pitchFamily="18" charset="0"/>
              </a:rPr>
              <a:t>Medicaid waivers/reimbursements to implement consumer driven services in the community</a:t>
            </a:r>
          </a:p>
          <a:p>
            <a:r>
              <a:rPr lang="en-US" sz="2400" dirty="0">
                <a:latin typeface="Times New Roman" panose="02020603050405020304" pitchFamily="18" charset="0"/>
                <a:cs typeface="Times New Roman" panose="02020603050405020304" pitchFamily="18" charset="0"/>
              </a:rPr>
              <a:t>Assistive technology </a:t>
            </a:r>
          </a:p>
          <a:p>
            <a:r>
              <a:rPr lang="en-US" sz="2400" dirty="0">
                <a:latin typeface="Times New Roman" panose="02020603050405020304" pitchFamily="18" charset="0"/>
                <a:cs typeface="Times New Roman" panose="02020603050405020304" pitchFamily="18" charset="0"/>
              </a:rPr>
              <a:t>Partnerships with the state’s adult protection agency, aging and homeless organizations </a:t>
            </a:r>
          </a:p>
          <a:p>
            <a:r>
              <a:rPr lang="en-US" sz="2400" dirty="0">
                <a:latin typeface="Times New Roman" panose="02020603050405020304" pitchFamily="18" charset="0"/>
                <a:cs typeface="Times New Roman" panose="02020603050405020304" pitchFamily="18" charset="0"/>
              </a:rPr>
              <a:t>Community supports and fundraising </a:t>
            </a:r>
          </a:p>
        </p:txBody>
      </p:sp>
    </p:spTree>
    <p:extLst>
      <p:ext uri="{BB962C8B-B14F-4D97-AF65-F5344CB8AC3E}">
        <p14:creationId xmlns:p14="http://schemas.microsoft.com/office/powerpoint/2010/main" val="1095635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1E5F1-B06C-4DA9-8864-F2D7B961AE21}"/>
              </a:ext>
            </a:extLst>
          </p:cNvPr>
          <p:cNvSpPr>
            <a:spLocks noGrp="1"/>
          </p:cNvSpPr>
          <p:nvPr>
            <p:ph type="title"/>
          </p:nvPr>
        </p:nvSpPr>
        <p:spPr/>
        <p:txBody>
          <a:bodyPr/>
          <a:lstStyle/>
          <a:p>
            <a:r>
              <a:rPr lang="en-US" b="1" i="0" dirty="0">
                <a:latin typeface="Times New Roman" panose="02020603050405020304" pitchFamily="18" charset="0"/>
                <a:cs typeface="Times New Roman" panose="02020603050405020304" pitchFamily="18" charset="0"/>
              </a:rPr>
              <a:t>Fee for Service Example</a:t>
            </a:r>
          </a:p>
        </p:txBody>
      </p:sp>
      <p:sp>
        <p:nvSpPr>
          <p:cNvPr id="3" name="Content Placeholder 2">
            <a:extLst>
              <a:ext uri="{FF2B5EF4-FFF2-40B4-BE49-F238E27FC236}">
                <a16:creationId xmlns:a16="http://schemas.microsoft.com/office/drawing/2014/main" id="{F4CBFBEB-E863-4B7D-9679-DA6D58CDAB46}"/>
              </a:ext>
            </a:extLst>
          </p:cNvPr>
          <p:cNvSpPr>
            <a:spLocks noGrp="1"/>
          </p:cNvSpPr>
          <p:nvPr>
            <p:ph idx="1"/>
          </p:nvPr>
        </p:nvSpPr>
        <p:spPr/>
        <p:txBody>
          <a:bodyPr>
            <a:normAutofit fontScale="85000" lnSpcReduction="20000"/>
          </a:bodyPr>
          <a:lstStyle/>
          <a:p>
            <a:pPr marL="0" indent="0" rtl="0">
              <a:spcBef>
                <a:spcPts val="1200"/>
              </a:spcBef>
              <a:spcAft>
                <a:spcPts val="1200"/>
              </a:spcAft>
              <a:buNone/>
            </a:pPr>
            <a:r>
              <a:rPr lang="en-US" sz="2400" b="0" i="0" u="none" strike="noStrike" dirty="0">
                <a:solidFill>
                  <a:srgbClr val="000000"/>
                </a:solidFill>
                <a:effectLst/>
                <a:latin typeface="Times New Roman" panose="02020603050405020304" pitchFamily="18" charset="0"/>
                <a:cs typeface="Times New Roman" panose="02020603050405020304" pitchFamily="18" charset="0"/>
              </a:rPr>
              <a:t>Able Access is a program that educates the community through a variety of technical assistance and training programs to assist businesses with achieving full equity by including disability and fulfilling their legal obligations under disability rights legislation, including the Americans with Disabilities Act, Section 508 of the Rehabilitation Act, SC Persons with Disabilities Right to Parent Act, etc.  Fees are on a sliding scale and discounted for nonprofit groups. Able Access includes:</a:t>
            </a:r>
            <a:endParaRPr lang="en-US" sz="2400" b="0" dirty="0">
              <a:effectLst/>
              <a:latin typeface="Times New Roman" panose="02020603050405020304" pitchFamily="18" charset="0"/>
              <a:cs typeface="Times New Roman" panose="02020603050405020304" pitchFamily="18" charset="0"/>
            </a:endParaRPr>
          </a:p>
          <a:p>
            <a:pPr rtl="0" fontAlgn="base">
              <a:spcBef>
                <a:spcPts val="1200"/>
              </a:spcBef>
              <a:spcAft>
                <a:spcPts val="0"/>
              </a:spcAft>
              <a:buFont typeface="Arial" panose="020B0604020202020204" pitchFamily="34" charset="0"/>
              <a:buChar char="•"/>
            </a:pPr>
            <a:r>
              <a:rPr lang="en-US" sz="2400" b="0" i="0" u="none" strike="noStrike" dirty="0">
                <a:solidFill>
                  <a:srgbClr val="000000"/>
                </a:solidFill>
                <a:effectLst/>
                <a:latin typeface="Times New Roman" panose="02020603050405020304" pitchFamily="18" charset="0"/>
                <a:cs typeface="Times New Roman" panose="02020603050405020304" pitchFamily="18" charset="0"/>
              </a:rPr>
              <a:t>Architectural Accessibility Assessments</a:t>
            </a:r>
          </a:p>
          <a:p>
            <a:pPr rtl="0" fontAlgn="base">
              <a:spcBef>
                <a:spcPts val="0"/>
              </a:spcBef>
              <a:spcAft>
                <a:spcPts val="0"/>
              </a:spcAft>
              <a:buFont typeface="Arial" panose="020B0604020202020204" pitchFamily="34" charset="0"/>
              <a:buChar char="•"/>
            </a:pPr>
            <a:r>
              <a:rPr lang="en-US" sz="2400" b="0" i="0" u="none" strike="noStrike" dirty="0">
                <a:solidFill>
                  <a:srgbClr val="000000"/>
                </a:solidFill>
                <a:effectLst/>
                <a:latin typeface="Times New Roman" panose="02020603050405020304" pitchFamily="18" charset="0"/>
                <a:cs typeface="Times New Roman" panose="02020603050405020304" pitchFamily="18" charset="0"/>
              </a:rPr>
              <a:t>Digital/Website Accessibility Training and Testing</a:t>
            </a:r>
          </a:p>
          <a:p>
            <a:pPr rtl="0" fontAlgn="base">
              <a:spcBef>
                <a:spcPts val="0"/>
              </a:spcBef>
              <a:spcAft>
                <a:spcPts val="0"/>
              </a:spcAft>
              <a:buFont typeface="Arial" panose="020B0604020202020204" pitchFamily="34" charset="0"/>
              <a:buChar char="•"/>
            </a:pPr>
            <a:r>
              <a:rPr lang="en-US" sz="2400" b="0" i="0" u="none" strike="noStrike" dirty="0">
                <a:solidFill>
                  <a:srgbClr val="000000"/>
                </a:solidFill>
                <a:effectLst/>
                <a:latin typeface="Times New Roman" panose="02020603050405020304" pitchFamily="18" charset="0"/>
                <a:cs typeface="Times New Roman" panose="02020603050405020304" pitchFamily="18" charset="0"/>
              </a:rPr>
              <a:t>Customized Professional Trainings and Keynote Speakers</a:t>
            </a:r>
          </a:p>
          <a:p>
            <a:pPr rtl="0" fontAlgn="base">
              <a:spcBef>
                <a:spcPts val="0"/>
              </a:spcBef>
              <a:spcAft>
                <a:spcPts val="0"/>
              </a:spcAft>
              <a:buFont typeface="Arial" panose="020B0604020202020204" pitchFamily="34" charset="0"/>
              <a:buChar char="•"/>
            </a:pPr>
            <a:r>
              <a:rPr lang="en-US" sz="2400" b="0" i="0" u="none" strike="noStrike" dirty="0">
                <a:solidFill>
                  <a:srgbClr val="000000"/>
                </a:solidFill>
                <a:effectLst/>
                <a:latin typeface="Times New Roman" panose="02020603050405020304" pitchFamily="18" charset="0"/>
                <a:cs typeface="Times New Roman" panose="02020603050405020304" pitchFamily="18" charset="0"/>
              </a:rPr>
              <a:t>Policy and Procedure Review to Ensure Inclusiveness</a:t>
            </a:r>
          </a:p>
          <a:p>
            <a:pPr rtl="0" fontAlgn="base">
              <a:spcBef>
                <a:spcPts val="0"/>
              </a:spcBef>
              <a:spcAft>
                <a:spcPts val="1200"/>
              </a:spcAft>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T</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echnical assistance</a:t>
            </a:r>
          </a:p>
          <a:p>
            <a:pPr marL="0" indent="0">
              <a:buNone/>
            </a:pPr>
            <a:endParaRPr lang="en-US" dirty="0"/>
          </a:p>
        </p:txBody>
      </p:sp>
    </p:spTree>
    <p:extLst>
      <p:ext uri="{BB962C8B-B14F-4D97-AF65-F5344CB8AC3E}">
        <p14:creationId xmlns:p14="http://schemas.microsoft.com/office/powerpoint/2010/main" val="3020732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DD4C4B28-6B4B-4445-8535-F516D74E4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dirty="0"/>
          </a:p>
        </p:txBody>
      </p:sp>
      <p:cxnSp>
        <p:nvCxnSpPr>
          <p:cNvPr id="11" name="Straight Connector 10">
            <a:extLst>
              <a:ext uri="{FF2B5EF4-FFF2-40B4-BE49-F238E27FC236}">
                <a16:creationId xmlns:a16="http://schemas.microsoft.com/office/drawing/2014/main" id="{0CB1C732-7193-4253-8746-850D090A6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068399A-E142-4A84-A713-05E070893BDE}"/>
              </a:ext>
            </a:extLst>
          </p:cNvPr>
          <p:cNvSpPr>
            <a:spLocks noGrp="1"/>
          </p:cNvSpPr>
          <p:nvPr>
            <p:ph type="title"/>
          </p:nvPr>
        </p:nvSpPr>
        <p:spPr>
          <a:xfrm>
            <a:off x="5978914" y="893935"/>
            <a:ext cx="5364937" cy="3339390"/>
          </a:xfrm>
        </p:spPr>
        <p:txBody>
          <a:bodyPr vert="horz" lIns="91440" tIns="45720" rIns="91440" bIns="45720" rtlCol="0" anchor="ctr">
            <a:normAutofit/>
          </a:bodyPr>
          <a:lstStyle/>
          <a:p>
            <a:r>
              <a:rPr lang="en-US" b="1" i="0" kern="1200" spc="100" baseline="0" dirty="0">
                <a:solidFill>
                  <a:schemeClr val="bg1"/>
                </a:solidFill>
                <a:latin typeface="+mj-lt"/>
                <a:ea typeface="+mj-ea"/>
                <a:cs typeface="+mj-cs"/>
              </a:rPr>
              <a:t>Tips</a:t>
            </a:r>
          </a:p>
        </p:txBody>
      </p:sp>
      <p:sp>
        <p:nvSpPr>
          <p:cNvPr id="15" name="Freeform: Shape 14">
            <a:extLst>
              <a:ext uri="{FF2B5EF4-FFF2-40B4-BE49-F238E27FC236}">
                <a16:creationId xmlns:a16="http://schemas.microsoft.com/office/drawing/2014/main" id="{AAD3D935-ECFC-4862-B395-207C13BAC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15066" cy="6858000"/>
          </a:xfrm>
          <a:custGeom>
            <a:avLst/>
            <a:gdLst>
              <a:gd name="connsiteX0" fmla="*/ 0 w 5215066"/>
              <a:gd name="connsiteY0" fmla="*/ 0 h 6858000"/>
              <a:gd name="connsiteX1" fmla="*/ 3197713 w 5215066"/>
              <a:gd name="connsiteY1" fmla="*/ 0 h 6858000"/>
              <a:gd name="connsiteX2" fmla="*/ 3259787 w 5215066"/>
              <a:gd name="connsiteY2" fmla="*/ 39865 h 6858000"/>
              <a:gd name="connsiteX3" fmla="*/ 5215066 w 5215066"/>
              <a:gd name="connsiteY3" fmla="*/ 3723759 h 6858000"/>
              <a:gd name="connsiteX4" fmla="*/ 4202364 w 5215066"/>
              <a:gd name="connsiteY4" fmla="*/ 6549681 h 6858000"/>
              <a:gd name="connsiteX5" fmla="*/ 3922635 w 5215066"/>
              <a:gd name="connsiteY5" fmla="*/ 6858000 h 6858000"/>
              <a:gd name="connsiteX6" fmla="*/ 0 w 521506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5066" h="6858000">
                <a:moveTo>
                  <a:pt x="0" y="0"/>
                </a:moveTo>
                <a:lnTo>
                  <a:pt x="3197713" y="0"/>
                </a:lnTo>
                <a:lnTo>
                  <a:pt x="3259787" y="39865"/>
                </a:lnTo>
                <a:cubicBezTo>
                  <a:pt x="4439462" y="838237"/>
                  <a:pt x="5215066" y="2190263"/>
                  <a:pt x="5215066" y="3723759"/>
                </a:cubicBezTo>
                <a:cubicBezTo>
                  <a:pt x="5215066" y="4797206"/>
                  <a:pt x="4835020" y="5781733"/>
                  <a:pt x="4202364" y="6549681"/>
                </a:cubicBezTo>
                <a:lnTo>
                  <a:pt x="3922635"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6" name="Graphic 5" descr="Lightbulb">
            <a:extLst>
              <a:ext uri="{FF2B5EF4-FFF2-40B4-BE49-F238E27FC236}">
                <a16:creationId xmlns:a16="http://schemas.microsoft.com/office/drawing/2014/main" id="{A91466FE-9DA9-9CE5-1B5C-287D0DE2302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01" y="1793908"/>
            <a:ext cx="3491811" cy="3491811"/>
          </a:xfrm>
          <a:prstGeom prst="rect">
            <a:avLst/>
          </a:prstGeom>
        </p:spPr>
      </p:pic>
      <p:cxnSp>
        <p:nvCxnSpPr>
          <p:cNvPr id="17" name="Straight Connector 16">
            <a:extLst>
              <a:ext uri="{FF2B5EF4-FFF2-40B4-BE49-F238E27FC236}">
                <a16:creationId xmlns:a16="http://schemas.microsoft.com/office/drawing/2014/main" id="{E3B95BE3-D5B2-4F38-9A01-17866C9FBA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040331" y="4555071"/>
            <a:ext cx="530352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Freeform 6">
            <a:extLst>
              <a:ext uri="{FF2B5EF4-FFF2-40B4-BE49-F238E27FC236}">
                <a16:creationId xmlns:a16="http://schemas.microsoft.com/office/drawing/2014/main" id="{ADA271CD-3011-4A05-B4A3-80F179468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dirty="0"/>
          </a:p>
        </p:txBody>
      </p:sp>
    </p:spTree>
    <p:extLst>
      <p:ext uri="{BB962C8B-B14F-4D97-AF65-F5344CB8AC3E}">
        <p14:creationId xmlns:p14="http://schemas.microsoft.com/office/powerpoint/2010/main" val="1182315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6">
            <a:extLst>
              <a:ext uri="{FF2B5EF4-FFF2-40B4-BE49-F238E27FC236}">
                <a16:creationId xmlns:a16="http://schemas.microsoft.com/office/drawing/2014/main" id="{DD4C4B28-6B4B-4445-8535-F516D74E4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dirty="0"/>
          </a:p>
        </p:txBody>
      </p:sp>
      <p:cxnSp>
        <p:nvCxnSpPr>
          <p:cNvPr id="23" name="Straight Connector 14">
            <a:extLst>
              <a:ext uri="{FF2B5EF4-FFF2-40B4-BE49-F238E27FC236}">
                <a16:creationId xmlns:a16="http://schemas.microsoft.com/office/drawing/2014/main" id="{0CB1C732-7193-4253-8746-850D090A6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24" name="Rectangle 16">
            <a:extLst>
              <a:ext uri="{FF2B5EF4-FFF2-40B4-BE49-F238E27FC236}">
                <a16:creationId xmlns:a16="http://schemas.microsoft.com/office/drawing/2014/main" id="{E2D271B9-9BA2-4AF0-AE69-43E7D26B5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BBF866-5EF0-4334-894B-573BF0D8556C}"/>
              </a:ext>
            </a:extLst>
          </p:cNvPr>
          <p:cNvSpPr>
            <a:spLocks noGrp="1"/>
          </p:cNvSpPr>
          <p:nvPr>
            <p:ph type="title"/>
          </p:nvPr>
        </p:nvSpPr>
        <p:spPr>
          <a:xfrm>
            <a:off x="1078991" y="713414"/>
            <a:ext cx="10351007" cy="1346485"/>
          </a:xfrm>
        </p:spPr>
        <p:txBody>
          <a:bodyPr vert="horz" lIns="91440" tIns="45720" rIns="91440" bIns="45720" rtlCol="0" anchor="t">
            <a:normAutofit/>
          </a:bodyPr>
          <a:lstStyle/>
          <a:p>
            <a:r>
              <a:rPr lang="en-US" sz="7200" i="0" dirty="0">
                <a:latin typeface="Times New Roman" panose="02020603050405020304" pitchFamily="18" charset="0"/>
                <a:cs typeface="Times New Roman" panose="02020603050405020304" pitchFamily="18" charset="0"/>
              </a:rPr>
              <a:t>Y</a:t>
            </a:r>
            <a:r>
              <a:rPr lang="en-US" sz="7200" i="0" kern="1200" spc="100" baseline="0" dirty="0">
                <a:solidFill>
                  <a:schemeClr val="tx1">
                    <a:lumMod val="85000"/>
                    <a:lumOff val="15000"/>
                  </a:schemeClr>
                </a:solidFill>
                <a:latin typeface="Times New Roman" panose="02020603050405020304" pitchFamily="18" charset="0"/>
                <a:cs typeface="Times New Roman" panose="02020603050405020304" pitchFamily="18" charset="0"/>
              </a:rPr>
              <a:t>our Presenters </a:t>
            </a:r>
          </a:p>
        </p:txBody>
      </p:sp>
      <p:pic>
        <p:nvPicPr>
          <p:cNvPr id="4" name="Content Placeholder 3" descr="Able South Carolina logo with black text ">
            <a:extLst>
              <a:ext uri="{FF2B5EF4-FFF2-40B4-BE49-F238E27FC236}">
                <a16:creationId xmlns:a16="http://schemas.microsoft.com/office/drawing/2014/main" id="{4855C3F2-BF46-4FFF-B327-1887D726E1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1001" y="2608972"/>
            <a:ext cx="3232915" cy="1640055"/>
          </a:xfrm>
          <a:prstGeom prst="rect">
            <a:avLst/>
          </a:prstGeom>
        </p:spPr>
      </p:pic>
      <p:pic>
        <p:nvPicPr>
          <p:cNvPr id="8" name="Picture 7" descr="Jerri- A white woman with brown shoulder length hair wearing a white and black dot shirt with greenery behind her. ">
            <a:extLst>
              <a:ext uri="{FF2B5EF4-FFF2-40B4-BE49-F238E27FC236}">
                <a16:creationId xmlns:a16="http://schemas.microsoft.com/office/drawing/2014/main" id="{41F9C1B5-9F79-488F-9CD6-763E1D0841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9318" y="2249424"/>
            <a:ext cx="2624328" cy="2624328"/>
          </a:xfrm>
          <a:prstGeom prst="rect">
            <a:avLst/>
          </a:prstGeom>
        </p:spPr>
      </p:pic>
      <p:pic>
        <p:nvPicPr>
          <p:cNvPr id="6" name="Picture 5" descr="Kimberly- A white woman with blonde shoulder length hair wearing a red shirt with a black blazer with greenery behind her. ">
            <a:extLst>
              <a:ext uri="{FF2B5EF4-FFF2-40B4-BE49-F238E27FC236}">
                <a16:creationId xmlns:a16="http://schemas.microsoft.com/office/drawing/2014/main" id="{F30170EA-329D-4262-96CD-3DC150B582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2270" y="2173774"/>
            <a:ext cx="2624328" cy="2624328"/>
          </a:xfrm>
          <a:prstGeom prst="rect">
            <a:avLst/>
          </a:prstGeom>
        </p:spPr>
      </p:pic>
      <p:sp>
        <p:nvSpPr>
          <p:cNvPr id="25" name="Freeform 6">
            <a:extLst>
              <a:ext uri="{FF2B5EF4-FFF2-40B4-BE49-F238E27FC236}">
                <a16:creationId xmlns:a16="http://schemas.microsoft.com/office/drawing/2014/main" id="{4C81B9CA-1414-4F8E-878C-2D9B6603CA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dirty="0"/>
          </a:p>
        </p:txBody>
      </p:sp>
      <p:sp>
        <p:nvSpPr>
          <p:cNvPr id="9" name="TextBox 8">
            <a:extLst>
              <a:ext uri="{FF2B5EF4-FFF2-40B4-BE49-F238E27FC236}">
                <a16:creationId xmlns:a16="http://schemas.microsoft.com/office/drawing/2014/main" id="{2ECC6B30-4B26-444A-8325-949BD5024AC8}"/>
              </a:ext>
            </a:extLst>
          </p:cNvPr>
          <p:cNvSpPr txBox="1"/>
          <p:nvPr/>
        </p:nvSpPr>
        <p:spPr>
          <a:xfrm>
            <a:off x="4959318" y="4842088"/>
            <a:ext cx="2690733" cy="923330"/>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Jerri Davison</a:t>
            </a:r>
          </a:p>
          <a:p>
            <a:r>
              <a:rPr lang="en-US" dirty="0">
                <a:latin typeface="Times New Roman" panose="02020603050405020304" pitchFamily="18" charset="0"/>
                <a:cs typeface="Times New Roman" panose="02020603050405020304" pitchFamily="18" charset="0"/>
              </a:rPr>
              <a:t>Vice President &amp; Chief Programs Officer </a:t>
            </a:r>
          </a:p>
        </p:txBody>
      </p:sp>
      <p:sp>
        <p:nvSpPr>
          <p:cNvPr id="20" name="TextBox 19">
            <a:extLst>
              <a:ext uri="{FF2B5EF4-FFF2-40B4-BE49-F238E27FC236}">
                <a16:creationId xmlns:a16="http://schemas.microsoft.com/office/drawing/2014/main" id="{D9EDDB4B-87E8-4B40-BB60-6E36E1705550}"/>
              </a:ext>
            </a:extLst>
          </p:cNvPr>
          <p:cNvSpPr txBox="1"/>
          <p:nvPr/>
        </p:nvSpPr>
        <p:spPr>
          <a:xfrm>
            <a:off x="8445865" y="4798102"/>
            <a:ext cx="2690733" cy="923330"/>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Kimberly Tissot</a:t>
            </a:r>
          </a:p>
          <a:p>
            <a:r>
              <a:rPr lang="en-US" dirty="0">
                <a:latin typeface="Times New Roman" panose="02020603050405020304" pitchFamily="18" charset="0"/>
                <a:cs typeface="Times New Roman" panose="02020603050405020304" pitchFamily="18" charset="0"/>
              </a:rPr>
              <a:t>President &amp; Chief Executive Officer </a:t>
            </a:r>
          </a:p>
        </p:txBody>
      </p:sp>
    </p:spTree>
    <p:extLst>
      <p:ext uri="{BB962C8B-B14F-4D97-AF65-F5344CB8AC3E}">
        <p14:creationId xmlns:p14="http://schemas.microsoft.com/office/powerpoint/2010/main" val="2855033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6A2744E-0289-4AC2-9EFC-9FA530A99600}"/>
              </a:ext>
            </a:extLst>
          </p:cNvPr>
          <p:cNvSpPr>
            <a:spLocks noGrp="1"/>
          </p:cNvSpPr>
          <p:nvPr>
            <p:ph type="title"/>
          </p:nvPr>
        </p:nvSpPr>
        <p:spPr>
          <a:xfrm>
            <a:off x="1068496" y="1063256"/>
            <a:ext cx="10355403" cy="1540106"/>
          </a:xfrm>
        </p:spPr>
        <p:txBody>
          <a:bodyPr>
            <a:normAutofit/>
          </a:bodyPr>
          <a:lstStyle/>
          <a:p>
            <a:r>
              <a:rPr lang="en-US" sz="5100" b="1" i="0" dirty="0">
                <a:latin typeface="Times New Roman" panose="02020603050405020304" pitchFamily="18" charset="0"/>
                <a:cs typeface="Times New Roman" panose="02020603050405020304" pitchFamily="18" charset="0"/>
              </a:rPr>
              <a:t>Tip One: Disability Intersects with All Populations</a:t>
            </a:r>
          </a:p>
        </p:txBody>
      </p:sp>
      <p:cxnSp>
        <p:nvCxnSpPr>
          <p:cNvPr id="10" name="Straight Connector 9">
            <a:extLst>
              <a:ext uri="{FF2B5EF4-FFF2-40B4-BE49-F238E27FC236}">
                <a16:creationId xmlns:a16="http://schemas.microsoft.com/office/drawing/2014/main" id="{33862825-C012-4895-A17E-F3D1F62D89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E926345-D6CA-4877-83A5-FFF6D3486DF3}"/>
              </a:ext>
            </a:extLst>
          </p:cNvPr>
          <p:cNvSpPr>
            <a:spLocks noGrp="1"/>
          </p:cNvSpPr>
          <p:nvPr>
            <p:ph idx="1"/>
          </p:nvPr>
        </p:nvSpPr>
        <p:spPr>
          <a:xfrm>
            <a:off x="1068495" y="2933390"/>
            <a:ext cx="10109255" cy="3278224"/>
          </a:xfrm>
        </p:spPr>
        <p:txBody>
          <a:bodyPr>
            <a:normAutofit/>
          </a:bodyPr>
          <a:lstStyle/>
          <a:p>
            <a:pPr marL="0" indent="0">
              <a:buNone/>
            </a:pPr>
            <a:r>
              <a:rPr lang="en-US" sz="2800" dirty="0">
                <a:latin typeface="Times New Roman" panose="02020603050405020304" pitchFamily="18" charset="0"/>
                <a:cs typeface="Times New Roman" panose="02020603050405020304" pitchFamily="18" charset="0"/>
              </a:rPr>
              <a:t>Look at non-disability related opportunities and incorporate disability. </a:t>
            </a:r>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dirty="0"/>
          </a:p>
        </p:txBody>
      </p:sp>
    </p:spTree>
    <p:extLst>
      <p:ext uri="{BB962C8B-B14F-4D97-AF65-F5344CB8AC3E}">
        <p14:creationId xmlns:p14="http://schemas.microsoft.com/office/powerpoint/2010/main" val="3655640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C455E43-EF23-416F-83BC-F1F19421A6EC}"/>
              </a:ext>
            </a:extLst>
          </p:cNvPr>
          <p:cNvSpPr>
            <a:spLocks noGrp="1"/>
          </p:cNvSpPr>
          <p:nvPr>
            <p:ph type="title"/>
          </p:nvPr>
        </p:nvSpPr>
        <p:spPr>
          <a:xfrm>
            <a:off x="1068496" y="1063256"/>
            <a:ext cx="10355403" cy="1540106"/>
          </a:xfrm>
        </p:spPr>
        <p:txBody>
          <a:bodyPr vert="horz" lIns="91440" tIns="45720" rIns="91440" bIns="45720" rtlCol="0">
            <a:normAutofit/>
          </a:bodyPr>
          <a:lstStyle/>
          <a:p>
            <a:r>
              <a:rPr lang="en-US" sz="5100" b="1" i="0" dirty="0">
                <a:latin typeface="Times New Roman" panose="02020603050405020304" pitchFamily="18" charset="0"/>
                <a:cs typeface="Times New Roman" panose="02020603050405020304" pitchFamily="18" charset="0"/>
              </a:rPr>
              <a:t>Tip Two: Disability Representation </a:t>
            </a:r>
          </a:p>
        </p:txBody>
      </p:sp>
      <p:cxnSp>
        <p:nvCxnSpPr>
          <p:cNvPr id="38" name="Straight Connector 37">
            <a:extLst>
              <a:ext uri="{FF2B5EF4-FFF2-40B4-BE49-F238E27FC236}">
                <a16:creationId xmlns:a16="http://schemas.microsoft.com/office/drawing/2014/main" id="{33862825-C012-4895-A17E-F3D1F62D89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01ACBBC-837C-4379-A055-68C8CA6D9678}"/>
              </a:ext>
            </a:extLst>
          </p:cNvPr>
          <p:cNvSpPr>
            <a:spLocks noGrp="1"/>
          </p:cNvSpPr>
          <p:nvPr>
            <p:ph idx="1"/>
          </p:nvPr>
        </p:nvSpPr>
        <p:spPr>
          <a:xfrm>
            <a:off x="1068496" y="2933390"/>
            <a:ext cx="8989904" cy="3238810"/>
          </a:xfrm>
        </p:spPr>
        <p:txBody>
          <a:bodyPr vert="horz" lIns="91440" tIns="45720" rIns="91440" bIns="45720" rtlCol="0">
            <a:normAutofit/>
          </a:bodyPr>
          <a:lstStyle/>
          <a:p>
            <a:pPr marL="0" indent="0">
              <a:buNone/>
            </a:pPr>
            <a:r>
              <a:rPr lang="en-US" sz="2800" dirty="0">
                <a:latin typeface="Times New Roman" panose="02020603050405020304" pitchFamily="18" charset="0"/>
                <a:cs typeface="Times New Roman" panose="02020603050405020304" pitchFamily="18" charset="0"/>
              </a:rPr>
              <a:t>When representation is critical, CILs should be leading the disability space with consumer-driven programs and services. </a:t>
            </a:r>
          </a:p>
          <a:p>
            <a:pPr marL="0" indent="0">
              <a:buNone/>
            </a:pPr>
            <a:endParaRPr lang="en-US" sz="2800" dirty="0">
              <a:latin typeface="Times New Roman" panose="02020603050405020304" pitchFamily="18" charset="0"/>
              <a:cs typeface="Times New Roman" panose="02020603050405020304" pitchFamily="18" charset="0"/>
            </a:endParaRPr>
          </a:p>
          <a:p>
            <a:pPr marL="0" indent="0" algn="ctr">
              <a:buNone/>
            </a:pPr>
            <a:r>
              <a:rPr lang="en-US" sz="2800" i="1" dirty="0">
                <a:latin typeface="Times New Roman" panose="02020603050405020304" pitchFamily="18" charset="0"/>
                <a:cs typeface="Times New Roman" panose="02020603050405020304" pitchFamily="18" charset="0"/>
              </a:rPr>
              <a:t>Nothing about us, without us! </a:t>
            </a:r>
          </a:p>
        </p:txBody>
      </p:sp>
      <p:sp>
        <p:nvSpPr>
          <p:cNvPr id="40"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dirty="0"/>
          </a:p>
        </p:txBody>
      </p:sp>
    </p:spTree>
    <p:extLst>
      <p:ext uri="{BB962C8B-B14F-4D97-AF65-F5344CB8AC3E}">
        <p14:creationId xmlns:p14="http://schemas.microsoft.com/office/powerpoint/2010/main" val="2525493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FE3B9C0-D451-4C1E-9015-08DAB8D3E6AA}"/>
              </a:ext>
            </a:extLst>
          </p:cNvPr>
          <p:cNvSpPr>
            <a:spLocks noGrp="1"/>
          </p:cNvSpPr>
          <p:nvPr>
            <p:ph type="title"/>
          </p:nvPr>
        </p:nvSpPr>
        <p:spPr>
          <a:xfrm>
            <a:off x="1068496" y="1063256"/>
            <a:ext cx="10355403" cy="1540106"/>
          </a:xfrm>
        </p:spPr>
        <p:txBody>
          <a:bodyPr>
            <a:normAutofit/>
          </a:bodyPr>
          <a:lstStyle/>
          <a:p>
            <a:r>
              <a:rPr lang="en-US" b="1" i="0" dirty="0">
                <a:latin typeface="Times New Roman" panose="02020603050405020304" pitchFamily="18" charset="0"/>
                <a:cs typeface="Times New Roman" panose="02020603050405020304" pitchFamily="18" charset="0"/>
              </a:rPr>
              <a:t>Tip Three: Be Bold</a:t>
            </a:r>
          </a:p>
        </p:txBody>
      </p:sp>
      <p:cxnSp>
        <p:nvCxnSpPr>
          <p:cNvPr id="10" name="Straight Connector 9">
            <a:extLst>
              <a:ext uri="{FF2B5EF4-FFF2-40B4-BE49-F238E27FC236}">
                <a16:creationId xmlns:a16="http://schemas.microsoft.com/office/drawing/2014/main" id="{33862825-C012-4895-A17E-F3D1F62D89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04176FF-C5DB-49FA-819B-12EE77B5FC28}"/>
              </a:ext>
            </a:extLst>
          </p:cNvPr>
          <p:cNvSpPr>
            <a:spLocks noGrp="1"/>
          </p:cNvSpPr>
          <p:nvPr>
            <p:ph idx="1"/>
          </p:nvPr>
        </p:nvSpPr>
        <p:spPr>
          <a:xfrm>
            <a:off x="1068496" y="2933390"/>
            <a:ext cx="10274794" cy="2861349"/>
          </a:xfrm>
        </p:spPr>
        <p:txBody>
          <a:bodyPr>
            <a:normAutofit/>
          </a:bodyPr>
          <a:lstStyle/>
          <a:p>
            <a:pPr marL="0" indent="0">
              <a:buNone/>
            </a:pPr>
            <a:r>
              <a:rPr lang="en-US" sz="2800" dirty="0">
                <a:latin typeface="Times New Roman" panose="02020603050405020304" pitchFamily="18" charset="0"/>
                <a:cs typeface="Times New Roman" panose="02020603050405020304" pitchFamily="18" charset="0"/>
              </a:rPr>
              <a:t>Sometimes it takes creating services to generate funding for services– “you have to spend money, to make money.”  </a:t>
            </a:r>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dirty="0"/>
          </a:p>
        </p:txBody>
      </p:sp>
    </p:spTree>
    <p:extLst>
      <p:ext uri="{BB962C8B-B14F-4D97-AF65-F5344CB8AC3E}">
        <p14:creationId xmlns:p14="http://schemas.microsoft.com/office/powerpoint/2010/main" val="3471535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3B9C0-D451-4C1E-9015-08DAB8D3E6AA}"/>
              </a:ext>
            </a:extLst>
          </p:cNvPr>
          <p:cNvSpPr>
            <a:spLocks noGrp="1"/>
          </p:cNvSpPr>
          <p:nvPr>
            <p:ph type="title"/>
          </p:nvPr>
        </p:nvSpPr>
        <p:spPr>
          <a:xfrm>
            <a:off x="1068496" y="1063256"/>
            <a:ext cx="10355403" cy="1540106"/>
          </a:xfrm>
        </p:spPr>
        <p:txBody>
          <a:bodyPr>
            <a:normAutofit fontScale="90000"/>
          </a:bodyPr>
          <a:lstStyle/>
          <a:p>
            <a:r>
              <a:rPr lang="en-US" b="1" i="0" dirty="0">
                <a:latin typeface="Times New Roman" panose="02020603050405020304" pitchFamily="18" charset="0"/>
                <a:cs typeface="Times New Roman" panose="02020603050405020304" pitchFamily="18" charset="0"/>
              </a:rPr>
              <a:t>Tip Four: You Won't Win them All </a:t>
            </a:r>
          </a:p>
        </p:txBody>
      </p:sp>
      <p:sp>
        <p:nvSpPr>
          <p:cNvPr id="3" name="Content Placeholder 2">
            <a:extLst>
              <a:ext uri="{FF2B5EF4-FFF2-40B4-BE49-F238E27FC236}">
                <a16:creationId xmlns:a16="http://schemas.microsoft.com/office/drawing/2014/main" id="{904176FF-C5DB-49FA-819B-12EE77B5FC28}"/>
              </a:ext>
            </a:extLst>
          </p:cNvPr>
          <p:cNvSpPr>
            <a:spLocks noGrp="1"/>
          </p:cNvSpPr>
          <p:nvPr>
            <p:ph idx="1"/>
          </p:nvPr>
        </p:nvSpPr>
        <p:spPr>
          <a:xfrm>
            <a:off x="1068496" y="2933390"/>
            <a:ext cx="10274794" cy="2861349"/>
          </a:xfrm>
        </p:spPr>
        <p:txBody>
          <a:bodyPr>
            <a:normAutofit/>
          </a:bodyPr>
          <a:lstStyle/>
          <a:p>
            <a:pPr marL="0" indent="0">
              <a:buNone/>
            </a:pPr>
            <a:r>
              <a:rPr lang="en-US" sz="2800" dirty="0">
                <a:latin typeface="Times New Roman" panose="02020603050405020304" pitchFamily="18" charset="0"/>
                <a:cs typeface="Times New Roman" panose="02020603050405020304" pitchFamily="18" charset="0"/>
              </a:rPr>
              <a:t>Its ok not to get funding for every effort you try. Save and tweak the program idea for another opportunity in the future! </a:t>
            </a:r>
          </a:p>
        </p:txBody>
      </p:sp>
    </p:spTree>
    <p:extLst>
      <p:ext uri="{BB962C8B-B14F-4D97-AF65-F5344CB8AC3E}">
        <p14:creationId xmlns:p14="http://schemas.microsoft.com/office/powerpoint/2010/main" val="4284054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3B9C0-D451-4C1E-9015-08DAB8D3E6AA}"/>
              </a:ext>
            </a:extLst>
          </p:cNvPr>
          <p:cNvSpPr>
            <a:spLocks noGrp="1"/>
          </p:cNvSpPr>
          <p:nvPr>
            <p:ph type="title"/>
          </p:nvPr>
        </p:nvSpPr>
        <p:spPr>
          <a:xfrm>
            <a:off x="1068496" y="1063256"/>
            <a:ext cx="10355403" cy="1540106"/>
          </a:xfrm>
        </p:spPr>
        <p:txBody>
          <a:bodyPr>
            <a:normAutofit/>
          </a:bodyPr>
          <a:lstStyle/>
          <a:p>
            <a:r>
              <a:rPr lang="en-US" b="1" i="0" dirty="0">
                <a:latin typeface="Times New Roman" panose="02020603050405020304" pitchFamily="18" charset="0"/>
                <a:cs typeface="Times New Roman" panose="02020603050405020304" pitchFamily="18" charset="0"/>
              </a:rPr>
              <a:t>Tip Five: Avoid Mission Drift</a:t>
            </a:r>
          </a:p>
        </p:txBody>
      </p:sp>
      <p:sp>
        <p:nvSpPr>
          <p:cNvPr id="3" name="Content Placeholder 2">
            <a:extLst>
              <a:ext uri="{FF2B5EF4-FFF2-40B4-BE49-F238E27FC236}">
                <a16:creationId xmlns:a16="http://schemas.microsoft.com/office/drawing/2014/main" id="{904176FF-C5DB-49FA-819B-12EE77B5FC28}"/>
              </a:ext>
            </a:extLst>
          </p:cNvPr>
          <p:cNvSpPr>
            <a:spLocks noGrp="1"/>
          </p:cNvSpPr>
          <p:nvPr>
            <p:ph idx="1"/>
          </p:nvPr>
        </p:nvSpPr>
        <p:spPr>
          <a:xfrm>
            <a:off x="1068496" y="2933390"/>
            <a:ext cx="10274794" cy="2861349"/>
          </a:xfrm>
        </p:spPr>
        <p:txBody>
          <a:bodyPr>
            <a:normAutofit/>
          </a:bodyPr>
          <a:lstStyle/>
          <a:p>
            <a:pPr marL="0" indent="0">
              <a:buNone/>
            </a:pPr>
            <a:r>
              <a:rPr lang="en-US" sz="2800" dirty="0">
                <a:latin typeface="Times New Roman" panose="02020603050405020304" pitchFamily="18" charset="0"/>
                <a:cs typeface="Times New Roman" panose="02020603050405020304" pitchFamily="18" charset="0"/>
              </a:rPr>
              <a:t>Don’t chase the money. Chase the opportunity to further your mission! </a:t>
            </a:r>
          </a:p>
        </p:txBody>
      </p:sp>
    </p:spTree>
    <p:extLst>
      <p:ext uri="{BB962C8B-B14F-4D97-AF65-F5344CB8AC3E}">
        <p14:creationId xmlns:p14="http://schemas.microsoft.com/office/powerpoint/2010/main" val="457350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1CF1AAE4-D0BC-430F-A613-7BBAAECA0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22859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34DEE21-AD78-43D6-939F-989385FFDF4A}"/>
              </a:ext>
            </a:extLst>
          </p:cNvPr>
          <p:cNvSpPr>
            <a:spLocks noGrp="1"/>
          </p:cNvSpPr>
          <p:nvPr>
            <p:ph type="title"/>
          </p:nvPr>
        </p:nvSpPr>
        <p:spPr>
          <a:xfrm>
            <a:off x="758952" y="379475"/>
            <a:ext cx="10671048" cy="1554480"/>
          </a:xfrm>
        </p:spPr>
        <p:txBody>
          <a:bodyPr anchor="ctr">
            <a:normAutofit/>
          </a:bodyPr>
          <a:lstStyle/>
          <a:p>
            <a:r>
              <a:rPr lang="en-US" b="1" i="0" dirty="0">
                <a:solidFill>
                  <a:schemeClr val="bg1"/>
                </a:solidFill>
                <a:latin typeface="Times New Roman" panose="02020603050405020304" pitchFamily="18" charset="0"/>
                <a:cs typeface="Times New Roman" panose="02020603050405020304" pitchFamily="18" charset="0"/>
              </a:rPr>
              <a:t>Avoid Mission Drifting</a:t>
            </a:r>
          </a:p>
        </p:txBody>
      </p:sp>
      <p:sp>
        <p:nvSpPr>
          <p:cNvPr id="3" name="Content Placeholder 2">
            <a:extLst>
              <a:ext uri="{FF2B5EF4-FFF2-40B4-BE49-F238E27FC236}">
                <a16:creationId xmlns:a16="http://schemas.microsoft.com/office/drawing/2014/main" id="{4C6047E3-6340-4B86-B821-32BBFEEB1DB7}"/>
              </a:ext>
            </a:extLst>
          </p:cNvPr>
          <p:cNvSpPr>
            <a:spLocks noGrp="1"/>
          </p:cNvSpPr>
          <p:nvPr>
            <p:ph idx="1"/>
          </p:nvPr>
        </p:nvSpPr>
        <p:spPr>
          <a:xfrm>
            <a:off x="323681" y="2459979"/>
            <a:ext cx="11460329" cy="4466803"/>
          </a:xfrm>
        </p:spPr>
        <p:txBody>
          <a:bodyPr>
            <a:normAutofit/>
          </a:bodyPr>
          <a:lstStyle/>
          <a:p>
            <a:pPr marL="0" indent="0">
              <a:lnSpc>
                <a:spcPct val="100000"/>
              </a:lnSpc>
              <a:buNone/>
            </a:pPr>
            <a:r>
              <a:rPr lang="en-US" sz="2400" dirty="0">
                <a:latin typeface="Times New Roman" panose="02020603050405020304" pitchFamily="18" charset="0"/>
                <a:cs typeface="Times New Roman" panose="02020603050405020304" pitchFamily="18" charset="0"/>
              </a:rPr>
              <a:t>Mission drift is when you secure funding that is outside of your mission. </a:t>
            </a:r>
          </a:p>
          <a:p>
            <a:pPr marL="0" indent="0">
              <a:lnSpc>
                <a:spcPct val="100000"/>
              </a:lnSpc>
              <a:buNone/>
            </a:pPr>
            <a:endParaRPr lang="en-US" sz="1800" dirty="0">
              <a:latin typeface="Times New Roman" panose="02020603050405020304" pitchFamily="18" charset="0"/>
              <a:cs typeface="Times New Roman" panose="02020603050405020304" pitchFamily="18" charset="0"/>
            </a:endParaRPr>
          </a:p>
          <a:p>
            <a:pPr marL="0" indent="0">
              <a:lnSpc>
                <a:spcPct val="100000"/>
              </a:lnSpc>
              <a:buNone/>
            </a:pPr>
            <a:r>
              <a:rPr lang="en-US" dirty="0">
                <a:latin typeface="Times New Roman" panose="02020603050405020304" pitchFamily="18" charset="0"/>
                <a:cs typeface="Times New Roman" panose="02020603050405020304" pitchFamily="18" charset="0"/>
              </a:rPr>
              <a:t>Avoid mission drift by:</a:t>
            </a:r>
          </a:p>
          <a:p>
            <a:pPr>
              <a:lnSpc>
                <a:spcPct val="100000"/>
              </a:lnSpc>
            </a:pPr>
            <a:r>
              <a:rPr lang="en-US" dirty="0">
                <a:latin typeface="Times New Roman" panose="02020603050405020304" pitchFamily="18" charset="0"/>
                <a:cs typeface="Times New Roman" panose="02020603050405020304" pitchFamily="18" charset="0"/>
              </a:rPr>
              <a:t>Setting rules and priorities for your CIL. Do not apply for funding unless it fits within those rules</a:t>
            </a:r>
          </a:p>
          <a:p>
            <a:pPr>
              <a:lnSpc>
                <a:spcPct val="100000"/>
              </a:lnSpc>
            </a:pPr>
            <a:r>
              <a:rPr lang="en-US" b="0" i="0" dirty="0">
                <a:effectLst/>
                <a:latin typeface="Times New Roman" panose="02020603050405020304" pitchFamily="18" charset="0"/>
                <a:cs typeface="Times New Roman" panose="02020603050405020304" pitchFamily="18" charset="0"/>
              </a:rPr>
              <a:t>Ensuring your staff and board understands your current mission, values, goals, and vision</a:t>
            </a:r>
          </a:p>
          <a:p>
            <a:pPr>
              <a:lnSpc>
                <a:spcPct val="100000"/>
              </a:lnSpc>
              <a:buFont typeface="Arial" panose="020B0604020202020204" pitchFamily="34" charset="0"/>
              <a:buChar char="•"/>
            </a:pPr>
            <a:r>
              <a:rPr lang="en-US" b="0" i="0" dirty="0">
                <a:effectLst/>
                <a:latin typeface="Times New Roman" panose="02020603050405020304" pitchFamily="18" charset="0"/>
                <a:cs typeface="Times New Roman" panose="02020603050405020304" pitchFamily="18" charset="0"/>
              </a:rPr>
              <a:t>Saying “no” (sometimes you have to)</a:t>
            </a:r>
          </a:p>
          <a:p>
            <a:pPr>
              <a:lnSpc>
                <a:spcPct val="100000"/>
              </a:lnSpc>
              <a:buFont typeface="Arial" panose="020B0604020202020204" pitchFamily="34" charset="0"/>
              <a:buChar char="•"/>
            </a:pPr>
            <a:r>
              <a:rPr lang="en-US" b="0" i="0" dirty="0">
                <a:effectLst/>
                <a:latin typeface="Times New Roman" panose="02020603050405020304" pitchFamily="18" charset="0"/>
                <a:cs typeface="Times New Roman" panose="02020603050405020304" pitchFamily="18" charset="0"/>
              </a:rPr>
              <a:t>Creating a clear and focused strategic plan on increasing funding and organizational capacity </a:t>
            </a:r>
          </a:p>
          <a:p>
            <a:pPr>
              <a:lnSpc>
                <a:spcPct val="10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Understanding the risks of mission drift for disability-led organizations</a:t>
            </a:r>
            <a:endParaRPr lang="en-US" b="0" i="0" dirty="0">
              <a:effectLst/>
              <a:latin typeface="Times New Roman" panose="02020603050405020304" pitchFamily="18" charset="0"/>
              <a:cs typeface="Times New Roman" panose="02020603050405020304" pitchFamily="18" charset="0"/>
            </a:endParaRPr>
          </a:p>
          <a:p>
            <a:pPr>
              <a:lnSpc>
                <a:spcPct val="100000"/>
              </a:lnSpc>
              <a:buFont typeface="Arial" panose="020B0604020202020204" pitchFamily="34" charset="0"/>
              <a:buChar char="•"/>
            </a:pPr>
            <a:r>
              <a:rPr lang="en-US" b="0" i="0" dirty="0">
                <a:effectLst/>
                <a:latin typeface="Times New Roman" panose="02020603050405020304" pitchFamily="18" charset="0"/>
                <a:cs typeface="Times New Roman" panose="02020603050405020304" pitchFamily="18" charset="0"/>
              </a:rPr>
              <a:t>Using the philosophy and your mission to guide all decision-making practices</a:t>
            </a:r>
          </a:p>
          <a:p>
            <a:pPr>
              <a:lnSpc>
                <a:spcPct val="10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Understanding the benefits of being disability-led and using that to attract funders</a:t>
            </a:r>
            <a:endParaRPr lang="en-US" b="0" i="0" dirty="0">
              <a:effectLst/>
              <a:latin typeface="Times New Roman" panose="02020603050405020304" pitchFamily="18" charset="0"/>
              <a:cs typeface="Times New Roman" panose="02020603050405020304" pitchFamily="18" charset="0"/>
            </a:endParaRPr>
          </a:p>
          <a:p>
            <a:pPr>
              <a:lnSpc>
                <a:spcPct val="100000"/>
              </a:lnSpc>
              <a:buFont typeface="Arial" panose="020B0604020202020204" pitchFamily="34" charset="0"/>
              <a:buChar char="•"/>
            </a:pPr>
            <a:endParaRPr lang="en-US" sz="1400" b="0" i="0" dirty="0">
              <a:effectLst/>
              <a:latin typeface="Open Sans" panose="020B0606030504020204" pitchFamily="34" charset="0"/>
            </a:endParaRPr>
          </a:p>
          <a:p>
            <a:pPr>
              <a:lnSpc>
                <a:spcPct val="100000"/>
              </a:lnSpc>
              <a:buFont typeface="Arial" panose="020B0604020202020204" pitchFamily="34" charset="0"/>
              <a:buChar char="•"/>
            </a:pPr>
            <a:endParaRPr lang="en-US" sz="1400" b="0" i="0" dirty="0">
              <a:effectLst/>
              <a:latin typeface="Open Sans" panose="020B0606030504020204" pitchFamily="34" charset="0"/>
            </a:endParaRPr>
          </a:p>
          <a:p>
            <a:pPr marL="0" indent="0">
              <a:lnSpc>
                <a:spcPct val="100000"/>
              </a:lnSpc>
              <a:buNone/>
            </a:pPr>
            <a:endParaRPr lang="en-US" sz="1400" dirty="0"/>
          </a:p>
        </p:txBody>
      </p:sp>
      <p:sp>
        <p:nvSpPr>
          <p:cNvPr id="40"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dirty="0"/>
          </a:p>
        </p:txBody>
      </p:sp>
    </p:spTree>
    <p:extLst>
      <p:ext uri="{BB962C8B-B14F-4D97-AF65-F5344CB8AC3E}">
        <p14:creationId xmlns:p14="http://schemas.microsoft.com/office/powerpoint/2010/main" val="14916772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DD4C4B28-6B4B-4445-8535-F516D74E4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dirty="0"/>
          </a:p>
        </p:txBody>
      </p:sp>
      <p:cxnSp>
        <p:nvCxnSpPr>
          <p:cNvPr id="12" name="Straight Connector 11">
            <a:extLst>
              <a:ext uri="{FF2B5EF4-FFF2-40B4-BE49-F238E27FC236}">
                <a16:creationId xmlns:a16="http://schemas.microsoft.com/office/drawing/2014/main" id="{0CB1C732-7193-4253-8746-850D090A6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1BE925F-CB08-41C5-AEF2-7D44E59E1C8F}"/>
              </a:ext>
            </a:extLst>
          </p:cNvPr>
          <p:cNvSpPr>
            <a:spLocks noGrp="1"/>
          </p:cNvSpPr>
          <p:nvPr>
            <p:ph type="title"/>
          </p:nvPr>
        </p:nvSpPr>
        <p:spPr>
          <a:xfrm>
            <a:off x="1078991" y="893935"/>
            <a:ext cx="5364937" cy="3339390"/>
          </a:xfrm>
        </p:spPr>
        <p:txBody>
          <a:bodyPr vert="horz" lIns="91440" tIns="45720" rIns="91440" bIns="45720" rtlCol="0" anchor="ctr">
            <a:normAutofit/>
          </a:bodyPr>
          <a:lstStyle/>
          <a:p>
            <a:r>
              <a:rPr lang="en-US" sz="5600" b="1" i="0" kern="1200" spc="100" baseline="0" dirty="0">
                <a:solidFill>
                  <a:schemeClr val="tx1">
                    <a:lumMod val="85000"/>
                    <a:lumOff val="15000"/>
                  </a:schemeClr>
                </a:solidFill>
                <a:latin typeface="Times New Roman" panose="02020603050405020304" pitchFamily="18" charset="0"/>
                <a:cs typeface="Times New Roman" panose="02020603050405020304" pitchFamily="18" charset="0"/>
              </a:rPr>
              <a:t>Examples of CIL’s Mission Drifting</a:t>
            </a:r>
          </a:p>
        </p:txBody>
      </p:sp>
      <p:cxnSp>
        <p:nvCxnSpPr>
          <p:cNvPr id="16" name="Straight Connector 15">
            <a:extLst>
              <a:ext uri="{FF2B5EF4-FFF2-40B4-BE49-F238E27FC236}">
                <a16:creationId xmlns:a16="http://schemas.microsoft.com/office/drawing/2014/main" id="{E3B95BE3-D5B2-4F38-9A01-17866C9FBA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40408" y="4555071"/>
            <a:ext cx="53035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Freeform: Shape 17">
            <a:extLst>
              <a:ext uri="{FF2B5EF4-FFF2-40B4-BE49-F238E27FC236}">
                <a16:creationId xmlns:a16="http://schemas.microsoft.com/office/drawing/2014/main" id="{13AD65D1-B021-4B05-9F8F-4D82BD3BDE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76934" y="0"/>
            <a:ext cx="5215066" cy="6858000"/>
          </a:xfrm>
          <a:custGeom>
            <a:avLst/>
            <a:gdLst>
              <a:gd name="connsiteX0" fmla="*/ 0 w 5215066"/>
              <a:gd name="connsiteY0" fmla="*/ 0 h 6858000"/>
              <a:gd name="connsiteX1" fmla="*/ 3197713 w 5215066"/>
              <a:gd name="connsiteY1" fmla="*/ 0 h 6858000"/>
              <a:gd name="connsiteX2" fmla="*/ 3259787 w 5215066"/>
              <a:gd name="connsiteY2" fmla="*/ 39865 h 6858000"/>
              <a:gd name="connsiteX3" fmla="*/ 5215066 w 5215066"/>
              <a:gd name="connsiteY3" fmla="*/ 3723759 h 6858000"/>
              <a:gd name="connsiteX4" fmla="*/ 4202364 w 5215066"/>
              <a:gd name="connsiteY4" fmla="*/ 6549681 h 6858000"/>
              <a:gd name="connsiteX5" fmla="*/ 3922635 w 5215066"/>
              <a:gd name="connsiteY5" fmla="*/ 6858000 h 6858000"/>
              <a:gd name="connsiteX6" fmla="*/ 0 w 521506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5066" h="6858000">
                <a:moveTo>
                  <a:pt x="0" y="0"/>
                </a:moveTo>
                <a:lnTo>
                  <a:pt x="3197713" y="0"/>
                </a:lnTo>
                <a:lnTo>
                  <a:pt x="3259787" y="39865"/>
                </a:lnTo>
                <a:cubicBezTo>
                  <a:pt x="4439462" y="838237"/>
                  <a:pt x="5215066" y="2190263"/>
                  <a:pt x="5215066" y="3723759"/>
                </a:cubicBezTo>
                <a:cubicBezTo>
                  <a:pt x="5215066" y="4797206"/>
                  <a:pt x="4835020" y="5781733"/>
                  <a:pt x="4202364" y="6549681"/>
                </a:cubicBezTo>
                <a:lnTo>
                  <a:pt x="3922635" y="6858000"/>
                </a:lnTo>
                <a:lnTo>
                  <a:pt x="0" y="6858000"/>
                </a:lnTo>
                <a:close/>
              </a:path>
            </a:pathLst>
          </a:custGeom>
          <a:solidFill>
            <a:schemeClr val="tx1">
              <a:lumMod val="5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 name="Graphic 6" descr="Question mark above two people">
            <a:extLst>
              <a:ext uri="{FF2B5EF4-FFF2-40B4-BE49-F238E27FC236}">
                <a16:creationId xmlns:a16="http://schemas.microsoft.com/office/drawing/2014/main" id="{F19C4D05-1147-E049-41F4-645860EA419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12271" y="1683094"/>
            <a:ext cx="3491811" cy="3491811"/>
          </a:xfrm>
          <a:prstGeom prst="rect">
            <a:avLst/>
          </a:prstGeom>
        </p:spPr>
      </p:pic>
      <p:sp>
        <p:nvSpPr>
          <p:cNvPr id="20" name="Freeform 6">
            <a:extLst>
              <a:ext uri="{FF2B5EF4-FFF2-40B4-BE49-F238E27FC236}">
                <a16:creationId xmlns:a16="http://schemas.microsoft.com/office/drawing/2014/main" id="{ADA271CD-3011-4A05-B4A3-80F179468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dirty="0"/>
          </a:p>
        </p:txBody>
      </p:sp>
    </p:spTree>
    <p:extLst>
      <p:ext uri="{BB962C8B-B14F-4D97-AF65-F5344CB8AC3E}">
        <p14:creationId xmlns:p14="http://schemas.microsoft.com/office/powerpoint/2010/main" val="34444378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885E355-852E-4A30-A06C-DB2050EDDA26}"/>
              </a:ext>
            </a:extLst>
          </p:cNvPr>
          <p:cNvSpPr>
            <a:spLocks noGrp="1"/>
          </p:cNvSpPr>
          <p:nvPr>
            <p:ph type="title"/>
          </p:nvPr>
        </p:nvSpPr>
        <p:spPr>
          <a:xfrm>
            <a:off x="1068496" y="1063255"/>
            <a:ext cx="3638675" cy="4828662"/>
          </a:xfrm>
        </p:spPr>
        <p:txBody>
          <a:bodyPr>
            <a:normAutofit/>
          </a:bodyPr>
          <a:lstStyle/>
          <a:p>
            <a:r>
              <a:rPr lang="en-US" sz="5600" b="1" i="0" dirty="0">
                <a:latin typeface="Times New Roman" panose="02020603050405020304" pitchFamily="18" charset="0"/>
                <a:cs typeface="Times New Roman" panose="02020603050405020304" pitchFamily="18" charset="0"/>
              </a:rPr>
              <a:t>Why does Mission Drift Hurt CILs? </a:t>
            </a:r>
          </a:p>
        </p:txBody>
      </p:sp>
      <p:cxnSp>
        <p:nvCxnSpPr>
          <p:cNvPr id="25" name="Straight Connector 24">
            <a:extLst>
              <a:ext uri="{FF2B5EF4-FFF2-40B4-BE49-F238E27FC236}">
                <a16:creationId xmlns:a16="http://schemas.microsoft.com/office/drawing/2014/main" id="{33862825-C012-4895-A17E-F3D1F62D89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7" name="Freeform: Shape 26">
            <a:extLst>
              <a:ext uri="{FF2B5EF4-FFF2-40B4-BE49-F238E27FC236}">
                <a16:creationId xmlns:a16="http://schemas.microsoft.com/office/drawing/2014/main" id="{7BB25A96-E96A-4D45-AA98-5275E81FA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6956" y="0"/>
            <a:ext cx="7615044" cy="6858000"/>
          </a:xfrm>
          <a:custGeom>
            <a:avLst/>
            <a:gdLst>
              <a:gd name="connsiteX0" fmla="*/ 2017353 w 7615044"/>
              <a:gd name="connsiteY0" fmla="*/ 0 h 6858000"/>
              <a:gd name="connsiteX1" fmla="*/ 3903088 w 7615044"/>
              <a:gd name="connsiteY1" fmla="*/ 0 h 6858000"/>
              <a:gd name="connsiteX2" fmla="*/ 5215066 w 7615044"/>
              <a:gd name="connsiteY2" fmla="*/ 0 h 6858000"/>
              <a:gd name="connsiteX3" fmla="*/ 7615044 w 7615044"/>
              <a:gd name="connsiteY3" fmla="*/ 0 h 6858000"/>
              <a:gd name="connsiteX4" fmla="*/ 7615044 w 7615044"/>
              <a:gd name="connsiteY4" fmla="*/ 6858000 h 6858000"/>
              <a:gd name="connsiteX5" fmla="*/ 5215066 w 7615044"/>
              <a:gd name="connsiteY5" fmla="*/ 6858000 h 6858000"/>
              <a:gd name="connsiteX6" fmla="*/ 3903088 w 7615044"/>
              <a:gd name="connsiteY6" fmla="*/ 6858000 h 6858000"/>
              <a:gd name="connsiteX7" fmla="*/ 1292431 w 7615044"/>
              <a:gd name="connsiteY7" fmla="*/ 6858000 h 6858000"/>
              <a:gd name="connsiteX8" fmla="*/ 1012702 w 7615044"/>
              <a:gd name="connsiteY8" fmla="*/ 6549681 h 6858000"/>
              <a:gd name="connsiteX9" fmla="*/ 0 w 7615044"/>
              <a:gd name="connsiteY9" fmla="*/ 3723759 h 6858000"/>
              <a:gd name="connsiteX10" fmla="*/ 1955279 w 7615044"/>
              <a:gd name="connsiteY10" fmla="*/ 398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15044" h="6858000">
                <a:moveTo>
                  <a:pt x="2017353" y="0"/>
                </a:moveTo>
                <a:lnTo>
                  <a:pt x="3903088" y="0"/>
                </a:lnTo>
                <a:lnTo>
                  <a:pt x="5215066" y="0"/>
                </a:lnTo>
                <a:lnTo>
                  <a:pt x="7615044" y="0"/>
                </a:lnTo>
                <a:lnTo>
                  <a:pt x="7615044" y="6858000"/>
                </a:lnTo>
                <a:lnTo>
                  <a:pt x="5215066" y="6858000"/>
                </a:lnTo>
                <a:lnTo>
                  <a:pt x="3903088" y="6858000"/>
                </a:lnTo>
                <a:lnTo>
                  <a:pt x="1292431" y="6858000"/>
                </a:lnTo>
                <a:lnTo>
                  <a:pt x="1012702" y="6549681"/>
                </a:lnTo>
                <a:cubicBezTo>
                  <a:pt x="380046" y="5781733"/>
                  <a:pt x="0" y="4797206"/>
                  <a:pt x="0" y="3723759"/>
                </a:cubicBezTo>
                <a:cubicBezTo>
                  <a:pt x="0" y="2190263"/>
                  <a:pt x="775604" y="838237"/>
                  <a:pt x="1955279" y="398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dirty="0"/>
          </a:p>
        </p:txBody>
      </p:sp>
      <p:graphicFrame>
        <p:nvGraphicFramePr>
          <p:cNvPr id="18" name="Content Placeholder 2" descr="We are disability-led organizations &#10;&#10;Stay focused as our movement needs us!">
            <a:extLst>
              <a:ext uri="{FF2B5EF4-FFF2-40B4-BE49-F238E27FC236}">
                <a16:creationId xmlns:a16="http://schemas.microsoft.com/office/drawing/2014/main" id="{2CE9BC7C-1C01-DE69-0B2C-47A77FB79C04}"/>
              </a:ext>
            </a:extLst>
          </p:cNvPr>
          <p:cNvGraphicFramePr>
            <a:graphicFrameLocks noGrp="1"/>
          </p:cNvGraphicFramePr>
          <p:nvPr>
            <p:ph idx="1"/>
            <p:extLst>
              <p:ext uri="{D42A27DB-BD31-4B8C-83A1-F6EECF244321}">
                <p14:modId xmlns:p14="http://schemas.microsoft.com/office/powerpoint/2010/main" val="836496882"/>
              </p:ext>
            </p:extLst>
          </p:nvPr>
        </p:nvGraphicFramePr>
        <p:xfrm>
          <a:off x="5765962" y="972642"/>
          <a:ext cx="5664038" cy="49796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98056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DD4C4B28-6B4B-4445-8535-F516D74E4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dirty="0"/>
          </a:p>
        </p:txBody>
      </p:sp>
      <p:cxnSp>
        <p:nvCxnSpPr>
          <p:cNvPr id="11" name="Straight Connector 10">
            <a:extLst>
              <a:ext uri="{FF2B5EF4-FFF2-40B4-BE49-F238E27FC236}">
                <a16:creationId xmlns:a16="http://schemas.microsoft.com/office/drawing/2014/main" id="{0CB1C732-7193-4253-8746-850D090A6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7AF9319C-2D9B-4868-AEAE-37298EA0F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15066" cy="6858000"/>
          </a:xfrm>
          <a:custGeom>
            <a:avLst/>
            <a:gdLst>
              <a:gd name="connsiteX0" fmla="*/ 0 w 5215066"/>
              <a:gd name="connsiteY0" fmla="*/ 0 h 6858000"/>
              <a:gd name="connsiteX1" fmla="*/ 3197713 w 5215066"/>
              <a:gd name="connsiteY1" fmla="*/ 0 h 6858000"/>
              <a:gd name="connsiteX2" fmla="*/ 3259787 w 5215066"/>
              <a:gd name="connsiteY2" fmla="*/ 39865 h 6858000"/>
              <a:gd name="connsiteX3" fmla="*/ 5215066 w 5215066"/>
              <a:gd name="connsiteY3" fmla="*/ 3723759 h 6858000"/>
              <a:gd name="connsiteX4" fmla="*/ 4202364 w 5215066"/>
              <a:gd name="connsiteY4" fmla="*/ 6549681 h 6858000"/>
              <a:gd name="connsiteX5" fmla="*/ 3922635 w 5215066"/>
              <a:gd name="connsiteY5" fmla="*/ 6858000 h 6858000"/>
              <a:gd name="connsiteX6" fmla="*/ 0 w 521506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5066" h="6858000">
                <a:moveTo>
                  <a:pt x="0" y="0"/>
                </a:moveTo>
                <a:lnTo>
                  <a:pt x="3197713" y="0"/>
                </a:lnTo>
                <a:lnTo>
                  <a:pt x="3259787" y="39865"/>
                </a:lnTo>
                <a:cubicBezTo>
                  <a:pt x="4439462" y="838237"/>
                  <a:pt x="5215066" y="2190263"/>
                  <a:pt x="5215066" y="3723759"/>
                </a:cubicBezTo>
                <a:cubicBezTo>
                  <a:pt x="5215066" y="4797206"/>
                  <a:pt x="4835020" y="5781733"/>
                  <a:pt x="4202364" y="6549681"/>
                </a:cubicBezTo>
                <a:lnTo>
                  <a:pt x="3922635" y="6858000"/>
                </a:lnTo>
                <a:lnTo>
                  <a:pt x="0" y="685800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E5FC83E-6504-415E-98AB-3D4CBB1770E1}"/>
              </a:ext>
            </a:extLst>
          </p:cNvPr>
          <p:cNvSpPr>
            <a:spLocks noGrp="1"/>
          </p:cNvSpPr>
          <p:nvPr>
            <p:ph type="title"/>
          </p:nvPr>
        </p:nvSpPr>
        <p:spPr>
          <a:xfrm>
            <a:off x="758952" y="1128811"/>
            <a:ext cx="3447288" cy="3342290"/>
          </a:xfrm>
        </p:spPr>
        <p:txBody>
          <a:bodyPr vert="horz" lIns="91440" tIns="45720" rIns="91440" bIns="45720" rtlCol="0" anchor="b">
            <a:normAutofit/>
          </a:bodyPr>
          <a:lstStyle/>
          <a:p>
            <a:r>
              <a:rPr lang="en-US" sz="5400" b="1" i="0" kern="1200" spc="100" baseline="0" dirty="0">
                <a:solidFill>
                  <a:schemeClr val="bg1"/>
                </a:solidFill>
                <a:latin typeface="Times New Roman" panose="02020603050405020304" pitchFamily="18" charset="0"/>
                <a:cs typeface="Times New Roman" panose="02020603050405020304" pitchFamily="18" charset="0"/>
              </a:rPr>
              <a:t>Questions</a:t>
            </a:r>
          </a:p>
        </p:txBody>
      </p:sp>
      <p:pic>
        <p:nvPicPr>
          <p:cNvPr id="6" name="Graphic 5" descr="Question mark">
            <a:extLst>
              <a:ext uri="{FF2B5EF4-FFF2-40B4-BE49-F238E27FC236}">
                <a16:creationId xmlns:a16="http://schemas.microsoft.com/office/drawing/2014/main" id="{BF1F09A3-D10A-3F30-ECA9-21D30A93442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87779" y="1128811"/>
            <a:ext cx="4657841" cy="4657841"/>
          </a:xfrm>
          <a:prstGeom prst="rect">
            <a:avLst/>
          </a:prstGeom>
        </p:spPr>
      </p:pic>
      <p:sp>
        <p:nvSpPr>
          <p:cNvPr id="17" name="Freeform 6">
            <a:extLst>
              <a:ext uri="{FF2B5EF4-FFF2-40B4-BE49-F238E27FC236}">
                <a16:creationId xmlns:a16="http://schemas.microsoft.com/office/drawing/2014/main" id="{ADA271CD-3011-4A05-B4A3-80F179468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dirty="0"/>
          </a:p>
        </p:txBody>
      </p:sp>
    </p:spTree>
    <p:extLst>
      <p:ext uri="{BB962C8B-B14F-4D97-AF65-F5344CB8AC3E}">
        <p14:creationId xmlns:p14="http://schemas.microsoft.com/office/powerpoint/2010/main" val="4408266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1CF1AAE4-D0BC-430F-A613-7BBAAECA0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22859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E3E98B8-D01B-AC5F-6668-8C4949D7AAB2}"/>
              </a:ext>
            </a:extLst>
          </p:cNvPr>
          <p:cNvSpPr>
            <a:spLocks noGrp="1" noRot="1" noMove="1" noResize="1" noEditPoints="1" noAdjustHandles="1" noChangeArrowheads="1" noChangeShapeType="1"/>
          </p:cNvSpPr>
          <p:nvPr>
            <p:ph type="title"/>
          </p:nvPr>
        </p:nvSpPr>
        <p:spPr>
          <a:xfrm>
            <a:off x="758952" y="379475"/>
            <a:ext cx="10671048" cy="1554480"/>
          </a:xfrm>
        </p:spPr>
        <p:txBody>
          <a:bodyPr anchor="ctr">
            <a:normAutofit/>
          </a:bodyPr>
          <a:lstStyle/>
          <a:p>
            <a:r>
              <a:rPr lang="en-US" b="1" i="0" dirty="0">
                <a:solidFill>
                  <a:schemeClr val="bg1"/>
                </a:solidFill>
                <a:latin typeface="Times New Roman" panose="02020603050405020304" pitchFamily="18" charset="0"/>
                <a:cs typeface="Times New Roman" panose="02020603050405020304" pitchFamily="18" charset="0"/>
              </a:rPr>
              <a:t>Stay Connected! </a:t>
            </a:r>
          </a:p>
        </p:txBody>
      </p:sp>
      <p:sp>
        <p:nvSpPr>
          <p:cNvPr id="3" name="Content Placeholder 2">
            <a:extLst>
              <a:ext uri="{FF2B5EF4-FFF2-40B4-BE49-F238E27FC236}">
                <a16:creationId xmlns:a16="http://schemas.microsoft.com/office/drawing/2014/main" id="{48E42E9E-6826-D4E4-F5B8-F5FADEC31039}"/>
              </a:ext>
            </a:extLst>
          </p:cNvPr>
          <p:cNvSpPr>
            <a:spLocks noGrp="1" noRot="1" noMove="1" noResize="1" noEditPoints="1" noAdjustHandles="1" noChangeArrowheads="1" noChangeShapeType="1"/>
          </p:cNvSpPr>
          <p:nvPr>
            <p:ph idx="1"/>
          </p:nvPr>
        </p:nvSpPr>
        <p:spPr>
          <a:xfrm>
            <a:off x="758824" y="2607732"/>
            <a:ext cx="8412480" cy="3174357"/>
          </a:xfrm>
        </p:spPr>
        <p:txBody>
          <a:bodyPr numCol="2">
            <a:noAutofit/>
          </a:bodyPr>
          <a:lstStyle/>
          <a:p>
            <a:pPr>
              <a:lnSpc>
                <a:spcPct val="100000"/>
              </a:lnSpc>
              <a:spcAft>
                <a:spcPts val="600"/>
              </a:spcAft>
            </a:pPr>
            <a:r>
              <a:rPr lang="en-US" sz="2800" dirty="0">
                <a:latin typeface="Times New Roman" panose="02020603050405020304" pitchFamily="18" charset="0"/>
                <a:cs typeface="Times New Roman" panose="02020603050405020304" pitchFamily="18" charset="0"/>
              </a:rPr>
              <a:t>Website: </a:t>
            </a:r>
            <a:r>
              <a:rPr lang="en-US" sz="2800" dirty="0">
                <a:latin typeface="Times New Roman" panose="02020603050405020304" pitchFamily="18" charset="0"/>
                <a:cs typeface="Times New Roman" panose="02020603050405020304" pitchFamily="18" charset="0"/>
                <a:hlinkClick r:id="rId2"/>
              </a:rPr>
              <a:t>able-sc.org</a:t>
            </a:r>
            <a:r>
              <a:rPr lang="en-US" sz="2800" dirty="0">
                <a:latin typeface="Times New Roman" panose="02020603050405020304" pitchFamily="18" charset="0"/>
                <a:cs typeface="Times New Roman" panose="02020603050405020304" pitchFamily="18" charset="0"/>
              </a:rPr>
              <a:t> </a:t>
            </a:r>
          </a:p>
          <a:p>
            <a:pPr>
              <a:lnSpc>
                <a:spcPct val="100000"/>
              </a:lnSpc>
              <a:spcAft>
                <a:spcPts val="600"/>
              </a:spcAft>
            </a:pPr>
            <a:r>
              <a:rPr lang="en-US" sz="2800" dirty="0">
                <a:latin typeface="Times New Roman" panose="02020603050405020304" pitchFamily="18" charset="0"/>
                <a:cs typeface="Times New Roman" panose="02020603050405020304" pitchFamily="18" charset="0"/>
              </a:rPr>
              <a:t>Email: </a:t>
            </a:r>
            <a:r>
              <a:rPr lang="en-US" sz="2800" dirty="0">
                <a:latin typeface="Times New Roman" panose="02020603050405020304" pitchFamily="18" charset="0"/>
                <a:cs typeface="Times New Roman" panose="02020603050405020304" pitchFamily="18" charset="0"/>
                <a:hlinkClick r:id="rId3"/>
              </a:rPr>
              <a:t>info@able-sc.org</a:t>
            </a:r>
            <a:endParaRPr lang="en-US" sz="2800" dirty="0">
              <a:latin typeface="Times New Roman" panose="02020603050405020304" pitchFamily="18" charset="0"/>
              <a:cs typeface="Times New Roman" panose="02020603050405020304" pitchFamily="18" charset="0"/>
            </a:endParaRPr>
          </a:p>
          <a:p>
            <a:pPr>
              <a:lnSpc>
                <a:spcPct val="100000"/>
              </a:lnSpc>
              <a:spcAft>
                <a:spcPts val="600"/>
              </a:spcAft>
            </a:pPr>
            <a:r>
              <a:rPr lang="en-US" sz="2800" dirty="0">
                <a:latin typeface="Times New Roman" panose="02020603050405020304" pitchFamily="18" charset="0"/>
                <a:cs typeface="Times New Roman" panose="02020603050405020304" pitchFamily="18" charset="0"/>
              </a:rPr>
              <a:t>Phone: 803-779-5121</a:t>
            </a:r>
          </a:p>
          <a:p>
            <a:pPr>
              <a:lnSpc>
                <a:spcPct val="100000"/>
              </a:lnSpc>
              <a:spcAft>
                <a:spcPts val="600"/>
              </a:spcAft>
            </a:pPr>
            <a:r>
              <a:rPr lang="en-US" sz="2800" dirty="0">
                <a:latin typeface="Times New Roman" panose="02020603050405020304" pitchFamily="18" charset="0"/>
                <a:cs typeface="Times New Roman" panose="02020603050405020304" pitchFamily="18" charset="0"/>
              </a:rPr>
              <a:t>TTY: 803-779-0949</a:t>
            </a:r>
          </a:p>
          <a:p>
            <a:pPr>
              <a:lnSpc>
                <a:spcPct val="100000"/>
              </a:lnSpc>
              <a:spcAft>
                <a:spcPts val="600"/>
              </a:spcAft>
            </a:pPr>
            <a:r>
              <a:rPr lang="en-US" sz="2800" dirty="0">
                <a:latin typeface="Times New Roman" panose="02020603050405020304" pitchFamily="18" charset="0"/>
                <a:cs typeface="Times New Roman" panose="02020603050405020304" pitchFamily="18" charset="0"/>
              </a:rPr>
              <a:t>Join Email List:</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Text ABLESC to 72572</a:t>
            </a:r>
          </a:p>
          <a:p>
            <a:pPr>
              <a:lnSpc>
                <a:spcPct val="100000"/>
              </a:lnSpc>
              <a:spcAft>
                <a:spcPts val="600"/>
              </a:spcAft>
            </a:pPr>
            <a:endParaRPr lang="en-US" sz="2800" dirty="0">
              <a:latin typeface="Times New Roman" panose="02020603050405020304" pitchFamily="18" charset="0"/>
              <a:cs typeface="Times New Roman" panose="02020603050405020304" pitchFamily="18" charset="0"/>
            </a:endParaRPr>
          </a:p>
          <a:p>
            <a:pPr>
              <a:lnSpc>
                <a:spcPct val="100000"/>
              </a:lnSpc>
              <a:spcAft>
                <a:spcPts val="600"/>
              </a:spcAft>
            </a:pPr>
            <a:endParaRPr lang="en-US" sz="2800" dirty="0">
              <a:latin typeface="Times New Roman" panose="02020603050405020304" pitchFamily="18" charset="0"/>
              <a:cs typeface="Times New Roman" panose="02020603050405020304" pitchFamily="18" charset="0"/>
            </a:endParaRPr>
          </a:p>
          <a:p>
            <a:pPr>
              <a:lnSpc>
                <a:spcPct val="100000"/>
              </a:lnSpc>
              <a:spcAft>
                <a:spcPts val="600"/>
              </a:spcAft>
            </a:pPr>
            <a:r>
              <a:rPr lang="en-US" sz="2800" dirty="0">
                <a:latin typeface="Times New Roman" panose="02020603050405020304" pitchFamily="18" charset="0"/>
                <a:cs typeface="Times New Roman" panose="02020603050405020304" pitchFamily="18" charset="0"/>
              </a:rPr>
              <a:t>Social Media:</a:t>
            </a:r>
          </a:p>
          <a:p>
            <a:pPr lvl="1">
              <a:lnSpc>
                <a:spcPct val="100000"/>
              </a:lnSpc>
              <a:spcAft>
                <a:spcPts val="600"/>
              </a:spcAft>
            </a:pPr>
            <a:r>
              <a:rPr lang="en-US" sz="2800" i="0" dirty="0">
                <a:latin typeface="Times New Roman" panose="02020603050405020304" pitchFamily="18" charset="0"/>
                <a:cs typeface="Times New Roman" panose="02020603050405020304" pitchFamily="18" charset="0"/>
              </a:rPr>
              <a:t>Facebook: @AbleSC</a:t>
            </a:r>
          </a:p>
          <a:p>
            <a:pPr lvl="1">
              <a:lnSpc>
                <a:spcPct val="100000"/>
              </a:lnSpc>
              <a:spcAft>
                <a:spcPts val="600"/>
              </a:spcAft>
            </a:pPr>
            <a:r>
              <a:rPr lang="en-US" sz="2800" i="0" dirty="0">
                <a:latin typeface="Times New Roman" panose="02020603050405020304" pitchFamily="18" charset="0"/>
                <a:cs typeface="Times New Roman" panose="02020603050405020304" pitchFamily="18" charset="0"/>
              </a:rPr>
              <a:t>Twitter: @able_sc</a:t>
            </a:r>
          </a:p>
          <a:p>
            <a:pPr lvl="1">
              <a:lnSpc>
                <a:spcPct val="100000"/>
              </a:lnSpc>
              <a:spcAft>
                <a:spcPts val="600"/>
              </a:spcAft>
            </a:pPr>
            <a:r>
              <a:rPr lang="en-US" sz="2800" i="0" dirty="0">
                <a:latin typeface="Times New Roman" panose="02020603050405020304" pitchFamily="18" charset="0"/>
                <a:cs typeface="Times New Roman" panose="02020603050405020304" pitchFamily="18" charset="0"/>
              </a:rPr>
              <a:t>Instagram: @able_sc</a:t>
            </a:r>
          </a:p>
          <a:p>
            <a:pPr lvl="1">
              <a:lnSpc>
                <a:spcPct val="100000"/>
              </a:lnSpc>
              <a:spcAft>
                <a:spcPts val="600"/>
              </a:spcAft>
            </a:pPr>
            <a:r>
              <a:rPr lang="en-US" sz="2800" i="0" dirty="0">
                <a:latin typeface="Times New Roman" panose="02020603050405020304" pitchFamily="18" charset="0"/>
                <a:cs typeface="Times New Roman" panose="02020603050405020304" pitchFamily="18" charset="0"/>
              </a:rPr>
              <a:t>LinkedIn: Able South Carolina</a:t>
            </a:r>
          </a:p>
          <a:p>
            <a:pPr lvl="1">
              <a:lnSpc>
                <a:spcPct val="100000"/>
              </a:lnSpc>
              <a:spcAft>
                <a:spcPts val="600"/>
              </a:spcAft>
            </a:pPr>
            <a:r>
              <a:rPr lang="en-US" sz="2800" i="0" dirty="0">
                <a:latin typeface="Times New Roman" panose="02020603050405020304" pitchFamily="18" charset="0"/>
                <a:cs typeface="Times New Roman" panose="02020603050405020304" pitchFamily="18" charset="0"/>
              </a:rPr>
              <a:t>YouTube: Able South Carolina</a:t>
            </a:r>
          </a:p>
        </p:txBody>
      </p:sp>
      <p:sp>
        <p:nvSpPr>
          <p:cNvPr id="13"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dirty="0"/>
          </a:p>
        </p:txBody>
      </p:sp>
      <p:sp>
        <p:nvSpPr>
          <p:cNvPr id="4" name="Slide Number Placeholder 3">
            <a:extLst>
              <a:ext uri="{FF2B5EF4-FFF2-40B4-BE49-F238E27FC236}">
                <a16:creationId xmlns:a16="http://schemas.microsoft.com/office/drawing/2014/main" id="{7461CA08-0C74-B174-FBCD-8590559F77BB}"/>
              </a:ext>
            </a:extLst>
          </p:cNvPr>
          <p:cNvSpPr>
            <a:spLocks noGrp="1" noRot="1" noMove="1" noResize="1" noEditPoints="1" noAdjustHandles="1" noChangeArrowheads="1" noChangeShapeType="1"/>
          </p:cNvSpPr>
          <p:nvPr>
            <p:ph type="sldNum" sz="quarter" idx="10"/>
          </p:nvPr>
        </p:nvSpPr>
        <p:spPr>
          <a:xfrm>
            <a:off x="11786616" y="6007608"/>
            <a:ext cx="411480" cy="365125"/>
          </a:xfrm>
        </p:spPr>
        <p:txBody>
          <a:bodyPr>
            <a:normAutofit/>
          </a:bodyPr>
          <a:lstStyle/>
          <a:p>
            <a:pPr>
              <a:spcAft>
                <a:spcPts val="600"/>
              </a:spcAft>
            </a:pPr>
            <a:fld id="{B687C25A-85D7-45A3-A632-EAEB9AB47B96}" type="slidenum">
              <a:rPr lang="en-US" smtClean="0"/>
              <a:pPr>
                <a:spcAft>
                  <a:spcPts val="600"/>
                </a:spcAft>
              </a:pPr>
              <a:t>29</a:t>
            </a:fld>
            <a:endParaRPr lang="en-US" dirty="0"/>
          </a:p>
        </p:txBody>
      </p:sp>
    </p:spTree>
    <p:extLst>
      <p:ext uri="{BB962C8B-B14F-4D97-AF65-F5344CB8AC3E}">
        <p14:creationId xmlns:p14="http://schemas.microsoft.com/office/powerpoint/2010/main" val="3486417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46208-B9E2-426B-9B77-C9B2AA65A0BC}"/>
              </a:ext>
            </a:extLst>
          </p:cNvPr>
          <p:cNvSpPr>
            <a:spLocks noGrp="1"/>
          </p:cNvSpPr>
          <p:nvPr>
            <p:ph type="title"/>
          </p:nvPr>
        </p:nvSpPr>
        <p:spPr/>
        <p:txBody>
          <a:bodyPr/>
          <a:lstStyle/>
          <a:p>
            <a:r>
              <a:rPr lang="en-US" b="1" i="0" dirty="0">
                <a:latin typeface="Times New Roman" panose="02020603050405020304" pitchFamily="18" charset="0"/>
                <a:cs typeface="Times New Roman" panose="02020603050405020304" pitchFamily="18" charset="0"/>
              </a:rPr>
              <a:t>Learning Objectives</a:t>
            </a:r>
          </a:p>
        </p:txBody>
      </p:sp>
      <p:sp>
        <p:nvSpPr>
          <p:cNvPr id="3" name="Content Placeholder 2">
            <a:extLst>
              <a:ext uri="{FF2B5EF4-FFF2-40B4-BE49-F238E27FC236}">
                <a16:creationId xmlns:a16="http://schemas.microsoft.com/office/drawing/2014/main" id="{76F1086C-FBC3-4825-A41B-6F0CE25250E6}"/>
              </a:ext>
            </a:extLst>
          </p:cNvPr>
          <p:cNvSpPr>
            <a:spLocks noGrp="1"/>
          </p:cNvSpPr>
          <p:nvPr>
            <p:ph idx="1"/>
          </p:nvPr>
        </p:nvSpPr>
        <p:spPr/>
        <p:txBody>
          <a:bodyPr>
            <a:normAutofit fontScale="77500" lnSpcReduction="20000"/>
          </a:bodyPr>
          <a:lstStyle/>
          <a:p>
            <a:pPr marL="0" indent="0">
              <a:buNone/>
            </a:pPr>
            <a:r>
              <a:rPr lang="en-US" sz="4400" b="1" dirty="0">
                <a:latin typeface="Times New Roman" panose="02020603050405020304" pitchFamily="18" charset="0"/>
                <a:cs typeface="Times New Roman" panose="02020603050405020304" pitchFamily="18" charset="0"/>
              </a:rPr>
              <a:t>Today You Will Learn: </a:t>
            </a:r>
          </a:p>
          <a:p>
            <a:pPr marL="0" indent="0">
              <a:buNone/>
            </a:pPr>
            <a:endParaRPr lang="en-US" dirty="0"/>
          </a:p>
          <a:p>
            <a:r>
              <a:rPr lang="en-US" sz="2800" dirty="0">
                <a:latin typeface="Times New Roman" panose="02020603050405020304" pitchFamily="18" charset="0"/>
                <a:cs typeface="Times New Roman" panose="02020603050405020304" pitchFamily="18" charset="0"/>
              </a:rPr>
              <a:t>The resource development requirements for CILs</a:t>
            </a:r>
          </a:p>
          <a:p>
            <a:r>
              <a:rPr lang="en-US" sz="2800" dirty="0">
                <a:latin typeface="Times New Roman" panose="02020603050405020304" pitchFamily="18" charset="0"/>
                <a:cs typeface="Times New Roman" panose="02020603050405020304" pitchFamily="18" charset="0"/>
              </a:rPr>
              <a:t>Our path to growth! </a:t>
            </a:r>
          </a:p>
          <a:p>
            <a:r>
              <a:rPr lang="en-US" sz="2800" dirty="0">
                <a:latin typeface="Times New Roman" panose="02020603050405020304" pitchFamily="18" charset="0"/>
                <a:cs typeface="Times New Roman" panose="02020603050405020304" pitchFamily="18" charset="0"/>
              </a:rPr>
              <a:t>The importance of diversifying funding </a:t>
            </a:r>
          </a:p>
          <a:p>
            <a:r>
              <a:rPr lang="en-US" sz="2800" dirty="0">
                <a:latin typeface="Times New Roman" panose="02020603050405020304" pitchFamily="18" charset="0"/>
                <a:cs typeface="Times New Roman" panose="02020603050405020304" pitchFamily="18" charset="0"/>
              </a:rPr>
              <a:t>More about the core services and incorporating them into outside funding opportunities</a:t>
            </a:r>
          </a:p>
          <a:p>
            <a:r>
              <a:rPr lang="en-US" sz="2800" dirty="0">
                <a:latin typeface="Times New Roman" panose="02020603050405020304" pitchFamily="18" charset="0"/>
                <a:cs typeface="Times New Roman" panose="02020603050405020304" pitchFamily="18" charset="0"/>
              </a:rPr>
              <a:t>Program ideas for seeking funding from non-disability specific funding streams</a:t>
            </a:r>
          </a:p>
          <a:p>
            <a:r>
              <a:rPr lang="en-US" sz="2800" dirty="0">
                <a:latin typeface="Times New Roman" panose="02020603050405020304" pitchFamily="18" charset="0"/>
                <a:cs typeface="Times New Roman" panose="02020603050405020304" pitchFamily="18" charset="0"/>
              </a:rPr>
              <a:t>To focus on IL within all funding opportunities </a:t>
            </a:r>
          </a:p>
          <a:p>
            <a:r>
              <a:rPr lang="en-US" sz="2800" dirty="0">
                <a:latin typeface="Times New Roman" panose="02020603050405020304" pitchFamily="18" charset="0"/>
                <a:cs typeface="Times New Roman" panose="02020603050405020304" pitchFamily="18" charset="0"/>
              </a:rPr>
              <a:t>Shared tips and support! </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150229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11D9635-D0B4-4B2B-A5A5-2653A6585989}"/>
              </a:ext>
            </a:extLst>
          </p:cNvPr>
          <p:cNvSpPr>
            <a:spLocks noGrp="1"/>
          </p:cNvSpPr>
          <p:nvPr>
            <p:ph type="title"/>
          </p:nvPr>
        </p:nvSpPr>
        <p:spPr>
          <a:xfrm>
            <a:off x="1935480" y="758952"/>
            <a:ext cx="8321040" cy="1855475"/>
          </a:xfrm>
        </p:spPr>
        <p:txBody>
          <a:bodyPr anchor="ctr">
            <a:normAutofit/>
          </a:bodyPr>
          <a:lstStyle/>
          <a:p>
            <a:pPr algn="ctr"/>
            <a:r>
              <a:rPr lang="en-US" b="1" i="0" dirty="0">
                <a:latin typeface="Times New Roman" panose="02020603050405020304" pitchFamily="18" charset="0"/>
                <a:cs typeface="Times New Roman" panose="02020603050405020304" pitchFamily="18" charset="0"/>
              </a:rPr>
              <a:t>CIL Requirements </a:t>
            </a:r>
          </a:p>
        </p:txBody>
      </p:sp>
      <p:cxnSp>
        <p:nvCxnSpPr>
          <p:cNvPr id="10" name="Straight Connector 9">
            <a:extLst>
              <a:ext uri="{FF2B5EF4-FFF2-40B4-BE49-F238E27FC236}">
                <a16:creationId xmlns:a16="http://schemas.microsoft.com/office/drawing/2014/main" id="{8BD593FB-2EA4-4795-AC37-1F9E8954E4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981200" y="2936160"/>
            <a:ext cx="822960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5CB6F1C-96E8-4312-9C27-ADBD03DB9433}"/>
              </a:ext>
            </a:extLst>
          </p:cNvPr>
          <p:cNvSpPr>
            <a:spLocks noGrp="1"/>
          </p:cNvSpPr>
          <p:nvPr>
            <p:ph idx="1"/>
          </p:nvPr>
        </p:nvSpPr>
        <p:spPr>
          <a:xfrm>
            <a:off x="1981200" y="3092532"/>
            <a:ext cx="8872105" cy="2524195"/>
          </a:xfrm>
        </p:spPr>
        <p:txBody>
          <a:bodyPr>
            <a:noAutofit/>
          </a:bodyPr>
          <a:lstStyle/>
          <a:p>
            <a:pPr marL="0" indent="0">
              <a:buNone/>
            </a:pPr>
            <a:r>
              <a:rPr lang="en-US" sz="2400" b="1" dirty="0">
                <a:latin typeface="Times New Roman" panose="02020603050405020304" pitchFamily="18" charset="0"/>
                <a:cs typeface="Times New Roman" panose="02020603050405020304" pitchFamily="18" charset="0"/>
              </a:rPr>
              <a:t>Resource Development Activities</a:t>
            </a:r>
            <a:r>
              <a:rPr lang="en-US" sz="2400" dirty="0">
                <a:latin typeface="Times New Roman" panose="02020603050405020304" pitchFamily="18" charset="0"/>
                <a:cs typeface="Times New Roman" panose="02020603050405020304" pitchFamily="18" charset="0"/>
              </a:rPr>
              <a:t>—CILs shall conduct resource development activities to obtain funding from sources other than Chapter 1 of Title VII of the Act. </a:t>
            </a:r>
          </a:p>
          <a:p>
            <a:pPr marL="0" indent="0">
              <a:buNone/>
            </a:pPr>
            <a:r>
              <a:rPr lang="en-US" sz="2400" b="1" dirty="0">
                <a:latin typeface="Times New Roman" panose="02020603050405020304" pitchFamily="18" charset="0"/>
                <a:cs typeface="Times New Roman" panose="02020603050405020304" pitchFamily="18" charset="0"/>
              </a:rPr>
              <a:t>Compliance</a:t>
            </a:r>
            <a:r>
              <a:rPr lang="en-US" sz="2400" dirty="0">
                <a:latin typeface="Times New Roman" panose="02020603050405020304" pitchFamily="18" charset="0"/>
                <a:cs typeface="Times New Roman" panose="02020603050405020304" pitchFamily="18" charset="0"/>
              </a:rPr>
              <a:t>—CILs shall provide evidence in its most recent annual performance report that it has conducted resource development activities within the period covered by the performance report to obtain funding from sources other than Chapter 1 of Title VII of the Act. 29 U.S.C. 796f-4</a:t>
            </a:r>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dirty="0"/>
          </a:p>
        </p:txBody>
      </p:sp>
    </p:spTree>
    <p:extLst>
      <p:ext uri="{BB962C8B-B14F-4D97-AF65-F5344CB8AC3E}">
        <p14:creationId xmlns:p14="http://schemas.microsoft.com/office/powerpoint/2010/main" val="840343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98682C0-900C-48B3-967C-540FFF503964}"/>
              </a:ext>
            </a:extLst>
          </p:cNvPr>
          <p:cNvSpPr>
            <a:spLocks noGrp="1"/>
          </p:cNvSpPr>
          <p:nvPr>
            <p:ph type="title"/>
          </p:nvPr>
        </p:nvSpPr>
        <p:spPr>
          <a:xfrm>
            <a:off x="1935480" y="758952"/>
            <a:ext cx="8321040" cy="1855475"/>
          </a:xfrm>
        </p:spPr>
        <p:txBody>
          <a:bodyPr anchor="ctr">
            <a:normAutofit/>
          </a:bodyPr>
          <a:lstStyle/>
          <a:p>
            <a:r>
              <a:rPr lang="en-US" b="1" i="0" dirty="0">
                <a:latin typeface="Times New Roman" panose="02020603050405020304" pitchFamily="18" charset="0"/>
                <a:cs typeface="Times New Roman" panose="02020603050405020304" pitchFamily="18" charset="0"/>
              </a:rPr>
              <a:t>The Benefits of Diversifying Funding</a:t>
            </a:r>
          </a:p>
        </p:txBody>
      </p:sp>
      <p:cxnSp>
        <p:nvCxnSpPr>
          <p:cNvPr id="10" name="Straight Connector 9">
            <a:extLst>
              <a:ext uri="{FF2B5EF4-FFF2-40B4-BE49-F238E27FC236}">
                <a16:creationId xmlns:a16="http://schemas.microsoft.com/office/drawing/2014/main" id="{8BD593FB-2EA4-4795-AC37-1F9E8954E4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981200" y="2936160"/>
            <a:ext cx="822960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FF9B508-6DD2-4581-A82B-269DA6EA3BE6}"/>
              </a:ext>
            </a:extLst>
          </p:cNvPr>
          <p:cNvSpPr>
            <a:spLocks noGrp="1"/>
          </p:cNvSpPr>
          <p:nvPr>
            <p:ph idx="1"/>
          </p:nvPr>
        </p:nvSpPr>
        <p:spPr>
          <a:xfrm>
            <a:off x="1935417" y="3257894"/>
            <a:ext cx="8808783" cy="3344819"/>
          </a:xfrm>
        </p:spPr>
        <p:txBody>
          <a:bodyPr>
            <a:normAutofit/>
          </a:bodyPr>
          <a:lstStyle/>
          <a:p>
            <a:r>
              <a:rPr lang="en-US" sz="2400" b="1" dirty="0">
                <a:latin typeface="Times New Roman" panose="02020603050405020304" pitchFamily="18" charset="0"/>
                <a:cs typeface="Times New Roman" panose="02020603050405020304" pitchFamily="18" charset="0"/>
              </a:rPr>
              <a:t>Mitigating risks- </a:t>
            </a:r>
            <a:r>
              <a:rPr lang="en-US" sz="2400" dirty="0">
                <a:latin typeface="Times New Roman" panose="02020603050405020304" pitchFamily="18" charset="0"/>
                <a:cs typeface="Times New Roman" panose="02020603050405020304" pitchFamily="18" charset="0"/>
              </a:rPr>
              <a:t>Could protect your CIL if you lost funding </a:t>
            </a:r>
          </a:p>
          <a:p>
            <a:r>
              <a:rPr lang="en-US" sz="2400" b="1" dirty="0">
                <a:latin typeface="Times New Roman" panose="02020603050405020304" pitchFamily="18" charset="0"/>
                <a:cs typeface="Times New Roman" panose="02020603050405020304" pitchFamily="18" charset="0"/>
              </a:rPr>
              <a:t>Autonomy: </a:t>
            </a:r>
            <a:r>
              <a:rPr lang="en-US" sz="2400" dirty="0">
                <a:latin typeface="Times New Roman" panose="02020603050405020304" pitchFamily="18" charset="0"/>
                <a:cs typeface="Times New Roman" panose="02020603050405020304" pitchFamily="18" charset="0"/>
              </a:rPr>
              <a:t>Depending on the funding structure, you could perform unallowable activities like lobbying! </a:t>
            </a:r>
          </a:p>
          <a:p>
            <a:r>
              <a:rPr lang="en-US" sz="2400" b="1" dirty="0">
                <a:latin typeface="Times New Roman" panose="02020603050405020304" pitchFamily="18" charset="0"/>
                <a:cs typeface="Times New Roman" panose="02020603050405020304" pitchFamily="18" charset="0"/>
              </a:rPr>
              <a:t>Visibility: </a:t>
            </a:r>
            <a:r>
              <a:rPr lang="en-US" sz="2400" dirty="0">
                <a:latin typeface="Times New Roman" panose="02020603050405020304" pitchFamily="18" charset="0"/>
                <a:cs typeface="Times New Roman" panose="02020603050405020304" pitchFamily="18" charset="0"/>
              </a:rPr>
              <a:t>The more we are doing activities, the more we are known! </a:t>
            </a:r>
          </a:p>
          <a:p>
            <a:r>
              <a:rPr lang="en-US" sz="2400" b="1" dirty="0">
                <a:latin typeface="Times New Roman" panose="02020603050405020304" pitchFamily="18" charset="0"/>
                <a:cs typeface="Times New Roman" panose="02020603050405020304" pitchFamily="18" charset="0"/>
              </a:rPr>
              <a:t>Adaptability: </a:t>
            </a:r>
            <a:r>
              <a:rPr lang="en-US" sz="2400" dirty="0">
                <a:latin typeface="Times New Roman" panose="02020603050405020304" pitchFamily="18" charset="0"/>
                <a:cs typeface="Times New Roman" panose="02020603050405020304" pitchFamily="18" charset="0"/>
              </a:rPr>
              <a:t>Can make adjustments to sustain staff if funding was put on hold or not funded immediately</a:t>
            </a:r>
          </a:p>
          <a:p>
            <a:endParaRPr lang="en-US" dirty="0"/>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dirty="0"/>
          </a:p>
        </p:txBody>
      </p:sp>
    </p:spTree>
    <p:extLst>
      <p:ext uri="{BB962C8B-B14F-4D97-AF65-F5344CB8AC3E}">
        <p14:creationId xmlns:p14="http://schemas.microsoft.com/office/powerpoint/2010/main" val="2149178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5" name="Rectangle 84">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BB2D287-AB1B-4E59-A48F-675E660C7DFB}"/>
              </a:ext>
            </a:extLst>
          </p:cNvPr>
          <p:cNvSpPr>
            <a:spLocks noGrp="1"/>
          </p:cNvSpPr>
          <p:nvPr>
            <p:ph type="title"/>
          </p:nvPr>
        </p:nvSpPr>
        <p:spPr>
          <a:xfrm>
            <a:off x="1068496" y="1063256"/>
            <a:ext cx="10355403" cy="1540106"/>
          </a:xfrm>
        </p:spPr>
        <p:txBody>
          <a:bodyPr>
            <a:normAutofit/>
          </a:bodyPr>
          <a:lstStyle/>
          <a:p>
            <a:r>
              <a:rPr lang="en-US" b="1" i="0" dirty="0">
                <a:latin typeface="Times New Roman" panose="02020603050405020304" pitchFamily="18" charset="0"/>
                <a:cs typeface="Times New Roman" panose="02020603050405020304" pitchFamily="18" charset="0"/>
              </a:rPr>
              <a:t>Able SC’s Growth</a:t>
            </a:r>
          </a:p>
        </p:txBody>
      </p:sp>
      <p:cxnSp>
        <p:nvCxnSpPr>
          <p:cNvPr id="87" name="Straight Connector 86">
            <a:extLst>
              <a:ext uri="{FF2B5EF4-FFF2-40B4-BE49-F238E27FC236}">
                <a16:creationId xmlns:a16="http://schemas.microsoft.com/office/drawing/2014/main" id="{33862825-C012-4895-A17E-F3D1F62D89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4" name="Content Placeholder 2">
            <a:extLst>
              <a:ext uri="{FF2B5EF4-FFF2-40B4-BE49-F238E27FC236}">
                <a16:creationId xmlns:a16="http://schemas.microsoft.com/office/drawing/2014/main" id="{C9457CFC-9683-4F9D-8580-FF47B649620E}"/>
              </a:ext>
            </a:extLst>
          </p:cNvPr>
          <p:cNvSpPr>
            <a:spLocks noGrp="1"/>
          </p:cNvSpPr>
          <p:nvPr>
            <p:ph idx="1"/>
          </p:nvPr>
        </p:nvSpPr>
        <p:spPr>
          <a:xfrm>
            <a:off x="985972" y="1868557"/>
            <a:ext cx="10646781" cy="4826441"/>
          </a:xfrm>
        </p:spPr>
        <p:txBody>
          <a:bodyPr numCol="3">
            <a:noAutofit/>
          </a:bodyPr>
          <a:lstStyle/>
          <a:p>
            <a:pPr marL="0" indent="0">
              <a:lnSpc>
                <a:spcPct val="100000"/>
              </a:lnSpc>
              <a:buNone/>
            </a:pPr>
            <a:r>
              <a:rPr lang="en-US" sz="1800" b="1" u="sng" dirty="0">
                <a:latin typeface="Times New Roman" panose="02020603050405020304" pitchFamily="18" charset="0"/>
                <a:cs typeface="Times New Roman" panose="02020603050405020304" pitchFamily="18" charset="0"/>
              </a:rPr>
              <a:t>2010 </a:t>
            </a:r>
          </a:p>
          <a:p>
            <a:pPr marL="0" indent="0">
              <a:lnSpc>
                <a:spcPct val="100000"/>
              </a:lnSpc>
              <a:buNone/>
            </a:pPr>
            <a:r>
              <a:rPr lang="en-US" sz="1800" dirty="0">
                <a:latin typeface="Times New Roman" panose="02020603050405020304" pitchFamily="18" charset="0"/>
                <a:cs typeface="Times New Roman" panose="02020603050405020304" pitchFamily="18" charset="0"/>
              </a:rPr>
              <a:t>Funding: $524,890 </a:t>
            </a:r>
          </a:p>
          <a:p>
            <a:pPr marL="0" indent="0">
              <a:lnSpc>
                <a:spcPct val="100000"/>
              </a:lnSpc>
              <a:buNone/>
            </a:pPr>
            <a:r>
              <a:rPr lang="en-US" sz="1800" dirty="0">
                <a:latin typeface="Times New Roman" panose="02020603050405020304" pitchFamily="18" charset="0"/>
                <a:cs typeface="Times New Roman" panose="02020603050405020304" pitchFamily="18" charset="0"/>
              </a:rPr>
              <a:t>Staff: 6</a:t>
            </a:r>
          </a:p>
          <a:p>
            <a:pPr marL="0" indent="0">
              <a:lnSpc>
                <a:spcPct val="100000"/>
              </a:lnSpc>
              <a:buNone/>
            </a:pPr>
            <a:r>
              <a:rPr lang="en-US" sz="1800" b="1" u="sng" dirty="0">
                <a:latin typeface="Times New Roman" panose="02020603050405020304" pitchFamily="18" charset="0"/>
                <a:cs typeface="Times New Roman" panose="02020603050405020304" pitchFamily="18" charset="0"/>
              </a:rPr>
              <a:t>2011: </a:t>
            </a:r>
          </a:p>
          <a:p>
            <a:pPr marL="0" indent="0">
              <a:lnSpc>
                <a:spcPct val="100000"/>
              </a:lnSpc>
              <a:buNone/>
            </a:pPr>
            <a:r>
              <a:rPr lang="en-US" sz="1800" dirty="0">
                <a:latin typeface="Times New Roman" panose="02020603050405020304" pitchFamily="18" charset="0"/>
                <a:cs typeface="Times New Roman" panose="02020603050405020304" pitchFamily="18" charset="0"/>
              </a:rPr>
              <a:t>Funding: $691,802</a:t>
            </a:r>
          </a:p>
          <a:p>
            <a:pPr marL="0" indent="0">
              <a:lnSpc>
                <a:spcPct val="100000"/>
              </a:lnSpc>
              <a:buNone/>
            </a:pPr>
            <a:r>
              <a:rPr lang="en-US" sz="1800" dirty="0">
                <a:latin typeface="Times New Roman" panose="02020603050405020304" pitchFamily="18" charset="0"/>
                <a:cs typeface="Times New Roman" panose="02020603050405020304" pitchFamily="18" charset="0"/>
              </a:rPr>
              <a:t>Staff: 15</a:t>
            </a:r>
          </a:p>
          <a:p>
            <a:pPr marL="0" indent="0">
              <a:lnSpc>
                <a:spcPct val="100000"/>
              </a:lnSpc>
              <a:buNone/>
            </a:pPr>
            <a:r>
              <a:rPr lang="en-US" sz="1800" b="1" u="sng" dirty="0">
                <a:latin typeface="Times New Roman" panose="02020603050405020304" pitchFamily="18" charset="0"/>
                <a:cs typeface="Times New Roman" panose="02020603050405020304" pitchFamily="18" charset="0"/>
              </a:rPr>
              <a:t>2012: </a:t>
            </a:r>
          </a:p>
          <a:p>
            <a:pPr marL="0" indent="0">
              <a:lnSpc>
                <a:spcPct val="100000"/>
              </a:lnSpc>
              <a:buNone/>
            </a:pPr>
            <a:r>
              <a:rPr lang="en-US" sz="1800" dirty="0">
                <a:latin typeface="Times New Roman" panose="02020603050405020304" pitchFamily="18" charset="0"/>
                <a:cs typeface="Times New Roman" panose="02020603050405020304" pitchFamily="18" charset="0"/>
              </a:rPr>
              <a:t>Funding: $714, 841</a:t>
            </a:r>
          </a:p>
          <a:p>
            <a:pPr marL="0" indent="0">
              <a:lnSpc>
                <a:spcPct val="100000"/>
              </a:lnSpc>
              <a:buNone/>
            </a:pPr>
            <a:r>
              <a:rPr lang="en-US" sz="1800" dirty="0">
                <a:latin typeface="Times New Roman" panose="02020603050405020304" pitchFamily="18" charset="0"/>
                <a:cs typeface="Times New Roman" panose="02020603050405020304" pitchFamily="18" charset="0"/>
              </a:rPr>
              <a:t>Staff: 17</a:t>
            </a:r>
          </a:p>
          <a:p>
            <a:pPr marL="0" indent="0">
              <a:lnSpc>
                <a:spcPct val="100000"/>
              </a:lnSpc>
              <a:buNone/>
            </a:pPr>
            <a:r>
              <a:rPr lang="en-US" sz="1800" b="1" u="sng" dirty="0">
                <a:latin typeface="Times New Roman" panose="02020603050405020304" pitchFamily="18" charset="0"/>
                <a:cs typeface="Times New Roman" panose="02020603050405020304" pitchFamily="18" charset="0"/>
              </a:rPr>
              <a:t>2013: </a:t>
            </a:r>
            <a:endParaRPr lang="en-US" sz="1800" b="1" dirty="0">
              <a:latin typeface="Times New Roman" panose="02020603050405020304" pitchFamily="18" charset="0"/>
              <a:cs typeface="Times New Roman" panose="02020603050405020304" pitchFamily="18" charset="0"/>
            </a:endParaRPr>
          </a:p>
          <a:p>
            <a:pPr marL="0" indent="0">
              <a:lnSpc>
                <a:spcPct val="100000"/>
              </a:lnSpc>
              <a:buNone/>
            </a:pPr>
            <a:r>
              <a:rPr lang="en-US" sz="1800" dirty="0">
                <a:latin typeface="Times New Roman" panose="02020603050405020304" pitchFamily="18" charset="0"/>
                <a:cs typeface="Times New Roman" panose="02020603050405020304" pitchFamily="18" charset="0"/>
              </a:rPr>
              <a:t>Funding: $813,948</a:t>
            </a:r>
          </a:p>
          <a:p>
            <a:pPr marL="0" indent="0">
              <a:lnSpc>
                <a:spcPct val="100000"/>
              </a:lnSpc>
              <a:buNone/>
            </a:pPr>
            <a:r>
              <a:rPr lang="en-US" sz="1800" dirty="0">
                <a:latin typeface="Times New Roman" panose="02020603050405020304" pitchFamily="18" charset="0"/>
                <a:cs typeface="Times New Roman" panose="02020603050405020304" pitchFamily="18" charset="0"/>
              </a:rPr>
              <a:t>Staff: 21</a:t>
            </a:r>
          </a:p>
          <a:p>
            <a:pPr marL="0" indent="0">
              <a:lnSpc>
                <a:spcPct val="100000"/>
              </a:lnSpc>
              <a:buNone/>
            </a:pPr>
            <a:endParaRPr lang="en-US" sz="1800" b="1" u="sng" dirty="0">
              <a:latin typeface="Times New Roman" panose="02020603050405020304" pitchFamily="18" charset="0"/>
              <a:cs typeface="Times New Roman" panose="02020603050405020304" pitchFamily="18" charset="0"/>
            </a:endParaRPr>
          </a:p>
          <a:p>
            <a:pPr marL="0" indent="0">
              <a:lnSpc>
                <a:spcPct val="100000"/>
              </a:lnSpc>
              <a:buNone/>
            </a:pPr>
            <a:r>
              <a:rPr lang="en-US" sz="1800" b="1" u="sng" dirty="0">
                <a:latin typeface="Times New Roman" panose="02020603050405020304" pitchFamily="18" charset="0"/>
                <a:cs typeface="Times New Roman" panose="02020603050405020304" pitchFamily="18" charset="0"/>
              </a:rPr>
              <a:t>2014:</a:t>
            </a:r>
          </a:p>
          <a:p>
            <a:pPr marL="0" indent="0">
              <a:lnSpc>
                <a:spcPct val="100000"/>
              </a:lnSpc>
              <a:buNone/>
            </a:pPr>
            <a:r>
              <a:rPr lang="en-US" sz="1800" dirty="0">
                <a:latin typeface="Times New Roman" panose="02020603050405020304" pitchFamily="18" charset="0"/>
                <a:cs typeface="Times New Roman" panose="02020603050405020304" pitchFamily="18" charset="0"/>
              </a:rPr>
              <a:t>Funding: $931,685 </a:t>
            </a:r>
          </a:p>
          <a:p>
            <a:pPr marL="0" indent="0">
              <a:lnSpc>
                <a:spcPct val="100000"/>
              </a:lnSpc>
              <a:buNone/>
            </a:pPr>
            <a:r>
              <a:rPr lang="en-US" sz="1800" dirty="0">
                <a:latin typeface="Times New Roman" panose="02020603050405020304" pitchFamily="18" charset="0"/>
                <a:cs typeface="Times New Roman" panose="02020603050405020304" pitchFamily="18" charset="0"/>
              </a:rPr>
              <a:t>Staff: 33</a:t>
            </a:r>
            <a:endParaRPr lang="en-US" sz="1800" b="1" u="sng" dirty="0">
              <a:latin typeface="Times New Roman" panose="02020603050405020304" pitchFamily="18" charset="0"/>
              <a:cs typeface="Times New Roman" panose="02020603050405020304" pitchFamily="18" charset="0"/>
            </a:endParaRPr>
          </a:p>
          <a:p>
            <a:pPr marL="0" indent="0">
              <a:lnSpc>
                <a:spcPct val="100000"/>
              </a:lnSpc>
              <a:buNone/>
            </a:pPr>
            <a:r>
              <a:rPr lang="en-US" sz="1800" b="1" u="sng" dirty="0">
                <a:latin typeface="Times New Roman" panose="02020603050405020304" pitchFamily="18" charset="0"/>
                <a:cs typeface="Times New Roman" panose="02020603050405020304" pitchFamily="18" charset="0"/>
              </a:rPr>
              <a:t>2015: </a:t>
            </a:r>
          </a:p>
          <a:p>
            <a:pPr marL="0" indent="0">
              <a:lnSpc>
                <a:spcPct val="100000"/>
              </a:lnSpc>
              <a:buNone/>
            </a:pPr>
            <a:r>
              <a:rPr lang="en-US" sz="1800" dirty="0">
                <a:latin typeface="Times New Roman" panose="02020603050405020304" pitchFamily="18" charset="0"/>
                <a:cs typeface="Times New Roman" panose="02020603050405020304" pitchFamily="18" charset="0"/>
              </a:rPr>
              <a:t>Funding: $1,216, 425</a:t>
            </a:r>
            <a:endParaRPr lang="en-US" sz="1800" b="1" u="sng" dirty="0">
              <a:latin typeface="Times New Roman" panose="02020603050405020304" pitchFamily="18" charset="0"/>
              <a:cs typeface="Times New Roman" panose="02020603050405020304" pitchFamily="18" charset="0"/>
            </a:endParaRPr>
          </a:p>
          <a:p>
            <a:pPr marL="0" indent="0">
              <a:lnSpc>
                <a:spcPct val="100000"/>
              </a:lnSpc>
              <a:buNone/>
            </a:pPr>
            <a:r>
              <a:rPr lang="en-US" sz="1800" dirty="0">
                <a:latin typeface="Times New Roman" panose="02020603050405020304" pitchFamily="18" charset="0"/>
                <a:cs typeface="Times New Roman" panose="02020603050405020304" pitchFamily="18" charset="0"/>
              </a:rPr>
              <a:t>Staff: 41</a:t>
            </a:r>
          </a:p>
          <a:p>
            <a:pPr marL="0" indent="0">
              <a:lnSpc>
                <a:spcPct val="100000"/>
              </a:lnSpc>
              <a:buNone/>
            </a:pPr>
            <a:r>
              <a:rPr lang="en-US" sz="1800" b="1" u="sng" dirty="0">
                <a:latin typeface="Times New Roman" panose="02020603050405020304" pitchFamily="18" charset="0"/>
                <a:cs typeface="Times New Roman" panose="02020603050405020304" pitchFamily="18" charset="0"/>
              </a:rPr>
              <a:t>2016:</a:t>
            </a:r>
          </a:p>
          <a:p>
            <a:pPr marL="0" indent="0">
              <a:lnSpc>
                <a:spcPct val="100000"/>
              </a:lnSpc>
              <a:buNone/>
            </a:pPr>
            <a:r>
              <a:rPr lang="en-US" sz="1800" dirty="0">
                <a:latin typeface="Times New Roman" panose="02020603050405020304" pitchFamily="18" charset="0"/>
                <a:cs typeface="Times New Roman" panose="02020603050405020304" pitchFamily="18" charset="0"/>
              </a:rPr>
              <a:t>Funding: $1,554,788</a:t>
            </a:r>
          </a:p>
          <a:p>
            <a:pPr marL="0" indent="0">
              <a:lnSpc>
                <a:spcPct val="100000"/>
              </a:lnSpc>
              <a:buNone/>
            </a:pPr>
            <a:r>
              <a:rPr lang="en-US" sz="1800" dirty="0">
                <a:latin typeface="Times New Roman" panose="02020603050405020304" pitchFamily="18" charset="0"/>
                <a:cs typeface="Times New Roman" panose="02020603050405020304" pitchFamily="18" charset="0"/>
              </a:rPr>
              <a:t>Staff: 53</a:t>
            </a:r>
          </a:p>
          <a:p>
            <a:pPr marL="0" indent="0">
              <a:lnSpc>
                <a:spcPct val="100000"/>
              </a:lnSpc>
              <a:buNone/>
            </a:pPr>
            <a:r>
              <a:rPr lang="en-US" sz="1800" b="1" u="sng" dirty="0">
                <a:latin typeface="Times New Roman" panose="02020603050405020304" pitchFamily="18" charset="0"/>
                <a:cs typeface="Times New Roman" panose="02020603050405020304" pitchFamily="18" charset="0"/>
              </a:rPr>
              <a:t>2017</a:t>
            </a:r>
          </a:p>
          <a:p>
            <a:pPr marL="0" indent="0">
              <a:lnSpc>
                <a:spcPct val="100000"/>
              </a:lnSpc>
              <a:buNone/>
            </a:pPr>
            <a:r>
              <a:rPr lang="en-US" sz="1800" dirty="0">
                <a:latin typeface="Times New Roman" panose="02020603050405020304" pitchFamily="18" charset="0"/>
                <a:cs typeface="Times New Roman" panose="02020603050405020304" pitchFamily="18" charset="0"/>
              </a:rPr>
              <a:t>Funding: $2,068,164</a:t>
            </a:r>
          </a:p>
          <a:p>
            <a:pPr marL="0" indent="0">
              <a:lnSpc>
                <a:spcPct val="100000"/>
              </a:lnSpc>
              <a:buNone/>
            </a:pPr>
            <a:r>
              <a:rPr lang="en-US" sz="1800" dirty="0">
                <a:latin typeface="Times New Roman" panose="02020603050405020304" pitchFamily="18" charset="0"/>
                <a:cs typeface="Times New Roman" panose="02020603050405020304" pitchFamily="18" charset="0"/>
              </a:rPr>
              <a:t>Staff: 53</a:t>
            </a:r>
            <a:endParaRPr lang="en-US" sz="1800" b="1" u="sng" dirty="0">
              <a:latin typeface="Times New Roman" panose="02020603050405020304" pitchFamily="18" charset="0"/>
              <a:cs typeface="Times New Roman" panose="02020603050405020304" pitchFamily="18" charset="0"/>
            </a:endParaRPr>
          </a:p>
          <a:p>
            <a:pPr marL="0" indent="0">
              <a:lnSpc>
                <a:spcPct val="100000"/>
              </a:lnSpc>
              <a:buNone/>
            </a:pPr>
            <a:endParaRPr lang="en-US" sz="1800" b="1" u="sng" dirty="0">
              <a:latin typeface="Times New Roman" panose="02020603050405020304" pitchFamily="18" charset="0"/>
              <a:cs typeface="Times New Roman" panose="02020603050405020304" pitchFamily="18" charset="0"/>
            </a:endParaRPr>
          </a:p>
          <a:p>
            <a:pPr marL="0" indent="0">
              <a:lnSpc>
                <a:spcPct val="100000"/>
              </a:lnSpc>
              <a:buNone/>
            </a:pPr>
            <a:r>
              <a:rPr lang="en-US" sz="1800" b="1" u="sng" dirty="0">
                <a:latin typeface="Times New Roman" panose="02020603050405020304" pitchFamily="18" charset="0"/>
                <a:cs typeface="Times New Roman" panose="02020603050405020304" pitchFamily="18" charset="0"/>
              </a:rPr>
              <a:t>2018</a:t>
            </a:r>
          </a:p>
          <a:p>
            <a:pPr marL="0" indent="0">
              <a:lnSpc>
                <a:spcPct val="100000"/>
              </a:lnSpc>
              <a:buNone/>
            </a:pPr>
            <a:r>
              <a:rPr lang="en-US" sz="1800" dirty="0">
                <a:latin typeface="Times New Roman" panose="02020603050405020304" pitchFamily="18" charset="0"/>
                <a:cs typeface="Times New Roman" panose="02020603050405020304" pitchFamily="18" charset="0"/>
              </a:rPr>
              <a:t>Funding: $2,537,973</a:t>
            </a:r>
          </a:p>
          <a:p>
            <a:pPr marL="0" indent="0">
              <a:lnSpc>
                <a:spcPct val="100000"/>
              </a:lnSpc>
              <a:buNone/>
            </a:pPr>
            <a:r>
              <a:rPr lang="en-US" sz="1800" dirty="0">
                <a:latin typeface="Times New Roman" panose="02020603050405020304" pitchFamily="18" charset="0"/>
                <a:cs typeface="Times New Roman" panose="02020603050405020304" pitchFamily="18" charset="0"/>
              </a:rPr>
              <a:t>Staff: 60</a:t>
            </a:r>
            <a:endParaRPr lang="en-US" sz="1800" b="1" u="sng" dirty="0">
              <a:latin typeface="Times New Roman" panose="02020603050405020304" pitchFamily="18" charset="0"/>
              <a:cs typeface="Times New Roman" panose="02020603050405020304" pitchFamily="18" charset="0"/>
            </a:endParaRPr>
          </a:p>
          <a:p>
            <a:pPr marL="0" indent="0">
              <a:lnSpc>
                <a:spcPct val="100000"/>
              </a:lnSpc>
              <a:buNone/>
            </a:pPr>
            <a:r>
              <a:rPr lang="en-US" sz="1800" b="1" u="sng" dirty="0">
                <a:latin typeface="Times New Roman" panose="02020603050405020304" pitchFamily="18" charset="0"/>
                <a:cs typeface="Times New Roman" panose="02020603050405020304" pitchFamily="18" charset="0"/>
              </a:rPr>
              <a:t>2019 </a:t>
            </a:r>
          </a:p>
          <a:p>
            <a:pPr marL="0" indent="0">
              <a:lnSpc>
                <a:spcPct val="100000"/>
              </a:lnSpc>
              <a:buNone/>
            </a:pPr>
            <a:r>
              <a:rPr lang="en-US" sz="1800" dirty="0">
                <a:latin typeface="Times New Roman" panose="02020603050405020304" pitchFamily="18" charset="0"/>
                <a:cs typeface="Times New Roman" panose="02020603050405020304" pitchFamily="18" charset="0"/>
              </a:rPr>
              <a:t>Funding: $3,445,134</a:t>
            </a:r>
          </a:p>
          <a:p>
            <a:pPr marL="0" indent="0">
              <a:lnSpc>
                <a:spcPct val="100000"/>
              </a:lnSpc>
              <a:buNone/>
            </a:pPr>
            <a:r>
              <a:rPr lang="en-US" sz="1800" dirty="0">
                <a:latin typeface="Times New Roman" panose="02020603050405020304" pitchFamily="18" charset="0"/>
                <a:cs typeface="Times New Roman" panose="02020603050405020304" pitchFamily="18" charset="0"/>
              </a:rPr>
              <a:t>Staff: 60</a:t>
            </a:r>
          </a:p>
          <a:p>
            <a:pPr marL="0" indent="0">
              <a:lnSpc>
                <a:spcPct val="100000"/>
              </a:lnSpc>
              <a:buNone/>
            </a:pPr>
            <a:r>
              <a:rPr lang="en-US" sz="1800" b="1" u="sng" dirty="0">
                <a:latin typeface="Times New Roman" panose="02020603050405020304" pitchFamily="18" charset="0"/>
                <a:cs typeface="Times New Roman" panose="02020603050405020304" pitchFamily="18" charset="0"/>
              </a:rPr>
              <a:t>2020:</a:t>
            </a:r>
          </a:p>
          <a:p>
            <a:pPr marL="0" indent="0">
              <a:lnSpc>
                <a:spcPct val="100000"/>
              </a:lnSpc>
              <a:buNone/>
            </a:pPr>
            <a:r>
              <a:rPr lang="en-US" sz="1800" dirty="0">
                <a:latin typeface="Times New Roman" panose="02020603050405020304" pitchFamily="18" charset="0"/>
                <a:cs typeface="Times New Roman" panose="02020603050405020304" pitchFamily="18" charset="0"/>
              </a:rPr>
              <a:t>Funding: $4,039,533</a:t>
            </a:r>
          </a:p>
          <a:p>
            <a:pPr marL="0" indent="0">
              <a:lnSpc>
                <a:spcPct val="100000"/>
              </a:lnSpc>
              <a:buNone/>
            </a:pPr>
            <a:r>
              <a:rPr lang="en-US" sz="1800" dirty="0">
                <a:latin typeface="Times New Roman" panose="02020603050405020304" pitchFamily="18" charset="0"/>
                <a:cs typeface="Times New Roman" panose="02020603050405020304" pitchFamily="18" charset="0"/>
              </a:rPr>
              <a:t>Staff: 58</a:t>
            </a:r>
          </a:p>
          <a:p>
            <a:pPr marL="0" indent="0">
              <a:lnSpc>
                <a:spcPct val="100000"/>
              </a:lnSpc>
              <a:buNone/>
            </a:pPr>
            <a:r>
              <a:rPr lang="en-US" sz="1800" b="1" u="sng" dirty="0">
                <a:latin typeface="Times New Roman" panose="02020603050405020304" pitchFamily="18" charset="0"/>
                <a:cs typeface="Times New Roman" panose="02020603050405020304" pitchFamily="18" charset="0"/>
              </a:rPr>
              <a:t>2021 (projected):</a:t>
            </a:r>
          </a:p>
          <a:p>
            <a:pPr marL="0" indent="0">
              <a:lnSpc>
                <a:spcPct val="100000"/>
              </a:lnSpc>
              <a:buNone/>
            </a:pPr>
            <a:r>
              <a:rPr lang="en-US" sz="1800" dirty="0">
                <a:latin typeface="Times New Roman" panose="02020603050405020304" pitchFamily="18" charset="0"/>
                <a:cs typeface="Times New Roman" panose="02020603050405020304" pitchFamily="18" charset="0"/>
              </a:rPr>
              <a:t>Funding: $6,000,000+</a:t>
            </a:r>
          </a:p>
          <a:p>
            <a:pPr marL="0" indent="0">
              <a:lnSpc>
                <a:spcPct val="100000"/>
              </a:lnSpc>
              <a:buNone/>
            </a:pPr>
            <a:r>
              <a:rPr lang="en-US" sz="1800" dirty="0">
                <a:latin typeface="Times New Roman" panose="02020603050405020304" pitchFamily="18" charset="0"/>
                <a:cs typeface="Times New Roman" panose="02020603050405020304" pitchFamily="18" charset="0"/>
              </a:rPr>
              <a:t>Staff: 59+</a:t>
            </a:r>
          </a:p>
        </p:txBody>
      </p:sp>
      <p:sp>
        <p:nvSpPr>
          <p:cNvPr id="89"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dirty="0"/>
          </a:p>
        </p:txBody>
      </p:sp>
    </p:spTree>
    <p:extLst>
      <p:ext uri="{BB962C8B-B14F-4D97-AF65-F5344CB8AC3E}">
        <p14:creationId xmlns:p14="http://schemas.microsoft.com/office/powerpoint/2010/main" val="1586740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p:nvSpPr>
          <p:cNvPr id="34" name="Freeform 6">
            <a:extLst>
              <a:ext uri="{FF2B5EF4-FFF2-40B4-BE49-F238E27FC236}">
                <a16:creationId xmlns:a16="http://schemas.microsoft.com/office/drawing/2014/main" id="{DD4C4B28-6B4B-4445-8535-F516D74E4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dirty="0"/>
          </a:p>
        </p:txBody>
      </p:sp>
      <p:cxnSp>
        <p:nvCxnSpPr>
          <p:cNvPr id="36" name="Straight Connector 26">
            <a:extLst>
              <a:ext uri="{FF2B5EF4-FFF2-40B4-BE49-F238E27FC236}">
                <a16:creationId xmlns:a16="http://schemas.microsoft.com/office/drawing/2014/main" id="{0CB1C732-7193-4253-8746-850D090A6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37" name="Rectangle 28">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EC31BD8-7C09-4E38-8E76-4F09CEE040E8}"/>
              </a:ext>
            </a:extLst>
          </p:cNvPr>
          <p:cNvSpPr>
            <a:spLocks noGrp="1"/>
          </p:cNvSpPr>
          <p:nvPr>
            <p:ph type="title"/>
          </p:nvPr>
        </p:nvSpPr>
        <p:spPr>
          <a:xfrm>
            <a:off x="1078991" y="893935"/>
            <a:ext cx="5364937" cy="3339390"/>
          </a:xfrm>
        </p:spPr>
        <p:txBody>
          <a:bodyPr vert="horz" lIns="91440" tIns="45720" rIns="91440" bIns="45720" rtlCol="0" anchor="ctr">
            <a:normAutofit/>
          </a:bodyPr>
          <a:lstStyle/>
          <a:p>
            <a:r>
              <a:rPr lang="en-US" b="1" i="0" kern="1200" spc="100" baseline="0" dirty="0">
                <a:solidFill>
                  <a:schemeClr val="tx1">
                    <a:lumMod val="85000"/>
                    <a:lumOff val="15000"/>
                  </a:schemeClr>
                </a:solidFill>
                <a:latin typeface="Times New Roman" panose="02020603050405020304" pitchFamily="18" charset="0"/>
                <a:cs typeface="Times New Roman" panose="02020603050405020304" pitchFamily="18" charset="0"/>
              </a:rPr>
              <a:t>What </a:t>
            </a:r>
            <a:r>
              <a:rPr lang="en-US" b="1" i="0" dirty="0">
                <a:latin typeface="Times New Roman" panose="02020603050405020304" pitchFamily="18" charset="0"/>
                <a:cs typeface="Times New Roman" panose="02020603050405020304" pitchFamily="18" charset="0"/>
              </a:rPr>
              <a:t>D</a:t>
            </a:r>
            <a:r>
              <a:rPr lang="en-US" b="1" i="0" kern="1200" spc="100" baseline="0" dirty="0">
                <a:solidFill>
                  <a:schemeClr val="tx1">
                    <a:lumMod val="85000"/>
                    <a:lumOff val="15000"/>
                  </a:schemeClr>
                </a:solidFill>
                <a:latin typeface="Times New Roman" panose="02020603050405020304" pitchFamily="18" charset="0"/>
                <a:cs typeface="Times New Roman" panose="02020603050405020304" pitchFamily="18" charset="0"/>
              </a:rPr>
              <a:t>oes </a:t>
            </a:r>
            <a:r>
              <a:rPr lang="en-US" b="1" i="0" dirty="0">
                <a:latin typeface="Times New Roman" panose="02020603050405020304" pitchFamily="18" charset="0"/>
                <a:cs typeface="Times New Roman" panose="02020603050405020304" pitchFamily="18" charset="0"/>
              </a:rPr>
              <a:t>F</a:t>
            </a:r>
            <a:r>
              <a:rPr lang="en-US" b="1" i="0" kern="1200" spc="100" baseline="0" dirty="0">
                <a:solidFill>
                  <a:schemeClr val="tx1">
                    <a:lumMod val="85000"/>
                    <a:lumOff val="15000"/>
                  </a:schemeClr>
                </a:solidFill>
                <a:latin typeface="Times New Roman" panose="02020603050405020304" pitchFamily="18" charset="0"/>
                <a:cs typeface="Times New Roman" panose="02020603050405020304" pitchFamily="18" charset="0"/>
              </a:rPr>
              <a:t>unding </a:t>
            </a:r>
            <a:r>
              <a:rPr lang="en-US" b="1" i="0" dirty="0">
                <a:latin typeface="Times New Roman" panose="02020603050405020304" pitchFamily="18" charset="0"/>
                <a:cs typeface="Times New Roman" panose="02020603050405020304" pitchFamily="18" charset="0"/>
              </a:rPr>
              <a:t>M</a:t>
            </a:r>
            <a:r>
              <a:rPr lang="en-US" b="1" i="0" kern="1200" spc="100" baseline="0" dirty="0">
                <a:solidFill>
                  <a:schemeClr val="tx1">
                    <a:lumMod val="85000"/>
                    <a:lumOff val="15000"/>
                  </a:schemeClr>
                </a:solidFill>
                <a:latin typeface="Times New Roman" panose="02020603050405020304" pitchFamily="18" charset="0"/>
                <a:cs typeface="Times New Roman" panose="02020603050405020304" pitchFamily="18" charset="0"/>
              </a:rPr>
              <a:t>ean for your CIL?</a:t>
            </a:r>
          </a:p>
        </p:txBody>
      </p:sp>
      <p:cxnSp>
        <p:nvCxnSpPr>
          <p:cNvPr id="38" name="Straight Connector 30">
            <a:extLst>
              <a:ext uri="{FF2B5EF4-FFF2-40B4-BE49-F238E27FC236}">
                <a16:creationId xmlns:a16="http://schemas.microsoft.com/office/drawing/2014/main" id="{E3B95BE3-D5B2-4F38-9A01-17866C9FBA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40408" y="4555071"/>
            <a:ext cx="53035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Freeform: Shape 32">
            <a:extLst>
              <a:ext uri="{FF2B5EF4-FFF2-40B4-BE49-F238E27FC236}">
                <a16:creationId xmlns:a16="http://schemas.microsoft.com/office/drawing/2014/main" id="{13AD65D1-B021-4B05-9F8F-4D82BD3BDE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76934" y="0"/>
            <a:ext cx="5215066" cy="6858000"/>
          </a:xfrm>
          <a:custGeom>
            <a:avLst/>
            <a:gdLst>
              <a:gd name="connsiteX0" fmla="*/ 0 w 5215066"/>
              <a:gd name="connsiteY0" fmla="*/ 0 h 6858000"/>
              <a:gd name="connsiteX1" fmla="*/ 3197713 w 5215066"/>
              <a:gd name="connsiteY1" fmla="*/ 0 h 6858000"/>
              <a:gd name="connsiteX2" fmla="*/ 3259787 w 5215066"/>
              <a:gd name="connsiteY2" fmla="*/ 39865 h 6858000"/>
              <a:gd name="connsiteX3" fmla="*/ 5215066 w 5215066"/>
              <a:gd name="connsiteY3" fmla="*/ 3723759 h 6858000"/>
              <a:gd name="connsiteX4" fmla="*/ 4202364 w 5215066"/>
              <a:gd name="connsiteY4" fmla="*/ 6549681 h 6858000"/>
              <a:gd name="connsiteX5" fmla="*/ 3922635 w 5215066"/>
              <a:gd name="connsiteY5" fmla="*/ 6858000 h 6858000"/>
              <a:gd name="connsiteX6" fmla="*/ 0 w 521506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5066" h="6858000">
                <a:moveTo>
                  <a:pt x="0" y="0"/>
                </a:moveTo>
                <a:lnTo>
                  <a:pt x="3197713" y="0"/>
                </a:lnTo>
                <a:lnTo>
                  <a:pt x="3259787" y="39865"/>
                </a:lnTo>
                <a:cubicBezTo>
                  <a:pt x="4439462" y="838237"/>
                  <a:pt x="5215066" y="2190263"/>
                  <a:pt x="5215066" y="3723759"/>
                </a:cubicBezTo>
                <a:cubicBezTo>
                  <a:pt x="5215066" y="4797206"/>
                  <a:pt x="4835020" y="5781733"/>
                  <a:pt x="4202364" y="6549681"/>
                </a:cubicBezTo>
                <a:lnTo>
                  <a:pt x="3922635" y="6858000"/>
                </a:lnTo>
                <a:lnTo>
                  <a:pt x="0" y="6858000"/>
                </a:lnTo>
                <a:close/>
              </a:path>
            </a:pathLst>
          </a:custGeom>
          <a:solidFill>
            <a:schemeClr val="tx1">
              <a:lumMod val="5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 name="Graphic 6" descr="Money">
            <a:extLst>
              <a:ext uri="{FF2B5EF4-FFF2-40B4-BE49-F238E27FC236}">
                <a16:creationId xmlns:a16="http://schemas.microsoft.com/office/drawing/2014/main" id="{6B33C7AF-8C9B-7A5C-0514-75E710F0480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12271" y="1683094"/>
            <a:ext cx="3491811" cy="3491811"/>
          </a:xfrm>
          <a:prstGeom prst="rect">
            <a:avLst/>
          </a:prstGeom>
        </p:spPr>
      </p:pic>
      <p:sp>
        <p:nvSpPr>
          <p:cNvPr id="35" name="Freeform 6">
            <a:extLst>
              <a:ext uri="{FF2B5EF4-FFF2-40B4-BE49-F238E27FC236}">
                <a16:creationId xmlns:a16="http://schemas.microsoft.com/office/drawing/2014/main" id="{ADA271CD-3011-4A05-B4A3-80F179468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dirty="0"/>
          </a:p>
        </p:txBody>
      </p:sp>
    </p:spTree>
    <p:extLst>
      <p:ext uri="{BB962C8B-B14F-4D97-AF65-F5344CB8AC3E}">
        <p14:creationId xmlns:p14="http://schemas.microsoft.com/office/powerpoint/2010/main" val="4277522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F782A-047E-4030-831B-BAA3702A3528}"/>
              </a:ext>
            </a:extLst>
          </p:cNvPr>
          <p:cNvSpPr>
            <a:spLocks noGrp="1"/>
          </p:cNvSpPr>
          <p:nvPr>
            <p:ph type="title"/>
          </p:nvPr>
        </p:nvSpPr>
        <p:spPr>
          <a:xfrm>
            <a:off x="561883" y="758952"/>
            <a:ext cx="3831336" cy="4754880"/>
          </a:xfrm>
        </p:spPr>
        <p:txBody>
          <a:bodyPr/>
          <a:lstStyle/>
          <a:p>
            <a:r>
              <a:rPr lang="en-US" b="1" i="0" dirty="0">
                <a:latin typeface="Times New Roman" panose="02020603050405020304" pitchFamily="18" charset="0"/>
                <a:cs typeface="Times New Roman" panose="02020603050405020304" pitchFamily="18" charset="0"/>
              </a:rPr>
              <a:t>Growth Goals Should Include:</a:t>
            </a:r>
          </a:p>
        </p:txBody>
      </p:sp>
      <p:sp>
        <p:nvSpPr>
          <p:cNvPr id="3" name="Content Placeholder 2">
            <a:extLst>
              <a:ext uri="{FF2B5EF4-FFF2-40B4-BE49-F238E27FC236}">
                <a16:creationId xmlns:a16="http://schemas.microsoft.com/office/drawing/2014/main" id="{D6E2D3F4-6961-4792-816F-727021E7F392}"/>
              </a:ext>
            </a:extLst>
          </p:cNvPr>
          <p:cNvSpPr>
            <a:spLocks noGrp="1"/>
          </p:cNvSpPr>
          <p:nvPr>
            <p:ph idx="1"/>
          </p:nvPr>
        </p:nvSpPr>
        <p:spPr>
          <a:xfrm>
            <a:off x="4958366" y="758952"/>
            <a:ext cx="6471634" cy="5545256"/>
          </a:xfrm>
        </p:spPr>
        <p:txBody>
          <a:bodyPr>
            <a:normAutofit fontScale="85000" lnSpcReduction="20000"/>
          </a:bodyPr>
          <a:lstStyle/>
          <a:p>
            <a:r>
              <a:rPr lang="en-US" sz="2800" dirty="0">
                <a:latin typeface="Times New Roman" panose="02020603050405020304" pitchFamily="18" charset="0"/>
                <a:cs typeface="Times New Roman" panose="02020603050405020304" pitchFamily="18" charset="0"/>
              </a:rPr>
              <a:t>More Impact </a:t>
            </a:r>
          </a:p>
          <a:p>
            <a:r>
              <a:rPr lang="en-US" sz="2800" dirty="0">
                <a:latin typeface="Times New Roman" panose="02020603050405020304" pitchFamily="18" charset="0"/>
                <a:cs typeface="Times New Roman" panose="02020603050405020304" pitchFamily="18" charset="0"/>
              </a:rPr>
              <a:t>Increased services</a:t>
            </a:r>
          </a:p>
          <a:p>
            <a:r>
              <a:rPr lang="en-US" sz="2800" dirty="0">
                <a:latin typeface="Times New Roman" panose="02020603050405020304" pitchFamily="18" charset="0"/>
                <a:cs typeface="Times New Roman" panose="02020603050405020304" pitchFamily="18" charset="0"/>
              </a:rPr>
              <a:t>More needs are being met</a:t>
            </a:r>
          </a:p>
          <a:p>
            <a:r>
              <a:rPr lang="en-US" sz="2800" dirty="0">
                <a:latin typeface="Times New Roman" panose="02020603050405020304" pitchFamily="18" charset="0"/>
                <a:cs typeface="Times New Roman" panose="02020603050405020304" pitchFamily="18" charset="0"/>
              </a:rPr>
              <a:t>The disability voice takes the space </a:t>
            </a:r>
          </a:p>
          <a:p>
            <a:r>
              <a:rPr lang="en-US" sz="2800" dirty="0">
                <a:latin typeface="Times New Roman" panose="02020603050405020304" pitchFamily="18" charset="0"/>
                <a:cs typeface="Times New Roman" panose="02020603050405020304" pitchFamily="18" charset="0"/>
              </a:rPr>
              <a:t>Increased number of consumers served</a:t>
            </a:r>
          </a:p>
          <a:p>
            <a:r>
              <a:rPr lang="en-US" sz="2800" dirty="0">
                <a:latin typeface="Times New Roman" panose="02020603050405020304" pitchFamily="18" charset="0"/>
                <a:cs typeface="Times New Roman" panose="02020603050405020304" pitchFamily="18" charset="0"/>
              </a:rPr>
              <a:t>More community education </a:t>
            </a:r>
          </a:p>
          <a:p>
            <a:r>
              <a:rPr lang="en-US" sz="2800" dirty="0">
                <a:latin typeface="Times New Roman" panose="02020603050405020304" pitchFamily="18" charset="0"/>
                <a:cs typeface="Times New Roman" panose="02020603050405020304" pitchFamily="18" charset="0"/>
              </a:rPr>
              <a:t>More respect for the disability community </a:t>
            </a:r>
          </a:p>
          <a:p>
            <a:r>
              <a:rPr lang="en-US" sz="2800" dirty="0">
                <a:latin typeface="Times New Roman" panose="02020603050405020304" pitchFamily="18" charset="0"/>
                <a:cs typeface="Times New Roman" panose="02020603050405020304" pitchFamily="18" charset="0"/>
              </a:rPr>
              <a:t>Career paths &amp; leadership opportunities  </a:t>
            </a:r>
          </a:p>
          <a:p>
            <a:r>
              <a:rPr lang="en-US" sz="2800" dirty="0">
                <a:latin typeface="Times New Roman" panose="02020603050405020304" pitchFamily="18" charset="0"/>
                <a:cs typeface="Times New Roman" panose="02020603050405020304" pitchFamily="18" charset="0"/>
              </a:rPr>
              <a:t>Competitive wages and benefits for staff </a:t>
            </a:r>
          </a:p>
          <a:p>
            <a:r>
              <a:rPr lang="en-US" sz="2800" dirty="0">
                <a:latin typeface="Times New Roman" panose="02020603050405020304" pitchFamily="18" charset="0"/>
                <a:cs typeface="Times New Roman" panose="02020603050405020304" pitchFamily="18" charset="0"/>
              </a:rPr>
              <a:t>More exposure &amp; positive reputation</a:t>
            </a:r>
          </a:p>
          <a:p>
            <a:r>
              <a:rPr lang="en-US" sz="2800" dirty="0">
                <a:latin typeface="Times New Roman" panose="02020603050405020304" pitchFamily="18" charset="0"/>
                <a:cs typeface="Times New Roman" panose="02020603050405020304" pitchFamily="18" charset="0"/>
              </a:rPr>
              <a:t>Attract more funders </a:t>
            </a:r>
          </a:p>
          <a:p>
            <a:r>
              <a:rPr lang="en-US" sz="2800" dirty="0">
                <a:latin typeface="Times New Roman" panose="02020603050405020304" pitchFamily="18" charset="0"/>
                <a:cs typeface="Times New Roman" panose="02020603050405020304" pitchFamily="18" charset="0"/>
              </a:rPr>
              <a:t>Advocacy!! </a:t>
            </a:r>
          </a:p>
          <a:p>
            <a:endParaRPr lang="en-US" dirty="0"/>
          </a:p>
          <a:p>
            <a:endParaRPr lang="en-US" dirty="0"/>
          </a:p>
          <a:p>
            <a:endParaRPr lang="en-US" dirty="0"/>
          </a:p>
        </p:txBody>
      </p:sp>
    </p:spTree>
    <p:extLst>
      <p:ext uri="{BB962C8B-B14F-4D97-AF65-F5344CB8AC3E}">
        <p14:creationId xmlns:p14="http://schemas.microsoft.com/office/powerpoint/2010/main" val="1160587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5D9597-9979-4A62-9972-ADB7AA966715}"/>
              </a:ext>
            </a:extLst>
          </p:cNvPr>
          <p:cNvSpPr>
            <a:spLocks noGrp="1"/>
          </p:cNvSpPr>
          <p:nvPr>
            <p:ph type="title"/>
          </p:nvPr>
        </p:nvSpPr>
        <p:spPr>
          <a:xfrm>
            <a:off x="758952" y="758952"/>
            <a:ext cx="8321040" cy="1952716"/>
          </a:xfrm>
        </p:spPr>
        <p:txBody>
          <a:bodyPr anchor="ctr">
            <a:normAutofit/>
          </a:bodyPr>
          <a:lstStyle/>
          <a:p>
            <a:r>
              <a:rPr lang="en-US" b="1" i="0" dirty="0"/>
              <a:t>Sustaining Growth</a:t>
            </a:r>
          </a:p>
        </p:txBody>
      </p:sp>
      <p:cxnSp>
        <p:nvCxnSpPr>
          <p:cNvPr id="10" name="Straight Connector 9">
            <a:extLst>
              <a:ext uri="{FF2B5EF4-FFF2-40B4-BE49-F238E27FC236}">
                <a16:creationId xmlns:a16="http://schemas.microsoft.com/office/drawing/2014/main" id="{AEF97C72-3F89-4F0A-9629-01818B389C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8503" y="2936674"/>
            <a:ext cx="836524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EC71429-9FA2-4340-994B-14D0E8DAE068}"/>
              </a:ext>
            </a:extLst>
          </p:cNvPr>
          <p:cNvSpPr>
            <a:spLocks noGrp="1"/>
          </p:cNvSpPr>
          <p:nvPr>
            <p:ph idx="1"/>
          </p:nvPr>
        </p:nvSpPr>
        <p:spPr>
          <a:xfrm>
            <a:off x="758952" y="3039890"/>
            <a:ext cx="8321167" cy="2620409"/>
          </a:xfrm>
        </p:spPr>
        <p:txBody>
          <a:bodyPr>
            <a:noAutofit/>
          </a:bodyPr>
          <a:lstStyle/>
          <a:p>
            <a:pPr marL="0" indent="0">
              <a:buNone/>
            </a:pPr>
            <a:r>
              <a:rPr lang="en-US" sz="2400" dirty="0">
                <a:latin typeface="Times New Roman" panose="02020603050405020304" pitchFamily="18" charset="0"/>
                <a:cs typeface="Times New Roman" panose="02020603050405020304" pitchFamily="18" charset="0"/>
              </a:rPr>
              <a:t>Starts at day one! </a:t>
            </a:r>
          </a:p>
          <a:p>
            <a:r>
              <a:rPr lang="en-US" sz="2400" dirty="0">
                <a:latin typeface="Times New Roman" panose="02020603050405020304" pitchFamily="18" charset="0"/>
                <a:cs typeface="Times New Roman" panose="02020603050405020304" pitchFamily="18" charset="0"/>
              </a:rPr>
              <a:t>New funding should not be seen as temporary or add more tasks to existing staff. Build evidence to support your services via successful program implementation</a:t>
            </a:r>
          </a:p>
          <a:p>
            <a:r>
              <a:rPr lang="en-US" sz="2400" dirty="0">
                <a:latin typeface="Times New Roman" panose="02020603050405020304" pitchFamily="18" charset="0"/>
                <a:cs typeface="Times New Roman" panose="02020603050405020304" pitchFamily="18" charset="0"/>
              </a:rPr>
              <a:t>Sustainability planning by building your funding so you have more capacity, knowledge and ability to perform services</a:t>
            </a:r>
          </a:p>
          <a:p>
            <a:r>
              <a:rPr lang="en-US" sz="2400" dirty="0">
                <a:latin typeface="Times New Roman" panose="02020603050405020304" pitchFamily="18" charset="0"/>
                <a:cs typeface="Times New Roman" panose="02020603050405020304" pitchFamily="18" charset="0"/>
              </a:rPr>
              <a:t>Make your impact known– don’t be the best kept secret!</a:t>
            </a:r>
          </a:p>
          <a:p>
            <a:r>
              <a:rPr lang="en-US" sz="2400" dirty="0">
                <a:latin typeface="Times New Roman" panose="02020603050405020304" pitchFamily="18" charset="0"/>
                <a:cs typeface="Times New Roman" panose="02020603050405020304" pitchFamily="18" charset="0"/>
              </a:rPr>
              <a:t>Attract other funders by your impact</a:t>
            </a:r>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dirty="0"/>
          </a:p>
        </p:txBody>
      </p:sp>
    </p:spTree>
    <p:extLst>
      <p:ext uri="{BB962C8B-B14F-4D97-AF65-F5344CB8AC3E}">
        <p14:creationId xmlns:p14="http://schemas.microsoft.com/office/powerpoint/2010/main" val="1414940352"/>
      </p:ext>
    </p:extLst>
  </p:cSld>
  <p:clrMapOvr>
    <a:masterClrMapping/>
  </p:clrMapOvr>
</p:sld>
</file>

<file path=ppt/theme/theme1.xml><?xml version="1.0" encoding="utf-8"?>
<a:theme xmlns:a="http://schemas.openxmlformats.org/drawingml/2006/main" name="HeadlinesVTI">
  <a:themeElements>
    <a:clrScheme name="AnalogousFromLightSeedRightStep">
      <a:dk1>
        <a:srgbClr val="000000"/>
      </a:dk1>
      <a:lt1>
        <a:srgbClr val="FFFFFF"/>
      </a:lt1>
      <a:dk2>
        <a:srgbClr val="41243E"/>
      </a:dk2>
      <a:lt2>
        <a:srgbClr val="E8E5E2"/>
      </a:lt2>
      <a:accent1>
        <a:srgbClr val="85A5BD"/>
      </a:accent1>
      <a:accent2>
        <a:srgbClr val="7F88BA"/>
      </a:accent2>
      <a:accent3>
        <a:srgbClr val="A396C6"/>
      </a:accent3>
      <a:accent4>
        <a:srgbClr val="A77FBA"/>
      </a:accent4>
      <a:accent5>
        <a:srgbClr val="C492BF"/>
      </a:accent5>
      <a:accent6>
        <a:srgbClr val="BA7F9B"/>
      </a:accent6>
      <a:hlink>
        <a:srgbClr val="A1795A"/>
      </a:hlink>
      <a:folHlink>
        <a:srgbClr val="7F7F7F"/>
      </a:folHlink>
    </a:clrScheme>
    <a:fontScheme name="Custom 211">
      <a:majorFont>
        <a:latin typeface="Sitka Banner"/>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8000"/>
            <a:satMod val="170000"/>
          </a:schemeClr>
        </a:solidFill>
        <a:gradFill rotWithShape="1">
          <a:gsLst>
            <a:gs pos="0">
              <a:schemeClr val="phClr">
                <a:tint val="93000"/>
                <a:satMod val="16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VTI" id="{66EB4A02-0C0F-47F1-9F48-4E6882B9F967}" vid="{F3552358-4452-4FDA-9568-4F5DA32F7A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9303</TotalTime>
  <Words>1305</Words>
  <Application>Microsoft Macintosh PowerPoint</Application>
  <PresentationFormat>Widescreen</PresentationFormat>
  <Paragraphs>231</Paragraphs>
  <Slides>29</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Avenir Next LT Pro</vt:lpstr>
      <vt:lpstr>Calibri</vt:lpstr>
      <vt:lpstr>Open Sans</vt:lpstr>
      <vt:lpstr>Sitka Banner</vt:lpstr>
      <vt:lpstr>Times New Roman</vt:lpstr>
      <vt:lpstr>HeadlinesVTI</vt:lpstr>
      <vt:lpstr>Funding to Supplement Core Services </vt:lpstr>
      <vt:lpstr>Your Presenters </vt:lpstr>
      <vt:lpstr>Learning Objectives</vt:lpstr>
      <vt:lpstr>CIL Requirements </vt:lpstr>
      <vt:lpstr>The Benefits of Diversifying Funding</vt:lpstr>
      <vt:lpstr>Able SC’s Growth</vt:lpstr>
      <vt:lpstr>What Does Funding Mean for your CIL?</vt:lpstr>
      <vt:lpstr>Growth Goals Should Include:</vt:lpstr>
      <vt:lpstr>Sustaining Growth</vt:lpstr>
      <vt:lpstr>Funding within the Five Core Services</vt:lpstr>
      <vt:lpstr>Five Core Services  (let’s be real, its six core services) </vt:lpstr>
      <vt:lpstr>Advocacy</vt:lpstr>
      <vt:lpstr>Independent Living Skills Training </vt:lpstr>
      <vt:lpstr>Peer Mentoring</vt:lpstr>
      <vt:lpstr>Information &amp; Referral Services</vt:lpstr>
      <vt:lpstr>Youth Transition Services</vt:lpstr>
      <vt:lpstr>Institution Transition &amp; Diversion</vt:lpstr>
      <vt:lpstr>Fee for Service Example</vt:lpstr>
      <vt:lpstr>Tips</vt:lpstr>
      <vt:lpstr>Tip One: Disability Intersects with All Populations</vt:lpstr>
      <vt:lpstr>Tip Two: Disability Representation </vt:lpstr>
      <vt:lpstr>Tip Three: Be Bold</vt:lpstr>
      <vt:lpstr>Tip Four: You Won't Win them All </vt:lpstr>
      <vt:lpstr>Tip Five: Avoid Mission Drift</vt:lpstr>
      <vt:lpstr>Avoid Mission Drifting</vt:lpstr>
      <vt:lpstr>Examples of CIL’s Mission Drifting</vt:lpstr>
      <vt:lpstr>Why does Mission Drift Hurt CILs? </vt:lpstr>
      <vt:lpstr>Questions</vt:lpstr>
      <vt:lpstr>Stay Connected!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Funding to Supplement Core Services </dc:title>
  <dc:creator>Kimberly Tissot</dc:creator>
  <cp:lastModifiedBy>Rachel Kaplan She/Her</cp:lastModifiedBy>
  <cp:revision>4</cp:revision>
  <dcterms:created xsi:type="dcterms:W3CDTF">2022-09-20T16:13:44Z</dcterms:created>
  <dcterms:modified xsi:type="dcterms:W3CDTF">2022-09-27T20:56:09Z</dcterms:modified>
</cp:coreProperties>
</file>