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71" r:id="rId7"/>
    <p:sldId id="258" r:id="rId8"/>
    <p:sldId id="270" r:id="rId9"/>
    <p:sldId id="272" r:id="rId10"/>
    <p:sldId id="259" r:id="rId11"/>
    <p:sldId id="260" r:id="rId12"/>
    <p:sldId id="273" r:id="rId13"/>
    <p:sldId id="274" r:id="rId14"/>
    <p:sldId id="261" r:id="rId15"/>
    <p:sldId id="262" r:id="rId16"/>
    <p:sldId id="266" r:id="rId17"/>
    <p:sldId id="267" r:id="rId18"/>
    <p:sldId id="268" r:id="rId19"/>
    <p:sldId id="269"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14" autoAdjust="0"/>
    <p:restoredTop sz="94694"/>
  </p:normalViewPr>
  <p:slideViewPr>
    <p:cSldViewPr snapToGrid="0">
      <p:cViewPr varScale="1">
        <p:scale>
          <a:sx n="92" d="100"/>
          <a:sy n="92" d="100"/>
        </p:scale>
        <p:origin x="200"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10/10/22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10/10/22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10/10/22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10/10/22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qcc.cuny.edu/diversity/definition.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peoplemanagement.co.uk/long-reads/articles/we-need-talk-diversity-inclusion#gre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eidrick.com/en/insights/diversity-inclusion/why_diversity_and_inclusion_are_more_important_than_ever_during_the_covid19_crisis" TargetMode="External"/><Relationship Id="rId2" Type="http://schemas.openxmlformats.org/officeDocument/2006/relationships/hyperlink" Target="https://wavelength.asana.com/workstyle-why-diversity-and-inclusion-matte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3820" y="1274899"/>
            <a:ext cx="9448800" cy="1825096"/>
          </a:xfrm>
        </p:spPr>
        <p:txBody>
          <a:bodyPr/>
          <a:lstStyle/>
          <a:p>
            <a:pPr algn="ctr"/>
            <a:r>
              <a:rPr lang="en-US" dirty="0"/>
              <a:t>Each one, reach one, teach one:</a:t>
            </a:r>
          </a:p>
        </p:txBody>
      </p:sp>
      <p:sp>
        <p:nvSpPr>
          <p:cNvPr id="3" name="Subtitle 2"/>
          <p:cNvSpPr>
            <a:spLocks noGrp="1"/>
          </p:cNvSpPr>
          <p:nvPr>
            <p:ph type="subTitle" idx="1"/>
          </p:nvPr>
        </p:nvSpPr>
        <p:spPr>
          <a:xfrm>
            <a:off x="1027651" y="3072206"/>
            <a:ext cx="9448800" cy="685800"/>
          </a:xfrm>
        </p:spPr>
        <p:txBody>
          <a:bodyPr>
            <a:noAutofit/>
          </a:bodyPr>
          <a:lstStyle/>
          <a:p>
            <a:pPr algn="ctr"/>
            <a:r>
              <a:rPr lang="en-US" sz="3600" b="1" dirty="0"/>
              <a:t>Diversity and Inclusion in Community Outreach and CIL Programs</a:t>
            </a:r>
          </a:p>
        </p:txBody>
      </p:sp>
      <p:sp>
        <p:nvSpPr>
          <p:cNvPr id="4" name="TextBox 3">
            <a:extLst>
              <a:ext uri="{FF2B5EF4-FFF2-40B4-BE49-F238E27FC236}">
                <a16:creationId xmlns:a16="http://schemas.microsoft.com/office/drawing/2014/main" id="{0C36AAB4-A37C-464B-B38F-D5FC421B114B}"/>
              </a:ext>
            </a:extLst>
          </p:cNvPr>
          <p:cNvSpPr txBox="1"/>
          <p:nvPr/>
        </p:nvSpPr>
        <p:spPr>
          <a:xfrm>
            <a:off x="1578528" y="4362275"/>
            <a:ext cx="8347046" cy="2062103"/>
          </a:xfrm>
          <a:prstGeom prst="rect">
            <a:avLst/>
          </a:prstGeom>
          <a:noFill/>
        </p:spPr>
        <p:txBody>
          <a:bodyPr wrap="square" rtlCol="0">
            <a:spAutoFit/>
          </a:bodyPr>
          <a:lstStyle/>
          <a:p>
            <a:pPr algn="ctr"/>
            <a:r>
              <a:rPr lang="es-ES" sz="4000" i="1" dirty="0"/>
              <a:t>Cada uno, alcanza uno, enseña uno</a:t>
            </a:r>
            <a:r>
              <a:rPr lang="es-ES" i="1" dirty="0"/>
              <a:t>:</a:t>
            </a:r>
          </a:p>
          <a:p>
            <a:pPr algn="ctr"/>
            <a:r>
              <a:rPr lang="es-ES" sz="2400" b="1" i="1" dirty="0"/>
              <a:t>Diversidad e inclusión en los programas de alcance comunitario y CIL</a:t>
            </a:r>
            <a:endParaRPr lang="en-US" sz="2400" b="1" i="1" dirty="0"/>
          </a:p>
        </p:txBody>
      </p:sp>
    </p:spTree>
    <p:extLst>
      <p:ext uri="{BB962C8B-B14F-4D97-AF65-F5344CB8AC3E}">
        <p14:creationId xmlns:p14="http://schemas.microsoft.com/office/powerpoint/2010/main" val="1957809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DATA SHARING –POPULATION WE SERVE</a:t>
            </a:r>
            <a:br>
              <a:rPr lang="en-US" dirty="0"/>
            </a:br>
            <a:r>
              <a:rPr lang="es-ES" sz="3100" i="1" dirty="0"/>
              <a:t>INTERCAMBIO DE DATOS: POBLACIÓN A LA QUE SERVIMOS</a:t>
            </a:r>
            <a:br>
              <a:rPr lang="en-US" dirty="0"/>
            </a:br>
            <a:br>
              <a:rPr lang="en-US" dirty="0"/>
            </a:b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a:p>
          <a:p>
            <a:pPr marL="0" indent="0">
              <a:buNone/>
            </a:pPr>
            <a:r>
              <a:rPr lang="en-US" sz="4000" dirty="0"/>
              <a:t>• Demographics: pertinent to diversity in our (12) county service area</a:t>
            </a:r>
          </a:p>
          <a:p>
            <a:pPr marL="0" indent="0">
              <a:buNone/>
            </a:pPr>
            <a:r>
              <a:rPr lang="es-ES" sz="2900" i="1" dirty="0"/>
              <a:t>    Datos demográficos: pertinentes a la diversidad en el área de servicio de nuestro (12) condado</a:t>
            </a:r>
          </a:p>
          <a:p>
            <a:pPr marL="0" indent="0">
              <a:buNone/>
            </a:pPr>
            <a:endParaRPr lang="en-US" dirty="0"/>
          </a:p>
          <a:p>
            <a:pPr marL="0" indent="0">
              <a:buNone/>
            </a:pPr>
            <a:endParaRPr lang="en-US" dirty="0"/>
          </a:p>
          <a:p>
            <a:pPr marL="0" indent="0">
              <a:buNone/>
            </a:pPr>
            <a:r>
              <a:rPr lang="en-US" sz="4000" dirty="0"/>
              <a:t>• U.S. Census Statistics: snapshot</a:t>
            </a:r>
          </a:p>
          <a:p>
            <a:pPr marL="0" indent="0">
              <a:buNone/>
            </a:pPr>
            <a:r>
              <a:rPr lang="es-ES" sz="2900" dirty="0"/>
              <a:t>     Estadísticas del censo de EE. UU.: instantánea</a:t>
            </a:r>
          </a:p>
          <a:p>
            <a:pPr marL="0" indent="0">
              <a:buNone/>
            </a:pPr>
            <a:endParaRPr lang="en-US" dirty="0"/>
          </a:p>
          <a:p>
            <a:pPr marL="0" indent="0">
              <a:buNone/>
            </a:pPr>
            <a:endParaRPr lang="en-US" dirty="0"/>
          </a:p>
          <a:p>
            <a:pPr marL="0" indent="0">
              <a:buNone/>
            </a:pPr>
            <a:r>
              <a:rPr lang="en-US" sz="4000" dirty="0"/>
              <a:t>• Compare and contrasting socio-economic statuses, disability benefits, housing statistics, and availability of social programs. (ex: GA not a state with expanded Medicare benefits, as opposed to the NE and West Coast.</a:t>
            </a:r>
          </a:p>
          <a:p>
            <a:pPr marL="0" indent="0">
              <a:buNone/>
            </a:pPr>
            <a:r>
              <a:rPr lang="es-ES" dirty="0"/>
              <a:t>      </a:t>
            </a:r>
            <a:r>
              <a:rPr lang="es-ES" sz="2900" i="1" dirty="0"/>
              <a:t>Comparar y contrastar estados socioeconómicos, beneficios por discapacidad, estadísticas de vivienda y disponibilidad de programas sociales. (por ejemplo: Georgia no es un estado con beneficios ampliados de Medicare, a diferencia del Nebraska y la costa oeste.</a:t>
            </a:r>
            <a:endParaRPr lang="en-US" sz="2900" i="1" dirty="0"/>
          </a:p>
        </p:txBody>
      </p:sp>
    </p:spTree>
    <p:extLst>
      <p:ext uri="{BB962C8B-B14F-4D97-AF65-F5344CB8AC3E}">
        <p14:creationId xmlns:p14="http://schemas.microsoft.com/office/powerpoint/2010/main" val="1461926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2480" y="1079333"/>
            <a:ext cx="8610600" cy="1293028"/>
          </a:xfrm>
        </p:spPr>
        <p:txBody>
          <a:bodyPr>
            <a:normAutofit fontScale="90000"/>
          </a:bodyPr>
          <a:lstStyle/>
          <a:p>
            <a:r>
              <a:rPr lang="en-US" dirty="0"/>
              <a:t>What would the program look like?</a:t>
            </a:r>
            <a:br>
              <a:rPr lang="en-US" dirty="0"/>
            </a:br>
            <a:r>
              <a:rPr lang="en-US" sz="3100" i="1" dirty="0"/>
              <a:t>¿</a:t>
            </a:r>
            <a:r>
              <a:rPr lang="en-US" sz="3100" i="1" dirty="0" err="1"/>
              <a:t>Cómo</a:t>
            </a:r>
            <a:r>
              <a:rPr lang="en-US" sz="3100" i="1" dirty="0"/>
              <a:t> </a:t>
            </a:r>
            <a:r>
              <a:rPr lang="en-US" sz="3100" i="1" dirty="0" err="1"/>
              <a:t>sería</a:t>
            </a:r>
            <a:r>
              <a:rPr lang="en-US" sz="3100" i="1" dirty="0"/>
              <a:t> el </a:t>
            </a:r>
            <a:r>
              <a:rPr lang="en-US" sz="3100" i="1" dirty="0" err="1"/>
              <a:t>programa</a:t>
            </a:r>
            <a:r>
              <a:rPr lang="en-US" sz="3100" i="1" dirty="0"/>
              <a:t>?</a:t>
            </a:r>
            <a:br>
              <a:rPr lang="en-US" dirty="0"/>
            </a:br>
            <a:endParaRPr lang="en-US" dirty="0"/>
          </a:p>
        </p:txBody>
      </p:sp>
      <p:sp>
        <p:nvSpPr>
          <p:cNvPr id="3" name="Content Placeholder 2"/>
          <p:cNvSpPr>
            <a:spLocks noGrp="1"/>
          </p:cNvSpPr>
          <p:nvPr>
            <p:ph idx="1"/>
          </p:nvPr>
        </p:nvSpPr>
        <p:spPr>
          <a:xfrm>
            <a:off x="960120" y="2570480"/>
            <a:ext cx="10820400" cy="4024125"/>
          </a:xfrm>
        </p:spPr>
        <p:txBody>
          <a:bodyPr/>
          <a:lstStyle/>
          <a:p>
            <a:r>
              <a:rPr lang="en-US" dirty="0"/>
              <a:t>Discussion ????????</a:t>
            </a:r>
          </a:p>
          <a:p>
            <a:pPr marL="0" indent="0">
              <a:buNone/>
            </a:pPr>
            <a:r>
              <a:rPr lang="en-US" dirty="0"/>
              <a:t> ¿</a:t>
            </a:r>
            <a:r>
              <a:rPr lang="en-US" dirty="0" err="1"/>
              <a:t>Discusión</a:t>
            </a:r>
            <a:r>
              <a:rPr lang="en-US" dirty="0"/>
              <a:t>?</a:t>
            </a:r>
          </a:p>
        </p:txBody>
      </p:sp>
    </p:spTree>
    <p:extLst>
      <p:ext uri="{BB962C8B-B14F-4D97-AF65-F5344CB8AC3E}">
        <p14:creationId xmlns:p14="http://schemas.microsoft.com/office/powerpoint/2010/main" val="285703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1040" y="1577173"/>
            <a:ext cx="8610600" cy="1293028"/>
          </a:xfrm>
        </p:spPr>
        <p:txBody>
          <a:bodyPr>
            <a:normAutofit fontScale="90000"/>
          </a:bodyPr>
          <a:lstStyle/>
          <a:p>
            <a:r>
              <a:rPr lang="en-US" dirty="0"/>
              <a:t>How can we do a better job of serving everyone with more equity?</a:t>
            </a:r>
            <a:br>
              <a:rPr lang="en-US" dirty="0"/>
            </a:br>
            <a:r>
              <a:rPr lang="es-ES" sz="3100" i="1" dirty="0"/>
              <a:t>¿Cómo podemos hacer un mejor trabajo para servir a todos con más equidad?</a:t>
            </a:r>
            <a:br>
              <a:rPr lang="en-US" dirty="0"/>
            </a:br>
            <a:br>
              <a:rPr lang="en-US" dirty="0"/>
            </a:br>
            <a:endParaRPr lang="en-US" dirty="0"/>
          </a:p>
        </p:txBody>
      </p:sp>
      <p:sp>
        <p:nvSpPr>
          <p:cNvPr id="3" name="Content Placeholder 2"/>
          <p:cNvSpPr>
            <a:spLocks noGrp="1"/>
          </p:cNvSpPr>
          <p:nvPr>
            <p:ph idx="1"/>
          </p:nvPr>
        </p:nvSpPr>
        <p:spPr>
          <a:xfrm>
            <a:off x="685800" y="3429000"/>
            <a:ext cx="10820400" cy="4024125"/>
          </a:xfrm>
        </p:spPr>
        <p:txBody>
          <a:bodyPr/>
          <a:lstStyle/>
          <a:p>
            <a:r>
              <a:rPr lang="en-US" dirty="0"/>
              <a:t>Discussion????????</a:t>
            </a:r>
          </a:p>
          <a:p>
            <a:pPr marL="0" indent="0">
              <a:buNone/>
            </a:pPr>
            <a:r>
              <a:rPr lang="en-US" sz="1800" i="1" dirty="0"/>
              <a:t>    ¿</a:t>
            </a:r>
            <a:r>
              <a:rPr lang="en-US" sz="1800" i="1" dirty="0" err="1"/>
              <a:t>Discusión</a:t>
            </a:r>
            <a:r>
              <a:rPr lang="en-US" sz="1800" i="1" dirty="0"/>
              <a:t>?</a:t>
            </a:r>
          </a:p>
        </p:txBody>
      </p:sp>
    </p:spTree>
    <p:extLst>
      <p:ext uri="{BB962C8B-B14F-4D97-AF65-F5344CB8AC3E}">
        <p14:creationId xmlns:p14="http://schemas.microsoft.com/office/powerpoint/2010/main" val="74817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 Albert Einstein</a:t>
            </a:r>
            <a:br>
              <a:rPr lang="en-US" dirty="0"/>
            </a:br>
            <a:r>
              <a:rPr lang="en-US" sz="3600" i="1" dirty="0" err="1"/>
              <a:t>Cita</a:t>
            </a:r>
            <a:r>
              <a:rPr lang="en-US" sz="3600" i="1" dirty="0"/>
              <a:t>: Albert Einstein</a:t>
            </a:r>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pPr marL="0" indent="0">
              <a:buNone/>
            </a:pPr>
            <a:r>
              <a:rPr lang="en-US" sz="4000" dirty="0"/>
              <a:t>“We must not only learn to tolerate our differences. We must welcome them as the richness and diversity which can lead to true intelligence.” </a:t>
            </a:r>
            <a:r>
              <a:rPr lang="en-US" sz="4000" b="1" dirty="0"/>
              <a:t>~ Albert Einstein</a:t>
            </a:r>
          </a:p>
          <a:p>
            <a:pPr marL="0" indent="0">
              <a:buNone/>
            </a:pPr>
            <a:r>
              <a:rPr lang="es-ES" sz="3300" i="1" dirty="0"/>
              <a:t>“No solo debemos aprender a tolerar nuestras diferencias. Debemos darles la bienvenida como la riqueza y la diversidad que pueden conducir a la verdadera inteligencia”. </a:t>
            </a:r>
            <a:r>
              <a:rPr lang="es-ES" sz="3300" b="1" i="1" dirty="0"/>
              <a:t>~ Alberto Einstein</a:t>
            </a:r>
            <a:endParaRPr lang="en-US" sz="3300" b="1" i="1" dirty="0"/>
          </a:p>
          <a:p>
            <a:pPr marL="0" indent="0">
              <a:buNone/>
            </a:pPr>
            <a:endParaRPr lang="en-US" dirty="0"/>
          </a:p>
        </p:txBody>
      </p:sp>
    </p:spTree>
    <p:extLst>
      <p:ext uri="{BB962C8B-B14F-4D97-AF65-F5344CB8AC3E}">
        <p14:creationId xmlns:p14="http://schemas.microsoft.com/office/powerpoint/2010/main" val="1106105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Quote: </a:t>
            </a:r>
            <a:r>
              <a:rPr lang="en-US" dirty="0" err="1"/>
              <a:t>maya</a:t>
            </a:r>
            <a:r>
              <a:rPr lang="en-US" dirty="0"/>
              <a:t> </a:t>
            </a:r>
            <a:r>
              <a:rPr lang="en-US" dirty="0" err="1"/>
              <a:t>angelou</a:t>
            </a:r>
            <a:br>
              <a:rPr lang="en-US" dirty="0"/>
            </a:br>
            <a:r>
              <a:rPr lang="en-US" sz="3600" i="1" dirty="0" err="1"/>
              <a:t>Cita</a:t>
            </a:r>
            <a:r>
              <a:rPr lang="en-US" sz="3600" i="1" dirty="0"/>
              <a:t>: </a:t>
            </a:r>
            <a:r>
              <a:rPr lang="en-US" sz="3600" i="1" dirty="0" err="1"/>
              <a:t>maya</a:t>
            </a:r>
            <a:r>
              <a:rPr lang="en-US" sz="3600" i="1" dirty="0"/>
              <a:t> </a:t>
            </a:r>
            <a:r>
              <a:rPr lang="en-US" sz="3600" i="1" dirty="0" err="1"/>
              <a:t>angelou</a:t>
            </a:r>
            <a:endParaRPr lang="en-US" sz="3600" i="1" dirty="0"/>
          </a:p>
        </p:txBody>
      </p:sp>
      <p:sp>
        <p:nvSpPr>
          <p:cNvPr id="3" name="Content Placeholder 2"/>
          <p:cNvSpPr>
            <a:spLocks noGrp="1"/>
          </p:cNvSpPr>
          <p:nvPr>
            <p:ph idx="1"/>
          </p:nvPr>
        </p:nvSpPr>
        <p:spPr>
          <a:xfrm>
            <a:off x="752302" y="2211185"/>
            <a:ext cx="10820400" cy="4024125"/>
          </a:xfrm>
        </p:spPr>
        <p:txBody>
          <a:bodyPr>
            <a:normAutofit fontScale="92500" lnSpcReduction="20000"/>
          </a:bodyPr>
          <a:lstStyle/>
          <a:p>
            <a:pPr marL="0" indent="0">
              <a:buNone/>
            </a:pPr>
            <a:r>
              <a:rPr lang="en-US" sz="4000" dirty="0"/>
              <a:t>“We all should know that diversity makes for a rich tapestry, and we must understand that all of the threads of the tapestry are equal in value no matter what their color.” </a:t>
            </a:r>
            <a:r>
              <a:rPr lang="en-US" sz="4000" b="1" dirty="0"/>
              <a:t>~ Maya Angelou</a:t>
            </a:r>
          </a:p>
          <a:p>
            <a:pPr marL="0" indent="0">
              <a:buNone/>
            </a:pPr>
            <a:r>
              <a:rPr lang="es-ES" sz="3500" i="1" dirty="0"/>
              <a:t>“Todos debemos saber que la diversidad crea un rico tapiz, y debemos entender que todos los hilos del tapiz tienen el mismo valor sin importar su color”. </a:t>
            </a:r>
            <a:r>
              <a:rPr lang="es-ES" sz="3500" b="1" i="1" dirty="0"/>
              <a:t>~Maya Angelou</a:t>
            </a:r>
            <a:endParaRPr lang="en-US" sz="3500" b="1" i="1" dirty="0"/>
          </a:p>
        </p:txBody>
      </p:sp>
    </p:spTree>
    <p:extLst>
      <p:ext uri="{BB962C8B-B14F-4D97-AF65-F5344CB8AC3E}">
        <p14:creationId xmlns:p14="http://schemas.microsoft.com/office/powerpoint/2010/main" val="1928740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Sharing personal experience  and resources to inspire peers</a:t>
            </a:r>
          </a:p>
        </p:txBody>
      </p:sp>
      <p:sp>
        <p:nvSpPr>
          <p:cNvPr id="3" name="Content Placeholder 2"/>
          <p:cNvSpPr>
            <a:spLocks noGrp="1"/>
          </p:cNvSpPr>
          <p:nvPr>
            <p:ph idx="1"/>
          </p:nvPr>
        </p:nvSpPr>
        <p:spPr>
          <a:xfrm>
            <a:off x="685800" y="2057401"/>
            <a:ext cx="10820400" cy="4516119"/>
          </a:xfrm>
        </p:spPr>
        <p:txBody>
          <a:bodyPr>
            <a:normAutofit fontScale="85000" lnSpcReduction="20000"/>
          </a:bodyPr>
          <a:lstStyle/>
          <a:p>
            <a:r>
              <a:rPr lang="en-US" b="1" dirty="0"/>
              <a:t>Our stories are our </a:t>
            </a:r>
            <a:r>
              <a:rPr lang="en-US" b="1" dirty="0" err="1"/>
              <a:t>SuperPower</a:t>
            </a:r>
            <a:r>
              <a:rPr lang="en-US" b="1" dirty="0"/>
              <a:t> when we share them with others! </a:t>
            </a:r>
            <a:r>
              <a:rPr lang="en-US" dirty="0"/>
              <a:t>– Offering empathy and support to others rewards everyone involved. Peers across the disability spectrum benefit from sharing strength, experiences, empathy, and encouragement.</a:t>
            </a:r>
          </a:p>
          <a:p>
            <a:pPr marL="0" indent="0">
              <a:buNone/>
            </a:pPr>
            <a:r>
              <a:rPr lang="es-ES" b="1" i="1" dirty="0"/>
              <a:t>   ¡Nuestras historias son nuestro Superpoder cuando las compartimos con otros! </a:t>
            </a:r>
            <a:r>
              <a:rPr lang="es-ES" i="1" dirty="0"/>
              <a:t>– Ofrecer empatía y apoyo a los demás recompensa a todos los involucrados. Los compañeros de todo el espectro de discapacidades se benefician al compartir fortaleza, experiencias, empatía y el animo.</a:t>
            </a:r>
            <a:endParaRPr lang="en-US" i="1" dirty="0"/>
          </a:p>
          <a:p>
            <a:r>
              <a:rPr lang="en-US" b="1" dirty="0"/>
              <a:t>Question: What does Peer Support mean to you?</a:t>
            </a:r>
          </a:p>
          <a:p>
            <a:r>
              <a:rPr lang="es-ES" sz="1800" b="1" i="1" dirty="0"/>
              <a:t>Pregunta: ¿Qué significa para usted el apoyo entre pares?</a:t>
            </a:r>
          </a:p>
          <a:p>
            <a:pPr marL="0" indent="0">
              <a:buNone/>
            </a:pPr>
            <a:endParaRPr lang="en-US" b="1" dirty="0"/>
          </a:p>
          <a:p>
            <a:r>
              <a:rPr lang="en-US" b="1" dirty="0"/>
              <a:t>Question: Why is Peer Support Important to you?</a:t>
            </a:r>
          </a:p>
          <a:p>
            <a:pPr marL="0" indent="0">
              <a:buNone/>
            </a:pPr>
            <a:r>
              <a:rPr lang="es-ES" sz="1800" b="1" i="1" dirty="0"/>
              <a:t>Pregunta: ¿Por qué es importante para usted el apoyo entre pares?</a:t>
            </a:r>
          </a:p>
          <a:p>
            <a:pPr marL="0" indent="0">
              <a:buNone/>
            </a:pPr>
            <a:endParaRPr lang="en-US" b="1" dirty="0"/>
          </a:p>
          <a:p>
            <a:r>
              <a:rPr lang="en-US" b="1" dirty="0"/>
              <a:t>Please share satisfying instances of giving and/or receiving Peer Support?</a:t>
            </a:r>
          </a:p>
          <a:p>
            <a:pPr marL="0" indent="0">
              <a:buNone/>
            </a:pPr>
            <a:r>
              <a:rPr lang="es-ES" sz="1800" b="1" i="1" dirty="0"/>
              <a:t>    Por favor, comparta instancias satisfactorias de dar y/o recibir apoyo entre pares.</a:t>
            </a:r>
          </a:p>
          <a:p>
            <a:pPr marL="0" indent="0">
              <a:buNone/>
            </a:pPr>
            <a:endParaRPr lang="en-US" b="1" dirty="0"/>
          </a:p>
          <a:p>
            <a:endParaRPr lang="en-US" b="1" dirty="0"/>
          </a:p>
        </p:txBody>
      </p:sp>
    </p:spTree>
    <p:extLst>
      <p:ext uri="{BB962C8B-B14F-4D97-AF65-F5344CB8AC3E}">
        <p14:creationId xmlns:p14="http://schemas.microsoft.com/office/powerpoint/2010/main" val="20644039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br>
              <a:rPr lang="en-US" dirty="0"/>
            </a:br>
            <a:r>
              <a:rPr lang="en-US" dirty="0"/>
              <a:t>¿</a:t>
            </a:r>
            <a:r>
              <a:rPr lang="en-US" dirty="0" err="1"/>
              <a:t>Preguntas</a:t>
            </a:r>
            <a:r>
              <a:rPr lang="en-US" dirty="0"/>
              <a:t>?</a:t>
            </a:r>
          </a:p>
        </p:txBody>
      </p:sp>
    </p:spTree>
    <p:extLst>
      <p:ext uri="{BB962C8B-B14F-4D97-AF65-F5344CB8AC3E}">
        <p14:creationId xmlns:p14="http://schemas.microsoft.com/office/powerpoint/2010/main" val="1222399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Welcome &amp; introductions</a:t>
            </a:r>
            <a:br>
              <a:rPr lang="en-US" dirty="0"/>
            </a:br>
            <a:r>
              <a:rPr lang="en-US" sz="3600" i="1" dirty="0" err="1"/>
              <a:t>Bienvenida</a:t>
            </a:r>
            <a:r>
              <a:rPr lang="en-US" sz="3600" i="1" dirty="0"/>
              <a:t> y </a:t>
            </a:r>
            <a:r>
              <a:rPr lang="en-US" sz="3600" i="1" dirty="0" err="1"/>
              <a:t>presentaciones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3600" b="1" dirty="0" err="1"/>
              <a:t>disABILITY</a:t>
            </a:r>
            <a:r>
              <a:rPr lang="en-US" sz="3600" b="1" dirty="0"/>
              <a:t> LINK is the name of our Center for Independent Living (CIL)</a:t>
            </a:r>
          </a:p>
          <a:p>
            <a:pPr marL="0" indent="0">
              <a:buNone/>
            </a:pPr>
            <a:r>
              <a:rPr lang="es-ES" sz="2600" b="1" i="1" dirty="0"/>
              <a:t>DISABILITY LINK es el nombre de nuestro Centro para la Vida Independiente (CIL)</a:t>
            </a:r>
          </a:p>
          <a:p>
            <a:pPr marL="0" indent="0">
              <a:buNone/>
            </a:pPr>
            <a:endParaRPr lang="en-US" sz="3600" b="1" dirty="0"/>
          </a:p>
          <a:p>
            <a:r>
              <a:rPr lang="en-US" sz="3600" b="1" dirty="0"/>
              <a:t>William J. Thomas, Youth &amp; Diversity IL Supervisor</a:t>
            </a:r>
          </a:p>
          <a:p>
            <a:r>
              <a:rPr lang="es-ES" sz="2600" b="1" i="1" dirty="0"/>
              <a:t>William J. Thomas, Supervisor de Jóvenes y Diversidad de IL</a:t>
            </a:r>
            <a:endParaRPr lang="en-US" sz="2600" b="1" i="1" dirty="0"/>
          </a:p>
          <a:p>
            <a:endParaRPr lang="en-US" sz="3600" b="1" dirty="0"/>
          </a:p>
          <a:p>
            <a:endParaRPr lang="en-US" dirty="0"/>
          </a:p>
        </p:txBody>
      </p:sp>
    </p:spTree>
    <p:extLst>
      <p:ext uri="{BB962C8B-B14F-4D97-AF65-F5344CB8AC3E}">
        <p14:creationId xmlns:p14="http://schemas.microsoft.com/office/powerpoint/2010/main" val="114406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 identification</a:t>
            </a:r>
            <a:br>
              <a:rPr lang="en-US" dirty="0"/>
            </a:br>
            <a:r>
              <a:rPr lang="en-US" sz="3200" i="1" dirty="0" err="1"/>
              <a:t>Autoidentificación</a:t>
            </a:r>
            <a:endParaRPr lang="en-US" sz="3200" i="1" dirty="0"/>
          </a:p>
        </p:txBody>
      </p:sp>
      <p:sp>
        <p:nvSpPr>
          <p:cNvPr id="3" name="Content Placeholder 2"/>
          <p:cNvSpPr>
            <a:spLocks noGrp="1"/>
          </p:cNvSpPr>
          <p:nvPr>
            <p:ph idx="1"/>
          </p:nvPr>
        </p:nvSpPr>
        <p:spPr>
          <a:xfrm>
            <a:off x="685800" y="1930400"/>
            <a:ext cx="10820400" cy="5130800"/>
          </a:xfrm>
        </p:spPr>
        <p:txBody>
          <a:bodyPr>
            <a:normAutofit lnSpcReduction="10000"/>
          </a:bodyPr>
          <a:lstStyle/>
          <a:p>
            <a:r>
              <a:rPr lang="en-US" b="1" dirty="0"/>
              <a:t>William Thomas </a:t>
            </a:r>
            <a:r>
              <a:rPr lang="en-US" dirty="0"/>
              <a:t>– Dark brown extroverted, personable African American male, (he, him, his,) with short black curly hair, closely cropped goatee, person with a invisible disability.</a:t>
            </a:r>
          </a:p>
          <a:p>
            <a:pPr marL="0" indent="0">
              <a:buNone/>
            </a:pPr>
            <a:r>
              <a:rPr lang="es-ES" sz="1700" i="1" dirty="0"/>
              <a:t>William Thomas : hombre afroamericano afable, extrovertido, de color marrón oscuro, (él, él, suyo) con cabello corto, negro y rizado, perilla muy corta, persona con una discapacidad invisible.</a:t>
            </a:r>
          </a:p>
          <a:p>
            <a:pPr marL="0" indent="0">
              <a:buNone/>
            </a:pPr>
            <a:endParaRPr lang="en-US" dirty="0"/>
          </a:p>
          <a:p>
            <a:r>
              <a:rPr lang="en-US" dirty="0"/>
              <a:t>Don’t make assumptions about someone’s identity based upon physical appearances, stereotypes, or socially constructed norms; gender, sexuality, race, age, ability, sex, national origin, etc.</a:t>
            </a:r>
          </a:p>
          <a:p>
            <a:pPr marL="0" indent="0">
              <a:buNone/>
            </a:pPr>
            <a:r>
              <a:rPr lang="es-ES" sz="1700" i="1" dirty="0"/>
              <a:t>No haga suposiciones sobre la identidad de alguien basándose en la apariencia física, los estereotipos o las normas construidas socialmente; género, sexualidad, raza, edad, capacidad, sexo, origen nacional, etc.</a:t>
            </a:r>
          </a:p>
          <a:p>
            <a:pPr marL="0" indent="0">
              <a:buNone/>
            </a:pPr>
            <a:endParaRPr lang="en-US" dirty="0"/>
          </a:p>
          <a:p>
            <a:r>
              <a:rPr lang="en-US" dirty="0"/>
              <a:t>The best thing is to use proper names and/or ask what pronouns/self-identification should be used.</a:t>
            </a:r>
          </a:p>
          <a:p>
            <a:pPr marL="0" indent="0">
              <a:buNone/>
            </a:pPr>
            <a:r>
              <a:rPr lang="es-ES" sz="1700" i="1" dirty="0"/>
              <a:t>Lo mejor es usar nombres propios y/o preguntar qué pronombres/autoidentificación se deben usar.</a:t>
            </a:r>
            <a:endParaRPr lang="en-US" sz="1700" i="1" dirty="0"/>
          </a:p>
        </p:txBody>
      </p:sp>
    </p:spTree>
    <p:extLst>
      <p:ext uri="{BB962C8B-B14F-4D97-AF65-F5344CB8AC3E}">
        <p14:creationId xmlns:p14="http://schemas.microsoft.com/office/powerpoint/2010/main" val="2683909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we need to talk about this?</a:t>
            </a:r>
            <a:br>
              <a:rPr lang="en-US" dirty="0"/>
            </a:br>
            <a:r>
              <a:rPr lang="es-ES" sz="3100" i="1" dirty="0"/>
              <a:t>¿Por qué tenemos que hablar de esto?</a:t>
            </a:r>
            <a:br>
              <a:rPr lang="en-US" dirty="0"/>
            </a:br>
            <a:endParaRPr lang="en-US" dirty="0"/>
          </a:p>
        </p:txBody>
      </p:sp>
      <p:sp>
        <p:nvSpPr>
          <p:cNvPr id="3" name="Content Placeholder 2"/>
          <p:cNvSpPr>
            <a:spLocks noGrp="1"/>
          </p:cNvSpPr>
          <p:nvPr>
            <p:ph idx="1"/>
          </p:nvPr>
        </p:nvSpPr>
        <p:spPr>
          <a:xfrm>
            <a:off x="685800" y="1915160"/>
            <a:ext cx="10820400" cy="4942840"/>
          </a:xfrm>
        </p:spPr>
        <p:txBody>
          <a:bodyPr>
            <a:normAutofit fontScale="55000" lnSpcReduction="20000"/>
          </a:bodyPr>
          <a:lstStyle/>
          <a:p>
            <a:pPr marL="0" indent="0">
              <a:buNone/>
            </a:pPr>
            <a:r>
              <a:rPr lang="en-US" sz="3300" b="1" dirty="0"/>
              <a:t>The idea of Diversity &amp; Inclusion:</a:t>
            </a:r>
          </a:p>
          <a:p>
            <a:pPr marL="0" indent="0">
              <a:buNone/>
            </a:pPr>
            <a:r>
              <a:rPr lang="es-ES" sz="1700" b="1" i="1" dirty="0"/>
              <a:t>La idea de Diversidad e Inclusión:</a:t>
            </a:r>
            <a:endParaRPr lang="en-US" sz="1700" b="1" i="1" dirty="0"/>
          </a:p>
          <a:p>
            <a:endParaRPr lang="en-US" b="1" dirty="0"/>
          </a:p>
          <a:p>
            <a:r>
              <a:rPr lang="en-US" sz="3600" dirty="0"/>
              <a:t>“The concept of diversity encompasses acceptance and respect. It means understanding that each individual is unique, and recognizing our individual differences. These can be along the dimensions of race, ethnicity, gender, sexual orientation, socio-economic status, age, ability, religious beliefs, and political or other ideologies.” </a:t>
            </a:r>
            <a:r>
              <a:rPr lang="en-US" sz="3600" dirty="0">
                <a:hlinkClick r:id="rId2"/>
              </a:rPr>
              <a:t>www.qcc.cuny.edu/diversity/definition.html</a:t>
            </a:r>
            <a:endParaRPr lang="en-US" sz="3600" dirty="0"/>
          </a:p>
          <a:p>
            <a:pPr marL="0" indent="0">
              <a:buNone/>
            </a:pPr>
            <a:r>
              <a:rPr lang="es-ES" sz="2900" dirty="0"/>
              <a:t>“El concepto de diversidad engloba la aceptación y el respeto. Significa comprender que cada individuo es único y reconocer nuestras diferencias individuales. Estos pueden estar relacionados con las dimensiones de raza, etnia, género, orientación sexual, estatus socioeconómico, edad, capacidad, creencias religiosas e ideologías políticas o de otro tipo”. www.qcc.cuny.edu/diversity/definition.html</a:t>
            </a:r>
            <a:endParaRPr lang="en-US" sz="2900" dirty="0"/>
          </a:p>
          <a:p>
            <a:pPr marL="0" indent="0">
              <a:buNone/>
            </a:pPr>
            <a:endParaRPr lang="en-US" dirty="0"/>
          </a:p>
          <a:p>
            <a:r>
              <a:rPr lang="en-US" dirty="0"/>
              <a:t>​</a:t>
            </a:r>
            <a:r>
              <a:rPr lang="en-US" sz="3200" dirty="0"/>
              <a:t>Social inclusion refers to the behaviors and social norms that ensure people feel welcome, ensuring all groups, irrespective of race or ethnicity, have meaningful voice and can live prosperous lives. Not only is inclusivity crucial for diversity efforts to succeed, but creating an inclusive culture will prove beneficial for employee engagement. (Ibid.)</a:t>
            </a:r>
          </a:p>
          <a:p>
            <a:pPr marL="0" indent="0">
              <a:buNone/>
            </a:pPr>
            <a:r>
              <a:rPr lang="es-ES" sz="2900" i="1" dirty="0"/>
              <a:t>​La inclusión social se refiere a los comportamientos y las normas sociales que aseguran que las personas se sientan bienvenidas, asegurando que todos los grupos, independientemente de su raza o etnia, tengan una voz significativa y puedan vivir una vida próspera. La inclusión no solo es crucial para que los esfuerzos de diversidad tengan éxito, sino que la creación de una cultura inclusiva resultará beneficiosa para el compromiso de los empleados. (</a:t>
            </a:r>
            <a:r>
              <a:rPr lang="es-ES" sz="2900" i="1" dirty="0" err="1"/>
              <a:t>Ibídem</a:t>
            </a:r>
            <a:r>
              <a:rPr lang="es-ES" sz="2900" i="1" dirty="0"/>
              <a:t>.)</a:t>
            </a:r>
            <a:endParaRPr lang="en-US" sz="2900" i="1" dirty="0"/>
          </a:p>
        </p:txBody>
      </p:sp>
    </p:spTree>
    <p:extLst>
      <p:ext uri="{BB962C8B-B14F-4D97-AF65-F5344CB8AC3E}">
        <p14:creationId xmlns:p14="http://schemas.microsoft.com/office/powerpoint/2010/main" val="225385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we need to talk about this? Cont’d</a:t>
            </a:r>
            <a:br>
              <a:rPr lang="en-US" dirty="0"/>
            </a:br>
            <a:r>
              <a:rPr lang="es-ES" sz="3100" i="1" dirty="0"/>
              <a:t>¿Por qué tenemos que hablar de esto? Continuación</a:t>
            </a:r>
            <a:br>
              <a:rPr lang="en-US" dirty="0"/>
            </a:br>
            <a:endParaRPr lang="en-US" dirty="0"/>
          </a:p>
        </p:txBody>
      </p:sp>
      <p:sp>
        <p:nvSpPr>
          <p:cNvPr id="3" name="Content Placeholder 2"/>
          <p:cNvSpPr>
            <a:spLocks noGrp="1"/>
          </p:cNvSpPr>
          <p:nvPr>
            <p:ph idx="1"/>
          </p:nvPr>
        </p:nvSpPr>
        <p:spPr>
          <a:xfrm>
            <a:off x="685800" y="2057401"/>
            <a:ext cx="10820400" cy="5095240"/>
          </a:xfrm>
        </p:spPr>
        <p:txBody>
          <a:bodyPr>
            <a:normAutofit fontScale="77500" lnSpcReduction="20000"/>
          </a:bodyPr>
          <a:lstStyle/>
          <a:p>
            <a:r>
              <a:rPr lang="en-US" dirty="0"/>
              <a:t>Many make the mistake of thinking “diversity” means “inclusion” and end up measuring the diversity side because its easier to quantify while neglecting inclusion. Inclusion. </a:t>
            </a:r>
            <a:r>
              <a:rPr lang="en-US" u="sng" dirty="0">
                <a:hlinkClick r:id="rId2"/>
              </a:rPr>
              <a:t>https://www.peoplemanagement.co.uk/long-reads/articles/we-need-talk-diversity-inclusion#gref</a:t>
            </a:r>
            <a:r>
              <a:rPr lang="en-US" u="sng" dirty="0"/>
              <a:t>.</a:t>
            </a:r>
          </a:p>
          <a:p>
            <a:pPr marL="0" indent="0">
              <a:buNone/>
            </a:pPr>
            <a:r>
              <a:rPr lang="en-US" u="sng" dirty="0"/>
              <a:t> </a:t>
            </a:r>
            <a:r>
              <a:rPr lang="en-US" dirty="0"/>
              <a:t> </a:t>
            </a:r>
            <a:r>
              <a:rPr lang="es-ES" i="1" dirty="0"/>
              <a:t>Muchos cometen el error de pensar que “diversidad” significa “inclusión” y terminan midiendo el lado de la diversidad porque es más fácil de cuantificar mientras se descuida la inclusión. Inclusión. </a:t>
            </a:r>
            <a:r>
              <a:rPr lang="es-ES" i="1" u="sng" dirty="0">
                <a:solidFill>
                  <a:schemeClr val="accent2">
                    <a:lumMod val="60000"/>
                    <a:lumOff val="40000"/>
                  </a:schemeClr>
                </a:solidFill>
              </a:rPr>
              <a:t>https://www.peoplemanagement.co.uk/long-reads/articles/we-need-talk-diversity-inclusion#gref.</a:t>
            </a:r>
          </a:p>
          <a:p>
            <a:pPr marL="0" indent="0">
              <a:buNone/>
            </a:pPr>
            <a:endParaRPr lang="en-US" dirty="0"/>
          </a:p>
          <a:p>
            <a:r>
              <a:rPr lang="en-US" dirty="0"/>
              <a:t>“Inclusion is a much broader construct and requires a change in the way people interact and the removal of obstacles.”(Ibid)</a:t>
            </a:r>
          </a:p>
          <a:p>
            <a:pPr marL="0" indent="0">
              <a:buNone/>
            </a:pPr>
            <a:r>
              <a:rPr lang="es-ES" i="1" dirty="0"/>
              <a:t>“La inclusión es una construcción mucho más amplia y requiere un cambio en la forma en que las personas interactúan y la eliminación de obstáculos”. (</a:t>
            </a:r>
            <a:r>
              <a:rPr lang="es-ES" i="1" dirty="0" err="1"/>
              <a:t>Ibid</a:t>
            </a:r>
            <a:r>
              <a:rPr lang="es-ES" i="1" dirty="0"/>
              <a:t>)</a:t>
            </a:r>
          </a:p>
          <a:p>
            <a:pPr marL="0" indent="0">
              <a:buNone/>
            </a:pPr>
            <a:endParaRPr lang="en-US" dirty="0"/>
          </a:p>
          <a:p>
            <a:r>
              <a:rPr lang="en-US" dirty="0"/>
              <a:t>There is a connection between inclusion and motivation in the community and workplace.</a:t>
            </a:r>
          </a:p>
          <a:p>
            <a:pPr marL="0" indent="0">
              <a:buNone/>
            </a:pPr>
            <a:r>
              <a:rPr lang="es-ES" dirty="0"/>
              <a:t>Existe una conexión entre la inclusión y la motivación en la comunidad y el lugar de trabajo.</a:t>
            </a:r>
          </a:p>
          <a:p>
            <a:pPr marL="0" indent="0">
              <a:buNone/>
            </a:pPr>
            <a:endParaRPr lang="en-US" dirty="0"/>
          </a:p>
          <a:p>
            <a:r>
              <a:rPr lang="en-US" sz="2600" b="1" dirty="0"/>
              <a:t>Question: is there anyone who would like to share an example of when they were included in something that caused you to be more motivated as a result? </a:t>
            </a:r>
          </a:p>
          <a:p>
            <a:r>
              <a:rPr lang="es-ES" b="1" i="1" dirty="0"/>
              <a:t>Pregunta: ¿Hay alguien a quien le gustaría compartir un ejemplo de cuando fue incluido en algo que resulto en que lo motivaran mas a uno?</a:t>
            </a:r>
            <a:endParaRPr lang="en-US" b="1" i="1" dirty="0"/>
          </a:p>
          <a:p>
            <a:endParaRPr lang="en-US" dirty="0"/>
          </a:p>
        </p:txBody>
      </p:sp>
    </p:spTree>
    <p:extLst>
      <p:ext uri="{BB962C8B-B14F-4D97-AF65-F5344CB8AC3E}">
        <p14:creationId xmlns:p14="http://schemas.microsoft.com/office/powerpoint/2010/main" val="78412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Let’s talk about this</a:t>
            </a:r>
            <a:br>
              <a:rPr lang="en-US" dirty="0"/>
            </a:br>
            <a:r>
              <a:rPr lang="es-ES" sz="3200" i="1" dirty="0"/>
              <a:t>Así que hablemos de esto</a:t>
            </a:r>
            <a:endParaRPr lang="en-US" sz="3200" i="1" dirty="0"/>
          </a:p>
        </p:txBody>
      </p:sp>
      <p:sp>
        <p:nvSpPr>
          <p:cNvPr id="3" name="Content Placeholder 2"/>
          <p:cNvSpPr>
            <a:spLocks noGrp="1"/>
          </p:cNvSpPr>
          <p:nvPr>
            <p:ph idx="1"/>
          </p:nvPr>
        </p:nvSpPr>
        <p:spPr>
          <a:xfrm>
            <a:off x="685800" y="2194560"/>
            <a:ext cx="10820400" cy="4409440"/>
          </a:xfrm>
        </p:spPr>
        <p:txBody>
          <a:bodyPr>
            <a:normAutofit lnSpcReduction="10000"/>
          </a:bodyPr>
          <a:lstStyle/>
          <a:p>
            <a:endParaRPr lang="en-US" b="1" dirty="0"/>
          </a:p>
          <a:p>
            <a:r>
              <a:rPr lang="en-US" b="1" dirty="0"/>
              <a:t>Question: Is there anyone who would like to share an example of when they were included in something that caused you to be more motivated as a result? </a:t>
            </a:r>
          </a:p>
          <a:p>
            <a:pPr marL="0" indent="0">
              <a:buNone/>
            </a:pPr>
            <a:r>
              <a:rPr lang="es-ES" b="1" i="1" dirty="0"/>
              <a:t>Pregunta: ¿Hay alguien a quien le gustaría compartir un ejemplo de cuando fue incluido en algo, y como resultado de eso te motivo mas aun?</a:t>
            </a:r>
            <a:endParaRPr lang="en-US" b="1" i="1" dirty="0"/>
          </a:p>
          <a:p>
            <a:pPr marL="0" indent="0">
              <a:buNone/>
            </a:pPr>
            <a:endParaRPr lang="en-US" dirty="0"/>
          </a:p>
          <a:p>
            <a:r>
              <a:rPr lang="en-US" b="1" dirty="0"/>
              <a:t>Question: Does anyone want to share an example of when they were excluded from participating in the community, so therefore were discouraged and reluctant to try again?</a:t>
            </a:r>
          </a:p>
          <a:p>
            <a:pPr marL="0" indent="0">
              <a:buNone/>
            </a:pPr>
            <a:r>
              <a:rPr lang="es-ES" b="1" i="1" dirty="0"/>
              <a:t>Pregunta: ¿Alguien quiere compartir un ejemplo de cuando fueron excluidos de participar en la comunidad, por lo que estaban desanimados y tuvieron que pensarlo a intentarlo de nuevo?</a:t>
            </a:r>
            <a:endParaRPr lang="en-US" b="1" i="1" dirty="0"/>
          </a:p>
          <a:p>
            <a:pPr marL="0" indent="0">
              <a:buNone/>
            </a:pPr>
            <a:endParaRPr lang="en-US" b="1" dirty="0"/>
          </a:p>
        </p:txBody>
      </p:sp>
    </p:spTree>
    <p:extLst>
      <p:ext uri="{BB962C8B-B14F-4D97-AF65-F5344CB8AC3E}">
        <p14:creationId xmlns:p14="http://schemas.microsoft.com/office/powerpoint/2010/main" val="478138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0240" y="236053"/>
            <a:ext cx="8610600" cy="1293028"/>
          </a:xfrm>
        </p:spPr>
        <p:txBody>
          <a:bodyPr>
            <a:normAutofit fontScale="90000"/>
          </a:bodyPr>
          <a:lstStyle/>
          <a:p>
            <a:r>
              <a:rPr lang="en-US" dirty="0"/>
              <a:t>Why is this important?</a:t>
            </a:r>
            <a:br>
              <a:rPr lang="en-US" dirty="0"/>
            </a:br>
            <a:r>
              <a:rPr lang="en-US" sz="3600" i="1" dirty="0"/>
              <a:t>¿</a:t>
            </a:r>
            <a:r>
              <a:rPr lang="en-US" sz="3600" i="1" dirty="0" err="1"/>
              <a:t>Porque</a:t>
            </a:r>
            <a:r>
              <a:rPr lang="en-US" sz="3600" i="1" dirty="0"/>
              <a:t> es </a:t>
            </a:r>
            <a:r>
              <a:rPr lang="en-US" sz="3600" i="1" dirty="0" err="1"/>
              <a:t>importante</a:t>
            </a:r>
            <a:r>
              <a:rPr lang="en-US" sz="3600" i="1" dirty="0"/>
              <a:t>?</a:t>
            </a:r>
            <a:br>
              <a:rPr lang="en-US" dirty="0"/>
            </a:br>
            <a:endParaRPr lang="en-US" dirty="0"/>
          </a:p>
        </p:txBody>
      </p:sp>
      <p:sp>
        <p:nvSpPr>
          <p:cNvPr id="3" name="Content Placeholder 2"/>
          <p:cNvSpPr>
            <a:spLocks noGrp="1"/>
          </p:cNvSpPr>
          <p:nvPr>
            <p:ph idx="1"/>
          </p:nvPr>
        </p:nvSpPr>
        <p:spPr>
          <a:xfrm>
            <a:off x="756920" y="1402079"/>
            <a:ext cx="10820400" cy="5455921"/>
          </a:xfrm>
        </p:spPr>
        <p:txBody>
          <a:bodyPr>
            <a:normAutofit fontScale="70000" lnSpcReduction="20000"/>
          </a:bodyPr>
          <a:lstStyle/>
          <a:p>
            <a:r>
              <a:rPr lang="en-US" sz="2900" dirty="0"/>
              <a:t>Why diversity matters? It has become more apparent that having diverse people and teams in the workplace creates a better atmosphere in the community and workplace </a:t>
            </a:r>
            <a:r>
              <a:rPr lang="en-US" sz="2900" u="sng" dirty="0">
                <a:hlinkClick r:id="rId2"/>
              </a:rPr>
              <a:t>https://wavelength.asana.com/workstyle-why-diversity-and-inclusion-matter</a:t>
            </a:r>
            <a:r>
              <a:rPr lang="en-US" sz="2900" u="sng" dirty="0"/>
              <a:t>.</a:t>
            </a:r>
          </a:p>
          <a:p>
            <a:pPr marL="0" indent="0">
              <a:buNone/>
            </a:pPr>
            <a:r>
              <a:rPr lang="es-ES" sz="2600" i="1" dirty="0"/>
              <a:t>¿Por qué importa la diversidad? Se ha vuelto más evidente que tener personas y equipos diversos en el lugar de trabajo crea una mejor atmósfera en la comunidad y el lugar de trabajo </a:t>
            </a:r>
            <a:r>
              <a:rPr lang="es-ES" sz="2600" i="1" u="sng" dirty="0">
                <a:solidFill>
                  <a:schemeClr val="accent2">
                    <a:lumMod val="60000"/>
                    <a:lumOff val="40000"/>
                  </a:schemeClr>
                </a:solidFill>
              </a:rPr>
              <a:t>https://wavelength.asana.com/workstyle-why-diversity-and-inclusion-matter.</a:t>
            </a:r>
          </a:p>
          <a:p>
            <a:endParaRPr lang="en-US" u="sng" dirty="0"/>
          </a:p>
          <a:p>
            <a:r>
              <a:rPr lang="en-US" sz="2900" dirty="0"/>
              <a:t>By developing and implementing strategies to include a more diverse and inclusive environment it will attract more people, create a welcoming environment, and spark creativity and empathy (Ibid).</a:t>
            </a:r>
          </a:p>
          <a:p>
            <a:pPr marL="0" indent="0">
              <a:buNone/>
            </a:pPr>
            <a:r>
              <a:rPr lang="es-ES" sz="2600" dirty="0"/>
              <a:t>Al desarrollar e implementar estrategias para incluir un entorno más diverso e inclusivo, atraerá a más personas, creará un entorno acogedor y despertará la creatividad y la empatía (</a:t>
            </a:r>
            <a:r>
              <a:rPr lang="es-ES" sz="2600" dirty="0" err="1"/>
              <a:t>Ibíd</a:t>
            </a:r>
            <a:r>
              <a:rPr lang="es-ES" sz="2600" dirty="0"/>
              <a:t>.).</a:t>
            </a:r>
          </a:p>
          <a:p>
            <a:pPr marL="0" indent="0">
              <a:buNone/>
            </a:pPr>
            <a:endParaRPr lang="en-US" dirty="0"/>
          </a:p>
          <a:p>
            <a:r>
              <a:rPr lang="en-US" sz="2900" dirty="0"/>
              <a:t>Inclusive [Environments] “seek out and value individual perspectives, create a sense of belonging, and build deep alignment on a clear [objective]” </a:t>
            </a:r>
            <a:r>
              <a:rPr lang="en-US" sz="2900" u="sng" dirty="0">
                <a:hlinkClick r:id="rId3"/>
              </a:rPr>
              <a:t>https://www.heidrick.com/en/insights/diversity-inclusion/why_diversity_and_inclusion_are_more_important_than_ever_during_the_covid19_crisis</a:t>
            </a:r>
            <a:r>
              <a:rPr lang="en-US" sz="2900" u="sng" dirty="0"/>
              <a:t>.</a:t>
            </a:r>
            <a:r>
              <a:rPr lang="en-US" sz="2900" dirty="0"/>
              <a:t> </a:t>
            </a:r>
          </a:p>
          <a:p>
            <a:pPr marL="0" indent="0">
              <a:buNone/>
            </a:pPr>
            <a:r>
              <a:rPr lang="es-ES" sz="2300" dirty="0"/>
              <a:t>[Entornos] inclusivos "buscar y valorar perspectivas individuales, crear un sentido de pertenencia y construir una alineación profunda en un [objetivo] claro"</a:t>
            </a:r>
            <a:r>
              <a:rPr lang="es-ES" sz="2300" dirty="0">
                <a:solidFill>
                  <a:schemeClr val="accent2">
                    <a:lumMod val="60000"/>
                    <a:lumOff val="40000"/>
                  </a:schemeClr>
                </a:solidFill>
              </a:rPr>
              <a:t> </a:t>
            </a:r>
            <a:r>
              <a:rPr lang="es-ES" sz="2300" u="sng" dirty="0">
                <a:solidFill>
                  <a:schemeClr val="accent2">
                    <a:lumMod val="60000"/>
                    <a:lumOff val="40000"/>
                  </a:schemeClr>
                </a:solidFill>
              </a:rPr>
              <a:t>https://www.heidrick.com/en/insights/diversity-inclusion/why_diversity_and_inclusion_are_more_important_than_ever_uring_the_covid19_crisis.</a:t>
            </a:r>
            <a:endParaRPr lang="en-US" sz="2300" u="sng" dirty="0">
              <a:solidFill>
                <a:schemeClr val="accent2">
                  <a:lumMod val="60000"/>
                  <a:lumOff val="40000"/>
                </a:schemeClr>
              </a:solidFill>
            </a:endParaRPr>
          </a:p>
          <a:p>
            <a:endParaRPr lang="en-US" dirty="0"/>
          </a:p>
          <a:p>
            <a:pPr marL="0" indent="0">
              <a:buNone/>
            </a:pPr>
            <a:endParaRPr lang="en-US" dirty="0"/>
          </a:p>
        </p:txBody>
      </p:sp>
    </p:spTree>
    <p:extLst>
      <p:ext uri="{BB962C8B-B14F-4D97-AF65-F5344CB8AC3E}">
        <p14:creationId xmlns:p14="http://schemas.microsoft.com/office/powerpoint/2010/main" val="176659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1400" y="193040"/>
            <a:ext cx="8610600" cy="1293028"/>
          </a:xfrm>
        </p:spPr>
        <p:txBody>
          <a:bodyPr>
            <a:normAutofit/>
          </a:bodyPr>
          <a:lstStyle/>
          <a:p>
            <a:r>
              <a:rPr lang="en-US" sz="2400" dirty="0"/>
              <a:t>How do we utilize this information in my </a:t>
            </a:r>
            <a:r>
              <a:rPr lang="en-US" sz="2400" dirty="0" err="1"/>
              <a:t>cil</a:t>
            </a:r>
            <a:r>
              <a:rPr lang="en-US" sz="2400" dirty="0"/>
              <a:t>?</a:t>
            </a:r>
            <a:br>
              <a:rPr lang="en-US" sz="2400" dirty="0"/>
            </a:br>
            <a:r>
              <a:rPr lang="es-ES" sz="2400" i="1" dirty="0"/>
              <a:t>¿Cómo utilizamos esta información en mi </a:t>
            </a:r>
            <a:r>
              <a:rPr lang="es-ES" sz="2400" i="1" dirty="0" err="1"/>
              <a:t>cil</a:t>
            </a:r>
            <a:r>
              <a:rPr lang="es-ES" sz="2400" i="1" dirty="0"/>
              <a:t>?</a:t>
            </a:r>
            <a:endParaRPr lang="en-US" sz="2400" i="1" dirty="0"/>
          </a:p>
        </p:txBody>
      </p:sp>
      <p:sp>
        <p:nvSpPr>
          <p:cNvPr id="3" name="Content Placeholder 2"/>
          <p:cNvSpPr>
            <a:spLocks noGrp="1"/>
          </p:cNvSpPr>
          <p:nvPr>
            <p:ph idx="1"/>
          </p:nvPr>
        </p:nvSpPr>
        <p:spPr>
          <a:xfrm>
            <a:off x="1254760" y="1381760"/>
            <a:ext cx="10820400" cy="6136640"/>
          </a:xfrm>
        </p:spPr>
        <p:txBody>
          <a:bodyPr>
            <a:normAutofit fontScale="32500" lnSpcReduction="20000"/>
          </a:bodyPr>
          <a:lstStyle/>
          <a:p>
            <a:r>
              <a:rPr lang="en-US" sz="4300" b="1" dirty="0" err="1"/>
              <a:t>disABILITY</a:t>
            </a:r>
            <a:r>
              <a:rPr lang="en-US" sz="4300" b="1" dirty="0"/>
              <a:t> LINK uses this information to encourage our consumers to participate in the following:</a:t>
            </a:r>
          </a:p>
          <a:p>
            <a:pPr marL="0" indent="0">
              <a:buNone/>
            </a:pPr>
            <a:r>
              <a:rPr lang="en-US" sz="3700" b="1" i="1" dirty="0"/>
              <a:t> </a:t>
            </a:r>
            <a:r>
              <a:rPr lang="es-ES" sz="3700" b="1" i="1" dirty="0" err="1"/>
              <a:t>disABILITY</a:t>
            </a:r>
            <a:r>
              <a:rPr lang="es-ES" sz="3700" b="1" i="1" dirty="0"/>
              <a:t> LINK utiliza esta información para animar a nuestros consumidores a participar en lo siguiente:</a:t>
            </a:r>
          </a:p>
          <a:p>
            <a:endParaRPr lang="en-US" b="1" dirty="0"/>
          </a:p>
          <a:p>
            <a:r>
              <a:rPr lang="en-US" sz="4300" b="1" dirty="0"/>
              <a:t>Rev Up GA and Grassroots Connectors </a:t>
            </a:r>
            <a:r>
              <a:rPr lang="en-US" sz="4300" dirty="0"/>
              <a:t>– Bring together disability rights advocates to mobilize the community with information around voting and issues that affect them.</a:t>
            </a:r>
          </a:p>
          <a:p>
            <a:pPr marL="0" indent="0">
              <a:buNone/>
            </a:pPr>
            <a:r>
              <a:rPr lang="es-ES" sz="3700" b="1" dirty="0" err="1"/>
              <a:t>Rev</a:t>
            </a:r>
            <a:r>
              <a:rPr lang="es-ES" sz="3700" b="1" dirty="0"/>
              <a:t> Up GA y </a:t>
            </a:r>
            <a:r>
              <a:rPr lang="es-ES" sz="3700" b="1" dirty="0" err="1"/>
              <a:t>Grassroots</a:t>
            </a:r>
            <a:r>
              <a:rPr lang="es-ES" sz="3700" b="1" dirty="0"/>
              <a:t> </a:t>
            </a:r>
            <a:r>
              <a:rPr lang="es-ES" sz="3700" b="1" dirty="0" err="1"/>
              <a:t>Connectors</a:t>
            </a:r>
            <a:r>
              <a:rPr lang="es-ES" sz="3700" b="1" dirty="0"/>
              <a:t>- </a:t>
            </a:r>
            <a:r>
              <a:rPr lang="es-ES" sz="3700" dirty="0"/>
              <a:t>reúne a los defensores de los derechos de las personas con discapacidad para movilizar a la comunidad con información sobre la votación y los problemas que les afectan.</a:t>
            </a:r>
          </a:p>
          <a:p>
            <a:pPr marL="0" indent="0">
              <a:buNone/>
            </a:pPr>
            <a:endParaRPr lang="en-US" dirty="0"/>
          </a:p>
          <a:p>
            <a:r>
              <a:rPr lang="en-US" sz="4300" b="1" dirty="0" err="1"/>
              <a:t>disABILITY</a:t>
            </a:r>
            <a:r>
              <a:rPr lang="en-US" sz="4300" b="1" dirty="0"/>
              <a:t> LINK Summer Internship </a:t>
            </a:r>
            <a:r>
              <a:rPr lang="en-US" sz="4300" dirty="0"/>
              <a:t>– To give individuals with disabilities opportunities to hold meaningful internships.</a:t>
            </a:r>
          </a:p>
          <a:p>
            <a:pPr marL="0" indent="0">
              <a:buNone/>
            </a:pPr>
            <a:r>
              <a:rPr lang="es-ES" sz="3700" b="1" i="1" dirty="0"/>
              <a:t>DISABILITY LINK Pasantía de verano-</a:t>
            </a:r>
            <a:r>
              <a:rPr lang="es-ES" sz="3700" i="1" dirty="0"/>
              <a:t> para brindarles a las personas con discapacidades la oportunidad de realizar pasantías significativas.</a:t>
            </a:r>
          </a:p>
          <a:p>
            <a:pPr marL="0" indent="0">
              <a:buNone/>
            </a:pPr>
            <a:endParaRPr lang="en-US" dirty="0"/>
          </a:p>
          <a:p>
            <a:r>
              <a:rPr lang="en-US" sz="4300" b="1" dirty="0"/>
              <a:t>NAUWU (Nothing About Us Without Us)</a:t>
            </a:r>
            <a:r>
              <a:rPr lang="en-US" sz="4300" dirty="0"/>
              <a:t> – Peer support for disability rights advocates, while remaining non-partisan, to inform, educate, and make a call to action on issues salient to the cross-disability community</a:t>
            </a:r>
            <a:r>
              <a:rPr lang="en-US" dirty="0"/>
              <a:t>.</a:t>
            </a:r>
          </a:p>
          <a:p>
            <a:pPr marL="0" indent="0">
              <a:buNone/>
            </a:pPr>
            <a:r>
              <a:rPr lang="es-ES" sz="3700" b="1" i="1" dirty="0"/>
              <a:t>NAUWU (Nada sobre nosotros sin nosotros)-</a:t>
            </a:r>
            <a:r>
              <a:rPr lang="es-ES" sz="3700" i="1" dirty="0"/>
              <a:t>apoyo entre pares para los defensores de los derechos de las personas con discapacidad, sin dejar de ser partidista, para informar, educar y hacer un llamado a la acción sobre cuestiones importantes para la comunidad de discapacidades cruzadas.</a:t>
            </a:r>
          </a:p>
          <a:p>
            <a:pPr marL="0" indent="0">
              <a:buNone/>
            </a:pPr>
            <a:endParaRPr lang="en-US" dirty="0"/>
          </a:p>
          <a:p>
            <a:r>
              <a:rPr lang="en-US" sz="4300" b="1" dirty="0"/>
              <a:t>Advocacy Days </a:t>
            </a:r>
            <a:r>
              <a:rPr lang="en-US" sz="4300" dirty="0"/>
              <a:t>– Trainings on legislative contacts and GA Capitol visits concerning: Housing, Education, Transportation, Health Care, and more. </a:t>
            </a:r>
          </a:p>
          <a:p>
            <a:pPr marL="0" indent="0">
              <a:buNone/>
            </a:pPr>
            <a:r>
              <a:rPr lang="es-ES" sz="3700" b="1" i="1" dirty="0"/>
              <a:t>Días de </a:t>
            </a:r>
            <a:r>
              <a:rPr lang="es-ES" sz="3700" b="1" i="1" dirty="0" err="1"/>
              <a:t>Abogacion</a:t>
            </a:r>
            <a:r>
              <a:rPr lang="es-ES" sz="3700" b="1" i="1" dirty="0"/>
              <a:t>- </a:t>
            </a:r>
            <a:r>
              <a:rPr lang="es-ES" sz="3700" i="1" dirty="0"/>
              <a:t>capacitaciones sobre contactos legislativos y visitas al Capitolio de GA sobre: ​​vivienda, educación, transporte, atención médica y más</a:t>
            </a:r>
            <a:endParaRPr lang="en-US" sz="3700" i="1" dirty="0"/>
          </a:p>
          <a:p>
            <a:r>
              <a:rPr lang="en-US" sz="4300" b="1" dirty="0"/>
              <a:t>Virtual and Live Programs </a:t>
            </a:r>
            <a:r>
              <a:rPr lang="en-US" sz="4300" dirty="0"/>
              <a:t>– Our CIL offers in-person services and/or digital platforms with accessibility features: closed captioning, audio/voice descriptions, interpreters, etc.  </a:t>
            </a:r>
          </a:p>
          <a:p>
            <a:pPr marL="0" indent="0">
              <a:buNone/>
            </a:pPr>
            <a:r>
              <a:rPr lang="es-ES" sz="3700" b="1" i="1" dirty="0"/>
              <a:t>Programas virtuales y en vivo- </a:t>
            </a:r>
            <a:r>
              <a:rPr lang="es-ES" sz="3700" i="1" dirty="0"/>
              <a:t>nuestro CIL ofrece servicios presenciales y/o plataformas digitales con características de accesibilidad: subtítulos, descripciones de audio/voz, intérpretes, etc.</a:t>
            </a:r>
          </a:p>
          <a:p>
            <a:pPr marL="0" indent="0">
              <a:buNone/>
            </a:pPr>
            <a:endParaRPr lang="es-ES" b="1" dirty="0"/>
          </a:p>
        </p:txBody>
      </p:sp>
    </p:spTree>
    <p:extLst>
      <p:ext uri="{BB962C8B-B14F-4D97-AF65-F5344CB8AC3E}">
        <p14:creationId xmlns:p14="http://schemas.microsoft.com/office/powerpoint/2010/main" val="11371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DIVERSITY AND INCLUSION IN PRACTICE</a:t>
            </a:r>
            <a:br>
              <a:rPr lang="en-US" dirty="0"/>
            </a:br>
            <a:r>
              <a:rPr lang="es-ES" sz="3600" i="1" dirty="0"/>
              <a:t>DIVERSIDAD E INCLUSIÓN EN LA PRÁCTICA</a:t>
            </a:r>
            <a:br>
              <a:rPr lang="en-US" dirty="0"/>
            </a:br>
            <a:br>
              <a:rPr lang="en-US" dirty="0"/>
            </a:br>
            <a:endParaRPr lang="en-US" dirty="0"/>
          </a:p>
        </p:txBody>
      </p:sp>
      <p:sp>
        <p:nvSpPr>
          <p:cNvPr id="3" name="Content Placeholder 2"/>
          <p:cNvSpPr>
            <a:spLocks noGrp="1"/>
          </p:cNvSpPr>
          <p:nvPr>
            <p:ph idx="1"/>
          </p:nvPr>
        </p:nvSpPr>
        <p:spPr>
          <a:xfrm>
            <a:off x="627077" y="1410887"/>
            <a:ext cx="10820400" cy="5212080"/>
          </a:xfrm>
        </p:spPr>
        <p:txBody>
          <a:bodyPr>
            <a:normAutofit fontScale="25000" lnSpcReduction="20000"/>
          </a:bodyPr>
          <a:lstStyle/>
          <a:p>
            <a:pPr marL="0" indent="0">
              <a:buNone/>
            </a:pPr>
            <a:endParaRPr lang="en-US" dirty="0"/>
          </a:p>
          <a:p>
            <a:pPr marL="0" indent="0">
              <a:buNone/>
            </a:pPr>
            <a:r>
              <a:rPr lang="en-US" sz="6400" dirty="0"/>
              <a:t>• LGBTQIAP ++ disability: This group is designed for those at the intersection of LGBTQIAP+ and disability. We focus on public policy discussion and advocacy, inclusive community in LGBTQIAP spaces, and group social outings. </a:t>
            </a:r>
            <a:r>
              <a:rPr lang="en-US" sz="6400" dirty="0" err="1"/>
              <a:t>disABILITY</a:t>
            </a:r>
            <a:r>
              <a:rPr lang="en-US" sz="6400" dirty="0"/>
              <a:t> LINK received a Pride in Action grant to further the cause of outreach and participation in the continuing work for equity in the workplace and greater community for its LGBTQIAP++ disability demographic. Those identifying as LGBTQIAP and/or with a disability may be "</a:t>
            </a:r>
            <a:r>
              <a:rPr lang="en-US" sz="6400" dirty="0" err="1"/>
              <a:t>othered</a:t>
            </a:r>
            <a:r>
              <a:rPr lang="en-US" sz="6400" dirty="0"/>
              <a:t>," invisible to, or further stigmatized by the greater population. For these reasons, our CIL relies upon participation in community partnerships, networking with other agencies and sharing information on social media platforms to grow membership. Our group offers a safe space for sharing and peer support across the disability and sexuality spectrums.</a:t>
            </a:r>
            <a:r>
              <a:rPr lang="es-ES" sz="6400" dirty="0"/>
              <a:t> </a:t>
            </a:r>
          </a:p>
          <a:p>
            <a:pPr marL="0" indent="0">
              <a:buNone/>
            </a:pPr>
            <a:r>
              <a:rPr lang="es-ES" sz="4000" i="1" dirty="0"/>
              <a:t>•</a:t>
            </a:r>
            <a:r>
              <a:rPr lang="es-ES" sz="4800" i="1" dirty="0"/>
              <a:t> </a:t>
            </a:r>
            <a:r>
              <a:rPr lang="es-ES" sz="5600" i="1" dirty="0"/>
              <a:t>Discapacidad LGBTQIAP ++: este grupo está diseñado para aquellos en la intersección de LGBTQIAP + y discapacidad. Nos enfocamos en la discusión y promoción de políticas públicas, comunidad inclusiva en espacios LGBTQIAP y salidas sociales grupales. </a:t>
            </a:r>
            <a:r>
              <a:rPr lang="es-ES" sz="5600" i="1" dirty="0" err="1"/>
              <a:t>disABILITY</a:t>
            </a:r>
            <a:r>
              <a:rPr lang="es-ES" sz="5600" i="1" dirty="0"/>
              <a:t> LINK recibió una subvención </a:t>
            </a:r>
            <a:r>
              <a:rPr lang="es-ES" sz="5600" i="1" dirty="0" err="1"/>
              <a:t>Pride</a:t>
            </a:r>
            <a:r>
              <a:rPr lang="es-ES" sz="5600" i="1" dirty="0"/>
              <a:t> in </a:t>
            </a:r>
            <a:r>
              <a:rPr lang="es-ES" sz="5600" i="1" dirty="0" err="1"/>
              <a:t>Action</a:t>
            </a:r>
            <a:r>
              <a:rPr lang="es-ES" sz="5600" i="1" dirty="0"/>
              <a:t> para promover la causa del alcance y la participación en el trabajo continuo por la equidad en el lugar de trabajo y una mayor comunidad para su grupo demográfico de discapacidad LGBTQIAP++. Aquellos que se identifican como LGBTQIAP y/o con una discapacidad pueden ser "otros", invisibles o estigmatizados aún más por la población en general. Por estas razones, nuestro CIL se basa en la participación en asociaciones comunitarias, la creación de redes con otras agencias y el intercambio de información en plataformas de redes sociales para aumentar la membresía. Nuestro grupo ofrece un espacio seguro para compartir y brindar apoyo entre pares en todos los espectros de discapacidad y sexualidad.</a:t>
            </a:r>
            <a:endParaRPr lang="en-US" sz="5600" i="1" dirty="0"/>
          </a:p>
          <a:p>
            <a:pPr marL="0" indent="0">
              <a:buNone/>
            </a:pPr>
            <a:r>
              <a:rPr lang="en-US" sz="6400" dirty="0"/>
              <a:t>• Us Protecting </a:t>
            </a:r>
            <a:r>
              <a:rPr lang="en-US" sz="6400" dirty="0" err="1"/>
              <a:t>Us:This</a:t>
            </a:r>
            <a:r>
              <a:rPr lang="en-US" sz="6400" dirty="0"/>
              <a:t> peer led group actively works on different responses to issues dealing with first responders and lawful enforcers. The group created and continues to improve=</a:t>
            </a:r>
          </a:p>
          <a:p>
            <a:pPr marL="0" indent="0">
              <a:buNone/>
            </a:pPr>
            <a:r>
              <a:rPr lang="es-ES" sz="5600" i="1" dirty="0"/>
              <a:t>Nosotros protegiéndonos: este grupo dirigido por pares trabaja activamente en diferentes respuestas a los problemas relacionados con los socorristas y los encargados de hacer cumplir la ley. El grupo creó y continúa mejorando </a:t>
            </a:r>
            <a:endParaRPr lang="en-US" sz="5600" i="1" dirty="0"/>
          </a:p>
          <a:p>
            <a:r>
              <a:rPr lang="en-US" sz="6400" dirty="0"/>
              <a:t>upon a crisis response workshop to educate police and the community on how to prepare for and respond to potentially dangerous, yet non-criminal situations, such as mental illness and substance abuse; problems only exacerbated by the criminal justice system. In addition, this group provides guidance to different areas for policy on inclusive language.</a:t>
            </a:r>
          </a:p>
          <a:p>
            <a:pPr marL="0" indent="0">
              <a:buNone/>
            </a:pPr>
            <a:r>
              <a:rPr lang="es-ES" sz="4800" i="1" dirty="0"/>
              <a:t>A través de taller de respuesta a crisis para educar a la policía y la comunidad sobre cómo prepararse y responder a situaciones potencialmente peligrosas, pero no delictivas, como enfermedades mentales y abuso de sustancias; problemas solo exacerbados por el sistema de justicia penal. Además, este grupo brinda orientación a diferentes áreas para la política sobre lenguaje inclusivo.</a:t>
            </a:r>
            <a:endParaRPr lang="en-US" sz="4800" i="1" dirty="0"/>
          </a:p>
          <a:p>
            <a:pPr marL="0" indent="0">
              <a:buNone/>
            </a:pPr>
            <a:endParaRPr lang="en-US" dirty="0"/>
          </a:p>
        </p:txBody>
      </p:sp>
    </p:spTree>
    <p:extLst>
      <p:ext uri="{BB962C8B-B14F-4D97-AF65-F5344CB8AC3E}">
        <p14:creationId xmlns:p14="http://schemas.microsoft.com/office/powerpoint/2010/main" val="240894646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1CDA3F78266245B15E3EEE5C0A4F11" ma:contentTypeVersion="9" ma:contentTypeDescription="Create a new document." ma:contentTypeScope="" ma:versionID="e6b1547226d3014cfe900110a402cb9f">
  <xsd:schema xmlns:xsd="http://www.w3.org/2001/XMLSchema" xmlns:xs="http://www.w3.org/2001/XMLSchema" xmlns:p="http://schemas.microsoft.com/office/2006/metadata/properties" xmlns:ns3="2d7b6ef4-f024-49c4-a060-23addb7a1635" targetNamespace="http://schemas.microsoft.com/office/2006/metadata/properties" ma:root="true" ma:fieldsID="93abd56be1d81a12f2087ab2a83013bb" ns3:_="">
    <xsd:import namespace="2d7b6ef4-f024-49c4-a060-23addb7a163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b6ef4-f024-49c4-a060-23addb7a16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2F0977-632B-432F-9D2F-110EFC6E6B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7b6ef4-f024-49c4-a060-23addb7a16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28F1D4-D49A-4824-84AD-D67ABD75AA2B}">
  <ds:schemaRefs>
    <ds:schemaRef ds:uri="http://schemas.microsoft.com/sharepoint/v3/contenttype/forms"/>
  </ds:schemaRefs>
</ds:datastoreItem>
</file>

<file path=customXml/itemProps3.xml><?xml version="1.0" encoding="utf-8"?>
<ds:datastoreItem xmlns:ds="http://schemas.openxmlformats.org/officeDocument/2006/customXml" ds:itemID="{C97E6E49-0C3C-4586-9F8C-44B26BE3F30D}">
  <ds:schemaRefs>
    <ds:schemaRef ds:uri="http://purl.org/dc/elements/1.1/"/>
    <ds:schemaRef ds:uri="http://schemas.microsoft.com/office/2006/metadata/properties"/>
    <ds:schemaRef ds:uri="http://www.w3.org/XML/1998/namespace"/>
    <ds:schemaRef ds:uri="http://purl.org/dc/terms/"/>
    <ds:schemaRef ds:uri="2d7b6ef4-f024-49c4-a060-23addb7a1635"/>
    <ds:schemaRef ds:uri="http://schemas.microsoft.com/office/2006/documentManagement/typ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9913</TotalTime>
  <Words>2712</Words>
  <Application>Microsoft Macintosh PowerPoint</Application>
  <PresentationFormat>Widescreen</PresentationFormat>
  <Paragraphs>118</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Vapor Trail</vt:lpstr>
      <vt:lpstr>Each one, reach one, teach one:</vt:lpstr>
      <vt:lpstr>Welcome &amp; introductions Bienvenida y presentaciones </vt:lpstr>
      <vt:lpstr>Self identification Autoidentificación</vt:lpstr>
      <vt:lpstr>Why do we need to talk about this? ¿Por qué tenemos que hablar de esto? </vt:lpstr>
      <vt:lpstr>Why do we need to talk about this? Cont’d ¿Por qué tenemos que hablar de esto? Continuación </vt:lpstr>
      <vt:lpstr>So Let’s talk about this Así que hablemos de esto</vt:lpstr>
      <vt:lpstr>Why is this important? ¿Porque es importante? </vt:lpstr>
      <vt:lpstr>How do we utilize this information in my cil? ¿Cómo utilizamos esta información en mi cil?</vt:lpstr>
      <vt:lpstr>DIVERSITY AND INCLUSION IN PRACTICE DIVERSIDAD E INCLUSIÓN EN LA PRÁCTICA  </vt:lpstr>
      <vt:lpstr>DATA SHARING –POPULATION WE SERVE INTERCAMBIO DE DATOS: POBLACIÓN A LA QUE SERVIMOS  </vt:lpstr>
      <vt:lpstr>What would the program look like? ¿Cómo sería el programa? </vt:lpstr>
      <vt:lpstr>How can we do a better job of serving everyone with more equity? ¿Cómo podemos hacer un mejor trabajo para servir a todos con más equidad?  </vt:lpstr>
      <vt:lpstr>Quote: Albert Einstein Cita: Albert Einstein</vt:lpstr>
      <vt:lpstr>Quote: maya angelou Cita: maya angelou</vt:lpstr>
      <vt:lpstr>Sharing personal experience  and resources to inspire peers</vt:lpstr>
      <vt:lpstr>Questions? ¿Preguntas?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Each one, reach one, teach one:</dc:title>
  <dc:creator>William Thomas</dc:creator>
  <cp:lastModifiedBy>Rachel Kaplan She/Her</cp:lastModifiedBy>
  <cp:revision>44</cp:revision>
  <cp:lastPrinted>2021-10-11T15:47:29Z</cp:lastPrinted>
  <dcterms:created xsi:type="dcterms:W3CDTF">2021-10-07T18:10:49Z</dcterms:created>
  <dcterms:modified xsi:type="dcterms:W3CDTF">2022-10-10T13:50:55Z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0x010100D91CDA3F78266245B15E3EEE5C0A4F11</vt:lpwstr>
  </property>
</Properties>
</file>