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71" r:id="rId7"/>
    <p:sldId id="258" r:id="rId8"/>
    <p:sldId id="270" r:id="rId9"/>
    <p:sldId id="272" r:id="rId10"/>
    <p:sldId id="259" r:id="rId11"/>
    <p:sldId id="260" r:id="rId12"/>
    <p:sldId id="273" r:id="rId13"/>
    <p:sldId id="274" r:id="rId14"/>
    <p:sldId id="261" r:id="rId15"/>
    <p:sldId id="262" r:id="rId16"/>
    <p:sldId id="266" r:id="rId17"/>
    <p:sldId id="267" r:id="rId18"/>
    <p:sldId id="268"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1" autoAdjust="0"/>
    <p:restoredTop sz="94694"/>
  </p:normalViewPr>
  <p:slideViewPr>
    <p:cSldViewPr snapToGrid="0">
      <p:cViewPr varScale="1">
        <p:scale>
          <a:sx n="121" d="100"/>
          <a:sy n="121" d="100"/>
        </p:scale>
        <p:origin x="4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9/30/22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9/30/22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9/30/22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9/30/22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9/30/22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9/30/22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9/30/22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qcc.cuny.edu/diversity/definition.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peoplemanagement.co.uk/long-reads/articles/we-need-talk-diversity-inclusion#gre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heidrick.com/en/insights/diversity-inclusion/why_diversity_and_inclusion_are_more_important_than_ever_during_the_covid19_crisis" TargetMode="External"/><Relationship Id="rId2" Type="http://schemas.openxmlformats.org/officeDocument/2006/relationships/hyperlink" Target="https://wavelength.asana.com/workstyle-why-diversity-and-inclusion-matt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Each one, reach one, teach one:</a:t>
            </a:r>
          </a:p>
        </p:txBody>
      </p:sp>
      <p:sp>
        <p:nvSpPr>
          <p:cNvPr id="3" name="Subtitle 2"/>
          <p:cNvSpPr>
            <a:spLocks noGrp="1"/>
          </p:cNvSpPr>
          <p:nvPr>
            <p:ph type="subTitle" idx="1"/>
          </p:nvPr>
        </p:nvSpPr>
        <p:spPr/>
        <p:txBody>
          <a:bodyPr>
            <a:noAutofit/>
          </a:bodyPr>
          <a:lstStyle/>
          <a:p>
            <a:pPr algn="ctr"/>
            <a:r>
              <a:rPr lang="en-US" sz="3600" b="1" dirty="0"/>
              <a:t>Diversity and Inclusion in Community Outreach and CIL Programs</a:t>
            </a:r>
          </a:p>
        </p:txBody>
      </p:sp>
    </p:spTree>
    <p:extLst>
      <p:ext uri="{BB962C8B-B14F-4D97-AF65-F5344CB8AC3E}">
        <p14:creationId xmlns:p14="http://schemas.microsoft.com/office/powerpoint/2010/main" val="1957809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DATA SHARING –POPULATION WE SERVE</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 Demographics: pertinent to diversity in our (12) county service area</a:t>
            </a:r>
          </a:p>
          <a:p>
            <a:pPr marL="0" indent="0">
              <a:buNone/>
            </a:pPr>
            <a:endParaRPr lang="en-US" dirty="0"/>
          </a:p>
          <a:p>
            <a:pPr marL="0" indent="0">
              <a:buNone/>
            </a:pPr>
            <a:r>
              <a:rPr lang="en-US" dirty="0"/>
              <a:t>• U.S. Census Statistics: snapshot</a:t>
            </a:r>
          </a:p>
          <a:p>
            <a:pPr marL="0" indent="0">
              <a:buNone/>
            </a:pPr>
            <a:endParaRPr lang="en-US" dirty="0"/>
          </a:p>
          <a:p>
            <a:pPr marL="0" indent="0">
              <a:buNone/>
            </a:pPr>
            <a:r>
              <a:rPr lang="en-US" dirty="0"/>
              <a:t>• Compare and contrasting socio-economic statuses, disability benefits, housing statistics, and availability of social programs. (ex: GA not a state with expanded Medicare benefits, as opposed to the NE and West Coast.</a:t>
            </a:r>
          </a:p>
        </p:txBody>
      </p:sp>
    </p:spTree>
    <p:extLst>
      <p:ext uri="{BB962C8B-B14F-4D97-AF65-F5344CB8AC3E}">
        <p14:creationId xmlns:p14="http://schemas.microsoft.com/office/powerpoint/2010/main" val="1461926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would the program look like?</a:t>
            </a:r>
          </a:p>
        </p:txBody>
      </p:sp>
      <p:sp>
        <p:nvSpPr>
          <p:cNvPr id="3" name="Content Placeholder 2"/>
          <p:cNvSpPr>
            <a:spLocks noGrp="1"/>
          </p:cNvSpPr>
          <p:nvPr>
            <p:ph idx="1"/>
          </p:nvPr>
        </p:nvSpPr>
        <p:spPr/>
        <p:txBody>
          <a:bodyPr/>
          <a:lstStyle/>
          <a:p>
            <a:r>
              <a:rPr lang="en-US" dirty="0"/>
              <a:t>Discussion ????????</a:t>
            </a:r>
          </a:p>
        </p:txBody>
      </p:sp>
    </p:spTree>
    <p:extLst>
      <p:ext uri="{BB962C8B-B14F-4D97-AF65-F5344CB8AC3E}">
        <p14:creationId xmlns:p14="http://schemas.microsoft.com/office/powerpoint/2010/main" val="285703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can we do a better job of serving everyone with more equity?</a:t>
            </a:r>
          </a:p>
        </p:txBody>
      </p:sp>
      <p:sp>
        <p:nvSpPr>
          <p:cNvPr id="3" name="Content Placeholder 2"/>
          <p:cNvSpPr>
            <a:spLocks noGrp="1"/>
          </p:cNvSpPr>
          <p:nvPr>
            <p:ph idx="1"/>
          </p:nvPr>
        </p:nvSpPr>
        <p:spPr/>
        <p:txBody>
          <a:bodyPr/>
          <a:lstStyle/>
          <a:p>
            <a:r>
              <a:rPr lang="en-US" dirty="0"/>
              <a:t>Discussion????????</a:t>
            </a:r>
          </a:p>
        </p:txBody>
      </p:sp>
    </p:spTree>
    <p:extLst>
      <p:ext uri="{BB962C8B-B14F-4D97-AF65-F5344CB8AC3E}">
        <p14:creationId xmlns:p14="http://schemas.microsoft.com/office/powerpoint/2010/main" val="748177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 Albert Einstein</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4000" dirty="0"/>
              <a:t>“We must not only learn to tolerate our differences. We must welcome them as the richness and diversity which can lead to true intelligence.” </a:t>
            </a:r>
            <a:r>
              <a:rPr lang="en-US" sz="4000" b="1" dirty="0"/>
              <a:t>~ Albert Einstein</a:t>
            </a:r>
          </a:p>
          <a:p>
            <a:pPr marL="0" indent="0">
              <a:buNone/>
            </a:pPr>
            <a:endParaRPr lang="en-US" dirty="0"/>
          </a:p>
        </p:txBody>
      </p:sp>
    </p:spTree>
    <p:extLst>
      <p:ext uri="{BB962C8B-B14F-4D97-AF65-F5344CB8AC3E}">
        <p14:creationId xmlns:p14="http://schemas.microsoft.com/office/powerpoint/2010/main" val="1106105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 maya </a:t>
            </a:r>
            <a:r>
              <a:rPr lang="en-US" dirty="0" err="1"/>
              <a:t>angelou</a:t>
            </a:r>
            <a:endParaRPr lang="en-US" dirty="0"/>
          </a:p>
        </p:txBody>
      </p:sp>
      <p:sp>
        <p:nvSpPr>
          <p:cNvPr id="3" name="Content Placeholder 2"/>
          <p:cNvSpPr>
            <a:spLocks noGrp="1"/>
          </p:cNvSpPr>
          <p:nvPr>
            <p:ph idx="1"/>
          </p:nvPr>
        </p:nvSpPr>
        <p:spPr>
          <a:xfrm>
            <a:off x="752302" y="2211185"/>
            <a:ext cx="10820400" cy="4024125"/>
          </a:xfrm>
        </p:spPr>
        <p:txBody>
          <a:bodyPr>
            <a:normAutofit/>
          </a:bodyPr>
          <a:lstStyle/>
          <a:p>
            <a:pPr marL="0" indent="0">
              <a:buNone/>
            </a:pPr>
            <a:r>
              <a:rPr lang="en-US" sz="4000" dirty="0"/>
              <a:t>“We all should know that diversity makes for a rich tapestry, and we must understand that all of the threads of the tapestry are equal in value no matter what their color.” </a:t>
            </a:r>
            <a:r>
              <a:rPr lang="en-US" sz="4000" b="1" dirty="0"/>
              <a:t>~ Maya Angelou</a:t>
            </a:r>
          </a:p>
        </p:txBody>
      </p:sp>
    </p:spTree>
    <p:extLst>
      <p:ext uri="{BB962C8B-B14F-4D97-AF65-F5344CB8AC3E}">
        <p14:creationId xmlns:p14="http://schemas.microsoft.com/office/powerpoint/2010/main" val="1928740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Sharing personal experience  and resources to inspire peers</a:t>
            </a:r>
          </a:p>
        </p:txBody>
      </p:sp>
      <p:sp>
        <p:nvSpPr>
          <p:cNvPr id="3" name="Content Placeholder 2"/>
          <p:cNvSpPr>
            <a:spLocks noGrp="1"/>
          </p:cNvSpPr>
          <p:nvPr>
            <p:ph idx="1"/>
          </p:nvPr>
        </p:nvSpPr>
        <p:spPr/>
        <p:txBody>
          <a:bodyPr>
            <a:normAutofit/>
          </a:bodyPr>
          <a:lstStyle/>
          <a:p>
            <a:r>
              <a:rPr lang="en-US" b="1" dirty="0"/>
              <a:t>Our stories are our </a:t>
            </a:r>
            <a:r>
              <a:rPr lang="en-US" b="1" dirty="0" err="1"/>
              <a:t>SuperPower</a:t>
            </a:r>
            <a:r>
              <a:rPr lang="en-US" b="1" dirty="0"/>
              <a:t> when we share them with others! </a:t>
            </a:r>
            <a:r>
              <a:rPr lang="en-US" dirty="0"/>
              <a:t>– Offering empathy and support to others rewards everyone involved. Peers across the disability spectrum benefit from sharing strength, experiences, empathy, and encouragement.</a:t>
            </a:r>
          </a:p>
          <a:p>
            <a:r>
              <a:rPr lang="en-US" b="1" dirty="0"/>
              <a:t>Question: What does Peer Support mean to you?</a:t>
            </a:r>
          </a:p>
          <a:p>
            <a:endParaRPr lang="en-US" b="1" dirty="0"/>
          </a:p>
          <a:p>
            <a:r>
              <a:rPr lang="en-US" b="1" dirty="0"/>
              <a:t>Question: Why is Peer Support Important to you?</a:t>
            </a:r>
          </a:p>
          <a:p>
            <a:endParaRPr lang="en-US" b="1" dirty="0"/>
          </a:p>
          <a:p>
            <a:r>
              <a:rPr lang="en-US" b="1" dirty="0"/>
              <a:t>Please share satisfying instances of giving and/or receiving Peer Support?</a:t>
            </a:r>
          </a:p>
        </p:txBody>
      </p:sp>
    </p:spTree>
    <p:extLst>
      <p:ext uri="{BB962C8B-B14F-4D97-AF65-F5344CB8AC3E}">
        <p14:creationId xmlns:p14="http://schemas.microsoft.com/office/powerpoint/2010/main" val="2064403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22399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Welcome &amp; introductions</a:t>
            </a:r>
          </a:p>
        </p:txBody>
      </p:sp>
      <p:sp>
        <p:nvSpPr>
          <p:cNvPr id="3" name="Content Placeholder 2"/>
          <p:cNvSpPr>
            <a:spLocks noGrp="1"/>
          </p:cNvSpPr>
          <p:nvPr>
            <p:ph idx="1"/>
          </p:nvPr>
        </p:nvSpPr>
        <p:spPr/>
        <p:txBody>
          <a:bodyPr/>
          <a:lstStyle/>
          <a:p>
            <a:r>
              <a:rPr lang="en-US" sz="3600" b="1" dirty="0" err="1"/>
              <a:t>disABILITY</a:t>
            </a:r>
            <a:r>
              <a:rPr lang="en-US" sz="3600" b="1" dirty="0"/>
              <a:t> LINK is the name of our Center for Independent Living (CIL)</a:t>
            </a:r>
          </a:p>
          <a:p>
            <a:r>
              <a:rPr lang="en-US" sz="3600" b="1" dirty="0"/>
              <a:t>William J. Thomas, Youth &amp; Diversity IL Supervisor</a:t>
            </a:r>
          </a:p>
          <a:p>
            <a:endParaRPr lang="en-US" dirty="0"/>
          </a:p>
        </p:txBody>
      </p:sp>
    </p:spTree>
    <p:extLst>
      <p:ext uri="{BB962C8B-B14F-4D97-AF65-F5344CB8AC3E}">
        <p14:creationId xmlns:p14="http://schemas.microsoft.com/office/powerpoint/2010/main" val="11440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identification</a:t>
            </a:r>
          </a:p>
        </p:txBody>
      </p:sp>
      <p:sp>
        <p:nvSpPr>
          <p:cNvPr id="3" name="Content Placeholder 2"/>
          <p:cNvSpPr>
            <a:spLocks noGrp="1"/>
          </p:cNvSpPr>
          <p:nvPr>
            <p:ph idx="1"/>
          </p:nvPr>
        </p:nvSpPr>
        <p:spPr/>
        <p:txBody>
          <a:bodyPr/>
          <a:lstStyle/>
          <a:p>
            <a:r>
              <a:rPr lang="en-US" b="1" dirty="0"/>
              <a:t>William Thomas </a:t>
            </a:r>
            <a:r>
              <a:rPr lang="en-US" dirty="0"/>
              <a:t>– Dark brown extroverted, personable African American male, (he, him, his,) with short black curly hair, closely cropped goatee, person with a invisible disability.</a:t>
            </a:r>
          </a:p>
          <a:p>
            <a:r>
              <a:rPr lang="en-US" dirty="0"/>
              <a:t>Don’t make assumptions about someone’s identity based upon physical appearances, stereotypes, or socially constructed norms; gender, sexuality, race, age, ability, sex, national origin, etc.</a:t>
            </a:r>
          </a:p>
          <a:p>
            <a:r>
              <a:rPr lang="en-US" dirty="0"/>
              <a:t>The best thing is to use proper names and/or ask what pronouns/self-identification should be used.</a:t>
            </a:r>
          </a:p>
        </p:txBody>
      </p:sp>
    </p:spTree>
    <p:extLst>
      <p:ext uri="{BB962C8B-B14F-4D97-AF65-F5344CB8AC3E}">
        <p14:creationId xmlns:p14="http://schemas.microsoft.com/office/powerpoint/2010/main" val="2683909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need to talk about this?</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The idea of Diversity &amp; Inclusion:</a:t>
            </a:r>
          </a:p>
          <a:p>
            <a:endParaRPr lang="en-US" b="1" dirty="0"/>
          </a:p>
          <a:p>
            <a:r>
              <a:rPr lang="en-US" dirty="0"/>
              <a:t>“The concept of diversity encompasses acceptance and respect. It means understanding that each individual is unique, and recognizing our individual differences. These can be along the dimensions of race, ethnicity, gender, sexual orientation, socio-economic status, age, ability, religious beliefs, and political or other ideologies.” </a:t>
            </a:r>
            <a:r>
              <a:rPr lang="en-US" dirty="0">
                <a:hlinkClick r:id="rId2"/>
              </a:rPr>
              <a:t>www.qcc.cuny.edu/diversity/definition.html</a:t>
            </a:r>
            <a:endParaRPr lang="en-US" dirty="0"/>
          </a:p>
          <a:p>
            <a:pPr marL="0" indent="0">
              <a:buNone/>
            </a:pPr>
            <a:endParaRPr lang="en-US" dirty="0"/>
          </a:p>
          <a:p>
            <a:r>
              <a:rPr lang="en-US" dirty="0"/>
              <a:t>​Social inclusion refers to the behaviors and social norms that ensure people feel welcome, ensuring all groups, irrespective of race or ethnicity, have meaningful voice and can live prosperous lives. Not only is inclusivity crucial for diversity efforts to succeed, but creating an inclusive culture will prove beneficial for employee engagement. (Ibid.)</a:t>
            </a:r>
          </a:p>
          <a:p>
            <a:pPr marL="0" indent="0">
              <a:buNone/>
            </a:pPr>
            <a:endParaRPr lang="en-US" dirty="0"/>
          </a:p>
        </p:txBody>
      </p:sp>
    </p:spTree>
    <p:extLst>
      <p:ext uri="{BB962C8B-B14F-4D97-AF65-F5344CB8AC3E}">
        <p14:creationId xmlns:p14="http://schemas.microsoft.com/office/powerpoint/2010/main" val="225385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need to talk about this? Cont’d</a:t>
            </a:r>
          </a:p>
        </p:txBody>
      </p:sp>
      <p:sp>
        <p:nvSpPr>
          <p:cNvPr id="3" name="Content Placeholder 2"/>
          <p:cNvSpPr>
            <a:spLocks noGrp="1"/>
          </p:cNvSpPr>
          <p:nvPr>
            <p:ph idx="1"/>
          </p:nvPr>
        </p:nvSpPr>
        <p:spPr/>
        <p:txBody>
          <a:bodyPr/>
          <a:lstStyle/>
          <a:p>
            <a:r>
              <a:rPr lang="en-US" dirty="0"/>
              <a:t>Many make the mistake of thinking “diversity” means “inclusion” and end up measuring the diversity side because its easier to quantify while neglecting inclusion. Inclusion. </a:t>
            </a:r>
            <a:r>
              <a:rPr lang="en-US" u="sng" dirty="0">
                <a:hlinkClick r:id="rId2"/>
              </a:rPr>
              <a:t>https://www.peoplemanagement.co.uk/long-reads/articles/we-need-talk-diversity-inclusion#gref</a:t>
            </a:r>
            <a:r>
              <a:rPr lang="en-US" u="sng" dirty="0"/>
              <a:t>. </a:t>
            </a:r>
            <a:r>
              <a:rPr lang="en-US" dirty="0"/>
              <a:t> </a:t>
            </a:r>
          </a:p>
          <a:p>
            <a:r>
              <a:rPr lang="en-US" dirty="0"/>
              <a:t>“Inclusion is a much broader construct and requires a change in the way people interact and the removal of obstacles.”(Ibid)</a:t>
            </a:r>
          </a:p>
          <a:p>
            <a:r>
              <a:rPr lang="en-US" dirty="0"/>
              <a:t>There is a connection between inclusion and motivation in the community and workplace.</a:t>
            </a:r>
          </a:p>
          <a:p>
            <a:r>
              <a:rPr lang="en-US" b="1" dirty="0"/>
              <a:t>Question: is there anyone who would like to share an example of when they were included in something that caused you to be more motivated as a result? </a:t>
            </a:r>
          </a:p>
          <a:p>
            <a:endParaRPr lang="en-US" dirty="0"/>
          </a:p>
        </p:txBody>
      </p:sp>
    </p:spTree>
    <p:extLst>
      <p:ext uri="{BB962C8B-B14F-4D97-AF65-F5344CB8AC3E}">
        <p14:creationId xmlns:p14="http://schemas.microsoft.com/office/powerpoint/2010/main" val="78412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Let’s talk about this</a:t>
            </a:r>
          </a:p>
        </p:txBody>
      </p:sp>
      <p:sp>
        <p:nvSpPr>
          <p:cNvPr id="3" name="Content Placeholder 2"/>
          <p:cNvSpPr>
            <a:spLocks noGrp="1"/>
          </p:cNvSpPr>
          <p:nvPr>
            <p:ph idx="1"/>
          </p:nvPr>
        </p:nvSpPr>
        <p:spPr/>
        <p:txBody>
          <a:bodyPr/>
          <a:lstStyle/>
          <a:p>
            <a:endParaRPr lang="en-US" b="1" dirty="0"/>
          </a:p>
          <a:p>
            <a:r>
              <a:rPr lang="en-US" b="1" dirty="0"/>
              <a:t>Question: Is there anyone who would like to share an example of when they were included in something that caused you to be more motivated as a result? </a:t>
            </a:r>
          </a:p>
          <a:p>
            <a:endParaRPr lang="en-US" dirty="0"/>
          </a:p>
          <a:p>
            <a:r>
              <a:rPr lang="en-US" b="1" dirty="0"/>
              <a:t>Question: Does anyone want to share an example of when they were excluded from participating in the community, so therefore were discouraged and reluctant to try again?</a:t>
            </a:r>
          </a:p>
        </p:txBody>
      </p:sp>
    </p:spTree>
    <p:extLst>
      <p:ext uri="{BB962C8B-B14F-4D97-AF65-F5344CB8AC3E}">
        <p14:creationId xmlns:p14="http://schemas.microsoft.com/office/powerpoint/2010/main" val="47813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this important?</a:t>
            </a:r>
          </a:p>
        </p:txBody>
      </p:sp>
      <p:sp>
        <p:nvSpPr>
          <p:cNvPr id="3" name="Content Placeholder 2"/>
          <p:cNvSpPr>
            <a:spLocks noGrp="1"/>
          </p:cNvSpPr>
          <p:nvPr>
            <p:ph idx="1"/>
          </p:nvPr>
        </p:nvSpPr>
        <p:spPr/>
        <p:txBody>
          <a:bodyPr/>
          <a:lstStyle/>
          <a:p>
            <a:r>
              <a:rPr lang="en-US" dirty="0"/>
              <a:t>Why diversity matters? It has become more apparent that having diverse people and teams in the workplace creates a better atmosphere in the community and workplace </a:t>
            </a:r>
            <a:r>
              <a:rPr lang="en-US" u="sng" dirty="0">
                <a:hlinkClick r:id="rId2"/>
              </a:rPr>
              <a:t>https://wavelength.asana.com/workstyle-why-diversity-and-inclusion-matter</a:t>
            </a:r>
            <a:r>
              <a:rPr lang="en-US" u="sng" dirty="0"/>
              <a:t>.</a:t>
            </a:r>
          </a:p>
          <a:p>
            <a:r>
              <a:rPr lang="en-US" dirty="0"/>
              <a:t>By developing and implementing strategies to include a more diverse and inclusive environment it will attract more people, create a welcoming environment, and spark creativity and empathy (Ibid).</a:t>
            </a:r>
          </a:p>
          <a:p>
            <a:r>
              <a:rPr lang="en-US" dirty="0"/>
              <a:t>Inclusive [Environments] “seek out and value individual perspectives, create a sense of belonging, and build deep alignment on a clear [objective]” </a:t>
            </a:r>
            <a:r>
              <a:rPr lang="en-US" u="sng" dirty="0">
                <a:hlinkClick r:id="rId3"/>
              </a:rPr>
              <a:t>https://www.heidrick.com/en/insights/diversity-inclusion/why_diversity_and_inclusion_are_more_important_than_ever_during_the_covid19_crisis</a:t>
            </a:r>
            <a:r>
              <a:rPr lang="en-US" u="sng" dirty="0"/>
              <a:t>.</a:t>
            </a:r>
            <a:r>
              <a:rPr lang="en-US" dirty="0"/>
              <a:t> </a:t>
            </a:r>
          </a:p>
          <a:p>
            <a:endParaRPr lang="en-US" dirty="0"/>
          </a:p>
        </p:txBody>
      </p:sp>
    </p:spTree>
    <p:extLst>
      <p:ext uri="{BB962C8B-B14F-4D97-AF65-F5344CB8AC3E}">
        <p14:creationId xmlns:p14="http://schemas.microsoft.com/office/powerpoint/2010/main" val="1766592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utilize this information in my </a:t>
            </a:r>
            <a:r>
              <a:rPr lang="en-US" dirty="0" err="1"/>
              <a:t>cil</a:t>
            </a:r>
            <a:r>
              <a:rPr lang="en-US" dirty="0"/>
              <a:t>?</a:t>
            </a:r>
          </a:p>
        </p:txBody>
      </p:sp>
      <p:sp>
        <p:nvSpPr>
          <p:cNvPr id="3" name="Content Placeholder 2"/>
          <p:cNvSpPr>
            <a:spLocks noGrp="1"/>
          </p:cNvSpPr>
          <p:nvPr>
            <p:ph idx="1"/>
          </p:nvPr>
        </p:nvSpPr>
        <p:spPr/>
        <p:txBody>
          <a:bodyPr>
            <a:normAutofit fontScale="92500" lnSpcReduction="20000"/>
          </a:bodyPr>
          <a:lstStyle/>
          <a:p>
            <a:r>
              <a:rPr lang="en-US" b="1" dirty="0" err="1"/>
              <a:t>disABILITY</a:t>
            </a:r>
            <a:r>
              <a:rPr lang="en-US" b="1" dirty="0"/>
              <a:t> LINK uses this information to encourages our consumers to participate in the following: </a:t>
            </a:r>
          </a:p>
          <a:p>
            <a:r>
              <a:rPr lang="en-US" b="1" dirty="0"/>
              <a:t>Rev Up GA and Grassroots Connectors </a:t>
            </a:r>
            <a:r>
              <a:rPr lang="en-US" dirty="0"/>
              <a:t>– Bring together disability rights advocates to mobilize the community with information around voting and issues that affect them.</a:t>
            </a:r>
          </a:p>
          <a:p>
            <a:r>
              <a:rPr lang="en-US" b="1" dirty="0" err="1"/>
              <a:t>disABILITY</a:t>
            </a:r>
            <a:r>
              <a:rPr lang="en-US" b="1" dirty="0"/>
              <a:t> LINK Summer Internship </a:t>
            </a:r>
            <a:r>
              <a:rPr lang="en-US" dirty="0"/>
              <a:t>– To give individuals with disabilities opportunities to hold meaningful internships.</a:t>
            </a:r>
          </a:p>
          <a:p>
            <a:r>
              <a:rPr lang="en-US" b="1" dirty="0"/>
              <a:t>NAUWU (Nothing About Us Without Us)</a:t>
            </a:r>
            <a:r>
              <a:rPr lang="en-US" dirty="0"/>
              <a:t> – Peer support for disability rights advocates, while remaining non-partisan, to inform, educate, and make a call to action on issues salient to the cross-disability community.</a:t>
            </a:r>
          </a:p>
          <a:p>
            <a:r>
              <a:rPr lang="en-US" b="1" dirty="0"/>
              <a:t>Advocacy Days </a:t>
            </a:r>
            <a:r>
              <a:rPr lang="en-US" dirty="0"/>
              <a:t>– Trainings on legislative contacts and GA Capitol visits concerning: Housing, Education, Transportation, Health Care, and more. </a:t>
            </a:r>
          </a:p>
          <a:p>
            <a:r>
              <a:rPr lang="en-US" b="1" dirty="0"/>
              <a:t>Virtual and Live Programs </a:t>
            </a:r>
            <a:r>
              <a:rPr lang="en-US" dirty="0"/>
              <a:t>– Our CIL offers in-person services and/or digital platforms with accessibility features: closed captioning, audio/voice descriptions, interpreters, etc.  </a:t>
            </a:r>
            <a:endParaRPr lang="en-US" b="1" dirty="0"/>
          </a:p>
        </p:txBody>
      </p:sp>
    </p:spTree>
    <p:extLst>
      <p:ext uri="{BB962C8B-B14F-4D97-AF65-F5344CB8AC3E}">
        <p14:creationId xmlns:p14="http://schemas.microsoft.com/office/powerpoint/2010/main" val="113716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DIVERSITY AND INCLUSION IN PRACTICE</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pPr marL="0" indent="0">
              <a:buNone/>
            </a:pPr>
            <a:r>
              <a:rPr lang="en-US" dirty="0"/>
              <a:t>• LGBTQIAP ++ disability: This group is designed for those at the intersection of LGBTQIAP+ and disability. We focus on public policy discussion and advocacy, inclusive community in LGBTQIAP spaces, and group social outings. </a:t>
            </a:r>
            <a:r>
              <a:rPr lang="en-US" dirty="0" err="1"/>
              <a:t>disABILITY</a:t>
            </a:r>
            <a:r>
              <a:rPr lang="en-US" dirty="0"/>
              <a:t> LINK received a Pride in Action grant to further the cause of outreach and participation in the continuing work for equity in the workplace and greater community for its LGBTQIAP++ disability demographic. Those identifying as LGBTQIAP and/or with a disability may be "</a:t>
            </a:r>
            <a:r>
              <a:rPr lang="en-US" dirty="0" err="1"/>
              <a:t>othered</a:t>
            </a:r>
            <a:r>
              <a:rPr lang="en-US" dirty="0"/>
              <a:t>," invisible to, or further stigmatized by the greater population. For these reasons, our CIL relies upon participation in community partnerships, networking with other agencies and sharing information on social media platforms to grow membership. Our group offers a safe space for sharing and peer support across the disability and sexuality spectrums.</a:t>
            </a:r>
          </a:p>
          <a:p>
            <a:pPr marL="0" indent="0">
              <a:buNone/>
            </a:pPr>
            <a:r>
              <a:rPr lang="en-US" dirty="0"/>
              <a:t>• Us Protecting </a:t>
            </a:r>
            <a:r>
              <a:rPr lang="en-US" dirty="0" err="1"/>
              <a:t>Us:This</a:t>
            </a:r>
            <a:r>
              <a:rPr lang="en-US" dirty="0"/>
              <a:t> peer led group actively works on different responses to issues dealing with first responders and lawful enforcers. The group created and continues to improve upon a crisis response workshop to educate police and the community on how to prepare for and respond to potentially dangerous, yet non-criminal situations, such as mental illness and substance abuse; problems only exacerbated by the criminal justice system. In addition, this group provides guidance to different areas for policy on inclusive language.</a:t>
            </a:r>
          </a:p>
        </p:txBody>
      </p:sp>
    </p:spTree>
    <p:extLst>
      <p:ext uri="{BB962C8B-B14F-4D97-AF65-F5344CB8AC3E}">
        <p14:creationId xmlns:p14="http://schemas.microsoft.com/office/powerpoint/2010/main" val="240894646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91CDA3F78266245B15E3EEE5C0A4F11" ma:contentTypeVersion="9" ma:contentTypeDescription="Create a new document." ma:contentTypeScope="" ma:versionID="e6b1547226d3014cfe900110a402cb9f">
  <xsd:schema xmlns:xsd="http://www.w3.org/2001/XMLSchema" xmlns:xs="http://www.w3.org/2001/XMLSchema" xmlns:p="http://schemas.microsoft.com/office/2006/metadata/properties" xmlns:ns3="2d7b6ef4-f024-49c4-a060-23addb7a1635" targetNamespace="http://schemas.microsoft.com/office/2006/metadata/properties" ma:root="true" ma:fieldsID="93abd56be1d81a12f2087ab2a83013bb" ns3:_="">
    <xsd:import namespace="2d7b6ef4-f024-49c4-a060-23addb7a163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7b6ef4-f024-49c4-a060-23addb7a16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28F1D4-D49A-4824-84AD-D67ABD75AA2B}">
  <ds:schemaRefs>
    <ds:schemaRef ds:uri="http://schemas.microsoft.com/sharepoint/v3/contenttype/forms"/>
  </ds:schemaRefs>
</ds:datastoreItem>
</file>

<file path=customXml/itemProps2.xml><?xml version="1.0" encoding="utf-8"?>
<ds:datastoreItem xmlns:ds="http://schemas.openxmlformats.org/officeDocument/2006/customXml" ds:itemID="{C97E6E49-0C3C-4586-9F8C-44B26BE3F30D}">
  <ds:schemaRef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terms/"/>
    <ds:schemaRef ds:uri="http://purl.org/dc/elements/1.1/"/>
    <ds:schemaRef ds:uri="http://purl.org/dc/dcmitype/"/>
    <ds:schemaRef ds:uri="2d7b6ef4-f024-49c4-a060-23addb7a1635"/>
    <ds:schemaRef ds:uri="http://schemas.microsoft.com/office/2006/metadata/properties"/>
  </ds:schemaRefs>
</ds:datastoreItem>
</file>

<file path=customXml/itemProps3.xml><?xml version="1.0" encoding="utf-8"?>
<ds:datastoreItem xmlns:ds="http://schemas.openxmlformats.org/officeDocument/2006/customXml" ds:itemID="{DB2F0977-632B-432F-9D2F-110EFC6E6B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7b6ef4-f024-49c4-a060-23addb7a16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TM04033937[[fn=Vapor Trail]]</Template>
  <TotalTime>9773</TotalTime>
  <Words>1277</Words>
  <Application>Microsoft Macintosh PowerPoint</Application>
  <PresentationFormat>Widescreen</PresentationFormat>
  <Paragraphs>64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Century Gothic</vt:lpstr>
      <vt:lpstr>Vapor Trail</vt:lpstr>
      <vt:lpstr>Each one, reach one, teach one:</vt:lpstr>
      <vt:lpstr>Welcome &amp; introductions</vt:lpstr>
      <vt:lpstr>Self identification</vt:lpstr>
      <vt:lpstr>Why do we need to talk about this?</vt:lpstr>
      <vt:lpstr>Why do we need to talk about this? Cont’d</vt:lpstr>
      <vt:lpstr>So Let’s talk about this</vt:lpstr>
      <vt:lpstr>Why is this important?</vt:lpstr>
      <vt:lpstr>How do we utilize this information in my cil?</vt:lpstr>
      <vt:lpstr>DIVERSITY AND INCLUSION IN PRACTICE </vt:lpstr>
      <vt:lpstr>DATA SHARING –POPULATION WE SERVE </vt:lpstr>
      <vt:lpstr>What would the program look like?</vt:lpstr>
      <vt:lpstr>How can we do a better job of serving everyone with more equity?</vt:lpstr>
      <vt:lpstr>Quote: Albert Einstein</vt:lpstr>
      <vt:lpstr>Quote: maya angelou</vt:lpstr>
      <vt:lpstr>Sharing personal experience  and resources to inspire peers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Each one, reach one, teach one:</dc:title>
  <dc:creator>William Thomas</dc:creator>
  <cp:lastModifiedBy>Rachel Kaplan She/Her</cp:lastModifiedBy>
  <cp:revision>28</cp:revision>
  <cp:lastPrinted>2021-10-11T15:47:29Z</cp:lastPrinted>
  <dcterms:created xsi:type="dcterms:W3CDTF">2021-10-07T18:10:49Z</dcterms:created>
  <dcterms:modified xsi:type="dcterms:W3CDTF">2022-09-30T14:39:42Z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0x010100D91CDA3F78266245B15E3EEE5C0A4F11</vt:lpwstr>
  </property>
</Properties>
</file>