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65" r:id="rId4"/>
    <p:sldId id="266" r:id="rId5"/>
    <p:sldId id="267" r:id="rId6"/>
    <p:sldId id="268" r:id="rId7"/>
    <p:sldId id="269" r:id="rId8"/>
    <p:sldId id="273" r:id="rId9"/>
    <p:sldId id="274" r:id="rId10"/>
    <p:sldId id="271" r:id="rId11"/>
    <p:sldId id="272" r:id="rId12"/>
    <p:sldId id="279" r:id="rId13"/>
    <p:sldId id="270" r:id="rId14"/>
    <p:sldId id="276" r:id="rId15"/>
    <p:sldId id="280" r:id="rId16"/>
    <p:sldId id="275" r:id="rId17"/>
    <p:sldId id="277" r:id="rId18"/>
    <p:sldId id="281" r:id="rId19"/>
    <p:sldId id="278"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0" autoAdjust="0"/>
    <p:restoredTop sz="94626" autoAdjust="0"/>
  </p:normalViewPr>
  <p:slideViewPr>
    <p:cSldViewPr snapToGrid="0">
      <p:cViewPr varScale="1">
        <p:scale>
          <a:sx n="101" d="100"/>
          <a:sy n="101" d="100"/>
        </p:scale>
        <p:origin x="200"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E6EF4-16D5-4B90-ACBB-DB12166E9501}" type="datetimeFigureOut">
              <a:rPr lang="en-US" smtClean="0"/>
              <a:t>9/27/22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37384-C413-4A97-A330-BB1F0F66F60D}" type="slidenum">
              <a:rPr lang="en-US" smtClean="0"/>
              <a:t>‹#›</a:t>
            </a:fld>
            <a:endParaRPr lang="en-US" dirty="0"/>
          </a:p>
        </p:txBody>
      </p:sp>
    </p:spTree>
    <p:extLst>
      <p:ext uri="{BB962C8B-B14F-4D97-AF65-F5344CB8AC3E}">
        <p14:creationId xmlns:p14="http://schemas.microsoft.com/office/powerpoint/2010/main" val="147359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EE8D-6E20-DD1E-CD18-F042232E2B3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5FE37EC-5C3A-A5CB-308D-57822B91D9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2964613F-3BDB-8761-EDE9-2A062B3816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B687C25A-85D7-45A3-A632-EAEB9AB47B96}" type="slidenum">
              <a:rPr lang="en-US" smtClean="0"/>
              <a:pPr/>
              <a:t>‹#›</a:t>
            </a:fld>
            <a:endParaRPr lang="en-US" dirty="0"/>
          </a:p>
        </p:txBody>
      </p:sp>
    </p:spTree>
    <p:extLst>
      <p:ext uri="{BB962C8B-B14F-4D97-AF65-F5344CB8AC3E}">
        <p14:creationId xmlns:p14="http://schemas.microsoft.com/office/powerpoint/2010/main" val="68298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3ABD-0CBB-4B4A-3395-252790F7C82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AA30477-8612-7C08-9D28-957E43299D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7DC1411-5470-DCAD-EE1E-5B91C2D38CDE}"/>
              </a:ext>
            </a:extLst>
          </p:cNvPr>
          <p:cNvSpPr>
            <a:spLocks noGrp="1"/>
          </p:cNvSpPr>
          <p:nvPr>
            <p:ph type="sldNum" sz="quarter" idx="10"/>
          </p:nvPr>
        </p:nvSpPr>
        <p:spPr/>
        <p:txBody>
          <a:bodyPr/>
          <a:lstStyle>
            <a:lvl1pPr>
              <a:defRPr>
                <a:solidFill>
                  <a:schemeClr val="tx2"/>
                </a:solidFill>
              </a:defRPr>
            </a:lvl1pPr>
          </a:lstStyle>
          <a:p>
            <a:fld id="{B687C25A-85D7-45A3-A632-EAEB9AB47B96}" type="slidenum">
              <a:rPr lang="en-US" smtClean="0"/>
              <a:pPr/>
              <a:t>‹#›</a:t>
            </a:fld>
            <a:endParaRPr lang="en-US" dirty="0"/>
          </a:p>
        </p:txBody>
      </p:sp>
      <p:sp>
        <p:nvSpPr>
          <p:cNvPr id="4" name="Rectangle 3" descr="Lime green bar at base of slide">
            <a:extLst>
              <a:ext uri="{FF2B5EF4-FFF2-40B4-BE49-F238E27FC236}">
                <a16:creationId xmlns:a16="http://schemas.microsoft.com/office/drawing/2014/main" id="{E6DF8634-AD0A-5FA5-1EB3-04BD6A00EB3D}"/>
              </a:ext>
            </a:extLst>
          </p:cNvPr>
          <p:cNvSpPr/>
          <p:nvPr userDrawn="1"/>
        </p:nvSpPr>
        <p:spPr>
          <a:xfrm>
            <a:off x="0" y="6721475"/>
            <a:ext cx="12192000" cy="12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Lime green bar at base of slide">
            <a:extLst>
              <a:ext uri="{FF2B5EF4-FFF2-40B4-BE49-F238E27FC236}">
                <a16:creationId xmlns:a16="http://schemas.microsoft.com/office/drawing/2014/main" id="{B4907397-CBE5-2B22-8278-37FBA1614384}"/>
              </a:ext>
            </a:extLst>
          </p:cNvPr>
          <p:cNvSpPr/>
          <p:nvPr userDrawn="1"/>
        </p:nvSpPr>
        <p:spPr>
          <a:xfrm>
            <a:off x="0" y="-4484"/>
            <a:ext cx="12192000" cy="12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72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AF63-BC90-B174-6019-D25098D98D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7E024D-7BF3-DBA2-82B2-286172A4FC7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09CBEB2-B102-1101-6291-4E5FAF22CFBC}"/>
              </a:ext>
            </a:extLst>
          </p:cNvPr>
          <p:cNvSpPr>
            <a:spLocks noGrp="1"/>
          </p:cNvSpPr>
          <p:nvPr>
            <p:ph type="sldNum" sz="quarter" idx="10"/>
          </p:nvPr>
        </p:nvSpPr>
        <p:spPr/>
        <p:txBody>
          <a:bodyPr/>
          <a:lstStyle/>
          <a:p>
            <a:fld id="{B687C25A-85D7-45A3-A632-EAEB9AB47B96}" type="slidenum">
              <a:rPr lang="en-US" smtClean="0"/>
              <a:t>‹#›</a:t>
            </a:fld>
            <a:endParaRPr lang="en-US" dirty="0"/>
          </a:p>
        </p:txBody>
      </p:sp>
    </p:spTree>
    <p:extLst>
      <p:ext uri="{BB962C8B-B14F-4D97-AF65-F5344CB8AC3E}">
        <p14:creationId xmlns:p14="http://schemas.microsoft.com/office/powerpoint/2010/main" val="284280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99AD4-8A8F-C27C-7A75-BB85513565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6790AA3-4513-40CD-8E29-15B5A5C1EE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EBD9836C-5176-5BC5-DC2C-4A77765C9BD1}"/>
              </a:ext>
            </a:extLst>
          </p:cNvPr>
          <p:cNvSpPr>
            <a:spLocks noGrp="1"/>
          </p:cNvSpPr>
          <p:nvPr>
            <p:ph type="sldNum" sz="quarter" idx="10"/>
          </p:nvPr>
        </p:nvSpPr>
        <p:spPr/>
        <p:txBody>
          <a:bodyPr/>
          <a:lstStyle/>
          <a:p>
            <a:fld id="{B687C25A-85D7-45A3-A632-EAEB9AB47B96}" type="slidenum">
              <a:rPr lang="en-US" smtClean="0"/>
              <a:t>‹#›</a:t>
            </a:fld>
            <a:endParaRPr lang="en-US" dirty="0"/>
          </a:p>
        </p:txBody>
      </p:sp>
    </p:spTree>
    <p:extLst>
      <p:ext uri="{BB962C8B-B14F-4D97-AF65-F5344CB8AC3E}">
        <p14:creationId xmlns:p14="http://schemas.microsoft.com/office/powerpoint/2010/main" val="15447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8103-423E-6808-C951-24A0E96C44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8C4A70-A208-49F4-69C5-63E5F29F99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A0EAE2-7B5F-C8F3-465D-AEA8824600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F3FCF5-52CC-F248-11BA-5F5FFC9BB6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0815B3-04B9-6A89-E8D9-7311DFA8AF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3BD4AA8E-0D67-CE8F-C62B-67AB4E2FE0D4}"/>
              </a:ext>
            </a:extLst>
          </p:cNvPr>
          <p:cNvSpPr>
            <a:spLocks noGrp="1"/>
          </p:cNvSpPr>
          <p:nvPr>
            <p:ph type="sldNum" sz="quarter" idx="10"/>
          </p:nvPr>
        </p:nvSpPr>
        <p:spPr/>
        <p:txBody>
          <a:bodyPr/>
          <a:lstStyle/>
          <a:p>
            <a:fld id="{B687C25A-85D7-45A3-A632-EAEB9AB47B96}" type="slidenum">
              <a:rPr lang="en-US" smtClean="0"/>
              <a:t>‹#›</a:t>
            </a:fld>
            <a:endParaRPr lang="en-US" dirty="0"/>
          </a:p>
        </p:txBody>
      </p:sp>
    </p:spTree>
    <p:extLst>
      <p:ext uri="{BB962C8B-B14F-4D97-AF65-F5344CB8AC3E}">
        <p14:creationId xmlns:p14="http://schemas.microsoft.com/office/powerpoint/2010/main" val="426135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4F6-E629-2940-8126-0F868063A093}"/>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765296C3-2051-9BC8-BE7E-2CF693D53F29}"/>
              </a:ext>
            </a:extLst>
          </p:cNvPr>
          <p:cNvSpPr>
            <a:spLocks noGrp="1"/>
          </p:cNvSpPr>
          <p:nvPr>
            <p:ph type="sldNum" sz="quarter" idx="10"/>
          </p:nvPr>
        </p:nvSpPr>
        <p:spPr/>
        <p:txBody>
          <a:bodyPr/>
          <a:lstStyle/>
          <a:p>
            <a:fld id="{B687C25A-85D7-45A3-A632-EAEB9AB47B96}" type="slidenum">
              <a:rPr lang="en-US" smtClean="0"/>
              <a:t>‹#›</a:t>
            </a:fld>
            <a:endParaRPr lang="en-US" dirty="0"/>
          </a:p>
        </p:txBody>
      </p:sp>
    </p:spTree>
    <p:extLst>
      <p:ext uri="{BB962C8B-B14F-4D97-AF65-F5344CB8AC3E}">
        <p14:creationId xmlns:p14="http://schemas.microsoft.com/office/powerpoint/2010/main" val="188392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1007-C173-29AF-EB37-B4F30420B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8FE1B-A8BC-51BE-BF4E-95A3027CA8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4D011D-421F-EB28-4FB1-D993F9F7B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72176FC9-FEE9-A60B-4746-2F45CE5E7C95}"/>
              </a:ext>
            </a:extLst>
          </p:cNvPr>
          <p:cNvSpPr>
            <a:spLocks noGrp="1"/>
          </p:cNvSpPr>
          <p:nvPr>
            <p:ph type="sldNum" sz="quarter" idx="10"/>
          </p:nvPr>
        </p:nvSpPr>
        <p:spPr/>
        <p:txBody>
          <a:bodyPr/>
          <a:lstStyle/>
          <a:p>
            <a:fld id="{B687C25A-85D7-45A3-A632-EAEB9AB47B96}" type="slidenum">
              <a:rPr lang="en-US" smtClean="0"/>
              <a:t>‹#›</a:t>
            </a:fld>
            <a:endParaRPr lang="en-US" dirty="0"/>
          </a:p>
        </p:txBody>
      </p:sp>
    </p:spTree>
    <p:extLst>
      <p:ext uri="{BB962C8B-B14F-4D97-AF65-F5344CB8AC3E}">
        <p14:creationId xmlns:p14="http://schemas.microsoft.com/office/powerpoint/2010/main" val="253711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86FD-0A9C-2562-2A92-B05BFC8AB2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30AB6B-30A0-FE7D-F7C3-02DC96413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F878675-32DC-9C3D-71F1-37671001D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58DFBA9B-073E-E818-C446-2C089F9A1B1B}"/>
              </a:ext>
            </a:extLst>
          </p:cNvPr>
          <p:cNvSpPr>
            <a:spLocks noGrp="1"/>
          </p:cNvSpPr>
          <p:nvPr>
            <p:ph type="sldNum" sz="quarter" idx="10"/>
          </p:nvPr>
        </p:nvSpPr>
        <p:spPr/>
        <p:txBody>
          <a:bodyPr/>
          <a:lstStyle/>
          <a:p>
            <a:fld id="{B687C25A-85D7-45A3-A632-EAEB9AB47B96}" type="slidenum">
              <a:rPr lang="en-US" smtClean="0"/>
              <a:t>‹#›</a:t>
            </a:fld>
            <a:endParaRPr lang="en-US" dirty="0"/>
          </a:p>
        </p:txBody>
      </p:sp>
    </p:spTree>
    <p:extLst>
      <p:ext uri="{BB962C8B-B14F-4D97-AF65-F5344CB8AC3E}">
        <p14:creationId xmlns:p14="http://schemas.microsoft.com/office/powerpoint/2010/main" val="50360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6DADCA-B4B9-8115-9AA2-DD149FB5B9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C74201A-C45F-86CF-41E0-5133F0856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6D042C-5324-1974-0677-D137BE9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B687C25A-85D7-45A3-A632-EAEB9AB47B96}" type="slidenum">
              <a:rPr lang="en-US" smtClean="0"/>
              <a:pPr/>
              <a:t>‹#›</a:t>
            </a:fld>
            <a:endParaRPr lang="en-US" dirty="0"/>
          </a:p>
        </p:txBody>
      </p:sp>
      <p:pic>
        <p:nvPicPr>
          <p:cNvPr id="7" name="Picture 6" descr="Able South Carolina Logo in dark gray&#10;">
            <a:extLst>
              <a:ext uri="{FF2B5EF4-FFF2-40B4-BE49-F238E27FC236}">
                <a16:creationId xmlns:a16="http://schemas.microsoft.com/office/drawing/2014/main" id="{B08CF560-F433-1AB1-0883-E7733531272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82200" y="365125"/>
            <a:ext cx="1695201" cy="857388"/>
          </a:xfrm>
          <a:prstGeom prst="rect">
            <a:avLst/>
          </a:prstGeom>
        </p:spPr>
      </p:pic>
      <p:sp>
        <p:nvSpPr>
          <p:cNvPr id="4" name="Rectangle 3" descr="Lime green bar at base of slide">
            <a:extLst>
              <a:ext uri="{FF2B5EF4-FFF2-40B4-BE49-F238E27FC236}">
                <a16:creationId xmlns:a16="http://schemas.microsoft.com/office/drawing/2014/main" id="{45575AD1-9534-3893-FA72-DF61AA6E6CCE}"/>
              </a:ext>
            </a:extLst>
          </p:cNvPr>
          <p:cNvSpPr/>
          <p:nvPr userDrawn="1"/>
        </p:nvSpPr>
        <p:spPr>
          <a:xfrm>
            <a:off x="0" y="6721475"/>
            <a:ext cx="12192000" cy="12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Lime green bar at base of slide">
            <a:extLst>
              <a:ext uri="{FF2B5EF4-FFF2-40B4-BE49-F238E27FC236}">
                <a16:creationId xmlns:a16="http://schemas.microsoft.com/office/drawing/2014/main" id="{8DFFC108-CB60-9639-0B91-CEB687D00730}"/>
              </a:ext>
            </a:extLst>
          </p:cNvPr>
          <p:cNvSpPr/>
          <p:nvPr userDrawn="1"/>
        </p:nvSpPr>
        <p:spPr>
          <a:xfrm>
            <a:off x="0" y="-4484"/>
            <a:ext cx="12192000" cy="12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561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eoplematters.in/blog/guest-article/the-importance-of-emotional-intelligence-in-a-digitally-transformed-world-22828"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able-sc.org" TargetMode="External"/><Relationship Id="rId2" Type="http://schemas.openxmlformats.org/officeDocument/2006/relationships/hyperlink" Target="http://www.able-s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7221-91AB-BAF0-0748-D3711A8D70A1}"/>
              </a:ext>
            </a:extLst>
          </p:cNvPr>
          <p:cNvSpPr>
            <a:spLocks noGrp="1" noRot="1" noMove="1" noResize="1" noEditPoints="1" noAdjustHandles="1" noChangeArrowheads="1" noChangeShapeType="1"/>
          </p:cNvSpPr>
          <p:nvPr>
            <p:ph type="ctrTitle"/>
          </p:nvPr>
        </p:nvSpPr>
        <p:spPr/>
        <p:txBody>
          <a:bodyPr>
            <a:normAutofit fontScale="90000"/>
          </a:bodyPr>
          <a:lstStyle/>
          <a:p>
            <a:r>
              <a:rPr lang="en-US" dirty="0"/>
              <a:t>Effectively Supporting and Accommodating CIL Staff</a:t>
            </a:r>
          </a:p>
        </p:txBody>
      </p:sp>
      <p:sp>
        <p:nvSpPr>
          <p:cNvPr id="3" name="Subtitle 2">
            <a:extLst>
              <a:ext uri="{FF2B5EF4-FFF2-40B4-BE49-F238E27FC236}">
                <a16:creationId xmlns:a16="http://schemas.microsoft.com/office/drawing/2014/main" id="{AA405F07-05D2-F3AE-7309-F7C6064039F8}"/>
              </a:ext>
            </a:extLst>
          </p:cNvPr>
          <p:cNvSpPr>
            <a:spLocks noGrp="1" noRot="1" noMove="1" noResize="1" noEditPoints="1" noAdjustHandles="1" noChangeArrowheads="1" noChangeShapeType="1"/>
          </p:cNvSpPr>
          <p:nvPr>
            <p:ph type="subTitle" idx="1"/>
          </p:nvPr>
        </p:nvSpPr>
        <p:spPr/>
        <p:txBody>
          <a:bodyPr>
            <a:normAutofit/>
          </a:bodyPr>
          <a:lstStyle/>
          <a:p>
            <a:pPr algn="l"/>
            <a:r>
              <a:rPr lang="en-US" sz="2000" dirty="0"/>
              <a:t>Kimberly Tissot and Jerri Davison, Able South Carolina</a:t>
            </a:r>
          </a:p>
          <a:p>
            <a:pPr algn="l"/>
            <a:r>
              <a:rPr lang="en-US" sz="1800" dirty="0"/>
              <a:t>2022 APRIL Conference</a:t>
            </a:r>
          </a:p>
        </p:txBody>
      </p:sp>
      <p:sp>
        <p:nvSpPr>
          <p:cNvPr id="4" name="Slide Number Placeholder 3">
            <a:extLst>
              <a:ext uri="{FF2B5EF4-FFF2-40B4-BE49-F238E27FC236}">
                <a16:creationId xmlns:a16="http://schemas.microsoft.com/office/drawing/2014/main" id="{59B6D4B1-A31E-533E-7C77-5BBBDB2F26CB}"/>
              </a:ext>
            </a:extLst>
          </p:cNvPr>
          <p:cNvSpPr>
            <a:spLocks noGrp="1" noRot="1" noMove="1" noResize="1" noEditPoints="1" noAdjustHandles="1" noChangeArrowheads="1" noChangeShapeType="1"/>
          </p:cNvSpPr>
          <p:nvPr>
            <p:ph type="sldNum" sz="quarter" idx="4"/>
          </p:nvPr>
        </p:nvSpPr>
        <p:spPr/>
        <p:txBody>
          <a:bodyPr/>
          <a:lstStyle/>
          <a:p>
            <a:fld id="{B687C25A-85D7-45A3-A632-EAEB9AB47B96}" type="slidenum">
              <a:rPr lang="en-US" smtClean="0"/>
              <a:pPr/>
              <a:t>1</a:t>
            </a:fld>
            <a:endParaRPr lang="en-US" dirty="0"/>
          </a:p>
        </p:txBody>
      </p:sp>
    </p:spTree>
    <p:extLst>
      <p:ext uri="{BB962C8B-B14F-4D97-AF65-F5344CB8AC3E}">
        <p14:creationId xmlns:p14="http://schemas.microsoft.com/office/powerpoint/2010/main" val="109990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B6F32F-1365-54E5-029B-C73A4726344E}"/>
              </a:ext>
            </a:extLst>
          </p:cNvPr>
          <p:cNvSpPr>
            <a:spLocks noGrp="1"/>
          </p:cNvSpPr>
          <p:nvPr>
            <p:ph type="title"/>
          </p:nvPr>
        </p:nvSpPr>
        <p:spPr/>
        <p:txBody>
          <a:bodyPr/>
          <a:lstStyle/>
          <a:p>
            <a:r>
              <a:rPr lang="en-US" dirty="0"/>
              <a:t>Scenarios for Discussion</a:t>
            </a:r>
          </a:p>
        </p:txBody>
      </p:sp>
      <p:sp>
        <p:nvSpPr>
          <p:cNvPr id="4" name="Slide Number Placeholder 3">
            <a:extLst>
              <a:ext uri="{FF2B5EF4-FFF2-40B4-BE49-F238E27FC236}">
                <a16:creationId xmlns:a16="http://schemas.microsoft.com/office/drawing/2014/main" id="{697D42E3-A829-1C27-A308-B850DE61B50B}"/>
              </a:ext>
            </a:extLst>
          </p:cNvPr>
          <p:cNvSpPr>
            <a:spLocks noGrp="1"/>
          </p:cNvSpPr>
          <p:nvPr>
            <p:ph type="sldNum" sz="quarter" idx="10"/>
          </p:nvPr>
        </p:nvSpPr>
        <p:spPr/>
        <p:txBody>
          <a:bodyPr/>
          <a:lstStyle/>
          <a:p>
            <a:fld id="{B687C25A-85D7-45A3-A632-EAEB9AB47B96}" type="slidenum">
              <a:rPr lang="en-US" smtClean="0"/>
              <a:pPr/>
              <a:t>10</a:t>
            </a:fld>
            <a:endParaRPr lang="en-US" dirty="0"/>
          </a:p>
        </p:txBody>
      </p:sp>
    </p:spTree>
    <p:extLst>
      <p:ext uri="{BB962C8B-B14F-4D97-AF65-F5344CB8AC3E}">
        <p14:creationId xmlns:p14="http://schemas.microsoft.com/office/powerpoint/2010/main" val="46663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C65F-0D88-E6D5-8E9C-A49E9F5E5406}"/>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79BB8FF1-DCDD-FCBC-2F8F-79A8CFBCD341}"/>
              </a:ext>
            </a:extLst>
          </p:cNvPr>
          <p:cNvSpPr>
            <a:spLocks noGrp="1"/>
          </p:cNvSpPr>
          <p:nvPr>
            <p:ph idx="1"/>
          </p:nvPr>
        </p:nvSpPr>
        <p:spPr/>
        <p:txBody>
          <a:bodyPr/>
          <a:lstStyle/>
          <a:p>
            <a:pPr marL="0" indent="0">
              <a:buNone/>
            </a:pPr>
            <a:r>
              <a:rPr lang="en-US" sz="2000" dirty="0"/>
              <a:t>Staff member with intellectual disability was having difficulty with remote work during a hybrid schedule. </a:t>
            </a:r>
          </a:p>
          <a:p>
            <a:pPr marL="0" indent="0">
              <a:buNone/>
            </a:pPr>
            <a:endParaRPr lang="en-US" sz="2000" dirty="0"/>
          </a:p>
          <a:p>
            <a:pPr marL="0" indent="0">
              <a:buNone/>
            </a:pPr>
            <a:r>
              <a:rPr lang="en-US" sz="2000" dirty="0"/>
              <a:t>Strategies:</a:t>
            </a:r>
          </a:p>
          <a:p>
            <a:pPr marL="0" indent="0">
              <a:buNone/>
            </a:pPr>
            <a:r>
              <a:rPr lang="en-US" sz="2000" dirty="0"/>
              <a:t>Shared Microsoft To-Do List</a:t>
            </a:r>
          </a:p>
          <a:p>
            <a:pPr marL="0" indent="0">
              <a:buNone/>
            </a:pPr>
            <a:r>
              <a:rPr lang="en-US" sz="2000" dirty="0"/>
              <a:t>Step by step instructions for common tasks to refer back to</a:t>
            </a:r>
          </a:p>
          <a:p>
            <a:pPr marL="0" indent="0">
              <a:buNone/>
            </a:pPr>
            <a:r>
              <a:rPr lang="en-US" sz="2000" dirty="0"/>
              <a:t>Increasing days in office where there is more structure and less distractions</a:t>
            </a:r>
          </a:p>
          <a:p>
            <a:pPr marL="0" indent="0">
              <a:buNone/>
            </a:pPr>
            <a:r>
              <a:rPr lang="en-US" sz="2000" dirty="0"/>
              <a:t>Providing strategies to other staff on clear communication when working with her</a:t>
            </a:r>
          </a:p>
          <a:p>
            <a:pPr marL="0" indent="0">
              <a:buNone/>
            </a:pPr>
            <a:endParaRPr lang="en-US" dirty="0"/>
          </a:p>
        </p:txBody>
      </p:sp>
      <p:sp>
        <p:nvSpPr>
          <p:cNvPr id="4" name="Slide Number Placeholder 3">
            <a:extLst>
              <a:ext uri="{FF2B5EF4-FFF2-40B4-BE49-F238E27FC236}">
                <a16:creationId xmlns:a16="http://schemas.microsoft.com/office/drawing/2014/main" id="{459F17CD-6860-3881-7FFB-18C9DCFC217F}"/>
              </a:ext>
            </a:extLst>
          </p:cNvPr>
          <p:cNvSpPr>
            <a:spLocks noGrp="1"/>
          </p:cNvSpPr>
          <p:nvPr>
            <p:ph type="sldNum" sz="quarter" idx="10"/>
          </p:nvPr>
        </p:nvSpPr>
        <p:spPr/>
        <p:txBody>
          <a:bodyPr/>
          <a:lstStyle/>
          <a:p>
            <a:fld id="{B687C25A-85D7-45A3-A632-EAEB9AB47B96}" type="slidenum">
              <a:rPr lang="en-US" smtClean="0"/>
              <a:pPr/>
              <a:t>11</a:t>
            </a:fld>
            <a:endParaRPr lang="en-US" dirty="0"/>
          </a:p>
        </p:txBody>
      </p:sp>
    </p:spTree>
    <p:extLst>
      <p:ext uri="{BB962C8B-B14F-4D97-AF65-F5344CB8AC3E}">
        <p14:creationId xmlns:p14="http://schemas.microsoft.com/office/powerpoint/2010/main" val="62651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E7B9-841B-9DCD-CC0E-9462F470264A}"/>
              </a:ext>
            </a:extLst>
          </p:cNvPr>
          <p:cNvSpPr>
            <a:spLocks noGrp="1"/>
          </p:cNvSpPr>
          <p:nvPr>
            <p:ph type="title"/>
          </p:nvPr>
        </p:nvSpPr>
        <p:spPr>
          <a:xfrm>
            <a:off x="839788" y="457200"/>
            <a:ext cx="3932237" cy="1600200"/>
          </a:xfrm>
        </p:spPr>
        <p:txBody>
          <a:bodyPr anchor="b">
            <a:normAutofit/>
          </a:bodyPr>
          <a:lstStyle/>
          <a:p>
            <a:r>
              <a:rPr lang="en-US" dirty="0"/>
              <a:t>Tools to Stay on Task</a:t>
            </a:r>
          </a:p>
        </p:txBody>
      </p:sp>
      <p:sp>
        <p:nvSpPr>
          <p:cNvPr id="3" name="Content Placeholder 2">
            <a:extLst>
              <a:ext uri="{FF2B5EF4-FFF2-40B4-BE49-F238E27FC236}">
                <a16:creationId xmlns:a16="http://schemas.microsoft.com/office/drawing/2014/main" id="{DBBD6F49-1555-3063-30BA-D1F471530140}"/>
              </a:ext>
            </a:extLst>
          </p:cNvPr>
          <p:cNvSpPr>
            <a:spLocks noGrp="1"/>
          </p:cNvSpPr>
          <p:nvPr>
            <p:ph type="body" sz="half" idx="2"/>
          </p:nvPr>
        </p:nvSpPr>
        <p:spPr>
          <a:xfrm>
            <a:off x="839788" y="2057400"/>
            <a:ext cx="3932237" cy="3811588"/>
          </a:xfrm>
        </p:spPr>
        <p:txBody>
          <a:bodyPr>
            <a:normAutofit/>
          </a:bodyPr>
          <a:lstStyle/>
          <a:p>
            <a:r>
              <a:rPr lang="en-US" sz="2000" dirty="0"/>
              <a:t>For Discussion:</a:t>
            </a:r>
          </a:p>
          <a:p>
            <a:endParaRPr lang="en-US" sz="2000" dirty="0"/>
          </a:p>
          <a:p>
            <a:r>
              <a:rPr lang="en-US" sz="2000" dirty="0"/>
              <a:t>What are some tools, strategies, or accommodations your coworkers or consumers use to help with time management, organization, prioritizing tasks, and remembering processes?</a:t>
            </a:r>
          </a:p>
        </p:txBody>
      </p:sp>
      <p:pic>
        <p:nvPicPr>
          <p:cNvPr id="6" name="Picture 5" descr="Wall of advesive notes with one standing out">
            <a:extLst>
              <a:ext uri="{FF2B5EF4-FFF2-40B4-BE49-F238E27FC236}">
                <a16:creationId xmlns:a16="http://schemas.microsoft.com/office/drawing/2014/main" id="{62058FB3-F3D5-CA80-EAA0-CFBAD21DE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88" y="1364266"/>
            <a:ext cx="6172200" cy="4119943"/>
          </a:xfrm>
          <a:prstGeom prst="rect">
            <a:avLst/>
          </a:prstGeom>
          <a:noFill/>
        </p:spPr>
      </p:pic>
      <p:sp>
        <p:nvSpPr>
          <p:cNvPr id="4" name="Slide Number Placeholder 3">
            <a:extLst>
              <a:ext uri="{FF2B5EF4-FFF2-40B4-BE49-F238E27FC236}">
                <a16:creationId xmlns:a16="http://schemas.microsoft.com/office/drawing/2014/main" id="{2CC11EB8-3D72-805E-41DE-BB54D8020924}"/>
              </a:ext>
            </a:extLst>
          </p:cNvPr>
          <p:cNvSpPr>
            <a:spLocks noGrp="1"/>
          </p:cNvSpPr>
          <p:nvPr>
            <p:ph type="sldNum" sz="quarter" idx="10"/>
          </p:nvPr>
        </p:nvSpPr>
        <p:spPr>
          <a:xfrm>
            <a:off x="8610600" y="6356350"/>
            <a:ext cx="2743200" cy="365125"/>
          </a:xfrm>
        </p:spPr>
        <p:txBody>
          <a:bodyPr anchor="ctr">
            <a:normAutofit/>
          </a:bodyPr>
          <a:lstStyle/>
          <a:p>
            <a:pPr>
              <a:spcAft>
                <a:spcPts val="600"/>
              </a:spcAft>
            </a:pPr>
            <a:fld id="{B687C25A-85D7-45A3-A632-EAEB9AB47B96}" type="slidenum">
              <a:rPr lang="en-US" smtClean="0"/>
              <a:pPr>
                <a:spcAft>
                  <a:spcPts val="600"/>
                </a:spcAft>
              </a:pPr>
              <a:t>12</a:t>
            </a:fld>
            <a:endParaRPr lang="en-US" dirty="0"/>
          </a:p>
        </p:txBody>
      </p:sp>
    </p:spTree>
    <p:extLst>
      <p:ext uri="{BB962C8B-B14F-4D97-AF65-F5344CB8AC3E}">
        <p14:creationId xmlns:p14="http://schemas.microsoft.com/office/powerpoint/2010/main" val="396446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3B6C-5A65-EB19-CF0A-60CFE4211E0B}"/>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22C2232E-319C-3E5D-73C5-07C8BBBC5392}"/>
              </a:ext>
            </a:extLst>
          </p:cNvPr>
          <p:cNvSpPr>
            <a:spLocks noGrp="1"/>
          </p:cNvSpPr>
          <p:nvPr>
            <p:ph idx="1"/>
          </p:nvPr>
        </p:nvSpPr>
        <p:spPr/>
        <p:txBody>
          <a:bodyPr>
            <a:normAutofit/>
          </a:bodyPr>
          <a:lstStyle/>
          <a:p>
            <a:pPr marL="0" indent="0">
              <a:buNone/>
            </a:pPr>
            <a:r>
              <a:rPr lang="en-US" sz="2200" dirty="0"/>
              <a:t>A staff member with ADHD and a psychiatric disability had a difficult time with criticism, leading to conflict with supervisors, unfounded fear of being fired, and a prolonged need for reassurance and encouragement.</a:t>
            </a:r>
          </a:p>
          <a:p>
            <a:r>
              <a:rPr lang="en-US" sz="2200" dirty="0"/>
              <a:t>Strategy that didn’t work: Verbal reassurance that her job was safe and that management believed in her capacity to do well.</a:t>
            </a:r>
          </a:p>
          <a:p>
            <a:r>
              <a:rPr lang="en-US" sz="2200" dirty="0"/>
              <a:t>Additional information that helped us understand:</a:t>
            </a:r>
          </a:p>
          <a:p>
            <a:pPr lvl="1"/>
            <a:r>
              <a:rPr lang="en-US" sz="2200" dirty="0"/>
              <a:t>Supervisor from previous employment made her feel incompetent and like her job was at risk on a regular basis.</a:t>
            </a:r>
          </a:p>
          <a:p>
            <a:pPr lvl="1"/>
            <a:r>
              <a:rPr lang="en-US" sz="2200" dirty="0"/>
              <a:t>Staff identified as Queer, and some key members of her family were not accepting.</a:t>
            </a:r>
          </a:p>
          <a:p>
            <a:pPr marL="914400" lvl="2" indent="0">
              <a:buNone/>
            </a:pPr>
            <a:endParaRPr lang="en-US" dirty="0"/>
          </a:p>
        </p:txBody>
      </p:sp>
      <p:sp>
        <p:nvSpPr>
          <p:cNvPr id="4" name="Slide Number Placeholder 3">
            <a:extLst>
              <a:ext uri="{FF2B5EF4-FFF2-40B4-BE49-F238E27FC236}">
                <a16:creationId xmlns:a16="http://schemas.microsoft.com/office/drawing/2014/main" id="{91317D39-1152-2568-1DB8-7BE680114478}"/>
              </a:ext>
            </a:extLst>
          </p:cNvPr>
          <p:cNvSpPr>
            <a:spLocks noGrp="1"/>
          </p:cNvSpPr>
          <p:nvPr>
            <p:ph type="sldNum" sz="quarter" idx="10"/>
          </p:nvPr>
        </p:nvSpPr>
        <p:spPr/>
        <p:txBody>
          <a:bodyPr/>
          <a:lstStyle/>
          <a:p>
            <a:fld id="{B687C25A-85D7-45A3-A632-EAEB9AB47B96}" type="slidenum">
              <a:rPr lang="en-US" smtClean="0"/>
              <a:pPr/>
              <a:t>13</a:t>
            </a:fld>
            <a:endParaRPr lang="en-US" dirty="0"/>
          </a:p>
        </p:txBody>
      </p:sp>
    </p:spTree>
    <p:extLst>
      <p:ext uri="{BB962C8B-B14F-4D97-AF65-F5344CB8AC3E}">
        <p14:creationId xmlns:p14="http://schemas.microsoft.com/office/powerpoint/2010/main" val="136503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D96D-428A-0495-70D3-2CD0B3BC6268}"/>
              </a:ext>
            </a:extLst>
          </p:cNvPr>
          <p:cNvSpPr>
            <a:spLocks noGrp="1"/>
          </p:cNvSpPr>
          <p:nvPr>
            <p:ph type="title"/>
          </p:nvPr>
        </p:nvSpPr>
        <p:spPr/>
        <p:txBody>
          <a:bodyPr/>
          <a:lstStyle/>
          <a:p>
            <a:r>
              <a:rPr lang="en-US" dirty="0"/>
              <a:t>Scenario 2 Successful Approach</a:t>
            </a:r>
          </a:p>
        </p:txBody>
      </p:sp>
      <p:sp>
        <p:nvSpPr>
          <p:cNvPr id="3" name="Content Placeholder 2">
            <a:extLst>
              <a:ext uri="{FF2B5EF4-FFF2-40B4-BE49-F238E27FC236}">
                <a16:creationId xmlns:a16="http://schemas.microsoft.com/office/drawing/2014/main" id="{9792293F-5124-26B5-C308-A27296EE62E8}"/>
              </a:ext>
            </a:extLst>
          </p:cNvPr>
          <p:cNvSpPr>
            <a:spLocks noGrp="1"/>
          </p:cNvSpPr>
          <p:nvPr>
            <p:ph idx="1"/>
          </p:nvPr>
        </p:nvSpPr>
        <p:spPr/>
        <p:txBody>
          <a:bodyPr>
            <a:normAutofit/>
          </a:bodyPr>
          <a:lstStyle/>
          <a:p>
            <a:r>
              <a:rPr lang="en-US" sz="2400" dirty="0"/>
              <a:t>Upper management started spending more time with her. </a:t>
            </a:r>
          </a:p>
          <a:p>
            <a:pPr lvl="1"/>
            <a:r>
              <a:rPr lang="en-US" sz="2400" dirty="0"/>
              <a:t>CPO worked on some projects with her. </a:t>
            </a:r>
          </a:p>
          <a:p>
            <a:pPr lvl="1"/>
            <a:r>
              <a:rPr lang="en-US" sz="2400" dirty="0"/>
              <a:t>CEO scheduled regular mentoring/virtual coffee time with her. </a:t>
            </a:r>
          </a:p>
          <a:p>
            <a:pPr lvl="1"/>
            <a:r>
              <a:rPr lang="en-US" sz="2400" dirty="0"/>
              <a:t>The staff member developed trust and confidence through these interactions.</a:t>
            </a:r>
          </a:p>
          <a:p>
            <a:pPr lvl="2"/>
            <a:r>
              <a:rPr lang="en-US" sz="2400" dirty="0"/>
              <a:t>She now appreciates direct, honest feedback.</a:t>
            </a:r>
          </a:p>
          <a:p>
            <a:pPr lvl="2"/>
            <a:endParaRPr lang="en-US" sz="2400" dirty="0"/>
          </a:p>
          <a:p>
            <a:r>
              <a:rPr lang="en-US" sz="2400" dirty="0"/>
              <a:t>Emotional Deposits Approach</a:t>
            </a:r>
          </a:p>
        </p:txBody>
      </p:sp>
      <p:sp>
        <p:nvSpPr>
          <p:cNvPr id="4" name="Slide Number Placeholder 3">
            <a:extLst>
              <a:ext uri="{FF2B5EF4-FFF2-40B4-BE49-F238E27FC236}">
                <a16:creationId xmlns:a16="http://schemas.microsoft.com/office/drawing/2014/main" id="{2C9FF0D3-093D-A29A-1B5E-FA0628831CB5}"/>
              </a:ext>
            </a:extLst>
          </p:cNvPr>
          <p:cNvSpPr>
            <a:spLocks noGrp="1"/>
          </p:cNvSpPr>
          <p:nvPr>
            <p:ph type="sldNum" sz="quarter" idx="10"/>
          </p:nvPr>
        </p:nvSpPr>
        <p:spPr/>
        <p:txBody>
          <a:bodyPr/>
          <a:lstStyle/>
          <a:p>
            <a:fld id="{B687C25A-85D7-45A3-A632-EAEB9AB47B96}" type="slidenum">
              <a:rPr lang="en-US" smtClean="0"/>
              <a:pPr/>
              <a:t>14</a:t>
            </a:fld>
            <a:endParaRPr lang="en-US" dirty="0"/>
          </a:p>
        </p:txBody>
      </p:sp>
    </p:spTree>
    <p:extLst>
      <p:ext uri="{BB962C8B-B14F-4D97-AF65-F5344CB8AC3E}">
        <p14:creationId xmlns:p14="http://schemas.microsoft.com/office/powerpoint/2010/main" val="63007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E7B9-841B-9DCD-CC0E-9462F470264A}"/>
              </a:ext>
            </a:extLst>
          </p:cNvPr>
          <p:cNvSpPr>
            <a:spLocks noGrp="1"/>
          </p:cNvSpPr>
          <p:nvPr>
            <p:ph type="title"/>
          </p:nvPr>
        </p:nvSpPr>
        <p:spPr>
          <a:xfrm>
            <a:off x="839788" y="457200"/>
            <a:ext cx="3932237" cy="1600200"/>
          </a:xfrm>
        </p:spPr>
        <p:txBody>
          <a:bodyPr anchor="b">
            <a:normAutofit/>
          </a:bodyPr>
          <a:lstStyle/>
          <a:p>
            <a:r>
              <a:rPr lang="en-US" dirty="0"/>
              <a:t>Strategies to Build Confidence</a:t>
            </a:r>
          </a:p>
        </p:txBody>
      </p:sp>
      <p:sp>
        <p:nvSpPr>
          <p:cNvPr id="3" name="Content Placeholder 2">
            <a:extLst>
              <a:ext uri="{FF2B5EF4-FFF2-40B4-BE49-F238E27FC236}">
                <a16:creationId xmlns:a16="http://schemas.microsoft.com/office/drawing/2014/main" id="{DBBD6F49-1555-3063-30BA-D1F471530140}"/>
              </a:ext>
            </a:extLst>
          </p:cNvPr>
          <p:cNvSpPr>
            <a:spLocks noGrp="1"/>
          </p:cNvSpPr>
          <p:nvPr>
            <p:ph type="body" sz="half" idx="2"/>
          </p:nvPr>
        </p:nvSpPr>
        <p:spPr>
          <a:xfrm>
            <a:off x="839788" y="2057400"/>
            <a:ext cx="3932237" cy="3811588"/>
          </a:xfrm>
        </p:spPr>
        <p:txBody>
          <a:bodyPr>
            <a:normAutofit/>
          </a:bodyPr>
          <a:lstStyle/>
          <a:p>
            <a:r>
              <a:rPr lang="en-US" sz="2000" dirty="0"/>
              <a:t>For Discussion:</a:t>
            </a:r>
          </a:p>
          <a:p>
            <a:endParaRPr lang="en-US" sz="2000" dirty="0"/>
          </a:p>
          <a:p>
            <a:r>
              <a:rPr lang="en-US" sz="2000" dirty="0"/>
              <a:t>What are some tools, strategies, or accommodations that may build confidence and self-esteem in your coworkers or consumers?</a:t>
            </a:r>
          </a:p>
        </p:txBody>
      </p:sp>
      <p:pic>
        <p:nvPicPr>
          <p:cNvPr id="7" name="Picture 6" descr="arms reaching to make hands of different skin colors form a circle">
            <a:extLst>
              <a:ext uri="{FF2B5EF4-FFF2-40B4-BE49-F238E27FC236}">
                <a16:creationId xmlns:a16="http://schemas.microsoft.com/office/drawing/2014/main" id="{5CE4AB92-7FEF-E5F8-4396-E5AFEF777E29}"/>
              </a:ext>
            </a:extLst>
          </p:cNvPr>
          <p:cNvPicPr>
            <a:picLocks noChangeAspect="1"/>
          </p:cNvPicPr>
          <p:nvPr/>
        </p:nvPicPr>
        <p:blipFill rotWithShape="1">
          <a:blip r:embed="rId2">
            <a:extLst>
              <a:ext uri="{28A0092B-C50C-407E-A947-70E740481C1C}">
                <a14:useLocalDpi xmlns:a14="http://schemas.microsoft.com/office/drawing/2010/main" val="0"/>
              </a:ext>
            </a:extLst>
          </a:blip>
          <a:srcRect l="113" r="7122" b="3"/>
          <a:stretch/>
        </p:blipFill>
        <p:spPr>
          <a:xfrm>
            <a:off x="5421313" y="1482725"/>
            <a:ext cx="6172200" cy="4873625"/>
          </a:xfrm>
          <a:prstGeom prst="rect">
            <a:avLst/>
          </a:prstGeom>
          <a:noFill/>
        </p:spPr>
      </p:pic>
      <p:sp>
        <p:nvSpPr>
          <p:cNvPr id="4" name="Slide Number Placeholder 3">
            <a:extLst>
              <a:ext uri="{FF2B5EF4-FFF2-40B4-BE49-F238E27FC236}">
                <a16:creationId xmlns:a16="http://schemas.microsoft.com/office/drawing/2014/main" id="{2CC11EB8-3D72-805E-41DE-BB54D8020924}"/>
              </a:ext>
            </a:extLst>
          </p:cNvPr>
          <p:cNvSpPr>
            <a:spLocks noGrp="1"/>
          </p:cNvSpPr>
          <p:nvPr>
            <p:ph type="sldNum" sz="quarter" idx="10"/>
          </p:nvPr>
        </p:nvSpPr>
        <p:spPr>
          <a:xfrm>
            <a:off x="8610600" y="6356350"/>
            <a:ext cx="2743200" cy="365125"/>
          </a:xfrm>
        </p:spPr>
        <p:txBody>
          <a:bodyPr anchor="ctr">
            <a:normAutofit/>
          </a:bodyPr>
          <a:lstStyle/>
          <a:p>
            <a:pPr>
              <a:spcAft>
                <a:spcPts val="600"/>
              </a:spcAft>
            </a:pPr>
            <a:fld id="{B687C25A-85D7-45A3-A632-EAEB9AB47B96}" type="slidenum">
              <a:rPr lang="en-US" smtClean="0"/>
              <a:pPr>
                <a:spcAft>
                  <a:spcPts val="600"/>
                </a:spcAft>
              </a:pPr>
              <a:t>15</a:t>
            </a:fld>
            <a:endParaRPr lang="en-US" dirty="0"/>
          </a:p>
        </p:txBody>
      </p:sp>
    </p:spTree>
    <p:extLst>
      <p:ext uri="{BB962C8B-B14F-4D97-AF65-F5344CB8AC3E}">
        <p14:creationId xmlns:p14="http://schemas.microsoft.com/office/powerpoint/2010/main" val="393512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EBD9-3451-2062-4423-D4C1594455D8}"/>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5D83BD98-B74A-FDCC-83E6-512E1D165094}"/>
              </a:ext>
            </a:extLst>
          </p:cNvPr>
          <p:cNvSpPr>
            <a:spLocks noGrp="1"/>
          </p:cNvSpPr>
          <p:nvPr>
            <p:ph idx="1"/>
          </p:nvPr>
        </p:nvSpPr>
        <p:spPr/>
        <p:txBody>
          <a:bodyPr/>
          <a:lstStyle/>
          <a:p>
            <a:r>
              <a:rPr lang="en-US" sz="2400" dirty="0"/>
              <a:t>Staff member with psychiatric disability was experiencing significant mental health symptoms and checked themselves into intensive treatment program. </a:t>
            </a:r>
          </a:p>
          <a:p>
            <a:r>
              <a:rPr lang="en-US" sz="2400" dirty="0"/>
              <a:t>Other information to note:</a:t>
            </a:r>
          </a:p>
          <a:p>
            <a:pPr lvl="1"/>
            <a:r>
              <a:rPr lang="en-US" sz="2400" dirty="0"/>
              <a:t>Staff member had recently moved to the area and did not have a support network nearby</a:t>
            </a:r>
          </a:p>
          <a:p>
            <a:pPr lvl="1"/>
            <a:r>
              <a:rPr lang="en-US" sz="2400" dirty="0"/>
              <a:t>Staff member’s parents had a history of doubting her ability to live independently due to her disabilities, limiting her trust and ability to use them as a support</a:t>
            </a:r>
          </a:p>
          <a:p>
            <a:pPr lvl="3"/>
            <a:endParaRPr lang="en-US" dirty="0"/>
          </a:p>
        </p:txBody>
      </p:sp>
      <p:sp>
        <p:nvSpPr>
          <p:cNvPr id="4" name="Slide Number Placeholder 3">
            <a:extLst>
              <a:ext uri="{FF2B5EF4-FFF2-40B4-BE49-F238E27FC236}">
                <a16:creationId xmlns:a16="http://schemas.microsoft.com/office/drawing/2014/main" id="{A5E6CAD4-3E13-3456-A95E-F289A11602A4}"/>
              </a:ext>
            </a:extLst>
          </p:cNvPr>
          <p:cNvSpPr>
            <a:spLocks noGrp="1"/>
          </p:cNvSpPr>
          <p:nvPr>
            <p:ph type="sldNum" sz="quarter" idx="10"/>
          </p:nvPr>
        </p:nvSpPr>
        <p:spPr/>
        <p:txBody>
          <a:bodyPr/>
          <a:lstStyle/>
          <a:p>
            <a:fld id="{B687C25A-85D7-45A3-A632-EAEB9AB47B96}" type="slidenum">
              <a:rPr lang="en-US" smtClean="0"/>
              <a:pPr/>
              <a:t>16</a:t>
            </a:fld>
            <a:endParaRPr lang="en-US" dirty="0"/>
          </a:p>
        </p:txBody>
      </p:sp>
    </p:spTree>
    <p:extLst>
      <p:ext uri="{BB962C8B-B14F-4D97-AF65-F5344CB8AC3E}">
        <p14:creationId xmlns:p14="http://schemas.microsoft.com/office/powerpoint/2010/main" val="1904160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D96D-428A-0495-70D3-2CD0B3BC6268}"/>
              </a:ext>
            </a:extLst>
          </p:cNvPr>
          <p:cNvSpPr>
            <a:spLocks noGrp="1"/>
          </p:cNvSpPr>
          <p:nvPr>
            <p:ph type="title"/>
          </p:nvPr>
        </p:nvSpPr>
        <p:spPr/>
        <p:txBody>
          <a:bodyPr/>
          <a:lstStyle/>
          <a:p>
            <a:r>
              <a:rPr lang="en-US" dirty="0"/>
              <a:t>Scenario 3 Successful Approach</a:t>
            </a:r>
          </a:p>
        </p:txBody>
      </p:sp>
      <p:sp>
        <p:nvSpPr>
          <p:cNvPr id="3" name="Content Placeholder 2">
            <a:extLst>
              <a:ext uri="{FF2B5EF4-FFF2-40B4-BE49-F238E27FC236}">
                <a16:creationId xmlns:a16="http://schemas.microsoft.com/office/drawing/2014/main" id="{9792293F-5124-26B5-C308-A27296EE62E8}"/>
              </a:ext>
            </a:extLst>
          </p:cNvPr>
          <p:cNvSpPr>
            <a:spLocks noGrp="1"/>
          </p:cNvSpPr>
          <p:nvPr>
            <p:ph idx="1"/>
          </p:nvPr>
        </p:nvSpPr>
        <p:spPr/>
        <p:txBody>
          <a:bodyPr>
            <a:normAutofit fontScale="92500"/>
          </a:bodyPr>
          <a:lstStyle/>
          <a:p>
            <a:r>
              <a:rPr lang="en-US" sz="2200" dirty="0"/>
              <a:t>Since phone use was limited in the facility, leadership remained “on call” after hours to help support the staff at any time</a:t>
            </a:r>
          </a:p>
          <a:p>
            <a:r>
              <a:rPr lang="en-US" sz="2200" dirty="0"/>
              <a:t>Asked for specific ways we could help--What do you need or wish you had there?</a:t>
            </a:r>
          </a:p>
          <a:p>
            <a:pPr lvl="1"/>
            <a:r>
              <a:rPr lang="en-US" sz="2200" dirty="0"/>
              <a:t>Provided comfy lounge clothes and hygiene items</a:t>
            </a:r>
          </a:p>
          <a:p>
            <a:r>
              <a:rPr lang="en-US" sz="2200" dirty="0"/>
              <a:t>Access to sick leave pool</a:t>
            </a:r>
          </a:p>
          <a:p>
            <a:r>
              <a:rPr lang="en-US" sz="2200" dirty="0"/>
              <a:t>Served as an advocate when family was served notice of commitment hearing</a:t>
            </a:r>
          </a:p>
          <a:p>
            <a:pPr lvl="1"/>
            <a:r>
              <a:rPr lang="en-US" sz="2200" dirty="0"/>
              <a:t>With permission, communicated with staff’s mother and her appointed attorney</a:t>
            </a:r>
          </a:p>
          <a:p>
            <a:r>
              <a:rPr lang="en-US" sz="2200" dirty="0"/>
              <a:t>Upon discharge, helped brainstorm solutions for recognizing concerning symptoms to seek help sooner</a:t>
            </a:r>
          </a:p>
          <a:p>
            <a:r>
              <a:rPr lang="en-US" sz="2200" dirty="0"/>
              <a:t>Granted request to transfer to office closer to support system when opening became available</a:t>
            </a:r>
          </a:p>
          <a:p>
            <a:pPr lvl="1"/>
            <a:endParaRPr lang="en-US" dirty="0"/>
          </a:p>
          <a:p>
            <a:endParaRPr lang="en-US" sz="2400" dirty="0"/>
          </a:p>
        </p:txBody>
      </p:sp>
      <p:sp>
        <p:nvSpPr>
          <p:cNvPr id="4" name="Slide Number Placeholder 3">
            <a:extLst>
              <a:ext uri="{FF2B5EF4-FFF2-40B4-BE49-F238E27FC236}">
                <a16:creationId xmlns:a16="http://schemas.microsoft.com/office/drawing/2014/main" id="{2C9FF0D3-093D-A29A-1B5E-FA0628831CB5}"/>
              </a:ext>
            </a:extLst>
          </p:cNvPr>
          <p:cNvSpPr>
            <a:spLocks noGrp="1"/>
          </p:cNvSpPr>
          <p:nvPr>
            <p:ph type="sldNum" sz="quarter" idx="10"/>
          </p:nvPr>
        </p:nvSpPr>
        <p:spPr/>
        <p:txBody>
          <a:bodyPr/>
          <a:lstStyle/>
          <a:p>
            <a:fld id="{B687C25A-85D7-45A3-A632-EAEB9AB47B96}" type="slidenum">
              <a:rPr lang="en-US" smtClean="0"/>
              <a:pPr/>
              <a:t>17</a:t>
            </a:fld>
            <a:endParaRPr lang="en-US" dirty="0"/>
          </a:p>
        </p:txBody>
      </p:sp>
    </p:spTree>
    <p:extLst>
      <p:ext uri="{BB962C8B-B14F-4D97-AF65-F5344CB8AC3E}">
        <p14:creationId xmlns:p14="http://schemas.microsoft.com/office/powerpoint/2010/main" val="3358119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E7B9-841B-9DCD-CC0E-9462F470264A}"/>
              </a:ext>
            </a:extLst>
          </p:cNvPr>
          <p:cNvSpPr>
            <a:spLocks noGrp="1"/>
          </p:cNvSpPr>
          <p:nvPr>
            <p:ph type="title"/>
          </p:nvPr>
        </p:nvSpPr>
        <p:spPr>
          <a:xfrm>
            <a:off x="839788" y="457200"/>
            <a:ext cx="3932237" cy="1600200"/>
          </a:xfrm>
        </p:spPr>
        <p:txBody>
          <a:bodyPr anchor="b">
            <a:normAutofit/>
          </a:bodyPr>
          <a:lstStyle/>
          <a:p>
            <a:r>
              <a:rPr lang="en-US" dirty="0"/>
              <a:t>Tools for Mental Health Support</a:t>
            </a:r>
          </a:p>
        </p:txBody>
      </p:sp>
      <p:sp>
        <p:nvSpPr>
          <p:cNvPr id="3" name="Content Placeholder 2">
            <a:extLst>
              <a:ext uri="{FF2B5EF4-FFF2-40B4-BE49-F238E27FC236}">
                <a16:creationId xmlns:a16="http://schemas.microsoft.com/office/drawing/2014/main" id="{DBBD6F49-1555-3063-30BA-D1F471530140}"/>
              </a:ext>
            </a:extLst>
          </p:cNvPr>
          <p:cNvSpPr>
            <a:spLocks noGrp="1"/>
          </p:cNvSpPr>
          <p:nvPr>
            <p:ph type="body" sz="half" idx="2"/>
          </p:nvPr>
        </p:nvSpPr>
        <p:spPr>
          <a:xfrm>
            <a:off x="839788" y="2057400"/>
            <a:ext cx="3932237" cy="3811588"/>
          </a:xfrm>
        </p:spPr>
        <p:txBody>
          <a:bodyPr>
            <a:normAutofit/>
          </a:bodyPr>
          <a:lstStyle/>
          <a:p>
            <a:r>
              <a:rPr lang="en-US" sz="2000" dirty="0"/>
              <a:t>For Discussion:</a:t>
            </a:r>
          </a:p>
          <a:p>
            <a:endParaRPr lang="en-US" sz="2000" dirty="0"/>
          </a:p>
          <a:p>
            <a:r>
              <a:rPr lang="en-US" sz="2000" dirty="0"/>
              <a:t>What are some tools, strategies, or accommodations your coworkers or consumers use to help with psychiatric episodes and times when they need additional emotional and advocacy support?</a:t>
            </a:r>
          </a:p>
        </p:txBody>
      </p:sp>
      <p:pic>
        <p:nvPicPr>
          <p:cNvPr id="7" name="Picture 6" descr="a blue yarn is shaped into squiggly lines that make the shape a brain, the blue yarn is tied to red yard that is wrapped into the shape of a heart">
            <a:extLst>
              <a:ext uri="{FF2B5EF4-FFF2-40B4-BE49-F238E27FC236}">
                <a16:creationId xmlns:a16="http://schemas.microsoft.com/office/drawing/2014/main" id="{E3125139-597D-467E-CF40-835E2508E2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3188" y="1688306"/>
            <a:ext cx="6172200" cy="3471862"/>
          </a:xfrm>
          <a:prstGeom prst="rect">
            <a:avLst/>
          </a:prstGeom>
          <a:noFill/>
        </p:spPr>
      </p:pic>
      <p:sp>
        <p:nvSpPr>
          <p:cNvPr id="4" name="Slide Number Placeholder 3">
            <a:extLst>
              <a:ext uri="{FF2B5EF4-FFF2-40B4-BE49-F238E27FC236}">
                <a16:creationId xmlns:a16="http://schemas.microsoft.com/office/drawing/2014/main" id="{2CC11EB8-3D72-805E-41DE-BB54D8020924}"/>
              </a:ext>
            </a:extLst>
          </p:cNvPr>
          <p:cNvSpPr>
            <a:spLocks noGrp="1"/>
          </p:cNvSpPr>
          <p:nvPr>
            <p:ph type="sldNum" sz="quarter" idx="10"/>
          </p:nvPr>
        </p:nvSpPr>
        <p:spPr>
          <a:xfrm>
            <a:off x="8610600" y="6356350"/>
            <a:ext cx="2743200" cy="365125"/>
          </a:xfrm>
        </p:spPr>
        <p:txBody>
          <a:bodyPr anchor="ctr">
            <a:normAutofit/>
          </a:bodyPr>
          <a:lstStyle/>
          <a:p>
            <a:pPr>
              <a:spcAft>
                <a:spcPts val="600"/>
              </a:spcAft>
            </a:pPr>
            <a:fld id="{B687C25A-85D7-45A3-A632-EAEB9AB47B96}" type="slidenum">
              <a:rPr lang="en-US" smtClean="0"/>
              <a:pPr>
                <a:spcAft>
                  <a:spcPts val="600"/>
                </a:spcAft>
              </a:pPr>
              <a:t>18</a:t>
            </a:fld>
            <a:endParaRPr lang="en-US" dirty="0"/>
          </a:p>
        </p:txBody>
      </p:sp>
    </p:spTree>
    <p:extLst>
      <p:ext uri="{BB962C8B-B14F-4D97-AF65-F5344CB8AC3E}">
        <p14:creationId xmlns:p14="http://schemas.microsoft.com/office/powerpoint/2010/main" val="3899473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461A-9E48-6F19-6BF9-0823040490A8}"/>
              </a:ext>
            </a:extLst>
          </p:cNvPr>
          <p:cNvSpPr>
            <a:spLocks noGrp="1"/>
          </p:cNvSpPr>
          <p:nvPr>
            <p:ph type="title"/>
          </p:nvPr>
        </p:nvSpPr>
        <p:spPr/>
        <p:txBody>
          <a:bodyPr/>
          <a:lstStyle/>
          <a:p>
            <a:r>
              <a:rPr lang="en-US" dirty="0"/>
              <a:t>Tools</a:t>
            </a:r>
          </a:p>
        </p:txBody>
      </p:sp>
      <p:sp>
        <p:nvSpPr>
          <p:cNvPr id="3" name="Content Placeholder 2">
            <a:extLst>
              <a:ext uri="{FF2B5EF4-FFF2-40B4-BE49-F238E27FC236}">
                <a16:creationId xmlns:a16="http://schemas.microsoft.com/office/drawing/2014/main" id="{C29DACDF-C1D1-4B3B-0368-536C38253C27}"/>
              </a:ext>
            </a:extLst>
          </p:cNvPr>
          <p:cNvSpPr>
            <a:spLocks noGrp="1"/>
          </p:cNvSpPr>
          <p:nvPr>
            <p:ph idx="1"/>
          </p:nvPr>
        </p:nvSpPr>
        <p:spPr/>
        <p:txBody>
          <a:bodyPr/>
          <a:lstStyle/>
          <a:p>
            <a:r>
              <a:rPr lang="en-US" dirty="0"/>
              <a:t>AskJan</a:t>
            </a:r>
          </a:p>
          <a:p>
            <a:r>
              <a:rPr lang="en-US" dirty="0"/>
              <a:t>Microsoft To-Do</a:t>
            </a:r>
          </a:p>
          <a:p>
            <a:r>
              <a:rPr lang="en-US" dirty="0"/>
              <a:t>Shared Live Documents (Share Point)</a:t>
            </a:r>
          </a:p>
          <a:p>
            <a:r>
              <a:rPr lang="en-US" dirty="0"/>
              <a:t>Outlook Calendar</a:t>
            </a:r>
          </a:p>
          <a:p>
            <a:r>
              <a:rPr lang="en-US" dirty="0"/>
              <a:t>Encouragement notes</a:t>
            </a:r>
          </a:p>
          <a:p>
            <a:r>
              <a:rPr lang="en-US" dirty="0"/>
              <a:t>Kudoboards </a:t>
            </a:r>
          </a:p>
          <a:p>
            <a:r>
              <a:rPr lang="en-US" dirty="0"/>
              <a:t>Teams chats</a:t>
            </a:r>
          </a:p>
          <a:p>
            <a:r>
              <a:rPr lang="en-US" dirty="0"/>
              <a:t>Assistive Technology </a:t>
            </a:r>
          </a:p>
          <a:p>
            <a:r>
              <a:rPr lang="en-US" dirty="0"/>
              <a:t>Accessible Offices </a:t>
            </a:r>
          </a:p>
          <a:p>
            <a:r>
              <a:rPr lang="en-US" dirty="0"/>
              <a:t>Connecting with other CILs! </a:t>
            </a:r>
          </a:p>
          <a:p>
            <a:endParaRPr lang="en-US" dirty="0"/>
          </a:p>
        </p:txBody>
      </p:sp>
      <p:sp>
        <p:nvSpPr>
          <p:cNvPr id="4" name="Slide Number Placeholder 3">
            <a:extLst>
              <a:ext uri="{FF2B5EF4-FFF2-40B4-BE49-F238E27FC236}">
                <a16:creationId xmlns:a16="http://schemas.microsoft.com/office/drawing/2014/main" id="{BEDD39A2-706F-BB33-C6FA-31A296FA7146}"/>
              </a:ext>
            </a:extLst>
          </p:cNvPr>
          <p:cNvSpPr>
            <a:spLocks noGrp="1"/>
          </p:cNvSpPr>
          <p:nvPr>
            <p:ph type="sldNum" sz="quarter" idx="10"/>
          </p:nvPr>
        </p:nvSpPr>
        <p:spPr/>
        <p:txBody>
          <a:bodyPr/>
          <a:lstStyle/>
          <a:p>
            <a:fld id="{B687C25A-85D7-45A3-A632-EAEB9AB47B96}" type="slidenum">
              <a:rPr lang="en-US" smtClean="0"/>
              <a:pPr/>
              <a:t>19</a:t>
            </a:fld>
            <a:endParaRPr lang="en-US" dirty="0"/>
          </a:p>
        </p:txBody>
      </p:sp>
    </p:spTree>
    <p:extLst>
      <p:ext uri="{BB962C8B-B14F-4D97-AF65-F5344CB8AC3E}">
        <p14:creationId xmlns:p14="http://schemas.microsoft.com/office/powerpoint/2010/main" val="288966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77B43-2488-3275-03F4-B821D613AD4E}"/>
              </a:ext>
            </a:extLst>
          </p:cNvPr>
          <p:cNvSpPr>
            <a:spLocks noGrp="1" noRot="1" noMove="1" noResize="1" noEditPoints="1" noAdjustHandles="1" noChangeArrowheads="1" noChangeShapeType="1"/>
          </p:cNvSpPr>
          <p:nvPr>
            <p:ph type="title"/>
          </p:nvPr>
        </p:nvSpPr>
        <p:spPr/>
        <p:txBody>
          <a:bodyPr/>
          <a:lstStyle/>
          <a:p>
            <a:r>
              <a:rPr lang="en-US" dirty="0"/>
              <a:t>Today’s Presenters</a:t>
            </a:r>
          </a:p>
        </p:txBody>
      </p:sp>
      <p:sp>
        <p:nvSpPr>
          <p:cNvPr id="5" name="Text Placeholder 4">
            <a:extLst>
              <a:ext uri="{FF2B5EF4-FFF2-40B4-BE49-F238E27FC236}">
                <a16:creationId xmlns:a16="http://schemas.microsoft.com/office/drawing/2014/main" id="{ACD7E302-3C8B-6F98-16BA-23928E77AFDC}"/>
              </a:ext>
            </a:extLst>
          </p:cNvPr>
          <p:cNvSpPr>
            <a:spLocks noGrp="1"/>
          </p:cNvSpPr>
          <p:nvPr>
            <p:ph type="body" idx="1"/>
          </p:nvPr>
        </p:nvSpPr>
        <p:spPr>
          <a:xfrm>
            <a:off x="836612" y="1388932"/>
            <a:ext cx="5157787" cy="1325562"/>
          </a:xfrm>
        </p:spPr>
        <p:txBody>
          <a:bodyPr>
            <a:noAutofit/>
          </a:bodyPr>
          <a:lstStyle/>
          <a:p>
            <a:r>
              <a:rPr lang="en-US" sz="1800" dirty="0"/>
              <a:t>Kimberly Tissot</a:t>
            </a:r>
          </a:p>
          <a:p>
            <a:r>
              <a:rPr lang="en-US" sz="1800" dirty="0"/>
              <a:t>(she, her)</a:t>
            </a:r>
          </a:p>
          <a:p>
            <a:r>
              <a:rPr lang="en-US" sz="1800" dirty="0"/>
              <a:t>President and Chief Executive Officer</a:t>
            </a:r>
          </a:p>
        </p:txBody>
      </p:sp>
      <p:pic>
        <p:nvPicPr>
          <p:cNvPr id="9" name="Content Placeholder 8" descr="A white woman with shoulder length dark blond hair and glasses with one leg using crutches standing in front of shrubs">
            <a:extLst>
              <a:ext uri="{FF2B5EF4-FFF2-40B4-BE49-F238E27FC236}">
                <a16:creationId xmlns:a16="http://schemas.microsoft.com/office/drawing/2014/main" id="{2B17E881-E436-5F97-10F0-1FFEEE04468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602"/>
          <a:stretch/>
        </p:blipFill>
        <p:spPr>
          <a:xfrm>
            <a:off x="1498862" y="2846895"/>
            <a:ext cx="2736345" cy="3874580"/>
          </a:xfrm>
        </p:spPr>
      </p:pic>
      <p:sp>
        <p:nvSpPr>
          <p:cNvPr id="7" name="Text Placeholder 6">
            <a:extLst>
              <a:ext uri="{FF2B5EF4-FFF2-40B4-BE49-F238E27FC236}">
                <a16:creationId xmlns:a16="http://schemas.microsoft.com/office/drawing/2014/main" id="{20DAB0F6-37E7-532C-51B1-681C0755A6C3}"/>
              </a:ext>
            </a:extLst>
          </p:cNvPr>
          <p:cNvSpPr>
            <a:spLocks noGrp="1"/>
          </p:cNvSpPr>
          <p:nvPr>
            <p:ph type="body" sz="quarter" idx="3"/>
          </p:nvPr>
        </p:nvSpPr>
        <p:spPr>
          <a:xfrm>
            <a:off x="5737748" y="1552804"/>
            <a:ext cx="5614464" cy="1325562"/>
          </a:xfrm>
        </p:spPr>
        <p:txBody>
          <a:bodyPr>
            <a:noAutofit/>
          </a:bodyPr>
          <a:lstStyle/>
          <a:p>
            <a:r>
              <a:rPr lang="en-US" sz="1800" dirty="0"/>
              <a:t>Jerri Davison</a:t>
            </a:r>
          </a:p>
          <a:p>
            <a:r>
              <a:rPr lang="en-US" sz="1800" dirty="0"/>
              <a:t>(she,her)</a:t>
            </a:r>
          </a:p>
          <a:p>
            <a:r>
              <a:rPr lang="en-US" sz="1800" dirty="0"/>
              <a:t>Senior Vice President and Chief Executive Officer</a:t>
            </a:r>
          </a:p>
        </p:txBody>
      </p:sp>
      <p:sp>
        <p:nvSpPr>
          <p:cNvPr id="2" name="Slide Number Placeholder 1">
            <a:extLst>
              <a:ext uri="{FF2B5EF4-FFF2-40B4-BE49-F238E27FC236}">
                <a16:creationId xmlns:a16="http://schemas.microsoft.com/office/drawing/2014/main" id="{333495F1-27A1-8B8D-28B9-CA79726CF5F2}"/>
              </a:ext>
            </a:extLst>
          </p:cNvPr>
          <p:cNvSpPr>
            <a:spLocks noGrp="1" noRot="1" noMove="1" noResize="1" noEditPoints="1" noAdjustHandles="1" noChangeArrowheads="1" noChangeShapeType="1"/>
          </p:cNvSpPr>
          <p:nvPr>
            <p:ph type="sldNum" sz="quarter" idx="10"/>
          </p:nvPr>
        </p:nvSpPr>
        <p:spPr/>
        <p:txBody>
          <a:bodyPr/>
          <a:lstStyle/>
          <a:p>
            <a:fld id="{B687C25A-85D7-45A3-A632-EAEB9AB47B96}" type="slidenum">
              <a:rPr lang="en-US" smtClean="0"/>
              <a:t>2</a:t>
            </a:fld>
            <a:endParaRPr lang="en-US" dirty="0"/>
          </a:p>
        </p:txBody>
      </p:sp>
      <p:pic>
        <p:nvPicPr>
          <p:cNvPr id="11" name="Picture 10" descr="A closeup of white woman with highlighted brow wavy hair smiling in front of greenery">
            <a:extLst>
              <a:ext uri="{FF2B5EF4-FFF2-40B4-BE49-F238E27FC236}">
                <a16:creationId xmlns:a16="http://schemas.microsoft.com/office/drawing/2014/main" id="{398BE7CC-2E66-4F5A-D246-3B599029B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483" y="2844335"/>
            <a:ext cx="3877140" cy="3877140"/>
          </a:xfrm>
          <a:prstGeom prst="rect">
            <a:avLst/>
          </a:prstGeom>
        </p:spPr>
      </p:pic>
    </p:spTree>
    <p:extLst>
      <p:ext uri="{BB962C8B-B14F-4D97-AF65-F5344CB8AC3E}">
        <p14:creationId xmlns:p14="http://schemas.microsoft.com/office/powerpoint/2010/main" val="1430584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98B8-D01B-AC5F-6668-8C4949D7AAB2}"/>
              </a:ext>
            </a:extLst>
          </p:cNvPr>
          <p:cNvSpPr>
            <a:spLocks noGrp="1" noRot="1" noMove="1" noResize="1" noEditPoints="1" noAdjustHandles="1" noChangeArrowheads="1" noChangeShapeType="1"/>
          </p:cNvSpPr>
          <p:nvPr>
            <p:ph type="title"/>
          </p:nvPr>
        </p:nvSpPr>
        <p:spPr/>
        <p:txBody>
          <a:bodyPr/>
          <a:lstStyle/>
          <a:p>
            <a:r>
              <a:rPr lang="en-US" dirty="0"/>
              <a:t>Stay in touch</a:t>
            </a:r>
          </a:p>
        </p:txBody>
      </p:sp>
      <p:sp>
        <p:nvSpPr>
          <p:cNvPr id="3" name="Content Placeholder 2">
            <a:extLst>
              <a:ext uri="{FF2B5EF4-FFF2-40B4-BE49-F238E27FC236}">
                <a16:creationId xmlns:a16="http://schemas.microsoft.com/office/drawing/2014/main" id="{48E42E9E-6826-D4E4-F5B8-F5FADEC31039}"/>
              </a:ext>
            </a:extLst>
          </p:cNvPr>
          <p:cNvSpPr>
            <a:spLocks noGrp="1" noRot="1" noMove="1" noResize="1" noEditPoints="1" noAdjustHandles="1" noChangeArrowheads="1" noChangeShapeType="1"/>
          </p:cNvSpPr>
          <p:nvPr>
            <p:ph idx="1"/>
          </p:nvPr>
        </p:nvSpPr>
        <p:spPr/>
        <p:txBody>
          <a:bodyPr numCol="2">
            <a:normAutofit/>
          </a:bodyPr>
          <a:lstStyle/>
          <a:p>
            <a:pPr>
              <a:lnSpc>
                <a:spcPct val="100000"/>
              </a:lnSpc>
              <a:spcAft>
                <a:spcPts val="600"/>
              </a:spcAft>
            </a:pPr>
            <a:r>
              <a:rPr lang="en-US" sz="2400" dirty="0"/>
              <a:t>Website: </a:t>
            </a:r>
            <a:r>
              <a:rPr lang="en-US" sz="2400" dirty="0">
                <a:hlinkClick r:id="rId2"/>
              </a:rPr>
              <a:t>able-sc.org</a:t>
            </a:r>
            <a:r>
              <a:rPr lang="en-US" sz="2400" dirty="0"/>
              <a:t> </a:t>
            </a:r>
          </a:p>
          <a:p>
            <a:pPr>
              <a:lnSpc>
                <a:spcPct val="100000"/>
              </a:lnSpc>
              <a:spcAft>
                <a:spcPts val="600"/>
              </a:spcAft>
            </a:pPr>
            <a:r>
              <a:rPr lang="en-US" sz="2400" dirty="0"/>
              <a:t>Email: </a:t>
            </a:r>
            <a:r>
              <a:rPr lang="en-US" sz="2400" dirty="0">
                <a:hlinkClick r:id="rId3"/>
              </a:rPr>
              <a:t>info@able-sc.org</a:t>
            </a:r>
            <a:endParaRPr lang="en-US" sz="2400" dirty="0"/>
          </a:p>
          <a:p>
            <a:pPr>
              <a:lnSpc>
                <a:spcPct val="100000"/>
              </a:lnSpc>
              <a:spcAft>
                <a:spcPts val="600"/>
              </a:spcAft>
            </a:pPr>
            <a:r>
              <a:rPr lang="en-US" sz="2400" dirty="0"/>
              <a:t>Phone: 803-779-5121</a:t>
            </a:r>
          </a:p>
          <a:p>
            <a:pPr>
              <a:lnSpc>
                <a:spcPct val="100000"/>
              </a:lnSpc>
              <a:spcAft>
                <a:spcPts val="600"/>
              </a:spcAft>
            </a:pPr>
            <a:r>
              <a:rPr lang="en-US" sz="2400" dirty="0"/>
              <a:t>TTY: 803-779-0949</a:t>
            </a:r>
          </a:p>
          <a:p>
            <a:pPr>
              <a:lnSpc>
                <a:spcPct val="100000"/>
              </a:lnSpc>
              <a:spcAft>
                <a:spcPts val="600"/>
              </a:spcAft>
            </a:pPr>
            <a:endParaRPr lang="en-US" sz="2400" dirty="0"/>
          </a:p>
          <a:p>
            <a:pPr>
              <a:lnSpc>
                <a:spcPct val="100000"/>
              </a:lnSpc>
              <a:spcAft>
                <a:spcPts val="600"/>
              </a:spcAft>
            </a:pPr>
            <a:endParaRPr lang="en-US" sz="2400" dirty="0"/>
          </a:p>
          <a:p>
            <a:pPr>
              <a:lnSpc>
                <a:spcPct val="100000"/>
              </a:lnSpc>
              <a:spcAft>
                <a:spcPts val="600"/>
              </a:spcAft>
            </a:pPr>
            <a:endParaRPr lang="en-US" sz="2400" dirty="0"/>
          </a:p>
          <a:p>
            <a:pPr>
              <a:lnSpc>
                <a:spcPct val="100000"/>
              </a:lnSpc>
              <a:spcAft>
                <a:spcPts val="600"/>
              </a:spcAft>
            </a:pPr>
            <a:r>
              <a:rPr lang="en-US" sz="2400" dirty="0"/>
              <a:t>Join Email List:</a:t>
            </a:r>
            <a:br>
              <a:rPr lang="en-US" sz="2400" dirty="0"/>
            </a:br>
            <a:r>
              <a:rPr lang="en-US" sz="2400" dirty="0"/>
              <a:t>Text ABLESC to 72572</a:t>
            </a:r>
          </a:p>
          <a:p>
            <a:pPr>
              <a:lnSpc>
                <a:spcPct val="100000"/>
              </a:lnSpc>
              <a:spcAft>
                <a:spcPts val="600"/>
              </a:spcAft>
            </a:pPr>
            <a:r>
              <a:rPr lang="en-US" sz="2400" dirty="0"/>
              <a:t>Social Media:</a:t>
            </a:r>
          </a:p>
          <a:p>
            <a:pPr lvl="1">
              <a:lnSpc>
                <a:spcPct val="100000"/>
              </a:lnSpc>
              <a:spcAft>
                <a:spcPts val="600"/>
              </a:spcAft>
            </a:pPr>
            <a:r>
              <a:rPr lang="en-US" sz="2400" dirty="0"/>
              <a:t>Facebook: @AbleSC</a:t>
            </a:r>
          </a:p>
          <a:p>
            <a:pPr lvl="1">
              <a:lnSpc>
                <a:spcPct val="100000"/>
              </a:lnSpc>
              <a:spcAft>
                <a:spcPts val="600"/>
              </a:spcAft>
            </a:pPr>
            <a:r>
              <a:rPr lang="en-US" sz="2400" dirty="0"/>
              <a:t>Twitter: @able_sc</a:t>
            </a:r>
          </a:p>
          <a:p>
            <a:pPr lvl="1">
              <a:lnSpc>
                <a:spcPct val="100000"/>
              </a:lnSpc>
              <a:spcAft>
                <a:spcPts val="600"/>
              </a:spcAft>
            </a:pPr>
            <a:r>
              <a:rPr lang="en-US" sz="2400" dirty="0"/>
              <a:t>Instagram: @able_sc</a:t>
            </a:r>
          </a:p>
          <a:p>
            <a:pPr lvl="1">
              <a:lnSpc>
                <a:spcPct val="100000"/>
              </a:lnSpc>
              <a:spcAft>
                <a:spcPts val="600"/>
              </a:spcAft>
            </a:pPr>
            <a:r>
              <a:rPr lang="en-US" sz="2400" dirty="0"/>
              <a:t>LinkedIn: Able South Carolina</a:t>
            </a:r>
          </a:p>
          <a:p>
            <a:pPr lvl="1">
              <a:lnSpc>
                <a:spcPct val="100000"/>
              </a:lnSpc>
              <a:spcAft>
                <a:spcPts val="600"/>
              </a:spcAft>
            </a:pPr>
            <a:r>
              <a:rPr lang="en-US" sz="2400" dirty="0"/>
              <a:t>YouTube: Able South Carolina</a:t>
            </a:r>
          </a:p>
        </p:txBody>
      </p:sp>
      <p:sp>
        <p:nvSpPr>
          <p:cNvPr id="4" name="Slide Number Placeholder 3">
            <a:extLst>
              <a:ext uri="{FF2B5EF4-FFF2-40B4-BE49-F238E27FC236}">
                <a16:creationId xmlns:a16="http://schemas.microsoft.com/office/drawing/2014/main" id="{7461CA08-0C74-B174-FBCD-8590559F77BB}"/>
              </a:ext>
            </a:extLst>
          </p:cNvPr>
          <p:cNvSpPr>
            <a:spLocks noGrp="1" noRot="1" noMove="1" noResize="1" noEditPoints="1" noAdjustHandles="1" noChangeArrowheads="1" noChangeShapeType="1"/>
          </p:cNvSpPr>
          <p:nvPr>
            <p:ph type="sldNum" sz="quarter" idx="10"/>
          </p:nvPr>
        </p:nvSpPr>
        <p:spPr/>
        <p:txBody>
          <a:bodyPr/>
          <a:lstStyle/>
          <a:p>
            <a:fld id="{B687C25A-85D7-45A3-A632-EAEB9AB47B96}" type="slidenum">
              <a:rPr lang="en-US" smtClean="0"/>
              <a:pPr/>
              <a:t>20</a:t>
            </a:fld>
            <a:endParaRPr lang="en-US" dirty="0"/>
          </a:p>
        </p:txBody>
      </p:sp>
    </p:spTree>
    <p:extLst>
      <p:ext uri="{BB962C8B-B14F-4D97-AF65-F5344CB8AC3E}">
        <p14:creationId xmlns:p14="http://schemas.microsoft.com/office/powerpoint/2010/main" val="348641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E0FFF7-5114-4F3A-786A-4BCEBBC54486}"/>
              </a:ext>
            </a:extLst>
          </p:cNvPr>
          <p:cNvSpPr>
            <a:spLocks noGrp="1" noRot="1" noMove="1" noResize="1" noEditPoints="1" noAdjustHandles="1" noChangeArrowheads="1" noChangeShapeType="1"/>
          </p:cNvSpPr>
          <p:nvPr>
            <p:ph type="title"/>
          </p:nvPr>
        </p:nvSpPr>
        <p:spPr>
          <a:xfrm>
            <a:off x="839788" y="365125"/>
            <a:ext cx="10515600" cy="1325563"/>
          </a:xfrm>
        </p:spPr>
        <p:txBody>
          <a:bodyPr/>
          <a:lstStyle/>
          <a:p>
            <a:r>
              <a:rPr lang="en-US" dirty="0"/>
              <a:t>Able SC Staff</a:t>
            </a:r>
          </a:p>
        </p:txBody>
      </p:sp>
      <p:sp>
        <p:nvSpPr>
          <p:cNvPr id="2" name="Slide Number Placeholder 1">
            <a:extLst>
              <a:ext uri="{FF2B5EF4-FFF2-40B4-BE49-F238E27FC236}">
                <a16:creationId xmlns:a16="http://schemas.microsoft.com/office/drawing/2014/main" id="{0487E051-80DE-49B5-E9AE-3B9F7A0D30B7}"/>
              </a:ext>
            </a:extLst>
          </p:cNvPr>
          <p:cNvSpPr>
            <a:spLocks noGrp="1" noRot="1" noMove="1" noResize="1" noEditPoints="1" noAdjustHandles="1" noChangeArrowheads="1" noChangeShapeType="1"/>
          </p:cNvSpPr>
          <p:nvPr>
            <p:ph type="sldNum" sz="quarter" idx="10"/>
          </p:nvPr>
        </p:nvSpPr>
        <p:spPr/>
        <p:txBody>
          <a:bodyPr/>
          <a:lstStyle/>
          <a:p>
            <a:fld id="{B687C25A-85D7-45A3-A632-EAEB9AB47B96}" type="slidenum">
              <a:rPr lang="en-US" smtClean="0"/>
              <a:pPr/>
              <a:t>3</a:t>
            </a:fld>
            <a:endParaRPr lang="en-US" dirty="0"/>
          </a:p>
        </p:txBody>
      </p:sp>
      <p:pic>
        <p:nvPicPr>
          <p:cNvPr id="3" name="Picture 2" descr="a large group of individuals in light blue tshirts posing victoriously on state house steps. They are different races and genders, some are wearing hats, some are wheelchair users, and one has a service animal.">
            <a:extLst>
              <a:ext uri="{FF2B5EF4-FFF2-40B4-BE49-F238E27FC236}">
                <a16:creationId xmlns:a16="http://schemas.microsoft.com/office/drawing/2014/main" id="{DABB50FF-EACA-58BD-B1B3-ECDB57B00F9F}"/>
              </a:ext>
            </a:extLst>
          </p:cNvPr>
          <p:cNvPicPr>
            <a:picLocks noChangeAspect="1"/>
          </p:cNvPicPr>
          <p:nvPr/>
        </p:nvPicPr>
        <p:blipFill rotWithShape="1">
          <a:blip r:embed="rId2"/>
          <a:srcRect t="37509"/>
          <a:stretch/>
        </p:blipFill>
        <p:spPr>
          <a:xfrm>
            <a:off x="331596" y="1524001"/>
            <a:ext cx="11595431" cy="4817340"/>
          </a:xfrm>
          <a:prstGeom prst="rect">
            <a:avLst/>
          </a:prstGeom>
        </p:spPr>
      </p:pic>
    </p:spTree>
    <p:extLst>
      <p:ext uri="{BB962C8B-B14F-4D97-AF65-F5344CB8AC3E}">
        <p14:creationId xmlns:p14="http://schemas.microsoft.com/office/powerpoint/2010/main" val="274354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A4B-30D7-B56F-0C0F-1FD4F18A96B9}"/>
              </a:ext>
            </a:extLst>
          </p:cNvPr>
          <p:cNvSpPr>
            <a:spLocks noGrp="1"/>
          </p:cNvSpPr>
          <p:nvPr>
            <p:ph type="title"/>
          </p:nvPr>
        </p:nvSpPr>
        <p:spPr/>
        <p:txBody>
          <a:bodyPr/>
          <a:lstStyle/>
          <a:p>
            <a:r>
              <a:rPr lang="en-US" dirty="0"/>
              <a:t>Disabilities Represented on Staff</a:t>
            </a:r>
          </a:p>
        </p:txBody>
      </p:sp>
      <p:sp>
        <p:nvSpPr>
          <p:cNvPr id="3" name="Content Placeholder 2">
            <a:extLst>
              <a:ext uri="{FF2B5EF4-FFF2-40B4-BE49-F238E27FC236}">
                <a16:creationId xmlns:a16="http://schemas.microsoft.com/office/drawing/2014/main" id="{5931E707-F8EE-C3E3-CED9-AE99D8F8A9F9}"/>
              </a:ext>
            </a:extLst>
          </p:cNvPr>
          <p:cNvSpPr>
            <a:spLocks noGrp="1"/>
          </p:cNvSpPr>
          <p:nvPr>
            <p:ph idx="1"/>
          </p:nvPr>
        </p:nvSpPr>
        <p:spPr/>
        <p:txBody>
          <a:bodyPr numCol="3">
            <a:normAutofit/>
          </a:bodyPr>
          <a:lstStyle/>
          <a:p>
            <a:r>
              <a:rPr lang="en-US" dirty="0"/>
              <a:t>Visual</a:t>
            </a:r>
          </a:p>
          <a:p>
            <a:r>
              <a:rPr lang="en-US" dirty="0"/>
              <a:t>Hearing</a:t>
            </a:r>
          </a:p>
          <a:p>
            <a:r>
              <a:rPr lang="en-US" dirty="0"/>
              <a:t>Physical</a:t>
            </a:r>
          </a:p>
          <a:p>
            <a:r>
              <a:rPr lang="en-US" dirty="0"/>
              <a:t>Health</a:t>
            </a:r>
          </a:p>
          <a:p>
            <a:r>
              <a:rPr lang="en-US" dirty="0"/>
              <a:t>Respiratory</a:t>
            </a:r>
          </a:p>
          <a:p>
            <a:r>
              <a:rPr lang="en-US" dirty="0"/>
              <a:t>Depression</a:t>
            </a:r>
          </a:p>
          <a:p>
            <a:r>
              <a:rPr lang="en-US" dirty="0"/>
              <a:t>Anxiety</a:t>
            </a:r>
          </a:p>
          <a:p>
            <a:r>
              <a:rPr lang="en-US" dirty="0"/>
              <a:t>PTSD</a:t>
            </a:r>
          </a:p>
          <a:p>
            <a:r>
              <a:rPr lang="en-US" dirty="0"/>
              <a:t>Intellectual</a:t>
            </a:r>
          </a:p>
          <a:p>
            <a:r>
              <a:rPr lang="en-US" dirty="0"/>
              <a:t>Developmental</a:t>
            </a:r>
          </a:p>
          <a:p>
            <a:r>
              <a:rPr lang="en-US" dirty="0"/>
              <a:t>Autism</a:t>
            </a:r>
          </a:p>
          <a:p>
            <a:r>
              <a:rPr lang="en-US" dirty="0"/>
              <a:t>Autoimmune</a:t>
            </a:r>
          </a:p>
          <a:p>
            <a:r>
              <a:rPr lang="en-US" dirty="0"/>
              <a:t>Spinal Cord Injury</a:t>
            </a:r>
          </a:p>
          <a:p>
            <a:r>
              <a:rPr lang="en-US" dirty="0"/>
              <a:t>ADHD</a:t>
            </a:r>
          </a:p>
          <a:p>
            <a:r>
              <a:rPr lang="en-US" dirty="0"/>
              <a:t>Psychosis</a:t>
            </a:r>
          </a:p>
          <a:p>
            <a:r>
              <a:rPr lang="en-US" dirty="0"/>
              <a:t>Processing</a:t>
            </a:r>
          </a:p>
          <a:p>
            <a:r>
              <a:rPr lang="en-US" dirty="0"/>
              <a:t>Speech</a:t>
            </a:r>
          </a:p>
          <a:p>
            <a:r>
              <a:rPr lang="en-US" dirty="0"/>
              <a:t>Mobility</a:t>
            </a:r>
          </a:p>
          <a:p>
            <a:r>
              <a:rPr lang="en-US" dirty="0"/>
              <a:t>And more!</a:t>
            </a:r>
          </a:p>
          <a:p>
            <a:endParaRPr lang="en-US" dirty="0"/>
          </a:p>
        </p:txBody>
      </p:sp>
      <p:sp>
        <p:nvSpPr>
          <p:cNvPr id="4" name="Slide Number Placeholder 3">
            <a:extLst>
              <a:ext uri="{FF2B5EF4-FFF2-40B4-BE49-F238E27FC236}">
                <a16:creationId xmlns:a16="http://schemas.microsoft.com/office/drawing/2014/main" id="{FEEEA479-3C82-4A54-C7C1-7C96B837F9E0}"/>
              </a:ext>
            </a:extLst>
          </p:cNvPr>
          <p:cNvSpPr>
            <a:spLocks noGrp="1"/>
          </p:cNvSpPr>
          <p:nvPr>
            <p:ph type="sldNum" sz="quarter" idx="10"/>
          </p:nvPr>
        </p:nvSpPr>
        <p:spPr/>
        <p:txBody>
          <a:bodyPr/>
          <a:lstStyle/>
          <a:p>
            <a:fld id="{B687C25A-85D7-45A3-A632-EAEB9AB47B96}" type="slidenum">
              <a:rPr lang="en-US" smtClean="0"/>
              <a:pPr/>
              <a:t>4</a:t>
            </a:fld>
            <a:endParaRPr lang="en-US" dirty="0"/>
          </a:p>
        </p:txBody>
      </p:sp>
    </p:spTree>
    <p:extLst>
      <p:ext uri="{BB962C8B-B14F-4D97-AF65-F5344CB8AC3E}">
        <p14:creationId xmlns:p14="http://schemas.microsoft.com/office/powerpoint/2010/main" val="332802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E0DB-1495-3022-A037-179D7D6D348F}"/>
              </a:ext>
            </a:extLst>
          </p:cNvPr>
          <p:cNvSpPr>
            <a:spLocks noGrp="1"/>
          </p:cNvSpPr>
          <p:nvPr>
            <p:ph type="title"/>
          </p:nvPr>
        </p:nvSpPr>
        <p:spPr/>
        <p:txBody>
          <a:bodyPr>
            <a:normAutofit/>
          </a:bodyPr>
          <a:lstStyle/>
          <a:p>
            <a:r>
              <a:rPr lang="en-US" sz="3600" dirty="0"/>
              <a:t>In addition to different disabilities…</a:t>
            </a:r>
          </a:p>
        </p:txBody>
      </p:sp>
      <p:sp>
        <p:nvSpPr>
          <p:cNvPr id="3" name="Content Placeholder 2">
            <a:extLst>
              <a:ext uri="{FF2B5EF4-FFF2-40B4-BE49-F238E27FC236}">
                <a16:creationId xmlns:a16="http://schemas.microsoft.com/office/drawing/2014/main" id="{AFE68B45-C9AC-089A-5B3F-A36AF1A93F3F}"/>
              </a:ext>
            </a:extLst>
          </p:cNvPr>
          <p:cNvSpPr>
            <a:spLocks noGrp="1"/>
          </p:cNvSpPr>
          <p:nvPr>
            <p:ph idx="1"/>
          </p:nvPr>
        </p:nvSpPr>
        <p:spPr/>
        <p:txBody>
          <a:bodyPr/>
          <a:lstStyle/>
          <a:p>
            <a:r>
              <a:rPr lang="en-US" dirty="0"/>
              <a:t>Different Intersections:</a:t>
            </a:r>
          </a:p>
          <a:p>
            <a:pPr lvl="1"/>
            <a:r>
              <a:rPr lang="en-US" dirty="0"/>
              <a:t>Ages</a:t>
            </a:r>
          </a:p>
          <a:p>
            <a:pPr lvl="1"/>
            <a:r>
              <a:rPr lang="en-US" dirty="0"/>
              <a:t>Races</a:t>
            </a:r>
          </a:p>
          <a:p>
            <a:pPr lvl="1"/>
            <a:r>
              <a:rPr lang="en-US" dirty="0"/>
              <a:t>Religions</a:t>
            </a:r>
          </a:p>
          <a:p>
            <a:pPr lvl="1"/>
            <a:r>
              <a:rPr lang="en-US" dirty="0"/>
              <a:t>Educational Background</a:t>
            </a:r>
          </a:p>
          <a:p>
            <a:pPr lvl="1"/>
            <a:r>
              <a:rPr lang="en-US" dirty="0"/>
              <a:t>Professional Experience</a:t>
            </a:r>
          </a:p>
          <a:p>
            <a:pPr lvl="1"/>
            <a:r>
              <a:rPr lang="en-US" dirty="0"/>
              <a:t>Gender Identities</a:t>
            </a:r>
          </a:p>
          <a:p>
            <a:pPr lvl="1"/>
            <a:r>
              <a:rPr lang="en-US" dirty="0"/>
              <a:t>Sexual Orientation</a:t>
            </a:r>
          </a:p>
          <a:p>
            <a:pPr lvl="1"/>
            <a:r>
              <a:rPr lang="en-US" dirty="0"/>
              <a:t>Life Experiences</a:t>
            </a:r>
          </a:p>
        </p:txBody>
      </p:sp>
      <p:sp>
        <p:nvSpPr>
          <p:cNvPr id="4" name="Slide Number Placeholder 3">
            <a:extLst>
              <a:ext uri="{FF2B5EF4-FFF2-40B4-BE49-F238E27FC236}">
                <a16:creationId xmlns:a16="http://schemas.microsoft.com/office/drawing/2014/main" id="{36074394-D997-4063-64E4-40F5151CFC34}"/>
              </a:ext>
            </a:extLst>
          </p:cNvPr>
          <p:cNvSpPr>
            <a:spLocks noGrp="1"/>
          </p:cNvSpPr>
          <p:nvPr>
            <p:ph type="sldNum" sz="quarter" idx="10"/>
          </p:nvPr>
        </p:nvSpPr>
        <p:spPr/>
        <p:txBody>
          <a:bodyPr/>
          <a:lstStyle/>
          <a:p>
            <a:fld id="{B687C25A-85D7-45A3-A632-EAEB9AB47B96}" type="slidenum">
              <a:rPr lang="en-US" smtClean="0"/>
              <a:pPr/>
              <a:t>5</a:t>
            </a:fld>
            <a:endParaRPr lang="en-US" dirty="0"/>
          </a:p>
        </p:txBody>
      </p:sp>
    </p:spTree>
    <p:extLst>
      <p:ext uri="{BB962C8B-B14F-4D97-AF65-F5344CB8AC3E}">
        <p14:creationId xmlns:p14="http://schemas.microsoft.com/office/powerpoint/2010/main" val="352036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0CD0-61C7-0869-E2AA-4A1CAA4317B3}"/>
              </a:ext>
            </a:extLst>
          </p:cNvPr>
          <p:cNvSpPr>
            <a:spLocks noGrp="1"/>
          </p:cNvSpPr>
          <p:nvPr>
            <p:ph type="title"/>
          </p:nvPr>
        </p:nvSpPr>
        <p:spPr/>
        <p:txBody>
          <a:bodyPr/>
          <a:lstStyle/>
          <a:p>
            <a:r>
              <a:rPr lang="en-US" dirty="0"/>
              <a:t>Unique individuals call for… </a:t>
            </a:r>
          </a:p>
        </p:txBody>
      </p:sp>
      <p:sp>
        <p:nvSpPr>
          <p:cNvPr id="3" name="Content Placeholder 2">
            <a:extLst>
              <a:ext uri="{FF2B5EF4-FFF2-40B4-BE49-F238E27FC236}">
                <a16:creationId xmlns:a16="http://schemas.microsoft.com/office/drawing/2014/main" id="{A2E86977-3D60-3BDD-39A3-00E5E77387CE}"/>
              </a:ext>
            </a:extLst>
          </p:cNvPr>
          <p:cNvSpPr>
            <a:spLocks noGrp="1"/>
          </p:cNvSpPr>
          <p:nvPr>
            <p:ph idx="1"/>
          </p:nvPr>
        </p:nvSpPr>
        <p:spPr/>
        <p:txBody>
          <a:bodyPr>
            <a:normAutofit/>
          </a:bodyPr>
          <a:lstStyle/>
          <a:p>
            <a:r>
              <a:rPr lang="en-US" sz="2800" dirty="0"/>
              <a:t>Unique Approaches!</a:t>
            </a:r>
          </a:p>
          <a:p>
            <a:r>
              <a:rPr lang="en-US" sz="2800" dirty="0"/>
              <a:t>Likely means some trial and error in determining what works.</a:t>
            </a:r>
          </a:p>
          <a:p>
            <a:r>
              <a:rPr lang="en-US" sz="2800" dirty="0"/>
              <a:t>Employee-Directed</a:t>
            </a:r>
          </a:p>
          <a:p>
            <a:r>
              <a:rPr lang="en-US" sz="2800" dirty="0"/>
              <a:t>Individual accommodations and available universal options</a:t>
            </a:r>
          </a:p>
        </p:txBody>
      </p:sp>
      <p:sp>
        <p:nvSpPr>
          <p:cNvPr id="4" name="Slide Number Placeholder 3">
            <a:extLst>
              <a:ext uri="{FF2B5EF4-FFF2-40B4-BE49-F238E27FC236}">
                <a16:creationId xmlns:a16="http://schemas.microsoft.com/office/drawing/2014/main" id="{257B0FD3-9F3D-B9DF-1067-744265AD8882}"/>
              </a:ext>
            </a:extLst>
          </p:cNvPr>
          <p:cNvSpPr>
            <a:spLocks noGrp="1"/>
          </p:cNvSpPr>
          <p:nvPr>
            <p:ph type="sldNum" sz="quarter" idx="10"/>
          </p:nvPr>
        </p:nvSpPr>
        <p:spPr/>
        <p:txBody>
          <a:bodyPr/>
          <a:lstStyle/>
          <a:p>
            <a:fld id="{B687C25A-85D7-45A3-A632-EAEB9AB47B96}" type="slidenum">
              <a:rPr lang="en-US" smtClean="0"/>
              <a:pPr/>
              <a:t>6</a:t>
            </a:fld>
            <a:endParaRPr lang="en-US" dirty="0"/>
          </a:p>
        </p:txBody>
      </p:sp>
    </p:spTree>
    <p:extLst>
      <p:ext uri="{BB962C8B-B14F-4D97-AF65-F5344CB8AC3E}">
        <p14:creationId xmlns:p14="http://schemas.microsoft.com/office/powerpoint/2010/main" val="161578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9737-67DA-12D3-D1AE-CBA2689FA806}"/>
              </a:ext>
            </a:extLst>
          </p:cNvPr>
          <p:cNvSpPr>
            <a:spLocks noGrp="1"/>
          </p:cNvSpPr>
          <p:nvPr>
            <p:ph type="title"/>
          </p:nvPr>
        </p:nvSpPr>
        <p:spPr/>
        <p:txBody>
          <a:bodyPr>
            <a:normAutofit/>
          </a:bodyPr>
          <a:lstStyle/>
          <a:p>
            <a:r>
              <a:rPr lang="en-US" sz="3600" dirty="0"/>
              <a:t>CIL Employers</a:t>
            </a:r>
          </a:p>
        </p:txBody>
      </p:sp>
      <p:sp>
        <p:nvSpPr>
          <p:cNvPr id="3" name="Content Placeholder 2">
            <a:extLst>
              <a:ext uri="{FF2B5EF4-FFF2-40B4-BE49-F238E27FC236}">
                <a16:creationId xmlns:a16="http://schemas.microsoft.com/office/drawing/2014/main" id="{73952915-B3E5-B4FC-AE5B-ECABAE65C2D7}"/>
              </a:ext>
            </a:extLst>
          </p:cNvPr>
          <p:cNvSpPr>
            <a:spLocks noGrp="1"/>
          </p:cNvSpPr>
          <p:nvPr>
            <p:ph idx="1"/>
          </p:nvPr>
        </p:nvSpPr>
        <p:spPr/>
        <p:txBody>
          <a:bodyPr>
            <a:normAutofit lnSpcReduction="10000"/>
          </a:bodyPr>
          <a:lstStyle/>
          <a:p>
            <a:pPr marL="0" indent="0">
              <a:buNone/>
            </a:pPr>
            <a:r>
              <a:rPr lang="en-US" sz="1800" dirty="0"/>
              <a:t>As you know, having a disability does not mean employers should:</a:t>
            </a:r>
            <a:endParaRPr lang="en-US" dirty="0"/>
          </a:p>
          <a:p>
            <a:r>
              <a:rPr lang="en-US" dirty="0"/>
              <a:t>Give special treatment</a:t>
            </a:r>
          </a:p>
          <a:p>
            <a:r>
              <a:rPr lang="en-US" dirty="0"/>
              <a:t>Shift essential job functions</a:t>
            </a:r>
          </a:p>
          <a:p>
            <a:r>
              <a:rPr lang="en-US" dirty="0"/>
              <a:t>Enable any learned helplessness</a:t>
            </a:r>
          </a:p>
          <a:p>
            <a:pPr marL="0" indent="0">
              <a:buNone/>
            </a:pPr>
            <a:endParaRPr lang="en-US" dirty="0"/>
          </a:p>
          <a:p>
            <a:pPr marL="0" indent="0">
              <a:buNone/>
            </a:pPr>
            <a:r>
              <a:rPr lang="en-US" dirty="0"/>
              <a:t>We are uniquely positioned to offer:</a:t>
            </a:r>
          </a:p>
          <a:p>
            <a:r>
              <a:rPr lang="en-US" dirty="0"/>
              <a:t>Understanding and encouragement</a:t>
            </a:r>
          </a:p>
          <a:p>
            <a:r>
              <a:rPr lang="en-US" dirty="0"/>
              <a:t>Peer support and lived experience</a:t>
            </a:r>
          </a:p>
          <a:p>
            <a:r>
              <a:rPr lang="en-US" dirty="0"/>
              <a:t>A bit of tough love when needed</a:t>
            </a:r>
          </a:p>
          <a:p>
            <a:r>
              <a:rPr lang="en-US" dirty="0"/>
              <a:t>Creative solutions</a:t>
            </a:r>
          </a:p>
          <a:p>
            <a:r>
              <a:rPr lang="en-US" dirty="0"/>
              <a:t>Ongoing support and encouragement </a:t>
            </a:r>
          </a:p>
        </p:txBody>
      </p:sp>
      <p:sp>
        <p:nvSpPr>
          <p:cNvPr id="4" name="Slide Number Placeholder 3">
            <a:extLst>
              <a:ext uri="{FF2B5EF4-FFF2-40B4-BE49-F238E27FC236}">
                <a16:creationId xmlns:a16="http://schemas.microsoft.com/office/drawing/2014/main" id="{E642771C-A2C3-6FA7-4729-E7EEC42E2497}"/>
              </a:ext>
            </a:extLst>
          </p:cNvPr>
          <p:cNvSpPr>
            <a:spLocks noGrp="1"/>
          </p:cNvSpPr>
          <p:nvPr>
            <p:ph type="sldNum" sz="quarter" idx="10"/>
          </p:nvPr>
        </p:nvSpPr>
        <p:spPr/>
        <p:txBody>
          <a:bodyPr/>
          <a:lstStyle/>
          <a:p>
            <a:fld id="{B687C25A-85D7-45A3-A632-EAEB9AB47B96}" type="slidenum">
              <a:rPr lang="en-US" smtClean="0"/>
              <a:pPr/>
              <a:t>7</a:t>
            </a:fld>
            <a:endParaRPr lang="en-US" dirty="0"/>
          </a:p>
        </p:txBody>
      </p:sp>
    </p:spTree>
    <p:extLst>
      <p:ext uri="{BB962C8B-B14F-4D97-AF65-F5344CB8AC3E}">
        <p14:creationId xmlns:p14="http://schemas.microsoft.com/office/powerpoint/2010/main" val="307404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61D9-F813-92C6-30F2-7246421E199F}"/>
              </a:ext>
            </a:extLst>
          </p:cNvPr>
          <p:cNvSpPr>
            <a:spLocks noGrp="1"/>
          </p:cNvSpPr>
          <p:nvPr>
            <p:ph type="title"/>
          </p:nvPr>
        </p:nvSpPr>
        <p:spPr/>
        <p:txBody>
          <a:bodyPr/>
          <a:lstStyle/>
          <a:p>
            <a:r>
              <a:rPr lang="en-US" dirty="0"/>
              <a:t>Workplace Culture</a:t>
            </a:r>
          </a:p>
        </p:txBody>
      </p:sp>
      <p:sp>
        <p:nvSpPr>
          <p:cNvPr id="3" name="Content Placeholder 2">
            <a:extLst>
              <a:ext uri="{FF2B5EF4-FFF2-40B4-BE49-F238E27FC236}">
                <a16:creationId xmlns:a16="http://schemas.microsoft.com/office/drawing/2014/main" id="{6A5A4EE9-D66E-FD6A-A88E-AAC3E92A2939}"/>
              </a:ext>
            </a:extLst>
          </p:cNvPr>
          <p:cNvSpPr>
            <a:spLocks noGrp="1"/>
          </p:cNvSpPr>
          <p:nvPr>
            <p:ph idx="1"/>
          </p:nvPr>
        </p:nvSpPr>
        <p:spPr/>
        <p:txBody>
          <a:bodyPr/>
          <a:lstStyle/>
          <a:p>
            <a:r>
              <a:rPr lang="en-US" sz="2400" dirty="0"/>
              <a:t>Leadership talks openly about our own disabilities and strategies we use for support.</a:t>
            </a:r>
          </a:p>
          <a:p>
            <a:r>
              <a:rPr lang="en-US" sz="2400" dirty="0"/>
              <a:t>Staff, particularly leadership staff, are encouraged to talk about their disabilities and experience with coworkers as a form of peer support whenever they feel comfortable to do so.</a:t>
            </a:r>
          </a:p>
          <a:p>
            <a:r>
              <a:rPr lang="en-US" sz="2400" dirty="0"/>
              <a:t>We had a staff meeting series where staff volunteered to share the accommodations they use in the workplace. These examples not only helped staff get ideas on how to support consumers but it also helped staff who may benefit from similar accommodations.</a:t>
            </a:r>
          </a:p>
          <a:p>
            <a:endParaRPr lang="en-US" dirty="0"/>
          </a:p>
          <a:p>
            <a:endParaRPr lang="en-US" dirty="0"/>
          </a:p>
        </p:txBody>
      </p:sp>
      <p:sp>
        <p:nvSpPr>
          <p:cNvPr id="4" name="Slide Number Placeholder 3">
            <a:extLst>
              <a:ext uri="{FF2B5EF4-FFF2-40B4-BE49-F238E27FC236}">
                <a16:creationId xmlns:a16="http://schemas.microsoft.com/office/drawing/2014/main" id="{1ACB25E0-8487-FDB6-C59A-84F404FF2208}"/>
              </a:ext>
            </a:extLst>
          </p:cNvPr>
          <p:cNvSpPr>
            <a:spLocks noGrp="1"/>
          </p:cNvSpPr>
          <p:nvPr>
            <p:ph type="sldNum" sz="quarter" idx="10"/>
          </p:nvPr>
        </p:nvSpPr>
        <p:spPr/>
        <p:txBody>
          <a:bodyPr/>
          <a:lstStyle/>
          <a:p>
            <a:fld id="{B687C25A-85D7-45A3-A632-EAEB9AB47B96}" type="slidenum">
              <a:rPr lang="en-US" smtClean="0"/>
              <a:pPr/>
              <a:t>8</a:t>
            </a:fld>
            <a:endParaRPr lang="en-US" dirty="0"/>
          </a:p>
        </p:txBody>
      </p:sp>
    </p:spTree>
    <p:extLst>
      <p:ext uri="{BB962C8B-B14F-4D97-AF65-F5344CB8AC3E}">
        <p14:creationId xmlns:p14="http://schemas.microsoft.com/office/powerpoint/2010/main" val="289594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528E-3849-CE86-AA21-79CD991A6896}"/>
              </a:ext>
            </a:extLst>
          </p:cNvPr>
          <p:cNvSpPr>
            <a:spLocks noGrp="1"/>
          </p:cNvSpPr>
          <p:nvPr>
            <p:ph type="title"/>
          </p:nvPr>
        </p:nvSpPr>
        <p:spPr>
          <a:xfrm>
            <a:off x="839788" y="457200"/>
            <a:ext cx="3932237" cy="1600200"/>
          </a:xfrm>
        </p:spPr>
        <p:txBody>
          <a:bodyPr anchor="b">
            <a:normAutofit/>
          </a:bodyPr>
          <a:lstStyle/>
          <a:p>
            <a:r>
              <a:rPr lang="en-US" dirty="0"/>
              <a:t>Normalize Accommodations</a:t>
            </a:r>
          </a:p>
        </p:txBody>
      </p:sp>
      <p:sp>
        <p:nvSpPr>
          <p:cNvPr id="10" name="Text Placeholder 3">
            <a:extLst>
              <a:ext uri="{FF2B5EF4-FFF2-40B4-BE49-F238E27FC236}">
                <a16:creationId xmlns:a16="http://schemas.microsoft.com/office/drawing/2014/main" id="{BA5A5CA3-D3AA-6D8C-AB3A-4ADB165954FA}"/>
              </a:ext>
            </a:extLst>
          </p:cNvPr>
          <p:cNvSpPr>
            <a:spLocks noGrp="1"/>
          </p:cNvSpPr>
          <p:nvPr>
            <p:ph type="body" sz="half" idx="2"/>
          </p:nvPr>
        </p:nvSpPr>
        <p:spPr>
          <a:xfrm>
            <a:off x="839788" y="2057400"/>
            <a:ext cx="3932237" cy="3811588"/>
          </a:xfrm>
        </p:spPr>
        <p:txBody>
          <a:bodyPr>
            <a:normAutofit/>
          </a:bodyPr>
          <a:lstStyle/>
          <a:p>
            <a:pPr marL="342900" indent="-342900">
              <a:buFont typeface="Arial" panose="020B0604020202020204" pitchFamily="34" charset="0"/>
              <a:buChar char="•"/>
            </a:pPr>
            <a:r>
              <a:rPr lang="en-US" sz="2400" dirty="0"/>
              <a:t>From the start!</a:t>
            </a:r>
          </a:p>
          <a:p>
            <a:pPr marL="342900" indent="-342900">
              <a:buFont typeface="Arial" panose="020B0604020202020204" pitchFamily="34" charset="0"/>
              <a:buChar char="•"/>
            </a:pPr>
            <a:r>
              <a:rPr lang="en-US" sz="2400" dirty="0"/>
              <a:t>In your policies</a:t>
            </a:r>
          </a:p>
          <a:p>
            <a:pPr marL="342900" indent="-342900">
              <a:buFont typeface="Arial" panose="020B0604020202020204" pitchFamily="34" charset="0"/>
              <a:buChar char="•"/>
            </a:pPr>
            <a:r>
              <a:rPr lang="en-US" sz="2400" dirty="0"/>
              <a:t>In your marketing for new positions</a:t>
            </a:r>
          </a:p>
          <a:p>
            <a:pPr marL="342900" indent="-342900">
              <a:buFont typeface="Arial" panose="020B0604020202020204" pitchFamily="34" charset="0"/>
              <a:buChar char="•"/>
            </a:pPr>
            <a:r>
              <a:rPr lang="en-US" sz="2400" dirty="0"/>
              <a:t>In your orientation</a:t>
            </a:r>
          </a:p>
          <a:p>
            <a:pPr marL="342900" indent="-342900">
              <a:buFont typeface="Arial" panose="020B0604020202020204" pitchFamily="34" charset="0"/>
              <a:buChar char="•"/>
            </a:pPr>
            <a:r>
              <a:rPr lang="en-US" sz="2400" dirty="0"/>
              <a:t>For everyone</a:t>
            </a:r>
          </a:p>
          <a:p>
            <a:pPr marL="342900" indent="-342900">
              <a:buFont typeface="Arial" panose="020B0604020202020204" pitchFamily="34" charset="0"/>
              <a:buChar char="•"/>
            </a:pPr>
            <a:r>
              <a:rPr lang="en-US" sz="2400" dirty="0"/>
              <a:t>Job descriptions </a:t>
            </a:r>
          </a:p>
        </p:txBody>
      </p:sp>
      <p:pic>
        <p:nvPicPr>
          <p:cNvPr id="5" name="Content Placeholder 4" descr="White male with glasses seated in powerchair in front of computer monitor. His chair has devices attached that indicate he controls it with his mouth. Able SC logo in top corner and bottom says &quot;We're Hiring! Independent Living Specialist&quot;">
            <a:extLst>
              <a:ext uri="{FF2B5EF4-FFF2-40B4-BE49-F238E27FC236}">
                <a16:creationId xmlns:a16="http://schemas.microsoft.com/office/drawing/2014/main" id="{367F9CEF-35BF-F6D6-5000-182D667AC405}"/>
              </a:ext>
            </a:extLst>
          </p:cNvPr>
          <p:cNvPicPr>
            <a:picLocks noGrp="1" noChangeAspect="1"/>
          </p:cNvPicPr>
          <p:nvPr>
            <p:ph idx="1"/>
          </p:nvPr>
        </p:nvPicPr>
        <p:blipFill>
          <a:blip r:embed="rId2"/>
          <a:stretch>
            <a:fillRect/>
          </a:stretch>
        </p:blipFill>
        <p:spPr>
          <a:xfrm>
            <a:off x="5607051" y="136525"/>
            <a:ext cx="6584950" cy="6584950"/>
          </a:xfrm>
          <a:prstGeom prst="rect">
            <a:avLst/>
          </a:prstGeom>
          <a:noFill/>
        </p:spPr>
      </p:pic>
      <p:sp>
        <p:nvSpPr>
          <p:cNvPr id="4" name="Slide Number Placeholder 3">
            <a:extLst>
              <a:ext uri="{FF2B5EF4-FFF2-40B4-BE49-F238E27FC236}">
                <a16:creationId xmlns:a16="http://schemas.microsoft.com/office/drawing/2014/main" id="{3A6DEF62-9224-779D-EA89-02A73DFDD72E}"/>
              </a:ext>
            </a:extLst>
          </p:cNvPr>
          <p:cNvSpPr>
            <a:spLocks noGrp="1"/>
          </p:cNvSpPr>
          <p:nvPr>
            <p:ph type="sldNum" sz="quarter" idx="10"/>
          </p:nvPr>
        </p:nvSpPr>
        <p:spPr>
          <a:xfrm>
            <a:off x="8610600" y="6356350"/>
            <a:ext cx="2743200" cy="365125"/>
          </a:xfrm>
        </p:spPr>
        <p:txBody>
          <a:bodyPr anchor="ctr">
            <a:normAutofit/>
          </a:bodyPr>
          <a:lstStyle/>
          <a:p>
            <a:pPr>
              <a:spcAft>
                <a:spcPts val="600"/>
              </a:spcAft>
            </a:pPr>
            <a:fld id="{B687C25A-85D7-45A3-A632-EAEB9AB47B96}" type="slidenum">
              <a:rPr lang="en-US" smtClean="0"/>
              <a:pPr>
                <a:spcAft>
                  <a:spcPts val="600"/>
                </a:spcAft>
              </a:pPr>
              <a:t>9</a:t>
            </a:fld>
            <a:endParaRPr lang="en-US" dirty="0"/>
          </a:p>
        </p:txBody>
      </p:sp>
    </p:spTree>
    <p:extLst>
      <p:ext uri="{BB962C8B-B14F-4D97-AF65-F5344CB8AC3E}">
        <p14:creationId xmlns:p14="http://schemas.microsoft.com/office/powerpoint/2010/main" val="280892459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55560"/>
      </a:dk2>
      <a:lt2>
        <a:srgbClr val="F3F5F7"/>
      </a:lt2>
      <a:accent1>
        <a:srgbClr val="72CDF4"/>
      </a:accent1>
      <a:accent2>
        <a:srgbClr val="D6E01F"/>
      </a:accent2>
      <a:accent3>
        <a:srgbClr val="FFE512"/>
      </a:accent3>
      <a:accent4>
        <a:srgbClr val="BCE7FA"/>
      </a:accent4>
      <a:accent5>
        <a:srgbClr val="EAEF8D"/>
      </a:accent5>
      <a:accent6>
        <a:srgbClr val="FFF293"/>
      </a:accent6>
      <a:hlink>
        <a:srgbClr val="009999"/>
      </a:hlink>
      <a:folHlink>
        <a:srgbClr val="660066"/>
      </a:folHlink>
    </a:clrScheme>
    <a:fontScheme name="Able SC Font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555D7B-28AA-4EC1-8695-5F0212CE81A2}" vid="{ECFB655F-454F-4320-BA67-6BCBC5301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Able SC Template</Template>
  <TotalTime>16430</TotalTime>
  <Words>905</Words>
  <Application>Microsoft Macintosh PowerPoint</Application>
  <PresentationFormat>Widescreen</PresentationFormat>
  <Paragraphs>164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Univers</vt:lpstr>
      <vt:lpstr>Office Theme</vt:lpstr>
      <vt:lpstr>Effectively Supporting and Accommodating CIL Staff</vt:lpstr>
      <vt:lpstr>Today’s Presenters</vt:lpstr>
      <vt:lpstr>Able SC Staff</vt:lpstr>
      <vt:lpstr>Disabilities Represented on Staff</vt:lpstr>
      <vt:lpstr>In addition to different disabilities…</vt:lpstr>
      <vt:lpstr>Unique individuals call for… </vt:lpstr>
      <vt:lpstr>CIL Employers</vt:lpstr>
      <vt:lpstr>Workplace Culture</vt:lpstr>
      <vt:lpstr>Normalize Accommodations</vt:lpstr>
      <vt:lpstr>Scenarios for Discussion</vt:lpstr>
      <vt:lpstr>Scenario 1:</vt:lpstr>
      <vt:lpstr>Tools to Stay on Task</vt:lpstr>
      <vt:lpstr>Scenario 2:</vt:lpstr>
      <vt:lpstr>Scenario 2 Successful Approach</vt:lpstr>
      <vt:lpstr>Strategies to Build Confidence</vt:lpstr>
      <vt:lpstr>Scenario 3:</vt:lpstr>
      <vt:lpstr>Scenario 3 Successful Approach</vt:lpstr>
      <vt:lpstr>Tools for Mental Health Support</vt:lpstr>
      <vt:lpstr>Tools</vt:lpstr>
      <vt:lpstr>Stay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Alex Kopp</dc:creator>
  <cp:lastModifiedBy>Rachel Kaplan She/Her</cp:lastModifiedBy>
  <cp:revision>14</cp:revision>
  <dcterms:created xsi:type="dcterms:W3CDTF">2022-05-11T16:05:39Z</dcterms:created>
  <dcterms:modified xsi:type="dcterms:W3CDTF">2022-09-27T20:52:40Z</dcterms:modified>
</cp:coreProperties>
</file>