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37" r:id="rId2"/>
  </p:sldMasterIdLst>
  <p:notesMasterIdLst>
    <p:notesMasterId r:id="rId55"/>
  </p:notesMasterIdLst>
  <p:handoutMasterIdLst>
    <p:handoutMasterId r:id="rId56"/>
  </p:handoutMasterIdLst>
  <p:sldIdLst>
    <p:sldId id="256" r:id="rId3"/>
    <p:sldId id="301" r:id="rId4"/>
    <p:sldId id="258" r:id="rId5"/>
    <p:sldId id="259" r:id="rId6"/>
    <p:sldId id="1281" r:id="rId7"/>
    <p:sldId id="1282" r:id="rId8"/>
    <p:sldId id="1283" r:id="rId9"/>
    <p:sldId id="260" r:id="rId10"/>
    <p:sldId id="261" r:id="rId11"/>
    <p:sldId id="262" r:id="rId12"/>
    <p:sldId id="263" r:id="rId13"/>
    <p:sldId id="264" r:id="rId14"/>
    <p:sldId id="265" r:id="rId15"/>
    <p:sldId id="267" r:id="rId16"/>
    <p:sldId id="268" r:id="rId17"/>
    <p:sldId id="269" r:id="rId18"/>
    <p:sldId id="270" r:id="rId19"/>
    <p:sldId id="282"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271" r:id="rId34"/>
    <p:sldId id="266" r:id="rId35"/>
    <p:sldId id="272" r:id="rId36"/>
    <p:sldId id="273" r:id="rId37"/>
    <p:sldId id="274" r:id="rId38"/>
    <p:sldId id="275" r:id="rId39"/>
    <p:sldId id="278" r:id="rId40"/>
    <p:sldId id="279" r:id="rId41"/>
    <p:sldId id="280" r:id="rId42"/>
    <p:sldId id="302" r:id="rId43"/>
    <p:sldId id="304" r:id="rId44"/>
    <p:sldId id="303" r:id="rId45"/>
    <p:sldId id="305" r:id="rId46"/>
    <p:sldId id="306" r:id="rId47"/>
    <p:sldId id="307" r:id="rId48"/>
    <p:sldId id="308" r:id="rId49"/>
    <p:sldId id="309" r:id="rId50"/>
    <p:sldId id="311" r:id="rId51"/>
    <p:sldId id="313" r:id="rId52"/>
    <p:sldId id="333" r:id="rId53"/>
    <p:sldId id="126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D"/>
    <a:srgbClr val="005C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519" autoAdjust="0"/>
    <p:restoredTop sz="68095" autoAdjust="0"/>
  </p:normalViewPr>
  <p:slideViewPr>
    <p:cSldViewPr snapToGrid="0">
      <p:cViewPr varScale="1">
        <p:scale>
          <a:sx n="78" d="100"/>
          <a:sy n="78" d="100"/>
        </p:scale>
        <p:origin x="192" y="3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62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48E4F1-C08B-61B6-FFB3-DE10AAC7D6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8643FAC-E9AA-5477-1852-9DA37419BA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98C11C-259E-2947-8D66-EA0344273939}" type="datetimeFigureOut">
              <a:rPr lang="en-US" smtClean="0"/>
              <a:t>10/11/22</a:t>
            </a:fld>
            <a:endParaRPr lang="en-US" dirty="0"/>
          </a:p>
        </p:txBody>
      </p:sp>
      <p:sp>
        <p:nvSpPr>
          <p:cNvPr id="4" name="Footer Placeholder 3">
            <a:extLst>
              <a:ext uri="{FF2B5EF4-FFF2-40B4-BE49-F238E27FC236}">
                <a16:creationId xmlns:a16="http://schemas.microsoft.com/office/drawing/2014/main" id="{6AFC3D83-1469-F236-10B5-3BCB289361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3E0AC30-8AAA-4DE8-07FD-12DCB754B5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5101B1-8E11-6940-9915-0906FE203642}" type="slidenum">
              <a:rPr lang="en-US" smtClean="0"/>
              <a:t>‹#›</a:t>
            </a:fld>
            <a:endParaRPr lang="en-US" dirty="0"/>
          </a:p>
        </p:txBody>
      </p:sp>
    </p:spTree>
    <p:extLst>
      <p:ext uri="{BB962C8B-B14F-4D97-AF65-F5344CB8AC3E}">
        <p14:creationId xmlns:p14="http://schemas.microsoft.com/office/powerpoint/2010/main" val="2591009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F5C52-EA0B-4D8C-BC32-53029773BA74}" type="datetimeFigureOut">
              <a:rPr lang="en-US" smtClean="0"/>
              <a:t>10/11/22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6E948-41D2-484D-B477-2B3D6ECC4AE9}" type="slidenum">
              <a:rPr lang="en-US" smtClean="0"/>
              <a:t>‹#›</a:t>
            </a:fld>
            <a:endParaRPr lang="en-US" dirty="0"/>
          </a:p>
        </p:txBody>
      </p:sp>
    </p:spTree>
    <p:extLst>
      <p:ext uri="{BB962C8B-B14F-4D97-AF65-F5344CB8AC3E}">
        <p14:creationId xmlns:p14="http://schemas.microsoft.com/office/powerpoint/2010/main" val="127547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data.org/factsheet/ada-addiction-and-recover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sccr.gov/files/pubs/ada/ch4.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data.org/factsheet/ada-addiction-and-recover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eoc.gov/laws/guidance/technical-assistance-manual-employment-provisions-title-i-americans-disabilities-ac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aselaw.findlaw.com/us-4th-circuit/1229798.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data.org/learn-about-ada"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askjan.org/publications/ada-specific/Technical-Assistance-Manual-for-Title-I-of-the-ADA.cf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eoc.gov/laws/guidance/enforcement-guidance-preemployment-disability-related-questions-and-medica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eoc.gov/laws/guidance/enforcement-guidance-preemployment-disability-related-questions-and-medica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eoc.gov/laws/guidance/enforcement-guidance-preemployment-disability-related-questions-and-medical" TargetMode="External"/><Relationship Id="rId7" Type="http://schemas.openxmlformats.org/officeDocument/2006/relationships/hyperlink" Target="https://www.bloomberg.com/news/articles/2021-09-01/amazon-s-answer-to-delivery-driver-shortage-recruit-pot-smoker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aboutamazon.com/news/operations/update-on-our-vision-to-be-earths-best-employer-and-earths-safest-place-to-work" TargetMode="External"/><Relationship Id="rId5" Type="http://schemas.openxmlformats.org/officeDocument/2006/relationships/hyperlink" Target="https://go.manpowergroup.com/hubfs/MPG_MEOS_Q4_2021_Global_Report.pdf" TargetMode="External"/><Relationship Id="rId4" Type="http://schemas.openxmlformats.org/officeDocument/2006/relationships/hyperlink" Target="https://www2.deloitte.com/uk/en/insights/economy/global-labor-shortage.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eeoc.gov/laws/guidance/enforcement-guidance-disability-related-inquiries-and-medical-examinations-employees#5"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eeoc.gov/laws/guidance/enforcement-guidance-preemployment-disability-related-questions-and-medical"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usccr.gov/files/pubs/ada/ch4.htm#_ftn5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usccr.gov/files/pubs/ada/ch4.htm#_ftn12"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usccr.gov/files/pubs/ada/ch4.htm#_ftn13"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anorml.org/employment/state-laws-protecting-medical-marijuana-patients-employment-rights/"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www.justice.gov/iso/opa/resources/3052013829132756857467.pdf" TargetMode="External"/><Relationship Id="rId4" Type="http://schemas.openxmlformats.org/officeDocument/2006/relationships/hyperlink" Target="https://www.natlawreview.com/article/attorney-general-garland-reconfirms-doj-s-hands-approach-toward-federal-marijuana"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lcohol.org/guides/work-from-home-drinkin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health.harvard.edu/blog/working-on-addiction-in-the-workplace-2017063011941"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data.org/learn-about-ada"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ada.gov/regs2016/adaaa_qa.html#:~:text=Therefore%2C%20the%20Department's%20regulation%20retains,regarded%20as%20having%20a%20disability" TargetMode="External"/><Relationship Id="rId4" Type="http://schemas.openxmlformats.org/officeDocument/2006/relationships/hyperlink" Target="https://adata.org/factsheet/ada-addiction-recovery-and-employmen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sccr.gov/files/pubs/ada/ch4.htm#_ftn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a:t>
            </a:fld>
            <a:endParaRPr lang="en-US" dirty="0"/>
          </a:p>
        </p:txBody>
      </p:sp>
    </p:spTree>
    <p:extLst>
      <p:ext uri="{BB962C8B-B14F-4D97-AF65-F5344CB8AC3E}">
        <p14:creationId xmlns:p14="http://schemas.microsoft.com/office/powerpoint/2010/main" val="79498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rPr>
              <a:t>An individual has a physical or mental impairment that substantially limits one or more major life activities.</a:t>
            </a:r>
          </a:p>
          <a:p>
            <a:pPr marL="0" marR="0">
              <a:lnSpc>
                <a:spcPct val="20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Addiction can substantially limit brain and neurological functioning, the ability to work, and our ability to learn.  Addiction also interferes with sleeping, eating, concentrating, caring for oneself, and memory. Each of these is considered a major life activity.</a:t>
            </a:r>
          </a:p>
          <a:p>
            <a:pPr marL="342900" marR="0" lvl="0" indent="-342900">
              <a:lnSpc>
                <a:spcPct val="200000"/>
              </a:lnSpc>
              <a:spcBef>
                <a:spcPts val="0"/>
              </a:spcBef>
              <a:spcAft>
                <a:spcPts val="0"/>
              </a:spcAft>
              <a:buFont typeface="+mj-lt"/>
              <a:buAutoNum type="arabicPeriod"/>
            </a:pP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rPr>
              <a:t>An individual has a history of a physical or mental impairment that substantially limits one or more major life activities.</a:t>
            </a:r>
          </a:p>
          <a:p>
            <a:pPr marL="0" marR="0">
              <a:lnSpc>
                <a:spcPct val="20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After an individual has successfully completed alcohol or substance abuse recovery and no longer use drugs, they may still have protection under the ADA because they have a record or history of addiction and recovery.</a:t>
            </a:r>
          </a:p>
          <a:p>
            <a:pPr marL="342900" marR="0" lvl="0" indent="-342900">
              <a:lnSpc>
                <a:spcPct val="200000"/>
              </a:lnSpc>
              <a:spcBef>
                <a:spcPts val="0"/>
              </a:spcBef>
              <a:spcAft>
                <a:spcPts val="0"/>
              </a:spcAft>
              <a:buFont typeface="+mj-lt"/>
              <a:buAutoNum type="arabicPeriod"/>
            </a:pP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rPr>
              <a:t>An individual is regarded as having a disability.</a:t>
            </a:r>
          </a:p>
          <a:p>
            <a:pPr marL="0" marR="0">
              <a:lnSpc>
                <a:spcPct val="20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In the third prong, an employer might hear a rumor or have an assumption that an employee has an addiction. Based upon that belief and without substantive proof, the employer takes a negative employment action. In this case, the employer is regarding the employee as an individual with a disability.</a:t>
            </a:r>
          </a:p>
          <a:p>
            <a:pPr marL="527931" indent="-343003" eaLnBrk="1" hangingPunct="1">
              <a:buFont typeface="+mj-lt"/>
              <a:buAutoNum type="arabicPeriod"/>
              <a:defRPr/>
            </a:pPr>
            <a:endParaRPr lang="en-US" altLang="en-US" sz="1200" dirty="0">
              <a:ea typeface="MS PGothic" pitchFamily="34" charset="-128"/>
            </a:endParaRPr>
          </a:p>
          <a:p>
            <a:pPr marL="527931" indent="-343003" eaLnBrk="1" hangingPunct="1">
              <a:buFont typeface="+mj-lt"/>
              <a:buAutoNum type="arabicPeriod"/>
              <a:defRPr/>
            </a:pPr>
            <a:endParaRPr lang="en-US" altLang="en-US" sz="1200" dirty="0">
              <a:ea typeface="MS PGothic" pitchFamily="34" charset="-128"/>
            </a:endParaRPr>
          </a:p>
          <a:p>
            <a:pPr marL="527931" indent="-343003" eaLnBrk="1" hangingPunct="1">
              <a:buFont typeface="+mj-lt"/>
              <a:buAutoNum type="arabicPeriod"/>
              <a:defRPr/>
            </a:pPr>
            <a:endParaRPr lang="en-US" altLang="en-US" sz="1200" dirty="0">
              <a:ea typeface="MS PGothic" pitchFamily="34" charset="-128"/>
            </a:endParaRP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10</a:t>
            </a:fld>
            <a:endParaRPr lang="en-US" dirty="0"/>
          </a:p>
        </p:txBody>
      </p:sp>
    </p:spTree>
    <p:extLst>
      <p:ext uri="{BB962C8B-B14F-4D97-AF65-F5344CB8AC3E}">
        <p14:creationId xmlns:p14="http://schemas.microsoft.com/office/powerpoint/2010/main" val="78533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I mentioned that this is a really complicated topic? </a:t>
            </a:r>
          </a:p>
          <a:p>
            <a:endParaRPr lang="en-US" dirty="0"/>
          </a:p>
          <a:p>
            <a:r>
              <a:rPr lang="en-US" dirty="0"/>
              <a:t>Well in fact… </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11</a:t>
            </a:fld>
            <a:endParaRPr lang="en-US" dirty="0"/>
          </a:p>
        </p:txBody>
      </p:sp>
    </p:spTree>
    <p:extLst>
      <p:ext uri="{BB962C8B-B14F-4D97-AF65-F5344CB8AC3E}">
        <p14:creationId xmlns:p14="http://schemas.microsoft.com/office/powerpoint/2010/main" val="3213258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ADA makes a distinction between alcohol addiction and the illegal use of drugs. </a:t>
            </a:r>
          </a:p>
          <a:p>
            <a:pPr marL="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200"/>
              </a:spcBef>
              <a:spcAft>
                <a:spcPts val="0"/>
              </a:spcAft>
            </a:pPr>
            <a:r>
              <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Is the illegal use of drugs covered under ADA?</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 individual who is using drugs illegally is not considered to have a disability when an employer takes an employment action based on that use. Individuals do have ADA protections if they are in a recovery program and no longer currently using drugs illegally. “In recovery” means that the individual is no longer engaging in using drugs illegally or the individual is participating in a supervised rehabilitation program and is no longer using drugs illegally. The term “illegal use of drugs” includes the use of illegal drugs such as heroin or cocaine, </a:t>
            </a:r>
          </a:p>
          <a:p>
            <a:pPr marL="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misuse of controlled substances such as opioids or morphine regardless of if the user has no prescription, a fraudulent prescription, or has a prescription but is using more than the prescribed amount. </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3"/>
              </a:rPr>
              <a:t>https://adata.org/factsheet/ada-addiction-and-recovery</a:t>
            </a:r>
            <a:r>
              <a:rPr lang="en-US" sz="1800" dirty="0">
                <a:effectLst/>
                <a:highlight>
                  <a:srgbClr val="FFFF00"/>
                </a:highligh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12</a:t>
            </a:fld>
            <a:endParaRPr lang="en-US" dirty="0"/>
          </a:p>
        </p:txBody>
      </p:sp>
    </p:spTree>
    <p:extLst>
      <p:ext uri="{BB962C8B-B14F-4D97-AF65-F5344CB8AC3E}">
        <p14:creationId xmlns:p14="http://schemas.microsoft.com/office/powerpoint/2010/main" val="398134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Alcohol addiction is generally considered to be a disability regardless of whether the addiction is in the present or past. </a:t>
            </a:r>
          </a:p>
          <a:p>
            <a:pPr marL="0" marR="0">
              <a:lnSpc>
                <a:spcPct val="20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An individual with alcohol addiction has immediate protection under the ADA.</a:t>
            </a:r>
          </a:p>
          <a:p>
            <a:pPr marL="0" marR="0">
              <a:lnSpc>
                <a:spcPct val="20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In the case </a:t>
            </a:r>
            <a:r>
              <a:rPr lang="en-US" sz="1200" dirty="0">
                <a:effectLst/>
                <a:highlight>
                  <a:srgbClr val="FFFF00"/>
                </a:highlight>
                <a:latin typeface="Times New Roman" panose="02020603050405020304" pitchFamily="18" charset="0"/>
                <a:ea typeface="Times New Roman" panose="02020603050405020304" pitchFamily="18" charset="0"/>
              </a:rPr>
              <a:t>Williams v. </a:t>
            </a:r>
            <a:r>
              <a:rPr lang="en-US" sz="1200" dirty="0" err="1">
                <a:effectLst/>
                <a:highlight>
                  <a:srgbClr val="FFFF00"/>
                </a:highlight>
                <a:latin typeface="Times New Roman" panose="02020603050405020304" pitchFamily="18" charset="0"/>
                <a:ea typeface="Times New Roman" panose="02020603050405020304" pitchFamily="18" charset="0"/>
              </a:rPr>
              <a:t>Widnall</a:t>
            </a:r>
            <a:r>
              <a:rPr lang="en-US" sz="1200" dirty="0">
                <a:effectLst/>
                <a:latin typeface="Times New Roman" panose="02020603050405020304" pitchFamily="18" charset="0"/>
                <a:ea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rPr>
              <a:t>79 F.3d 1003 (10th Cir. 1996) the 10</a:t>
            </a:r>
            <a:r>
              <a:rPr lang="en-US" sz="1200" baseline="30000" dirty="0">
                <a:solidFill>
                  <a:srgbClr val="000000"/>
                </a:solidFill>
                <a:effectLst/>
                <a:latin typeface="Times New Roman" panose="02020603050405020304" pitchFamily="18" charset="0"/>
                <a:ea typeface="Times New Roman" panose="02020603050405020304" pitchFamily="18" charset="0"/>
              </a:rPr>
              <a:t>th</a:t>
            </a:r>
            <a:r>
              <a:rPr lang="en-US" sz="1200" dirty="0">
                <a:solidFill>
                  <a:srgbClr val="000000"/>
                </a:solidFill>
                <a:effectLst/>
                <a:latin typeface="Times New Roman" panose="02020603050405020304" pitchFamily="18" charset="0"/>
                <a:ea typeface="Times New Roman" panose="02020603050405020304" pitchFamily="18" charset="0"/>
              </a:rPr>
              <a:t> Circuit Court of Appeals upheld that alcoholism was a covered disability under the ADA. (Also see: </a:t>
            </a:r>
          </a:p>
          <a:p>
            <a:pPr marL="0" marR="0">
              <a:lnSpc>
                <a:spcPct val="200000"/>
              </a:lnSpc>
              <a:spcBef>
                <a:spcPts val="0"/>
              </a:spcBef>
              <a:spcAft>
                <a:spcPts val="0"/>
              </a:spcAft>
            </a:pPr>
            <a:endParaRPr lang="en-US" sz="1200" dirty="0">
              <a:solidFill>
                <a:srgbClr val="000000"/>
              </a:solidFill>
              <a:effectLst/>
              <a:highlight>
                <a:srgbClr val="FFFF00"/>
              </a:highligh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highlight>
                  <a:srgbClr val="FFFF00"/>
                </a:highlight>
                <a:latin typeface="Times New Roman" panose="02020603050405020304" pitchFamily="18" charset="0"/>
                <a:ea typeface="Times New Roman" panose="02020603050405020304" pitchFamily="18" charset="0"/>
              </a:rPr>
              <a:t>Adamczyk v. Baltimore County</a:t>
            </a:r>
            <a:r>
              <a:rPr lang="en-US" sz="1200" dirty="0">
                <a:solidFill>
                  <a:srgbClr val="000000"/>
                </a:solidFill>
                <a:effectLst/>
                <a:latin typeface="Times New Roman" panose="02020603050405020304" pitchFamily="18" charset="0"/>
                <a:ea typeface="Times New Roman" panose="02020603050405020304" pitchFamily="18" charset="0"/>
              </a:rPr>
              <a:t>, 1998 U.S. App. LEXIS 1331 (4th Cir. 1998), </a:t>
            </a:r>
          </a:p>
          <a:p>
            <a:pPr marL="0" marR="0">
              <a:lnSpc>
                <a:spcPct val="200000"/>
              </a:lnSpc>
              <a:spcBef>
                <a:spcPts val="0"/>
              </a:spcBef>
              <a:spcAft>
                <a:spcPts val="0"/>
              </a:spcAft>
            </a:pPr>
            <a:endParaRPr lang="en-US" sz="1200" dirty="0">
              <a:solidFill>
                <a:srgbClr val="000000"/>
              </a:solidFill>
              <a:effectLst/>
              <a:highlight>
                <a:srgbClr val="FFFF00"/>
              </a:highligh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highlight>
                  <a:srgbClr val="FFFF00"/>
                </a:highlight>
                <a:latin typeface="Times New Roman" panose="02020603050405020304" pitchFamily="18" charset="0"/>
                <a:ea typeface="Times New Roman" panose="02020603050405020304" pitchFamily="18" charset="0"/>
              </a:rPr>
              <a:t>Miners v. Cargill Communications, Inc</a:t>
            </a:r>
            <a:r>
              <a:rPr lang="en-US" sz="1200" dirty="0">
                <a:solidFill>
                  <a:srgbClr val="000000"/>
                </a:solidFill>
                <a:effectLst/>
                <a:latin typeface="Times New Roman" panose="02020603050405020304" pitchFamily="18" charset="0"/>
                <a:ea typeface="Times New Roman" panose="02020603050405020304" pitchFamily="18" charset="0"/>
              </a:rPr>
              <a:t>., 113 F.3d 820 (8th Cir. 1997), </a:t>
            </a:r>
            <a:r>
              <a:rPr lang="en-US" sz="1200" i="1" dirty="0">
                <a:solidFill>
                  <a:srgbClr val="000000"/>
                </a:solidFill>
                <a:effectLst/>
                <a:latin typeface="Times New Roman" panose="02020603050405020304" pitchFamily="18" charset="0"/>
                <a:ea typeface="Times New Roman" panose="02020603050405020304" pitchFamily="18" charset="0"/>
              </a:rPr>
              <a:t>cert</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i="1" dirty="0">
                <a:solidFill>
                  <a:srgbClr val="000000"/>
                </a:solidFill>
                <a:effectLst/>
                <a:latin typeface="Times New Roman" panose="02020603050405020304" pitchFamily="18" charset="0"/>
                <a:ea typeface="Times New Roman" panose="02020603050405020304" pitchFamily="18" charset="0"/>
              </a:rPr>
              <a:t>denied</a:t>
            </a:r>
            <a:r>
              <a:rPr lang="en-US" sz="1200" dirty="0">
                <a:solidFill>
                  <a:srgbClr val="000000"/>
                </a:solidFill>
                <a:effectLst/>
                <a:latin typeface="Times New Roman" panose="02020603050405020304" pitchFamily="18" charset="0"/>
                <a:ea typeface="Times New Roman" panose="02020603050405020304" pitchFamily="18" charset="0"/>
              </a:rPr>
              <a:t>, 118 S. Ct. 441 (1997) </a:t>
            </a:r>
          </a:p>
          <a:p>
            <a:pPr marL="0" marR="0">
              <a:lnSpc>
                <a:spcPct val="200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and </a:t>
            </a:r>
            <a:r>
              <a:rPr lang="en-US" sz="1200" dirty="0">
                <a:solidFill>
                  <a:srgbClr val="000000"/>
                </a:solidFill>
                <a:effectLst/>
                <a:highlight>
                  <a:srgbClr val="FFFF00"/>
                </a:highlight>
                <a:latin typeface="Times New Roman" panose="02020603050405020304" pitchFamily="18" charset="0"/>
                <a:ea typeface="Times New Roman" panose="02020603050405020304" pitchFamily="18" charset="0"/>
              </a:rPr>
              <a:t>Office of the Senate Sergeant-at-Arms v. Office of Senate Fair Employment Practices</a:t>
            </a:r>
            <a:r>
              <a:rPr lang="en-US" sz="1200" dirty="0">
                <a:solidFill>
                  <a:srgbClr val="000000"/>
                </a:solidFill>
                <a:effectLst/>
                <a:latin typeface="Times New Roman" panose="02020603050405020304" pitchFamily="18" charset="0"/>
                <a:ea typeface="Times New Roman" panose="02020603050405020304" pitchFamily="18" charset="0"/>
              </a:rPr>
              <a:t>, 95 F.3d 1102 (Fed. Cir. 1996). </a:t>
            </a:r>
          </a:p>
          <a:p>
            <a:pPr marL="0" marR="0">
              <a:lnSpc>
                <a:spcPct val="200000"/>
              </a:lnSpc>
              <a:spcBef>
                <a:spcPts val="0"/>
              </a:spcBef>
              <a:spcAft>
                <a:spcPts val="0"/>
              </a:spcAft>
            </a:pP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Other courts, however, have been reluctant to designate alcoholism as a covered disability and urge a case-by-case evaluation of the existence of a major life impairment. (Also see: </a:t>
            </a:r>
            <a:r>
              <a:rPr lang="en-US" sz="1200" dirty="0">
                <a:solidFill>
                  <a:srgbClr val="000000"/>
                </a:solidFill>
                <a:effectLst/>
                <a:highlight>
                  <a:srgbClr val="FFFF00"/>
                </a:highlight>
                <a:latin typeface="Times New Roman" panose="02020603050405020304" pitchFamily="18" charset="0"/>
                <a:ea typeface="Times New Roman" panose="02020603050405020304" pitchFamily="18" charset="0"/>
              </a:rPr>
              <a:t>Burch v Coca Cola</a:t>
            </a:r>
            <a:r>
              <a:rPr lang="en-US" sz="1200" dirty="0">
                <a:solidFill>
                  <a:srgbClr val="000000"/>
                </a:solidFill>
                <a:effectLst/>
                <a:latin typeface="Times New Roman" panose="02020603050405020304" pitchFamily="18" charset="0"/>
                <a:ea typeface="Times New Roman" panose="02020603050405020304" pitchFamily="18" charset="0"/>
              </a:rPr>
              <a:t> 119 F.3d 305 (5th Cir. 1997), </a:t>
            </a:r>
            <a:r>
              <a:rPr lang="en-US" sz="1200" i="1" dirty="0">
                <a:solidFill>
                  <a:srgbClr val="000000"/>
                </a:solidFill>
                <a:effectLst/>
                <a:latin typeface="Times New Roman" panose="02020603050405020304" pitchFamily="18" charset="0"/>
                <a:ea typeface="Times New Roman" panose="02020603050405020304" pitchFamily="18" charset="0"/>
              </a:rPr>
              <a:t>cert</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i="1" dirty="0">
                <a:solidFill>
                  <a:srgbClr val="000000"/>
                </a:solidFill>
                <a:effectLst/>
                <a:latin typeface="Times New Roman" panose="02020603050405020304" pitchFamily="18" charset="0"/>
                <a:ea typeface="Times New Roman" panose="02020603050405020304" pitchFamily="18" charset="0"/>
              </a:rPr>
              <a:t>denied</a:t>
            </a:r>
            <a:r>
              <a:rPr lang="en-US" sz="1200" dirty="0">
                <a:solidFill>
                  <a:srgbClr val="000000"/>
                </a:solidFill>
                <a:effectLst/>
                <a:latin typeface="Times New Roman" panose="02020603050405020304" pitchFamily="18" charset="0"/>
                <a:ea typeface="Times New Roman" panose="02020603050405020304" pitchFamily="18" charset="0"/>
              </a:rPr>
              <a:t>, 118 S. Ct. 871 (1998) and </a:t>
            </a:r>
            <a:r>
              <a:rPr lang="en-US" sz="1200" dirty="0" err="1">
                <a:solidFill>
                  <a:srgbClr val="000000"/>
                </a:solidFill>
                <a:effectLst/>
                <a:highlight>
                  <a:srgbClr val="FFFF00"/>
                </a:highlight>
                <a:latin typeface="Times New Roman" panose="02020603050405020304" pitchFamily="18" charset="0"/>
                <a:ea typeface="Times New Roman" panose="02020603050405020304" pitchFamily="18" charset="0"/>
              </a:rPr>
              <a:t>Wallin</a:t>
            </a:r>
            <a:r>
              <a:rPr lang="en-US" sz="1200" dirty="0">
                <a:solidFill>
                  <a:srgbClr val="000000"/>
                </a:solidFill>
                <a:effectLst/>
                <a:highlight>
                  <a:srgbClr val="FFFF00"/>
                </a:highlight>
                <a:latin typeface="Times New Roman" panose="02020603050405020304" pitchFamily="18" charset="0"/>
                <a:ea typeface="Times New Roman" panose="02020603050405020304" pitchFamily="18" charset="0"/>
              </a:rPr>
              <a:t> v. Minnesota Department of Corrections</a:t>
            </a:r>
            <a:r>
              <a:rPr lang="en-US" sz="1200" dirty="0">
                <a:solidFill>
                  <a:srgbClr val="000000"/>
                </a:solidFill>
                <a:effectLst/>
                <a:latin typeface="Times New Roman" panose="02020603050405020304" pitchFamily="18" charset="0"/>
                <a:ea typeface="Times New Roman" panose="02020603050405020304" pitchFamily="18" charset="0"/>
              </a:rPr>
              <a:t> 153 F.3d 681 (8th Cir. 1998). (</a:t>
            </a:r>
            <a:r>
              <a:rPr lang="en-US" sz="12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3"/>
              </a:rPr>
              <a:t>https://www.usccr.gov/files/pubs/ada/ch4.htm</a:t>
            </a:r>
            <a:r>
              <a:rPr lang="en-US" sz="12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13</a:t>
            </a:fld>
            <a:endParaRPr lang="en-US" dirty="0"/>
          </a:p>
        </p:txBody>
      </p:sp>
    </p:spTree>
    <p:extLst>
      <p:ext uri="{BB962C8B-B14F-4D97-AF65-F5344CB8AC3E}">
        <p14:creationId xmlns:p14="http://schemas.microsoft.com/office/powerpoint/2010/main" val="190952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An individual who is using drugs illegally is not considered to have a disability when an employer takes an employment action based on that use. Individuals do have ADA protections if they are in a recovery program and no longer currently using drugs illegally. “In recovery” means that the individual is no longer engaging in using drugs illegally or the individual is participating in a supervised rehabilitation program and is no longer using drugs illegally. The term “illegal use of drugs” includes the use of illegal drugs such as heroin or cocaine, the misuse of controlled substances such as opioids or morphine regardless of if the user has no prescription, a fraudulent prescription, or has a prescription but is using more than the prescribed amount. </a:t>
            </a:r>
            <a:r>
              <a:rPr lang="en-US" sz="1200" dirty="0">
                <a:effectLst/>
                <a:highlight>
                  <a:srgbClr val="FFFF00"/>
                </a:highlight>
                <a:latin typeface="Times New Roman" panose="02020603050405020304" pitchFamily="18" charset="0"/>
                <a:ea typeface="Times New Roman" panose="02020603050405020304" pitchFamily="18" charset="0"/>
              </a:rPr>
              <a:t>(</a:t>
            </a:r>
            <a:r>
              <a:rPr lang="en-US" sz="12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3"/>
              </a:rPr>
              <a:t>https://adata.org/factsheet/ada-addiction-and-recovery</a:t>
            </a:r>
            <a:r>
              <a:rPr lang="en-US" sz="1200" dirty="0">
                <a:effectLst/>
                <a:highlight>
                  <a:srgbClr val="FFFF00"/>
                </a:highligh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Slow Down and Repeat! Only people in recovery are considered “people with disabilities” under the law.  So, what does recovery mean?</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14</a:t>
            </a:fld>
            <a:endParaRPr lang="en-US" dirty="0"/>
          </a:p>
        </p:txBody>
      </p:sp>
    </p:spTree>
    <p:extLst>
      <p:ext uri="{BB962C8B-B14F-4D97-AF65-F5344CB8AC3E}">
        <p14:creationId xmlns:p14="http://schemas.microsoft.com/office/powerpoint/2010/main" val="89323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a person meets these conditions, then the person is protected from discrimination.</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15</a:t>
            </a:fld>
            <a:endParaRPr lang="en-US" dirty="0"/>
          </a:p>
        </p:txBody>
      </p:sp>
    </p:spTree>
    <p:extLst>
      <p:ext uri="{BB962C8B-B14F-4D97-AF65-F5344CB8AC3E}">
        <p14:creationId xmlns:p14="http://schemas.microsoft.com/office/powerpoint/2010/main" val="168685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16</a:t>
            </a:fld>
            <a:endParaRPr lang="en-US" dirty="0"/>
          </a:p>
        </p:txBody>
      </p:sp>
    </p:spTree>
    <p:extLst>
      <p:ext uri="{BB962C8B-B14F-4D97-AF65-F5344CB8AC3E}">
        <p14:creationId xmlns:p14="http://schemas.microsoft.com/office/powerpoint/2010/main" val="4236729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marL="0" marR="0">
              <a:spcBef>
                <a:spcPts val="200"/>
              </a:spcBef>
              <a:spcAft>
                <a:spcPts val="0"/>
              </a:spcAft>
            </a:pPr>
            <a:r>
              <a:rPr lang="en-US"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Current drug use</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What does the term “current” mean when determining if someone is currently using drugs? </a:t>
            </a:r>
          </a:p>
          <a:p>
            <a:pPr marL="0" marR="0">
              <a:lnSpc>
                <a:spcPct val="200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The EEOC offers this guidance: </a:t>
            </a:r>
          </a:p>
          <a:p>
            <a:pPr marL="0" marR="0">
              <a:lnSpc>
                <a:spcPct val="200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1) If an individual tests positive on a drug test, he or she will be considered a current drug user, so long as the test is accurate; </a:t>
            </a:r>
          </a:p>
          <a:p>
            <a:pPr marL="0" marR="0">
              <a:lnSpc>
                <a:spcPct val="200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2) Current means that the illegal use of drugs was recent enough to form a reasonable belief that someone’s drug use is current and presents an ongoing problem; </a:t>
            </a:r>
          </a:p>
          <a:p>
            <a:pPr marL="0" marR="0">
              <a:lnSpc>
                <a:spcPct val="200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3) Current is not limited to the day of use, or recent weeks or days, it is determined on a case-by-case basis. </a:t>
            </a:r>
            <a:r>
              <a:rPr lang="en-US" sz="1400" dirty="0">
                <a:effectLst/>
                <a:highlight>
                  <a:srgbClr val="FFFF00"/>
                </a:highlight>
                <a:latin typeface="Times New Roman" panose="02020603050405020304" pitchFamily="18" charset="0"/>
                <a:ea typeface="Times New Roman" panose="02020603050405020304" pitchFamily="18" charset="0"/>
              </a:rPr>
              <a:t>(</a:t>
            </a:r>
            <a:r>
              <a:rPr lang="en-US" sz="14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3"/>
              </a:rPr>
              <a:t>https://www.eeoc.gov/laws/guidance/technical-assistance-manual-employment-provisions-title-i-americans-disabilities-act</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1400" dirty="0">
                <a:solidFill>
                  <a:srgbClr val="000000"/>
                </a:solidFill>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endParaRPr lang="en-US" sz="1400" dirty="0">
              <a:solidFill>
                <a:srgbClr val="000000"/>
              </a:solidFill>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In </a:t>
            </a:r>
            <a:r>
              <a:rPr lang="en-US" sz="1400" dirty="0" err="1">
                <a:solidFill>
                  <a:srgbClr val="000000"/>
                </a:solidFill>
                <a:effectLst/>
                <a:highlight>
                  <a:srgbClr val="FFFF00"/>
                </a:highlight>
                <a:latin typeface="Times New Roman" panose="02020603050405020304" pitchFamily="18" charset="0"/>
                <a:ea typeface="Times New Roman" panose="02020603050405020304" pitchFamily="18" charset="0"/>
              </a:rPr>
              <a:t>Zenor</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 v. El Paso Healthcare Systems, Ltd.</a:t>
            </a:r>
            <a:r>
              <a:rPr lang="en-US" sz="1400" dirty="0">
                <a:solidFill>
                  <a:srgbClr val="000000"/>
                </a:solidFill>
                <a:effectLst/>
                <a:latin typeface="Times New Roman" panose="02020603050405020304" pitchFamily="18" charset="0"/>
                <a:ea typeface="Times New Roman" panose="02020603050405020304" pitchFamily="18" charset="0"/>
              </a:rPr>
              <a:t> 176 F.3d 847, 867 (5th Cir. 1999), the 5</a:t>
            </a:r>
            <a:r>
              <a:rPr lang="en-US" sz="1400" baseline="30000" dirty="0">
                <a:solidFill>
                  <a:srgbClr val="000000"/>
                </a:solidFill>
                <a:effectLst/>
                <a:latin typeface="Times New Roman" panose="02020603050405020304" pitchFamily="18" charset="0"/>
                <a:ea typeface="Times New Roman" panose="02020603050405020304" pitchFamily="18" charset="0"/>
              </a:rPr>
              <a:t>th</a:t>
            </a:r>
            <a:r>
              <a:rPr lang="en-US" sz="1400" dirty="0">
                <a:solidFill>
                  <a:srgbClr val="000000"/>
                </a:solidFill>
                <a:effectLst/>
                <a:latin typeface="Times New Roman" panose="02020603050405020304" pitchFamily="18" charset="0"/>
                <a:ea typeface="Times New Roman" panose="02020603050405020304" pitchFamily="18" charset="0"/>
              </a:rPr>
              <a:t> Circuit Court of Appeals held that a pharmacist, who was an employee of El Paso Healthcare, was a current user of illegal drugs because he used cocaine five weeks before he was notified of his termination. </a:t>
            </a:r>
          </a:p>
          <a:p>
            <a:pPr marL="0" marR="0">
              <a:lnSpc>
                <a:spcPct val="200000"/>
              </a:lnSpc>
              <a:spcBef>
                <a:spcPts val="0"/>
              </a:spcBef>
              <a:spcAft>
                <a:spcPts val="0"/>
              </a:spcAft>
            </a:pPr>
            <a:endParaRPr lang="en-US" sz="1400" dirty="0">
              <a:solidFill>
                <a:srgbClr val="000000"/>
              </a:solidFill>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In </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Salley v. Circuit City Stores, Inc.</a:t>
            </a:r>
            <a:r>
              <a:rPr lang="en-US" sz="1400" dirty="0">
                <a:solidFill>
                  <a:srgbClr val="000000"/>
                </a:solidFill>
                <a:effectLst/>
                <a:latin typeface="Times New Roman" panose="02020603050405020304" pitchFamily="18" charset="0"/>
                <a:ea typeface="Times New Roman" panose="02020603050405020304" pitchFamily="18" charset="0"/>
              </a:rPr>
              <a:t> 160 F.3d 977 (3d Cir. 1998), the court remarked that it knew of no case where a three-week period of abstinence would be considered long enough consider someone no longer an illegal drug user. </a:t>
            </a:r>
          </a:p>
          <a:p>
            <a:pPr marL="0" marR="0">
              <a:lnSpc>
                <a:spcPct val="200000"/>
              </a:lnSpc>
              <a:spcBef>
                <a:spcPts val="0"/>
              </a:spcBef>
              <a:spcAft>
                <a:spcPts val="0"/>
              </a:spcAft>
            </a:pPr>
            <a:endParaRPr lang="en-US" sz="1400" dirty="0">
              <a:solidFill>
                <a:srgbClr val="000000"/>
              </a:solidFill>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Finally, in </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Shafer v. Preston Memorial Hospital Corporation</a:t>
            </a:r>
            <a:r>
              <a:rPr lang="en-US" sz="1400" dirty="0">
                <a:solidFill>
                  <a:srgbClr val="000000"/>
                </a:solidFill>
                <a:effectLst/>
                <a:latin typeface="Times New Roman" panose="02020603050405020304" pitchFamily="18" charset="0"/>
                <a:ea typeface="Times New Roman" panose="02020603050405020304" pitchFamily="18" charset="0"/>
              </a:rPr>
              <a:t> 107 F.3d 274 (4th Cir. 1997), Shafer appealed a lower court ruling in favor of her employer, Preston Memorial Hospital, claiming disability discrimination due to her drug addiction. Shafer had been stealing Fentanyl, a schedule II narcotic analgesic from the hospital and became addicted. She entered a rehabilitation program but was terminated for gross misconduct involving the diversion of controlled substances. A few weeks after her termination, while working at another hospital, she again used Fentanyl while on duty. On appeal the court ruled that Shafer could offer no credible evidence that her termination was the result of disability discrimination </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14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4"/>
              </a:rPr>
              <a:t>https://caselaw.findlaw.com/us-4th-circuit/1229798.html</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17</a:t>
            </a:fld>
            <a:endParaRPr lang="en-US" dirty="0"/>
          </a:p>
        </p:txBody>
      </p:sp>
    </p:spTree>
    <p:extLst>
      <p:ext uri="{BB962C8B-B14F-4D97-AF65-F5344CB8AC3E}">
        <p14:creationId xmlns:p14="http://schemas.microsoft.com/office/powerpoint/2010/main" val="251293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18</a:t>
            </a:fld>
            <a:endParaRPr lang="en-US" dirty="0"/>
          </a:p>
        </p:txBody>
      </p:sp>
    </p:spTree>
    <p:extLst>
      <p:ext uri="{BB962C8B-B14F-4D97-AF65-F5344CB8AC3E}">
        <p14:creationId xmlns:p14="http://schemas.microsoft.com/office/powerpoint/2010/main" val="2700016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ADA protections for people with addiction who are in recovery are found in ADA title I, the employment protections. Title I of the ADA applies to private employers with 15 or more employees and all state and local government employers. </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3"/>
              </a:rPr>
              <a:t>https://adata.org/learn-about-ada</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Title I applies to all aspects of the employment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Phase 1) pre-employment, pre-offer; Phase 2) pre-employment, post-offer; and Phase 3) employed.  Title I also applies to all other terms, conditions, and privileges of employment. Under Title I, an employee is considered a qualified individual if he or she meets the skill, experience, education, and other job-related requirements of a held or desired position, and he or she can perform the essential functions of a job, with or without a reasonable accommodation to how the work is performed. </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4"/>
              </a:rPr>
              <a:t>https://askjan.org/publications/ada-specific/Technical-Assistance-Manual-for-Title-I-of-the-ADA.cfm</a:t>
            </a:r>
            <a:r>
              <a:rPr lang="en-US" sz="1800" dirty="0">
                <a:effectLst/>
                <a:highlight>
                  <a:srgbClr val="FFFF00"/>
                </a:highligh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19</a:t>
            </a:fld>
            <a:endParaRPr lang="en-US" dirty="0"/>
          </a:p>
        </p:txBody>
      </p:sp>
    </p:spTree>
    <p:extLst>
      <p:ext uri="{BB962C8B-B14F-4D97-AF65-F5344CB8AC3E}">
        <p14:creationId xmlns:p14="http://schemas.microsoft.com/office/powerpoint/2010/main" val="11485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a:t>
            </a:fld>
            <a:endParaRPr lang="en-US" dirty="0"/>
          </a:p>
        </p:txBody>
      </p:sp>
    </p:spTree>
    <p:extLst>
      <p:ext uri="{BB962C8B-B14F-4D97-AF65-F5344CB8AC3E}">
        <p14:creationId xmlns:p14="http://schemas.microsoft.com/office/powerpoint/2010/main" val="835463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20</a:t>
            </a:fld>
            <a:endParaRPr lang="en-US" dirty="0"/>
          </a:p>
        </p:txBody>
      </p:sp>
    </p:spTree>
    <p:extLst>
      <p:ext uri="{BB962C8B-B14F-4D97-AF65-F5344CB8AC3E}">
        <p14:creationId xmlns:p14="http://schemas.microsoft.com/office/powerpoint/2010/main" val="1736477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In Phase 1, pre-employment, pre-offer, the ADA prohibits all disability-related questions and medical examinations, even if they relate to the job.  Asking disability related questions in this stage of employment may reveal a disability. </a:t>
            </a:r>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21</a:t>
            </a:fld>
            <a:endParaRPr lang="en-US" dirty="0"/>
          </a:p>
        </p:txBody>
      </p:sp>
    </p:spTree>
    <p:extLst>
      <p:ext uri="{BB962C8B-B14F-4D97-AF65-F5344CB8AC3E}">
        <p14:creationId xmlns:p14="http://schemas.microsoft.com/office/powerpoint/2010/main" val="602434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For instance, employers in this stage cannot ask if the candidate is taking any medication, if they have an impairment, illness, or condition that would prevent the candidate from performing the job.  This would include asking if the job candidate had ever been treated for addiction to alcohol, opioids, or other illegal drugs. An employer can ask if the candidate has ever used or currently uses illegal drugs. A positive or negative answer to this question would not reveal an addiction disability. </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3"/>
              </a:rPr>
              <a:t>https://www.eeoc.gov/laws/guidance/enforcement-guidance-preemployment-disability-related-questions-and-medical</a:t>
            </a:r>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22</a:t>
            </a:fld>
            <a:endParaRPr lang="en-US" dirty="0"/>
          </a:p>
        </p:txBody>
      </p:sp>
    </p:spTree>
    <p:extLst>
      <p:ext uri="{BB962C8B-B14F-4D97-AF65-F5344CB8AC3E}">
        <p14:creationId xmlns:p14="http://schemas.microsoft.com/office/powerpoint/2010/main" val="2259416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23</a:t>
            </a:fld>
            <a:endParaRPr lang="en-US" dirty="0"/>
          </a:p>
        </p:txBody>
      </p:sp>
    </p:spTree>
    <p:extLst>
      <p:ext uri="{BB962C8B-B14F-4D97-AF65-F5344CB8AC3E}">
        <p14:creationId xmlns:p14="http://schemas.microsoft.com/office/powerpoint/2010/main" val="791347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Often, potential employees who have a history of alcohol or drug addiction have gaps in their work history due to being in recovery. Does the job candidate have to mention their past addiction? One strategy is to explain that the candidate had an illness, is recovered, and is ready to return to work. Should the employer ask more probing questions about a possible addiction, the candidate should be prepared to tell the truth because lying about the addiction would be considered grounds for not hiring, even though the employer’s question is illegal. </a:t>
            </a:r>
            <a:r>
              <a:rPr lang="en-US" sz="1200" dirty="0">
                <a:effectLst/>
                <a:highlight>
                  <a:srgbClr val="FFFF00"/>
                </a:highlight>
                <a:latin typeface="Times New Roman" panose="02020603050405020304" pitchFamily="18" charset="0"/>
                <a:ea typeface="Times New Roman" panose="02020603050405020304" pitchFamily="18" charset="0"/>
              </a:rPr>
              <a:t>(</a:t>
            </a:r>
            <a:r>
              <a:rPr lang="en-US" sz="12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3"/>
              </a:rPr>
              <a:t>https://www.eeoc.gov/laws/guidance/enforcement-guidance-preemployment-disability-related-questions-and-medical</a:t>
            </a:r>
            <a:r>
              <a:rPr lang="en-US" sz="12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24</a:t>
            </a:fld>
            <a:endParaRPr lang="en-US" dirty="0"/>
          </a:p>
        </p:txBody>
      </p:sp>
    </p:spTree>
    <p:extLst>
      <p:ext uri="{BB962C8B-B14F-4D97-AF65-F5344CB8AC3E}">
        <p14:creationId xmlns:p14="http://schemas.microsoft.com/office/powerpoint/2010/main" val="2761098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25</a:t>
            </a:fld>
            <a:endParaRPr lang="en-US" dirty="0"/>
          </a:p>
        </p:txBody>
      </p:sp>
    </p:spTree>
    <p:extLst>
      <p:ext uri="{BB962C8B-B14F-4D97-AF65-F5344CB8AC3E}">
        <p14:creationId xmlns:p14="http://schemas.microsoft.com/office/powerpoint/2010/main" val="2877306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26</a:t>
            </a:fld>
            <a:endParaRPr lang="en-US" dirty="0"/>
          </a:p>
        </p:txBody>
      </p:sp>
    </p:spTree>
    <p:extLst>
      <p:ext uri="{BB962C8B-B14F-4D97-AF65-F5344CB8AC3E}">
        <p14:creationId xmlns:p14="http://schemas.microsoft.com/office/powerpoint/2010/main" val="4001636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In Phase 2, pre-employment, post-offer, meaning after an offer of employment has been made but the candidate has not started work, employers can make medical inquiries, require medical exams, and ask disability-related questions. These questions must be asked of all candidates within the job category. In this stage, employers may ask about the use of alcohol or drugs and the extent of use, or if the candidate has a diagnosis of alcohol or drug addiction.  Job candidates must disclose disability at this stage, if asked. </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3"/>
              </a:rPr>
              <a:t>https://www.eeoc.gov/laws/guidance/enforcement-guidance-preemployment-disability-related-questions-and-medical</a:t>
            </a:r>
            <a:r>
              <a:rPr lang="en-US" sz="1800" dirty="0">
                <a:effectLst/>
                <a:latin typeface="Times New Roman" panose="02020603050405020304" pitchFamily="18" charset="0"/>
                <a:ea typeface="Times New Roman" panose="02020603050405020304" pitchFamily="18" charset="0"/>
              </a:rPr>
              <a:t> )</a:t>
            </a:r>
          </a:p>
          <a:p>
            <a:pPr algn="l"/>
            <a:endParaRPr lang="en-US" sz="1400" b="0" i="0" dirty="0">
              <a:solidFill>
                <a:srgbClr val="000000"/>
              </a:solidFill>
              <a:effectLst/>
              <a:latin typeface="Lora" panose="020B0604020202020204" pitchFamily="2" charset="0"/>
            </a:endParaRPr>
          </a:p>
          <a:p>
            <a:pPr algn="l"/>
            <a:endParaRPr lang="en-US" sz="1400" b="0" i="0" dirty="0">
              <a:solidFill>
                <a:srgbClr val="000000"/>
              </a:solidFill>
              <a:effectLst/>
              <a:latin typeface="Lora" panose="020B0604020202020204" pitchFamily="2" charset="0"/>
            </a:endParaRPr>
          </a:p>
          <a:p>
            <a:pPr algn="l"/>
            <a:r>
              <a:rPr lang="en-US" sz="1400" b="0" i="0" dirty="0">
                <a:solidFill>
                  <a:srgbClr val="000000"/>
                </a:solidFill>
                <a:effectLst/>
                <a:latin typeface="Lora" panose="020B0604020202020204" pitchFamily="2" charset="0"/>
              </a:rPr>
              <a:t>In the midst of a </a:t>
            </a:r>
            <a:r>
              <a:rPr lang="en-US" sz="1400" b="0" i="0" dirty="0">
                <a:solidFill>
                  <a:srgbClr val="000000"/>
                </a:solidFill>
                <a:effectLst/>
                <a:latin typeface="Lora" panose="020B0604020202020204" pitchFamily="2" charset="0"/>
                <a:hlinkClick r:id="rId4"/>
              </a:rPr>
              <a:t>global </a:t>
            </a:r>
            <a:r>
              <a:rPr lang="en-US" sz="1400" b="0" i="0" dirty="0" err="1">
                <a:solidFill>
                  <a:srgbClr val="000000"/>
                </a:solidFill>
                <a:effectLst/>
                <a:latin typeface="Lora" panose="020B0604020202020204" pitchFamily="2" charset="0"/>
                <a:hlinkClick r:id="rId4"/>
              </a:rPr>
              <a:t>labour</a:t>
            </a:r>
            <a:r>
              <a:rPr lang="en-US" sz="1400" b="0" i="0" dirty="0">
                <a:solidFill>
                  <a:srgbClr val="000000"/>
                </a:solidFill>
                <a:effectLst/>
                <a:latin typeface="Lora" panose="020B0604020202020204" pitchFamily="2" charset="0"/>
                <a:hlinkClick r:id="rId4"/>
              </a:rPr>
              <a:t> shortage</a:t>
            </a:r>
            <a:r>
              <a:rPr lang="en-US" sz="1400" b="0" i="0" dirty="0">
                <a:solidFill>
                  <a:srgbClr val="000000"/>
                </a:solidFill>
                <a:effectLst/>
                <a:latin typeface="Lora" panose="020B0604020202020204" pitchFamily="2" charset="0"/>
              </a:rPr>
              <a:t>, employers around the world are doing away with drug tests in a desperate bid to attract more job applicants, fill more roles and retain more workers.</a:t>
            </a:r>
          </a:p>
          <a:p>
            <a:pPr algn="l"/>
            <a:r>
              <a:rPr lang="en-US" sz="1400" b="0" i="0" dirty="0">
                <a:solidFill>
                  <a:srgbClr val="000000"/>
                </a:solidFill>
                <a:effectLst/>
                <a:latin typeface="Lora" panose="020B0604020202020204" pitchFamily="2" charset="0"/>
              </a:rPr>
              <a:t>A survey, conducted by staffing firm </a:t>
            </a:r>
            <a:r>
              <a:rPr lang="en-US" sz="1400" b="0" i="0" dirty="0">
                <a:solidFill>
                  <a:srgbClr val="000000"/>
                </a:solidFill>
                <a:effectLst/>
                <a:latin typeface="Lora" panose="020B0604020202020204" pitchFamily="2" charset="0"/>
                <a:hlinkClick r:id="rId5"/>
              </a:rPr>
              <a:t>ManpowerGroup</a:t>
            </a:r>
            <a:r>
              <a:rPr lang="en-US" sz="1400" b="0" i="0" dirty="0">
                <a:solidFill>
                  <a:srgbClr val="000000"/>
                </a:solidFill>
                <a:effectLst/>
                <a:latin typeface="Lora" panose="020B0604020202020204" pitchFamily="2" charset="0"/>
              </a:rPr>
              <a:t> and released this week, indicated that 9 percent of more than 45,000 employers worldwide were eliminating job screenings or drug tests as an incentive to “attract and retain in-demand talent.” That equates to some 4,050 employers, from 43 countries, who are willing to turn a blind eye to workers’ recreational drug use if it means filling vacant positions.</a:t>
            </a:r>
          </a:p>
          <a:p>
            <a:endParaRPr lang="en-US" sz="1400" dirty="0"/>
          </a:p>
          <a:p>
            <a:r>
              <a:rPr lang="en-US" sz="1400" b="0" i="0" dirty="0">
                <a:solidFill>
                  <a:srgbClr val="000000"/>
                </a:solidFill>
                <a:effectLst/>
                <a:latin typeface="Lora" pitchFamily="2" charset="0"/>
              </a:rPr>
              <a:t>In June 2021, Amazon, the second-biggest global employer based out of the U.S., </a:t>
            </a:r>
            <a:r>
              <a:rPr lang="en-US" sz="1400" b="0" i="0" dirty="0">
                <a:solidFill>
                  <a:srgbClr val="000000"/>
                </a:solidFill>
                <a:effectLst/>
                <a:latin typeface="Lora" pitchFamily="2" charset="0"/>
                <a:hlinkClick r:id="rId6"/>
              </a:rPr>
              <a:t>announced</a:t>
            </a:r>
            <a:r>
              <a:rPr lang="en-US" sz="1400" b="0" i="0" dirty="0">
                <a:solidFill>
                  <a:srgbClr val="000000"/>
                </a:solidFill>
                <a:effectLst/>
                <a:latin typeface="Lora" pitchFamily="2" charset="0"/>
              </a:rPr>
              <a:t> that it would no longer test for marijuana in its pre-employment drug testing screening for jobs not regulated by the U.S. Department of Transportation.</a:t>
            </a:r>
          </a:p>
          <a:p>
            <a:endParaRPr lang="en-US" sz="1400" b="0" i="0" dirty="0">
              <a:solidFill>
                <a:srgbClr val="000000"/>
              </a:solidFill>
              <a:effectLst/>
              <a:latin typeface="Lora" pitchFamily="2" charset="0"/>
            </a:endParaRPr>
          </a:p>
          <a:p>
            <a:r>
              <a:rPr lang="en-US" sz="1400" b="0" i="0" dirty="0">
                <a:solidFill>
                  <a:srgbClr val="000000"/>
                </a:solidFill>
                <a:effectLst/>
                <a:latin typeface="Lora" pitchFamily="2" charset="0"/>
              </a:rPr>
              <a:t>they don’t test for cannabis use, claiming that the move could increase applications by 400 percent, </a:t>
            </a:r>
            <a:r>
              <a:rPr lang="en-US" sz="1400" b="0" i="0" dirty="0">
                <a:solidFill>
                  <a:srgbClr val="000000"/>
                </a:solidFill>
                <a:effectLst/>
                <a:latin typeface="Lora" pitchFamily="2" charset="0"/>
                <a:hlinkClick r:id="rId7"/>
              </a:rPr>
              <a:t>Bloomberg</a:t>
            </a:r>
            <a:r>
              <a:rPr lang="en-US" sz="1400" b="0" i="0" dirty="0">
                <a:solidFill>
                  <a:srgbClr val="000000"/>
                </a:solidFill>
                <a:effectLst/>
                <a:latin typeface="Lora" pitchFamily="2" charset="0"/>
              </a:rPr>
              <a:t> reported. The company claimed that screening for marijuana cuts the prospective worker pool by up to 30 percent.</a:t>
            </a:r>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27</a:t>
            </a:fld>
            <a:endParaRPr lang="en-US" dirty="0"/>
          </a:p>
        </p:txBody>
      </p:sp>
    </p:spTree>
    <p:extLst>
      <p:ext uri="{BB962C8B-B14F-4D97-AF65-F5344CB8AC3E}">
        <p14:creationId xmlns:p14="http://schemas.microsoft.com/office/powerpoint/2010/main" val="963011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Phase 3, employment, employers may make disability-related inquiries and require medical examinations only if they are </a:t>
            </a:r>
            <a:r>
              <a:rPr lang="en-US" sz="1800" u="sng" dirty="0">
                <a:solidFill>
                  <a:srgbClr val="0563C1"/>
                </a:solidFill>
                <a:effectLst/>
                <a:latin typeface="Times New Roman" panose="02020603050405020304" pitchFamily="18" charset="0"/>
                <a:ea typeface="Times New Roman" panose="02020603050405020304" pitchFamily="18" charset="0"/>
              </a:rPr>
              <a:t>job-related and consistent with business necessity</a:t>
            </a:r>
            <a:r>
              <a:rPr lang="en-US" sz="1800" dirty="0">
                <a:effectLst/>
                <a:latin typeface="Times New Roman" panose="02020603050405020304" pitchFamily="18" charset="0"/>
                <a:ea typeface="Times New Roman" panose="02020603050405020304" pitchFamily="18" charset="0"/>
              </a:rPr>
              <a:t> . According to the EEOC, this “job related and consistent with business necessity” means that an employer has a reasonable belief, based on objective evidence, that 1) an employee’s ability to perform essential job functions will be impaired by a medical condition; or 2) an employee’s medical condition results in a “direct threat” to themselves, coworkers, or the public.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https://www.eeoc.gov/laws/guidance/enforcement-guidance-disability-related-inquiries-and-medical-examinations-employees#5</a:t>
            </a:r>
            <a:r>
              <a:rPr lang="en-US" sz="1800" dirty="0">
                <a:effectLst/>
                <a:latin typeface="Times New Roman" panose="02020603050405020304" pitchFamily="18" charset="0"/>
                <a:ea typeface="Times New Roman" panose="02020603050405020304" pitchFamily="18" charset="0"/>
              </a:rPr>
              <a:t> ) Employers may ask if an employee has been drinking alcohol or using illegal drugs.  However, employers may not ask about the nature or severity of an employee’s disability or ask about an employee’s genetic information. </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4"/>
              </a:rPr>
              <a:t>https://www.eeoc.gov/laws/guidance/enforcement-guidance-preemployment-disability-related-questions-and-medical</a:t>
            </a:r>
            <a:r>
              <a:rPr lang="en-US" sz="1800" dirty="0">
                <a:effectLst/>
                <a:highlight>
                  <a:srgbClr val="FFFF00"/>
                </a:highligh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Pam - expand and define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Also, look at right to be safe and drug free workplace</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28</a:t>
            </a:fld>
            <a:endParaRPr lang="en-US" dirty="0"/>
          </a:p>
        </p:txBody>
      </p:sp>
    </p:spTree>
    <p:extLst>
      <p:ext uri="{BB962C8B-B14F-4D97-AF65-F5344CB8AC3E}">
        <p14:creationId xmlns:p14="http://schemas.microsoft.com/office/powerpoint/2010/main" val="3124498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If an individual who has alcoholism often is late to work, or is unable to perform the responsibilities of his/her job, an employer can take disciplinary action on the basis of the poor job performance and conduct. However, an employer may not discipline an alcoholic employee more severely than it does other employees for the same performance or conduct.</a:t>
            </a:r>
            <a:r>
              <a:rPr lang="en-US" b="0" i="0" dirty="0">
                <a:effectLst/>
                <a:latin typeface="Times New Roman" panose="02020603050405020304" pitchFamily="18" charset="0"/>
                <a:hlinkClick r:id="rId3"/>
              </a:rPr>
              <a:t>[53]</a:t>
            </a:r>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29</a:t>
            </a:fld>
            <a:endParaRPr lang="en-US" dirty="0"/>
          </a:p>
        </p:txBody>
      </p:sp>
    </p:spTree>
    <p:extLst>
      <p:ext uri="{BB962C8B-B14F-4D97-AF65-F5344CB8AC3E}">
        <p14:creationId xmlns:p14="http://schemas.microsoft.com/office/powerpoint/2010/main" val="294807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a:t>
            </a:fld>
            <a:endParaRPr lang="en-US" dirty="0"/>
          </a:p>
        </p:txBody>
      </p:sp>
    </p:spTree>
    <p:extLst>
      <p:ext uri="{BB962C8B-B14F-4D97-AF65-F5344CB8AC3E}">
        <p14:creationId xmlns:p14="http://schemas.microsoft.com/office/powerpoint/2010/main" val="4221628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30</a:t>
            </a:fld>
            <a:endParaRPr lang="en-US" dirty="0"/>
          </a:p>
        </p:txBody>
      </p:sp>
    </p:spTree>
    <p:extLst>
      <p:ext uri="{BB962C8B-B14F-4D97-AF65-F5344CB8AC3E}">
        <p14:creationId xmlns:p14="http://schemas.microsoft.com/office/powerpoint/2010/main" val="4004772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31</a:t>
            </a:fld>
            <a:endParaRPr lang="en-US" dirty="0"/>
          </a:p>
        </p:txBody>
      </p:sp>
    </p:spTree>
    <p:extLst>
      <p:ext uri="{BB962C8B-B14F-4D97-AF65-F5344CB8AC3E}">
        <p14:creationId xmlns:p14="http://schemas.microsoft.com/office/powerpoint/2010/main" val="3926017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4000"/>
              </a:lnSpc>
              <a:spcBef>
                <a:spcPts val="300"/>
              </a:spcBef>
              <a:spcAft>
                <a:spcPts val="300"/>
              </a:spcAft>
            </a:pPr>
            <a:r>
              <a:rPr lang="en-US" sz="1400" b="1" dirty="0"/>
              <a:t>Yes</a:t>
            </a:r>
            <a:r>
              <a:rPr lang="en-US" sz="1400" dirty="0"/>
              <a:t>, Marianna is protected under the ADA because </a:t>
            </a:r>
            <a:br>
              <a:rPr lang="en-US" sz="1400" dirty="0"/>
            </a:br>
            <a:r>
              <a:rPr lang="en-US" sz="1400" dirty="0"/>
              <a:t>she has:</a:t>
            </a:r>
          </a:p>
          <a:p>
            <a:pPr lvl="1">
              <a:lnSpc>
                <a:spcPct val="124000"/>
              </a:lnSpc>
              <a:spcBef>
                <a:spcPts val="300"/>
              </a:spcBef>
              <a:spcAft>
                <a:spcPts val="300"/>
              </a:spcAft>
            </a:pPr>
            <a:r>
              <a:rPr lang="en-US" sz="1400" dirty="0"/>
              <a:t>a </a:t>
            </a:r>
            <a:r>
              <a:rPr lang="en-US" sz="1400" b="1" dirty="0"/>
              <a:t>history</a:t>
            </a:r>
            <a:r>
              <a:rPr lang="en-US" sz="1400" dirty="0"/>
              <a:t> of an impairment (addiction to heroin) </a:t>
            </a:r>
          </a:p>
          <a:p>
            <a:pPr lvl="1">
              <a:lnSpc>
                <a:spcPct val="124000"/>
              </a:lnSpc>
              <a:spcBef>
                <a:spcPts val="300"/>
              </a:spcBef>
              <a:spcAft>
                <a:spcPts val="300"/>
              </a:spcAft>
            </a:pPr>
            <a:r>
              <a:rPr lang="en-US" sz="1400" b="1" dirty="0"/>
              <a:t>refrained from the use of illegal drugs for six year</a:t>
            </a:r>
            <a:r>
              <a:rPr lang="en-US" sz="1400" dirty="0"/>
              <a:t>s which is a good indication that there is not an on-going problem. </a:t>
            </a:r>
          </a:p>
          <a:p>
            <a:pPr>
              <a:lnSpc>
                <a:spcPct val="124000"/>
              </a:lnSpc>
              <a:spcBef>
                <a:spcPts val="300"/>
              </a:spcBef>
              <a:spcAft>
                <a:spcPts val="300"/>
              </a:spcAft>
            </a:pPr>
            <a:r>
              <a:rPr lang="en-US" sz="1400" dirty="0"/>
              <a:t>The potential employer violated the ADA when she refused to hire Marianna because of her recovery status.</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32</a:t>
            </a:fld>
            <a:endParaRPr lang="en-US" dirty="0"/>
          </a:p>
        </p:txBody>
      </p:sp>
    </p:spTree>
    <p:extLst>
      <p:ext uri="{BB962C8B-B14F-4D97-AF65-F5344CB8AC3E}">
        <p14:creationId xmlns:p14="http://schemas.microsoft.com/office/powerpoint/2010/main" val="3522709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Yes Michael is a person with a disability (alcohol addiction).  2. Keep in mind that disciplinary actions prior to disclosure of a disability stand and the warning the supervisor gave him stands. </a:t>
            </a:r>
            <a:r>
              <a:rPr lang="en-US" kern="1200" dirty="0">
                <a:solidFill>
                  <a:srgbClr val="7030A0"/>
                </a:solidFill>
                <a:effectLst/>
              </a:rPr>
              <a:t>The employer can require an employee with addiction to alcohol to meet the same standards of performance and behavior as other employees. </a:t>
            </a:r>
            <a:r>
              <a:rPr lang="en-US" sz="1200" dirty="0"/>
              <a:t>The employer must </a:t>
            </a:r>
            <a:r>
              <a:rPr lang="en-US" sz="1200" b="1" dirty="0"/>
              <a:t>grant Michael’s request to take leave (as a reasonable accommodation) </a:t>
            </a:r>
            <a:r>
              <a:rPr lang="en-US" sz="1200" dirty="0"/>
              <a:t>to enter a rehabilitation program, unless the employer can prove that Michael’s absence would </a:t>
            </a:r>
            <a:r>
              <a:rPr lang="en-US" sz="1200" b="1" dirty="0"/>
              <a:t>cause a great difficulty or expense (undue hardship)</a:t>
            </a:r>
            <a:r>
              <a:rPr lang="en-US" sz="120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kern="1200" dirty="0">
              <a:solidFill>
                <a:srgbClr val="7030A0"/>
              </a:solidFill>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kern="1200" dirty="0">
              <a:solidFill>
                <a:srgbClr val="7030A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rgbClr val="7030A0"/>
                </a:solidFill>
                <a:effectLst/>
              </a:rPr>
              <a:t> </a:t>
            </a:r>
            <a:r>
              <a:rPr lang="en-US" altLang="en-US" b="1" dirty="0">
                <a:solidFill>
                  <a:schemeClr val="accent3">
                    <a:lumMod val="50000"/>
                  </a:schemeClr>
                </a:solidFill>
              </a:rPr>
              <a:t>To summarize, alcohol addiction </a:t>
            </a:r>
            <a:r>
              <a:rPr lang="en-US" altLang="en-US" dirty="0">
                <a:solidFill>
                  <a:schemeClr val="accent3">
                    <a:lumMod val="50000"/>
                  </a:schemeClr>
                </a:solidFill>
              </a:rPr>
              <a:t>generally is a “disability” regardless of whether it is in the </a:t>
            </a:r>
            <a:r>
              <a:rPr lang="en-US" altLang="en-US" u="sng" dirty="0">
                <a:solidFill>
                  <a:schemeClr val="accent3">
                    <a:lumMod val="50000"/>
                  </a:schemeClr>
                </a:solidFill>
              </a:rPr>
              <a:t>past</a:t>
            </a:r>
            <a:r>
              <a:rPr lang="en-US" altLang="en-US" dirty="0">
                <a:solidFill>
                  <a:schemeClr val="accent3">
                    <a:lumMod val="50000"/>
                  </a:schemeClr>
                </a:solidFill>
              </a:rPr>
              <a:t> or in the </a:t>
            </a:r>
            <a:r>
              <a:rPr lang="en-US" altLang="en-US" u="sng" dirty="0">
                <a:solidFill>
                  <a:schemeClr val="accent3">
                    <a:lumMod val="50000"/>
                  </a:schemeClr>
                </a:solidFill>
              </a:rPr>
              <a:t>present</a:t>
            </a:r>
            <a:r>
              <a:rPr lang="en-US" altLang="en-US" dirty="0">
                <a:solidFill>
                  <a:schemeClr val="accent3">
                    <a:lumMod val="50000"/>
                  </a:schemeClr>
                </a:solidFill>
              </a:rPr>
              <a:t>.  </a:t>
            </a:r>
            <a:r>
              <a:rPr lang="en-US" kern="1200" dirty="0">
                <a:solidFill>
                  <a:srgbClr val="7030A0"/>
                </a:solidFill>
                <a:effectLst/>
              </a:rPr>
              <a:t>Questions? </a:t>
            </a:r>
            <a:r>
              <a:rPr lang="en-US" altLang="en-US" dirty="0">
                <a:solidFill>
                  <a:srgbClr val="7030A0"/>
                </a:solidFill>
              </a:rPr>
              <a:t>PAUSE  </a:t>
            </a:r>
            <a:r>
              <a:rPr lang="en-US" altLang="en-US" b="1" dirty="0">
                <a:solidFill>
                  <a:srgbClr val="7030A0"/>
                </a:solidFill>
              </a:rPr>
              <a:t>Now, I’ll turn to substance use disorders</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33</a:t>
            </a:fld>
            <a:endParaRPr lang="en-US" dirty="0"/>
          </a:p>
        </p:txBody>
      </p:sp>
    </p:spTree>
    <p:extLst>
      <p:ext uri="{BB962C8B-B14F-4D97-AF65-F5344CB8AC3E}">
        <p14:creationId xmlns:p14="http://schemas.microsoft.com/office/powerpoint/2010/main" val="341417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Individuals receiving treatment for OUD are generally considered disabled under the ADA.</a:t>
            </a:r>
          </a:p>
          <a:p>
            <a:r>
              <a:rPr lang="en-US" sz="1200" dirty="0"/>
              <a:t>Methadone is a legally prescribed medication used to treat addiction, just like insulin is prescribed to treat diabetes.</a:t>
            </a:r>
          </a:p>
          <a:p>
            <a:r>
              <a:rPr lang="en-US" sz="1200" dirty="0"/>
              <a:t>Being in medical treatment for addiction is evidence of rehabilitation, not current illegal use of drugs.</a:t>
            </a:r>
          </a:p>
          <a:p>
            <a:r>
              <a:rPr lang="en-US" altLang="en-US" sz="1200" dirty="0"/>
              <a:t>Julie’s boss is incorrectly regarding the use of methadone as an illegal drug.</a:t>
            </a:r>
            <a:endParaRPr lang="en-US" altLang="en-US" dirty="0">
              <a:solidFill>
                <a:schemeClr val="accent3">
                  <a:lumMod val="50000"/>
                </a:schemeClr>
              </a:solidFill>
            </a:endParaRPr>
          </a:p>
          <a:p>
            <a:pPr defTabSz="452022">
              <a:defRPr/>
            </a:pPr>
            <a:endParaRPr lang="en-US" altLang="en-US" sz="2000" dirty="0"/>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34</a:t>
            </a:fld>
            <a:endParaRPr lang="en-US" dirty="0"/>
          </a:p>
        </p:txBody>
      </p:sp>
    </p:spTree>
    <p:extLst>
      <p:ext uri="{BB962C8B-B14F-4D97-AF65-F5344CB8AC3E}">
        <p14:creationId xmlns:p14="http://schemas.microsoft.com/office/powerpoint/2010/main" val="2787417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lnSpc>
                <a:spcPct val="114000"/>
              </a:lnSpc>
              <a:spcBef>
                <a:spcPts val="300"/>
              </a:spcBef>
              <a:spcAft>
                <a:spcPts val="300"/>
              </a:spcAft>
            </a:pPr>
            <a:r>
              <a:rPr lang="en-US" sz="1400" b="1" dirty="0"/>
              <a:t>No</a:t>
            </a:r>
            <a:r>
              <a:rPr lang="en-US" sz="1400" dirty="0"/>
              <a:t>, Julie </a:t>
            </a:r>
            <a:r>
              <a:rPr lang="en-US" sz="1400" b="1" dirty="0"/>
              <a:t>would not be protected</a:t>
            </a:r>
            <a:r>
              <a:rPr lang="en-US" sz="1400" dirty="0"/>
              <a:t> under the ADA because:</a:t>
            </a:r>
          </a:p>
          <a:p>
            <a:pPr marL="827088" lvl="1" indent="-368300">
              <a:lnSpc>
                <a:spcPct val="114000"/>
              </a:lnSpc>
              <a:spcBef>
                <a:spcPts val="300"/>
              </a:spcBef>
              <a:spcAft>
                <a:spcPts val="300"/>
              </a:spcAft>
              <a:buFont typeface="Courier New" panose="02070309020205020404" pitchFamily="49" charset="0"/>
              <a:buChar char="o"/>
            </a:pPr>
            <a:r>
              <a:rPr lang="en-US" altLang="en-US" sz="1400" dirty="0"/>
              <a:t>the ADA does not protect individuals who are </a:t>
            </a:r>
            <a:r>
              <a:rPr lang="en-US" altLang="en-US" sz="1400" b="1" dirty="0"/>
              <a:t>“currently engaging in the illegal use of drugs.”</a:t>
            </a:r>
          </a:p>
          <a:p>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35</a:t>
            </a:fld>
            <a:endParaRPr lang="en-US" dirty="0"/>
          </a:p>
        </p:txBody>
      </p:sp>
    </p:spTree>
    <p:extLst>
      <p:ext uri="{BB962C8B-B14F-4D97-AF65-F5344CB8AC3E}">
        <p14:creationId xmlns:p14="http://schemas.microsoft.com/office/powerpoint/2010/main" val="26412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Marijuana in any form is still considered a schedule 1 drug under federal law. </a:t>
            </a:r>
            <a:r>
              <a:rPr lang="en-US" sz="1200" dirty="0"/>
              <a:t>Even when used with a card, certificate or medical prescription. </a:t>
            </a:r>
          </a:p>
          <a:p>
            <a:pPr marL="0" indent="0">
              <a:buNone/>
            </a:pPr>
            <a:endParaRPr lang="en-US" sz="1200" dirty="0"/>
          </a:p>
          <a:p>
            <a:pPr algn="l"/>
            <a:r>
              <a:rPr lang="en-US" b="0" i="0" dirty="0">
                <a:solidFill>
                  <a:srgbClr val="000000"/>
                </a:solidFill>
                <a:effectLst/>
                <a:latin typeface="default"/>
              </a:rPr>
              <a:t>A former drug </a:t>
            </a:r>
            <a:r>
              <a:rPr lang="en-US" b="0" i="1" dirty="0">
                <a:solidFill>
                  <a:srgbClr val="000000"/>
                </a:solidFill>
                <a:effectLst/>
                <a:latin typeface="default"/>
              </a:rPr>
              <a:t>addict</a:t>
            </a:r>
            <a:r>
              <a:rPr lang="en-US" b="0" i="0" dirty="0">
                <a:solidFill>
                  <a:srgbClr val="000000"/>
                </a:solidFill>
                <a:effectLst/>
                <a:latin typeface="default"/>
              </a:rPr>
              <a:t> may be protected under the ADA because the addiction may be considered a substantially limiting impairment.</a:t>
            </a:r>
            <a:r>
              <a:rPr lang="en-US" b="0" i="0" dirty="0">
                <a:solidFill>
                  <a:srgbClr val="000000"/>
                </a:solidFill>
                <a:effectLst/>
                <a:latin typeface="default"/>
                <a:hlinkClick r:id="rId3"/>
              </a:rPr>
              <a:t>[12]</a:t>
            </a:r>
            <a:r>
              <a:rPr lang="en-US" b="0" i="0" dirty="0">
                <a:solidFill>
                  <a:srgbClr val="000000"/>
                </a:solidFill>
                <a:effectLst/>
                <a:latin typeface="default"/>
              </a:rPr>
              <a:t> However, according to the EEOC Technical Assistance Manual on the ADA, a former </a:t>
            </a:r>
            <a:r>
              <a:rPr lang="en-US" b="1" i="1" u="sng" dirty="0">
                <a:solidFill>
                  <a:srgbClr val="000000"/>
                </a:solidFill>
                <a:effectLst/>
                <a:latin typeface="default"/>
              </a:rPr>
              <a:t>casual</a:t>
            </a:r>
            <a:r>
              <a:rPr lang="en-US" b="1" i="0" u="sng" dirty="0">
                <a:solidFill>
                  <a:srgbClr val="000000"/>
                </a:solidFill>
                <a:effectLst/>
                <a:latin typeface="default"/>
              </a:rPr>
              <a:t> drug user </a:t>
            </a:r>
            <a:r>
              <a:rPr lang="en-US" b="0" i="0" dirty="0">
                <a:solidFill>
                  <a:srgbClr val="000000"/>
                </a:solidFill>
                <a:effectLst/>
                <a:latin typeface="default"/>
              </a:rPr>
              <a:t>is not protected:</a:t>
            </a:r>
            <a:endParaRPr lang="en-US" b="0" i="0" dirty="0">
              <a:solidFill>
                <a:srgbClr val="000000"/>
              </a:solidFill>
              <a:effectLst/>
              <a:latin typeface="Times New Roman" panose="02020603050405020304" pitchFamily="18" charset="0"/>
            </a:endParaRPr>
          </a:p>
          <a:p>
            <a:pPr algn="l"/>
            <a:r>
              <a:rPr lang="en-US" dirty="0">
                <a:latin typeface="default"/>
              </a:rPr>
              <a:t>[A] person who casually used drugs illegally in the past, but did not become addicted is not an individual with a disability based on the past drug use. In order for a person to be substantially limited because of drug use, s/he must be addicted to the drug.</a:t>
            </a:r>
            <a:r>
              <a:rPr lang="en-US" dirty="0">
                <a:latin typeface="default"/>
                <a:hlinkClick r:id="rId4"/>
              </a:rPr>
              <a:t>[13]</a:t>
            </a:r>
            <a:endParaRPr lang="en-US" dirty="0"/>
          </a:p>
          <a:p>
            <a:pPr marL="0" indent="0">
              <a:buNone/>
            </a:pPr>
            <a:endParaRPr lang="en-US" sz="1200" dirty="0"/>
          </a:p>
          <a:p>
            <a:endParaRPr lang="en-US" sz="1200" dirty="0"/>
          </a:p>
          <a:p>
            <a:pPr marL="0" indent="0">
              <a:buNone/>
            </a:pPr>
            <a:r>
              <a:rPr lang="en-US" sz="1200" b="1" dirty="0"/>
              <a:t>However, check your state law.</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36</a:t>
            </a:fld>
            <a:endParaRPr lang="en-US" dirty="0"/>
          </a:p>
        </p:txBody>
      </p:sp>
    </p:spTree>
    <p:extLst>
      <p:ext uri="{BB962C8B-B14F-4D97-AF65-F5344CB8AC3E}">
        <p14:creationId xmlns:p14="http://schemas.microsoft.com/office/powerpoint/2010/main" val="445905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Cannabis presents a dilemma for employers.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Although thirty-seven states have legalized medical marijuana and eighteen states permit recreational use, cannabis is still considered a schedule II drug under the Controlled Substance Act of 1970.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Therefore, the ADA excludes people from protection because they are illegally using drugs. Even if an employee has a prescription for medical marijuana, the drug is still considered illegal. But the issue is not so black and white.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Seventeen states have prohibited discrimination against medical cannabis users and six states protect the rights of recreational users. </a:t>
            </a:r>
            <a:r>
              <a:rPr lang="en-US" sz="1800" b="1" dirty="0">
                <a:effectLst/>
                <a:highlight>
                  <a:srgbClr val="FFFF00"/>
                </a:highlight>
                <a:latin typeface="Times New Roman" panose="02020603050405020304" pitchFamily="18" charset="0"/>
                <a:ea typeface="Times New Roman" panose="02020603050405020304" pitchFamily="18" charset="0"/>
              </a:rPr>
              <a:t>( </a:t>
            </a:r>
            <a:r>
              <a:rPr lang="en-US" sz="1800" b="1"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3"/>
              </a:rPr>
              <a:t>https://www.canorml.org/employment/state-laws-protecting-medical-marijuana-patients-employment-rights/</a:t>
            </a:r>
            <a:r>
              <a:rPr lang="en-US" sz="1800" b="1" dirty="0">
                <a:effectLst/>
                <a:highlight>
                  <a:srgbClr val="FFFF00"/>
                </a:highligh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Additionally, in May 2022, Attorney General Merrick Garland reiterated that the Department of Justice (DOJ) will not prioritize prosecutions for marijuana use. </a:t>
            </a:r>
            <a:r>
              <a:rPr lang="en-US" sz="1800" b="1" dirty="0">
                <a:effectLst/>
                <a:highlight>
                  <a:srgbClr val="FFFF00"/>
                </a:highlight>
                <a:latin typeface="Times New Roman" panose="02020603050405020304" pitchFamily="18" charset="0"/>
                <a:ea typeface="Times New Roman" panose="02020603050405020304" pitchFamily="18" charset="0"/>
              </a:rPr>
              <a:t>(</a:t>
            </a:r>
            <a:r>
              <a:rPr lang="en-US" sz="1800" b="1"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4"/>
              </a:rPr>
              <a:t>https://www.natlawreview.com/article/attorney-general-garland-reconfirms-doj-s-hands-approach-toward-federal-marijuana</a:t>
            </a:r>
            <a:r>
              <a:rPr lang="en-US" sz="1800" b="1" dirty="0">
                <a:effectLst/>
                <a:highlight>
                  <a:srgbClr val="FFFF00"/>
                </a:highligh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 This reinforces the August 2013 “Cole Memo” issued by Deputy Attorney General James Cole that stated the DOJ would not prioritize prosecution in states with regulated cannabis distribution systems. </a:t>
            </a:r>
            <a:r>
              <a:rPr lang="en-US" sz="1800" b="1" dirty="0">
                <a:effectLst/>
                <a:highlight>
                  <a:srgbClr val="FFFF00"/>
                </a:highlight>
                <a:latin typeface="Times New Roman" panose="02020603050405020304" pitchFamily="18" charset="0"/>
                <a:ea typeface="Times New Roman" panose="02020603050405020304" pitchFamily="18" charset="0"/>
              </a:rPr>
              <a:t>(</a:t>
            </a:r>
            <a:r>
              <a:rPr lang="en-US" sz="1800" b="1"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5"/>
              </a:rPr>
              <a:t>https://www.justice.gov/iso/opa/resources/3052013829132756857467.pdf</a:t>
            </a:r>
            <a:r>
              <a:rPr lang="en-US" sz="1800" b="1" dirty="0">
                <a:effectLst/>
                <a:highlight>
                  <a:srgbClr val="FFFF00"/>
                </a:highligh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 The “Cole Memo” was rescinded in 2018 by Attorney General Jeff Sessions by advising federal prosecutors to decide under what circumstances they would prosecute marijuana cases. (</a:t>
            </a:r>
            <a:r>
              <a:rPr lang="en-US" sz="1800" b="1"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4"/>
              </a:rPr>
              <a:t>https://www.natlawreview.com/article/attorney-general-garland-reconfirms-doj-s-hands-approach-toward-federal-marijuana</a:t>
            </a:r>
            <a:r>
              <a:rPr lang="en-US" sz="1800" b="1" dirty="0">
                <a:effectLst/>
                <a:highlight>
                  <a:srgbClr val="FFFF00"/>
                </a:highligh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Without clear guidance, employers may need to consider reasonable accommodations for off premises cannabis use in states where cannabis is legal. However, employers have a “duty of care” to ensure a safe workplace, and employees who are under the influence of cannabis have no protections in the workplace.</a:t>
            </a:r>
          </a:p>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37</a:t>
            </a:fld>
            <a:endParaRPr lang="en-US" dirty="0"/>
          </a:p>
        </p:txBody>
      </p:sp>
    </p:spTree>
    <p:extLst>
      <p:ext uri="{BB962C8B-B14F-4D97-AF65-F5344CB8AC3E}">
        <p14:creationId xmlns:p14="http://schemas.microsoft.com/office/powerpoint/2010/main" val="1186023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Yes</a:t>
            </a:r>
            <a:r>
              <a:rPr lang="en-US" sz="1400" dirty="0"/>
              <a:t>, James is protected under the ADA because he: is legally using drugs.</a:t>
            </a:r>
          </a:p>
          <a:p>
            <a:pPr marL="109537" indent="0">
              <a:buNone/>
            </a:pPr>
            <a:endParaRPr lang="en-US" sz="1400" dirty="0"/>
          </a:p>
          <a:p>
            <a:r>
              <a:rPr lang="en-US" sz="1400" dirty="0"/>
              <a:t>However, if he takes more than prescribed, he may not be covered under the ADA.</a:t>
            </a:r>
          </a:p>
          <a:p>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38</a:t>
            </a:fld>
            <a:endParaRPr lang="en-US" dirty="0"/>
          </a:p>
        </p:txBody>
      </p:sp>
    </p:spTree>
    <p:extLst>
      <p:ext uri="{BB962C8B-B14F-4D97-AF65-F5344CB8AC3E}">
        <p14:creationId xmlns:p14="http://schemas.microsoft.com/office/powerpoint/2010/main" val="3212163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300"/>
              </a:spcBef>
              <a:spcAft>
                <a:spcPts val="300"/>
              </a:spcAft>
            </a:pPr>
            <a:r>
              <a:rPr lang="en-US" sz="1400" b="1" dirty="0"/>
              <a:t>Yes</a:t>
            </a:r>
            <a:r>
              <a:rPr lang="en-US" sz="1400" dirty="0"/>
              <a:t>, James is protected under the ADA because he:</a:t>
            </a:r>
          </a:p>
          <a:p>
            <a:pPr marL="869950" lvl="1" indent="-412750">
              <a:lnSpc>
                <a:spcPct val="114000"/>
              </a:lnSpc>
              <a:spcBef>
                <a:spcPts val="300"/>
              </a:spcBef>
              <a:spcAft>
                <a:spcPts val="300"/>
              </a:spcAft>
              <a:buFont typeface="Courier New" panose="02070309020205020404" pitchFamily="49" charset="0"/>
              <a:buChar char="o"/>
            </a:pPr>
            <a:r>
              <a:rPr lang="en-US" altLang="en-US" sz="1400" dirty="0"/>
              <a:t>is a person with a disability and may have rights to an accommodation. </a:t>
            </a:r>
          </a:p>
          <a:p>
            <a:pPr>
              <a:lnSpc>
                <a:spcPct val="114000"/>
              </a:lnSpc>
              <a:spcBef>
                <a:spcPts val="300"/>
              </a:spcBef>
              <a:spcAft>
                <a:spcPts val="300"/>
              </a:spcAft>
            </a:pPr>
            <a:r>
              <a:rPr lang="en-US" altLang="en-US" sz="1400" dirty="0"/>
              <a:t>James needs to discuss the possibility of an accommodation with his boss.</a:t>
            </a:r>
            <a:endParaRPr lang="en-US" sz="1400" dirty="0"/>
          </a:p>
          <a:p>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39</a:t>
            </a:fld>
            <a:endParaRPr lang="en-US" dirty="0"/>
          </a:p>
        </p:txBody>
      </p:sp>
    </p:spTree>
    <p:extLst>
      <p:ext uri="{BB962C8B-B14F-4D97-AF65-F5344CB8AC3E}">
        <p14:creationId xmlns:p14="http://schemas.microsoft.com/office/powerpoint/2010/main" val="416349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a:t>
            </a:fld>
            <a:endParaRPr lang="en-US" dirty="0"/>
          </a:p>
        </p:txBody>
      </p:sp>
    </p:spTree>
    <p:extLst>
      <p:ext uri="{BB962C8B-B14F-4D97-AF65-F5344CB8AC3E}">
        <p14:creationId xmlns:p14="http://schemas.microsoft.com/office/powerpoint/2010/main" val="2485466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US" sz="1400" b="1" dirty="0"/>
              <a:t>No</a:t>
            </a:r>
            <a:r>
              <a:rPr lang="en-US" sz="1400" dirty="0"/>
              <a:t>, James is not protected under the ADA because he:</a:t>
            </a:r>
          </a:p>
          <a:p>
            <a:pPr lvl="1">
              <a:spcBef>
                <a:spcPts val="300"/>
              </a:spcBef>
              <a:spcAft>
                <a:spcPts val="300"/>
              </a:spcAft>
            </a:pPr>
            <a:r>
              <a:rPr lang="en-US" sz="1400" dirty="0"/>
              <a:t>is illegally using drugs.</a:t>
            </a:r>
          </a:p>
          <a:p>
            <a:pPr>
              <a:spcBef>
                <a:spcPts val="300"/>
              </a:spcBef>
              <a:spcAft>
                <a:spcPts val="300"/>
              </a:spcAft>
            </a:pPr>
            <a:endParaRPr lang="en-US" sz="1400" dirty="0"/>
          </a:p>
          <a:p>
            <a:pPr>
              <a:spcBef>
                <a:spcPts val="300"/>
              </a:spcBef>
              <a:spcAft>
                <a:spcPts val="300"/>
              </a:spcAft>
            </a:pPr>
            <a:r>
              <a:rPr lang="en-US" sz="1400" dirty="0"/>
              <a:t>An employer is allowed to have a drug-free workplace.  </a:t>
            </a:r>
          </a:p>
          <a:p>
            <a:pPr>
              <a:spcBef>
                <a:spcPts val="300"/>
              </a:spcBef>
              <a:spcAft>
                <a:spcPts val="300"/>
              </a:spcAft>
            </a:pPr>
            <a:endParaRPr lang="en-US" sz="1400"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dirty="0"/>
              <a:t>However, the ADA does not limit the employer’s ability to offer leave or other assistance that may enable James  to receive treatment. </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400" dirty="0"/>
          </a:p>
          <a:p>
            <a:r>
              <a:rPr lang="en-US" sz="1400" u="sng" dirty="0"/>
              <a:t>Last Chance Agreement can be considered only for individuals with addiction.</a:t>
            </a:r>
            <a:r>
              <a:rPr lang="en-US" sz="1400" dirty="0"/>
              <a:t> </a:t>
            </a:r>
          </a:p>
          <a:p>
            <a:r>
              <a:rPr lang="en-US" sz="1400" dirty="0"/>
              <a:t>When an employee can be fired, an employer may choose, but is not required by the ADA, to offer a “last chance agreement.”    </a:t>
            </a:r>
          </a:p>
          <a:p>
            <a:r>
              <a:rPr lang="en-US" sz="1400" dirty="0"/>
              <a:t>An employer agrees not to terminate the employee in exchange for an employee’s agreement to receive treatment and avoid further workplace problems.    </a:t>
            </a:r>
          </a:p>
          <a:p>
            <a:r>
              <a:rPr lang="en-US" sz="1400" dirty="0"/>
              <a:t>A violation of the agreement usually warrants termination because the employee failed to meet the conditions for continued employment. </a:t>
            </a:r>
          </a:p>
          <a:p>
            <a:endParaRPr lang="en-US" sz="1400" dirty="0"/>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400" dirty="0"/>
          </a:p>
          <a:p>
            <a:pPr>
              <a:spcBef>
                <a:spcPts val="300"/>
              </a:spcBef>
              <a:spcAft>
                <a:spcPts val="300"/>
              </a:spcAft>
            </a:pPr>
            <a:endParaRPr lang="en-US" sz="1400" dirty="0"/>
          </a:p>
        </p:txBody>
      </p:sp>
      <p:sp>
        <p:nvSpPr>
          <p:cNvPr id="4" name="Slide Number Placeholder 3"/>
          <p:cNvSpPr>
            <a:spLocks noGrp="1"/>
          </p:cNvSpPr>
          <p:nvPr>
            <p:ph type="sldNum" sz="quarter" idx="5"/>
          </p:nvPr>
        </p:nvSpPr>
        <p:spPr/>
        <p:txBody>
          <a:bodyPr/>
          <a:lstStyle/>
          <a:p>
            <a:fld id="{E4C6E948-41D2-484D-B477-2B3D6ECC4AE9}" type="slidenum">
              <a:rPr lang="en-US" smtClean="0"/>
              <a:t>40</a:t>
            </a:fld>
            <a:endParaRPr lang="en-US" dirty="0"/>
          </a:p>
        </p:txBody>
      </p:sp>
    </p:spTree>
    <p:extLst>
      <p:ext uri="{BB962C8B-B14F-4D97-AF65-F5344CB8AC3E}">
        <p14:creationId xmlns:p14="http://schemas.microsoft.com/office/powerpoint/2010/main" val="389846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41</a:t>
            </a:fld>
            <a:endParaRPr lang="en-US" dirty="0"/>
          </a:p>
        </p:txBody>
      </p:sp>
    </p:spTree>
    <p:extLst>
      <p:ext uri="{BB962C8B-B14F-4D97-AF65-F5344CB8AC3E}">
        <p14:creationId xmlns:p14="http://schemas.microsoft.com/office/powerpoint/2010/main" val="1551915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42</a:t>
            </a:fld>
            <a:endParaRPr lang="en-US" dirty="0"/>
          </a:p>
        </p:txBody>
      </p:sp>
    </p:spTree>
    <p:extLst>
      <p:ext uri="{BB962C8B-B14F-4D97-AF65-F5344CB8AC3E}">
        <p14:creationId xmlns:p14="http://schemas.microsoft.com/office/powerpoint/2010/main" val="1969983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43</a:t>
            </a:fld>
            <a:endParaRPr lang="en-US" dirty="0"/>
          </a:p>
        </p:txBody>
      </p:sp>
    </p:spTree>
    <p:extLst>
      <p:ext uri="{BB962C8B-B14F-4D97-AF65-F5344CB8AC3E}">
        <p14:creationId xmlns:p14="http://schemas.microsoft.com/office/powerpoint/2010/main" val="3326380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44</a:t>
            </a:fld>
            <a:endParaRPr lang="en-US" dirty="0"/>
          </a:p>
        </p:txBody>
      </p:sp>
    </p:spTree>
    <p:extLst>
      <p:ext uri="{BB962C8B-B14F-4D97-AF65-F5344CB8AC3E}">
        <p14:creationId xmlns:p14="http://schemas.microsoft.com/office/powerpoint/2010/main" val="1681062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45</a:t>
            </a:fld>
            <a:endParaRPr lang="en-US" dirty="0"/>
          </a:p>
        </p:txBody>
      </p:sp>
    </p:spTree>
    <p:extLst>
      <p:ext uri="{BB962C8B-B14F-4D97-AF65-F5344CB8AC3E}">
        <p14:creationId xmlns:p14="http://schemas.microsoft.com/office/powerpoint/2010/main" val="4168867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46</a:t>
            </a:fld>
            <a:endParaRPr lang="en-US" dirty="0"/>
          </a:p>
        </p:txBody>
      </p:sp>
    </p:spTree>
    <p:extLst>
      <p:ext uri="{BB962C8B-B14F-4D97-AF65-F5344CB8AC3E}">
        <p14:creationId xmlns:p14="http://schemas.microsoft.com/office/powerpoint/2010/main" val="2955911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47</a:t>
            </a:fld>
            <a:endParaRPr lang="en-US" dirty="0"/>
          </a:p>
        </p:txBody>
      </p:sp>
    </p:spTree>
    <p:extLst>
      <p:ext uri="{BB962C8B-B14F-4D97-AF65-F5344CB8AC3E}">
        <p14:creationId xmlns:p14="http://schemas.microsoft.com/office/powerpoint/2010/main" val="3987464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48</a:t>
            </a:fld>
            <a:endParaRPr lang="en-US" dirty="0"/>
          </a:p>
        </p:txBody>
      </p:sp>
    </p:spTree>
    <p:extLst>
      <p:ext uri="{BB962C8B-B14F-4D97-AF65-F5344CB8AC3E}">
        <p14:creationId xmlns:p14="http://schemas.microsoft.com/office/powerpoint/2010/main" val="12582620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49</a:t>
            </a:fld>
            <a:endParaRPr lang="en-US" dirty="0"/>
          </a:p>
        </p:txBody>
      </p:sp>
    </p:spTree>
    <p:extLst>
      <p:ext uri="{BB962C8B-B14F-4D97-AF65-F5344CB8AC3E}">
        <p14:creationId xmlns:p14="http://schemas.microsoft.com/office/powerpoint/2010/main" val="157644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5</a:t>
            </a:fld>
            <a:endParaRPr lang="en-US" dirty="0"/>
          </a:p>
        </p:txBody>
      </p:sp>
    </p:spTree>
    <p:extLst>
      <p:ext uri="{BB962C8B-B14F-4D97-AF65-F5344CB8AC3E}">
        <p14:creationId xmlns:p14="http://schemas.microsoft.com/office/powerpoint/2010/main" val="3687043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50</a:t>
            </a:fld>
            <a:endParaRPr lang="en-US" dirty="0"/>
          </a:p>
        </p:txBody>
      </p:sp>
    </p:spTree>
    <p:extLst>
      <p:ext uri="{BB962C8B-B14F-4D97-AF65-F5344CB8AC3E}">
        <p14:creationId xmlns:p14="http://schemas.microsoft.com/office/powerpoint/2010/main" val="18292884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fld id="{B04DE34B-FC4C-4CC6-B607-155AC6370F42}" type="slidenum">
              <a:rPr lang="en-US" sz="1200">
                <a:latin typeface="Times New Roman" pitchFamily="18" charset="0"/>
              </a:rPr>
              <a:pPr eaLnBrk="1" hangingPunct="1"/>
              <a:t>51</a:t>
            </a:fld>
            <a:endParaRPr lang="en-US" sz="1200" dirty="0">
              <a:latin typeface="Times New Roman" pitchFamily="18" charset="0"/>
            </a:endParaRPr>
          </a:p>
        </p:txBody>
      </p:sp>
      <p:sp>
        <p:nvSpPr>
          <p:cNvPr id="86020" name="Rectangle 2"/>
          <p:cNvSpPr>
            <a:spLocks noGrp="1" noRot="1" noChangeAspect="1" noChangeArrowheads="1" noTextEdit="1"/>
          </p:cNvSpPr>
          <p:nvPr>
            <p:ph type="sldImg"/>
          </p:nvPr>
        </p:nvSpPr>
        <p:spPr>
          <a:xfrm>
            <a:off x="504825" y="681038"/>
            <a:ext cx="6067425" cy="3413125"/>
          </a:xfrm>
          <a:ln/>
        </p:spPr>
      </p:sp>
      <p:sp>
        <p:nvSpPr>
          <p:cNvPr id="86021" name="Rectangle 3"/>
          <p:cNvSpPr>
            <a:spLocks noGrp="1" noChangeArrowheads="1"/>
          </p:cNvSpPr>
          <p:nvPr>
            <p:ph type="body" idx="1"/>
          </p:nvPr>
        </p:nvSpPr>
        <p:spPr>
          <a:xfrm>
            <a:off x="944039" y="4324874"/>
            <a:ext cx="5188998" cy="409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Footer Placeholder 1">
            <a:extLst>
              <a:ext uri="{FF2B5EF4-FFF2-40B4-BE49-F238E27FC236}">
                <a16:creationId xmlns:a16="http://schemas.microsoft.com/office/drawing/2014/main" id="{6225B80E-32B7-E744-9ADC-6110308C4C8E}"/>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7397682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C31BD57-AA58-4301-8E8D-A12B78A9382D}" type="slidenum">
              <a:rPr lang="en-US" smtClean="0"/>
              <a:pPr/>
              <a:t>52</a:t>
            </a:fld>
            <a:endParaRPr lang="en-US" dirty="0"/>
          </a:p>
        </p:txBody>
      </p:sp>
    </p:spTree>
    <p:extLst>
      <p:ext uri="{BB962C8B-B14F-4D97-AF65-F5344CB8AC3E}">
        <p14:creationId xmlns:p14="http://schemas.microsoft.com/office/powerpoint/2010/main" val="184945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since 2018</a:t>
            </a:r>
          </a:p>
          <a:p>
            <a:endParaRPr lang="en-US" dirty="0"/>
          </a:p>
          <a:p>
            <a:r>
              <a:rPr lang="en-US" dirty="0"/>
              <a:t>TOTAL: 57.8 million adults had either SUD or Mental Illness (2020: 73.8 million adults either had SUD or mental illness)</a:t>
            </a:r>
          </a:p>
          <a:p>
            <a:endParaRPr lang="en-US" dirty="0"/>
          </a:p>
          <a:p>
            <a:r>
              <a:rPr lang="en-US" dirty="0"/>
              <a:t>Yellow: 10.2 million adults had SUD but Not Mental Illness (2020: this # has more than doubled to 20.9 million)</a:t>
            </a:r>
          </a:p>
          <a:p>
            <a:endParaRPr lang="en-US" dirty="0"/>
          </a:p>
          <a:p>
            <a:r>
              <a:rPr lang="en-US" dirty="0"/>
              <a:t>Blue: 38.4 million had Mental Illness but not SUD (2020: 35.9 million had mental illness but no SUD – number reduced slightly)</a:t>
            </a:r>
          </a:p>
          <a:p>
            <a:endParaRPr lang="en-US" dirty="0"/>
          </a:p>
          <a:p>
            <a:r>
              <a:rPr lang="en-US" dirty="0"/>
              <a:t>Green: 9.2 million had SUD and mental illness (2020: 17.0 million people have SUD and mental illness - almost double the 2018 #)</a:t>
            </a:r>
          </a:p>
          <a:p>
            <a:endParaRPr lang="en-US" dirty="0"/>
          </a:p>
          <a:p>
            <a:endParaRPr lang="en-US" dirty="0"/>
          </a:p>
        </p:txBody>
      </p:sp>
      <p:sp>
        <p:nvSpPr>
          <p:cNvPr id="4" name="Slide Number Placeholder 3"/>
          <p:cNvSpPr>
            <a:spLocks noGrp="1"/>
          </p:cNvSpPr>
          <p:nvPr>
            <p:ph type="sldNum" sz="quarter" idx="5"/>
          </p:nvPr>
        </p:nvSpPr>
        <p:spPr/>
        <p:txBody>
          <a:bodyPr/>
          <a:lstStyle/>
          <a:p>
            <a:fld id="{04EB4F2F-1DBE-4FC2-8B5C-8436D5E9700F}" type="slidenum">
              <a:rPr lang="en-US" smtClean="0"/>
              <a:t>6</a:t>
            </a:fld>
            <a:endParaRPr lang="en-US" dirty="0"/>
          </a:p>
        </p:txBody>
      </p:sp>
    </p:spTree>
    <p:extLst>
      <p:ext uri="{BB962C8B-B14F-4D97-AF65-F5344CB8AC3E}">
        <p14:creationId xmlns:p14="http://schemas.microsoft.com/office/powerpoint/2010/main" val="351267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1000"/>
              </a:spcBef>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rPr>
              <a:t>The pandemic has led to sharp increases in alcohol and substance abuse in the United States and an increase in behavioral health disorders. </a:t>
            </a:r>
          </a:p>
          <a:p>
            <a:pPr marL="0" marR="0">
              <a:lnSpc>
                <a:spcPct val="200000"/>
              </a:lnSpc>
              <a:spcBef>
                <a:spcPts val="1000"/>
              </a:spcBef>
              <a:spcAft>
                <a:spcPts val="100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nSpc>
                <a:spcPct val="200000"/>
              </a:lnSpc>
              <a:spcBef>
                <a:spcPts val="1000"/>
              </a:spcBef>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rPr>
              <a:t>More than 70% of individuals with alcohol or drug use continue to maintain employment. </a:t>
            </a:r>
          </a:p>
          <a:p>
            <a:pPr marL="0" marR="0">
              <a:lnSpc>
                <a:spcPct val="200000"/>
              </a:lnSpc>
              <a:spcBef>
                <a:spcPts val="1000"/>
              </a:spcBef>
              <a:spcAft>
                <a:spcPts val="100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nSpc>
                <a:spcPct val="200000"/>
              </a:lnSpc>
              <a:spcBef>
                <a:spcPts val="1000"/>
              </a:spcBef>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rPr>
              <a:t>A study by the American Addiction Center found that 1 in 3 Americans were drinking alcohol during workhours while on lockdown or working from home.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(Source: </a:t>
            </a:r>
            <a:r>
              <a:rPr lang="en-US" sz="1800" dirty="0">
                <a:solidFill>
                  <a:srgbClr val="212121"/>
                </a:solidFill>
                <a:effectLst/>
                <a:highlight>
                  <a:srgbClr val="FFFF00"/>
                </a:highlight>
                <a:latin typeface="Times New Roman" panose="02020603050405020304" pitchFamily="18" charset="0"/>
                <a:ea typeface="Times New Roman" panose="02020603050405020304" pitchFamily="18" charset="0"/>
              </a:rPr>
              <a:t>American Addiction Centers. (2021). Drinking Alcohol When Working from Home. Retrieved 9/12/22 from </a:t>
            </a:r>
            <a:r>
              <a:rPr lang="en-US" sz="1800" u="sng" dirty="0">
                <a:solidFill>
                  <a:srgbClr val="000000"/>
                </a:solidFill>
                <a:effectLst/>
                <a:highlight>
                  <a:srgbClr val="FFFF00"/>
                </a:highlight>
                <a:latin typeface="Times New Roman" panose="02020603050405020304" pitchFamily="18" charset="0"/>
                <a:ea typeface="Times New Roman" panose="02020603050405020304" pitchFamily="18" charset="0"/>
                <a:hlinkClick r:id="rId3"/>
              </a:rPr>
              <a:t>https://www.alcohol.org/guides/work-from-home-drinking/</a:t>
            </a:r>
            <a:r>
              <a:rPr lang="en-US" sz="1800" dirty="0">
                <a:solidFill>
                  <a:srgbClr val="212121"/>
                </a:solidFill>
                <a:effectLst/>
                <a:highlight>
                  <a:srgbClr val="FFFF00"/>
                </a:highlight>
                <a:latin typeface="Times New Roman" panose="02020603050405020304" pitchFamily="18" charset="0"/>
                <a:ea typeface="Times New Roman" panose="02020603050405020304" pitchFamily="18" charset="0"/>
              </a:rPr>
              <a:t>.)</a:t>
            </a:r>
            <a:r>
              <a:rPr lang="en-US" sz="1800" dirty="0">
                <a:solidFill>
                  <a:srgbClr val="212121"/>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 </a:t>
            </a:r>
          </a:p>
          <a:p>
            <a:pPr marL="0" marR="0">
              <a:lnSpc>
                <a:spcPct val="200000"/>
              </a:lnSpc>
              <a:spcBef>
                <a:spcPts val="1000"/>
              </a:spcBef>
              <a:spcAft>
                <a:spcPts val="100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nSpc>
                <a:spcPct val="200000"/>
              </a:lnSpc>
              <a:spcBef>
                <a:spcPts val="1000"/>
              </a:spcBef>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rPr>
              <a:t>Over 22 million Americans are currently in recovery from alcohol and other drug use disorders.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(Source: </a:t>
            </a:r>
            <a:r>
              <a:rPr lang="en-US" sz="1800" u="sng" dirty="0">
                <a:solidFill>
                  <a:srgbClr val="000000"/>
                </a:solidFill>
                <a:effectLst/>
                <a:highlight>
                  <a:srgbClr val="FFFF00"/>
                </a:highlight>
                <a:latin typeface="Times New Roman" panose="02020603050405020304" pitchFamily="18" charset="0"/>
                <a:ea typeface="Times New Roman" panose="02020603050405020304" pitchFamily="18" charset="0"/>
                <a:hlinkClick r:id="rId4" tooltip="Working on addiction in the workplace, Harvard Health Blog"/>
              </a:rPr>
              <a:t>Working on addiction in the workplace, Harvard Health Blog</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[link: health.harvard.edu/blog/working-on-addiction-in-the-workplace-2017063011941]</a:t>
            </a:r>
            <a:r>
              <a:rPr lang="en-US" sz="1800" dirty="0">
                <a:solidFill>
                  <a:srgbClr val="000000"/>
                </a:solidFill>
                <a:effectLst/>
                <a:latin typeface="Times New Roman" panose="02020603050405020304" pitchFamily="18" charset="0"/>
                <a:ea typeface="Times New Roman" panose="02020603050405020304" pitchFamily="18" charset="0"/>
              </a:rPr>
              <a:t>. </a:t>
            </a:r>
          </a:p>
          <a:p>
            <a:pPr marL="0" marR="0">
              <a:lnSpc>
                <a:spcPct val="200000"/>
              </a:lnSpc>
              <a:spcBef>
                <a:spcPts val="1000"/>
              </a:spcBef>
              <a:spcAft>
                <a:spcPts val="100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nSpc>
                <a:spcPct val="200000"/>
              </a:lnSpc>
              <a:spcBef>
                <a:spcPts val="1000"/>
              </a:spcBef>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rPr>
              <a:t>Although addiction affects all demographic groups, drug and alcohol abuse among African American communities is slightly higher than the </a:t>
            </a:r>
            <a:r>
              <a:rPr lang="en-US" sz="1800" u="sng" dirty="0">
                <a:solidFill>
                  <a:srgbClr val="000000"/>
                </a:solidFill>
                <a:effectLst/>
                <a:latin typeface="Times New Roman" panose="02020603050405020304" pitchFamily="18" charset="0"/>
                <a:ea typeface="Times New Roman" panose="02020603050405020304" pitchFamily="18" charset="0"/>
              </a:rPr>
              <a:t>general population</a:t>
            </a:r>
            <a:r>
              <a:rPr lang="en-US" sz="1800" dirty="0">
                <a:solidFill>
                  <a:srgbClr val="000000"/>
                </a:solidFill>
                <a:effectLst/>
                <a:latin typeface="Times New Roman" panose="02020603050405020304" pitchFamily="18" charset="0"/>
                <a:ea typeface="Times New Roman" panose="02020603050405020304" pitchFamily="18" charset="0"/>
              </a:rPr>
              <a:t>  , with rates of substance abuse disorder at 6.9% for African Americans compared to 7.4% of the total population African Americans also have poorer treatment outcomes. </a:t>
            </a:r>
          </a:p>
          <a:p>
            <a:pPr marL="0" marR="0">
              <a:lnSpc>
                <a:spcPct val="200000"/>
              </a:lnSpc>
              <a:spcBef>
                <a:spcPts val="1000"/>
              </a:spcBef>
              <a:spcAft>
                <a:spcPts val="100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nSpc>
                <a:spcPct val="200000"/>
              </a:lnSpc>
              <a:spcBef>
                <a:spcPts val="1000"/>
              </a:spcBef>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rPr>
              <a:t>According to the 2020 National Survey on Drug Use and Health (NSDUH), 44.7% of adult African Americans reported illicit drug use in the past year.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(https://www.samhsa.gov/data/sites/default/files/reports/rpt37927/2020NSDUHAfricanAmSlides072522.pdf) (Source: https://americanaddictioncenters.org/rehab-guide/addiction-statistics/african-americans</a:t>
            </a:r>
            <a:r>
              <a:rPr lang="en-US" sz="1800" dirty="0">
                <a:solidFill>
                  <a:srgbClr val="000000"/>
                </a:solidFill>
                <a:effectLst/>
                <a:latin typeface="Times New Roman" panose="02020603050405020304" pitchFamily="18" charset="0"/>
                <a:ea typeface="Times New Roman" panose="02020603050405020304" pitchFamily="18" charset="0"/>
              </a:rPr>
              <a:t>) </a:t>
            </a:r>
          </a:p>
          <a:p>
            <a:pPr marL="0" marR="0">
              <a:lnSpc>
                <a:spcPct val="200000"/>
              </a:lnSpc>
              <a:spcBef>
                <a:spcPts val="1000"/>
              </a:spcBef>
              <a:spcAft>
                <a:spcPts val="100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nSpc>
                <a:spcPct val="200000"/>
              </a:lnSpc>
              <a:spcBef>
                <a:spcPts val="1000"/>
              </a:spcBef>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rPr>
              <a:t>American Indian and Alaska Natives have some of the highest rates of substance abuse.  Twenty-two percent abuse illicit drugs, and 5% report heavy alcohol use. (Source: https://pro.psycom.net/special_reports/bipoc-mental-health-awareness-racism-in-psychiatry/race-and-addiction-treatment-outcomes)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4EB4F2F-1DBE-4FC2-8B5C-8436D5E9700F}" type="slidenum">
              <a:rPr lang="en-US" smtClean="0"/>
              <a:t>7</a:t>
            </a:fld>
            <a:endParaRPr lang="en-US" dirty="0"/>
          </a:p>
        </p:txBody>
      </p:sp>
    </p:spTree>
    <p:extLst>
      <p:ext uri="{BB962C8B-B14F-4D97-AF65-F5344CB8AC3E}">
        <p14:creationId xmlns:p14="http://schemas.microsoft.com/office/powerpoint/2010/main" val="290375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dirty="0"/>
              <a:t> </a:t>
            </a:r>
            <a:r>
              <a:rPr lang="en-US" sz="1800" dirty="0">
                <a:effectLst/>
                <a:latin typeface="Times New Roman" panose="02020603050405020304" pitchFamily="18" charset="0"/>
                <a:ea typeface="Times New Roman" panose="02020603050405020304" pitchFamily="18" charset="0"/>
              </a:rPr>
              <a:t>The ADA is a sweeping civil rights legislation signed into law on July 26, 1990. It prevents discrimination against individuals with disabilities in all aspects of public life, including work, education, transportation, and all public and private places where the public goes to access goods and services. </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3"/>
              </a:rPr>
              <a:t>https://adata.org/learn-about-ada</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The law ensures that people with disabilities have the same rights and opportunities as anyone else.  This includes people who have addiction to alcohol, and people who are in a recovery program from opioid or substance abuse disorders.  This includes illegal drugs, addiction to prescribed medication, and taking medications illegally </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4"/>
              </a:rPr>
              <a:t>https://adata.org/factsheet/ada-addiction-recovery-and-employment</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Under the ADA, disability is defined as a legal term, not a medical term.  There are three ways a person can have protection under the ADA. </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u="sng" dirty="0">
                <a:solidFill>
                  <a:srgbClr val="0563C1"/>
                </a:solidFill>
                <a:effectLst/>
                <a:highlight>
                  <a:srgbClr val="FFFF00"/>
                </a:highlight>
                <a:latin typeface="Times New Roman" panose="02020603050405020304" pitchFamily="18" charset="0"/>
                <a:ea typeface="Times New Roman" panose="02020603050405020304" pitchFamily="18" charset="0"/>
                <a:hlinkClick r:id="rId5"/>
              </a:rPr>
              <a:t>https://www.ada.gov/regs2016/adaaa_qa.html#:~:text=Therefore%2C%20the%20Department's%20regulation%20retains,regarded%20as%20having%20a%20disability</a:t>
            </a:r>
            <a:r>
              <a:rPr lang="en-US" sz="1800" dirty="0">
                <a:effectLst/>
                <a:highlight>
                  <a:srgbClr val="FFFF00"/>
                </a:highligh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997C1-B073-4F08-A1D7-A5E7A09F8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18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It has been reported that 10 percent to 25 percent of the American population is sometimes on the job under the influence of alcohol or some illicit drug. </a:t>
            </a:r>
            <a:r>
              <a:rPr lang="en-US" b="0" i="0" dirty="0">
                <a:effectLst/>
                <a:latin typeface="Times New Roman" panose="02020603050405020304" pitchFamily="18" charset="0"/>
                <a:hlinkClick r:id="rId3"/>
              </a:rPr>
              <a:t>[1]</a:t>
            </a:r>
            <a:r>
              <a:rPr lang="en-US" b="0" i="0" dirty="0">
                <a:solidFill>
                  <a:srgbClr val="000000"/>
                </a:solidFill>
                <a:effectLst/>
                <a:latin typeface="Times New Roman" panose="02020603050405020304" pitchFamily="18" charset="0"/>
              </a:rPr>
              <a:t> The social and economic costs of substance abuse in America are staggering.</a:t>
            </a:r>
            <a:endParaRPr lang="en-US" dirty="0"/>
          </a:p>
        </p:txBody>
      </p:sp>
      <p:sp>
        <p:nvSpPr>
          <p:cNvPr id="4" name="Slide Number Placeholder 3"/>
          <p:cNvSpPr>
            <a:spLocks noGrp="1"/>
          </p:cNvSpPr>
          <p:nvPr>
            <p:ph type="sldNum" sz="quarter" idx="5"/>
          </p:nvPr>
        </p:nvSpPr>
        <p:spPr/>
        <p:txBody>
          <a:bodyPr/>
          <a:lstStyle/>
          <a:p>
            <a:fld id="{E4C6E948-41D2-484D-B477-2B3D6ECC4AE9}" type="slidenum">
              <a:rPr lang="en-US" smtClean="0"/>
              <a:t>9</a:t>
            </a:fld>
            <a:endParaRPr lang="en-US" dirty="0"/>
          </a:p>
        </p:txBody>
      </p:sp>
    </p:spTree>
    <p:extLst>
      <p:ext uri="{BB962C8B-B14F-4D97-AF65-F5344CB8AC3E}">
        <p14:creationId xmlns:p14="http://schemas.microsoft.com/office/powerpoint/2010/main" val="371200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69851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56228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003834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40642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19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4058069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327736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648837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1638830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6700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420432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473383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22437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157426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A9DE821-B665-4794-9CCB-185CA8C3080E}" type="slidenum">
              <a:rPr lang="en-US" smtClean="0"/>
              <a:t>‹#›</a:t>
            </a:fld>
            <a:endParaRPr lang="en-US" dirty="0"/>
          </a:p>
        </p:txBody>
      </p:sp>
    </p:spTree>
    <p:extLst>
      <p:ext uri="{BB962C8B-B14F-4D97-AF65-F5344CB8AC3E}">
        <p14:creationId xmlns:p14="http://schemas.microsoft.com/office/powerpoint/2010/main" val="107998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sic (simple)">
    <p:bg>
      <p:bgPr>
        <a:solidFill>
          <a:schemeClr val="bg1"/>
        </a:solidFill>
        <a:effectLst/>
      </p:bgPr>
    </p:bg>
    <p:spTree>
      <p:nvGrpSpPr>
        <p:cNvPr id="1" name=""/>
        <p:cNvGrpSpPr/>
        <p:nvPr/>
      </p:nvGrpSpPr>
      <p:grpSpPr>
        <a:xfrm>
          <a:off x="0" y="0"/>
          <a:ext cx="0" cy="0"/>
          <a:chOff x="0" y="0"/>
          <a:chExt cx="0" cy="0"/>
        </a:xfrm>
      </p:grpSpPr>
      <p:pic>
        <p:nvPicPr>
          <p:cNvPr id="4" name="Background">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11808"/>
          </a:xfrm>
          <a:prstGeom prst="rect">
            <a:avLst/>
          </a:prstGeom>
        </p:spPr>
      </p:pic>
      <p:sp>
        <p:nvSpPr>
          <p:cNvPr id="2" name="Title 1"/>
          <p:cNvSpPr>
            <a:spLocks noGrp="1"/>
          </p:cNvSpPr>
          <p:nvPr>
            <p:ph type="title"/>
          </p:nvPr>
        </p:nvSpPr>
        <p:spPr>
          <a:xfrm>
            <a:off x="649290" y="254223"/>
            <a:ext cx="10981236" cy="944628"/>
          </a:xfrm>
          <a:prstGeom prst="rect">
            <a:avLst/>
          </a:prstGeom>
        </p:spPr>
        <p:txBody>
          <a:bodyPr anchor="ctr">
            <a:normAutofit/>
          </a:bodyPr>
          <a:lstStyle>
            <a:lvl1pPr algn="ctr">
              <a:defRPr sz="4000" b="1">
                <a:solidFill>
                  <a:schemeClr val="bg1"/>
                </a:solidFill>
                <a:latin typeface="Arial"/>
                <a:cs typeface="Arial"/>
              </a:defRPr>
            </a:lvl1pPr>
          </a:lstStyle>
          <a:p>
            <a:r>
              <a:rPr lang="en-US" dirty="0"/>
              <a:t>Click to edit Master title style</a:t>
            </a:r>
          </a:p>
        </p:txBody>
      </p:sp>
      <p:sp>
        <p:nvSpPr>
          <p:cNvPr id="11" name="Text Placeholder 10"/>
          <p:cNvSpPr>
            <a:spLocks noGrp="1"/>
          </p:cNvSpPr>
          <p:nvPr>
            <p:ph type="body" sz="quarter" idx="10"/>
          </p:nvPr>
        </p:nvSpPr>
        <p:spPr>
          <a:xfrm>
            <a:off x="660399" y="1714499"/>
            <a:ext cx="10972801" cy="4830883"/>
          </a:xfrm>
          <a:prstGeom prst="rect">
            <a:avLst/>
          </a:prstGeom>
        </p:spPr>
        <p:txBody>
          <a:bodyPr vert="horz"/>
          <a:lstStyle>
            <a:lvl1pPr marL="0" indent="0">
              <a:buNone/>
              <a:defRPr sz="32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2" name="Picture 11" descr="Syracuse University Burton Blatt Institute">
            <a:extLst>
              <a:ext uri="{FF2B5EF4-FFF2-40B4-BE49-F238E27FC236}">
                <a16:creationId xmlns:a16="http://schemas.microsoft.com/office/drawing/2014/main" id="{0F2380C6-4F50-4F04-90F0-E73F51975A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230" y="5890818"/>
            <a:ext cx="3001542" cy="594555"/>
          </a:xfrm>
          <a:prstGeom prst="rect">
            <a:avLst/>
          </a:prstGeom>
        </p:spPr>
      </p:pic>
      <p:sp>
        <p:nvSpPr>
          <p:cNvPr id="9" name="Slide Number Placeholder 9">
            <a:extLst>
              <a:ext uri="{FF2B5EF4-FFF2-40B4-BE49-F238E27FC236}">
                <a16:creationId xmlns:a16="http://schemas.microsoft.com/office/drawing/2014/main" id="{78869D03-7EB5-DF4F-8B7C-0DD735A28BE1}"/>
              </a:ext>
            </a:extLst>
          </p:cNvPr>
          <p:cNvSpPr>
            <a:spLocks noGrp="1"/>
          </p:cNvSpPr>
          <p:nvPr>
            <p:ph type="sldNum" sz="quarter" idx="13"/>
          </p:nvPr>
        </p:nvSpPr>
        <p:spPr>
          <a:xfrm>
            <a:off x="8956648" y="6188096"/>
            <a:ext cx="2743200" cy="365125"/>
          </a:xfrm>
        </p:spPr>
        <p:txBody>
          <a:bodyPr/>
          <a:lstStyle>
            <a:lvl1pPr>
              <a:defRPr sz="1800" b="1">
                <a:solidFill>
                  <a:schemeClr val="tx1"/>
                </a:solidFill>
              </a:defRPr>
            </a:lvl1pPr>
          </a:lstStyle>
          <a:p>
            <a:fld id="{124ABA7A-50E8-45FC-BA02-3995AA5F418D}" type="slidenum">
              <a:rPr lang="en-US" smtClean="0"/>
              <a:pPr/>
              <a:t>‹#›</a:t>
            </a:fld>
            <a:endParaRPr lang="en-US" dirty="0"/>
          </a:p>
        </p:txBody>
      </p:sp>
      <p:cxnSp>
        <p:nvCxnSpPr>
          <p:cNvPr id="7" name="Straight Connector 6">
            <a:extLst>
              <a:ext uri="{C183D7F6-B498-43B3-948B-1728B52AA6E4}">
                <adec:decorative xmlns:adec="http://schemas.microsoft.com/office/drawing/2017/decorative" val="1"/>
              </a:ext>
            </a:extLst>
          </p:cNvPr>
          <p:cNvCxnSpPr/>
          <p:nvPr userDrawn="1"/>
        </p:nvCxnSpPr>
        <p:spPr>
          <a:xfrm>
            <a:off x="425505" y="6545384"/>
            <a:ext cx="11340991" cy="0"/>
          </a:xfrm>
          <a:prstGeom prst="line">
            <a:avLst/>
          </a:prstGeom>
          <a:ln w="12700" cmpd="sng">
            <a:solidFill>
              <a:srgbClr val="D44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62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38418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94023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713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10008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405228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8254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44093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b="1">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57504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857837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adasoutheast.or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hyperlink" Target="https://www.pexels.com/photo/alarm-alarm-clock-analog-analogue-280254/" TargetMode="Externa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adasoutheast@syr.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adasoutheast.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adata.org/factsheet/ada-addiction-and-recovery"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s://adata.org/factsheet/ada-addiction-and-recovery-and-governmen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adata.org/factsheet/ada-addiction-recovery-and-employment"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hyperlink" Target="https://adata.org/factsheet/work-leave" TargetMode="External"/><Relationship Id="rId4" Type="http://schemas.openxmlformats.org/officeDocument/2006/relationships/hyperlink" Target="https://adata.org/factsheet/reasonable-accommodations-workplac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adalive.org/episode67"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hyperlink" Target="https://www.adalive.org/episode67_resources" TargetMode="External"/><Relationship Id="rId4" Type="http://schemas.openxmlformats.org/officeDocument/2006/relationships/hyperlink" Target="https://www.adalive.org/episode68"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eeoc.gov/policy/docs/accommodation.html"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hyperlink" Target="https://www.eeoc.gov/policy/docs/guidance-inquiries.html" TargetMode="External"/><Relationship Id="rId4" Type="http://schemas.openxmlformats.org/officeDocument/2006/relationships/hyperlink" Target="https://www.eeoc.gov/policy/docs/preemp.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eeoc.gov/facts/performance-conduct.html"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hyperlink" Target="https://www.eeoc.gov/facts/association_ada.html" TargetMode="External"/><Relationship Id="rId4" Type="http://schemas.openxmlformats.org/officeDocument/2006/relationships/hyperlink" Target="https://www.eeoc.gov/eeoc/publications/ada-leave.cf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eeoc.gov/laws/guidance/use-codeine-oxycodone-and-other-opioids-information-employees"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hyperlink" Target="https://www.eeoc.gov/laws/guidance/how-health-care-providers-can-help-current-and-former-patients-who-have-used-opioid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askjan.org/"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hyperlink" Target="https://askjan.org/disabilities/Drug-Addiction.cfm" TargetMode="External"/><Relationship Id="rId4" Type="http://schemas.openxmlformats.org/officeDocument/2006/relationships/hyperlink" Target="https://askjan.org/disabilities/Alcoholism.cf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eeoc.gov/employees/howtofile.cfm"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www.ada.gov/filing_complaint.htm"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adata.org/email" TargetMode="External"/><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hyperlink" Target="https://adata.org/"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facebook.com/adanetwork" TargetMode="External"/><Relationship Id="rId7"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hyperlink" Target="https://www.youtube.com/c/ADANationalNetwork" TargetMode="External"/><Relationship Id="rId5" Type="http://schemas.openxmlformats.org/officeDocument/2006/relationships/hyperlink" Target="https://www.linkedin.com/company/ada-national-network/" TargetMode="External"/><Relationship Id="rId10" Type="http://schemas.openxmlformats.org/officeDocument/2006/relationships/image" Target="../media/image27.png"/><Relationship Id="rId4" Type="http://schemas.openxmlformats.org/officeDocument/2006/relationships/hyperlink" Target="https://twitter.com/ADANational" TargetMode="External"/><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harvard.edu/blog/working-on-addiction-in-the-workplace-201706301194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6B9703-6985-4D14-9915-A65C195B23AC}"/>
              </a:ext>
            </a:extLst>
          </p:cNvPr>
          <p:cNvSpPr>
            <a:spLocks noGrp="1"/>
          </p:cNvSpPr>
          <p:nvPr>
            <p:ph type="ctrTitle"/>
          </p:nvPr>
        </p:nvSpPr>
        <p:spPr>
          <a:xfrm>
            <a:off x="404343" y="955756"/>
            <a:ext cx="3967632" cy="3438849"/>
          </a:xfrm>
        </p:spPr>
        <p:txBody>
          <a:bodyPr anchor="t">
            <a:normAutofit/>
          </a:bodyPr>
          <a:lstStyle/>
          <a:p>
            <a:r>
              <a:rPr lang="en-US" sz="4000" b="1" dirty="0">
                <a:solidFill>
                  <a:schemeClr val="bg1"/>
                </a:solidFill>
              </a:rPr>
              <a:t>ADA and Substance use disorders in the Workplace</a:t>
            </a:r>
          </a:p>
        </p:txBody>
      </p:sp>
      <p:sp>
        <p:nvSpPr>
          <p:cNvPr id="3" name="Subtitle 2">
            <a:extLst>
              <a:ext uri="{FF2B5EF4-FFF2-40B4-BE49-F238E27FC236}">
                <a16:creationId xmlns:a16="http://schemas.microsoft.com/office/drawing/2014/main" id="{0C142C29-5640-45F3-926A-BCC636293A9F}"/>
              </a:ext>
            </a:extLst>
          </p:cNvPr>
          <p:cNvSpPr>
            <a:spLocks noGrp="1"/>
          </p:cNvSpPr>
          <p:nvPr>
            <p:ph type="subTitle" idx="1"/>
          </p:nvPr>
        </p:nvSpPr>
        <p:spPr>
          <a:xfrm>
            <a:off x="697940" y="5118523"/>
            <a:ext cx="3380437" cy="1015577"/>
          </a:xfrm>
        </p:spPr>
        <p:txBody>
          <a:bodyPr anchor="b">
            <a:noAutofit/>
          </a:bodyPr>
          <a:lstStyle/>
          <a:p>
            <a:r>
              <a:rPr lang="en-US" sz="2400">
                <a:solidFill>
                  <a:schemeClr val="bg1"/>
                </a:solidFill>
                <a:latin typeface="Calibri" panose="020F0502020204030204" pitchFamily="34" charset="0"/>
                <a:cs typeface="Calibri" panose="020F0502020204030204" pitchFamily="34" charset="0"/>
              </a:rPr>
              <a:t>Barry Whaley</a:t>
            </a:r>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Southeast ADA Center</a:t>
            </a:r>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3">
            <a:extLst>
              <a:ext uri="{FF2B5EF4-FFF2-40B4-BE49-F238E27FC236}">
                <a16:creationId xmlns:a16="http://schemas.microsoft.com/office/drawing/2014/main" id="{D4790F94-5917-4338-9DA6-C0C6777C16F0}"/>
              </a:ext>
              <a:ext uri="{C183D7F6-B498-43B3-948B-1728B52AA6E4}">
                <adec:decorative xmlns:adec="http://schemas.microsoft.com/office/drawing/2017/decorative" val="1"/>
              </a:ext>
            </a:extLst>
          </p:cNvPr>
          <p:cNvPicPr>
            <a:picLocks noChangeAspect="1"/>
          </p:cNvPicPr>
          <p:nvPr/>
        </p:nvPicPr>
        <p:blipFill rotWithShape="1">
          <a:blip r:embed="rId3"/>
          <a:srcRect l="14263" r="14265" b="2"/>
          <a:stretch/>
        </p:blipFill>
        <p:spPr>
          <a:xfrm>
            <a:off x="4876158" y="10"/>
            <a:ext cx="7315841" cy="6857990"/>
          </a:xfrm>
          <a:prstGeom prst="rect">
            <a:avLst/>
          </a:prstGeom>
        </p:spPr>
      </p:pic>
      <p:pic>
        <p:nvPicPr>
          <p:cNvPr id="5" name="Picture 4" descr="Burton Blatt Institute at Syracuse University">
            <a:extLst>
              <a:ext uri="{FF2B5EF4-FFF2-40B4-BE49-F238E27FC236}">
                <a16:creationId xmlns:a16="http://schemas.microsoft.com/office/drawing/2014/main" id="{90925E69-C0E2-032B-4065-C6204C0F3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5350" y="1170225"/>
            <a:ext cx="2192783" cy="1828800"/>
          </a:xfrm>
          <a:prstGeom prst="rect">
            <a:avLst/>
          </a:prstGeom>
        </p:spPr>
      </p:pic>
      <p:pic>
        <p:nvPicPr>
          <p:cNvPr id="6" name="Picture 5" descr="Southeast ADA Center">
            <a:extLst>
              <a:ext uri="{FF2B5EF4-FFF2-40B4-BE49-F238E27FC236}">
                <a16:creationId xmlns:a16="http://schemas.microsoft.com/office/drawing/2014/main" id="{2FF0CC98-9DF7-ECF3-C244-C3DCA6E015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6657" y="3334393"/>
            <a:ext cx="4876157" cy="1340943"/>
          </a:xfrm>
          <a:prstGeom prst="rect">
            <a:avLst/>
          </a:prstGeom>
        </p:spPr>
      </p:pic>
    </p:spTree>
    <p:extLst>
      <p:ext uri="{BB962C8B-B14F-4D97-AF65-F5344CB8AC3E}">
        <p14:creationId xmlns:p14="http://schemas.microsoft.com/office/powerpoint/2010/main" val="34050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F921-9351-4476-9326-ACC0E2B05829}"/>
              </a:ext>
            </a:extLst>
          </p:cNvPr>
          <p:cNvSpPr>
            <a:spLocks noGrp="1"/>
          </p:cNvSpPr>
          <p:nvPr>
            <p:ph type="title"/>
          </p:nvPr>
        </p:nvSpPr>
        <p:spPr>
          <a:xfrm>
            <a:off x="841248" y="548640"/>
            <a:ext cx="3600860" cy="5431536"/>
          </a:xfrm>
        </p:spPr>
        <p:txBody>
          <a:bodyPr>
            <a:normAutofit/>
          </a:bodyPr>
          <a:lstStyle/>
          <a:p>
            <a:r>
              <a:rPr lang="en-US" b="1" dirty="0"/>
              <a:t>The Definition of Disability</a:t>
            </a:r>
          </a:p>
        </p:txBody>
      </p:sp>
      <p:sp>
        <p:nvSpPr>
          <p:cNvPr id="3" name="Content Placeholder 2">
            <a:extLst>
              <a:ext uri="{FF2B5EF4-FFF2-40B4-BE49-F238E27FC236}">
                <a16:creationId xmlns:a16="http://schemas.microsoft.com/office/drawing/2014/main" id="{AEE490B5-6628-46AF-90ED-C41436DA1F5E}"/>
              </a:ext>
            </a:extLst>
          </p:cNvPr>
          <p:cNvSpPr>
            <a:spLocks noGrp="1"/>
          </p:cNvSpPr>
          <p:nvPr>
            <p:ph idx="1"/>
          </p:nvPr>
        </p:nvSpPr>
        <p:spPr>
          <a:xfrm>
            <a:off x="5126418" y="552091"/>
            <a:ext cx="6224335" cy="5431536"/>
          </a:xfrm>
        </p:spPr>
        <p:txBody>
          <a:bodyPr anchor="ctr">
            <a:normAutofit/>
          </a:bodyPr>
          <a:lstStyle/>
          <a:p>
            <a:pPr marL="0" indent="0">
              <a:buNone/>
            </a:pPr>
            <a:r>
              <a:rPr lang="en-US" dirty="0"/>
              <a:t>Under the ADA, disability is defined as a legal term, not a medical term.</a:t>
            </a:r>
          </a:p>
          <a:p>
            <a:pPr marL="0" indent="0">
              <a:buNone/>
            </a:pPr>
            <a:endParaRPr lang="en-US" dirty="0"/>
          </a:p>
          <a:p>
            <a:pPr>
              <a:spcBef>
                <a:spcPts val="300"/>
              </a:spcBef>
              <a:spcAft>
                <a:spcPts val="1500"/>
              </a:spcAft>
            </a:pPr>
            <a:r>
              <a:rPr lang="en-US" dirty="0"/>
              <a:t>Has a </a:t>
            </a:r>
            <a:r>
              <a:rPr lang="en-US" b="1" dirty="0"/>
              <a:t>physical or mental impairment</a:t>
            </a:r>
            <a:r>
              <a:rPr lang="en-US" dirty="0"/>
              <a:t> that </a:t>
            </a:r>
            <a:r>
              <a:rPr lang="en-US" b="1" dirty="0"/>
              <a:t>substantially limits</a:t>
            </a:r>
            <a:r>
              <a:rPr lang="en-US" dirty="0"/>
              <a:t> one or more </a:t>
            </a:r>
            <a:r>
              <a:rPr lang="en-US" b="1" dirty="0"/>
              <a:t>major life activities</a:t>
            </a:r>
            <a:r>
              <a:rPr lang="en-US" dirty="0"/>
              <a:t>; or</a:t>
            </a:r>
          </a:p>
          <a:p>
            <a:pPr>
              <a:spcBef>
                <a:spcPts val="300"/>
              </a:spcBef>
              <a:spcAft>
                <a:spcPts val="1500"/>
              </a:spcAft>
            </a:pPr>
            <a:r>
              <a:rPr lang="en-US" dirty="0"/>
              <a:t>Has a </a:t>
            </a:r>
            <a:r>
              <a:rPr lang="en-US" b="1" dirty="0"/>
              <a:t>history</a:t>
            </a:r>
            <a:r>
              <a:rPr lang="en-US" dirty="0"/>
              <a:t> of a physical or mental impairment that substantially limits one or more major life activities; or</a:t>
            </a:r>
          </a:p>
          <a:p>
            <a:pPr>
              <a:spcBef>
                <a:spcPts val="300"/>
              </a:spcBef>
              <a:spcAft>
                <a:spcPts val="300"/>
              </a:spcAft>
            </a:pPr>
            <a:r>
              <a:rPr lang="en-US" dirty="0"/>
              <a:t>Is </a:t>
            </a:r>
            <a:r>
              <a:rPr lang="en-US" b="1" dirty="0"/>
              <a:t>regarded</a:t>
            </a:r>
            <a:r>
              <a:rPr lang="en-US" dirty="0"/>
              <a:t> as having such an impairment.</a:t>
            </a:r>
          </a:p>
          <a:p>
            <a:pPr marL="0" indent="0">
              <a:buNone/>
            </a:pPr>
            <a:endParaRPr lang="en-US" sz="2200" dirty="0"/>
          </a:p>
        </p:txBody>
      </p:sp>
      <p:sp>
        <p:nvSpPr>
          <p:cNvPr id="4" name="Slide Number Placeholder 3">
            <a:extLst>
              <a:ext uri="{FF2B5EF4-FFF2-40B4-BE49-F238E27FC236}">
                <a16:creationId xmlns:a16="http://schemas.microsoft.com/office/drawing/2014/main" id="{BD3F2C1A-D927-4327-AE8E-99F24448B186}"/>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a:pPr>
                <a:spcAft>
                  <a:spcPts val="600"/>
                </a:spcAft>
              </a:pPr>
              <a:t>10</a:t>
            </a:fld>
            <a:endParaRPr lang="en-US" dirty="0"/>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964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1D528-3122-42F4-BA9B-E067C9A4DC0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000" b="1" dirty="0"/>
              <a:t>Addiction is an impairment that can substantially limit: </a:t>
            </a:r>
          </a:p>
        </p:txBody>
      </p:sp>
      <p:sp>
        <p:nvSpPr>
          <p:cNvPr id="3" name="Content Placeholder 2">
            <a:extLst>
              <a:ext uri="{FF2B5EF4-FFF2-40B4-BE49-F238E27FC236}">
                <a16:creationId xmlns:a16="http://schemas.microsoft.com/office/drawing/2014/main" id="{5905FE8F-D188-4A32-B94F-9A1E6B7BBF1B}"/>
              </a:ext>
            </a:extLst>
          </p:cNvPr>
          <p:cNvSpPr>
            <a:spLocks noGrp="1"/>
          </p:cNvSpPr>
          <p:nvPr>
            <p:ph sz="half" idx="1"/>
          </p:nvPr>
        </p:nvSpPr>
        <p:spPr>
          <a:xfrm>
            <a:off x="640080" y="2872899"/>
            <a:ext cx="4368602" cy="3641444"/>
          </a:xfrm>
        </p:spPr>
        <p:txBody>
          <a:bodyPr vert="horz" lIns="91440" tIns="45720" rIns="91440" bIns="45720" rtlCol="0">
            <a:normAutofit/>
          </a:bodyPr>
          <a:lstStyle/>
          <a:p>
            <a:pPr marL="681037">
              <a:spcBef>
                <a:spcPts val="300"/>
              </a:spcBef>
              <a:spcAft>
                <a:spcPts val="300"/>
              </a:spcAft>
            </a:pPr>
            <a:r>
              <a:rPr lang="en-US" sz="2400" dirty="0"/>
              <a:t>brain and neurological functioning</a:t>
            </a:r>
          </a:p>
          <a:p>
            <a:pPr marL="681037">
              <a:spcBef>
                <a:spcPts val="300"/>
              </a:spcBef>
              <a:spcAft>
                <a:spcPts val="300"/>
              </a:spcAft>
            </a:pPr>
            <a:r>
              <a:rPr lang="en-US" sz="2400" dirty="0"/>
              <a:t>working</a:t>
            </a:r>
          </a:p>
          <a:p>
            <a:pPr marL="681037">
              <a:spcBef>
                <a:spcPts val="300"/>
              </a:spcBef>
              <a:spcAft>
                <a:spcPts val="300"/>
              </a:spcAft>
            </a:pPr>
            <a:r>
              <a:rPr lang="en-US" sz="2400" dirty="0"/>
              <a:t>learning</a:t>
            </a:r>
          </a:p>
          <a:p>
            <a:pPr marL="681037">
              <a:spcBef>
                <a:spcPts val="300"/>
              </a:spcBef>
              <a:spcAft>
                <a:spcPts val="300"/>
              </a:spcAft>
            </a:pPr>
            <a:r>
              <a:rPr lang="en-US" sz="2400" dirty="0"/>
              <a:t>sleeping</a:t>
            </a:r>
          </a:p>
          <a:p>
            <a:pPr marL="681037">
              <a:spcBef>
                <a:spcPts val="300"/>
              </a:spcBef>
              <a:spcAft>
                <a:spcPts val="300"/>
              </a:spcAft>
            </a:pPr>
            <a:r>
              <a:rPr lang="en-US" sz="2400" dirty="0"/>
              <a:t>eating</a:t>
            </a:r>
          </a:p>
          <a:p>
            <a:pPr marL="681037">
              <a:spcBef>
                <a:spcPts val="300"/>
              </a:spcBef>
              <a:spcAft>
                <a:spcPts val="300"/>
              </a:spcAft>
            </a:pPr>
            <a:r>
              <a:rPr lang="en-US" sz="2400" dirty="0"/>
              <a:t>concentrating</a:t>
            </a:r>
          </a:p>
          <a:p>
            <a:pPr marL="681037">
              <a:spcBef>
                <a:spcPts val="300"/>
              </a:spcBef>
              <a:spcAft>
                <a:spcPts val="300"/>
              </a:spcAft>
            </a:pPr>
            <a:r>
              <a:rPr lang="en-US" sz="2400" dirty="0"/>
              <a:t>caring for oneself</a:t>
            </a:r>
          </a:p>
          <a:p>
            <a:pPr marL="681037">
              <a:spcBef>
                <a:spcPts val="300"/>
              </a:spcBef>
              <a:spcAft>
                <a:spcPts val="300"/>
              </a:spcAft>
            </a:pPr>
            <a:r>
              <a:rPr lang="en-US" sz="2400" dirty="0"/>
              <a:t>remembering</a:t>
            </a:r>
          </a:p>
          <a:p>
            <a:endParaRPr lang="en-US" sz="2000" dirty="0"/>
          </a:p>
        </p:txBody>
      </p:sp>
      <p:pic>
        <p:nvPicPr>
          <p:cNvPr id="6" name="Content Placeholder 5" descr="Cognition depicted by hree cog wheels of various size within the outline of a human head that is surrounded by various icons, symbols, and equations for math and science. ">
            <a:extLst>
              <a:ext uri="{FF2B5EF4-FFF2-40B4-BE49-F238E27FC236}">
                <a16:creationId xmlns:a16="http://schemas.microsoft.com/office/drawing/2014/main" id="{61F2E87B-0D88-4593-A111-9822C468E3B5}"/>
              </a:ext>
            </a:extLst>
          </p:cNvPr>
          <p:cNvPicPr>
            <a:picLocks noGrp="1" noChangeAspect="1"/>
          </p:cNvPicPr>
          <p:nvPr>
            <p:ph sz="half" idx="2"/>
          </p:nvPr>
        </p:nvPicPr>
        <p:blipFill rotWithShape="1">
          <a:blip r:embed="rId3"/>
          <a:srcRect r="1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CB79B531-F49A-4E09-A897-821421E3DFE6}"/>
              </a:ext>
            </a:extLst>
          </p:cNvPr>
          <p:cNvSpPr>
            <a:spLocks noGrp="1"/>
          </p:cNvSpPr>
          <p:nvPr>
            <p:ph type="sldNum" sz="quarter" idx="12"/>
          </p:nvPr>
        </p:nvSpPr>
        <p:spPr>
          <a:xfrm>
            <a:off x="10439399" y="5974080"/>
            <a:ext cx="1751077" cy="747395"/>
          </a:xfrm>
        </p:spPr>
        <p:txBody>
          <a:bodyPr vert="horz" lIns="91440" tIns="45720" rIns="91440" bIns="45720" rtlCol="0" anchor="ctr">
            <a:normAutofit/>
          </a:bodyPr>
          <a:lstStyle/>
          <a:p>
            <a:pPr>
              <a:spcAft>
                <a:spcPts val="600"/>
              </a:spcAft>
              <a:defRPr/>
            </a:pPr>
            <a:fld id="{0A9DE821-B665-4794-9CCB-185CA8C3080E}" type="slidenum">
              <a:rPr lang="en-US">
                <a:solidFill>
                  <a:schemeClr val="bg1"/>
                </a:solidFill>
                <a:latin typeface="Calibri" panose="020F0502020204030204"/>
              </a:rPr>
              <a:pPr>
                <a:spcAft>
                  <a:spcPts val="600"/>
                </a:spcAft>
                <a:defRPr/>
              </a:pPr>
              <a:t>11</a:t>
            </a:fld>
            <a:endParaRPr lang="en-US" dirty="0">
              <a:solidFill>
                <a:schemeClr val="bg1"/>
              </a:solidFill>
              <a:latin typeface="Calibri" panose="020F0502020204030204"/>
            </a:endParaRP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295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EFC3-B1BE-49A9-8ED0-ADCB346240C9}"/>
              </a:ext>
            </a:extLst>
          </p:cNvPr>
          <p:cNvSpPr>
            <a:spLocks noGrp="1"/>
          </p:cNvSpPr>
          <p:nvPr>
            <p:ph type="title"/>
          </p:nvPr>
        </p:nvSpPr>
        <p:spPr>
          <a:xfrm>
            <a:off x="6391626" y="467218"/>
            <a:ext cx="5522269" cy="1807305"/>
          </a:xfrm>
        </p:spPr>
        <p:txBody>
          <a:bodyPr vert="horz" lIns="91440" tIns="45720" rIns="91440" bIns="45720" rtlCol="0" anchor="ctr">
            <a:noAutofit/>
          </a:bodyPr>
          <a:lstStyle/>
          <a:p>
            <a:r>
              <a:rPr lang="en-US" sz="4000" b="1" dirty="0"/>
              <a:t>Alcohol Addiction, Illegal Use of Drugs.</a:t>
            </a:r>
            <a:br>
              <a:rPr lang="en-US" sz="4000" b="1" dirty="0"/>
            </a:br>
            <a:r>
              <a:rPr lang="en-US" sz="4000" b="1" dirty="0"/>
              <a:t>What is the Difference?</a:t>
            </a:r>
          </a:p>
        </p:txBody>
      </p:sp>
      <p:sp>
        <p:nvSpPr>
          <p:cNvPr id="3" name="Content Placeholder 2">
            <a:extLst>
              <a:ext uri="{FF2B5EF4-FFF2-40B4-BE49-F238E27FC236}">
                <a16:creationId xmlns:a16="http://schemas.microsoft.com/office/drawing/2014/main" id="{BB911537-4C10-412E-B321-F5DE74BCF72D}"/>
              </a:ext>
            </a:extLst>
          </p:cNvPr>
          <p:cNvSpPr>
            <a:spLocks noGrp="1"/>
          </p:cNvSpPr>
          <p:nvPr>
            <p:ph sz="half" idx="1"/>
          </p:nvPr>
        </p:nvSpPr>
        <p:spPr>
          <a:xfrm>
            <a:off x="6513788" y="2333297"/>
            <a:ext cx="4840010" cy="3843666"/>
          </a:xfrm>
        </p:spPr>
        <p:txBody>
          <a:bodyPr vert="horz" lIns="91440" tIns="45720" rIns="91440" bIns="45720" rtlCol="0">
            <a:normAutofit/>
          </a:bodyPr>
          <a:lstStyle/>
          <a:p>
            <a:pPr marL="109537" indent="0">
              <a:buNone/>
            </a:pPr>
            <a:endParaRPr lang="en-US" dirty="0"/>
          </a:p>
          <a:p>
            <a:pPr marL="109537" indent="0">
              <a:buNone/>
            </a:pPr>
            <a:r>
              <a:rPr lang="en-US" dirty="0"/>
              <a:t>The ADA makes a </a:t>
            </a:r>
            <a:r>
              <a:rPr lang="en-US" b="1" i="1" dirty="0"/>
              <a:t>distinction</a:t>
            </a:r>
            <a:r>
              <a:rPr lang="en-US" dirty="0"/>
              <a:t> between:</a:t>
            </a:r>
          </a:p>
          <a:p>
            <a:pPr marL="681037" indent="-571500"/>
            <a:r>
              <a:rPr lang="en-US" dirty="0"/>
              <a:t>an </a:t>
            </a:r>
            <a:r>
              <a:rPr lang="en-US" b="1" dirty="0"/>
              <a:t>addiction to alcohol</a:t>
            </a:r>
            <a:r>
              <a:rPr lang="en-US" dirty="0"/>
              <a:t>; </a:t>
            </a:r>
          </a:p>
          <a:p>
            <a:pPr marL="681037" indent="-571500"/>
            <a:r>
              <a:rPr lang="en-US" dirty="0"/>
              <a:t>and the </a:t>
            </a:r>
            <a:r>
              <a:rPr lang="en-US" b="1" dirty="0"/>
              <a:t>illegal use of drugs</a:t>
            </a:r>
            <a:r>
              <a:rPr lang="en-US" dirty="0"/>
              <a:t>.</a:t>
            </a:r>
          </a:p>
          <a:p>
            <a:endParaRPr lang="en-US" sz="2000" dirty="0"/>
          </a:p>
        </p:txBody>
      </p:sp>
      <p:pic>
        <p:nvPicPr>
          <p:cNvPr id="6" name="Content Placeholder 5" descr="A line in the sand.">
            <a:extLst>
              <a:ext uri="{FF2B5EF4-FFF2-40B4-BE49-F238E27FC236}">
                <a16:creationId xmlns:a16="http://schemas.microsoft.com/office/drawing/2014/main" id="{9C5F2360-EFCB-4AD0-A819-6FD2586D6FE2}"/>
              </a:ext>
            </a:extLst>
          </p:cNvPr>
          <p:cNvPicPr>
            <a:picLocks noGrp="1" noChangeAspect="1"/>
          </p:cNvPicPr>
          <p:nvPr>
            <p:ph sz="half" idx="2"/>
          </p:nvPr>
        </p:nvPicPr>
        <p:blipFill rotWithShape="1">
          <a:blip r:embed="rId3"/>
          <a:srcRect r="90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Slide Number Placeholder 4">
            <a:extLst>
              <a:ext uri="{FF2B5EF4-FFF2-40B4-BE49-F238E27FC236}">
                <a16:creationId xmlns:a16="http://schemas.microsoft.com/office/drawing/2014/main" id="{E7C1BDE8-38F5-4126-99E7-D88ED1FC1150}"/>
              </a:ext>
            </a:extLst>
          </p:cNvPr>
          <p:cNvSpPr>
            <a:spLocks noGrp="1"/>
          </p:cNvSpPr>
          <p:nvPr>
            <p:ph type="sldNum" sz="quarter" idx="12"/>
          </p:nvPr>
        </p:nvSpPr>
        <p:spPr>
          <a:xfrm>
            <a:off x="8610600" y="6356350"/>
            <a:ext cx="2743200" cy="365125"/>
          </a:xfrm>
        </p:spPr>
        <p:txBody>
          <a:bodyPr vert="horz" lIns="91440" tIns="45720" rIns="91440" bIns="45720" rtlCol="0" anchor="ctr">
            <a:normAutofit lnSpcReduction="10000"/>
          </a:bodyPr>
          <a:lstStyle/>
          <a:p>
            <a:pPr>
              <a:spcAft>
                <a:spcPts val="600"/>
              </a:spcAft>
              <a:defRPr/>
            </a:pPr>
            <a:fld id="{0A9DE821-B665-4794-9CCB-185CA8C3080E}" type="slidenum">
              <a:rPr lang="en-US" smtClean="0">
                <a:latin typeface="Calibri" panose="020F0502020204030204"/>
              </a:rPr>
              <a:pPr>
                <a:spcAft>
                  <a:spcPts val="600"/>
                </a:spcAft>
                <a:defRPr/>
              </a:pPr>
              <a:t>12</a:t>
            </a:fld>
            <a:endParaRPr lang="en-US" dirty="0">
              <a:latin typeface="Calibri" panose="020F0502020204030204"/>
            </a:endParaRPr>
          </a:p>
        </p:txBody>
      </p:sp>
    </p:spTree>
    <p:extLst>
      <p:ext uri="{BB962C8B-B14F-4D97-AF65-F5344CB8AC3E}">
        <p14:creationId xmlns:p14="http://schemas.microsoft.com/office/powerpoint/2010/main" val="199115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D3B6AD-CFAE-4F02-8833-DC0FFB50F208}"/>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b="1" dirty="0">
                <a:solidFill>
                  <a:srgbClr val="FFFFFF"/>
                </a:solidFill>
              </a:rPr>
              <a:t>Alcohol Addiction</a:t>
            </a:r>
          </a:p>
        </p:txBody>
      </p:sp>
      <p:sp>
        <p:nvSpPr>
          <p:cNvPr id="4" name="Content Placeholder 3">
            <a:extLst>
              <a:ext uri="{FF2B5EF4-FFF2-40B4-BE49-F238E27FC236}">
                <a16:creationId xmlns:a16="http://schemas.microsoft.com/office/drawing/2014/main" id="{9E3FB56B-DC51-4068-982B-8067445BA934}"/>
              </a:ext>
            </a:extLst>
          </p:cNvPr>
          <p:cNvSpPr>
            <a:spLocks noGrp="1"/>
          </p:cNvSpPr>
          <p:nvPr>
            <p:ph idx="1"/>
          </p:nvPr>
        </p:nvSpPr>
        <p:spPr>
          <a:xfrm>
            <a:off x="4447308" y="591344"/>
            <a:ext cx="6906491" cy="5585619"/>
          </a:xfrm>
        </p:spPr>
        <p:txBody>
          <a:bodyPr vert="horz" lIns="91440" tIns="45720" rIns="91440" bIns="45720" rtlCol="0" anchor="ctr">
            <a:normAutofit/>
          </a:bodyPr>
          <a:lstStyle/>
          <a:p>
            <a:pPr>
              <a:spcBef>
                <a:spcPts val="300"/>
              </a:spcBef>
              <a:spcAft>
                <a:spcPts val="300"/>
              </a:spcAft>
            </a:pPr>
            <a:r>
              <a:rPr lang="en-US" dirty="0"/>
              <a:t>Is </a:t>
            </a:r>
            <a:r>
              <a:rPr lang="en-US" b="1" dirty="0"/>
              <a:t>generally a “disability”</a:t>
            </a:r>
            <a:r>
              <a:rPr lang="en-US" dirty="0"/>
              <a:t> regardless of whether it is in the present or in the past. </a:t>
            </a:r>
          </a:p>
          <a:p>
            <a:pPr>
              <a:spcBef>
                <a:spcPts val="300"/>
              </a:spcBef>
              <a:spcAft>
                <a:spcPts val="300"/>
              </a:spcAft>
            </a:pPr>
            <a:r>
              <a:rPr lang="en-US" dirty="0"/>
              <a:t>A person still </a:t>
            </a:r>
            <a:r>
              <a:rPr lang="en-US" b="1" dirty="0"/>
              <a:t>must meet the definition of disability</a:t>
            </a:r>
            <a:r>
              <a:rPr lang="en-US" dirty="0"/>
              <a:t>.</a:t>
            </a:r>
          </a:p>
          <a:p>
            <a:endParaRPr lang="en-US" dirty="0"/>
          </a:p>
        </p:txBody>
      </p:sp>
      <p:sp>
        <p:nvSpPr>
          <p:cNvPr id="5" name="Slide Number Placeholder 4">
            <a:extLst>
              <a:ext uri="{FF2B5EF4-FFF2-40B4-BE49-F238E27FC236}">
                <a16:creationId xmlns:a16="http://schemas.microsoft.com/office/drawing/2014/main" id="{97A55454-327F-4A07-B70C-60968EBC6067}"/>
              </a:ext>
            </a:extLst>
          </p:cNvPr>
          <p:cNvSpPr>
            <a:spLocks noGrp="1"/>
          </p:cNvSpPr>
          <p:nvPr>
            <p:ph type="sldNum" sz="quarter" idx="12"/>
          </p:nvPr>
        </p:nvSpPr>
        <p:spPr>
          <a:xfrm>
            <a:off x="9541564" y="6356350"/>
            <a:ext cx="1812235" cy="365125"/>
          </a:xfrm>
        </p:spPr>
        <p:txBody>
          <a:bodyPr vert="horz" lIns="91440" tIns="45720" rIns="91440" bIns="45720" rtlCol="0">
            <a:normAutofit/>
          </a:bodyPr>
          <a:lstStyle/>
          <a:p>
            <a:pPr>
              <a:lnSpc>
                <a:spcPct val="90000"/>
              </a:lnSpc>
              <a:spcAft>
                <a:spcPts val="600"/>
              </a:spcAft>
              <a:defRPr/>
            </a:pPr>
            <a:fld id="{0A9DE821-B665-4794-9CCB-185CA8C3080E}" type="slidenum">
              <a:rPr lang="en-US" smtClean="0">
                <a:latin typeface="Calibri" panose="020F0502020204030204"/>
              </a:rPr>
              <a:pPr>
                <a:lnSpc>
                  <a:spcPct val="90000"/>
                </a:lnSpc>
                <a:spcAft>
                  <a:spcPts val="600"/>
                </a:spcAft>
                <a:defRPr/>
              </a:pPr>
              <a:t>13</a:t>
            </a:fld>
            <a:endParaRPr lang="en-US" dirty="0">
              <a:latin typeface="Calibri" panose="020F0502020204030204"/>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3072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058A-FF9D-48AA-B4A0-A3732BBF28A5}"/>
              </a:ext>
            </a:extLst>
          </p:cNvPr>
          <p:cNvSpPr>
            <a:spLocks noGrp="1"/>
          </p:cNvSpPr>
          <p:nvPr>
            <p:ph type="title"/>
          </p:nvPr>
        </p:nvSpPr>
        <p:spPr>
          <a:xfrm>
            <a:off x="1286934" y="607831"/>
            <a:ext cx="9618132" cy="790147"/>
          </a:xfrm>
          <a:solidFill>
            <a:schemeClr val="tx1"/>
          </a:solidFill>
        </p:spPr>
        <p:txBody>
          <a:bodyPr>
            <a:normAutofit/>
          </a:bodyPr>
          <a:lstStyle/>
          <a:p>
            <a:pPr algn="ctr"/>
            <a:r>
              <a:rPr lang="en-US" sz="4000" dirty="0">
                <a:solidFill>
                  <a:schemeClr val="bg1"/>
                </a:solidFill>
              </a:rPr>
              <a:t>Substance Use Disorders</a:t>
            </a:r>
          </a:p>
        </p:txBody>
      </p:sp>
      <p:sp>
        <p:nvSpPr>
          <p:cNvPr id="3" name="Content Placeholder 2">
            <a:extLst>
              <a:ext uri="{FF2B5EF4-FFF2-40B4-BE49-F238E27FC236}">
                <a16:creationId xmlns:a16="http://schemas.microsoft.com/office/drawing/2014/main" id="{F6103DCE-0AF5-43E5-ACBB-C4A370F31D6C}"/>
              </a:ext>
            </a:extLst>
          </p:cNvPr>
          <p:cNvSpPr>
            <a:spLocks noGrp="1"/>
          </p:cNvSpPr>
          <p:nvPr>
            <p:ph idx="1"/>
          </p:nvPr>
        </p:nvSpPr>
        <p:spPr>
          <a:xfrm>
            <a:off x="1286934" y="2365002"/>
            <a:ext cx="9618132" cy="1536382"/>
          </a:xfrm>
        </p:spPr>
        <p:txBody>
          <a:bodyPr>
            <a:normAutofit/>
          </a:bodyPr>
          <a:lstStyle/>
          <a:p>
            <a:pPr marL="0" indent="0">
              <a:buNone/>
            </a:pPr>
            <a:r>
              <a:rPr lang="en-US" dirty="0"/>
              <a:t>The ADA protects a person who is:</a:t>
            </a:r>
          </a:p>
          <a:p>
            <a:pPr lvl="1"/>
            <a:r>
              <a:rPr lang="en-US" sz="2800" dirty="0"/>
              <a:t>in </a:t>
            </a:r>
            <a:r>
              <a:rPr lang="en-US" sz="2800" b="1" dirty="0"/>
              <a:t>recovery</a:t>
            </a:r>
            <a:r>
              <a:rPr lang="en-US" sz="2800" dirty="0"/>
              <a:t>; and</a:t>
            </a:r>
            <a:endParaRPr lang="en-US" sz="2800" b="1" dirty="0"/>
          </a:p>
          <a:p>
            <a:pPr lvl="1"/>
            <a:r>
              <a:rPr lang="en-US" sz="2800" b="1" dirty="0"/>
              <a:t>no longer engaging </a:t>
            </a:r>
            <a:r>
              <a:rPr lang="en-US" sz="2800" dirty="0"/>
              <a:t>in the </a:t>
            </a:r>
            <a:r>
              <a:rPr lang="en-US" sz="2800" b="1" dirty="0"/>
              <a:t>current illegal use of drugs</a:t>
            </a:r>
            <a:r>
              <a:rPr lang="en-US" sz="2800" dirty="0"/>
              <a:t>.</a:t>
            </a:r>
          </a:p>
          <a:p>
            <a:pPr marL="0" indent="0">
              <a:buNone/>
            </a:pPr>
            <a:endParaRPr lang="en-US" dirty="0"/>
          </a:p>
          <a:p>
            <a:pPr marL="0" indent="0">
              <a:buNone/>
            </a:pPr>
            <a:endParaRPr lang="en-US" dirty="0"/>
          </a:p>
          <a:p>
            <a:pPr marL="0" indent="0">
              <a:buNone/>
            </a:pPr>
            <a:endParaRPr lang="en-US" sz="2400" dirty="0"/>
          </a:p>
        </p:txBody>
      </p:sp>
      <p:pic>
        <p:nvPicPr>
          <p:cNvPr id="5" name="Picture 2" descr="The word &quot;recovery&quot; in a rainbow of color.">
            <a:extLst>
              <a:ext uri="{FF2B5EF4-FFF2-40B4-BE49-F238E27FC236}">
                <a16:creationId xmlns:a16="http://schemas.microsoft.com/office/drawing/2014/main" id="{BF116E21-9B37-4809-B1D5-B6E7C36D397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047999" y="5045286"/>
            <a:ext cx="6096002" cy="10515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795787FE-ABC6-4748-B58E-577AEF342316}"/>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a:pPr>
                <a:spcAft>
                  <a:spcPts val="600"/>
                </a:spcAft>
              </a:pPr>
              <a:t>14</a:t>
            </a:fld>
            <a:endParaRPr lang="en-US" dirty="0"/>
          </a:p>
        </p:txBody>
      </p:sp>
    </p:spTree>
    <p:extLst>
      <p:ext uri="{BB962C8B-B14F-4D97-AF65-F5344CB8AC3E}">
        <p14:creationId xmlns:p14="http://schemas.microsoft.com/office/powerpoint/2010/main" val="236118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058A-FF9D-48AA-B4A0-A3732BBF28A5}"/>
              </a:ext>
            </a:extLst>
          </p:cNvPr>
          <p:cNvSpPr>
            <a:spLocks noGrp="1"/>
          </p:cNvSpPr>
          <p:nvPr>
            <p:ph type="title"/>
          </p:nvPr>
        </p:nvSpPr>
        <p:spPr>
          <a:xfrm>
            <a:off x="1286934" y="430953"/>
            <a:ext cx="9618132" cy="790147"/>
          </a:xfrm>
          <a:solidFill>
            <a:schemeClr val="tx1"/>
          </a:solidFill>
        </p:spPr>
        <p:txBody>
          <a:bodyPr>
            <a:normAutofit/>
          </a:bodyPr>
          <a:lstStyle/>
          <a:p>
            <a:pPr algn="ctr"/>
            <a:r>
              <a:rPr lang="en-US" sz="4000" dirty="0">
                <a:solidFill>
                  <a:schemeClr val="bg1"/>
                </a:solidFill>
              </a:rPr>
              <a:t>What does “In Recovery” Mean?</a:t>
            </a:r>
          </a:p>
        </p:txBody>
      </p:sp>
      <p:sp>
        <p:nvSpPr>
          <p:cNvPr id="3" name="Content Placeholder 2">
            <a:extLst>
              <a:ext uri="{FF2B5EF4-FFF2-40B4-BE49-F238E27FC236}">
                <a16:creationId xmlns:a16="http://schemas.microsoft.com/office/drawing/2014/main" id="{F6103DCE-0AF5-43E5-ACBB-C4A370F31D6C}"/>
              </a:ext>
            </a:extLst>
          </p:cNvPr>
          <p:cNvSpPr>
            <a:spLocks noGrp="1"/>
          </p:cNvSpPr>
          <p:nvPr>
            <p:ph idx="1"/>
          </p:nvPr>
        </p:nvSpPr>
        <p:spPr>
          <a:xfrm>
            <a:off x="1286934" y="2365002"/>
            <a:ext cx="9618132" cy="1536382"/>
          </a:xfrm>
        </p:spPr>
        <p:txBody>
          <a:bodyPr>
            <a:normAutofit fontScale="25000" lnSpcReduction="20000"/>
          </a:bodyPr>
          <a:lstStyle/>
          <a:p>
            <a:pPr marL="109537" indent="0">
              <a:lnSpc>
                <a:spcPct val="124000"/>
              </a:lnSpc>
              <a:spcBef>
                <a:spcPts val="300"/>
              </a:spcBef>
              <a:spcAft>
                <a:spcPts val="300"/>
              </a:spcAft>
              <a:buNone/>
            </a:pPr>
            <a:r>
              <a:rPr lang="en-US" sz="11200" dirty="0"/>
              <a:t>A person is:</a:t>
            </a:r>
          </a:p>
          <a:p>
            <a:pPr lvl="1">
              <a:lnSpc>
                <a:spcPct val="124000"/>
              </a:lnSpc>
              <a:spcBef>
                <a:spcPts val="300"/>
              </a:spcBef>
              <a:spcAft>
                <a:spcPts val="300"/>
              </a:spcAft>
            </a:pPr>
            <a:r>
              <a:rPr lang="en-US" sz="11200" b="1" dirty="0"/>
              <a:t>in recovery from substance use disorder </a:t>
            </a:r>
            <a:r>
              <a:rPr lang="en-US" sz="11200" dirty="0"/>
              <a:t>and is </a:t>
            </a:r>
            <a:r>
              <a:rPr lang="en-US" sz="11200" b="1" dirty="0"/>
              <a:t>no longer engaging</a:t>
            </a:r>
            <a:r>
              <a:rPr lang="en-US" sz="11200" dirty="0"/>
              <a:t> in the illegal use of drugs; or</a:t>
            </a:r>
          </a:p>
          <a:p>
            <a:pPr lvl="1">
              <a:lnSpc>
                <a:spcPct val="124000"/>
              </a:lnSpc>
              <a:spcBef>
                <a:spcPts val="300"/>
              </a:spcBef>
              <a:spcAft>
                <a:spcPts val="300"/>
              </a:spcAft>
            </a:pPr>
            <a:r>
              <a:rPr lang="en-US" sz="11200" dirty="0"/>
              <a:t>participating in a </a:t>
            </a:r>
            <a:r>
              <a:rPr lang="en-US" sz="11200" b="1" dirty="0"/>
              <a:t>supervised rehabilitation program</a:t>
            </a:r>
            <a:r>
              <a:rPr lang="en-US" sz="11200" dirty="0"/>
              <a:t> and is </a:t>
            </a:r>
            <a:r>
              <a:rPr lang="en-US" sz="11200" b="1" dirty="0"/>
              <a:t>no longer using drugs illegally</a:t>
            </a:r>
            <a:endParaRPr lang="en-US" sz="11200" dirty="0"/>
          </a:p>
          <a:p>
            <a:pPr marL="0" indent="0">
              <a:buNone/>
            </a:pPr>
            <a:endParaRPr lang="en-US" sz="11200" dirty="0"/>
          </a:p>
          <a:p>
            <a:pPr marL="0" indent="0">
              <a:buNone/>
            </a:pPr>
            <a:endParaRPr lang="en-US" sz="2400" dirty="0"/>
          </a:p>
        </p:txBody>
      </p:sp>
      <p:pic>
        <p:nvPicPr>
          <p:cNvPr id="5" name="Picture 2" descr="The word &quot;recovery&quot; in a rainbow of color.">
            <a:extLst>
              <a:ext uri="{FF2B5EF4-FFF2-40B4-BE49-F238E27FC236}">
                <a16:creationId xmlns:a16="http://schemas.microsoft.com/office/drawing/2014/main" id="{BF116E21-9B37-4809-B1D5-B6E7C36D397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047999" y="5045286"/>
            <a:ext cx="6096002" cy="10515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795787FE-ABC6-4748-B58E-577AEF342316}"/>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a:pPr>
                <a:spcAft>
                  <a:spcPts val="600"/>
                </a:spcAft>
              </a:pPr>
              <a:t>15</a:t>
            </a:fld>
            <a:endParaRPr lang="en-US" dirty="0"/>
          </a:p>
        </p:txBody>
      </p:sp>
    </p:spTree>
    <p:extLst>
      <p:ext uri="{BB962C8B-B14F-4D97-AF65-F5344CB8AC3E}">
        <p14:creationId xmlns:p14="http://schemas.microsoft.com/office/powerpoint/2010/main" val="124141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6F9A-1D8D-419E-8745-37202CB40C21}"/>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b="1" dirty="0"/>
              <a:t>What Does “Illegal Use of Drugs” Mean?</a:t>
            </a:r>
          </a:p>
        </p:txBody>
      </p:sp>
      <p:sp>
        <p:nvSpPr>
          <p:cNvPr id="3" name="Content Placeholder 2">
            <a:extLst>
              <a:ext uri="{FF2B5EF4-FFF2-40B4-BE49-F238E27FC236}">
                <a16:creationId xmlns:a16="http://schemas.microsoft.com/office/drawing/2014/main" id="{1C6DAE28-BD6D-4D68-A743-4626D7F0C866}"/>
              </a:ext>
            </a:extLst>
          </p:cNvPr>
          <p:cNvSpPr>
            <a:spLocks noGrp="1"/>
          </p:cNvSpPr>
          <p:nvPr>
            <p:ph idx="1"/>
          </p:nvPr>
        </p:nvSpPr>
        <p:spPr>
          <a:xfrm>
            <a:off x="838200" y="1929384"/>
            <a:ext cx="10515600" cy="4251960"/>
          </a:xfrm>
        </p:spPr>
        <p:txBody>
          <a:bodyPr vert="horz" lIns="91440" tIns="45720" rIns="91440" bIns="45720" rtlCol="0">
            <a:normAutofit/>
          </a:bodyPr>
          <a:lstStyle/>
          <a:p>
            <a:pPr>
              <a:spcBef>
                <a:spcPts val="300"/>
              </a:spcBef>
              <a:spcAft>
                <a:spcPts val="300"/>
              </a:spcAft>
            </a:pPr>
            <a:r>
              <a:rPr lang="en-US" altLang="en-US" sz="3200" b="1" dirty="0"/>
              <a:t>Use of illegal drugs</a:t>
            </a:r>
            <a:r>
              <a:rPr lang="en-US" altLang="en-US" sz="3200" dirty="0"/>
              <a:t> such as heroin or cocaine.</a:t>
            </a:r>
          </a:p>
          <a:p>
            <a:pPr>
              <a:spcBef>
                <a:spcPts val="300"/>
              </a:spcBef>
              <a:spcAft>
                <a:spcPts val="300"/>
              </a:spcAft>
            </a:pPr>
            <a:r>
              <a:rPr lang="en-US" altLang="en-US" sz="3200" b="1" dirty="0"/>
              <a:t>Use of controlled substances</a:t>
            </a:r>
            <a:r>
              <a:rPr lang="en-US" altLang="en-US" sz="3200" dirty="0"/>
              <a:t> such as opioids or morphine BUT a person:</a:t>
            </a:r>
          </a:p>
          <a:p>
            <a:pPr lvl="1">
              <a:spcBef>
                <a:spcPts val="300"/>
              </a:spcBef>
              <a:spcAft>
                <a:spcPts val="300"/>
              </a:spcAft>
            </a:pPr>
            <a:r>
              <a:rPr lang="en-US" altLang="en-US" sz="3200" dirty="0"/>
              <a:t>has </a:t>
            </a:r>
            <a:r>
              <a:rPr lang="en-US" altLang="en-US" sz="3200" b="1" dirty="0"/>
              <a:t>no</a:t>
            </a:r>
            <a:r>
              <a:rPr lang="en-US" altLang="en-US" sz="3200" dirty="0"/>
              <a:t> prescription; or</a:t>
            </a:r>
          </a:p>
          <a:p>
            <a:pPr lvl="1">
              <a:spcBef>
                <a:spcPts val="300"/>
              </a:spcBef>
              <a:spcAft>
                <a:spcPts val="300"/>
              </a:spcAft>
            </a:pPr>
            <a:r>
              <a:rPr lang="en-US" altLang="en-US" sz="3200" dirty="0"/>
              <a:t>has a </a:t>
            </a:r>
            <a:r>
              <a:rPr lang="en-US" altLang="en-US" sz="3200" b="1" dirty="0"/>
              <a:t>fraudulent</a:t>
            </a:r>
            <a:r>
              <a:rPr lang="en-US" altLang="en-US" sz="3200" dirty="0"/>
              <a:t> prescription; or</a:t>
            </a:r>
          </a:p>
          <a:p>
            <a:pPr lvl="1">
              <a:spcBef>
                <a:spcPts val="300"/>
              </a:spcBef>
              <a:spcAft>
                <a:spcPts val="300"/>
              </a:spcAft>
            </a:pPr>
            <a:r>
              <a:rPr lang="en-US" altLang="en-US" sz="3200" dirty="0"/>
              <a:t>is </a:t>
            </a:r>
            <a:r>
              <a:rPr lang="en-US" altLang="en-US" sz="3200" b="1" dirty="0"/>
              <a:t>using more </a:t>
            </a:r>
            <a:r>
              <a:rPr lang="en-US" altLang="en-US" sz="3200" dirty="0"/>
              <a:t>than prescribed.</a:t>
            </a:r>
          </a:p>
          <a:p>
            <a:endParaRPr lang="en-US" sz="2200" dirty="0"/>
          </a:p>
        </p:txBody>
      </p:sp>
      <p:sp>
        <p:nvSpPr>
          <p:cNvPr id="5" name="Slide Number Placeholder 4">
            <a:extLst>
              <a:ext uri="{FF2B5EF4-FFF2-40B4-BE49-F238E27FC236}">
                <a16:creationId xmlns:a16="http://schemas.microsoft.com/office/drawing/2014/main" id="{1E329697-6728-4B14-ABE1-77DAE6121EDF}"/>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a:latin typeface="Calibri" panose="020F0502020204030204"/>
              </a:rPr>
              <a:pPr>
                <a:lnSpc>
                  <a:spcPct val="90000"/>
                </a:lnSpc>
                <a:spcAft>
                  <a:spcPts val="600"/>
                </a:spcAft>
                <a:defRPr/>
              </a:pPr>
              <a:t>16</a:t>
            </a:fld>
            <a:endParaRPr lang="en-US" dirty="0">
              <a:latin typeface="Calibri" panose="020F0502020204030204"/>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7892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6F9A-1D8D-419E-8745-37202CB40C21}"/>
              </a:ext>
            </a:extLst>
          </p:cNvPr>
          <p:cNvSpPr>
            <a:spLocks noGrp="1"/>
          </p:cNvSpPr>
          <p:nvPr>
            <p:ph type="title"/>
          </p:nvPr>
        </p:nvSpPr>
        <p:spPr>
          <a:xfrm>
            <a:off x="838200" y="365125"/>
            <a:ext cx="10853928" cy="1325563"/>
          </a:xfrm>
        </p:spPr>
        <p:txBody>
          <a:bodyPr vert="horz" lIns="91440" tIns="45720" rIns="91440" bIns="45720" rtlCol="0">
            <a:normAutofit/>
          </a:bodyPr>
          <a:lstStyle/>
          <a:p>
            <a:r>
              <a:rPr lang="en-US" sz="4000" b="1" dirty="0"/>
              <a:t>What do we mean by “Current” illegal drug use?</a:t>
            </a:r>
          </a:p>
        </p:txBody>
      </p:sp>
      <p:sp>
        <p:nvSpPr>
          <p:cNvPr id="3" name="Content Placeholder 2">
            <a:extLst>
              <a:ext uri="{FF2B5EF4-FFF2-40B4-BE49-F238E27FC236}">
                <a16:creationId xmlns:a16="http://schemas.microsoft.com/office/drawing/2014/main" id="{1C6DAE28-BD6D-4D68-A743-4626D7F0C866}"/>
              </a:ext>
            </a:extLst>
          </p:cNvPr>
          <p:cNvSpPr>
            <a:spLocks noGrp="1"/>
          </p:cNvSpPr>
          <p:nvPr>
            <p:ph idx="1"/>
          </p:nvPr>
        </p:nvSpPr>
        <p:spPr>
          <a:xfrm>
            <a:off x="838200" y="1929384"/>
            <a:ext cx="10515600" cy="4251960"/>
          </a:xfrm>
        </p:spPr>
        <p:txBody>
          <a:bodyPr vert="horz" lIns="91440" tIns="45720" rIns="91440" bIns="45720" rtlCol="0">
            <a:normAutofit/>
          </a:bodyPr>
          <a:lstStyle/>
          <a:p>
            <a:pPr marL="0"/>
            <a:endParaRPr lang="en-US" sz="2200" dirty="0"/>
          </a:p>
          <a:p>
            <a:r>
              <a:rPr lang="en-US" sz="3200" dirty="0"/>
              <a:t>“Illegal use occurred recently</a:t>
            </a:r>
            <a:br>
              <a:rPr lang="en-US" sz="3200" dirty="0"/>
            </a:br>
            <a:r>
              <a:rPr lang="en-US" sz="3200" dirty="0"/>
              <a:t>enough to justify a reasonable belief that a person’s drug use is a real and ongoing problem.”</a:t>
            </a:r>
          </a:p>
          <a:p>
            <a:pPr marL="109537"/>
            <a:endParaRPr lang="en-US" sz="3200" dirty="0"/>
          </a:p>
          <a:p>
            <a:r>
              <a:rPr lang="en-US" sz="3200" b="1" dirty="0">
                <a:highlight>
                  <a:srgbClr val="FFFF00"/>
                </a:highlight>
              </a:rPr>
              <a:t>Under the ADA, current drug use is decided on a case-by-case basis.</a:t>
            </a:r>
          </a:p>
          <a:p>
            <a:endParaRPr lang="en-US" sz="2200" dirty="0"/>
          </a:p>
        </p:txBody>
      </p:sp>
      <p:sp>
        <p:nvSpPr>
          <p:cNvPr id="5" name="Slide Number Placeholder 4">
            <a:extLst>
              <a:ext uri="{FF2B5EF4-FFF2-40B4-BE49-F238E27FC236}">
                <a16:creationId xmlns:a16="http://schemas.microsoft.com/office/drawing/2014/main" id="{1E329697-6728-4B14-ABE1-77DAE6121EDF}"/>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smtClean="0">
                <a:latin typeface="Calibri" panose="020F0502020204030204"/>
              </a:rPr>
              <a:pPr>
                <a:lnSpc>
                  <a:spcPct val="90000"/>
                </a:lnSpc>
                <a:spcAft>
                  <a:spcPts val="600"/>
                </a:spcAft>
                <a:defRPr/>
              </a:pPr>
              <a:t>17</a:t>
            </a:fld>
            <a:endParaRPr lang="en-US" dirty="0">
              <a:latin typeface="Calibri" panose="020F0502020204030204"/>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161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761D-99AF-4343-9C68-B3F36B6DF254}"/>
              </a:ext>
            </a:extLst>
          </p:cNvPr>
          <p:cNvSpPr>
            <a:spLocks noGrp="1"/>
          </p:cNvSpPr>
          <p:nvPr>
            <p:ph type="title"/>
          </p:nvPr>
        </p:nvSpPr>
        <p:spPr>
          <a:xfrm>
            <a:off x="838199" y="451381"/>
            <a:ext cx="10512552" cy="4066540"/>
          </a:xfrm>
        </p:spPr>
        <p:txBody>
          <a:bodyPr vert="horz" lIns="91440" tIns="45720" rIns="91440" bIns="45720" rtlCol="0" anchor="b">
            <a:normAutofit/>
          </a:bodyPr>
          <a:lstStyle/>
          <a:p>
            <a:r>
              <a:rPr lang="en-US" sz="6600" b="1" kern="1200" dirty="0">
                <a:solidFill>
                  <a:schemeClr val="tx1"/>
                </a:solidFill>
                <a:latin typeface="+mj-lt"/>
                <a:ea typeface="+mj-ea"/>
                <a:cs typeface="+mj-cs"/>
              </a:rPr>
              <a:t>ADA Title I Employment</a:t>
            </a:r>
          </a:p>
        </p:txBody>
      </p:sp>
      <p:sp>
        <p:nvSpPr>
          <p:cNvPr id="3" name="Slide Number Placeholder 2">
            <a:extLst>
              <a:ext uri="{FF2B5EF4-FFF2-40B4-BE49-F238E27FC236}">
                <a16:creationId xmlns:a16="http://schemas.microsoft.com/office/drawing/2014/main" id="{BCC5911B-186A-49F1-AC4B-AE7955C00B8D}"/>
              </a:ext>
            </a:extLst>
          </p:cNvPr>
          <p:cNvSpPr>
            <a:spLocks noGrp="1"/>
          </p:cNvSpPr>
          <p:nvPr>
            <p:ph type="sldNum" sz="quarter" idx="12"/>
          </p:nvPr>
        </p:nvSpPr>
        <p:spPr>
          <a:xfrm>
            <a:off x="8610600" y="6356350"/>
            <a:ext cx="2743200" cy="365125"/>
          </a:xfrm>
        </p:spPr>
        <p:txBody>
          <a:bodyPr vert="horz" lIns="91440" tIns="45720" rIns="91440" bIns="45720" rtlCol="0" anchor="ctr">
            <a:normAutofit lnSpcReduction="10000"/>
          </a:bodyPr>
          <a:lstStyle/>
          <a:p>
            <a:pPr>
              <a:spcAft>
                <a:spcPts val="600"/>
              </a:spcAft>
            </a:pPr>
            <a:fld id="{0A9DE821-B665-4794-9CCB-185CA8C3080E}" type="slidenum">
              <a:rPr lang="en-US"/>
              <a:pPr>
                <a:spcAft>
                  <a:spcPts val="600"/>
                </a:spcAft>
              </a:pPr>
              <a:t>18</a:t>
            </a:fld>
            <a:endParaRPr lang="en-US" dirty="0"/>
          </a:p>
        </p:txBody>
      </p:sp>
      <p:sp>
        <p:nvSpPr>
          <p:cNvPr id="27"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454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C2B0-05B9-4C4F-B130-EF7EBFEAC801}"/>
              </a:ext>
            </a:extLst>
          </p:cNvPr>
          <p:cNvSpPr>
            <a:spLocks noGrp="1"/>
          </p:cNvSpPr>
          <p:nvPr>
            <p:ph type="title"/>
          </p:nvPr>
        </p:nvSpPr>
        <p:spPr>
          <a:xfrm>
            <a:off x="841248" y="548640"/>
            <a:ext cx="3600860" cy="5431536"/>
          </a:xfrm>
        </p:spPr>
        <p:txBody>
          <a:bodyPr>
            <a:normAutofit/>
          </a:bodyPr>
          <a:lstStyle/>
          <a:p>
            <a:r>
              <a:rPr lang="en-US" b="1" dirty="0"/>
              <a:t>Does the ADA Apply to all Employers?</a:t>
            </a:r>
          </a:p>
        </p:txBody>
      </p:sp>
      <p:sp>
        <p:nvSpPr>
          <p:cNvPr id="3" name="Content Placeholder 2">
            <a:extLst>
              <a:ext uri="{FF2B5EF4-FFF2-40B4-BE49-F238E27FC236}">
                <a16:creationId xmlns:a16="http://schemas.microsoft.com/office/drawing/2014/main" id="{165C2BEC-58CB-45F6-8989-24EDC7B1CD5F}"/>
              </a:ext>
            </a:extLst>
          </p:cNvPr>
          <p:cNvSpPr>
            <a:spLocks noGrp="1"/>
          </p:cNvSpPr>
          <p:nvPr>
            <p:ph idx="1"/>
          </p:nvPr>
        </p:nvSpPr>
        <p:spPr>
          <a:xfrm>
            <a:off x="5126418" y="552091"/>
            <a:ext cx="6224335" cy="5431536"/>
          </a:xfrm>
        </p:spPr>
        <p:txBody>
          <a:bodyPr anchor="ctr">
            <a:normAutofit/>
          </a:bodyPr>
          <a:lstStyle/>
          <a:p>
            <a:pPr>
              <a:spcBef>
                <a:spcPts val="300"/>
              </a:spcBef>
              <a:spcAft>
                <a:spcPts val="300"/>
              </a:spcAft>
            </a:pPr>
            <a:r>
              <a:rPr lang="en-US" dirty="0"/>
              <a:t>Applies to </a:t>
            </a:r>
            <a:r>
              <a:rPr lang="en-US" b="1" dirty="0"/>
              <a:t>private employers with 15 or more employees</a:t>
            </a:r>
            <a:r>
              <a:rPr lang="en-US" dirty="0"/>
              <a:t> and </a:t>
            </a:r>
            <a:r>
              <a:rPr lang="en-US" b="1" dirty="0"/>
              <a:t>all state and local government employers</a:t>
            </a:r>
            <a:r>
              <a:rPr lang="en-US" dirty="0"/>
              <a:t>.</a:t>
            </a:r>
          </a:p>
          <a:p>
            <a:pPr>
              <a:spcBef>
                <a:spcPts val="300"/>
              </a:spcBef>
              <a:spcAft>
                <a:spcPts val="300"/>
              </a:spcAft>
            </a:pPr>
            <a:r>
              <a:rPr lang="en-US" dirty="0"/>
              <a:t>Applies to </a:t>
            </a:r>
            <a:r>
              <a:rPr lang="en-US" b="1" dirty="0"/>
              <a:t>all aspects</a:t>
            </a:r>
            <a:r>
              <a:rPr lang="en-US" dirty="0"/>
              <a:t> of employment: job application, interview, job training, etc.	</a:t>
            </a:r>
          </a:p>
          <a:p>
            <a:pPr>
              <a:spcBef>
                <a:spcPts val="300"/>
              </a:spcBef>
              <a:spcAft>
                <a:spcPts val="300"/>
              </a:spcAft>
            </a:pPr>
            <a:r>
              <a:rPr lang="en-US" dirty="0"/>
              <a:t>… and </a:t>
            </a:r>
            <a:r>
              <a:rPr lang="en-US" b="1" dirty="0"/>
              <a:t>other terms or conditions and privileges</a:t>
            </a:r>
            <a:r>
              <a:rPr lang="en-US" dirty="0"/>
              <a:t> of employment.</a:t>
            </a:r>
          </a:p>
          <a:p>
            <a:pPr marL="0" indent="0">
              <a:buNone/>
            </a:pPr>
            <a:endParaRPr lang="en-US" sz="2200" dirty="0"/>
          </a:p>
        </p:txBody>
      </p:sp>
      <p:sp>
        <p:nvSpPr>
          <p:cNvPr id="4" name="Slide Number Placeholder 3">
            <a:extLst>
              <a:ext uri="{FF2B5EF4-FFF2-40B4-BE49-F238E27FC236}">
                <a16:creationId xmlns:a16="http://schemas.microsoft.com/office/drawing/2014/main" id="{3CB1D9E5-85AD-4945-B4ED-C057B7FE3AA3}"/>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19</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731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5E3B4-2EC1-324C-9D2F-28921B8F40BA}"/>
              </a:ext>
              <a:ext uri="{C183D7F6-B498-43B3-948B-1728B52AA6E4}">
                <adec:decorative xmlns:adec="http://schemas.microsoft.com/office/drawing/2017/decorative" val="1"/>
              </a:ext>
            </a:extLst>
          </p:cNvPr>
          <p:cNvSpPr/>
          <p:nvPr/>
        </p:nvSpPr>
        <p:spPr>
          <a:xfrm>
            <a:off x="0" y="0"/>
            <a:ext cx="457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63EC00-E8C7-4ECA-9461-A527CFE2A39B}"/>
              </a:ext>
            </a:extLst>
          </p:cNvPr>
          <p:cNvSpPr>
            <a:spLocks noGrp="1"/>
          </p:cNvSpPr>
          <p:nvPr>
            <p:ph type="title"/>
          </p:nvPr>
        </p:nvSpPr>
        <p:spPr>
          <a:xfrm>
            <a:off x="804672" y="187990"/>
            <a:ext cx="3767328" cy="6168360"/>
          </a:xfrm>
        </p:spPr>
        <p:txBody>
          <a:bodyPr>
            <a:normAutofit/>
          </a:bodyPr>
          <a:lstStyle/>
          <a:p>
            <a:r>
              <a:rPr lang="en-US" b="1" dirty="0">
                <a:solidFill>
                  <a:schemeClr val="bg1"/>
                </a:solidFill>
                <a:latin typeface="Univers Condensed" panose="020B0506020202050204" pitchFamily="34" charset="0"/>
              </a:rPr>
              <a:t>Disclaimer</a:t>
            </a:r>
          </a:p>
        </p:txBody>
      </p:sp>
      <p:sp>
        <p:nvSpPr>
          <p:cNvPr id="4" name="Content Placeholder 3">
            <a:extLst>
              <a:ext uri="{FF2B5EF4-FFF2-40B4-BE49-F238E27FC236}">
                <a16:creationId xmlns:a16="http://schemas.microsoft.com/office/drawing/2014/main" id="{D67DF5B7-5196-493B-B4EF-1A961E47BA27}"/>
              </a:ext>
            </a:extLst>
          </p:cNvPr>
          <p:cNvSpPr>
            <a:spLocks noGrp="1"/>
          </p:cNvSpPr>
          <p:nvPr>
            <p:ph idx="1"/>
          </p:nvPr>
        </p:nvSpPr>
        <p:spPr>
          <a:xfrm>
            <a:off x="4892040" y="187990"/>
            <a:ext cx="7144016" cy="6584950"/>
          </a:xfrm>
        </p:spPr>
        <p:txBody>
          <a:bodyPr anchor="ctr">
            <a:normAutofit fontScale="92500" lnSpcReduction="20000"/>
          </a:bodyPr>
          <a:lstStyle/>
          <a:p>
            <a:pPr marL="0" indent="0">
              <a:buNone/>
              <a:defRPr/>
            </a:pPr>
            <a:r>
              <a:rPr lang="en-US" sz="2200" dirty="0"/>
              <a:t>The contents of this presentation were developed under a grant from the National Institute on Disability, Independent Living, and Rehabilitation Research (NIDILRR grant number 90DPAD0005-01-00. NIDILRR is a Center within the Administration for Community Living (ACL), Department of Health and Human Services (HHS). The contents of this publication do not necessarily represent the policy of NIDILRR, ACL, HHS, and you should not assume endorsement by the Federal Government.</a:t>
            </a:r>
          </a:p>
          <a:p>
            <a:pPr marL="0" indent="0">
              <a:buNone/>
              <a:defRPr/>
            </a:pPr>
            <a:r>
              <a:rPr lang="en-US" sz="2200" dirty="0"/>
              <a:t>The information, materials, and/or technical assistance provided by the Southeast ADA Center are intended solely as informal guidance and are neither a determination of your legal rights or responsibilities under the ADA, nor binding on any agency with enforcement responsibility under the ADA. </a:t>
            </a:r>
          </a:p>
          <a:p>
            <a:pPr marL="0" indent="0">
              <a:buNone/>
              <a:defRPr/>
            </a:pPr>
            <a:r>
              <a:rPr lang="en-US" sz="2200" dirty="0"/>
              <a:t>The Southeast ADA Center does not warrant the accuracy of any information contained herein. Furthermore, in order to effectively provide technical assistance to all individuals and entities covered by the ADA, NIDILRR requires the Southeast ADA Center to assure confidentiality of communications between those covered and the Center. </a:t>
            </a:r>
          </a:p>
          <a:p>
            <a:pPr marL="0" indent="0">
              <a:buNone/>
              <a:defRPr/>
            </a:pPr>
            <a:r>
              <a:rPr lang="en-US" sz="2200" dirty="0"/>
              <a:t>Any links to non-Southeast ADA Center information are provided as a courtesy, and are neither intended to, nor do they constitute, an endorsement of the linked materials.</a:t>
            </a:r>
          </a:p>
          <a:p>
            <a:pPr marL="0" indent="0">
              <a:buNone/>
              <a:defRPr/>
            </a:pPr>
            <a:r>
              <a:rPr lang="en-US" sz="2200" dirty="0"/>
              <a:t>You should be aware that NIDILRR is not responsible for enforcement of the ADA. For more information or assistance, please contact the Southeast ADA Center via its web site at </a:t>
            </a:r>
            <a:r>
              <a:rPr lang="en-US" sz="2200" u="sng" dirty="0">
                <a:hlinkClick r:id="rId3"/>
              </a:rPr>
              <a:t>adasoutheast.org</a:t>
            </a:r>
            <a:r>
              <a:rPr lang="en-US" sz="2200" dirty="0"/>
              <a:t> or by calling 1-800-949-4232 or 404-541-9001.</a:t>
            </a:r>
          </a:p>
          <a:p>
            <a:endParaRPr lang="en-US" sz="1300" dirty="0"/>
          </a:p>
        </p:txBody>
      </p:sp>
      <p:sp>
        <p:nvSpPr>
          <p:cNvPr id="2" name="Slide Number Placeholder 1">
            <a:extLst>
              <a:ext uri="{FF2B5EF4-FFF2-40B4-BE49-F238E27FC236}">
                <a16:creationId xmlns:a16="http://schemas.microsoft.com/office/drawing/2014/main" id="{0E6F24B9-44D0-43AC-925E-7055C7FA312A}"/>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a:t>
            </a:fld>
            <a:endParaRPr lang="en-US" dirty="0"/>
          </a:p>
        </p:txBody>
      </p:sp>
    </p:spTree>
    <p:extLst>
      <p:ext uri="{BB962C8B-B14F-4D97-AF65-F5344CB8AC3E}">
        <p14:creationId xmlns:p14="http://schemas.microsoft.com/office/powerpoint/2010/main" val="112661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6CE1-67C0-4665-A134-BAD33C094958}"/>
              </a:ext>
            </a:extLst>
          </p:cNvPr>
          <p:cNvSpPr>
            <a:spLocks noGrp="1"/>
          </p:cNvSpPr>
          <p:nvPr>
            <p:ph type="title"/>
          </p:nvPr>
        </p:nvSpPr>
        <p:spPr/>
        <p:txBody>
          <a:bodyPr/>
          <a:lstStyle/>
          <a:p>
            <a:r>
              <a:rPr lang="en-US" b="1" dirty="0"/>
              <a:t>The Three Stages of Employment</a:t>
            </a:r>
          </a:p>
        </p:txBody>
      </p:sp>
      <p:sp>
        <p:nvSpPr>
          <p:cNvPr id="3" name="Content Placeholder 2">
            <a:extLst>
              <a:ext uri="{FF2B5EF4-FFF2-40B4-BE49-F238E27FC236}">
                <a16:creationId xmlns:a16="http://schemas.microsoft.com/office/drawing/2014/main" id="{530FA31A-8799-4638-9941-12BF3D66D026}"/>
              </a:ext>
            </a:extLst>
          </p:cNvPr>
          <p:cNvSpPr>
            <a:spLocks noGrp="1"/>
          </p:cNvSpPr>
          <p:nvPr>
            <p:ph idx="1"/>
          </p:nvPr>
        </p:nvSpPr>
        <p:spPr/>
        <p:txBody>
          <a:bodyPr>
            <a:normAutofit/>
          </a:bodyPr>
          <a:lstStyle/>
          <a:p>
            <a:pPr marL="109537" indent="0">
              <a:lnSpc>
                <a:spcPct val="114000"/>
              </a:lnSpc>
              <a:spcBef>
                <a:spcPts val="300"/>
              </a:spcBef>
              <a:spcAft>
                <a:spcPts val="300"/>
              </a:spcAft>
              <a:buNone/>
            </a:pPr>
            <a:r>
              <a:rPr lang="en-US" sz="3600" dirty="0"/>
              <a:t>The ADA addresses addiction and recovery during in each stage of employment: </a:t>
            </a:r>
          </a:p>
          <a:p>
            <a:pPr>
              <a:lnSpc>
                <a:spcPct val="114000"/>
              </a:lnSpc>
              <a:spcBef>
                <a:spcPts val="300"/>
              </a:spcBef>
              <a:spcAft>
                <a:spcPts val="300"/>
              </a:spcAft>
            </a:pPr>
            <a:endParaRPr lang="en-US" dirty="0"/>
          </a:p>
          <a:p>
            <a:pPr marL="365125" lvl="1" indent="0">
              <a:lnSpc>
                <a:spcPct val="114000"/>
              </a:lnSpc>
              <a:spcBef>
                <a:spcPts val="300"/>
              </a:spcBef>
              <a:spcAft>
                <a:spcPts val="300"/>
              </a:spcAft>
              <a:buClr>
                <a:schemeClr val="tx1"/>
              </a:buClr>
              <a:buNone/>
            </a:pPr>
            <a:r>
              <a:rPr lang="en-US" sz="3200" b="1" dirty="0"/>
              <a:t>Stage 1:	</a:t>
            </a:r>
            <a:r>
              <a:rPr lang="en-US" sz="3200" dirty="0"/>
              <a:t>Pre-Employment, Pre-Offer</a:t>
            </a:r>
          </a:p>
          <a:p>
            <a:pPr marL="365125" lvl="1" indent="0">
              <a:lnSpc>
                <a:spcPct val="114000"/>
              </a:lnSpc>
              <a:spcBef>
                <a:spcPts val="300"/>
              </a:spcBef>
              <a:spcAft>
                <a:spcPts val="300"/>
              </a:spcAft>
              <a:buClr>
                <a:schemeClr val="tx1"/>
              </a:buClr>
              <a:buNone/>
            </a:pPr>
            <a:r>
              <a:rPr lang="en-US" sz="3200" b="1" dirty="0"/>
              <a:t>Stage 2:	</a:t>
            </a:r>
            <a:r>
              <a:rPr lang="en-US" sz="3200" dirty="0"/>
              <a:t>Pre-Employment, Post-Offer</a:t>
            </a:r>
          </a:p>
          <a:p>
            <a:pPr marL="365125" lvl="1" indent="0">
              <a:lnSpc>
                <a:spcPct val="114000"/>
              </a:lnSpc>
              <a:spcBef>
                <a:spcPts val="300"/>
              </a:spcBef>
              <a:spcAft>
                <a:spcPts val="300"/>
              </a:spcAft>
              <a:buClr>
                <a:schemeClr val="tx1"/>
              </a:buClr>
              <a:buNone/>
            </a:pPr>
            <a:r>
              <a:rPr lang="en-US" sz="3200" b="1" dirty="0"/>
              <a:t>Stage 3:	</a:t>
            </a:r>
            <a:r>
              <a:rPr lang="en-US" sz="3200" dirty="0"/>
              <a:t>On the job</a:t>
            </a:r>
          </a:p>
          <a:p>
            <a:endParaRPr lang="en-US" dirty="0"/>
          </a:p>
        </p:txBody>
      </p:sp>
      <p:sp>
        <p:nvSpPr>
          <p:cNvPr id="4" name="Slide Number Placeholder 3">
            <a:extLst>
              <a:ext uri="{FF2B5EF4-FFF2-40B4-BE49-F238E27FC236}">
                <a16:creationId xmlns:a16="http://schemas.microsoft.com/office/drawing/2014/main" id="{FFCB6AEE-996E-44B6-AA24-F89080B8F5D7}"/>
              </a:ext>
            </a:extLst>
          </p:cNvPr>
          <p:cNvSpPr>
            <a:spLocks noGrp="1"/>
          </p:cNvSpPr>
          <p:nvPr>
            <p:ph type="sldNum" sz="quarter" idx="12"/>
          </p:nvPr>
        </p:nvSpPr>
        <p:spPr/>
        <p:txBody>
          <a:bodyPr/>
          <a:lstStyle/>
          <a:p>
            <a:fld id="{0A9DE821-B665-4794-9CCB-185CA8C3080E}" type="slidenum">
              <a:rPr lang="en-US" smtClean="0"/>
              <a:t>20</a:t>
            </a:fld>
            <a:endParaRPr lang="en-US" dirty="0"/>
          </a:p>
        </p:txBody>
      </p:sp>
    </p:spTree>
    <p:extLst>
      <p:ext uri="{BB962C8B-B14F-4D97-AF65-F5344CB8AC3E}">
        <p14:creationId xmlns:p14="http://schemas.microsoft.com/office/powerpoint/2010/main" val="9776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5C6D-842A-4C60-88AD-3C3E064C035F}"/>
              </a:ext>
            </a:extLst>
          </p:cNvPr>
          <p:cNvSpPr>
            <a:spLocks noGrp="1"/>
          </p:cNvSpPr>
          <p:nvPr>
            <p:ph type="title"/>
          </p:nvPr>
        </p:nvSpPr>
        <p:spPr>
          <a:xfrm>
            <a:off x="841248" y="548640"/>
            <a:ext cx="3879006" cy="5431536"/>
          </a:xfrm>
        </p:spPr>
        <p:txBody>
          <a:bodyPr>
            <a:normAutofit/>
          </a:bodyPr>
          <a:lstStyle/>
          <a:p>
            <a:r>
              <a:rPr lang="en-US" sz="4000" b="1" dirty="0"/>
              <a:t>Stage 1 </a:t>
            </a:r>
            <a:br>
              <a:rPr lang="en-US" sz="4000" b="1" dirty="0"/>
            </a:br>
            <a:r>
              <a:rPr lang="en-US" sz="4000" b="1" dirty="0"/>
              <a:t>Pre-Employment, Pre-Offer</a:t>
            </a:r>
          </a:p>
        </p:txBody>
      </p:sp>
      <p:sp>
        <p:nvSpPr>
          <p:cNvPr id="3" name="Content Placeholder 2">
            <a:extLst>
              <a:ext uri="{FF2B5EF4-FFF2-40B4-BE49-F238E27FC236}">
                <a16:creationId xmlns:a16="http://schemas.microsoft.com/office/drawing/2014/main" id="{4B5DCFA4-0D7D-474C-B48C-60C3CDFF2901}"/>
              </a:ext>
            </a:extLst>
          </p:cNvPr>
          <p:cNvSpPr>
            <a:spLocks noGrp="1"/>
          </p:cNvSpPr>
          <p:nvPr>
            <p:ph idx="1"/>
          </p:nvPr>
        </p:nvSpPr>
        <p:spPr>
          <a:xfrm>
            <a:off x="5126418" y="552091"/>
            <a:ext cx="4961821" cy="5431536"/>
          </a:xfrm>
        </p:spPr>
        <p:txBody>
          <a:bodyPr anchor="ctr">
            <a:normAutofit/>
          </a:bodyPr>
          <a:lstStyle/>
          <a:p>
            <a:pPr marL="457200" indent="-457200">
              <a:spcBef>
                <a:spcPts val="300"/>
              </a:spcBef>
              <a:spcAft>
                <a:spcPts val="900"/>
              </a:spcAft>
            </a:pPr>
            <a:r>
              <a:rPr lang="en-US" dirty="0"/>
              <a:t>The ADA </a:t>
            </a:r>
            <a:r>
              <a:rPr lang="en-US" b="1" dirty="0"/>
              <a:t>prohibits all disability-related questions, and medical exams</a:t>
            </a:r>
            <a:r>
              <a:rPr lang="en-US" dirty="0"/>
              <a:t>,</a:t>
            </a:r>
            <a:r>
              <a:rPr lang="en-US" i="1" dirty="0"/>
              <a:t> even if </a:t>
            </a:r>
            <a:r>
              <a:rPr lang="en-US" dirty="0"/>
              <a:t>they are related to the job. </a:t>
            </a:r>
          </a:p>
          <a:p>
            <a:pPr marL="457200" indent="-457200">
              <a:spcBef>
                <a:spcPts val="300"/>
              </a:spcBef>
              <a:spcAft>
                <a:spcPts val="900"/>
              </a:spcAft>
            </a:pPr>
            <a:r>
              <a:rPr lang="en-US" dirty="0"/>
              <a:t>These </a:t>
            </a:r>
            <a:r>
              <a:rPr lang="en-US" b="1" dirty="0"/>
              <a:t>questions can reveal </a:t>
            </a:r>
            <a:br>
              <a:rPr lang="en-US" b="1" dirty="0"/>
            </a:br>
            <a:r>
              <a:rPr lang="en-US" b="1" dirty="0"/>
              <a:t>a disability</a:t>
            </a:r>
            <a:r>
              <a:rPr lang="en-US" dirty="0"/>
              <a:t>.</a:t>
            </a:r>
          </a:p>
          <a:p>
            <a:endParaRPr lang="en-US" sz="2200" dirty="0"/>
          </a:p>
        </p:txBody>
      </p:sp>
      <p:sp>
        <p:nvSpPr>
          <p:cNvPr id="5" name="Slide Number Placeholder 4">
            <a:extLst>
              <a:ext uri="{FF2B5EF4-FFF2-40B4-BE49-F238E27FC236}">
                <a16:creationId xmlns:a16="http://schemas.microsoft.com/office/drawing/2014/main" id="{AFEF875C-BD97-4122-9BF6-4FBF8CC17320}"/>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21</a:t>
            </a:fld>
            <a:endParaRPr lang="en-US" dirty="0"/>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5341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522A725-98AD-438B-BF9B-C9C5122A4659}"/>
              </a:ext>
            </a:extLst>
          </p:cNvPr>
          <p:cNvSpPr>
            <a:spLocks noGrp="1"/>
          </p:cNvSpPr>
          <p:nvPr>
            <p:ph type="title"/>
          </p:nvPr>
        </p:nvSpPr>
        <p:spPr>
          <a:xfrm>
            <a:off x="838200" y="713312"/>
            <a:ext cx="4038600" cy="5431376"/>
          </a:xfrm>
        </p:spPr>
        <p:txBody>
          <a:bodyPr>
            <a:normAutofit/>
          </a:bodyPr>
          <a:lstStyle/>
          <a:p>
            <a:r>
              <a:rPr lang="en-US" b="1" dirty="0"/>
              <a:t>Stage 1: </a:t>
            </a:r>
            <a:br>
              <a:rPr lang="en-US" b="1" dirty="0"/>
            </a:br>
            <a:r>
              <a:rPr lang="en-US" b="1" dirty="0"/>
              <a:t>What Employers Cannot Ask</a:t>
            </a:r>
          </a:p>
        </p:txBody>
      </p:sp>
      <p:sp>
        <p:nvSpPr>
          <p:cNvPr id="3" name="Content Placeholder 2">
            <a:extLst>
              <a:ext uri="{FF2B5EF4-FFF2-40B4-BE49-F238E27FC236}">
                <a16:creationId xmlns:a16="http://schemas.microsoft.com/office/drawing/2014/main" id="{268AF4E6-13BC-475D-A1F0-490FCE4CBE63}"/>
              </a:ext>
            </a:extLst>
          </p:cNvPr>
          <p:cNvSpPr>
            <a:spLocks noGrp="1"/>
          </p:cNvSpPr>
          <p:nvPr>
            <p:ph idx="1"/>
          </p:nvPr>
        </p:nvSpPr>
        <p:spPr>
          <a:xfrm>
            <a:off x="6095999" y="713313"/>
            <a:ext cx="5684875" cy="5431376"/>
          </a:xfrm>
        </p:spPr>
        <p:txBody>
          <a:bodyPr anchor="ctr">
            <a:normAutofit/>
          </a:bodyPr>
          <a:lstStyle/>
          <a:p>
            <a:pPr marL="457200" indent="-457200">
              <a:spcBef>
                <a:spcPts val="600"/>
              </a:spcBef>
              <a:spcAft>
                <a:spcPts val="600"/>
              </a:spcAft>
            </a:pPr>
            <a:r>
              <a:rPr lang="en-US" dirty="0"/>
              <a:t>Are you taking prescription drugs?</a:t>
            </a:r>
          </a:p>
          <a:p>
            <a:pPr marL="457200" indent="-457200">
              <a:spcBef>
                <a:spcPts val="600"/>
              </a:spcBef>
              <a:spcAft>
                <a:spcPts val="600"/>
              </a:spcAft>
            </a:pPr>
            <a:r>
              <a:rPr lang="en-US" dirty="0"/>
              <a:t>Do you have a disability, illness or condition that will prevent you from doing this job?</a:t>
            </a:r>
          </a:p>
          <a:p>
            <a:pPr marL="457200" indent="-457200">
              <a:spcBef>
                <a:spcPts val="600"/>
              </a:spcBef>
              <a:spcAft>
                <a:spcPts val="600"/>
              </a:spcAft>
            </a:pPr>
            <a:r>
              <a:rPr lang="en-US" dirty="0"/>
              <a:t>Have you ever been treated for addiction to alcohol, opioids or other drugs? </a:t>
            </a:r>
          </a:p>
          <a:p>
            <a:endParaRPr lang="en-US" sz="2000" dirty="0"/>
          </a:p>
        </p:txBody>
      </p:sp>
      <p:sp>
        <p:nvSpPr>
          <p:cNvPr id="4" name="Slide Number Placeholder 3">
            <a:extLst>
              <a:ext uri="{FF2B5EF4-FFF2-40B4-BE49-F238E27FC236}">
                <a16:creationId xmlns:a16="http://schemas.microsoft.com/office/drawing/2014/main" id="{172252E1-6F7B-4405-AA95-778A5DEC0FFB}"/>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22</a:t>
            </a:fld>
            <a:endParaRPr lang="en-US" dirty="0"/>
          </a:p>
        </p:txBody>
      </p:sp>
    </p:spTree>
    <p:extLst>
      <p:ext uri="{BB962C8B-B14F-4D97-AF65-F5344CB8AC3E}">
        <p14:creationId xmlns:p14="http://schemas.microsoft.com/office/powerpoint/2010/main" val="1587417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F2D4039-360C-4BD1-81C1-54264AC28218}"/>
              </a:ext>
            </a:extLst>
          </p:cNvPr>
          <p:cNvSpPr>
            <a:spLocks noGrp="1"/>
          </p:cNvSpPr>
          <p:nvPr>
            <p:ph type="title"/>
          </p:nvPr>
        </p:nvSpPr>
        <p:spPr>
          <a:xfrm>
            <a:off x="838200" y="713312"/>
            <a:ext cx="4038600" cy="5431376"/>
          </a:xfrm>
        </p:spPr>
        <p:txBody>
          <a:bodyPr>
            <a:normAutofit/>
          </a:bodyPr>
          <a:lstStyle/>
          <a:p>
            <a:r>
              <a:rPr lang="en-US" b="1" dirty="0"/>
              <a:t>Stage 1: </a:t>
            </a:r>
            <a:br>
              <a:rPr lang="en-US" b="1" dirty="0"/>
            </a:br>
            <a:r>
              <a:rPr lang="en-US" b="1" dirty="0"/>
              <a:t>Gaps in Employment</a:t>
            </a:r>
          </a:p>
        </p:txBody>
      </p:sp>
      <p:sp>
        <p:nvSpPr>
          <p:cNvPr id="3" name="Content Placeholder 2">
            <a:extLst>
              <a:ext uri="{FF2B5EF4-FFF2-40B4-BE49-F238E27FC236}">
                <a16:creationId xmlns:a16="http://schemas.microsoft.com/office/drawing/2014/main" id="{0A9A8CC1-E788-43F6-B390-D92B81FE6730}"/>
              </a:ext>
            </a:extLst>
          </p:cNvPr>
          <p:cNvSpPr>
            <a:spLocks noGrp="1"/>
          </p:cNvSpPr>
          <p:nvPr>
            <p:ph idx="1"/>
          </p:nvPr>
        </p:nvSpPr>
        <p:spPr>
          <a:xfrm>
            <a:off x="6095999" y="713313"/>
            <a:ext cx="5257801" cy="5431376"/>
          </a:xfrm>
        </p:spPr>
        <p:txBody>
          <a:bodyPr anchor="ctr">
            <a:normAutofit/>
          </a:bodyPr>
          <a:lstStyle/>
          <a:p>
            <a:pPr marL="457200" indent="-457200">
              <a:spcBef>
                <a:spcPts val="300"/>
              </a:spcBef>
              <a:spcAft>
                <a:spcPts val="300"/>
              </a:spcAft>
            </a:pPr>
            <a:r>
              <a:rPr lang="en-US" dirty="0"/>
              <a:t>If asked about the gaps, does the job applicant have to mention their addiction? </a:t>
            </a:r>
          </a:p>
          <a:p>
            <a:pPr marL="712788" lvl="1" indent="-242888">
              <a:spcBef>
                <a:spcPts val="300"/>
              </a:spcBef>
              <a:spcAft>
                <a:spcPts val="300"/>
              </a:spcAft>
            </a:pPr>
            <a:r>
              <a:rPr lang="en-US" sz="2800" b="1" dirty="0"/>
              <a:t>It depends…</a:t>
            </a:r>
            <a:endParaRPr lang="en-US" sz="2800" dirty="0"/>
          </a:p>
        </p:txBody>
      </p:sp>
      <p:sp>
        <p:nvSpPr>
          <p:cNvPr id="4" name="Slide Number Placeholder 3">
            <a:extLst>
              <a:ext uri="{FF2B5EF4-FFF2-40B4-BE49-F238E27FC236}">
                <a16:creationId xmlns:a16="http://schemas.microsoft.com/office/drawing/2014/main" id="{A9707C4A-3212-4128-919C-364B6B68E6B6}"/>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23</a:t>
            </a:fld>
            <a:endParaRPr lang="en-US" dirty="0"/>
          </a:p>
        </p:txBody>
      </p:sp>
    </p:spTree>
    <p:extLst>
      <p:ext uri="{BB962C8B-B14F-4D97-AF65-F5344CB8AC3E}">
        <p14:creationId xmlns:p14="http://schemas.microsoft.com/office/powerpoint/2010/main" val="624552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7C97-32A7-440B-8C9E-A7CBF88EE935}"/>
              </a:ext>
            </a:extLst>
          </p:cNvPr>
          <p:cNvSpPr>
            <a:spLocks noGrp="1"/>
          </p:cNvSpPr>
          <p:nvPr>
            <p:ph type="title"/>
          </p:nvPr>
        </p:nvSpPr>
        <p:spPr>
          <a:xfrm>
            <a:off x="841248" y="548640"/>
            <a:ext cx="3600860" cy="5431536"/>
          </a:xfrm>
        </p:spPr>
        <p:txBody>
          <a:bodyPr>
            <a:normAutofit/>
          </a:bodyPr>
          <a:lstStyle/>
          <a:p>
            <a:r>
              <a:rPr lang="en-US" b="1" dirty="0"/>
              <a:t>Stage 1: </a:t>
            </a:r>
            <a:br>
              <a:rPr lang="en-US" b="1" dirty="0"/>
            </a:br>
            <a:r>
              <a:rPr lang="en-US" b="1" dirty="0"/>
              <a:t>How to Respond to Questions About Gaps in Employment?</a:t>
            </a:r>
          </a:p>
        </p:txBody>
      </p:sp>
      <p:sp>
        <p:nvSpPr>
          <p:cNvPr id="3" name="Content Placeholder 2">
            <a:extLst>
              <a:ext uri="{FF2B5EF4-FFF2-40B4-BE49-F238E27FC236}">
                <a16:creationId xmlns:a16="http://schemas.microsoft.com/office/drawing/2014/main" id="{36B2001F-78E9-4657-8547-0A59EF5DEE98}"/>
              </a:ext>
            </a:extLst>
          </p:cNvPr>
          <p:cNvSpPr>
            <a:spLocks noGrp="1"/>
          </p:cNvSpPr>
          <p:nvPr>
            <p:ph idx="1"/>
          </p:nvPr>
        </p:nvSpPr>
        <p:spPr>
          <a:xfrm>
            <a:off x="5126418" y="552091"/>
            <a:ext cx="6224335" cy="5431536"/>
          </a:xfrm>
        </p:spPr>
        <p:txBody>
          <a:bodyPr anchor="ctr">
            <a:normAutofit/>
          </a:bodyPr>
          <a:lstStyle/>
          <a:p>
            <a:pPr>
              <a:spcBef>
                <a:spcPts val="300"/>
              </a:spcBef>
              <a:spcAft>
                <a:spcPts val="300"/>
              </a:spcAft>
            </a:pPr>
            <a:r>
              <a:rPr lang="en-US" sz="2400" dirty="0"/>
              <a:t>Applicant can say that she had an illness, is recovered, and excited to get back to work. </a:t>
            </a:r>
            <a:endParaRPr lang="en-US" sz="2400" b="1" dirty="0"/>
          </a:p>
          <a:p>
            <a:pPr>
              <a:spcBef>
                <a:spcPts val="300"/>
              </a:spcBef>
              <a:spcAft>
                <a:spcPts val="300"/>
              </a:spcAft>
            </a:pPr>
            <a:r>
              <a:rPr lang="en-US" sz="2400" dirty="0"/>
              <a:t>If the employer asks a </a:t>
            </a:r>
            <a:r>
              <a:rPr lang="en-US" sz="2400" b="1" dirty="0"/>
              <a:t>specific question </a:t>
            </a:r>
            <a:r>
              <a:rPr lang="en-US" sz="2400" dirty="0"/>
              <a:t>about her disability (addiction), she should:</a:t>
            </a:r>
          </a:p>
          <a:p>
            <a:pPr lvl="1">
              <a:spcBef>
                <a:spcPts val="300"/>
              </a:spcBef>
              <a:spcAft>
                <a:spcPts val="300"/>
              </a:spcAft>
            </a:pPr>
            <a:r>
              <a:rPr lang="en-US" dirty="0"/>
              <a:t>tell the truth, even though the question is illegal. </a:t>
            </a:r>
          </a:p>
          <a:p>
            <a:pPr lvl="1">
              <a:spcBef>
                <a:spcPts val="300"/>
              </a:spcBef>
              <a:spcAft>
                <a:spcPts val="300"/>
              </a:spcAft>
            </a:pPr>
            <a:r>
              <a:rPr lang="en-US" dirty="0"/>
              <a:t>If she does not tell the truth and is caught lying, this is cause for not hiring. </a:t>
            </a:r>
          </a:p>
          <a:p>
            <a:pPr lvl="1">
              <a:spcBef>
                <a:spcPts val="300"/>
              </a:spcBef>
              <a:spcAft>
                <a:spcPts val="300"/>
              </a:spcAft>
            </a:pPr>
            <a:r>
              <a:rPr lang="en-US" dirty="0"/>
              <a:t>The employer, however, can be found liable for asking an illegal question.</a:t>
            </a:r>
          </a:p>
          <a:p>
            <a:endParaRPr lang="en-US" sz="2200" dirty="0"/>
          </a:p>
        </p:txBody>
      </p:sp>
      <p:sp>
        <p:nvSpPr>
          <p:cNvPr id="4" name="Slide Number Placeholder 3">
            <a:extLst>
              <a:ext uri="{FF2B5EF4-FFF2-40B4-BE49-F238E27FC236}">
                <a16:creationId xmlns:a16="http://schemas.microsoft.com/office/drawing/2014/main" id="{8BFD0788-505B-40A8-84F5-87B93C2FA6CF}"/>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24</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5757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AE53719-4ABD-455B-8813-6A53F1033939}"/>
              </a:ext>
            </a:extLst>
          </p:cNvPr>
          <p:cNvSpPr>
            <a:spLocks noGrp="1"/>
          </p:cNvSpPr>
          <p:nvPr>
            <p:ph type="title"/>
          </p:nvPr>
        </p:nvSpPr>
        <p:spPr>
          <a:xfrm>
            <a:off x="838200" y="713312"/>
            <a:ext cx="4038600" cy="5431376"/>
          </a:xfrm>
        </p:spPr>
        <p:txBody>
          <a:bodyPr>
            <a:normAutofit/>
          </a:bodyPr>
          <a:lstStyle/>
          <a:p>
            <a:r>
              <a:rPr lang="en-US" b="1" dirty="0"/>
              <a:t>Stage 1: Questions an Employer Can Ask About</a:t>
            </a:r>
            <a:br>
              <a:rPr lang="en-US" b="1" dirty="0"/>
            </a:br>
            <a:r>
              <a:rPr lang="en-US" b="1" dirty="0"/>
              <a:t>Alcohol/Illegal Drugs</a:t>
            </a:r>
          </a:p>
        </p:txBody>
      </p:sp>
      <p:sp>
        <p:nvSpPr>
          <p:cNvPr id="3" name="Content Placeholder 2">
            <a:extLst>
              <a:ext uri="{FF2B5EF4-FFF2-40B4-BE49-F238E27FC236}">
                <a16:creationId xmlns:a16="http://schemas.microsoft.com/office/drawing/2014/main" id="{8A0EE6D8-DB8C-486A-AD6F-5A40BE98D0C7}"/>
              </a:ext>
            </a:extLst>
          </p:cNvPr>
          <p:cNvSpPr>
            <a:spLocks noGrp="1"/>
          </p:cNvSpPr>
          <p:nvPr>
            <p:ph idx="1"/>
          </p:nvPr>
        </p:nvSpPr>
        <p:spPr>
          <a:xfrm>
            <a:off x="6095999" y="713313"/>
            <a:ext cx="5257801" cy="5431376"/>
          </a:xfrm>
        </p:spPr>
        <p:txBody>
          <a:bodyPr anchor="ctr">
            <a:normAutofit/>
          </a:bodyPr>
          <a:lstStyle/>
          <a:p>
            <a:pPr>
              <a:spcBef>
                <a:spcPts val="300"/>
              </a:spcBef>
              <a:spcAft>
                <a:spcPts val="900"/>
              </a:spcAft>
            </a:pPr>
            <a:r>
              <a:rPr lang="en-US" dirty="0"/>
              <a:t>Questions about use of alcohol/illegal drugs that are </a:t>
            </a:r>
            <a:r>
              <a:rPr lang="en-US" b="1" i="1" dirty="0"/>
              <a:t>allowed</a:t>
            </a:r>
            <a:r>
              <a:rPr lang="en-US" dirty="0"/>
              <a:t>: </a:t>
            </a:r>
          </a:p>
          <a:p>
            <a:pPr lvl="1">
              <a:spcBef>
                <a:spcPts val="300"/>
              </a:spcBef>
              <a:spcAft>
                <a:spcPts val="900"/>
              </a:spcAft>
            </a:pPr>
            <a:r>
              <a:rPr lang="en-US" sz="2800" b="1" dirty="0"/>
              <a:t>Have you ever used, or do you currently use ___? </a:t>
            </a:r>
            <a:endParaRPr lang="en-US" sz="2800" dirty="0"/>
          </a:p>
          <a:p>
            <a:pPr>
              <a:spcBef>
                <a:spcPts val="300"/>
              </a:spcBef>
              <a:spcAft>
                <a:spcPts val="900"/>
              </a:spcAft>
            </a:pPr>
            <a:r>
              <a:rPr lang="en-US" dirty="0"/>
              <a:t>A positive or negative answer does not reveal a disability. </a:t>
            </a:r>
          </a:p>
          <a:p>
            <a:endParaRPr lang="en-US" sz="2000" dirty="0"/>
          </a:p>
        </p:txBody>
      </p:sp>
      <p:sp>
        <p:nvSpPr>
          <p:cNvPr id="4" name="Slide Number Placeholder 3">
            <a:extLst>
              <a:ext uri="{FF2B5EF4-FFF2-40B4-BE49-F238E27FC236}">
                <a16:creationId xmlns:a16="http://schemas.microsoft.com/office/drawing/2014/main" id="{796F7243-D0C2-4A2C-B588-BEFBB082D2E1}"/>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25</a:t>
            </a:fld>
            <a:endParaRPr lang="en-US" dirty="0"/>
          </a:p>
        </p:txBody>
      </p:sp>
    </p:spTree>
    <p:extLst>
      <p:ext uri="{BB962C8B-B14F-4D97-AF65-F5344CB8AC3E}">
        <p14:creationId xmlns:p14="http://schemas.microsoft.com/office/powerpoint/2010/main" val="284141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AE53719-4ABD-455B-8813-6A53F1033939}"/>
              </a:ext>
            </a:extLst>
          </p:cNvPr>
          <p:cNvSpPr>
            <a:spLocks noGrp="1"/>
          </p:cNvSpPr>
          <p:nvPr>
            <p:ph type="title"/>
          </p:nvPr>
        </p:nvSpPr>
        <p:spPr>
          <a:xfrm>
            <a:off x="838200" y="713312"/>
            <a:ext cx="4038600" cy="5431376"/>
          </a:xfrm>
        </p:spPr>
        <p:txBody>
          <a:bodyPr>
            <a:normAutofit/>
          </a:bodyPr>
          <a:lstStyle/>
          <a:p>
            <a:r>
              <a:rPr lang="en-US" b="1" dirty="0"/>
              <a:t>Stage 1: Questions an Employer Cannot Ask About</a:t>
            </a:r>
            <a:br>
              <a:rPr lang="en-US" b="1" dirty="0"/>
            </a:br>
            <a:r>
              <a:rPr lang="en-US" b="1" dirty="0"/>
              <a:t>Alcohol/Illegal Drugs</a:t>
            </a:r>
          </a:p>
        </p:txBody>
      </p:sp>
      <p:sp>
        <p:nvSpPr>
          <p:cNvPr id="3" name="Content Placeholder 2">
            <a:extLst>
              <a:ext uri="{FF2B5EF4-FFF2-40B4-BE49-F238E27FC236}">
                <a16:creationId xmlns:a16="http://schemas.microsoft.com/office/drawing/2014/main" id="{8A0EE6D8-DB8C-486A-AD6F-5A40BE98D0C7}"/>
              </a:ext>
            </a:extLst>
          </p:cNvPr>
          <p:cNvSpPr>
            <a:spLocks noGrp="1"/>
          </p:cNvSpPr>
          <p:nvPr>
            <p:ph idx="1"/>
          </p:nvPr>
        </p:nvSpPr>
        <p:spPr>
          <a:xfrm>
            <a:off x="6095999" y="713313"/>
            <a:ext cx="5257801" cy="5431376"/>
          </a:xfrm>
        </p:spPr>
        <p:txBody>
          <a:bodyPr anchor="ctr">
            <a:normAutofit/>
          </a:bodyPr>
          <a:lstStyle/>
          <a:p>
            <a:pPr>
              <a:lnSpc>
                <a:spcPct val="114000"/>
              </a:lnSpc>
              <a:spcBef>
                <a:spcPts val="300"/>
              </a:spcBef>
              <a:spcAft>
                <a:spcPts val="900"/>
              </a:spcAft>
            </a:pPr>
            <a:r>
              <a:rPr lang="en-US" dirty="0"/>
              <a:t>Questions about </a:t>
            </a:r>
            <a:r>
              <a:rPr lang="en-US" b="1" dirty="0"/>
              <a:t>extent or frequency of use </a:t>
            </a:r>
            <a:r>
              <a:rPr lang="en-US" dirty="0"/>
              <a:t>are unlawful. </a:t>
            </a:r>
          </a:p>
          <a:p>
            <a:pPr lvl="1">
              <a:lnSpc>
                <a:spcPct val="114000"/>
              </a:lnSpc>
              <a:spcBef>
                <a:spcPts val="300"/>
              </a:spcBef>
              <a:spcAft>
                <a:spcPts val="900"/>
              </a:spcAft>
            </a:pPr>
            <a:r>
              <a:rPr lang="en-US" sz="2800" b="1" dirty="0"/>
              <a:t>How much alcohol or drugs do, or did you, consume? </a:t>
            </a:r>
          </a:p>
          <a:p>
            <a:pPr lvl="1">
              <a:lnSpc>
                <a:spcPct val="114000"/>
              </a:lnSpc>
              <a:spcBef>
                <a:spcPts val="300"/>
              </a:spcBef>
              <a:spcAft>
                <a:spcPts val="900"/>
              </a:spcAft>
            </a:pPr>
            <a:r>
              <a:rPr lang="en-US" sz="2800" b="1" dirty="0"/>
              <a:t>How often do you, or did you, drink alcohol or use illegal drugs?</a:t>
            </a:r>
          </a:p>
          <a:p>
            <a:pPr>
              <a:lnSpc>
                <a:spcPct val="114000"/>
              </a:lnSpc>
              <a:spcBef>
                <a:spcPts val="300"/>
              </a:spcBef>
              <a:spcAft>
                <a:spcPts val="900"/>
              </a:spcAft>
            </a:pPr>
            <a:r>
              <a:rPr lang="en-US" dirty="0"/>
              <a:t>These questions may reveal an addiction.</a:t>
            </a:r>
          </a:p>
          <a:p>
            <a:pPr marL="0" indent="0">
              <a:buNone/>
            </a:pPr>
            <a:endParaRPr lang="en-US" sz="2000" dirty="0"/>
          </a:p>
        </p:txBody>
      </p:sp>
      <p:sp>
        <p:nvSpPr>
          <p:cNvPr id="4" name="Slide Number Placeholder 3">
            <a:extLst>
              <a:ext uri="{FF2B5EF4-FFF2-40B4-BE49-F238E27FC236}">
                <a16:creationId xmlns:a16="http://schemas.microsoft.com/office/drawing/2014/main" id="{796F7243-D0C2-4A2C-B588-BEFBB082D2E1}"/>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26</a:t>
            </a:fld>
            <a:endParaRPr lang="en-US" dirty="0"/>
          </a:p>
        </p:txBody>
      </p:sp>
    </p:spTree>
    <p:extLst>
      <p:ext uri="{BB962C8B-B14F-4D97-AF65-F5344CB8AC3E}">
        <p14:creationId xmlns:p14="http://schemas.microsoft.com/office/powerpoint/2010/main" val="3910426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EC36112-FE6F-4356-A090-44E2F62868F9}"/>
              </a:ext>
            </a:extLst>
          </p:cNvPr>
          <p:cNvSpPr>
            <a:spLocks noGrp="1"/>
          </p:cNvSpPr>
          <p:nvPr>
            <p:ph type="title"/>
          </p:nvPr>
        </p:nvSpPr>
        <p:spPr>
          <a:xfrm>
            <a:off x="838200" y="713312"/>
            <a:ext cx="4222898" cy="5431376"/>
          </a:xfrm>
        </p:spPr>
        <p:txBody>
          <a:bodyPr>
            <a:normAutofit/>
          </a:bodyPr>
          <a:lstStyle/>
          <a:p>
            <a:r>
              <a:rPr lang="en-US" b="1" dirty="0"/>
              <a:t>Stage 2: </a:t>
            </a:r>
            <a:br>
              <a:rPr lang="en-US" b="1" dirty="0"/>
            </a:br>
            <a:r>
              <a:rPr lang="en-US" b="1" dirty="0"/>
              <a:t>Pre-Employment, Post-Offer </a:t>
            </a:r>
          </a:p>
        </p:txBody>
      </p:sp>
      <p:sp>
        <p:nvSpPr>
          <p:cNvPr id="3" name="Content Placeholder 2">
            <a:extLst>
              <a:ext uri="{FF2B5EF4-FFF2-40B4-BE49-F238E27FC236}">
                <a16:creationId xmlns:a16="http://schemas.microsoft.com/office/drawing/2014/main" id="{13288B03-29BF-49D9-BD20-35567A8634E8}"/>
              </a:ext>
            </a:extLst>
          </p:cNvPr>
          <p:cNvSpPr>
            <a:spLocks noGrp="1"/>
          </p:cNvSpPr>
          <p:nvPr>
            <p:ph idx="1"/>
          </p:nvPr>
        </p:nvSpPr>
        <p:spPr>
          <a:xfrm>
            <a:off x="6095999" y="713313"/>
            <a:ext cx="5257801" cy="5431376"/>
          </a:xfrm>
        </p:spPr>
        <p:txBody>
          <a:bodyPr anchor="ctr">
            <a:normAutofit/>
          </a:bodyPr>
          <a:lstStyle/>
          <a:p>
            <a:pPr>
              <a:spcBef>
                <a:spcPts val="300"/>
              </a:spcBef>
              <a:spcAft>
                <a:spcPts val="300"/>
              </a:spcAft>
            </a:pPr>
            <a:r>
              <a:rPr lang="en-US" dirty="0"/>
              <a:t>An employer may </a:t>
            </a:r>
            <a:r>
              <a:rPr lang="en-US" b="1" dirty="0"/>
              <a:t>make medical inquiries</a:t>
            </a:r>
            <a:r>
              <a:rPr lang="en-US" dirty="0"/>
              <a:t>, require </a:t>
            </a:r>
            <a:r>
              <a:rPr lang="en-US" b="1" dirty="0"/>
              <a:t>medical exams</a:t>
            </a:r>
            <a:r>
              <a:rPr lang="en-US" dirty="0"/>
              <a:t>, and ask </a:t>
            </a:r>
            <a:r>
              <a:rPr lang="en-US" b="1" dirty="0"/>
              <a:t>disability-related questions </a:t>
            </a:r>
            <a:r>
              <a:rPr lang="en-US" dirty="0"/>
              <a:t>if this is done for all employees within a job category. </a:t>
            </a:r>
          </a:p>
          <a:p>
            <a:pPr>
              <a:spcBef>
                <a:spcPts val="300"/>
              </a:spcBef>
              <a:spcAft>
                <a:spcPts val="300"/>
              </a:spcAft>
            </a:pPr>
            <a:r>
              <a:rPr lang="en-US" b="1" dirty="0"/>
              <a:t>All questions about use of alcohol/drugs, or extent of use, </a:t>
            </a:r>
            <a:r>
              <a:rPr lang="en-US" dirty="0"/>
              <a:t>or diagnosis of alcohol/drug addiction are allowed.</a:t>
            </a:r>
          </a:p>
          <a:p>
            <a:pPr>
              <a:spcBef>
                <a:spcPts val="300"/>
              </a:spcBef>
              <a:spcAft>
                <a:spcPts val="300"/>
              </a:spcAft>
            </a:pPr>
            <a:r>
              <a:rPr lang="en-US" dirty="0"/>
              <a:t>At this stage, </a:t>
            </a:r>
            <a:r>
              <a:rPr lang="en-US" b="1" dirty="0"/>
              <a:t>the new hire must disclose a disability, </a:t>
            </a:r>
            <a:br>
              <a:rPr lang="en-US" b="1" dirty="0"/>
            </a:br>
            <a:r>
              <a:rPr lang="en-US" b="1" dirty="0"/>
              <a:t>if asked</a:t>
            </a:r>
            <a:r>
              <a:rPr lang="en-US" dirty="0"/>
              <a:t>.</a:t>
            </a:r>
          </a:p>
          <a:p>
            <a:endParaRPr lang="en-US" sz="2000" dirty="0"/>
          </a:p>
        </p:txBody>
      </p:sp>
      <p:sp>
        <p:nvSpPr>
          <p:cNvPr id="4" name="Slide Number Placeholder 3">
            <a:extLst>
              <a:ext uri="{FF2B5EF4-FFF2-40B4-BE49-F238E27FC236}">
                <a16:creationId xmlns:a16="http://schemas.microsoft.com/office/drawing/2014/main" id="{CA71E949-B2AE-441B-B4AD-322BCCF913CD}"/>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27</a:t>
            </a:fld>
            <a:endParaRPr lang="en-US" dirty="0"/>
          </a:p>
        </p:txBody>
      </p:sp>
    </p:spTree>
    <p:extLst>
      <p:ext uri="{BB962C8B-B14F-4D97-AF65-F5344CB8AC3E}">
        <p14:creationId xmlns:p14="http://schemas.microsoft.com/office/powerpoint/2010/main" val="2650860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icture of a worker in a factory.">
            <a:extLst>
              <a:ext uri="{FF2B5EF4-FFF2-40B4-BE49-F238E27FC236}">
                <a16:creationId xmlns:a16="http://schemas.microsoft.com/office/drawing/2014/main" id="{7557A6D8-4D2C-49AC-9895-9ED1D8CAF38A}"/>
              </a:ext>
            </a:extLst>
          </p:cNvPr>
          <p:cNvPicPr>
            <a:picLocks noChangeAspect="1"/>
          </p:cNvPicPr>
          <p:nvPr/>
        </p:nvPicPr>
        <p:blipFill rotWithShape="1">
          <a:blip r:embed="rId3"/>
          <a:srcRect l="5531" r="2" b="2"/>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EC61CB-6027-43D4-8095-E55E1F9F90F8}"/>
              </a:ext>
            </a:extLst>
          </p:cNvPr>
          <p:cNvSpPr>
            <a:spLocks noGrp="1"/>
          </p:cNvSpPr>
          <p:nvPr>
            <p:ph type="title"/>
          </p:nvPr>
        </p:nvSpPr>
        <p:spPr>
          <a:xfrm>
            <a:off x="838200" y="365125"/>
            <a:ext cx="3822189" cy="1899912"/>
          </a:xfrm>
        </p:spPr>
        <p:txBody>
          <a:bodyPr>
            <a:normAutofit/>
          </a:bodyPr>
          <a:lstStyle/>
          <a:p>
            <a:r>
              <a:rPr lang="en-US" sz="4000" b="1" dirty="0"/>
              <a:t>Stage 3: </a:t>
            </a:r>
            <a:br>
              <a:rPr lang="en-US" sz="4000" b="1" dirty="0"/>
            </a:br>
            <a:r>
              <a:rPr lang="en-US" sz="4000" b="1" dirty="0"/>
              <a:t>On the Job</a:t>
            </a:r>
          </a:p>
        </p:txBody>
      </p:sp>
      <p:sp>
        <p:nvSpPr>
          <p:cNvPr id="4" name="Content Placeholder 3">
            <a:extLst>
              <a:ext uri="{FF2B5EF4-FFF2-40B4-BE49-F238E27FC236}">
                <a16:creationId xmlns:a16="http://schemas.microsoft.com/office/drawing/2014/main" id="{23D3AF04-FCE1-48AB-8B85-1C61D739BBE3}"/>
              </a:ext>
            </a:extLst>
          </p:cNvPr>
          <p:cNvSpPr>
            <a:spLocks noGrp="1"/>
          </p:cNvSpPr>
          <p:nvPr>
            <p:ph idx="1"/>
          </p:nvPr>
        </p:nvSpPr>
        <p:spPr>
          <a:xfrm>
            <a:off x="838200" y="2434201"/>
            <a:ext cx="3822189" cy="3742762"/>
          </a:xfrm>
        </p:spPr>
        <p:txBody>
          <a:bodyPr>
            <a:normAutofit/>
          </a:bodyPr>
          <a:lstStyle/>
          <a:p>
            <a:r>
              <a:rPr lang="en-US" dirty="0"/>
              <a:t>An employer may make </a:t>
            </a:r>
            <a:br>
              <a:rPr lang="en-US" dirty="0"/>
            </a:br>
            <a:r>
              <a:rPr lang="en-US" dirty="0"/>
              <a:t>disability-related inquiries and require medical examinations </a:t>
            </a:r>
            <a:br>
              <a:rPr lang="en-US" dirty="0"/>
            </a:br>
            <a:r>
              <a:rPr lang="en-US" b="1" i="1" u="sng" dirty="0"/>
              <a:t>only</a:t>
            </a:r>
            <a:r>
              <a:rPr lang="en-US" dirty="0"/>
              <a:t> if they are</a:t>
            </a:r>
            <a:br>
              <a:rPr lang="en-US" dirty="0"/>
            </a:br>
            <a:r>
              <a:rPr lang="en-US" dirty="0"/>
              <a:t> </a:t>
            </a:r>
            <a:r>
              <a:rPr lang="en-US" b="1" dirty="0"/>
              <a:t>job-related and consistent with business necessity</a:t>
            </a:r>
            <a:r>
              <a:rPr lang="en-US" dirty="0"/>
              <a:t>.</a:t>
            </a:r>
          </a:p>
          <a:p>
            <a:pPr marL="0" indent="0">
              <a:buNone/>
            </a:pPr>
            <a:endParaRPr lang="en-US" sz="2000" dirty="0"/>
          </a:p>
        </p:txBody>
      </p:sp>
      <p:sp>
        <p:nvSpPr>
          <p:cNvPr id="5" name="Slide Number Placeholder 4" hidden="1">
            <a:extLst>
              <a:ext uri="{FF2B5EF4-FFF2-40B4-BE49-F238E27FC236}">
                <a16:creationId xmlns:a16="http://schemas.microsoft.com/office/drawing/2014/main" id="{09863CFA-4531-433D-862B-15B2BF959F5F}"/>
              </a:ext>
            </a:extLst>
          </p:cNvPr>
          <p:cNvSpPr>
            <a:spLocks noGrp="1"/>
          </p:cNvSpPr>
          <p:nvPr>
            <p:ph type="sldNum" sz="quarter" idx="12"/>
          </p:nvPr>
        </p:nvSpPr>
        <p:spPr>
          <a:xfrm>
            <a:off x="8610600" y="5913120"/>
            <a:ext cx="3032760" cy="808355"/>
          </a:xfrm>
        </p:spPr>
        <p:txBody>
          <a:bodyPr>
            <a:normAutofit/>
          </a:bodyPr>
          <a:lstStyle/>
          <a:p>
            <a:pPr>
              <a:spcAft>
                <a:spcPts val="600"/>
              </a:spcAft>
            </a:pPr>
            <a:fld id="{0A9DE821-B665-4794-9CCB-185CA8C3080E}" type="slidenum">
              <a:rPr lang="en-US">
                <a:solidFill>
                  <a:schemeClr val="tx2"/>
                </a:solidFill>
              </a:rPr>
              <a:pPr>
                <a:spcAft>
                  <a:spcPts val="600"/>
                </a:spcAft>
              </a:pPr>
              <a:t>28</a:t>
            </a:fld>
            <a:endParaRPr lang="en-US" dirty="0">
              <a:solidFill>
                <a:schemeClr val="tx2"/>
              </a:solidFill>
            </a:endParaRPr>
          </a:p>
        </p:txBody>
      </p:sp>
    </p:spTree>
    <p:extLst>
      <p:ext uri="{BB962C8B-B14F-4D97-AF65-F5344CB8AC3E}">
        <p14:creationId xmlns:p14="http://schemas.microsoft.com/office/powerpoint/2010/main" val="1537611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907D-96F1-4CFE-B153-45491C13CA65}"/>
              </a:ext>
            </a:extLst>
          </p:cNvPr>
          <p:cNvSpPr>
            <a:spLocks noGrp="1"/>
          </p:cNvSpPr>
          <p:nvPr>
            <p:ph type="title"/>
          </p:nvPr>
        </p:nvSpPr>
        <p:spPr>
          <a:xfrm>
            <a:off x="841248" y="548640"/>
            <a:ext cx="3600860" cy="5431536"/>
          </a:xfrm>
        </p:spPr>
        <p:txBody>
          <a:bodyPr>
            <a:normAutofit/>
          </a:bodyPr>
          <a:lstStyle/>
          <a:p>
            <a:r>
              <a:rPr lang="en-US" b="1" dirty="0"/>
              <a:t>Stage 3: </a:t>
            </a:r>
            <a:br>
              <a:rPr lang="en-US" b="1" dirty="0"/>
            </a:br>
            <a:r>
              <a:rPr lang="en-US" b="1" dirty="0"/>
              <a:t>On the Job. Allowable Questions</a:t>
            </a:r>
            <a:br>
              <a:rPr lang="en-US" dirty="0"/>
            </a:br>
            <a:r>
              <a:rPr lang="en-US" sz="2800" dirty="0"/>
              <a:t>(slide 1 of 2)</a:t>
            </a:r>
          </a:p>
        </p:txBody>
      </p:sp>
      <p:sp>
        <p:nvSpPr>
          <p:cNvPr id="3" name="Content Placeholder 2">
            <a:extLst>
              <a:ext uri="{FF2B5EF4-FFF2-40B4-BE49-F238E27FC236}">
                <a16:creationId xmlns:a16="http://schemas.microsoft.com/office/drawing/2014/main" id="{E828C9A4-E6BA-4474-B8ED-BCCED1FDA634}"/>
              </a:ext>
            </a:extLst>
          </p:cNvPr>
          <p:cNvSpPr>
            <a:spLocks noGrp="1"/>
          </p:cNvSpPr>
          <p:nvPr>
            <p:ph idx="1"/>
          </p:nvPr>
        </p:nvSpPr>
        <p:spPr>
          <a:xfrm>
            <a:off x="5126418" y="552091"/>
            <a:ext cx="6224335" cy="5431536"/>
          </a:xfrm>
        </p:spPr>
        <p:txBody>
          <a:bodyPr anchor="ctr">
            <a:normAutofit/>
          </a:bodyPr>
          <a:lstStyle/>
          <a:p>
            <a:pPr marL="109537" indent="0">
              <a:spcBef>
                <a:spcPts val="300"/>
              </a:spcBef>
              <a:spcAft>
                <a:spcPts val="900"/>
              </a:spcAft>
              <a:buNone/>
            </a:pPr>
            <a:r>
              <a:rPr lang="en-US" b="1" dirty="0"/>
              <a:t>An employer may ask:</a:t>
            </a:r>
          </a:p>
          <a:p>
            <a:pPr>
              <a:spcBef>
                <a:spcPts val="300"/>
              </a:spcBef>
              <a:spcAft>
                <a:spcPts val="900"/>
              </a:spcAft>
            </a:pPr>
            <a:r>
              <a:rPr lang="en-US" dirty="0"/>
              <a:t>about an </a:t>
            </a:r>
            <a:r>
              <a:rPr lang="en-US" b="1" dirty="0"/>
              <a:t>employee's well being</a:t>
            </a:r>
            <a:r>
              <a:rPr lang="en-US" dirty="0"/>
              <a:t>. </a:t>
            </a:r>
          </a:p>
          <a:p>
            <a:pPr lvl="1">
              <a:spcBef>
                <a:spcPts val="300"/>
              </a:spcBef>
              <a:spcAft>
                <a:spcPts val="900"/>
              </a:spcAft>
            </a:pPr>
            <a:r>
              <a:rPr lang="en-US" sz="2800" b="1" dirty="0"/>
              <a:t>Example</a:t>
            </a:r>
            <a:r>
              <a:rPr lang="en-US" sz="2800" dirty="0"/>
              <a:t>: How are you?</a:t>
            </a:r>
          </a:p>
          <a:p>
            <a:pPr>
              <a:spcBef>
                <a:spcPts val="300"/>
              </a:spcBef>
              <a:spcAft>
                <a:spcPts val="900"/>
              </a:spcAft>
            </a:pPr>
            <a:r>
              <a:rPr lang="en-US" dirty="0"/>
              <a:t>about </a:t>
            </a:r>
            <a:r>
              <a:rPr lang="en-US" b="1" dirty="0"/>
              <a:t>non-disability-related impairments</a:t>
            </a:r>
            <a:r>
              <a:rPr lang="en-US" dirty="0"/>
              <a:t>.</a:t>
            </a:r>
            <a:endParaRPr lang="en-US" b="1" dirty="0"/>
          </a:p>
          <a:p>
            <a:pPr lvl="1">
              <a:spcBef>
                <a:spcPts val="300"/>
              </a:spcBef>
              <a:spcAft>
                <a:spcPts val="900"/>
              </a:spcAft>
            </a:pPr>
            <a:r>
              <a:rPr lang="en-US" sz="2800" b="1" dirty="0"/>
              <a:t>Example</a:t>
            </a:r>
            <a:r>
              <a:rPr lang="en-US" sz="2800" dirty="0"/>
              <a:t>: How did you break your leg?</a:t>
            </a:r>
          </a:p>
          <a:p>
            <a:pPr>
              <a:spcBef>
                <a:spcPts val="300"/>
              </a:spcBef>
              <a:spcAft>
                <a:spcPts val="900"/>
              </a:spcAft>
            </a:pPr>
            <a:r>
              <a:rPr lang="en-US" dirty="0"/>
              <a:t>about the </a:t>
            </a:r>
            <a:r>
              <a:rPr lang="en-US" b="1" dirty="0"/>
              <a:t>employee’s ability to perform job functions</a:t>
            </a:r>
            <a:r>
              <a:rPr lang="en-US" dirty="0"/>
              <a:t>.</a:t>
            </a:r>
          </a:p>
          <a:p>
            <a:endParaRPr lang="en-US" sz="2200" dirty="0"/>
          </a:p>
        </p:txBody>
      </p:sp>
      <p:sp>
        <p:nvSpPr>
          <p:cNvPr id="4" name="Slide Number Placeholder 3">
            <a:extLst>
              <a:ext uri="{FF2B5EF4-FFF2-40B4-BE49-F238E27FC236}">
                <a16:creationId xmlns:a16="http://schemas.microsoft.com/office/drawing/2014/main" id="{114FEE59-5167-45ED-95DC-6F79D614C091}"/>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29</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930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8FD8-1272-43A7-98B7-06EF94085454}"/>
              </a:ext>
            </a:extLst>
          </p:cNvPr>
          <p:cNvSpPr>
            <a:spLocks noGrp="1"/>
          </p:cNvSpPr>
          <p:nvPr>
            <p:ph type="title"/>
          </p:nvPr>
        </p:nvSpPr>
        <p:spPr>
          <a:xfrm>
            <a:off x="5102514" y="1007155"/>
            <a:ext cx="5395365" cy="757849"/>
          </a:xfrm>
        </p:spPr>
        <p:txBody>
          <a:bodyPr vert="horz" lIns="91440" tIns="45720" rIns="91440" bIns="45720" rtlCol="0" anchor="t">
            <a:noAutofit/>
          </a:bodyPr>
          <a:lstStyle/>
          <a:p>
            <a:pPr>
              <a:lnSpc>
                <a:spcPct val="90000"/>
              </a:lnSpc>
            </a:pPr>
            <a:r>
              <a:rPr lang="en-US" sz="4400" b="1" cap="none" dirty="0">
                <a:cs typeface="Calibri Light" panose="020F0302020204030204" pitchFamily="34" charset="0"/>
              </a:rPr>
              <a:t>Learning Objectives</a:t>
            </a:r>
            <a:endParaRPr lang="en-US" sz="4400" b="1" dirty="0"/>
          </a:p>
        </p:txBody>
      </p:sp>
      <p:sp>
        <p:nvSpPr>
          <p:cNvPr id="3" name="Content Placeholder 2">
            <a:extLst>
              <a:ext uri="{FF2B5EF4-FFF2-40B4-BE49-F238E27FC236}">
                <a16:creationId xmlns:a16="http://schemas.microsoft.com/office/drawing/2014/main" id="{8DF2EDC9-90C5-7846-9F67-7B526F45672F}"/>
              </a:ext>
            </a:extLst>
          </p:cNvPr>
          <p:cNvSpPr>
            <a:spLocks noGrp="1"/>
          </p:cNvSpPr>
          <p:nvPr>
            <p:ph idx="1"/>
          </p:nvPr>
        </p:nvSpPr>
        <p:spPr>
          <a:xfrm>
            <a:off x="5102514" y="1765004"/>
            <a:ext cx="6251286" cy="4253024"/>
          </a:xfrm>
        </p:spPr>
        <p:txBody>
          <a:bodyPr>
            <a:normAutofit fontScale="92500"/>
          </a:bodyPr>
          <a:lstStyle/>
          <a:p>
            <a:pPr marL="514350" indent="-514350">
              <a:spcAft>
                <a:spcPts val="600"/>
              </a:spcAft>
              <a:buFont typeface="+mj-lt"/>
              <a:buAutoNum type="arabicPeriod"/>
            </a:pPr>
            <a:r>
              <a:rPr lang="en-US" sz="2800" dirty="0">
                <a:latin typeface="Calibri" panose="020F0502020204030204" pitchFamily="34" charset="0"/>
                <a:cs typeface="Calibri" panose="020F0502020204030204" pitchFamily="34" charset="0"/>
              </a:rPr>
              <a:t>Define disability as it applies to alcohol use disorder, substance abuse disorder (SUD), and opioid use disorder.</a:t>
            </a:r>
          </a:p>
          <a:p>
            <a:pPr marL="514350" indent="-514350">
              <a:buFont typeface="+mj-lt"/>
              <a:buAutoNum type="arabicPeriod"/>
            </a:pPr>
            <a:r>
              <a:rPr lang="en-US" sz="2800" dirty="0">
                <a:latin typeface="Calibri" panose="020F0502020204030204" pitchFamily="34" charset="0"/>
                <a:cs typeface="Calibri" panose="020F0502020204030204" pitchFamily="34" charset="0"/>
              </a:rPr>
              <a:t>List the obligations for employers under ADA Title I (Employment).</a:t>
            </a:r>
          </a:p>
          <a:p>
            <a:pPr marL="514350" indent="-514350">
              <a:buFont typeface="+mj-lt"/>
              <a:buAutoNum type="arabicPeriod"/>
            </a:pPr>
            <a:r>
              <a:rPr lang="en-US" sz="2800" dirty="0">
                <a:latin typeface="Calibri" panose="020F0502020204030204" pitchFamily="34" charset="0"/>
                <a:cs typeface="Calibri" panose="020F0502020204030204" pitchFamily="34" charset="0"/>
              </a:rPr>
              <a:t>List the obligations for employees with SUD under ADA Title I (Employment).</a:t>
            </a:r>
            <a:br>
              <a:rPr lang="en-US" dirty="0"/>
            </a:br>
            <a:endParaRPr lang="en-US" dirty="0"/>
          </a:p>
        </p:txBody>
      </p:sp>
      <p:pic>
        <p:nvPicPr>
          <p:cNvPr id="5" name="Picture 4" descr="Three darts on a bullseye.">
            <a:extLst>
              <a:ext uri="{FF2B5EF4-FFF2-40B4-BE49-F238E27FC236}">
                <a16:creationId xmlns:a16="http://schemas.microsoft.com/office/drawing/2014/main" id="{904EB564-2380-4537-94C1-103EA1217CF6}"/>
              </a:ext>
            </a:extLst>
          </p:cNvPr>
          <p:cNvPicPr>
            <a:picLocks noChangeAspect="1"/>
          </p:cNvPicPr>
          <p:nvPr/>
        </p:nvPicPr>
        <p:blipFill rotWithShape="1">
          <a:blip r:embed="rId3"/>
          <a:srcRect l="40885" r="11826"/>
          <a:stretch/>
        </p:blipFill>
        <p:spPr>
          <a:xfrm>
            <a:off x="1" y="10"/>
            <a:ext cx="4876799" cy="6857989"/>
          </a:xfrm>
          <a:prstGeom prst="rect">
            <a:avLst/>
          </a:prstGeom>
        </p:spPr>
      </p:pic>
      <p:sp>
        <p:nvSpPr>
          <p:cNvPr id="10" name="Slide Number Placeholder 1">
            <a:extLst>
              <a:ext uri="{FF2B5EF4-FFF2-40B4-BE49-F238E27FC236}">
                <a16:creationId xmlns:a16="http://schemas.microsoft.com/office/drawing/2014/main" id="{714355B6-3DA9-2549-B530-CA8CF6C3353B}"/>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3</a:t>
            </a:fld>
            <a:endParaRPr lang="en-US" dirty="0"/>
          </a:p>
        </p:txBody>
      </p:sp>
    </p:spTree>
    <p:extLst>
      <p:ext uri="{BB962C8B-B14F-4D97-AF65-F5344CB8AC3E}">
        <p14:creationId xmlns:p14="http://schemas.microsoft.com/office/powerpoint/2010/main" val="20571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907D-96F1-4CFE-B153-45491C13CA65}"/>
              </a:ext>
            </a:extLst>
          </p:cNvPr>
          <p:cNvSpPr>
            <a:spLocks noGrp="1"/>
          </p:cNvSpPr>
          <p:nvPr>
            <p:ph type="title"/>
          </p:nvPr>
        </p:nvSpPr>
        <p:spPr>
          <a:xfrm>
            <a:off x="841248" y="548640"/>
            <a:ext cx="3600860" cy="5431536"/>
          </a:xfrm>
        </p:spPr>
        <p:txBody>
          <a:bodyPr>
            <a:normAutofit/>
          </a:bodyPr>
          <a:lstStyle/>
          <a:p>
            <a:r>
              <a:rPr lang="en-US" sz="5400" b="1" dirty="0"/>
              <a:t>S</a:t>
            </a:r>
            <a:r>
              <a:rPr lang="en-US" b="1" dirty="0"/>
              <a:t>tage 3: </a:t>
            </a:r>
            <a:br>
              <a:rPr lang="en-US" b="1" dirty="0"/>
            </a:br>
            <a:r>
              <a:rPr lang="en-US" b="1" dirty="0"/>
              <a:t>On the Job. Allowable Questions</a:t>
            </a:r>
            <a:br>
              <a:rPr lang="en-US" dirty="0"/>
            </a:br>
            <a:r>
              <a:rPr lang="en-US" sz="2800" dirty="0"/>
              <a:t>(slide 2 of 2)</a:t>
            </a:r>
          </a:p>
        </p:txBody>
      </p:sp>
      <p:sp>
        <p:nvSpPr>
          <p:cNvPr id="3" name="Content Placeholder 2">
            <a:extLst>
              <a:ext uri="{FF2B5EF4-FFF2-40B4-BE49-F238E27FC236}">
                <a16:creationId xmlns:a16="http://schemas.microsoft.com/office/drawing/2014/main" id="{E828C9A4-E6BA-4474-B8ED-BCCED1FDA634}"/>
              </a:ext>
            </a:extLst>
          </p:cNvPr>
          <p:cNvSpPr>
            <a:spLocks noGrp="1"/>
          </p:cNvSpPr>
          <p:nvPr>
            <p:ph idx="1"/>
          </p:nvPr>
        </p:nvSpPr>
        <p:spPr>
          <a:xfrm>
            <a:off x="5126418" y="552091"/>
            <a:ext cx="6224335" cy="5431536"/>
          </a:xfrm>
        </p:spPr>
        <p:txBody>
          <a:bodyPr anchor="ctr">
            <a:normAutofit/>
          </a:bodyPr>
          <a:lstStyle/>
          <a:p>
            <a:pPr marL="109537" indent="0">
              <a:lnSpc>
                <a:spcPct val="134000"/>
              </a:lnSpc>
              <a:spcBef>
                <a:spcPts val="600"/>
              </a:spcBef>
              <a:spcAft>
                <a:spcPts val="600"/>
              </a:spcAft>
              <a:buNone/>
            </a:pPr>
            <a:r>
              <a:rPr lang="en-US" sz="2800" b="1" dirty="0"/>
              <a:t>An employer may ask:</a:t>
            </a:r>
          </a:p>
          <a:p>
            <a:pPr>
              <a:lnSpc>
                <a:spcPct val="114000"/>
              </a:lnSpc>
              <a:spcBef>
                <a:spcPts val="600"/>
              </a:spcBef>
              <a:spcAft>
                <a:spcPts val="600"/>
              </a:spcAft>
            </a:pPr>
            <a:r>
              <a:rPr lang="en-US" sz="2800" dirty="0"/>
              <a:t>if an employee has been </a:t>
            </a:r>
            <a:r>
              <a:rPr lang="en-US" sz="2800" b="1" dirty="0"/>
              <a:t>drinking</a:t>
            </a:r>
            <a:r>
              <a:rPr lang="en-US" sz="2800" dirty="0"/>
              <a:t>.</a:t>
            </a:r>
            <a:endParaRPr lang="en-US" sz="2800" b="1" dirty="0"/>
          </a:p>
          <a:p>
            <a:pPr>
              <a:lnSpc>
                <a:spcPct val="114000"/>
              </a:lnSpc>
              <a:spcBef>
                <a:spcPts val="600"/>
              </a:spcBef>
              <a:spcAft>
                <a:spcPts val="600"/>
              </a:spcAft>
            </a:pPr>
            <a:r>
              <a:rPr lang="en-US" sz="2800" dirty="0"/>
              <a:t>an employee’s </a:t>
            </a:r>
            <a:r>
              <a:rPr lang="en-US" sz="2800" b="1" dirty="0"/>
              <a:t>current illegal use of drugs</a:t>
            </a:r>
            <a:r>
              <a:rPr lang="en-US" sz="2800" dirty="0"/>
              <a:t>.</a:t>
            </a:r>
            <a:endParaRPr lang="en-US" sz="2800" b="1" dirty="0"/>
          </a:p>
          <a:p>
            <a:pPr>
              <a:lnSpc>
                <a:spcPct val="114000"/>
              </a:lnSpc>
              <a:spcBef>
                <a:spcPts val="600"/>
              </a:spcBef>
              <a:spcAft>
                <a:spcPts val="600"/>
              </a:spcAft>
            </a:pPr>
            <a:r>
              <a:rPr lang="en-US" sz="2800" dirty="0"/>
              <a:t>for the </a:t>
            </a:r>
            <a:r>
              <a:rPr lang="en-US" sz="2800" b="1" dirty="0"/>
              <a:t>name and telephone number of a person to contact in case of a medical emergency</a:t>
            </a:r>
            <a:r>
              <a:rPr lang="en-US" sz="2800" dirty="0"/>
              <a:t>.</a:t>
            </a:r>
          </a:p>
          <a:p>
            <a:pPr marL="0" indent="0">
              <a:buNone/>
            </a:pPr>
            <a:endParaRPr lang="en-US" sz="2200" dirty="0"/>
          </a:p>
        </p:txBody>
      </p:sp>
      <p:sp>
        <p:nvSpPr>
          <p:cNvPr id="4" name="Slide Number Placeholder 3">
            <a:extLst>
              <a:ext uri="{FF2B5EF4-FFF2-40B4-BE49-F238E27FC236}">
                <a16:creationId xmlns:a16="http://schemas.microsoft.com/office/drawing/2014/main" id="{114FEE59-5167-45ED-95DC-6F79D614C091}"/>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30</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442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F52907D-96F1-4CFE-B153-45491C13CA65}"/>
              </a:ext>
            </a:extLst>
          </p:cNvPr>
          <p:cNvSpPr>
            <a:spLocks noGrp="1"/>
          </p:cNvSpPr>
          <p:nvPr>
            <p:ph type="title"/>
          </p:nvPr>
        </p:nvSpPr>
        <p:spPr>
          <a:xfrm>
            <a:off x="838200" y="713312"/>
            <a:ext cx="4038600" cy="5431376"/>
          </a:xfrm>
        </p:spPr>
        <p:txBody>
          <a:bodyPr>
            <a:normAutofit/>
          </a:bodyPr>
          <a:lstStyle/>
          <a:p>
            <a:r>
              <a:rPr lang="en-US" b="1" dirty="0"/>
              <a:t>Stage 3: </a:t>
            </a:r>
            <a:br>
              <a:rPr lang="en-US" b="1" dirty="0"/>
            </a:br>
            <a:r>
              <a:rPr lang="en-US" b="1" dirty="0"/>
              <a:t>On the Job. Questions not Allowed</a:t>
            </a:r>
          </a:p>
        </p:txBody>
      </p:sp>
      <p:sp>
        <p:nvSpPr>
          <p:cNvPr id="3" name="Content Placeholder 2">
            <a:extLst>
              <a:ext uri="{FF2B5EF4-FFF2-40B4-BE49-F238E27FC236}">
                <a16:creationId xmlns:a16="http://schemas.microsoft.com/office/drawing/2014/main" id="{E828C9A4-E6BA-4474-B8ED-BCCED1FDA634}"/>
              </a:ext>
            </a:extLst>
          </p:cNvPr>
          <p:cNvSpPr>
            <a:spLocks noGrp="1"/>
          </p:cNvSpPr>
          <p:nvPr>
            <p:ph idx="1"/>
          </p:nvPr>
        </p:nvSpPr>
        <p:spPr>
          <a:xfrm>
            <a:off x="6095999" y="713313"/>
            <a:ext cx="5257801" cy="5431376"/>
          </a:xfrm>
        </p:spPr>
        <p:txBody>
          <a:bodyPr anchor="ctr">
            <a:normAutofit/>
          </a:bodyPr>
          <a:lstStyle/>
          <a:p>
            <a:pPr marL="109537" indent="0">
              <a:spcBef>
                <a:spcPts val="600"/>
              </a:spcBef>
              <a:spcAft>
                <a:spcPts val="600"/>
              </a:spcAft>
              <a:buNone/>
            </a:pPr>
            <a:r>
              <a:rPr lang="en-US" b="1" dirty="0"/>
              <a:t>An employer may not ask:</a:t>
            </a:r>
          </a:p>
          <a:p>
            <a:pPr>
              <a:spcBef>
                <a:spcPts val="600"/>
              </a:spcBef>
              <a:spcAft>
                <a:spcPts val="600"/>
              </a:spcAft>
            </a:pPr>
            <a:r>
              <a:rPr lang="en-US" dirty="0"/>
              <a:t>about the </a:t>
            </a:r>
            <a:r>
              <a:rPr lang="en-US" b="1" dirty="0"/>
              <a:t>nature or severity of an employee's disability</a:t>
            </a:r>
            <a:r>
              <a:rPr lang="en-US" dirty="0"/>
              <a:t>;</a:t>
            </a:r>
            <a:endParaRPr lang="en-US" b="1" dirty="0"/>
          </a:p>
          <a:p>
            <a:pPr>
              <a:spcBef>
                <a:spcPts val="600"/>
              </a:spcBef>
              <a:spcAft>
                <a:spcPts val="600"/>
              </a:spcAft>
            </a:pPr>
            <a:r>
              <a:rPr lang="en-US" b="1" dirty="0"/>
              <a:t>another person </a:t>
            </a:r>
            <a:r>
              <a:rPr lang="en-US" dirty="0"/>
              <a:t>about an employee's disability;</a:t>
            </a:r>
          </a:p>
          <a:p>
            <a:pPr>
              <a:spcBef>
                <a:spcPts val="600"/>
              </a:spcBef>
              <a:spcAft>
                <a:spcPts val="600"/>
              </a:spcAft>
            </a:pPr>
            <a:r>
              <a:rPr lang="en-US" dirty="0"/>
              <a:t>about an employee's </a:t>
            </a:r>
            <a:r>
              <a:rPr lang="en-US" b="1" dirty="0"/>
              <a:t>genetic information</a:t>
            </a:r>
            <a:r>
              <a:rPr lang="en-US" dirty="0"/>
              <a:t> [also not allowed under the Genetic Information Nondiscrimination Act (GINA)]</a:t>
            </a:r>
          </a:p>
          <a:p>
            <a:pPr>
              <a:spcBef>
                <a:spcPts val="600"/>
              </a:spcBef>
              <a:spcAft>
                <a:spcPts val="600"/>
              </a:spcAft>
            </a:pPr>
            <a:r>
              <a:rPr lang="en-US" dirty="0"/>
              <a:t>about an employee's </a:t>
            </a:r>
            <a:r>
              <a:rPr lang="en-US" b="1" dirty="0"/>
              <a:t>prior workers' compensation history</a:t>
            </a:r>
            <a:r>
              <a:rPr lang="en-US" dirty="0"/>
              <a:t>;</a:t>
            </a:r>
          </a:p>
          <a:p>
            <a:pPr marL="0" indent="0">
              <a:buNone/>
            </a:pPr>
            <a:endParaRPr lang="en-US" sz="2000" dirty="0"/>
          </a:p>
        </p:txBody>
      </p:sp>
      <p:sp>
        <p:nvSpPr>
          <p:cNvPr id="4" name="Slide Number Placeholder 3">
            <a:extLst>
              <a:ext uri="{FF2B5EF4-FFF2-40B4-BE49-F238E27FC236}">
                <a16:creationId xmlns:a16="http://schemas.microsoft.com/office/drawing/2014/main" id="{114FEE59-5167-45ED-95DC-6F79D614C091}"/>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31</a:t>
            </a:fld>
            <a:endParaRPr lang="en-US" dirty="0"/>
          </a:p>
        </p:txBody>
      </p:sp>
    </p:spTree>
    <p:extLst>
      <p:ext uri="{BB962C8B-B14F-4D97-AF65-F5344CB8AC3E}">
        <p14:creationId xmlns:p14="http://schemas.microsoft.com/office/powerpoint/2010/main" val="3047571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95C1-8759-4C76-969E-47D324F31BE2}"/>
              </a:ext>
            </a:extLst>
          </p:cNvPr>
          <p:cNvSpPr>
            <a:spLocks noGrp="1"/>
          </p:cNvSpPr>
          <p:nvPr>
            <p:ph type="title"/>
          </p:nvPr>
        </p:nvSpPr>
        <p:spPr>
          <a:xfrm>
            <a:off x="344649" y="373317"/>
            <a:ext cx="4368602" cy="1956841"/>
          </a:xfrm>
        </p:spPr>
        <p:txBody>
          <a:bodyPr vert="horz" lIns="91440" tIns="45720" rIns="91440" bIns="45720" rtlCol="0" anchor="b">
            <a:normAutofit/>
          </a:bodyPr>
          <a:lstStyle/>
          <a:p>
            <a:r>
              <a:rPr lang="en-US" b="1" dirty="0"/>
              <a:t>Scenario 1:</a:t>
            </a:r>
            <a:br>
              <a:rPr lang="en-US" b="1" dirty="0"/>
            </a:br>
            <a:r>
              <a:rPr lang="en-US" b="1" dirty="0"/>
              <a:t>Marianna</a:t>
            </a:r>
          </a:p>
        </p:txBody>
      </p:sp>
      <p:sp>
        <p:nvSpPr>
          <p:cNvPr id="3" name="Content Placeholder 2">
            <a:extLst>
              <a:ext uri="{FF2B5EF4-FFF2-40B4-BE49-F238E27FC236}">
                <a16:creationId xmlns:a16="http://schemas.microsoft.com/office/drawing/2014/main" id="{6C65D03C-9007-4F62-AF23-9A279B7259A6}"/>
              </a:ext>
            </a:extLst>
          </p:cNvPr>
          <p:cNvSpPr>
            <a:spLocks noGrp="1"/>
          </p:cNvSpPr>
          <p:nvPr>
            <p:ph sz="half" idx="1"/>
          </p:nvPr>
        </p:nvSpPr>
        <p:spPr>
          <a:xfrm>
            <a:off x="241732" y="2933745"/>
            <a:ext cx="5329728" cy="3320668"/>
          </a:xfrm>
        </p:spPr>
        <p:txBody>
          <a:bodyPr vert="horz" lIns="91440" tIns="45720" rIns="91440" bIns="45720" rtlCol="0">
            <a:normAutofit fontScale="92500" lnSpcReduction="10000"/>
          </a:bodyPr>
          <a:lstStyle/>
          <a:p>
            <a:pPr>
              <a:spcBef>
                <a:spcPts val="300"/>
              </a:spcBef>
              <a:spcAft>
                <a:spcPts val="300"/>
              </a:spcAft>
            </a:pPr>
            <a:r>
              <a:rPr lang="en-US" sz="2600" dirty="0"/>
              <a:t>Marianna has been heroin-free </a:t>
            </a:r>
            <a:br>
              <a:rPr lang="en-US" sz="2600" dirty="0"/>
            </a:br>
            <a:r>
              <a:rPr lang="en-US" sz="2600" dirty="0"/>
              <a:t>for 6  years. </a:t>
            </a:r>
          </a:p>
          <a:p>
            <a:pPr>
              <a:spcBef>
                <a:spcPts val="300"/>
              </a:spcBef>
              <a:spcAft>
                <a:spcPts val="300"/>
              </a:spcAft>
            </a:pPr>
            <a:r>
              <a:rPr lang="en-US" sz="2600" dirty="0"/>
              <a:t>She applies for a job that she is qualified to do. </a:t>
            </a:r>
          </a:p>
          <a:p>
            <a:pPr>
              <a:spcBef>
                <a:spcPts val="300"/>
              </a:spcBef>
              <a:spcAft>
                <a:spcPts val="300"/>
              </a:spcAft>
            </a:pPr>
            <a:r>
              <a:rPr lang="en-US" sz="2600" dirty="0"/>
              <a:t>The employer refuses to hire her because she knows about her past addiction. </a:t>
            </a:r>
          </a:p>
          <a:p>
            <a:pPr marL="0">
              <a:spcBef>
                <a:spcPts val="300"/>
              </a:spcBef>
              <a:spcAft>
                <a:spcPts val="300"/>
              </a:spcAft>
            </a:pPr>
            <a:endParaRPr lang="en-US" sz="2600" dirty="0"/>
          </a:p>
          <a:p>
            <a:pPr marL="0">
              <a:spcBef>
                <a:spcPts val="300"/>
              </a:spcBef>
              <a:spcAft>
                <a:spcPts val="300"/>
              </a:spcAft>
            </a:pPr>
            <a:r>
              <a:rPr lang="en-US" sz="2600" b="1" dirty="0"/>
              <a:t>Is Marianna protected under the ADA?</a:t>
            </a:r>
          </a:p>
          <a:p>
            <a:endParaRPr lang="en-US" sz="2000" dirty="0"/>
          </a:p>
        </p:txBody>
      </p:sp>
      <p:pic>
        <p:nvPicPr>
          <p:cNvPr id="6" name="Content Placeholder 5" descr="An application for employment&#10;">
            <a:extLst>
              <a:ext uri="{FF2B5EF4-FFF2-40B4-BE49-F238E27FC236}">
                <a16:creationId xmlns:a16="http://schemas.microsoft.com/office/drawing/2014/main" id="{B5FD17F9-1A46-4366-A900-37E120CA4A95}"/>
              </a:ext>
            </a:extLst>
          </p:cNvPr>
          <p:cNvPicPr>
            <a:picLocks noGrp="1" noChangeAspect="1"/>
          </p:cNvPicPr>
          <p:nvPr>
            <p:ph sz="half" idx="2"/>
          </p:nvPr>
        </p:nvPicPr>
        <p:blipFill rotWithShape="1">
          <a:blip r:embed="rId3"/>
          <a:srcRect l="11358" r="2319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5EA366B1-7E44-45C1-A652-187CA382CD4C}"/>
              </a:ext>
            </a:extLst>
          </p:cNvPr>
          <p:cNvSpPr>
            <a:spLocks noGrp="1"/>
          </p:cNvSpPr>
          <p:nvPr>
            <p:ph type="sldNum" sz="quarter" idx="12"/>
          </p:nvPr>
        </p:nvSpPr>
        <p:spPr>
          <a:xfrm>
            <a:off x="10439400" y="6356350"/>
            <a:ext cx="914400" cy="365125"/>
          </a:xfrm>
        </p:spPr>
        <p:txBody>
          <a:bodyPr vert="horz" lIns="91440" tIns="45720" rIns="91440" bIns="45720" rtlCol="0" anchor="ctr">
            <a:normAutofit lnSpcReduction="10000"/>
          </a:bodyPr>
          <a:lstStyle/>
          <a:p>
            <a:pPr>
              <a:spcAft>
                <a:spcPts val="600"/>
              </a:spcAft>
              <a:defRPr/>
            </a:pPr>
            <a:fld id="{0A9DE821-B665-4794-9CCB-185CA8C3080E}" type="slidenum">
              <a:rPr lang="en-US">
                <a:solidFill>
                  <a:srgbClr val="FFFFFF"/>
                </a:solidFill>
                <a:latin typeface="Calibri" panose="020F0502020204030204"/>
              </a:rPr>
              <a:pPr>
                <a:spcAft>
                  <a:spcPts val="600"/>
                </a:spcAft>
                <a:defRPr/>
              </a:pPr>
              <a:t>32</a:t>
            </a:fld>
            <a:endParaRPr lang="en-US" dirty="0">
              <a:solidFill>
                <a:srgbClr val="FFFFFF"/>
              </a:solidFill>
              <a:latin typeface="Calibri" panose="020F0502020204030204"/>
            </a:endParaRP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2043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B6AD-CFAE-4F02-8833-DC0FFB50F208}"/>
              </a:ext>
            </a:extLst>
          </p:cNvPr>
          <p:cNvSpPr>
            <a:spLocks noGrp="1"/>
          </p:cNvSpPr>
          <p:nvPr>
            <p:ph type="title"/>
          </p:nvPr>
        </p:nvSpPr>
        <p:spPr/>
        <p:txBody>
          <a:bodyPr vert="horz" lIns="91440" tIns="45720" rIns="91440" bIns="45720" rtlCol="0" anchor="ctr">
            <a:normAutofit/>
          </a:bodyPr>
          <a:lstStyle/>
          <a:p>
            <a:r>
              <a:rPr lang="en-US" b="1" dirty="0"/>
              <a:t>Scenario 2</a:t>
            </a:r>
            <a:br>
              <a:rPr lang="en-US" b="1" dirty="0"/>
            </a:br>
            <a:r>
              <a:rPr lang="en-US" b="1" dirty="0"/>
              <a:t>Michael</a:t>
            </a:r>
          </a:p>
        </p:txBody>
      </p:sp>
      <p:pic>
        <p:nvPicPr>
          <p:cNvPr id="3" name="Picture 2">
            <a:extLst>
              <a:ext uri="{FF2B5EF4-FFF2-40B4-BE49-F238E27FC236}">
                <a16:creationId xmlns:a16="http://schemas.microsoft.com/office/drawing/2014/main" id="{011E1F48-B0A9-2844-B563-D928079094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8503" y="2028263"/>
            <a:ext cx="3517900" cy="101600"/>
          </a:xfrm>
          <a:prstGeom prst="rect">
            <a:avLst/>
          </a:prstGeom>
        </p:spPr>
      </p:pic>
      <p:sp>
        <p:nvSpPr>
          <p:cNvPr id="4" name="Content Placeholder 3">
            <a:extLst>
              <a:ext uri="{FF2B5EF4-FFF2-40B4-BE49-F238E27FC236}">
                <a16:creationId xmlns:a16="http://schemas.microsoft.com/office/drawing/2014/main" id="{9E3FB56B-DC51-4068-982B-8067445BA934}"/>
              </a:ext>
            </a:extLst>
          </p:cNvPr>
          <p:cNvSpPr>
            <a:spLocks noGrp="1"/>
          </p:cNvSpPr>
          <p:nvPr>
            <p:ph sz="half" idx="2"/>
          </p:nvPr>
        </p:nvSpPr>
        <p:spPr>
          <a:xfrm>
            <a:off x="6172200" y="466725"/>
            <a:ext cx="5181600" cy="5710238"/>
          </a:xfrm>
        </p:spPr>
        <p:txBody>
          <a:bodyPr vert="horz" lIns="91440" tIns="45720" rIns="91440" bIns="45720" rtlCol="0">
            <a:normAutofit/>
          </a:bodyPr>
          <a:lstStyle/>
          <a:p>
            <a:pPr>
              <a:spcBef>
                <a:spcPts val="300"/>
              </a:spcBef>
              <a:spcAft>
                <a:spcPts val="300"/>
              </a:spcAft>
            </a:pPr>
            <a:r>
              <a:rPr lang="en-US" sz="2400" dirty="0"/>
              <a:t>Michael is often late for work. </a:t>
            </a:r>
          </a:p>
          <a:p>
            <a:pPr>
              <a:spcBef>
                <a:spcPts val="300"/>
              </a:spcBef>
              <a:spcAft>
                <a:spcPts val="300"/>
              </a:spcAft>
            </a:pPr>
            <a:r>
              <a:rPr lang="en-US" sz="2400" dirty="0"/>
              <a:t>His supervisor warns him about his lateness.</a:t>
            </a:r>
          </a:p>
          <a:p>
            <a:pPr>
              <a:spcBef>
                <a:spcPts val="300"/>
              </a:spcBef>
              <a:spcAft>
                <a:spcPts val="300"/>
              </a:spcAft>
            </a:pPr>
            <a:r>
              <a:rPr lang="en-US" sz="2400" dirty="0"/>
              <a:t>The third time Michael is late, his supervisor gives him a written warning, stating that one more late arrival will result in termination. </a:t>
            </a:r>
          </a:p>
          <a:p>
            <a:pPr>
              <a:spcBef>
                <a:spcPts val="300"/>
              </a:spcBef>
              <a:spcAft>
                <a:spcPts val="300"/>
              </a:spcAft>
            </a:pPr>
            <a:r>
              <a:rPr lang="en-US" sz="2400" dirty="0"/>
              <a:t>Michael tells his supervisor that he </a:t>
            </a:r>
            <a:br>
              <a:rPr lang="en-US" sz="2400" dirty="0"/>
            </a:br>
            <a:r>
              <a:rPr lang="en-US" sz="2400" dirty="0"/>
              <a:t>is addicted to alcohol.  </a:t>
            </a:r>
          </a:p>
          <a:p>
            <a:pPr>
              <a:spcBef>
                <a:spcPts val="300"/>
              </a:spcBef>
              <a:spcAft>
                <a:spcPts val="300"/>
              </a:spcAft>
            </a:pPr>
            <a:r>
              <a:rPr lang="en-US" sz="2400" dirty="0"/>
              <a:t>His late arrivals are due to his drinking, </a:t>
            </a:r>
            <a:br>
              <a:rPr lang="en-US" sz="2400" dirty="0"/>
            </a:br>
            <a:r>
              <a:rPr lang="en-US" sz="2400" dirty="0"/>
              <a:t>and he needs immediate time off for </a:t>
            </a:r>
            <a:br>
              <a:rPr lang="en-US" sz="2400" dirty="0"/>
            </a:br>
            <a:r>
              <a:rPr lang="en-US" sz="2400" dirty="0"/>
              <a:t>detox and treatment.</a:t>
            </a:r>
          </a:p>
          <a:p>
            <a:pPr marL="109537">
              <a:spcBef>
                <a:spcPts val="300"/>
              </a:spcBef>
              <a:spcAft>
                <a:spcPts val="300"/>
              </a:spcAft>
            </a:pPr>
            <a:r>
              <a:rPr lang="en-US" sz="2400" b="1" dirty="0"/>
              <a:t>Does Michael have protections under the ADA?</a:t>
            </a:r>
          </a:p>
          <a:p>
            <a:endParaRPr lang="en-US" sz="1700" dirty="0"/>
          </a:p>
        </p:txBody>
      </p:sp>
      <p:pic>
        <p:nvPicPr>
          <p:cNvPr id="11" name="Content Placeholder 10" descr="A red alarm clock. ">
            <a:extLst>
              <a:ext uri="{FF2B5EF4-FFF2-40B4-BE49-F238E27FC236}">
                <a16:creationId xmlns:a16="http://schemas.microsoft.com/office/drawing/2014/main" id="{A8AB089C-654F-B1CD-C810-FDFCC57CEB76}"/>
              </a:ext>
            </a:extLst>
          </p:cNvPr>
          <p:cNvPicPr>
            <a:picLocks noGrp="1" noChangeAspect="1"/>
          </p:cNvPicPr>
          <p:nvPr>
            <p:ph sz="half"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8200" y="2281647"/>
            <a:ext cx="5181600" cy="3439293"/>
          </a:xfrm>
        </p:spPr>
      </p:pic>
      <p:sp>
        <p:nvSpPr>
          <p:cNvPr id="5" name="Slide Number Placeholder 4">
            <a:extLst>
              <a:ext uri="{FF2B5EF4-FFF2-40B4-BE49-F238E27FC236}">
                <a16:creationId xmlns:a16="http://schemas.microsoft.com/office/drawing/2014/main" id="{97A55454-327F-4A07-B70C-60968EBC6067}"/>
              </a:ext>
            </a:extLst>
          </p:cNvPr>
          <p:cNvSpPr>
            <a:spLocks noGrp="1"/>
          </p:cNvSpPr>
          <p:nvPr>
            <p:ph type="sldNum" sz="quarter" idx="12"/>
          </p:nvPr>
        </p:nvSpPr>
        <p:spPr/>
        <p:txBody>
          <a:bodyPr vert="horz" lIns="91440" tIns="45720" rIns="91440" bIns="45720" rtlCol="0" anchor="ctr">
            <a:normAutofit lnSpcReduction="10000"/>
          </a:bodyPr>
          <a:lstStyle/>
          <a:p>
            <a:pPr>
              <a:spcAft>
                <a:spcPts val="600"/>
              </a:spcAft>
              <a:defRPr/>
            </a:pPr>
            <a:fld id="{0A9DE821-B665-4794-9CCB-185CA8C3080E}" type="slidenum">
              <a:rPr lang="en-US" smtClean="0">
                <a:latin typeface="Calibri" panose="020F0502020204030204"/>
              </a:rPr>
              <a:pPr>
                <a:spcAft>
                  <a:spcPts val="600"/>
                </a:spcAft>
                <a:defRPr/>
              </a:pPr>
              <a:t>33</a:t>
            </a:fld>
            <a:endParaRPr lang="en-US" dirty="0">
              <a:latin typeface="Calibri" panose="020F0502020204030204"/>
            </a:endParaRPr>
          </a:p>
        </p:txBody>
      </p:sp>
    </p:spTree>
    <p:extLst>
      <p:ext uri="{BB962C8B-B14F-4D97-AF65-F5344CB8AC3E}">
        <p14:creationId xmlns:p14="http://schemas.microsoft.com/office/powerpoint/2010/main" val="2331388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568A-5182-4004-A518-87C22C651ACE}"/>
              </a:ext>
            </a:extLst>
          </p:cNvPr>
          <p:cNvSpPr>
            <a:spLocks noGrp="1"/>
          </p:cNvSpPr>
          <p:nvPr>
            <p:ph type="title"/>
          </p:nvPr>
        </p:nvSpPr>
        <p:spPr>
          <a:xfrm>
            <a:off x="384898" y="382503"/>
            <a:ext cx="4368602" cy="1956841"/>
          </a:xfrm>
        </p:spPr>
        <p:txBody>
          <a:bodyPr vert="horz" lIns="91440" tIns="45720" rIns="91440" bIns="45720" rtlCol="0" anchor="b">
            <a:normAutofit/>
          </a:bodyPr>
          <a:lstStyle/>
          <a:p>
            <a:r>
              <a:rPr lang="en-US" b="1" dirty="0"/>
              <a:t>Scenario 3:</a:t>
            </a:r>
            <a:br>
              <a:rPr lang="en-US" b="1" dirty="0"/>
            </a:br>
            <a:r>
              <a:rPr lang="en-US" b="1" dirty="0"/>
              <a:t>Julie</a:t>
            </a:r>
          </a:p>
        </p:txBody>
      </p:sp>
      <p:sp>
        <p:nvSpPr>
          <p:cNvPr id="3" name="Content Placeholder 2">
            <a:extLst>
              <a:ext uri="{FF2B5EF4-FFF2-40B4-BE49-F238E27FC236}">
                <a16:creationId xmlns:a16="http://schemas.microsoft.com/office/drawing/2014/main" id="{06204BAB-95A8-4492-B37B-D2261AFB9193}"/>
              </a:ext>
            </a:extLst>
          </p:cNvPr>
          <p:cNvSpPr>
            <a:spLocks noGrp="1"/>
          </p:cNvSpPr>
          <p:nvPr>
            <p:ph sz="half" idx="1"/>
          </p:nvPr>
        </p:nvSpPr>
        <p:spPr>
          <a:xfrm>
            <a:off x="75919" y="2734245"/>
            <a:ext cx="6238695" cy="4533316"/>
          </a:xfrm>
        </p:spPr>
        <p:txBody>
          <a:bodyPr vert="horz" lIns="91440" tIns="45720" rIns="91440" bIns="45720" rtlCol="0">
            <a:normAutofit/>
          </a:bodyPr>
          <a:lstStyle/>
          <a:p>
            <a:r>
              <a:rPr lang="en-US" sz="2400" dirty="0"/>
              <a:t>Julie has been in recovery for 5 years from addiction to Oxycontin. </a:t>
            </a:r>
          </a:p>
          <a:p>
            <a:r>
              <a:rPr lang="en-US" sz="2400" dirty="0"/>
              <a:t>She is under medical treatment for </a:t>
            </a:r>
            <a:br>
              <a:rPr lang="en-US" sz="2400" dirty="0"/>
            </a:br>
            <a:r>
              <a:rPr lang="en-US" sz="2400" dirty="0"/>
              <a:t>opioid use disorder.</a:t>
            </a:r>
          </a:p>
          <a:p>
            <a:r>
              <a:rPr lang="en-US" sz="2400" dirty="0"/>
              <a:t>She works in the office at a day care center. </a:t>
            </a:r>
          </a:p>
          <a:p>
            <a:r>
              <a:rPr lang="en-US" sz="2400" dirty="0"/>
              <a:t>Her boss learns about her former addiction.</a:t>
            </a:r>
          </a:p>
          <a:p>
            <a:r>
              <a:rPr lang="en-US" sz="2400" dirty="0"/>
              <a:t>She tells her to “get off” methadone </a:t>
            </a:r>
            <a:br>
              <a:rPr lang="en-US" sz="2400" dirty="0"/>
            </a:br>
            <a:r>
              <a:rPr lang="en-US" sz="2400" dirty="0"/>
              <a:t>or you will be fired. </a:t>
            </a:r>
          </a:p>
          <a:p>
            <a:pPr marL="109537"/>
            <a:r>
              <a:rPr lang="en-US" sz="2400" b="1" dirty="0"/>
              <a:t>Does Julie have protections under the ADA?</a:t>
            </a:r>
          </a:p>
          <a:p>
            <a:endParaRPr lang="en-US" sz="1500" dirty="0"/>
          </a:p>
        </p:txBody>
      </p:sp>
      <p:pic>
        <p:nvPicPr>
          <p:cNvPr id="6" name="Content Placeholder 5" descr="Daycare sign&#10;">
            <a:extLst>
              <a:ext uri="{FF2B5EF4-FFF2-40B4-BE49-F238E27FC236}">
                <a16:creationId xmlns:a16="http://schemas.microsoft.com/office/drawing/2014/main" id="{5F08A9B7-6A97-47AE-9818-788C98B34122}"/>
              </a:ext>
            </a:extLst>
          </p:cNvPr>
          <p:cNvPicPr>
            <a:picLocks noGrp="1" noChangeAspect="1"/>
          </p:cNvPicPr>
          <p:nvPr>
            <p:ph sz="half" idx="2"/>
          </p:nvPr>
        </p:nvPicPr>
        <p:blipFill rotWithShape="1">
          <a:blip r:embed="rId3"/>
          <a:srcRect l="19845" r="25491" b="1"/>
          <a:stretch/>
        </p:blipFill>
        <p:spPr>
          <a:xfrm>
            <a:off x="5877386" y="56781"/>
            <a:ext cx="623869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4D241600-BE78-4BAC-BC48-E00012F1F7FC}"/>
              </a:ext>
            </a:extLst>
          </p:cNvPr>
          <p:cNvSpPr>
            <a:spLocks noGrp="1"/>
          </p:cNvSpPr>
          <p:nvPr>
            <p:ph type="sldNum" sz="quarter" idx="12"/>
          </p:nvPr>
        </p:nvSpPr>
        <p:spPr>
          <a:xfrm>
            <a:off x="10439400" y="6356350"/>
            <a:ext cx="914400" cy="365125"/>
          </a:xfrm>
        </p:spPr>
        <p:txBody>
          <a:bodyPr vert="horz" lIns="91440" tIns="45720" rIns="91440" bIns="45720" rtlCol="0" anchor="ctr">
            <a:normAutofit lnSpcReduction="10000"/>
          </a:bodyPr>
          <a:lstStyle/>
          <a:p>
            <a:pPr>
              <a:spcAft>
                <a:spcPts val="600"/>
              </a:spcAft>
              <a:defRPr/>
            </a:pPr>
            <a:fld id="{0A9DE821-B665-4794-9CCB-185CA8C3080E}" type="slidenum">
              <a:rPr lang="en-US">
                <a:solidFill>
                  <a:srgbClr val="FFFFFF"/>
                </a:solidFill>
                <a:latin typeface="Calibri" panose="020F0502020204030204"/>
              </a:rPr>
              <a:pPr>
                <a:spcAft>
                  <a:spcPts val="600"/>
                </a:spcAft>
                <a:defRPr/>
              </a:pPr>
              <a:t>34</a:t>
            </a:fld>
            <a:endParaRPr lang="en-US" dirty="0">
              <a:solidFill>
                <a:srgbClr val="FFFFFF"/>
              </a:solidFill>
              <a:latin typeface="Calibri" panose="020F0502020204030204"/>
            </a:endParaRP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022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1143-E6BF-43F1-8248-FBDA4D365C8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b="1" dirty="0"/>
              <a:t>Scenario 3: Julie (a new twist)</a:t>
            </a:r>
          </a:p>
        </p:txBody>
      </p:sp>
      <p:sp>
        <p:nvSpPr>
          <p:cNvPr id="4" name="Content Placeholder 3">
            <a:extLst>
              <a:ext uri="{FF2B5EF4-FFF2-40B4-BE49-F238E27FC236}">
                <a16:creationId xmlns:a16="http://schemas.microsoft.com/office/drawing/2014/main" id="{DE26BD2B-E3F8-4308-B0A8-00CCCA2CDE60}"/>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3200" dirty="0"/>
              <a:t>What if Julie’s employer found out that she recently used cocaine while in medical assisted treatment (MAT)? </a:t>
            </a:r>
          </a:p>
          <a:p>
            <a:pPr marL="0"/>
            <a:endParaRPr lang="en-US" sz="3200" dirty="0"/>
          </a:p>
          <a:p>
            <a:r>
              <a:rPr lang="en-US" sz="3200" b="1" dirty="0"/>
              <a:t>Would Julie have rights under the ADA?</a:t>
            </a:r>
          </a:p>
          <a:p>
            <a:pPr marL="0"/>
            <a:endParaRPr lang="en-US" sz="2200" dirty="0"/>
          </a:p>
        </p:txBody>
      </p:sp>
      <p:sp>
        <p:nvSpPr>
          <p:cNvPr id="5" name="Slide Number Placeholder 4">
            <a:extLst>
              <a:ext uri="{FF2B5EF4-FFF2-40B4-BE49-F238E27FC236}">
                <a16:creationId xmlns:a16="http://schemas.microsoft.com/office/drawing/2014/main" id="{B9147192-7ECE-4B73-860C-36F86606B32C}"/>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a:latin typeface="Calibri" panose="020F0502020204030204"/>
              </a:rPr>
              <a:pPr>
                <a:lnSpc>
                  <a:spcPct val="90000"/>
                </a:lnSpc>
                <a:spcAft>
                  <a:spcPts val="600"/>
                </a:spcAft>
                <a:defRPr/>
              </a:pPr>
              <a:t>35</a:t>
            </a:fld>
            <a:endParaRPr lang="en-US" dirty="0">
              <a:latin typeface="Calibri" panose="020F0502020204030204"/>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5760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C40D-8D0A-4584-A854-BADC14AC3279}"/>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5400" b="1" dirty="0"/>
              <a:t>Scenario 3</a:t>
            </a:r>
            <a:br>
              <a:rPr lang="en-US" sz="5400" b="1" dirty="0"/>
            </a:br>
            <a:r>
              <a:rPr lang="en-US" sz="5400" b="1" dirty="0"/>
              <a:t>Julie </a:t>
            </a:r>
            <a:br>
              <a:rPr lang="en-US" sz="5400" b="1" dirty="0"/>
            </a:br>
            <a:r>
              <a:rPr lang="en-US" sz="5400" b="1" dirty="0"/>
              <a:t>(another twist)</a:t>
            </a:r>
          </a:p>
        </p:txBody>
      </p:sp>
      <p:sp>
        <p:nvSpPr>
          <p:cNvPr id="3" name="Content Placeholder 2">
            <a:extLst>
              <a:ext uri="{FF2B5EF4-FFF2-40B4-BE49-F238E27FC236}">
                <a16:creationId xmlns:a16="http://schemas.microsoft.com/office/drawing/2014/main" id="{A3401F75-7754-4BB4-9C82-925F862B706E}"/>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3200" dirty="0"/>
              <a:t>What if Julie’s employer found out that she recently used marijuana while in MAT? </a:t>
            </a:r>
          </a:p>
          <a:p>
            <a:r>
              <a:rPr lang="en-US" sz="3200" b="1" dirty="0"/>
              <a:t>Would Julie have protections under the ADA?</a:t>
            </a:r>
          </a:p>
          <a:p>
            <a:pPr marL="0" indent="0">
              <a:buNone/>
            </a:pPr>
            <a:endParaRPr lang="en-US" sz="2200" dirty="0"/>
          </a:p>
        </p:txBody>
      </p:sp>
      <p:sp>
        <p:nvSpPr>
          <p:cNvPr id="5" name="Slide Number Placeholder 4">
            <a:extLst>
              <a:ext uri="{FF2B5EF4-FFF2-40B4-BE49-F238E27FC236}">
                <a16:creationId xmlns:a16="http://schemas.microsoft.com/office/drawing/2014/main" id="{1544E32A-D603-482B-9294-62765DEC77CB}"/>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a:latin typeface="Calibri" panose="020F0502020204030204"/>
              </a:rPr>
              <a:pPr>
                <a:lnSpc>
                  <a:spcPct val="90000"/>
                </a:lnSpc>
                <a:spcAft>
                  <a:spcPts val="600"/>
                </a:spcAft>
                <a:defRPr/>
              </a:pPr>
              <a:t>36</a:t>
            </a:fld>
            <a:endParaRPr lang="en-US" dirty="0">
              <a:latin typeface="Calibri" panose="020F0502020204030204"/>
            </a:endParaRP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0257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99BF-8B35-4EBB-8E44-C121402088BA}"/>
              </a:ext>
            </a:extLst>
          </p:cNvPr>
          <p:cNvSpPr>
            <a:spLocks noGrp="1"/>
          </p:cNvSpPr>
          <p:nvPr>
            <p:ph type="title"/>
          </p:nvPr>
        </p:nvSpPr>
        <p:spPr>
          <a:xfrm>
            <a:off x="630936" y="639520"/>
            <a:ext cx="3429000" cy="1719072"/>
          </a:xfrm>
        </p:spPr>
        <p:txBody>
          <a:bodyPr vert="horz" lIns="91440" tIns="45720" rIns="91440" bIns="45720" rtlCol="0" anchor="b">
            <a:noAutofit/>
          </a:bodyPr>
          <a:lstStyle/>
          <a:p>
            <a:r>
              <a:rPr lang="en-US" sz="4000" b="1" kern="1200" dirty="0">
                <a:solidFill>
                  <a:schemeClr val="tx1"/>
                </a:solidFill>
                <a:latin typeface="+mj-lt"/>
                <a:ea typeface="+mj-ea"/>
                <a:cs typeface="+mj-cs"/>
              </a:rPr>
              <a:t>Medical Marijuana and State Law</a:t>
            </a:r>
          </a:p>
        </p:txBody>
      </p:sp>
      <p:sp>
        <p:nvSpPr>
          <p:cNvPr id="3" name="Content Placeholder 2">
            <a:extLst>
              <a:ext uri="{FF2B5EF4-FFF2-40B4-BE49-F238E27FC236}">
                <a16:creationId xmlns:a16="http://schemas.microsoft.com/office/drawing/2014/main" id="{91837449-BECA-4072-9CDA-03FD2CD4C0C7}"/>
              </a:ext>
            </a:extLst>
          </p:cNvPr>
          <p:cNvSpPr>
            <a:spLocks noGrp="1"/>
          </p:cNvSpPr>
          <p:nvPr>
            <p:ph sz="half" idx="1"/>
          </p:nvPr>
        </p:nvSpPr>
        <p:spPr>
          <a:xfrm>
            <a:off x="630935" y="2807207"/>
            <a:ext cx="3579557" cy="3914267"/>
          </a:xfrm>
        </p:spPr>
        <p:txBody>
          <a:bodyPr vert="horz" lIns="91440" tIns="45720" rIns="91440" bIns="45720" rtlCol="0" anchor="t">
            <a:normAutofit fontScale="92500" lnSpcReduction="20000"/>
          </a:bodyPr>
          <a:lstStyle/>
          <a:p>
            <a:pPr>
              <a:spcBef>
                <a:spcPts val="300"/>
              </a:spcBef>
              <a:spcAft>
                <a:spcPts val="300"/>
              </a:spcAft>
            </a:pPr>
            <a:r>
              <a:rPr lang="en-US" sz="2600" dirty="0"/>
              <a:t>If medical marijuana is legal under state law, employers may need to consider reasonable accommodations for off-site use of medical marijuana under state law.</a:t>
            </a:r>
          </a:p>
          <a:p>
            <a:pPr marL="109537">
              <a:spcBef>
                <a:spcPts val="300"/>
              </a:spcBef>
              <a:spcAft>
                <a:spcPts val="300"/>
              </a:spcAft>
            </a:pPr>
            <a:r>
              <a:rPr lang="en-US" sz="2600" b="1" dirty="0"/>
              <a:t>**</a:t>
            </a:r>
            <a:r>
              <a:rPr lang="en-US" sz="2600" dirty="0"/>
              <a:t>However, an employee who is high in the workplace has </a:t>
            </a:r>
            <a:r>
              <a:rPr lang="en-US" sz="2600" b="1" i="1" dirty="0">
                <a:highlight>
                  <a:srgbClr val="FFFF00"/>
                </a:highlight>
              </a:rPr>
              <a:t>NO</a:t>
            </a:r>
            <a:r>
              <a:rPr lang="en-US" sz="2600" dirty="0">
                <a:highlight>
                  <a:srgbClr val="FFFF00"/>
                </a:highlight>
              </a:rPr>
              <a:t> protections</a:t>
            </a:r>
            <a:r>
              <a:rPr lang="en-US" sz="2600" dirty="0"/>
              <a:t> under federal or state law.</a:t>
            </a:r>
            <a:r>
              <a:rPr lang="en-US" sz="2600" b="1" dirty="0"/>
              <a:t>**</a:t>
            </a:r>
            <a:endParaRPr lang="en-US" sz="2600" dirty="0"/>
          </a:p>
          <a:p>
            <a:endParaRPr lang="en-US" sz="2000" dirty="0"/>
          </a:p>
        </p:txBody>
      </p:sp>
      <p:pic>
        <p:nvPicPr>
          <p:cNvPr id="6" name="Content Placeholder 5" descr="Medical cannabis ID card">
            <a:extLst>
              <a:ext uri="{FF2B5EF4-FFF2-40B4-BE49-F238E27FC236}">
                <a16:creationId xmlns:a16="http://schemas.microsoft.com/office/drawing/2014/main" id="{39F5CEA4-3110-405B-B583-B5AE33C445A8}"/>
              </a:ext>
            </a:extLst>
          </p:cNvPr>
          <p:cNvPicPr>
            <a:picLocks noGrp="1" noChangeAspect="1"/>
          </p:cNvPicPr>
          <p:nvPr>
            <p:ph sz="half" idx="2"/>
          </p:nvPr>
        </p:nvPicPr>
        <p:blipFill rotWithShape="1">
          <a:blip r:embed="rId3"/>
          <a:srcRect l="1247" r="3339" b="-1"/>
          <a:stretch/>
        </p:blipFill>
        <p:spPr>
          <a:xfrm>
            <a:off x="4654296" y="1403028"/>
            <a:ext cx="6903720" cy="4051943"/>
          </a:xfrm>
          <a:prstGeom prst="rect">
            <a:avLst/>
          </a:prstGeom>
        </p:spPr>
      </p:pic>
      <p:sp>
        <p:nvSpPr>
          <p:cNvPr id="5" name="Slide Number Placeholder 4">
            <a:extLst>
              <a:ext uri="{FF2B5EF4-FFF2-40B4-BE49-F238E27FC236}">
                <a16:creationId xmlns:a16="http://schemas.microsoft.com/office/drawing/2014/main" id="{6E313E61-477D-4B7F-99FA-1D8FAD6EA0B7}"/>
              </a:ext>
            </a:extLst>
          </p:cNvPr>
          <p:cNvSpPr>
            <a:spLocks noGrp="1"/>
          </p:cNvSpPr>
          <p:nvPr>
            <p:ph type="sldNum" sz="quarter" idx="12"/>
          </p:nvPr>
        </p:nvSpPr>
        <p:spPr>
          <a:xfrm>
            <a:off x="8610600" y="6356350"/>
            <a:ext cx="2743200" cy="365125"/>
          </a:xfrm>
        </p:spPr>
        <p:txBody>
          <a:bodyPr vert="horz" lIns="91440" tIns="45720" rIns="91440" bIns="45720" rtlCol="0" anchor="ctr">
            <a:normAutofit lnSpcReduction="10000"/>
          </a:bodyPr>
          <a:lstStyle/>
          <a:p>
            <a:pPr>
              <a:spcAft>
                <a:spcPts val="600"/>
              </a:spcAft>
              <a:defRPr/>
            </a:pPr>
            <a:fld id="{0A9DE821-B665-4794-9CCB-185CA8C3080E}" type="slidenum">
              <a:rPr lang="en-US" smtClean="0"/>
              <a:pPr>
                <a:spcAft>
                  <a:spcPts val="600"/>
                </a:spcAft>
                <a:defRPr/>
              </a:pPr>
              <a:t>37</a:t>
            </a:fld>
            <a:endParaRPr lang="en-US" dirty="0"/>
          </a:p>
        </p:txBody>
      </p:sp>
      <p:sp>
        <p:nvSpPr>
          <p:cNvPr id="2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125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45A1-711C-4AD3-A17C-E834ABC3E37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b="1" kern="1200" dirty="0">
                <a:solidFill>
                  <a:schemeClr val="tx1"/>
                </a:solidFill>
                <a:latin typeface="+mj-lt"/>
                <a:ea typeface="+mj-ea"/>
                <a:cs typeface="+mj-cs"/>
              </a:rPr>
              <a:t>Scenario 4</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Juan</a:t>
            </a:r>
          </a:p>
        </p:txBody>
      </p:sp>
      <p:sp>
        <p:nvSpPr>
          <p:cNvPr id="4" name="Content Placeholder 3">
            <a:extLst>
              <a:ext uri="{FF2B5EF4-FFF2-40B4-BE49-F238E27FC236}">
                <a16:creationId xmlns:a16="http://schemas.microsoft.com/office/drawing/2014/main" id="{2F268AD3-0FD1-47D9-B034-C654EF8808CB}"/>
              </a:ext>
            </a:extLst>
          </p:cNvPr>
          <p:cNvSpPr>
            <a:spLocks noGrp="1"/>
          </p:cNvSpPr>
          <p:nvPr>
            <p:ph sz="half" idx="2"/>
          </p:nvPr>
        </p:nvSpPr>
        <p:spPr>
          <a:xfrm>
            <a:off x="630936" y="2660904"/>
            <a:ext cx="5465064" cy="3547872"/>
          </a:xfrm>
        </p:spPr>
        <p:txBody>
          <a:bodyPr vert="horz" lIns="91440" tIns="45720" rIns="91440" bIns="45720" rtlCol="0" anchor="t">
            <a:normAutofit/>
          </a:bodyPr>
          <a:lstStyle/>
          <a:p>
            <a:pPr marL="109537"/>
            <a:r>
              <a:rPr lang="en-US" dirty="0"/>
              <a:t>Juan became addicted to Percocet while taking the medication in a prescribed manner and in prescribed amounts.</a:t>
            </a:r>
          </a:p>
          <a:p>
            <a:pPr marL="109537"/>
            <a:endParaRPr lang="en-US" dirty="0"/>
          </a:p>
          <a:p>
            <a:pPr marL="127000" lvl="1"/>
            <a:r>
              <a:rPr lang="en-US" altLang="en-US" sz="2800" b="1" dirty="0"/>
              <a:t>Is Juan protected under the ADA?</a:t>
            </a:r>
          </a:p>
          <a:p>
            <a:endParaRPr lang="en-US" sz="2200" dirty="0"/>
          </a:p>
        </p:txBody>
      </p:sp>
      <p:pic>
        <p:nvPicPr>
          <p:cNvPr id="6" name="Content Placeholder 5" descr="Pill bottle">
            <a:extLst>
              <a:ext uri="{FF2B5EF4-FFF2-40B4-BE49-F238E27FC236}">
                <a16:creationId xmlns:a16="http://schemas.microsoft.com/office/drawing/2014/main" id="{7DF44285-394C-4F02-8ECF-754184395350}"/>
              </a:ext>
            </a:extLst>
          </p:cNvPr>
          <p:cNvPicPr>
            <a:picLocks noGrp="1" noChangeAspect="1"/>
          </p:cNvPicPr>
          <p:nvPr>
            <p:ph sz="half" idx="1"/>
          </p:nvPr>
        </p:nvPicPr>
        <p:blipFill>
          <a:blip r:embed="rId3"/>
          <a:stretch>
            <a:fillRect/>
          </a:stretch>
        </p:blipFill>
        <p:spPr>
          <a:xfrm>
            <a:off x="6952983" y="640080"/>
            <a:ext cx="3751097" cy="5577840"/>
          </a:xfrm>
          <a:prstGeom prst="rect">
            <a:avLst/>
          </a:prstGeom>
        </p:spPr>
      </p:pic>
      <p:sp>
        <p:nvSpPr>
          <p:cNvPr id="5" name="Slide Number Placeholder 4">
            <a:extLst>
              <a:ext uri="{FF2B5EF4-FFF2-40B4-BE49-F238E27FC236}">
                <a16:creationId xmlns:a16="http://schemas.microsoft.com/office/drawing/2014/main" id="{E4EFF70D-95E1-4E59-A77F-807955C77744}"/>
              </a:ext>
            </a:extLst>
          </p:cNvPr>
          <p:cNvSpPr>
            <a:spLocks noGrp="1"/>
          </p:cNvSpPr>
          <p:nvPr>
            <p:ph type="sldNum" sz="quarter" idx="12"/>
          </p:nvPr>
        </p:nvSpPr>
        <p:spPr>
          <a:xfrm>
            <a:off x="8610600" y="6356350"/>
            <a:ext cx="2743200" cy="365125"/>
          </a:xfrm>
        </p:spPr>
        <p:txBody>
          <a:bodyPr vert="horz" lIns="91440" tIns="45720" rIns="91440" bIns="45720" rtlCol="0" anchor="ctr">
            <a:normAutofit lnSpcReduction="10000"/>
          </a:bodyPr>
          <a:lstStyle/>
          <a:p>
            <a:pPr>
              <a:spcAft>
                <a:spcPts val="600"/>
              </a:spcAft>
            </a:pPr>
            <a:fld id="{0A9DE821-B665-4794-9CCB-185CA8C3080E}" type="slidenum">
              <a:rPr lang="en-US" smtClean="0"/>
              <a:pPr>
                <a:spcAft>
                  <a:spcPts val="600"/>
                </a:spcAft>
              </a:pPr>
              <a:t>38</a:t>
            </a:fld>
            <a:endParaRPr lang="en-US" dirty="0"/>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655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3A38-F4F1-443A-850B-EBBB3D3AA9AF}"/>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5400" b="1" dirty="0"/>
              <a:t>Scenario 4a</a:t>
            </a:r>
            <a:br>
              <a:rPr lang="en-US" sz="5400" b="1" dirty="0"/>
            </a:br>
            <a:r>
              <a:rPr lang="en-US" sz="5400" b="1" dirty="0"/>
              <a:t>Juan</a:t>
            </a:r>
          </a:p>
        </p:txBody>
      </p:sp>
      <p:sp>
        <p:nvSpPr>
          <p:cNvPr id="4" name="Content Placeholder 3">
            <a:extLst>
              <a:ext uri="{FF2B5EF4-FFF2-40B4-BE49-F238E27FC236}">
                <a16:creationId xmlns:a16="http://schemas.microsoft.com/office/drawing/2014/main" id="{EC3B4AC5-E1F2-4935-90BF-DBB320B4DD06}"/>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a:r>
              <a:rPr lang="en-US" sz="3200" dirty="0"/>
              <a:t>Juan wants to take a leave of absence from his job to taper off Percocet.</a:t>
            </a:r>
          </a:p>
          <a:p>
            <a:pPr marL="0"/>
            <a:endParaRPr lang="en-US" sz="3200" b="1" dirty="0"/>
          </a:p>
          <a:p>
            <a:pPr marL="0"/>
            <a:r>
              <a:rPr lang="en-US" sz="3200" b="1" dirty="0"/>
              <a:t>Does Juan have protections under the ADA?</a:t>
            </a:r>
          </a:p>
          <a:p>
            <a:endParaRPr lang="en-US" sz="2200" dirty="0"/>
          </a:p>
        </p:txBody>
      </p:sp>
      <p:sp>
        <p:nvSpPr>
          <p:cNvPr id="5" name="Slide Number Placeholder 4">
            <a:extLst>
              <a:ext uri="{FF2B5EF4-FFF2-40B4-BE49-F238E27FC236}">
                <a16:creationId xmlns:a16="http://schemas.microsoft.com/office/drawing/2014/main" id="{8098BD01-0049-46EF-ADE3-E5D95796EC6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a:latin typeface="Calibri" panose="020F0502020204030204"/>
              </a:rPr>
              <a:pPr>
                <a:lnSpc>
                  <a:spcPct val="90000"/>
                </a:lnSpc>
                <a:spcAft>
                  <a:spcPts val="600"/>
                </a:spcAft>
                <a:defRPr/>
              </a:pPr>
              <a:t>39</a:t>
            </a:fld>
            <a:endParaRPr lang="en-US" dirty="0">
              <a:latin typeface="Calibri" panose="020F0502020204030204"/>
            </a:endParaRP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331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706234-EF26-4D30-BB5B-8AC597D0F554}"/>
              </a:ext>
            </a:extLst>
          </p:cNvPr>
          <p:cNvSpPr>
            <a:spLocks noGrp="1"/>
          </p:cNvSpPr>
          <p:nvPr>
            <p:ph type="title"/>
          </p:nvPr>
        </p:nvSpPr>
        <p:spPr>
          <a:xfrm>
            <a:off x="662535" y="708528"/>
            <a:ext cx="10691265" cy="1055560"/>
          </a:xfrm>
        </p:spPr>
        <p:txBody>
          <a:bodyPr>
            <a:normAutofit/>
          </a:bodyPr>
          <a:lstStyle/>
          <a:p>
            <a:r>
              <a:rPr lang="en-US" sz="4400" b="1" cap="none" dirty="0"/>
              <a:t>Southeast ADA Center</a:t>
            </a:r>
          </a:p>
        </p:txBody>
      </p:sp>
      <p:sp>
        <p:nvSpPr>
          <p:cNvPr id="5" name="Content Placeholder 4">
            <a:extLst>
              <a:ext uri="{FF2B5EF4-FFF2-40B4-BE49-F238E27FC236}">
                <a16:creationId xmlns:a16="http://schemas.microsoft.com/office/drawing/2014/main" id="{9A0ED460-E393-485C-8670-4172E7C5C25C}"/>
              </a:ext>
            </a:extLst>
          </p:cNvPr>
          <p:cNvSpPr>
            <a:spLocks noGrp="1"/>
          </p:cNvSpPr>
          <p:nvPr>
            <p:ph idx="1"/>
          </p:nvPr>
        </p:nvSpPr>
        <p:spPr>
          <a:xfrm>
            <a:off x="662535" y="1764088"/>
            <a:ext cx="10691265" cy="4165126"/>
          </a:xfrm>
        </p:spPr>
        <p:txBody>
          <a:bodyPr>
            <a:normAutofit/>
          </a:bodyPr>
          <a:lstStyle/>
          <a:p>
            <a:r>
              <a:rPr lang="en-US" sz="2800" dirty="0">
                <a:latin typeface="Calibri" panose="020F0502020204030204" pitchFamily="34" charset="0"/>
                <a:cs typeface="Calibri" panose="020F0502020204030204" pitchFamily="34" charset="0"/>
              </a:rPr>
              <a:t>Funded by the </a:t>
            </a:r>
            <a:r>
              <a:rPr lang="en-US" sz="2800" b="1" dirty="0">
                <a:latin typeface="Calibri" panose="020F0502020204030204" pitchFamily="34" charset="0"/>
                <a:cs typeface="Calibri" panose="020F0502020204030204" pitchFamily="34" charset="0"/>
              </a:rPr>
              <a:t>National Institute on Disability, Independent Living  and Rehabilitation Research (NIDILRR) </a:t>
            </a:r>
            <a:r>
              <a:rPr lang="en-US" sz="2800" dirty="0">
                <a:latin typeface="Calibri" panose="020F0502020204030204" pitchFamily="34" charset="0"/>
                <a:cs typeface="Calibri" panose="020F0502020204030204" pitchFamily="34" charset="0"/>
              </a:rPr>
              <a:t>through the Administration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for Community Living (ACL) and U.S. Health and Human Services.</a:t>
            </a:r>
          </a:p>
          <a:p>
            <a:endParaRPr lang="en-US" sz="2800" dirty="0">
              <a:latin typeface="Calibri" panose="020F0502020204030204" pitchFamily="34" charset="0"/>
              <a:cs typeface="Calibri" panose="020F0502020204030204" pitchFamily="34" charset="0"/>
            </a:endParaRPr>
          </a:p>
          <a:p>
            <a:pPr>
              <a:lnSpc>
                <a:spcPct val="124000"/>
              </a:lnSpc>
              <a:spcBef>
                <a:spcPts val="300"/>
              </a:spcBef>
              <a:spcAft>
                <a:spcPts val="300"/>
              </a:spcAft>
            </a:pPr>
            <a:r>
              <a:rPr lang="en-US" sz="2800" b="1" dirty="0">
                <a:latin typeface="Calibri" panose="020F0502020204030204" pitchFamily="34" charset="0"/>
                <a:cs typeface="Calibri" panose="020F0502020204030204" pitchFamily="34" charset="0"/>
              </a:rPr>
              <a:t>Phone: </a:t>
            </a:r>
            <a:r>
              <a:rPr lang="en-US" sz="2800" dirty="0">
                <a:latin typeface="Calibri" panose="020F0502020204030204" pitchFamily="34" charset="0"/>
                <a:cs typeface="Calibri" panose="020F0502020204030204" pitchFamily="34" charset="0"/>
              </a:rPr>
              <a:t>1-800-949-4232 (voice/TTY/relay)</a:t>
            </a:r>
          </a:p>
          <a:p>
            <a:pPr>
              <a:lnSpc>
                <a:spcPct val="124000"/>
              </a:lnSpc>
              <a:spcBef>
                <a:spcPts val="300"/>
              </a:spcBef>
              <a:spcAft>
                <a:spcPts val="300"/>
              </a:spcAft>
            </a:pPr>
            <a:r>
              <a:rPr lang="en-US" sz="2800" b="1" dirty="0">
                <a:latin typeface="Calibri" panose="020F0502020204030204" pitchFamily="34" charset="0"/>
                <a:cs typeface="Calibri" panose="020F0502020204030204" pitchFamily="34" charset="0"/>
              </a:rPr>
              <a:t>Email: </a:t>
            </a:r>
            <a:r>
              <a:rPr lang="en-US" sz="2800" dirty="0">
                <a:solidFill>
                  <a:srgbClr val="0000FD"/>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adasoutheast@syr.edu</a:t>
            </a:r>
            <a:endParaRPr lang="en-US" sz="2800" dirty="0">
              <a:solidFill>
                <a:srgbClr val="0000FD"/>
              </a:solidFill>
              <a:latin typeface="Calibri" panose="020F0502020204030204" pitchFamily="34" charset="0"/>
              <a:cs typeface="Calibri" panose="020F0502020204030204" pitchFamily="34" charset="0"/>
            </a:endParaRPr>
          </a:p>
          <a:p>
            <a:pPr>
              <a:lnSpc>
                <a:spcPct val="124000"/>
              </a:lnSpc>
              <a:spcBef>
                <a:spcPts val="300"/>
              </a:spcBef>
              <a:spcAft>
                <a:spcPts val="300"/>
              </a:spcAft>
            </a:pPr>
            <a:r>
              <a:rPr lang="en-US" sz="2800" b="1" dirty="0">
                <a:latin typeface="Calibri" panose="020F0502020204030204" pitchFamily="34" charset="0"/>
                <a:cs typeface="Calibri" panose="020F0502020204030204" pitchFamily="34" charset="0"/>
              </a:rPr>
              <a:t>Web: </a:t>
            </a:r>
            <a:r>
              <a:rPr lang="en-US" sz="2800" dirty="0">
                <a:solidFill>
                  <a:srgbClr val="0000F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adasoutheast.org</a:t>
            </a:r>
            <a:endParaRPr lang="en-US" sz="2800" dirty="0">
              <a:solidFill>
                <a:srgbClr val="0000FD"/>
              </a:solidFill>
              <a:latin typeface="Calibri" panose="020F0502020204030204" pitchFamily="34" charset="0"/>
              <a:cs typeface="Calibri" panose="020F0502020204030204" pitchFamily="34" charset="0"/>
            </a:endParaRPr>
          </a:p>
          <a:p>
            <a:pPr>
              <a:lnSpc>
                <a:spcPct val="124000"/>
              </a:lnSpc>
              <a:spcBef>
                <a:spcPts val="300"/>
              </a:spcBef>
              <a:spcAft>
                <a:spcPts val="300"/>
              </a:spcAft>
            </a:pPr>
            <a:endParaRPr lang="en-US" sz="2800" dirty="0">
              <a:latin typeface="Calibri" panose="020F0502020204030204" pitchFamily="34" charset="0"/>
              <a:cs typeface="Calibri" panose="020F0502020204030204" pitchFamily="34" charset="0"/>
            </a:endParaRPr>
          </a:p>
          <a:p>
            <a:endParaRPr lang="en-US" sz="2400" b="1" dirty="0"/>
          </a:p>
          <a:p>
            <a:pPr>
              <a:lnSpc>
                <a:spcPct val="124000"/>
              </a:lnSpc>
              <a:spcBef>
                <a:spcPts val="300"/>
              </a:spcBef>
              <a:spcAft>
                <a:spcPts val="300"/>
              </a:spcAft>
            </a:pPr>
            <a:endParaRPr lang="en-US" b="1" dirty="0"/>
          </a:p>
          <a:p>
            <a:endParaRPr lang="en-US" dirty="0"/>
          </a:p>
        </p:txBody>
      </p:sp>
      <p:pic>
        <p:nvPicPr>
          <p:cNvPr id="6" name="Picture 2" descr="Region 4 consists of eight states in U.S. Southeast Region. ">
            <a:extLst>
              <a:ext uri="{FF2B5EF4-FFF2-40B4-BE49-F238E27FC236}">
                <a16:creationId xmlns:a16="http://schemas.microsoft.com/office/drawing/2014/main" id="{AD4F0CDC-9725-8041-851A-58DF8B925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3422767"/>
            <a:ext cx="2339592" cy="272001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a:extLst>
              <a:ext uri="{FF2B5EF4-FFF2-40B4-BE49-F238E27FC236}">
                <a16:creationId xmlns:a16="http://schemas.microsoft.com/office/drawing/2014/main" id="{FB09C63F-5C9A-5040-94E7-8B871966A8B2}"/>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4</a:t>
            </a:fld>
            <a:endParaRPr lang="en-US" dirty="0"/>
          </a:p>
        </p:txBody>
      </p:sp>
    </p:spTree>
    <p:extLst>
      <p:ext uri="{BB962C8B-B14F-4D97-AF65-F5344CB8AC3E}">
        <p14:creationId xmlns:p14="http://schemas.microsoft.com/office/powerpoint/2010/main" val="2579648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C947-068C-420A-B73B-14099472A87B}"/>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5400" b="1" dirty="0"/>
              <a:t>Scenario 4b: Juan</a:t>
            </a:r>
          </a:p>
        </p:txBody>
      </p:sp>
      <p:sp>
        <p:nvSpPr>
          <p:cNvPr id="3" name="Content Placeholder 2">
            <a:extLst>
              <a:ext uri="{FF2B5EF4-FFF2-40B4-BE49-F238E27FC236}">
                <a16:creationId xmlns:a16="http://schemas.microsoft.com/office/drawing/2014/main" id="{12CFB70A-2CD8-4788-AFF5-2600E411A654}"/>
              </a:ext>
            </a:extLst>
          </p:cNvPr>
          <p:cNvSpPr>
            <a:spLocks noGrp="1"/>
          </p:cNvSpPr>
          <p:nvPr>
            <p:ph idx="1"/>
          </p:nvPr>
        </p:nvSpPr>
        <p:spPr>
          <a:xfrm>
            <a:off x="5126418" y="552091"/>
            <a:ext cx="6224335" cy="5431536"/>
          </a:xfrm>
        </p:spPr>
        <p:txBody>
          <a:bodyPr vert="horz" lIns="91440" tIns="45720" rIns="91440" bIns="45720" rtlCol="0" anchor="ctr">
            <a:normAutofit/>
          </a:bodyPr>
          <a:lstStyle/>
          <a:p>
            <a:pPr>
              <a:spcBef>
                <a:spcPts val="300"/>
              </a:spcBef>
              <a:spcAft>
                <a:spcPts val="300"/>
              </a:spcAft>
            </a:pPr>
            <a:r>
              <a:rPr lang="en-US" sz="3200" dirty="0"/>
              <a:t>What if Juan’s employer found out that he was using heroin on the job?</a:t>
            </a:r>
            <a:br>
              <a:rPr lang="en-US" sz="3200" dirty="0"/>
            </a:br>
            <a:r>
              <a:rPr lang="en-US" sz="3200" dirty="0"/>
              <a:t> </a:t>
            </a:r>
          </a:p>
          <a:p>
            <a:pPr>
              <a:spcBef>
                <a:spcPts val="300"/>
              </a:spcBef>
              <a:spcAft>
                <a:spcPts val="300"/>
              </a:spcAft>
            </a:pPr>
            <a:r>
              <a:rPr lang="en-US" sz="3200" b="1" dirty="0"/>
              <a:t>Would Juan have rights under the ADA?</a:t>
            </a:r>
          </a:p>
        </p:txBody>
      </p:sp>
      <p:sp>
        <p:nvSpPr>
          <p:cNvPr id="5" name="Slide Number Placeholder 4">
            <a:extLst>
              <a:ext uri="{FF2B5EF4-FFF2-40B4-BE49-F238E27FC236}">
                <a16:creationId xmlns:a16="http://schemas.microsoft.com/office/drawing/2014/main" id="{78D9AF2C-D312-4437-B02D-A1C9ACF57C10}"/>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lnSpc>
                <a:spcPct val="90000"/>
              </a:lnSpc>
              <a:spcAft>
                <a:spcPts val="600"/>
              </a:spcAft>
              <a:defRPr/>
            </a:pPr>
            <a:fld id="{0A9DE821-B665-4794-9CCB-185CA8C3080E}" type="slidenum">
              <a:rPr lang="en-US">
                <a:latin typeface="Calibri" panose="020F0502020204030204"/>
              </a:rPr>
              <a:pPr>
                <a:lnSpc>
                  <a:spcPct val="90000"/>
                </a:lnSpc>
                <a:spcAft>
                  <a:spcPts val="600"/>
                </a:spcAft>
                <a:defRPr/>
              </a:pPr>
              <a:t>40</a:t>
            </a:fld>
            <a:endParaRPr lang="en-US" dirty="0">
              <a:latin typeface="Calibri" panose="020F0502020204030204"/>
            </a:endParaRP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277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0DF3-8DCA-4865-806B-7F069D1E1512}"/>
              </a:ext>
            </a:extLst>
          </p:cNvPr>
          <p:cNvSpPr>
            <a:spLocks noGrp="1"/>
          </p:cNvSpPr>
          <p:nvPr>
            <p:ph type="title"/>
          </p:nvPr>
        </p:nvSpPr>
        <p:spPr>
          <a:xfrm>
            <a:off x="841248" y="548640"/>
            <a:ext cx="3600860" cy="5431536"/>
          </a:xfrm>
        </p:spPr>
        <p:txBody>
          <a:bodyPr>
            <a:normAutofit/>
          </a:bodyPr>
          <a:lstStyle/>
          <a:p>
            <a:r>
              <a:rPr lang="en-US" b="1" dirty="0"/>
              <a:t>ADA </a:t>
            </a:r>
            <a:br>
              <a:rPr lang="en-US" b="1" dirty="0"/>
            </a:br>
            <a:r>
              <a:rPr lang="en-US" b="1" dirty="0"/>
              <a:t>National Network Publications</a:t>
            </a:r>
            <a:br>
              <a:rPr lang="en-US" dirty="0"/>
            </a:br>
            <a:r>
              <a:rPr lang="en-US" sz="2800" dirty="0"/>
              <a:t>(slide 1 of 2)</a:t>
            </a:r>
            <a:br>
              <a:rPr lang="en-US" sz="5400" dirty="0"/>
            </a:br>
            <a:endParaRPr lang="en-US" sz="5400" dirty="0"/>
          </a:p>
        </p:txBody>
      </p:sp>
      <p:sp>
        <p:nvSpPr>
          <p:cNvPr id="3" name="Content Placeholder 2">
            <a:extLst>
              <a:ext uri="{FF2B5EF4-FFF2-40B4-BE49-F238E27FC236}">
                <a16:creationId xmlns:a16="http://schemas.microsoft.com/office/drawing/2014/main" id="{F0E3A877-C399-4A0C-88B3-84A0B67DC567}"/>
              </a:ext>
            </a:extLst>
          </p:cNvPr>
          <p:cNvSpPr>
            <a:spLocks noGrp="1"/>
          </p:cNvSpPr>
          <p:nvPr>
            <p:ph idx="1"/>
          </p:nvPr>
        </p:nvSpPr>
        <p:spPr>
          <a:xfrm>
            <a:off x="5126418" y="552091"/>
            <a:ext cx="6224335" cy="5431536"/>
          </a:xfrm>
        </p:spPr>
        <p:txBody>
          <a:bodyPr anchor="ctr">
            <a:normAutofit/>
          </a:bodyPr>
          <a:lstStyle/>
          <a:p>
            <a:pPr>
              <a:lnSpc>
                <a:spcPct val="114000"/>
              </a:lnSpc>
              <a:spcBef>
                <a:spcPts val="300"/>
              </a:spcBef>
              <a:spcAft>
                <a:spcPts val="300"/>
              </a:spcAft>
            </a:pPr>
            <a:r>
              <a:rPr lang="en-US" sz="2800" b="1" dirty="0">
                <a:solidFill>
                  <a:srgbClr val="005C9E"/>
                </a:solidFill>
                <a:hlinkClick r:id="rId3" tooltip="The ADA, Addiction, and Recovery Fact Sheet">
                  <a:extLst>
                    <a:ext uri="{A12FA001-AC4F-418D-AE19-62706E023703}">
                      <ahyp:hlinkClr xmlns:ahyp="http://schemas.microsoft.com/office/drawing/2018/hyperlinkcolor" val="tx"/>
                    </a:ext>
                  </a:extLst>
                </a:hlinkClick>
              </a:rPr>
              <a:t>The ADA, Addiction, and Recovery Fact Sheet</a:t>
            </a:r>
            <a:br>
              <a:rPr lang="en-US" sz="2800" b="1" dirty="0">
                <a:solidFill>
                  <a:schemeClr val="accent4">
                    <a:lumMod val="75000"/>
                  </a:schemeClr>
                </a:solidFill>
              </a:rPr>
            </a:br>
            <a:r>
              <a:rPr lang="en-US" sz="2800" b="1" dirty="0"/>
              <a:t>Web</a:t>
            </a:r>
            <a:r>
              <a:rPr lang="en-US" sz="2800" dirty="0"/>
              <a:t>: adata.org/factsheet/ada-addiction-and-recovery</a:t>
            </a:r>
            <a:br>
              <a:rPr lang="en-US" sz="2800" dirty="0"/>
            </a:br>
            <a:endParaRPr lang="en-US" sz="2800" dirty="0"/>
          </a:p>
          <a:p>
            <a:pPr>
              <a:lnSpc>
                <a:spcPct val="114000"/>
              </a:lnSpc>
              <a:spcBef>
                <a:spcPts val="300"/>
              </a:spcBef>
              <a:spcAft>
                <a:spcPts val="300"/>
              </a:spcAft>
            </a:pPr>
            <a:r>
              <a:rPr lang="en-US" sz="2800" b="1" dirty="0">
                <a:solidFill>
                  <a:srgbClr val="005C9E"/>
                </a:solidFill>
                <a:hlinkClick r:id="rId4" tooltip="The ADA, Addiction, Recovery, &amp; State and Local Governments Fact Sheet">
                  <a:extLst>
                    <a:ext uri="{A12FA001-AC4F-418D-AE19-62706E023703}">
                      <ahyp:hlinkClr xmlns:ahyp="http://schemas.microsoft.com/office/drawing/2018/hyperlinkcolor" val="tx"/>
                    </a:ext>
                  </a:extLst>
                </a:hlinkClick>
              </a:rPr>
              <a:t>The ADA, Addiction, Recovery, &amp; State and Local Governments Fact Sheet</a:t>
            </a:r>
            <a:br>
              <a:rPr lang="en-US" sz="2800" dirty="0"/>
            </a:br>
            <a:r>
              <a:rPr lang="en-US" sz="2800" b="1" dirty="0"/>
              <a:t>Web</a:t>
            </a:r>
            <a:r>
              <a:rPr lang="en-US" sz="2800" dirty="0"/>
              <a:t>: adata.org/factsheet/ada-addiction-and-recovery-and-government</a:t>
            </a:r>
          </a:p>
          <a:p>
            <a:pPr marL="0" indent="0">
              <a:spcBef>
                <a:spcPts val="300"/>
              </a:spcBef>
              <a:spcAft>
                <a:spcPts val="300"/>
              </a:spcAft>
              <a:buNone/>
            </a:pPr>
            <a:endParaRPr lang="en-US" dirty="0"/>
          </a:p>
          <a:p>
            <a:pPr marL="0" indent="0">
              <a:buNone/>
            </a:pPr>
            <a:endParaRPr lang="en-US" sz="2200" dirty="0"/>
          </a:p>
        </p:txBody>
      </p:sp>
      <p:sp>
        <p:nvSpPr>
          <p:cNvPr id="4" name="Slide Number Placeholder 3">
            <a:extLst>
              <a:ext uri="{FF2B5EF4-FFF2-40B4-BE49-F238E27FC236}">
                <a16:creationId xmlns:a16="http://schemas.microsoft.com/office/drawing/2014/main" id="{5998EF66-CC55-4692-82BF-EF816BCB90CC}"/>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41</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2308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0DF3-8DCA-4865-806B-7F069D1E1512}"/>
              </a:ext>
            </a:extLst>
          </p:cNvPr>
          <p:cNvSpPr>
            <a:spLocks noGrp="1"/>
          </p:cNvSpPr>
          <p:nvPr>
            <p:ph type="title"/>
          </p:nvPr>
        </p:nvSpPr>
        <p:spPr>
          <a:xfrm>
            <a:off x="841248" y="548640"/>
            <a:ext cx="3600860" cy="5431536"/>
          </a:xfrm>
        </p:spPr>
        <p:txBody>
          <a:bodyPr>
            <a:normAutofit/>
          </a:bodyPr>
          <a:lstStyle/>
          <a:p>
            <a:r>
              <a:rPr lang="en-US" b="1" dirty="0"/>
              <a:t>ADA </a:t>
            </a:r>
            <a:br>
              <a:rPr lang="en-US" b="1" dirty="0"/>
            </a:br>
            <a:r>
              <a:rPr lang="en-US" b="1" dirty="0"/>
              <a:t>National Network Publications</a:t>
            </a:r>
            <a:br>
              <a:rPr lang="en-US" dirty="0"/>
            </a:br>
            <a:r>
              <a:rPr lang="en-US" sz="2800" dirty="0"/>
              <a:t>(slide 2 of 2)</a:t>
            </a:r>
          </a:p>
        </p:txBody>
      </p:sp>
      <p:sp>
        <p:nvSpPr>
          <p:cNvPr id="3" name="Content Placeholder 2">
            <a:extLst>
              <a:ext uri="{FF2B5EF4-FFF2-40B4-BE49-F238E27FC236}">
                <a16:creationId xmlns:a16="http://schemas.microsoft.com/office/drawing/2014/main" id="{F0E3A877-C399-4A0C-88B3-84A0B67DC567}"/>
              </a:ext>
            </a:extLst>
          </p:cNvPr>
          <p:cNvSpPr>
            <a:spLocks noGrp="1"/>
          </p:cNvSpPr>
          <p:nvPr>
            <p:ph idx="1"/>
          </p:nvPr>
        </p:nvSpPr>
        <p:spPr>
          <a:xfrm>
            <a:off x="5126418" y="552091"/>
            <a:ext cx="6224335" cy="6169384"/>
          </a:xfrm>
        </p:spPr>
        <p:txBody>
          <a:bodyPr anchor="ctr">
            <a:normAutofit/>
          </a:bodyPr>
          <a:lstStyle/>
          <a:p>
            <a:pPr>
              <a:lnSpc>
                <a:spcPct val="114000"/>
              </a:lnSpc>
              <a:spcBef>
                <a:spcPts val="300"/>
              </a:spcBef>
              <a:spcAft>
                <a:spcPts val="300"/>
              </a:spcAft>
            </a:pPr>
            <a:r>
              <a:rPr lang="en-US" sz="2800" b="1" dirty="0">
                <a:solidFill>
                  <a:srgbClr val="005C9E"/>
                </a:solidFill>
                <a:hlinkClick r:id="rId3" tooltip="The ADA, Addiction, Recovery, &amp; Employment Fact Sheet">
                  <a:extLst>
                    <a:ext uri="{A12FA001-AC4F-418D-AE19-62706E023703}">
                      <ahyp:hlinkClr xmlns:ahyp="http://schemas.microsoft.com/office/drawing/2018/hyperlinkcolor" val="tx"/>
                    </a:ext>
                  </a:extLst>
                </a:hlinkClick>
              </a:rPr>
              <a:t>The ADA, Addiction, Recovery, &amp; Employment Fact Sheet</a:t>
            </a:r>
            <a:br>
              <a:rPr lang="en-US" sz="2800" dirty="0"/>
            </a:br>
            <a:r>
              <a:rPr lang="en-US" sz="2800" b="1" dirty="0"/>
              <a:t>Web</a:t>
            </a:r>
            <a:r>
              <a:rPr lang="en-US" sz="2800" dirty="0"/>
              <a:t>: </a:t>
            </a:r>
            <a:r>
              <a:rPr lang="en-US" dirty="0"/>
              <a:t>ada</a:t>
            </a:r>
            <a:r>
              <a:rPr lang="en-US" sz="2800" dirty="0"/>
              <a:t>ta.org/factsheet/ada-addiction-recovery-and-employment</a:t>
            </a:r>
            <a:br>
              <a:rPr lang="en-US" sz="2800" dirty="0"/>
            </a:br>
            <a:endParaRPr lang="en-US" sz="2800" dirty="0"/>
          </a:p>
          <a:p>
            <a:pPr>
              <a:lnSpc>
                <a:spcPct val="114000"/>
              </a:lnSpc>
              <a:spcBef>
                <a:spcPts val="300"/>
              </a:spcBef>
              <a:spcAft>
                <a:spcPts val="300"/>
              </a:spcAft>
            </a:pPr>
            <a:r>
              <a:rPr lang="en-US" sz="2800" b="1" dirty="0">
                <a:solidFill>
                  <a:srgbClr val="005C9E"/>
                </a:solidFill>
                <a:hlinkClick r:id="rId4" tooltip="Reasonable Accommodations in the Workplace">
                  <a:extLst>
                    <a:ext uri="{A12FA001-AC4F-418D-AE19-62706E023703}">
                      <ahyp:hlinkClr xmlns:ahyp="http://schemas.microsoft.com/office/drawing/2018/hyperlinkcolor" val="tx"/>
                    </a:ext>
                  </a:extLst>
                </a:hlinkClick>
              </a:rPr>
              <a:t>Reasonable Accommodations in the Workplace</a:t>
            </a:r>
            <a:br>
              <a:rPr lang="en-US" sz="2800" dirty="0"/>
            </a:br>
            <a:r>
              <a:rPr lang="en-US" sz="2800" b="1" dirty="0"/>
              <a:t>Web</a:t>
            </a:r>
            <a:r>
              <a:rPr lang="en-US" sz="2800" dirty="0"/>
              <a:t>: adata.org/factsheet/reasonable-accommodations-workplace</a:t>
            </a:r>
            <a:br>
              <a:rPr lang="en-US" sz="2800" dirty="0"/>
            </a:br>
            <a:endParaRPr lang="en-US" sz="2800" dirty="0"/>
          </a:p>
          <a:p>
            <a:pPr>
              <a:lnSpc>
                <a:spcPct val="114000"/>
              </a:lnSpc>
              <a:spcBef>
                <a:spcPts val="300"/>
              </a:spcBef>
              <a:spcAft>
                <a:spcPts val="300"/>
              </a:spcAft>
            </a:pPr>
            <a:r>
              <a:rPr lang="en-US" sz="2800" b="1" dirty="0">
                <a:solidFill>
                  <a:srgbClr val="005C9E"/>
                </a:solidFill>
                <a:hlinkClick r:id="rId5" tooltip="Work-Leave, the ADA, and the FMLA">
                  <a:extLst>
                    <a:ext uri="{A12FA001-AC4F-418D-AE19-62706E023703}">
                      <ahyp:hlinkClr xmlns:ahyp="http://schemas.microsoft.com/office/drawing/2018/hyperlinkcolor" val="tx"/>
                    </a:ext>
                  </a:extLst>
                </a:hlinkClick>
              </a:rPr>
              <a:t>Work-Leave, the ADA, and the FMLA</a:t>
            </a:r>
            <a:br>
              <a:rPr lang="en-US" sz="2800" dirty="0"/>
            </a:br>
            <a:r>
              <a:rPr lang="en-US" sz="2800" b="1" dirty="0"/>
              <a:t>Web</a:t>
            </a:r>
            <a:r>
              <a:rPr lang="en-US" sz="2800" dirty="0"/>
              <a:t>: adata.org/factsheet/work-leave</a:t>
            </a:r>
            <a:endParaRPr lang="en-US" dirty="0"/>
          </a:p>
          <a:p>
            <a:pPr marL="0" indent="0">
              <a:spcBef>
                <a:spcPts val="300"/>
              </a:spcBef>
              <a:spcAft>
                <a:spcPts val="300"/>
              </a:spcAft>
              <a:buNone/>
            </a:pPr>
            <a:endParaRPr lang="en-US" dirty="0"/>
          </a:p>
          <a:p>
            <a:pPr marL="0" indent="0">
              <a:buNone/>
            </a:pPr>
            <a:endParaRPr lang="en-US" sz="2200" dirty="0"/>
          </a:p>
        </p:txBody>
      </p:sp>
      <p:sp>
        <p:nvSpPr>
          <p:cNvPr id="4" name="Slide Number Placeholder 3">
            <a:extLst>
              <a:ext uri="{FF2B5EF4-FFF2-40B4-BE49-F238E27FC236}">
                <a16:creationId xmlns:a16="http://schemas.microsoft.com/office/drawing/2014/main" id="{5998EF66-CC55-4692-82BF-EF816BCB90CC}"/>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42</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0538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0DF3-8DCA-4865-806B-7F069D1E1512}"/>
              </a:ext>
            </a:extLst>
          </p:cNvPr>
          <p:cNvSpPr>
            <a:spLocks noGrp="1"/>
          </p:cNvSpPr>
          <p:nvPr>
            <p:ph type="title"/>
          </p:nvPr>
        </p:nvSpPr>
        <p:spPr>
          <a:xfrm>
            <a:off x="841248" y="548640"/>
            <a:ext cx="3600860" cy="5431536"/>
          </a:xfrm>
        </p:spPr>
        <p:txBody>
          <a:bodyPr>
            <a:normAutofit/>
          </a:bodyPr>
          <a:lstStyle/>
          <a:p>
            <a:r>
              <a:rPr lang="en-US" b="1" dirty="0"/>
              <a:t>Southeast </a:t>
            </a:r>
            <a:br>
              <a:rPr lang="en-US" b="1" dirty="0"/>
            </a:br>
            <a:r>
              <a:rPr lang="en-US" b="1" dirty="0"/>
              <a:t>ADA </a:t>
            </a:r>
            <a:br>
              <a:rPr lang="en-US" b="1" dirty="0"/>
            </a:br>
            <a:r>
              <a:rPr lang="en-US" b="1" dirty="0"/>
              <a:t>Center Resources</a:t>
            </a:r>
          </a:p>
        </p:txBody>
      </p:sp>
      <p:sp>
        <p:nvSpPr>
          <p:cNvPr id="3" name="Content Placeholder 2">
            <a:extLst>
              <a:ext uri="{FF2B5EF4-FFF2-40B4-BE49-F238E27FC236}">
                <a16:creationId xmlns:a16="http://schemas.microsoft.com/office/drawing/2014/main" id="{F0E3A877-C399-4A0C-88B3-84A0B67DC567}"/>
              </a:ext>
            </a:extLst>
          </p:cNvPr>
          <p:cNvSpPr>
            <a:spLocks noGrp="1"/>
          </p:cNvSpPr>
          <p:nvPr>
            <p:ph idx="1"/>
          </p:nvPr>
        </p:nvSpPr>
        <p:spPr>
          <a:xfrm>
            <a:off x="5126418" y="552091"/>
            <a:ext cx="7010718" cy="5431536"/>
          </a:xfrm>
        </p:spPr>
        <p:txBody>
          <a:bodyPr anchor="ctr">
            <a:normAutofit/>
          </a:bodyPr>
          <a:lstStyle/>
          <a:p>
            <a:pPr>
              <a:spcBef>
                <a:spcPts val="300"/>
              </a:spcBef>
              <a:spcAft>
                <a:spcPts val="300"/>
              </a:spcAft>
            </a:pPr>
            <a:r>
              <a:rPr lang="en-US" b="1" i="1" dirty="0">
                <a:solidFill>
                  <a:srgbClr val="005C9E"/>
                </a:solidFill>
                <a:hlinkClick r:id="rId3" tooltip="ADA Live! Podcast: Opioid Addiction and the ADA">
                  <a:extLst>
                    <a:ext uri="{A12FA001-AC4F-418D-AE19-62706E023703}">
                      <ahyp:hlinkClr xmlns:ahyp="http://schemas.microsoft.com/office/drawing/2018/hyperlinkcolor" val="tx"/>
                    </a:ext>
                  </a:extLst>
                </a:hlinkClick>
              </a:rPr>
              <a:t>ADA Live! </a:t>
            </a:r>
            <a:r>
              <a:rPr lang="en-US" b="1" dirty="0">
                <a:solidFill>
                  <a:srgbClr val="005C9E"/>
                </a:solidFill>
                <a:hlinkClick r:id="rId3" tooltip="ADA Live! Podcast: Opioid Addiction and the ADA">
                  <a:extLst>
                    <a:ext uri="{A12FA001-AC4F-418D-AE19-62706E023703}">
                      <ahyp:hlinkClr xmlns:ahyp="http://schemas.microsoft.com/office/drawing/2018/hyperlinkcolor" val="tx"/>
                    </a:ext>
                  </a:extLst>
                </a:hlinkClick>
              </a:rPr>
              <a:t>Podcast: Opioid Addiction and the ADA</a:t>
            </a:r>
            <a:br>
              <a:rPr lang="en-US" b="1" dirty="0"/>
            </a:br>
            <a:r>
              <a:rPr lang="en-US" b="1" dirty="0"/>
              <a:t>Web</a:t>
            </a:r>
            <a:r>
              <a:rPr lang="en-US" dirty="0"/>
              <a:t>: adalive.org/episodes/episode-67</a:t>
            </a:r>
            <a:br>
              <a:rPr lang="en-US" dirty="0"/>
            </a:br>
            <a:endParaRPr lang="en-US" dirty="0"/>
          </a:p>
          <a:p>
            <a:pPr>
              <a:spcBef>
                <a:spcPts val="300"/>
              </a:spcBef>
              <a:spcAft>
                <a:spcPts val="300"/>
              </a:spcAft>
            </a:pPr>
            <a:r>
              <a:rPr lang="en-US" b="1" i="1" dirty="0">
                <a:solidFill>
                  <a:srgbClr val="005C9E"/>
                </a:solidFill>
                <a:hlinkClick r:id="rId4" tooltip="ADA Live! Podcast: Opioid Addiction and the ADA with the U.S. Department of Justice">
                  <a:extLst>
                    <a:ext uri="{A12FA001-AC4F-418D-AE19-62706E023703}">
                      <ahyp:hlinkClr xmlns:ahyp="http://schemas.microsoft.com/office/drawing/2018/hyperlinkcolor" val="tx"/>
                    </a:ext>
                  </a:extLst>
                </a:hlinkClick>
              </a:rPr>
              <a:t>ADA Live! </a:t>
            </a:r>
            <a:r>
              <a:rPr lang="en-US" b="1" dirty="0">
                <a:solidFill>
                  <a:srgbClr val="005C9E"/>
                </a:solidFill>
                <a:hlinkClick r:id="rId4" tooltip="ADA Live! Podcast: Opioid Addiction and the ADA with the U.S. Department of Justice">
                  <a:extLst>
                    <a:ext uri="{A12FA001-AC4F-418D-AE19-62706E023703}">
                      <ahyp:hlinkClr xmlns:ahyp="http://schemas.microsoft.com/office/drawing/2018/hyperlinkcolor" val="tx"/>
                    </a:ext>
                  </a:extLst>
                </a:hlinkClick>
              </a:rPr>
              <a:t>Podcast: Opioid Addiction and the ADA with the U.S. Department of Justice</a:t>
            </a:r>
            <a:br>
              <a:rPr lang="en-US" b="1" dirty="0"/>
            </a:br>
            <a:r>
              <a:rPr lang="en-US" b="1" dirty="0"/>
              <a:t>Web</a:t>
            </a:r>
            <a:r>
              <a:rPr lang="en-US" dirty="0"/>
              <a:t>: adalive.org/episodes/episode-68</a:t>
            </a:r>
            <a:br>
              <a:rPr lang="en-US" dirty="0"/>
            </a:br>
            <a:endParaRPr lang="en-US" dirty="0"/>
          </a:p>
          <a:p>
            <a:pPr>
              <a:spcBef>
                <a:spcPts val="300"/>
              </a:spcBef>
              <a:spcAft>
                <a:spcPts val="300"/>
              </a:spcAft>
            </a:pPr>
            <a:r>
              <a:rPr lang="en-US" b="1" dirty="0">
                <a:solidFill>
                  <a:srgbClr val="005C9E"/>
                </a:solidFill>
                <a:hlinkClick r:id="rId5" tooltip="Resource List: Opioid Addiction and the ADA">
                  <a:extLst>
                    <a:ext uri="{A12FA001-AC4F-418D-AE19-62706E023703}">
                      <ahyp:hlinkClr xmlns:ahyp="http://schemas.microsoft.com/office/drawing/2018/hyperlinkcolor" val="tx"/>
                    </a:ext>
                  </a:extLst>
                </a:hlinkClick>
              </a:rPr>
              <a:t>Resource List: Opioid Addiction and the ADA</a:t>
            </a:r>
            <a:br>
              <a:rPr lang="en-US" b="1" dirty="0"/>
            </a:br>
            <a:r>
              <a:rPr lang="en-US" b="1" dirty="0"/>
              <a:t>Web</a:t>
            </a:r>
            <a:r>
              <a:rPr lang="en-US" dirty="0"/>
              <a:t>: adalive.org/resources/episode-67-resources</a:t>
            </a:r>
          </a:p>
          <a:p>
            <a:pPr marL="0" indent="0">
              <a:buNone/>
            </a:pPr>
            <a:endParaRPr lang="en-US" sz="2200" dirty="0"/>
          </a:p>
        </p:txBody>
      </p:sp>
      <p:sp>
        <p:nvSpPr>
          <p:cNvPr id="4" name="Slide Number Placeholder 3">
            <a:extLst>
              <a:ext uri="{FF2B5EF4-FFF2-40B4-BE49-F238E27FC236}">
                <a16:creationId xmlns:a16="http://schemas.microsoft.com/office/drawing/2014/main" id="{5998EF66-CC55-4692-82BF-EF816BCB90CC}"/>
              </a:ext>
            </a:extLst>
          </p:cNvPr>
          <p:cNvSpPr>
            <a:spLocks noGrp="1"/>
          </p:cNvSpPr>
          <p:nvPr>
            <p:ph type="sldNum" sz="quarter" idx="12"/>
          </p:nvPr>
        </p:nvSpPr>
        <p:spPr>
          <a:xfrm>
            <a:off x="8610600" y="6356350"/>
            <a:ext cx="2743200" cy="365125"/>
          </a:xfrm>
        </p:spPr>
        <p:txBody>
          <a:bodyPr>
            <a:normAutofit lnSpcReduction="10000"/>
          </a:bodyPr>
          <a:lstStyle/>
          <a:p>
            <a:pPr>
              <a:spcAft>
                <a:spcPts val="600"/>
              </a:spcAft>
            </a:pPr>
            <a:fld id="{0A9DE821-B665-4794-9CCB-185CA8C3080E}" type="slidenum">
              <a:rPr lang="en-US" smtClean="0"/>
              <a:pPr>
                <a:spcAft>
                  <a:spcPts val="600"/>
                </a:spcAft>
              </a:pPr>
              <a:t>43</a:t>
            </a:fld>
            <a:endParaRPr lang="en-US"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9475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4546-D0EC-4AE3-9FD6-FBA68E498C9E}"/>
              </a:ext>
            </a:extLst>
          </p:cNvPr>
          <p:cNvSpPr>
            <a:spLocks noGrp="1"/>
          </p:cNvSpPr>
          <p:nvPr>
            <p:ph type="title"/>
          </p:nvPr>
        </p:nvSpPr>
        <p:spPr/>
        <p:txBody>
          <a:bodyPr>
            <a:normAutofit fontScale="90000"/>
          </a:bodyPr>
          <a:lstStyle/>
          <a:p>
            <a:r>
              <a:rPr lang="en-US" sz="4400" b="1" dirty="0"/>
              <a:t>U.S. Equal Employment Opportunity Commission (EEOC) Enforcement Guidance </a:t>
            </a:r>
            <a:r>
              <a:rPr lang="en-US" sz="3100" dirty="0"/>
              <a:t>(slide 1 of 3)</a:t>
            </a:r>
          </a:p>
        </p:txBody>
      </p:sp>
      <p:sp>
        <p:nvSpPr>
          <p:cNvPr id="3" name="Content Placeholder 2">
            <a:extLst>
              <a:ext uri="{FF2B5EF4-FFF2-40B4-BE49-F238E27FC236}">
                <a16:creationId xmlns:a16="http://schemas.microsoft.com/office/drawing/2014/main" id="{EE0C91F2-0E81-49DB-9DC7-DCC8B2B3297A}"/>
              </a:ext>
            </a:extLst>
          </p:cNvPr>
          <p:cNvSpPr>
            <a:spLocks noGrp="1"/>
          </p:cNvSpPr>
          <p:nvPr>
            <p:ph idx="1"/>
          </p:nvPr>
        </p:nvSpPr>
        <p:spPr/>
        <p:txBody>
          <a:bodyPr/>
          <a:lstStyle/>
          <a:p>
            <a:pPr>
              <a:lnSpc>
                <a:spcPct val="114000"/>
              </a:lnSpc>
              <a:spcBef>
                <a:spcPts val="300"/>
              </a:spcBef>
              <a:spcAft>
                <a:spcPts val="300"/>
              </a:spcAft>
            </a:pPr>
            <a:r>
              <a:rPr lang="en-US" sz="2800" b="1" dirty="0">
                <a:solidFill>
                  <a:srgbClr val="005C9E"/>
                </a:solidFill>
                <a:hlinkClick r:id="rId3" tooltip="EEOC Enforcement Guidance: Reasonable Accommodation and Undue Hardship Under the ADA">
                  <a:extLst>
                    <a:ext uri="{A12FA001-AC4F-418D-AE19-62706E023703}">
                      <ahyp:hlinkClr xmlns:ahyp="http://schemas.microsoft.com/office/drawing/2018/hyperlinkcolor" val="tx"/>
                    </a:ext>
                  </a:extLst>
                </a:hlinkClick>
              </a:rPr>
              <a:t>Reasonable Accommodation and Undue Hardship Under the ADA</a:t>
            </a:r>
            <a:br>
              <a:rPr lang="en-US" sz="2800" dirty="0"/>
            </a:br>
            <a:r>
              <a:rPr lang="en-US" sz="2800" b="1" dirty="0"/>
              <a:t>Web</a:t>
            </a:r>
            <a:r>
              <a:rPr lang="en-US" sz="2800" dirty="0"/>
              <a:t>: eeoc.gov/policy/docs/accommodation.html</a:t>
            </a:r>
          </a:p>
          <a:p>
            <a:pPr>
              <a:lnSpc>
                <a:spcPct val="114000"/>
              </a:lnSpc>
              <a:spcBef>
                <a:spcPts val="300"/>
              </a:spcBef>
              <a:spcAft>
                <a:spcPts val="300"/>
              </a:spcAft>
            </a:pPr>
            <a:r>
              <a:rPr lang="en-US" sz="2800" b="1" dirty="0">
                <a:solidFill>
                  <a:srgbClr val="005C9E"/>
                </a:solidFill>
                <a:hlinkClick r:id="rId4" tooltip="EEOC Enforcement Guidance: Preemployment Disability-Related Questions and Medical Examinations">
                  <a:extLst>
                    <a:ext uri="{A12FA001-AC4F-418D-AE19-62706E023703}">
                      <ahyp:hlinkClr xmlns:ahyp="http://schemas.microsoft.com/office/drawing/2018/hyperlinkcolor" val="tx"/>
                    </a:ext>
                  </a:extLst>
                </a:hlinkClick>
              </a:rPr>
              <a:t>Preemployment Disability-Related Questions and Medical Examinations</a:t>
            </a:r>
            <a:br>
              <a:rPr lang="en-US" sz="2800" b="1" dirty="0">
                <a:solidFill>
                  <a:schemeClr val="accent4">
                    <a:lumMod val="75000"/>
                  </a:schemeClr>
                </a:solidFill>
              </a:rPr>
            </a:br>
            <a:r>
              <a:rPr lang="en-US" sz="2800" b="1" dirty="0"/>
              <a:t>Web</a:t>
            </a:r>
            <a:r>
              <a:rPr lang="en-US" sz="2800" dirty="0"/>
              <a:t>: eeoc.gov/policy/docs/preemp.html</a:t>
            </a:r>
          </a:p>
          <a:p>
            <a:pPr>
              <a:lnSpc>
                <a:spcPct val="114000"/>
              </a:lnSpc>
              <a:spcBef>
                <a:spcPts val="300"/>
              </a:spcBef>
              <a:spcAft>
                <a:spcPts val="300"/>
              </a:spcAft>
            </a:pPr>
            <a:r>
              <a:rPr lang="en-US" sz="2800" b="1" dirty="0">
                <a:solidFill>
                  <a:srgbClr val="005C9E"/>
                </a:solidFill>
                <a:hlinkClick r:id="rId5" tooltip="Disability-Related Inquiries and Medical Examinations of Employees Under the Americans with Disabilities Act">
                  <a:extLst>
                    <a:ext uri="{A12FA001-AC4F-418D-AE19-62706E023703}">
                      <ahyp:hlinkClr xmlns:ahyp="http://schemas.microsoft.com/office/drawing/2018/hyperlinkcolor" val="tx"/>
                    </a:ext>
                  </a:extLst>
                </a:hlinkClick>
              </a:rPr>
              <a:t>Disability-Related Inquiries and Medical Examinations of Employees Under the Americans with Disabilities Act</a:t>
            </a:r>
            <a:br>
              <a:rPr lang="en-US" sz="2800" b="1" dirty="0">
                <a:solidFill>
                  <a:schemeClr val="accent4">
                    <a:lumMod val="75000"/>
                  </a:schemeClr>
                </a:solidFill>
              </a:rPr>
            </a:br>
            <a:r>
              <a:rPr lang="en-US" sz="2800" b="1" dirty="0"/>
              <a:t>Web</a:t>
            </a:r>
            <a:r>
              <a:rPr lang="en-US" sz="2800" dirty="0"/>
              <a:t>: eeoc.gov/policy/docs/guidance-inquiries.html</a:t>
            </a:r>
          </a:p>
          <a:p>
            <a:endParaRPr lang="en-US" dirty="0"/>
          </a:p>
        </p:txBody>
      </p:sp>
      <p:sp>
        <p:nvSpPr>
          <p:cNvPr id="4" name="Slide Number Placeholder 3">
            <a:extLst>
              <a:ext uri="{FF2B5EF4-FFF2-40B4-BE49-F238E27FC236}">
                <a16:creationId xmlns:a16="http://schemas.microsoft.com/office/drawing/2014/main" id="{08740EA7-C221-49D2-AE61-5BCED68B49C0}"/>
              </a:ext>
            </a:extLst>
          </p:cNvPr>
          <p:cNvSpPr>
            <a:spLocks noGrp="1"/>
          </p:cNvSpPr>
          <p:nvPr>
            <p:ph type="sldNum" sz="quarter" idx="12"/>
          </p:nvPr>
        </p:nvSpPr>
        <p:spPr/>
        <p:txBody>
          <a:bodyPr/>
          <a:lstStyle/>
          <a:p>
            <a:fld id="{0A9DE821-B665-4794-9CCB-185CA8C3080E}" type="slidenum">
              <a:rPr lang="en-US" smtClean="0"/>
              <a:t>44</a:t>
            </a:fld>
            <a:endParaRPr lang="en-US" dirty="0"/>
          </a:p>
        </p:txBody>
      </p:sp>
    </p:spTree>
    <p:extLst>
      <p:ext uri="{BB962C8B-B14F-4D97-AF65-F5344CB8AC3E}">
        <p14:creationId xmlns:p14="http://schemas.microsoft.com/office/powerpoint/2010/main" val="1005579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4546-D0EC-4AE3-9FD6-FBA68E498C9E}"/>
              </a:ext>
            </a:extLst>
          </p:cNvPr>
          <p:cNvSpPr>
            <a:spLocks noGrp="1"/>
          </p:cNvSpPr>
          <p:nvPr>
            <p:ph type="title"/>
          </p:nvPr>
        </p:nvSpPr>
        <p:spPr/>
        <p:txBody>
          <a:bodyPr>
            <a:normAutofit/>
          </a:bodyPr>
          <a:lstStyle/>
          <a:p>
            <a:r>
              <a:rPr lang="en-US" sz="4000" b="1" dirty="0"/>
              <a:t>U.S. Equal Employment Opportunity Commission (EEOC) Enforcement Guidance </a:t>
            </a:r>
            <a:r>
              <a:rPr lang="en-US" sz="2800" dirty="0"/>
              <a:t>(slide 2 of 3)</a:t>
            </a:r>
          </a:p>
        </p:txBody>
      </p:sp>
      <p:sp>
        <p:nvSpPr>
          <p:cNvPr id="3" name="Content Placeholder 2">
            <a:extLst>
              <a:ext uri="{FF2B5EF4-FFF2-40B4-BE49-F238E27FC236}">
                <a16:creationId xmlns:a16="http://schemas.microsoft.com/office/drawing/2014/main" id="{EE0C91F2-0E81-49DB-9DC7-DCC8B2B3297A}"/>
              </a:ext>
            </a:extLst>
          </p:cNvPr>
          <p:cNvSpPr>
            <a:spLocks noGrp="1"/>
          </p:cNvSpPr>
          <p:nvPr>
            <p:ph idx="1"/>
          </p:nvPr>
        </p:nvSpPr>
        <p:spPr/>
        <p:txBody>
          <a:bodyPr/>
          <a:lstStyle/>
          <a:p>
            <a:pPr>
              <a:lnSpc>
                <a:spcPct val="114000"/>
              </a:lnSpc>
              <a:spcBef>
                <a:spcPts val="300"/>
              </a:spcBef>
              <a:spcAft>
                <a:spcPts val="300"/>
              </a:spcAft>
            </a:pPr>
            <a:r>
              <a:rPr lang="en-US" sz="2800" b="1" dirty="0">
                <a:solidFill>
                  <a:srgbClr val="005C9E"/>
                </a:solidFill>
                <a:hlinkClick r:id="rId3" tooltip="The ADA: Applying Performance and Conduct Standards to Employees with Disabilities">
                  <a:extLst>
                    <a:ext uri="{A12FA001-AC4F-418D-AE19-62706E023703}">
                      <ahyp:hlinkClr xmlns:ahyp="http://schemas.microsoft.com/office/drawing/2018/hyperlinkcolor" val="tx"/>
                    </a:ext>
                  </a:extLst>
                </a:hlinkClick>
              </a:rPr>
              <a:t>The ADA: Applying Performance and Conduct Standards to Employees with Disabilities</a:t>
            </a:r>
            <a:br>
              <a:rPr lang="en-US" sz="2800" dirty="0"/>
            </a:br>
            <a:r>
              <a:rPr lang="en-US" sz="2800" b="1" dirty="0"/>
              <a:t>Web</a:t>
            </a:r>
            <a:r>
              <a:rPr lang="en-US" sz="2800" dirty="0"/>
              <a:t>: eeoc.gov/facts/performance-conduct.html</a:t>
            </a:r>
          </a:p>
          <a:p>
            <a:pPr>
              <a:lnSpc>
                <a:spcPct val="114000"/>
              </a:lnSpc>
              <a:spcBef>
                <a:spcPts val="300"/>
              </a:spcBef>
              <a:spcAft>
                <a:spcPts val="300"/>
              </a:spcAft>
            </a:pPr>
            <a:r>
              <a:rPr lang="en-US" sz="2800" b="1" dirty="0">
                <a:solidFill>
                  <a:srgbClr val="005C9E"/>
                </a:solidFill>
                <a:hlinkClick r:id="rId4" tooltip="Employer-Provided Leave and the ADA">
                  <a:extLst>
                    <a:ext uri="{A12FA001-AC4F-418D-AE19-62706E023703}">
                      <ahyp:hlinkClr xmlns:ahyp="http://schemas.microsoft.com/office/drawing/2018/hyperlinkcolor" val="tx"/>
                    </a:ext>
                  </a:extLst>
                </a:hlinkClick>
              </a:rPr>
              <a:t>Employer-Provided Leave and the ADA</a:t>
            </a:r>
            <a:br>
              <a:rPr lang="en-US" sz="2800" dirty="0"/>
            </a:br>
            <a:r>
              <a:rPr lang="en-US" sz="2800" b="1" dirty="0"/>
              <a:t>Web: </a:t>
            </a:r>
            <a:r>
              <a:rPr lang="en-US" sz="2800" dirty="0"/>
              <a:t>eeoc.gov/eeoc/publications/ada-leave.cfm </a:t>
            </a:r>
          </a:p>
          <a:p>
            <a:pPr>
              <a:lnSpc>
                <a:spcPct val="114000"/>
              </a:lnSpc>
              <a:spcBef>
                <a:spcPts val="300"/>
              </a:spcBef>
              <a:spcAft>
                <a:spcPts val="300"/>
              </a:spcAft>
            </a:pPr>
            <a:r>
              <a:rPr lang="en-US" sz="2800" b="1" dirty="0">
                <a:solidFill>
                  <a:srgbClr val="005C9E"/>
                </a:solidFill>
                <a:hlinkClick r:id="rId5" tooltip="Questions and Answers About the Association Provision of the Americans with Disabilities Act">
                  <a:extLst>
                    <a:ext uri="{A12FA001-AC4F-418D-AE19-62706E023703}">
                      <ahyp:hlinkClr xmlns:ahyp="http://schemas.microsoft.com/office/drawing/2018/hyperlinkcolor" val="tx"/>
                    </a:ext>
                  </a:extLst>
                </a:hlinkClick>
              </a:rPr>
              <a:t>Questions and Answers About the Association Provision of the Americans with Disabilities Act</a:t>
            </a:r>
            <a:br>
              <a:rPr lang="en-US" sz="2800" b="1" dirty="0">
                <a:solidFill>
                  <a:schemeClr val="accent4">
                    <a:lumMod val="75000"/>
                  </a:schemeClr>
                </a:solidFill>
              </a:rPr>
            </a:br>
            <a:r>
              <a:rPr lang="en-US" sz="2800" b="1" dirty="0"/>
              <a:t>Web</a:t>
            </a:r>
            <a:r>
              <a:rPr lang="en-US" sz="2800" dirty="0"/>
              <a:t>: eeoc.gov/facts/association_ada.html</a:t>
            </a:r>
          </a:p>
          <a:p>
            <a:pPr marL="0" indent="0">
              <a:buNone/>
            </a:pPr>
            <a:endParaRPr lang="en-US" dirty="0"/>
          </a:p>
        </p:txBody>
      </p:sp>
      <p:sp>
        <p:nvSpPr>
          <p:cNvPr id="4" name="Slide Number Placeholder 3">
            <a:extLst>
              <a:ext uri="{FF2B5EF4-FFF2-40B4-BE49-F238E27FC236}">
                <a16:creationId xmlns:a16="http://schemas.microsoft.com/office/drawing/2014/main" id="{08740EA7-C221-49D2-AE61-5BCED68B49C0}"/>
              </a:ext>
            </a:extLst>
          </p:cNvPr>
          <p:cNvSpPr>
            <a:spLocks noGrp="1"/>
          </p:cNvSpPr>
          <p:nvPr>
            <p:ph type="sldNum" sz="quarter" idx="12"/>
          </p:nvPr>
        </p:nvSpPr>
        <p:spPr/>
        <p:txBody>
          <a:bodyPr/>
          <a:lstStyle/>
          <a:p>
            <a:fld id="{0A9DE821-B665-4794-9CCB-185CA8C3080E}" type="slidenum">
              <a:rPr lang="en-US" smtClean="0"/>
              <a:t>45</a:t>
            </a:fld>
            <a:endParaRPr lang="en-US" dirty="0"/>
          </a:p>
        </p:txBody>
      </p:sp>
    </p:spTree>
    <p:extLst>
      <p:ext uri="{BB962C8B-B14F-4D97-AF65-F5344CB8AC3E}">
        <p14:creationId xmlns:p14="http://schemas.microsoft.com/office/powerpoint/2010/main" val="3043887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4546-D0EC-4AE3-9FD6-FBA68E498C9E}"/>
              </a:ext>
            </a:extLst>
          </p:cNvPr>
          <p:cNvSpPr>
            <a:spLocks noGrp="1"/>
          </p:cNvSpPr>
          <p:nvPr>
            <p:ph type="title"/>
          </p:nvPr>
        </p:nvSpPr>
        <p:spPr/>
        <p:txBody>
          <a:bodyPr>
            <a:normAutofit/>
          </a:bodyPr>
          <a:lstStyle/>
          <a:p>
            <a:r>
              <a:rPr lang="en-US" sz="4000" b="1" dirty="0"/>
              <a:t>U.S. Equal Employment Opportunity Commission (EEOC) Enforcement Guidance </a:t>
            </a:r>
            <a:r>
              <a:rPr lang="en-US" sz="2800" dirty="0"/>
              <a:t>(slide 3 of 3)</a:t>
            </a:r>
          </a:p>
        </p:txBody>
      </p:sp>
      <p:sp>
        <p:nvSpPr>
          <p:cNvPr id="3" name="Content Placeholder 2">
            <a:extLst>
              <a:ext uri="{FF2B5EF4-FFF2-40B4-BE49-F238E27FC236}">
                <a16:creationId xmlns:a16="http://schemas.microsoft.com/office/drawing/2014/main" id="{EE0C91F2-0E81-49DB-9DC7-DCC8B2B3297A}"/>
              </a:ext>
            </a:extLst>
          </p:cNvPr>
          <p:cNvSpPr>
            <a:spLocks noGrp="1"/>
          </p:cNvSpPr>
          <p:nvPr>
            <p:ph idx="1"/>
          </p:nvPr>
        </p:nvSpPr>
        <p:spPr/>
        <p:txBody>
          <a:bodyPr/>
          <a:lstStyle/>
          <a:p>
            <a:pPr>
              <a:lnSpc>
                <a:spcPct val="114000"/>
              </a:lnSpc>
              <a:spcBef>
                <a:spcPts val="300"/>
              </a:spcBef>
              <a:spcAft>
                <a:spcPts val="300"/>
              </a:spcAft>
            </a:pPr>
            <a:r>
              <a:rPr lang="en-US" b="1" dirty="0">
                <a:solidFill>
                  <a:srgbClr val="005C9E"/>
                </a:solidFill>
                <a:hlinkClick r:id="rId3" tooltip="Use of Codeine, Oxycodone, and Other Opioids: Information for Employees">
                  <a:extLst>
                    <a:ext uri="{A12FA001-AC4F-418D-AE19-62706E023703}">
                      <ahyp:hlinkClr xmlns:ahyp="http://schemas.microsoft.com/office/drawing/2018/hyperlinkcolor" val="tx"/>
                    </a:ext>
                  </a:extLst>
                </a:hlinkClick>
              </a:rPr>
              <a:t>Use of Codeine, Oxycodone, and Other Opioids: Information for Employees</a:t>
            </a:r>
            <a:br>
              <a:rPr lang="en-US" b="1" dirty="0"/>
            </a:br>
            <a:r>
              <a:rPr lang="en-US" b="1" dirty="0"/>
              <a:t>Web</a:t>
            </a:r>
            <a:r>
              <a:rPr lang="en-US" dirty="0"/>
              <a:t>: eeoc.gov/laws/guidance/use-codeine-oxycodone-and-other-opioids-information-employees</a:t>
            </a:r>
          </a:p>
          <a:p>
            <a:pPr>
              <a:lnSpc>
                <a:spcPct val="114000"/>
              </a:lnSpc>
              <a:spcBef>
                <a:spcPts val="300"/>
              </a:spcBef>
              <a:spcAft>
                <a:spcPts val="300"/>
              </a:spcAft>
            </a:pPr>
            <a:r>
              <a:rPr lang="en-US" b="1" dirty="0">
                <a:solidFill>
                  <a:srgbClr val="005C9E"/>
                </a:solidFill>
                <a:hlinkClick r:id="rId4" tooltip="How Health Care Providers Can Help Current and Former Patients Who Have Used Opioids Stay Employed">
                  <a:extLst>
                    <a:ext uri="{A12FA001-AC4F-418D-AE19-62706E023703}">
                      <ahyp:hlinkClr xmlns:ahyp="http://schemas.microsoft.com/office/drawing/2018/hyperlinkcolor" val="tx"/>
                    </a:ext>
                  </a:extLst>
                </a:hlinkClick>
              </a:rPr>
              <a:t>How Health Care Providers Can Help Current and Former Patients Who Have Used Opioids Stay Employed</a:t>
            </a:r>
            <a:br>
              <a:rPr lang="en-US" b="1" dirty="0"/>
            </a:br>
            <a:r>
              <a:rPr lang="en-US" b="1" dirty="0"/>
              <a:t>Web</a:t>
            </a:r>
            <a:r>
              <a:rPr lang="en-US" dirty="0"/>
              <a:t>: eeoc.gov/laws/guidance/how-health-care-providers-can-help-current-and-former-patients-who-have-used-opioids</a:t>
            </a:r>
            <a:endParaRPr lang="en-US" sz="2800" dirty="0"/>
          </a:p>
          <a:p>
            <a:pPr marL="0" indent="0">
              <a:buNone/>
            </a:pPr>
            <a:endParaRPr lang="en-US" dirty="0"/>
          </a:p>
        </p:txBody>
      </p:sp>
      <p:sp>
        <p:nvSpPr>
          <p:cNvPr id="4" name="Slide Number Placeholder 3">
            <a:extLst>
              <a:ext uri="{FF2B5EF4-FFF2-40B4-BE49-F238E27FC236}">
                <a16:creationId xmlns:a16="http://schemas.microsoft.com/office/drawing/2014/main" id="{08740EA7-C221-49D2-AE61-5BCED68B49C0}"/>
              </a:ext>
            </a:extLst>
          </p:cNvPr>
          <p:cNvSpPr>
            <a:spLocks noGrp="1"/>
          </p:cNvSpPr>
          <p:nvPr>
            <p:ph type="sldNum" sz="quarter" idx="12"/>
          </p:nvPr>
        </p:nvSpPr>
        <p:spPr/>
        <p:txBody>
          <a:bodyPr/>
          <a:lstStyle/>
          <a:p>
            <a:fld id="{0A9DE821-B665-4794-9CCB-185CA8C3080E}" type="slidenum">
              <a:rPr lang="en-US" smtClean="0"/>
              <a:t>46</a:t>
            </a:fld>
            <a:endParaRPr lang="en-US" dirty="0"/>
          </a:p>
        </p:txBody>
      </p:sp>
    </p:spTree>
    <p:extLst>
      <p:ext uri="{BB962C8B-B14F-4D97-AF65-F5344CB8AC3E}">
        <p14:creationId xmlns:p14="http://schemas.microsoft.com/office/powerpoint/2010/main" val="2546639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A34B9-2681-4A32-AAA9-C51B648EACE7}"/>
              </a:ext>
            </a:extLst>
          </p:cNvPr>
          <p:cNvSpPr>
            <a:spLocks noGrp="1"/>
          </p:cNvSpPr>
          <p:nvPr>
            <p:ph type="title"/>
          </p:nvPr>
        </p:nvSpPr>
        <p:spPr>
          <a:xfrm>
            <a:off x="838200" y="365125"/>
            <a:ext cx="10963940" cy="1325563"/>
          </a:xfrm>
        </p:spPr>
        <p:txBody>
          <a:bodyPr/>
          <a:lstStyle/>
          <a:p>
            <a:r>
              <a:rPr lang="en-US" b="1" dirty="0"/>
              <a:t>Job Accommodation Network (JAN) Resources</a:t>
            </a:r>
          </a:p>
        </p:txBody>
      </p:sp>
      <p:sp>
        <p:nvSpPr>
          <p:cNvPr id="3" name="Content Placeholder 2">
            <a:extLst>
              <a:ext uri="{FF2B5EF4-FFF2-40B4-BE49-F238E27FC236}">
                <a16:creationId xmlns:a16="http://schemas.microsoft.com/office/drawing/2014/main" id="{C04A24BF-2E89-40B2-A99F-BFEBA1B2BD92}"/>
              </a:ext>
            </a:extLst>
          </p:cNvPr>
          <p:cNvSpPr>
            <a:spLocks noGrp="1"/>
          </p:cNvSpPr>
          <p:nvPr>
            <p:ph idx="1"/>
          </p:nvPr>
        </p:nvSpPr>
        <p:spPr/>
        <p:txBody>
          <a:bodyPr/>
          <a:lstStyle/>
          <a:p>
            <a:pPr>
              <a:lnSpc>
                <a:spcPct val="114000"/>
              </a:lnSpc>
              <a:spcBef>
                <a:spcPts val="300"/>
              </a:spcBef>
              <a:spcAft>
                <a:spcPts val="300"/>
              </a:spcAft>
            </a:pPr>
            <a:r>
              <a:rPr lang="en-US" sz="2800" b="1" dirty="0">
                <a:solidFill>
                  <a:srgbClr val="005C9E"/>
                </a:solidFill>
                <a:hlinkClick r:id="rId3" tooltip="Job Accommodation Network Home Page">
                  <a:extLst>
                    <a:ext uri="{A12FA001-AC4F-418D-AE19-62706E023703}">
                      <ahyp:hlinkClr xmlns:ahyp="http://schemas.microsoft.com/office/drawing/2018/hyperlinkcolor" val="tx"/>
                    </a:ext>
                  </a:extLst>
                </a:hlinkClick>
              </a:rPr>
              <a:t>Job Accommodation Network Home Page</a:t>
            </a:r>
            <a:br>
              <a:rPr lang="en-US" sz="2800" dirty="0"/>
            </a:br>
            <a:r>
              <a:rPr lang="en-US" sz="2800" b="1" dirty="0"/>
              <a:t>Web:</a:t>
            </a:r>
            <a:r>
              <a:rPr lang="en-US" sz="2800" dirty="0"/>
              <a:t> askjan.org</a:t>
            </a:r>
          </a:p>
          <a:p>
            <a:pPr>
              <a:lnSpc>
                <a:spcPct val="114000"/>
              </a:lnSpc>
              <a:spcBef>
                <a:spcPts val="300"/>
              </a:spcBef>
              <a:spcAft>
                <a:spcPts val="300"/>
              </a:spcAft>
            </a:pPr>
            <a:r>
              <a:rPr lang="en-US" sz="2800" b="1" dirty="0">
                <a:solidFill>
                  <a:srgbClr val="005C9E"/>
                </a:solidFill>
                <a:hlinkClick r:id="rId4" tooltip="Accommodation and Compliance: Alcoholism">
                  <a:extLst>
                    <a:ext uri="{A12FA001-AC4F-418D-AE19-62706E023703}">
                      <ahyp:hlinkClr xmlns:ahyp="http://schemas.microsoft.com/office/drawing/2018/hyperlinkcolor" val="tx"/>
                    </a:ext>
                  </a:extLst>
                </a:hlinkClick>
              </a:rPr>
              <a:t>Accommodation and Compliance: Alcoholism</a:t>
            </a:r>
            <a:br>
              <a:rPr lang="en-US" sz="2800" b="1" dirty="0">
                <a:solidFill>
                  <a:srgbClr val="005C9E"/>
                </a:solidFill>
              </a:rPr>
            </a:br>
            <a:r>
              <a:rPr lang="en-US" sz="2800" b="1" dirty="0"/>
              <a:t>Web</a:t>
            </a:r>
            <a:r>
              <a:rPr lang="en-US" sz="2800" dirty="0"/>
              <a:t>: askjan.org/disabilities/Alcoholism.cfm</a:t>
            </a:r>
          </a:p>
          <a:p>
            <a:pPr>
              <a:lnSpc>
                <a:spcPct val="114000"/>
              </a:lnSpc>
              <a:spcBef>
                <a:spcPts val="300"/>
              </a:spcBef>
              <a:spcAft>
                <a:spcPts val="300"/>
              </a:spcAft>
            </a:pPr>
            <a:r>
              <a:rPr lang="en-US" sz="2800" b="1" dirty="0">
                <a:solidFill>
                  <a:srgbClr val="005C9E"/>
                </a:solidFill>
                <a:hlinkClick r:id="rId5" tooltip="Accommodation and Compliance: Drug Addiction">
                  <a:extLst>
                    <a:ext uri="{A12FA001-AC4F-418D-AE19-62706E023703}">
                      <ahyp:hlinkClr xmlns:ahyp="http://schemas.microsoft.com/office/drawing/2018/hyperlinkcolor" val="tx"/>
                    </a:ext>
                  </a:extLst>
                </a:hlinkClick>
              </a:rPr>
              <a:t>Accommodation and Compliance: Drug Addiction</a:t>
            </a:r>
            <a:br>
              <a:rPr lang="en-US" sz="2800" b="1" dirty="0">
                <a:solidFill>
                  <a:schemeClr val="accent4">
                    <a:lumMod val="75000"/>
                  </a:schemeClr>
                </a:solidFill>
              </a:rPr>
            </a:br>
            <a:r>
              <a:rPr lang="en-US" sz="2800" b="1" dirty="0"/>
              <a:t>Web</a:t>
            </a:r>
            <a:r>
              <a:rPr lang="en-US" sz="2800" dirty="0"/>
              <a:t>: askjan.org/disabilities/Drug-Addiction.cfm</a:t>
            </a:r>
          </a:p>
          <a:p>
            <a:pPr marL="0" indent="0">
              <a:buNone/>
            </a:pPr>
            <a:endParaRPr lang="en-US" dirty="0"/>
          </a:p>
        </p:txBody>
      </p:sp>
      <p:sp>
        <p:nvSpPr>
          <p:cNvPr id="4" name="Slide Number Placeholder 3">
            <a:extLst>
              <a:ext uri="{FF2B5EF4-FFF2-40B4-BE49-F238E27FC236}">
                <a16:creationId xmlns:a16="http://schemas.microsoft.com/office/drawing/2014/main" id="{38AADA75-EEAC-423A-8AC0-EB81610C8215}"/>
              </a:ext>
            </a:extLst>
          </p:cNvPr>
          <p:cNvSpPr>
            <a:spLocks noGrp="1"/>
          </p:cNvSpPr>
          <p:nvPr>
            <p:ph type="sldNum" sz="quarter" idx="12"/>
          </p:nvPr>
        </p:nvSpPr>
        <p:spPr/>
        <p:txBody>
          <a:bodyPr/>
          <a:lstStyle/>
          <a:p>
            <a:fld id="{0A9DE821-B665-4794-9CCB-185CA8C3080E}" type="slidenum">
              <a:rPr lang="en-US" smtClean="0"/>
              <a:t>47</a:t>
            </a:fld>
            <a:endParaRPr lang="en-US" dirty="0"/>
          </a:p>
        </p:txBody>
      </p:sp>
    </p:spTree>
    <p:extLst>
      <p:ext uri="{BB962C8B-B14F-4D97-AF65-F5344CB8AC3E}">
        <p14:creationId xmlns:p14="http://schemas.microsoft.com/office/powerpoint/2010/main" val="356867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E4A1-D312-4E94-B848-DC6123BB76B1}"/>
              </a:ext>
            </a:extLst>
          </p:cNvPr>
          <p:cNvSpPr>
            <a:spLocks noGrp="1"/>
          </p:cNvSpPr>
          <p:nvPr>
            <p:ph type="title"/>
          </p:nvPr>
        </p:nvSpPr>
        <p:spPr/>
        <p:txBody>
          <a:bodyPr/>
          <a:lstStyle/>
          <a:p>
            <a:r>
              <a:rPr lang="en-US" b="1" dirty="0"/>
              <a:t>How to File an ADA Complaint with the EEOC</a:t>
            </a:r>
          </a:p>
        </p:txBody>
      </p:sp>
      <p:sp>
        <p:nvSpPr>
          <p:cNvPr id="3" name="Content Placeholder 2">
            <a:extLst>
              <a:ext uri="{FF2B5EF4-FFF2-40B4-BE49-F238E27FC236}">
                <a16:creationId xmlns:a16="http://schemas.microsoft.com/office/drawing/2014/main" id="{A23BA072-0E2B-4758-9DD0-070C43DFFF89}"/>
              </a:ext>
            </a:extLst>
          </p:cNvPr>
          <p:cNvSpPr>
            <a:spLocks noGrp="1"/>
          </p:cNvSpPr>
          <p:nvPr>
            <p:ph idx="1"/>
          </p:nvPr>
        </p:nvSpPr>
        <p:spPr/>
        <p:txBody>
          <a:bodyPr/>
          <a:lstStyle/>
          <a:p>
            <a:pPr marL="0" indent="0">
              <a:lnSpc>
                <a:spcPct val="124000"/>
              </a:lnSpc>
              <a:spcBef>
                <a:spcPts val="300"/>
              </a:spcBef>
              <a:spcAft>
                <a:spcPts val="300"/>
              </a:spcAft>
              <a:buNone/>
            </a:pPr>
            <a:r>
              <a:rPr lang="en-US" sz="2800" b="1" dirty="0"/>
              <a:t>U.S. Equal Employment Opportunity Commission (EEOC) </a:t>
            </a:r>
            <a:br>
              <a:rPr lang="en-US" sz="2800" dirty="0"/>
            </a:br>
            <a:r>
              <a:rPr lang="en-US" sz="2800" b="1" dirty="0">
                <a:solidFill>
                  <a:srgbClr val="005C9E"/>
                </a:solidFill>
                <a:hlinkClick r:id="rId3" tooltip="How to File a Charge of Employment Discrimination">
                  <a:extLst>
                    <a:ext uri="{A12FA001-AC4F-418D-AE19-62706E023703}">
                      <ahyp:hlinkClr xmlns:ahyp="http://schemas.microsoft.com/office/drawing/2018/hyperlinkcolor" val="tx"/>
                    </a:ext>
                  </a:extLst>
                </a:hlinkClick>
              </a:rPr>
              <a:t>How to File a Charge of Employment Discrimination </a:t>
            </a:r>
            <a:br>
              <a:rPr lang="en-US" sz="2800" b="1" dirty="0">
                <a:solidFill>
                  <a:srgbClr val="005C9E"/>
                </a:solidFill>
              </a:rPr>
            </a:br>
            <a:r>
              <a:rPr lang="en-US" sz="2800" b="1" dirty="0"/>
              <a:t>Web: </a:t>
            </a:r>
            <a:r>
              <a:rPr lang="en-US" sz="2800" dirty="0"/>
              <a:t>eeoc.gov/employees/howtofile.cfm </a:t>
            </a:r>
          </a:p>
          <a:p>
            <a:pPr marL="0" indent="0">
              <a:lnSpc>
                <a:spcPct val="124000"/>
              </a:lnSpc>
              <a:spcBef>
                <a:spcPts val="300"/>
              </a:spcBef>
              <a:spcAft>
                <a:spcPts val="300"/>
              </a:spcAft>
              <a:buNone/>
            </a:pPr>
            <a:r>
              <a:rPr lang="en-US" sz="2800" b="1" dirty="0"/>
              <a:t>Phone (voice)</a:t>
            </a:r>
            <a:r>
              <a:rPr lang="en-US" sz="2800" dirty="0"/>
              <a:t>: 1-800-669-4000</a:t>
            </a:r>
          </a:p>
          <a:p>
            <a:pPr marL="0" indent="0">
              <a:lnSpc>
                <a:spcPct val="124000"/>
              </a:lnSpc>
              <a:spcBef>
                <a:spcPts val="300"/>
              </a:spcBef>
              <a:spcAft>
                <a:spcPts val="300"/>
              </a:spcAft>
              <a:buNone/>
            </a:pPr>
            <a:r>
              <a:rPr lang="en-US" sz="2800" b="1" dirty="0"/>
              <a:t>TTY</a:t>
            </a:r>
            <a:r>
              <a:rPr lang="en-US" sz="2800" dirty="0"/>
              <a:t>: 1-800-669-6820</a:t>
            </a:r>
          </a:p>
          <a:p>
            <a:pPr marL="0" indent="0">
              <a:lnSpc>
                <a:spcPct val="124000"/>
              </a:lnSpc>
              <a:spcBef>
                <a:spcPts val="300"/>
              </a:spcBef>
              <a:spcAft>
                <a:spcPts val="300"/>
              </a:spcAft>
              <a:buNone/>
            </a:pPr>
            <a:r>
              <a:rPr lang="en-US" sz="2800" b="1" dirty="0"/>
              <a:t>ASL Video Phone: </a:t>
            </a:r>
            <a:r>
              <a:rPr lang="en-US" sz="2800" dirty="0"/>
              <a:t>1-844-234-5122 </a:t>
            </a:r>
          </a:p>
          <a:p>
            <a:pPr marL="0" indent="0">
              <a:lnSpc>
                <a:spcPct val="124000"/>
              </a:lnSpc>
              <a:spcBef>
                <a:spcPts val="300"/>
              </a:spcBef>
              <a:spcAft>
                <a:spcPts val="300"/>
              </a:spcAft>
              <a:buNone/>
            </a:pPr>
            <a:r>
              <a:rPr lang="en-US" sz="2800" b="1" dirty="0"/>
              <a:t>Email</a:t>
            </a:r>
            <a:r>
              <a:rPr lang="en-US" sz="2800" dirty="0"/>
              <a:t>: info@eeoc.gov</a:t>
            </a:r>
          </a:p>
          <a:p>
            <a:endParaRPr lang="en-US" dirty="0"/>
          </a:p>
        </p:txBody>
      </p:sp>
      <p:sp>
        <p:nvSpPr>
          <p:cNvPr id="4" name="Slide Number Placeholder 3">
            <a:extLst>
              <a:ext uri="{FF2B5EF4-FFF2-40B4-BE49-F238E27FC236}">
                <a16:creationId xmlns:a16="http://schemas.microsoft.com/office/drawing/2014/main" id="{ADE6C1AF-48A5-402B-91A1-75E249B5B5D4}"/>
              </a:ext>
            </a:extLst>
          </p:cNvPr>
          <p:cNvSpPr>
            <a:spLocks noGrp="1"/>
          </p:cNvSpPr>
          <p:nvPr>
            <p:ph type="sldNum" sz="quarter" idx="12"/>
          </p:nvPr>
        </p:nvSpPr>
        <p:spPr/>
        <p:txBody>
          <a:bodyPr/>
          <a:lstStyle/>
          <a:p>
            <a:fld id="{0A9DE821-B665-4794-9CCB-185CA8C3080E}" type="slidenum">
              <a:rPr lang="en-US" smtClean="0"/>
              <a:t>48</a:t>
            </a:fld>
            <a:endParaRPr lang="en-US" dirty="0"/>
          </a:p>
        </p:txBody>
      </p:sp>
    </p:spTree>
    <p:extLst>
      <p:ext uri="{BB962C8B-B14F-4D97-AF65-F5344CB8AC3E}">
        <p14:creationId xmlns:p14="http://schemas.microsoft.com/office/powerpoint/2010/main" val="3876248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E4A1-D312-4E94-B848-DC6123BB76B1}"/>
              </a:ext>
            </a:extLst>
          </p:cNvPr>
          <p:cNvSpPr>
            <a:spLocks noGrp="1"/>
          </p:cNvSpPr>
          <p:nvPr>
            <p:ph type="title"/>
          </p:nvPr>
        </p:nvSpPr>
        <p:spPr/>
        <p:txBody>
          <a:bodyPr/>
          <a:lstStyle/>
          <a:p>
            <a:r>
              <a:rPr lang="en-US" b="1" dirty="0"/>
              <a:t>How to File an ADA Complaint with the DOJ</a:t>
            </a:r>
          </a:p>
        </p:txBody>
      </p:sp>
      <p:sp>
        <p:nvSpPr>
          <p:cNvPr id="3" name="Content Placeholder 2">
            <a:extLst>
              <a:ext uri="{FF2B5EF4-FFF2-40B4-BE49-F238E27FC236}">
                <a16:creationId xmlns:a16="http://schemas.microsoft.com/office/drawing/2014/main" id="{A23BA072-0E2B-4758-9DD0-070C43DFFF89}"/>
              </a:ext>
            </a:extLst>
          </p:cNvPr>
          <p:cNvSpPr>
            <a:spLocks noGrp="1"/>
          </p:cNvSpPr>
          <p:nvPr>
            <p:ph idx="1"/>
          </p:nvPr>
        </p:nvSpPr>
        <p:spPr/>
        <p:txBody>
          <a:bodyPr>
            <a:normAutofit/>
          </a:bodyPr>
          <a:lstStyle/>
          <a:p>
            <a:pPr marL="0" indent="0">
              <a:lnSpc>
                <a:spcPct val="124000"/>
              </a:lnSpc>
              <a:spcBef>
                <a:spcPts val="300"/>
              </a:spcBef>
              <a:spcAft>
                <a:spcPts val="300"/>
              </a:spcAft>
              <a:buNone/>
            </a:pPr>
            <a:r>
              <a:rPr lang="en-US" sz="2800" b="1" dirty="0"/>
              <a:t>U.S. Department of Justice</a:t>
            </a:r>
          </a:p>
          <a:p>
            <a:pPr marL="0" indent="0">
              <a:lnSpc>
                <a:spcPct val="124000"/>
              </a:lnSpc>
              <a:spcBef>
                <a:spcPts val="300"/>
              </a:spcBef>
              <a:spcAft>
                <a:spcPts val="300"/>
              </a:spcAft>
              <a:buNone/>
            </a:pPr>
            <a:r>
              <a:rPr lang="en-US" sz="2800" b="1" dirty="0">
                <a:solidFill>
                  <a:srgbClr val="005C9E"/>
                </a:solidFill>
                <a:hlinkClick r:id="rId3" tooltip="How to File an Americans with Disabilities Act Complaint with the U.S. Department of Justice">
                  <a:extLst>
                    <a:ext uri="{A12FA001-AC4F-418D-AE19-62706E023703}">
                      <ahyp:hlinkClr xmlns:ahyp="http://schemas.microsoft.com/office/drawing/2018/hyperlinkcolor" val="tx"/>
                    </a:ext>
                  </a:extLst>
                </a:hlinkClick>
              </a:rPr>
              <a:t>How to File an Americans with Disabilities Act Complaint with the U.S. Department of Justice</a:t>
            </a:r>
            <a:br>
              <a:rPr lang="en-US" sz="2800" dirty="0"/>
            </a:br>
            <a:r>
              <a:rPr lang="en-US" sz="2800" b="1" dirty="0"/>
              <a:t>Web</a:t>
            </a:r>
            <a:r>
              <a:rPr lang="en-US" sz="2800" dirty="0"/>
              <a:t>: ada.gov/filing_complaint.htm</a:t>
            </a:r>
            <a:br>
              <a:rPr lang="en-US" sz="2800" dirty="0"/>
            </a:br>
            <a:r>
              <a:rPr lang="en-US" sz="2800" b="1" dirty="0"/>
              <a:t>Phone (voice): </a:t>
            </a:r>
            <a:r>
              <a:rPr lang="en-US" sz="2800" dirty="0"/>
              <a:t>1-800-514-0301</a:t>
            </a:r>
          </a:p>
          <a:p>
            <a:pPr marL="0" indent="0">
              <a:lnSpc>
                <a:spcPct val="124000"/>
              </a:lnSpc>
              <a:spcBef>
                <a:spcPts val="300"/>
              </a:spcBef>
              <a:spcAft>
                <a:spcPts val="300"/>
              </a:spcAft>
              <a:buNone/>
            </a:pPr>
            <a:r>
              <a:rPr lang="en-US" sz="2800" b="1" dirty="0"/>
              <a:t>TTY</a:t>
            </a:r>
            <a:r>
              <a:rPr lang="en-US" sz="2800" dirty="0"/>
              <a:t>: 1-800-514-0383</a:t>
            </a:r>
            <a:endParaRPr lang="en-US" dirty="0"/>
          </a:p>
          <a:p>
            <a:pPr marL="0" indent="0">
              <a:lnSpc>
                <a:spcPct val="124000"/>
              </a:lnSpc>
              <a:spcBef>
                <a:spcPts val="300"/>
              </a:spcBef>
              <a:spcAft>
                <a:spcPts val="300"/>
              </a:spcAft>
              <a:buNone/>
            </a:pPr>
            <a:endParaRPr lang="en-US" dirty="0"/>
          </a:p>
        </p:txBody>
      </p:sp>
      <p:sp>
        <p:nvSpPr>
          <p:cNvPr id="4" name="Slide Number Placeholder 3">
            <a:extLst>
              <a:ext uri="{FF2B5EF4-FFF2-40B4-BE49-F238E27FC236}">
                <a16:creationId xmlns:a16="http://schemas.microsoft.com/office/drawing/2014/main" id="{ADE6C1AF-48A5-402B-91A1-75E249B5B5D4}"/>
              </a:ext>
            </a:extLst>
          </p:cNvPr>
          <p:cNvSpPr>
            <a:spLocks noGrp="1"/>
          </p:cNvSpPr>
          <p:nvPr>
            <p:ph type="sldNum" sz="quarter" idx="12"/>
          </p:nvPr>
        </p:nvSpPr>
        <p:spPr/>
        <p:txBody>
          <a:bodyPr/>
          <a:lstStyle/>
          <a:p>
            <a:fld id="{0A9DE821-B665-4794-9CCB-185CA8C3080E}" type="slidenum">
              <a:rPr lang="en-US" smtClean="0"/>
              <a:t>49</a:t>
            </a:fld>
            <a:endParaRPr lang="en-US" dirty="0"/>
          </a:p>
        </p:txBody>
      </p:sp>
    </p:spTree>
    <p:extLst>
      <p:ext uri="{BB962C8B-B14F-4D97-AF65-F5344CB8AC3E}">
        <p14:creationId xmlns:p14="http://schemas.microsoft.com/office/powerpoint/2010/main" val="373314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B0B9E3-B19B-3444-880E-F4EA8FBB98CC}"/>
              </a:ext>
            </a:extLst>
          </p:cNvPr>
          <p:cNvSpPr>
            <a:spLocks noGrp="1"/>
          </p:cNvSpPr>
          <p:nvPr>
            <p:ph type="title"/>
          </p:nvPr>
        </p:nvSpPr>
        <p:spPr>
          <a:xfrm>
            <a:off x="1066800" y="2438400"/>
            <a:ext cx="10363200" cy="1828800"/>
          </a:xfrm>
        </p:spPr>
        <p:txBody>
          <a:bodyPr anchor="ctr"/>
          <a:lstStyle/>
          <a:p>
            <a:pPr algn="ctr"/>
            <a:r>
              <a:rPr lang="en-US" dirty="0"/>
              <a:t>Let’s Look at the Numbers</a:t>
            </a:r>
          </a:p>
        </p:txBody>
      </p:sp>
      <p:sp>
        <p:nvSpPr>
          <p:cNvPr id="4" name="Slide Number Placeholder 3">
            <a:extLst>
              <a:ext uri="{FF2B5EF4-FFF2-40B4-BE49-F238E27FC236}">
                <a16:creationId xmlns:a16="http://schemas.microsoft.com/office/drawing/2014/main" id="{EF5BC901-58F5-AD40-9E83-57817DE2DC8D}"/>
              </a:ext>
            </a:extLst>
          </p:cNvPr>
          <p:cNvSpPr>
            <a:spLocks noGrp="1"/>
          </p:cNvSpPr>
          <p:nvPr>
            <p:ph type="sldNum" sz="quarter" idx="12"/>
          </p:nvPr>
        </p:nvSpPr>
        <p:spPr/>
        <p:txBody>
          <a:bodyPr/>
          <a:lstStyle/>
          <a:p>
            <a:fld id="{1585F92A-5ADF-405E-BA6B-15618F260B89}" type="slidenum">
              <a:rPr lang="en-US" smtClean="0"/>
              <a:pPr/>
              <a:t>5</a:t>
            </a:fld>
            <a:endParaRPr lang="en-US" dirty="0"/>
          </a:p>
        </p:txBody>
      </p:sp>
    </p:spTree>
    <p:extLst>
      <p:ext uri="{BB962C8B-B14F-4D97-AF65-F5344CB8AC3E}">
        <p14:creationId xmlns:p14="http://schemas.microsoft.com/office/powerpoint/2010/main" val="3874158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E3CB56F-7B5C-466D-80C8-1148151D08D5}"/>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l="4723" r="6388"/>
          <a:stretch/>
        </p:blipFill>
        <p:spPr>
          <a:xfrm>
            <a:off x="20" y="10"/>
            <a:ext cx="12191980" cy="6857990"/>
          </a:xfrm>
          <a:prstGeom prst="rect">
            <a:avLst/>
          </a:prstGeom>
        </p:spPr>
      </p:pic>
      <p:sp>
        <p:nvSpPr>
          <p:cNvPr id="18"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639CB37-A856-4C46-9F3B-128952FA8E06}"/>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6000" b="1" dirty="0">
                <a:solidFill>
                  <a:schemeClr val="tx1">
                    <a:lumMod val="85000"/>
                    <a:lumOff val="15000"/>
                  </a:schemeClr>
                </a:solidFill>
                <a:latin typeface="Univers Condensed" panose="020B0506020202050204" pitchFamily="34" charset="0"/>
              </a:rPr>
              <a:t>Questions?</a:t>
            </a:r>
          </a:p>
        </p:txBody>
      </p:sp>
      <p:sp>
        <p:nvSpPr>
          <p:cNvPr id="5" name="Slide Number Placeholder 4">
            <a:extLst>
              <a:ext uri="{FF2B5EF4-FFF2-40B4-BE49-F238E27FC236}">
                <a16:creationId xmlns:a16="http://schemas.microsoft.com/office/drawing/2014/main" id="{53E8E56D-CB05-499D-9383-6C283B6013F6}"/>
              </a:ext>
            </a:extLst>
          </p:cNvPr>
          <p:cNvSpPr>
            <a:spLocks noGrp="1"/>
          </p:cNvSpPr>
          <p:nvPr>
            <p:ph type="sldNum" sz="quarter" idx="12"/>
          </p:nvPr>
        </p:nvSpPr>
        <p:spPr>
          <a:xfrm>
            <a:off x="8610600" y="6356350"/>
            <a:ext cx="2743200" cy="365125"/>
          </a:xfrm>
        </p:spPr>
        <p:txBody>
          <a:bodyPr vert="horz" lIns="91440" tIns="45720" rIns="91440" bIns="45720" rtlCol="0" anchor="ctr">
            <a:normAutofit lnSpcReduction="10000"/>
          </a:bodyPr>
          <a:lstStyle/>
          <a:p>
            <a:pPr defTabSz="457200">
              <a:spcAft>
                <a:spcPts val="600"/>
              </a:spcAft>
            </a:pPr>
            <a:fld id="{0A9DE821-B665-4794-9CCB-185CA8C3080E}" type="slidenum">
              <a:rPr lang="en-US">
                <a:solidFill>
                  <a:srgbClr val="FFFFFF"/>
                </a:solidFill>
              </a:rPr>
              <a:pPr defTabSz="457200">
                <a:spcAft>
                  <a:spcPts val="600"/>
                </a:spcAft>
              </a:pPr>
              <a:t>50</a:t>
            </a:fld>
            <a:endParaRPr lang="en-US" dirty="0">
              <a:solidFill>
                <a:srgbClr val="FFFFFF"/>
              </a:solidFill>
            </a:endParaRPr>
          </a:p>
        </p:txBody>
      </p:sp>
      <p:cxnSp>
        <p:nvCxnSpPr>
          <p:cNvPr id="19"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709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p:cNvSpPr>
            <a:spLocks noGrp="1" noChangeArrowheads="1"/>
          </p:cNvSpPr>
          <p:nvPr>
            <p:ph type="title" idx="4294967295"/>
          </p:nvPr>
        </p:nvSpPr>
        <p:spPr>
          <a:xfrm>
            <a:off x="1816443" y="410677"/>
            <a:ext cx="8985250" cy="1395495"/>
          </a:xfrm>
          <a:noFill/>
        </p:spPr>
        <p:txBody>
          <a:bodyPr>
            <a:noAutofit/>
          </a:bodyPr>
          <a:lstStyle/>
          <a:p>
            <a:pPr algn="ctr" eaLnBrk="1" hangingPunct="1"/>
            <a:r>
              <a:rPr lang="en-US" b="1" dirty="0"/>
              <a:t>Contact ADA National Network:</a:t>
            </a:r>
            <a:br>
              <a:rPr lang="en-US" b="1" dirty="0"/>
            </a:br>
            <a:r>
              <a:rPr lang="en-US" sz="3200" b="1" dirty="0"/>
              <a:t>Information, Guidance, and Training</a:t>
            </a:r>
            <a:br>
              <a:rPr lang="en-US" sz="3200" b="1" dirty="0"/>
            </a:br>
            <a:r>
              <a:rPr lang="en-US" sz="3200" b="1" dirty="0"/>
              <a:t>on the Americans with Disabilities Act (ADA)</a:t>
            </a:r>
          </a:p>
        </p:txBody>
      </p:sp>
      <p:sp>
        <p:nvSpPr>
          <p:cNvPr id="4" name="Content Placeholder 3">
            <a:extLst>
              <a:ext uri="{FF2B5EF4-FFF2-40B4-BE49-F238E27FC236}">
                <a16:creationId xmlns:a16="http://schemas.microsoft.com/office/drawing/2014/main" id="{469BA2D4-9443-1148-B9D1-5ECC386A65D4}"/>
              </a:ext>
            </a:extLst>
          </p:cNvPr>
          <p:cNvSpPr>
            <a:spLocks noGrp="1"/>
          </p:cNvSpPr>
          <p:nvPr>
            <p:ph sz="half" idx="4294967295"/>
          </p:nvPr>
        </p:nvSpPr>
        <p:spPr>
          <a:xfrm>
            <a:off x="319302" y="2549549"/>
            <a:ext cx="6810044" cy="4308451"/>
          </a:xfrm>
        </p:spPr>
        <p:txBody>
          <a:bodyPr>
            <a:noAutofit/>
          </a:bodyPr>
          <a:lstStyle/>
          <a:p>
            <a:pPr>
              <a:lnSpc>
                <a:spcPct val="90000"/>
              </a:lnSpc>
              <a:buNone/>
            </a:pPr>
            <a:r>
              <a:rPr lang="en-US" sz="3200" b="1" dirty="0"/>
              <a:t>Phone: </a:t>
            </a:r>
            <a:r>
              <a:rPr lang="en-US" dirty="0"/>
              <a:t>800-949-4232 (toll free)</a:t>
            </a:r>
          </a:p>
          <a:p>
            <a:pPr marL="566738" indent="-457200"/>
            <a:r>
              <a:rPr lang="en-US" dirty="0"/>
              <a:t>All calls are confidential. </a:t>
            </a:r>
          </a:p>
          <a:p>
            <a:pPr marL="566738" indent="-457200"/>
            <a:r>
              <a:rPr lang="en-US" dirty="0"/>
              <a:t>Your call will be directed to the regional ADA Center that serves your state </a:t>
            </a:r>
            <a:br>
              <a:rPr lang="en-US" dirty="0"/>
            </a:br>
            <a:r>
              <a:rPr lang="en-US" dirty="0"/>
              <a:t>(based on area code of number dialed).</a:t>
            </a:r>
            <a:endParaRPr lang="en-US" sz="825" dirty="0">
              <a:solidFill>
                <a:srgbClr val="0070C0"/>
              </a:solidFill>
            </a:endParaRPr>
          </a:p>
          <a:p>
            <a:pPr>
              <a:lnSpc>
                <a:spcPct val="90000"/>
              </a:lnSpc>
              <a:buNone/>
            </a:pPr>
            <a:r>
              <a:rPr lang="en-US" sz="3200" b="1" dirty="0"/>
              <a:t>Email (online form): </a:t>
            </a:r>
            <a:r>
              <a:rPr lang="en-US" dirty="0">
                <a:solidFill>
                  <a:srgbClr val="0020FD"/>
                </a:solidFill>
                <a:hlinkClick r:id="rId3">
                  <a:extLst>
                    <a:ext uri="{A12FA001-AC4F-418D-AE19-62706E023703}">
                      <ahyp:hlinkClr xmlns:ahyp="http://schemas.microsoft.com/office/drawing/2018/hyperlinkcolor" val="tx"/>
                    </a:ext>
                  </a:extLst>
                </a:hlinkClick>
              </a:rPr>
              <a:t>adata.org/email</a:t>
            </a:r>
            <a:endParaRPr lang="en-US" dirty="0">
              <a:solidFill>
                <a:srgbClr val="0020FD"/>
              </a:solidFill>
            </a:endParaRPr>
          </a:p>
          <a:p>
            <a:pPr>
              <a:buNone/>
            </a:pPr>
            <a:r>
              <a:rPr lang="en-US" sz="3200" b="1" dirty="0"/>
              <a:t>Web: </a:t>
            </a:r>
            <a:r>
              <a:rPr lang="en-US" dirty="0">
                <a:solidFill>
                  <a:srgbClr val="0020FD"/>
                </a:solidFill>
                <a:hlinkClick r:id="rId4">
                  <a:extLst>
                    <a:ext uri="{A12FA001-AC4F-418D-AE19-62706E023703}">
                      <ahyp:hlinkClr xmlns:ahyp="http://schemas.microsoft.com/office/drawing/2018/hyperlinkcolor" val="tx"/>
                    </a:ext>
                  </a:extLst>
                </a:hlinkClick>
              </a:rPr>
              <a:t>adata.org</a:t>
            </a:r>
            <a:r>
              <a:rPr lang="en-US" dirty="0">
                <a:solidFill>
                  <a:srgbClr val="0020FD"/>
                </a:solidFill>
              </a:rPr>
              <a:t>  </a:t>
            </a:r>
          </a:p>
        </p:txBody>
      </p:sp>
      <p:pic>
        <p:nvPicPr>
          <p:cNvPr id="6" name="Map of 10 regional ADA Centers" descr="U.S. map divided into ten regional ADA Centers. ">
            <a:extLst>
              <a:ext uri="{FF2B5EF4-FFF2-40B4-BE49-F238E27FC236}">
                <a16:creationId xmlns:a16="http://schemas.microsoft.com/office/drawing/2014/main" id="{397E1389-4484-4145-89B6-CF6FFB2AB7E1}"/>
              </a:ext>
            </a:extLst>
          </p:cNvPr>
          <p:cNvPicPr>
            <a:picLocks noChangeAspect="1" noChangeArrowheads="1"/>
          </p:cNvPicPr>
          <p:nvPr/>
        </p:nvPicPr>
        <p:blipFill>
          <a:blip r:embed="rId5"/>
          <a:srcRect/>
          <a:stretch/>
        </p:blipFill>
        <p:spPr bwMode="auto">
          <a:xfrm>
            <a:off x="7278208" y="3012771"/>
            <a:ext cx="4261228" cy="258256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ADA National Network">
            <a:extLst>
              <a:ext uri="{FF2B5EF4-FFF2-40B4-BE49-F238E27FC236}">
                <a16:creationId xmlns:a16="http://schemas.microsoft.com/office/drawing/2014/main" id="{7A182BC4-E903-472D-AFC0-5114A57A3643}"/>
              </a:ext>
              <a:ext uri="{C183D7F6-B498-43B3-948B-1728B52AA6E4}">
                <adec:decorative xmlns:adec="http://schemas.microsoft.com/office/drawing/2017/decorative" val="1"/>
              </a:ext>
            </a:extLst>
          </p:cNvPr>
          <p:cNvPicPr>
            <a:picLocks noChangeAspect="1" noChangeArrowheads="1"/>
          </p:cNvPicPr>
          <p:nvPr/>
        </p:nvPicPr>
        <p:blipFill>
          <a:blip r:embed="rId6"/>
          <a:srcRect/>
          <a:stretch/>
        </p:blipFill>
        <p:spPr bwMode="auto">
          <a:xfrm>
            <a:off x="2503172" y="62268"/>
            <a:ext cx="7456373" cy="228959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hidden="1">
            <a:extLst>
              <a:ext uri="{FF2B5EF4-FFF2-40B4-BE49-F238E27FC236}">
                <a16:creationId xmlns:a16="http://schemas.microsoft.com/office/drawing/2014/main" id="{280CA6FF-75B6-FA43-A8F7-FA4B55BD8757}"/>
              </a:ext>
            </a:extLst>
          </p:cNvPr>
          <p:cNvSpPr txBox="1">
            <a:spLocks/>
          </p:cNvSpPr>
          <p:nvPr/>
        </p:nvSpPr>
        <p:spPr>
          <a:xfrm>
            <a:off x="9785350" y="6478669"/>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5F92A-5ADF-405E-BA6B-15618F260B89}" type="slidenum">
              <a:rPr lang="en-US" sz="1800" b="1">
                <a:solidFill>
                  <a:schemeClr val="tx1">
                    <a:lumMod val="85000"/>
                    <a:lumOff val="15000"/>
                  </a:schemeClr>
                </a:solidFill>
              </a:rPr>
              <a:pPr/>
              <a:t>51</a:t>
            </a:fld>
            <a:endParaRPr lang="en-US" sz="1800" b="1" dirty="0">
              <a:solidFill>
                <a:schemeClr val="tx1">
                  <a:lumMod val="85000"/>
                  <a:lumOff val="15000"/>
                </a:schemeClr>
              </a:solidFill>
            </a:endParaRPr>
          </a:p>
        </p:txBody>
      </p:sp>
    </p:spTree>
    <p:extLst>
      <p:ext uri="{BB962C8B-B14F-4D97-AF65-F5344CB8AC3E}">
        <p14:creationId xmlns:p14="http://schemas.microsoft.com/office/powerpoint/2010/main" val="144233962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rPr>
              <a:t>Connect and Follow:</a:t>
            </a:r>
            <a:br>
              <a:rPr lang="en-US" b="1" dirty="0">
                <a:solidFill>
                  <a:schemeClr val="tx1"/>
                </a:solidFill>
              </a:rPr>
            </a:br>
            <a:r>
              <a:rPr lang="en-US" sz="3600" b="1" dirty="0">
                <a:solidFill>
                  <a:schemeClr val="tx1"/>
                </a:solidFill>
              </a:rPr>
              <a:t>ADA National Network</a:t>
            </a:r>
          </a:p>
        </p:txBody>
      </p:sp>
      <p:sp>
        <p:nvSpPr>
          <p:cNvPr id="5" name="Content Placeholder 4">
            <a:extLst>
              <a:ext uri="{FF2B5EF4-FFF2-40B4-BE49-F238E27FC236}">
                <a16:creationId xmlns:a16="http://schemas.microsoft.com/office/drawing/2014/main" id="{1D79FC65-D8A7-9345-AAF9-3B4B3FB21A8C}"/>
              </a:ext>
            </a:extLst>
          </p:cNvPr>
          <p:cNvSpPr>
            <a:spLocks noGrp="1"/>
          </p:cNvSpPr>
          <p:nvPr>
            <p:ph idx="1"/>
          </p:nvPr>
        </p:nvSpPr>
        <p:spPr>
          <a:xfrm>
            <a:off x="2981740" y="2271251"/>
            <a:ext cx="7229061" cy="4221624"/>
          </a:xfrm>
        </p:spPr>
        <p:txBody>
          <a:bodyPr>
            <a:normAutofit/>
          </a:bodyPr>
          <a:lstStyle/>
          <a:p>
            <a:pPr>
              <a:lnSpc>
                <a:spcPct val="150000"/>
              </a:lnSpc>
              <a:spcBef>
                <a:spcPts val="825"/>
              </a:spcBef>
              <a:spcAft>
                <a:spcPts val="825"/>
              </a:spcAft>
            </a:pPr>
            <a:r>
              <a:rPr lang="en-US" b="1" u="sng" dirty="0">
                <a:solidFill>
                  <a:srgbClr val="0020FD"/>
                </a:solidFill>
                <a:hlinkClick r:id="rId3">
                  <a:extLst>
                    <a:ext uri="{A12FA001-AC4F-418D-AE19-62706E023703}">
                      <ahyp:hlinkClr xmlns:ahyp="http://schemas.microsoft.com/office/drawing/2018/hyperlinkcolor" val="tx"/>
                    </a:ext>
                  </a:extLst>
                </a:hlinkClick>
              </a:rPr>
              <a:t>Facebook </a:t>
            </a:r>
            <a:r>
              <a:rPr lang="en-US" u="sng" dirty="0">
                <a:solidFill>
                  <a:srgbClr val="0020FD"/>
                </a:solidFill>
                <a:hlinkClick r:id="rId3">
                  <a:extLst>
                    <a:ext uri="{A12FA001-AC4F-418D-AE19-62706E023703}">
                      <ahyp:hlinkClr xmlns:ahyp="http://schemas.microsoft.com/office/drawing/2018/hyperlinkcolor" val="tx"/>
                    </a:ext>
                  </a:extLst>
                </a:hlinkClick>
              </a:rPr>
              <a:t>@adanetwork</a:t>
            </a:r>
            <a:endParaRPr lang="en-US" u="sng" dirty="0">
              <a:solidFill>
                <a:srgbClr val="0020FD"/>
              </a:solidFill>
            </a:endParaRPr>
          </a:p>
          <a:p>
            <a:pPr>
              <a:lnSpc>
                <a:spcPct val="150000"/>
              </a:lnSpc>
              <a:spcBef>
                <a:spcPts val="825"/>
              </a:spcBef>
              <a:spcAft>
                <a:spcPts val="825"/>
              </a:spcAft>
            </a:pPr>
            <a:r>
              <a:rPr lang="en-US" b="1" u="sng" dirty="0">
                <a:solidFill>
                  <a:srgbClr val="0020FD"/>
                </a:solidFill>
                <a:hlinkClick r:id="rId4">
                  <a:extLst>
                    <a:ext uri="{A12FA001-AC4F-418D-AE19-62706E023703}">
                      <ahyp:hlinkClr xmlns:ahyp="http://schemas.microsoft.com/office/drawing/2018/hyperlinkcolor" val="tx"/>
                    </a:ext>
                  </a:extLst>
                </a:hlinkClick>
              </a:rPr>
              <a:t>Twitter </a:t>
            </a:r>
            <a:r>
              <a:rPr lang="en-US" u="sng" dirty="0">
                <a:solidFill>
                  <a:srgbClr val="0020FD"/>
                </a:solidFill>
                <a:hlinkClick r:id="rId4">
                  <a:extLst>
                    <a:ext uri="{A12FA001-AC4F-418D-AE19-62706E023703}">
                      <ahyp:hlinkClr xmlns:ahyp="http://schemas.microsoft.com/office/drawing/2018/hyperlinkcolor" val="tx"/>
                    </a:ext>
                  </a:extLst>
                </a:hlinkClick>
              </a:rPr>
              <a:t>@ADANational</a:t>
            </a:r>
            <a:endParaRPr lang="en-US" u="sng" dirty="0">
              <a:solidFill>
                <a:srgbClr val="0020FD"/>
              </a:solidFill>
            </a:endParaRPr>
          </a:p>
          <a:p>
            <a:pPr>
              <a:lnSpc>
                <a:spcPct val="150000"/>
              </a:lnSpc>
              <a:spcBef>
                <a:spcPts val="825"/>
              </a:spcBef>
              <a:spcAft>
                <a:spcPts val="825"/>
              </a:spcAft>
            </a:pPr>
            <a:r>
              <a:rPr lang="en-US" b="1" u="sng" dirty="0">
                <a:solidFill>
                  <a:srgbClr val="0020FD"/>
                </a:solidFill>
                <a:hlinkClick r:id="rId5">
                  <a:extLst>
                    <a:ext uri="{A12FA001-AC4F-418D-AE19-62706E023703}">
                      <ahyp:hlinkClr xmlns:ahyp="http://schemas.microsoft.com/office/drawing/2018/hyperlinkcolor" val="tx"/>
                    </a:ext>
                  </a:extLst>
                </a:hlinkClick>
              </a:rPr>
              <a:t>LinkedIn </a:t>
            </a:r>
            <a:r>
              <a:rPr lang="en-US" u="sng" dirty="0">
                <a:solidFill>
                  <a:srgbClr val="0020FD"/>
                </a:solidFill>
                <a:hlinkClick r:id="rId5">
                  <a:extLst>
                    <a:ext uri="{A12FA001-AC4F-418D-AE19-62706E023703}">
                      <ahyp:hlinkClr xmlns:ahyp="http://schemas.microsoft.com/office/drawing/2018/hyperlinkcolor" val="tx"/>
                    </a:ext>
                  </a:extLst>
                </a:hlinkClick>
              </a:rPr>
              <a:t>@ada-national-network</a:t>
            </a:r>
            <a:endParaRPr lang="en-US" u="sng" dirty="0">
              <a:solidFill>
                <a:srgbClr val="0020FD"/>
              </a:solidFill>
            </a:endParaRPr>
          </a:p>
          <a:p>
            <a:pPr>
              <a:lnSpc>
                <a:spcPct val="150000"/>
              </a:lnSpc>
              <a:spcBef>
                <a:spcPts val="825"/>
              </a:spcBef>
              <a:spcAft>
                <a:spcPts val="825"/>
              </a:spcAft>
            </a:pPr>
            <a:r>
              <a:rPr lang="en-US" b="1" u="sng" dirty="0">
                <a:solidFill>
                  <a:srgbClr val="0020FD"/>
                </a:solidFill>
                <a:hlinkClick r:id="rId6">
                  <a:extLst>
                    <a:ext uri="{A12FA001-AC4F-418D-AE19-62706E023703}">
                      <ahyp:hlinkClr xmlns:ahyp="http://schemas.microsoft.com/office/drawing/2018/hyperlinkcolor" val="tx"/>
                    </a:ext>
                  </a:extLst>
                </a:hlinkClick>
              </a:rPr>
              <a:t>YouTube </a:t>
            </a:r>
            <a:r>
              <a:rPr lang="en-US" u="sng" dirty="0">
                <a:solidFill>
                  <a:srgbClr val="0020FD"/>
                </a:solidFill>
                <a:hlinkClick r:id="rId6">
                  <a:extLst>
                    <a:ext uri="{A12FA001-AC4F-418D-AE19-62706E023703}">
                      <ahyp:hlinkClr xmlns:ahyp="http://schemas.microsoft.com/office/drawing/2018/hyperlinkcolor" val="tx"/>
                    </a:ext>
                  </a:extLst>
                </a:hlinkClick>
              </a:rPr>
              <a:t>@ADANationalNetwork</a:t>
            </a:r>
          </a:p>
        </p:txBody>
      </p:sp>
      <p:pic>
        <p:nvPicPr>
          <p:cNvPr id="10" name="Facebook logo" descr="Icon for Facebook. &#10;&#10;Rounded dark blue square with letter f in white in the center. ">
            <a:extLst>
              <a:ext uri="{FF2B5EF4-FFF2-40B4-BE49-F238E27FC236}">
                <a16:creationId xmlns:a16="http://schemas.microsoft.com/office/drawing/2014/main" id="{B53691BD-EE93-3041-8FF0-FDE68955E661}"/>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1536" y="2360140"/>
            <a:ext cx="704850" cy="704850"/>
          </a:xfrm>
          <a:prstGeom prst="rect">
            <a:avLst/>
          </a:prstGeom>
        </p:spPr>
      </p:pic>
      <p:pic>
        <p:nvPicPr>
          <p:cNvPr id="11" name="Twitter logo" descr="Icon for Twitter. &#10;&#10;Rounded light blue square with outline shape of bird filled in with white in the center. ">
            <a:extLst>
              <a:ext uri="{FF2B5EF4-FFF2-40B4-BE49-F238E27FC236}">
                <a16:creationId xmlns:a16="http://schemas.microsoft.com/office/drawing/2014/main" id="{81A88C9F-E9BA-5C40-AF3E-2489F672E035}"/>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1199" y="3286897"/>
            <a:ext cx="704850" cy="704850"/>
          </a:xfrm>
          <a:prstGeom prst="rect">
            <a:avLst/>
          </a:prstGeom>
        </p:spPr>
      </p:pic>
      <p:pic>
        <p:nvPicPr>
          <p:cNvPr id="6" name="LinkedIn logo" descr="Icon for LinkedIn. &#10;&#10;Rounded light blue square with letters &quot;in&quot; in white in the center. ">
            <a:extLst>
              <a:ext uri="{FF2B5EF4-FFF2-40B4-BE49-F238E27FC236}">
                <a16:creationId xmlns:a16="http://schemas.microsoft.com/office/drawing/2014/main" id="{326396EB-FB0D-2242-BEC2-B20B094338FF}"/>
              </a:ext>
              <a:ext uri="{C183D7F6-B498-43B3-948B-1728B52AA6E4}">
                <adec:decorative xmlns:adec="http://schemas.microsoft.com/office/drawing/2017/decorative" val="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1199" y="4211852"/>
            <a:ext cx="704850" cy="704850"/>
          </a:xfrm>
          <a:prstGeom prst="rect">
            <a:avLst/>
          </a:prstGeom>
        </p:spPr>
      </p:pic>
      <p:pic>
        <p:nvPicPr>
          <p:cNvPr id="4" name="YouTube logo" descr="Icon for YouTube. &#10;&#10;Black bold text of &quot;You&quot; next to a rounded red square that holds the text &quot;Tube&quot; in white in the center. ">
            <a:extLst>
              <a:ext uri="{FF2B5EF4-FFF2-40B4-BE49-F238E27FC236}">
                <a16:creationId xmlns:a16="http://schemas.microsoft.com/office/drawing/2014/main" id="{4A27CE27-1EB6-CE41-8752-4275BE0C5216}"/>
              </a:ext>
            </a:extLst>
          </p:cNvPr>
          <p:cNvPicPr>
            <a:picLocks noChangeAspect="1"/>
          </p:cNvPicPr>
          <p:nvPr/>
        </p:nvPicPr>
        <p:blipFill>
          <a:blip r:embed="rId10"/>
          <a:srcRect/>
          <a:stretch/>
        </p:blipFill>
        <p:spPr>
          <a:xfrm>
            <a:off x="1760626" y="5099737"/>
            <a:ext cx="1187570" cy="559658"/>
          </a:xfrm>
          <a:prstGeom prst="rect">
            <a:avLst/>
          </a:prstGeom>
        </p:spPr>
      </p:pic>
      <p:sp>
        <p:nvSpPr>
          <p:cNvPr id="15" name="Slide Number Placeholder 3">
            <a:extLst>
              <a:ext uri="{FF2B5EF4-FFF2-40B4-BE49-F238E27FC236}">
                <a16:creationId xmlns:a16="http://schemas.microsoft.com/office/drawing/2014/main" id="{6ABB9C7C-7140-E044-8D8B-843AAC468ECC}"/>
              </a:ext>
            </a:extLst>
          </p:cNvPr>
          <p:cNvSpPr>
            <a:spLocks noGrp="1"/>
          </p:cNvSpPr>
          <p:nvPr>
            <p:ph type="sldNum" sz="quarter" idx="12"/>
          </p:nvPr>
        </p:nvSpPr>
        <p:spPr>
          <a:xfrm>
            <a:off x="11127260" y="6268241"/>
            <a:ext cx="708025" cy="449267"/>
          </a:xfrm>
        </p:spPr>
        <p:txBody>
          <a:bodyPr/>
          <a:lstStyle/>
          <a:p>
            <a:fld id="{1585F92A-5ADF-405E-BA6B-15618F260B89}" type="slidenum">
              <a:rPr lang="en-US" sz="1800" b="1">
                <a:solidFill>
                  <a:schemeClr val="tx1">
                    <a:lumMod val="85000"/>
                    <a:lumOff val="15000"/>
                  </a:schemeClr>
                </a:solidFill>
              </a:rPr>
              <a:pPr/>
              <a:t>52</a:t>
            </a:fld>
            <a:endParaRPr lang="en-US" sz="1800" b="1" dirty="0">
              <a:solidFill>
                <a:schemeClr val="tx1">
                  <a:lumMod val="85000"/>
                  <a:lumOff val="15000"/>
                </a:schemeClr>
              </a:solidFill>
            </a:endParaRPr>
          </a:p>
        </p:txBody>
      </p:sp>
    </p:spTree>
    <p:extLst>
      <p:ext uri="{BB962C8B-B14F-4D97-AF65-F5344CB8AC3E}">
        <p14:creationId xmlns:p14="http://schemas.microsoft.com/office/powerpoint/2010/main" val="1651033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52F3C-8085-0E49-B5CC-D04D52DE5B55}"/>
              </a:ext>
            </a:extLst>
          </p:cNvPr>
          <p:cNvSpPr>
            <a:spLocks noGrp="1"/>
          </p:cNvSpPr>
          <p:nvPr>
            <p:ph type="title"/>
          </p:nvPr>
        </p:nvSpPr>
        <p:spPr/>
        <p:txBody>
          <a:bodyPr vert="horz" lIns="91440" tIns="45720" rIns="91440" bIns="45720" rtlCol="0" anchor="t">
            <a:noAutofit/>
          </a:bodyPr>
          <a:lstStyle/>
          <a:p>
            <a:pPr>
              <a:lnSpc>
                <a:spcPct val="90000"/>
              </a:lnSpc>
            </a:pPr>
            <a:r>
              <a:rPr lang="en-US" sz="3200" b="1" kern="1200" cap="all" spc="30" baseline="0" dirty="0">
                <a:solidFill>
                  <a:schemeClr val="tx1"/>
                </a:solidFill>
                <a:latin typeface="+mj-lt"/>
                <a:ea typeface="+mj-ea"/>
                <a:cs typeface="+mj-cs"/>
              </a:rPr>
              <a:t>Substance Use Disorder (SUD) and ANY Mental Illness </a:t>
            </a:r>
            <a:br>
              <a:rPr lang="en-US" sz="3200" b="1" kern="1200" cap="all" spc="30" baseline="0" dirty="0">
                <a:solidFill>
                  <a:schemeClr val="tx1"/>
                </a:solidFill>
                <a:latin typeface="+mj-lt"/>
                <a:ea typeface="+mj-ea"/>
                <a:cs typeface="+mj-cs"/>
              </a:rPr>
            </a:br>
            <a:r>
              <a:rPr lang="en-US" sz="3200" b="1" kern="1200" cap="all" spc="30" baseline="0" dirty="0">
                <a:solidFill>
                  <a:schemeClr val="tx1"/>
                </a:solidFill>
                <a:latin typeface="+mj-lt"/>
                <a:ea typeface="+mj-ea"/>
                <a:cs typeface="+mj-cs"/>
              </a:rPr>
              <a:t>among Adults Aged 18 or Older: 2020</a:t>
            </a:r>
          </a:p>
        </p:txBody>
      </p:sp>
      <p:pic>
        <p:nvPicPr>
          <p:cNvPr id="14" name="SUD Graphic" descr="Figure 35: Past Year Substance Use Disorder and Any Mental Illness Among Adults 18 or older (2020)&#10;&#10;Diagram has a yellow circle overlapping a blue circle with an area of green in the middle.&#10;&#10;The yellow circle represents 20.9 million adults who have substance use disorder but not a mental illness.&#10;&#10;The blue circle represents 35.9 million adults who have mental illness but not substance use disorder.&#10;&#10;The green area represents 17 million people who have both substance use disorder and mental illness.&#10;&#10;73.8 million adults either had SUD or mental illness">
            <a:extLst>
              <a:ext uri="{FF2B5EF4-FFF2-40B4-BE49-F238E27FC236}">
                <a16:creationId xmlns:a16="http://schemas.microsoft.com/office/drawing/2014/main" id="{E59E59CF-18D5-A8EA-EED5-BBD49350282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6805"/>
          <a:stretch/>
        </p:blipFill>
        <p:spPr>
          <a:xfrm>
            <a:off x="175649" y="1690688"/>
            <a:ext cx="6282301" cy="4034303"/>
          </a:xfrm>
          <a:prstGeom prst="rect">
            <a:avLst/>
          </a:prstGeom>
          <a:ln w="38100">
            <a:solidFill>
              <a:schemeClr val="accent1"/>
            </a:solidFill>
          </a:ln>
        </p:spPr>
      </p:pic>
      <p:sp>
        <p:nvSpPr>
          <p:cNvPr id="7" name="Text - Figure 35">
            <a:extLst>
              <a:ext uri="{FF2B5EF4-FFF2-40B4-BE49-F238E27FC236}">
                <a16:creationId xmlns:a16="http://schemas.microsoft.com/office/drawing/2014/main" id="{2828143F-5763-8148-BED2-F324A4DD4A87}"/>
              </a:ext>
            </a:extLst>
          </p:cNvPr>
          <p:cNvSpPr>
            <a:spLocks noGrp="1"/>
          </p:cNvSpPr>
          <p:nvPr>
            <p:ph sz="half" idx="2"/>
          </p:nvPr>
        </p:nvSpPr>
        <p:spPr>
          <a:xfrm>
            <a:off x="6834751" y="1690688"/>
            <a:ext cx="5181600" cy="4351338"/>
          </a:xfrm>
        </p:spPr>
        <p:txBody>
          <a:bodyPr vert="horz" lIns="91440" tIns="45720" rIns="91440" bIns="45720" rtlCol="0">
            <a:noAutofit/>
          </a:bodyPr>
          <a:lstStyle/>
          <a:p>
            <a:pPr marL="0" indent="0">
              <a:spcBef>
                <a:spcPts val="2200"/>
              </a:spcBef>
              <a:buNone/>
            </a:pPr>
            <a:r>
              <a:rPr lang="en-US" b="1" dirty="0">
                <a:latin typeface="Calibri" panose="020F0502020204030204" pitchFamily="34" charset="0"/>
                <a:cs typeface="Calibri" panose="020F0502020204030204" pitchFamily="34" charset="0"/>
              </a:rPr>
              <a:t>Figure 35.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Past Year Substance Use Disorder (SUD) and Any Mental Illness among Adults Aged 18 or Older: 2020</a:t>
            </a:r>
          </a:p>
          <a:p>
            <a:pPr marL="0" indent="0">
              <a:spcBef>
                <a:spcPts val="4000"/>
              </a:spcBef>
              <a:buNone/>
            </a:pPr>
            <a:r>
              <a:rPr lang="en-US" sz="2200" b="1" dirty="0">
                <a:latin typeface="Calibri" panose="020F0502020204030204" pitchFamily="34" charset="0"/>
                <a:cs typeface="Calibri" panose="020F0502020204030204" pitchFamily="34" charset="0"/>
              </a:rPr>
              <a:t>Source</a:t>
            </a:r>
            <a:r>
              <a:rPr lang="en-US" sz="2200" dirty="0">
                <a:latin typeface="Calibri" panose="020F0502020204030204" pitchFamily="34" charset="0"/>
                <a:cs typeface="Calibri" panose="020F0502020204030204" pitchFamily="34" charset="0"/>
              </a:rPr>
              <a:t>: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Substance Abuse and Mental Health Services Administration (SAMHSA) </a:t>
            </a:r>
          </a:p>
          <a:p>
            <a:pPr marL="0" indent="0">
              <a:buNone/>
            </a:pPr>
            <a:r>
              <a:rPr lang="en-US" sz="2200" b="1" dirty="0">
                <a:latin typeface="Calibri" panose="020F0502020204030204" pitchFamily="34" charset="0"/>
                <a:cs typeface="Calibri" panose="020F0502020204030204" pitchFamily="34" charset="0"/>
              </a:rPr>
              <a:t>Web: </a:t>
            </a:r>
            <a:br>
              <a:rPr lang="en-US" sz="2200" b="1"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tinyurl.com/2020-SAMHSA-NSUD-Report</a:t>
            </a:r>
          </a:p>
        </p:txBody>
      </p:sp>
      <p:sp>
        <p:nvSpPr>
          <p:cNvPr id="4" name="Slide Number Placeholder 3">
            <a:extLst>
              <a:ext uri="{FF2B5EF4-FFF2-40B4-BE49-F238E27FC236}">
                <a16:creationId xmlns:a16="http://schemas.microsoft.com/office/drawing/2014/main" id="{7804A643-281B-314C-A992-5CFB4F8D7714}"/>
              </a:ext>
            </a:extLst>
          </p:cNvPr>
          <p:cNvSpPr>
            <a:spLocks noGrp="1"/>
          </p:cNvSpPr>
          <p:nvPr>
            <p:ph type="sldNum" sz="quarter" idx="12"/>
          </p:nvPr>
        </p:nvSpPr>
        <p:spPr/>
        <p:txBody>
          <a:bodyPr vert="horz" lIns="91440" tIns="45720" rIns="91440" bIns="45720" rtlCol="0" anchor="ctr">
            <a:normAutofit/>
          </a:bodyPr>
          <a:lstStyle/>
          <a:p>
            <a:pPr>
              <a:lnSpc>
                <a:spcPct val="90000"/>
              </a:lnSpc>
              <a:spcAft>
                <a:spcPts val="600"/>
              </a:spcAft>
            </a:pPr>
            <a:fld id="{1585F92A-5ADF-405E-BA6B-15618F260B89}" type="slidenum">
              <a:rPr lang="en-US" smtClean="0"/>
              <a:pPr>
                <a:lnSpc>
                  <a:spcPct val="90000"/>
                </a:lnSpc>
                <a:spcAft>
                  <a:spcPts val="600"/>
                </a:spcAft>
              </a:pPr>
              <a:t>6</a:t>
            </a:fld>
            <a:endParaRPr lang="en-US" dirty="0"/>
          </a:p>
        </p:txBody>
      </p:sp>
    </p:spTree>
    <p:extLst>
      <p:ext uri="{BB962C8B-B14F-4D97-AF65-F5344CB8AC3E}">
        <p14:creationId xmlns:p14="http://schemas.microsoft.com/office/powerpoint/2010/main" val="3133257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52F3C-8085-0E49-B5CC-D04D52DE5B55}"/>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More Numbers</a:t>
            </a:r>
          </a:p>
        </p:txBody>
      </p:sp>
      <p:sp>
        <p:nvSpPr>
          <p:cNvPr id="2" name="Content Placeholder 1">
            <a:extLst>
              <a:ext uri="{FF2B5EF4-FFF2-40B4-BE49-F238E27FC236}">
                <a16:creationId xmlns:a16="http://schemas.microsoft.com/office/drawing/2014/main" id="{265696E2-0FFA-3641-8E31-4C2F99E0C77B}"/>
              </a:ext>
            </a:extLst>
          </p:cNvPr>
          <p:cNvSpPr>
            <a:spLocks noGrp="1"/>
          </p:cNvSpPr>
          <p:nvPr>
            <p:ph idx="1"/>
          </p:nvPr>
        </p:nvSpPr>
        <p:spPr>
          <a:xfrm>
            <a:off x="609600" y="1857374"/>
            <a:ext cx="11049000" cy="4357687"/>
          </a:xfrm>
        </p:spPr>
        <p:txBody>
          <a:bodyPr>
            <a:normAutofit/>
          </a:bodyPr>
          <a:lstStyle/>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Over 22 million Americans are currently in recovery from alcohol and other drug use disorders.</a:t>
            </a:r>
          </a:p>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More than 70% of individuals who actively use alcohol or drugs continue to function on the job. </a:t>
            </a:r>
            <a:endParaRPr lang="en-US" dirty="0">
              <a:latin typeface="Calibri" panose="020F0502020204030204" pitchFamily="34" charset="0"/>
              <a:cs typeface="Calibri" panose="020F0502020204030204" pitchFamily="34" charset="0"/>
            </a:endParaRPr>
          </a:p>
          <a:p>
            <a:pPr marL="109537" indent="0">
              <a:buNone/>
            </a:pPr>
            <a:r>
              <a:rPr lang="en-US" sz="2400" b="1" dirty="0">
                <a:solidFill>
                  <a:srgbClr val="0070C0"/>
                </a:solidFill>
                <a:latin typeface="Calibri" panose="020F0502020204030204" pitchFamily="34" charset="0"/>
                <a:cs typeface="Calibri" panose="020F0502020204030204" pitchFamily="34" charset="0"/>
                <a:hlinkClick r:id="rId3" tooltip="Harvard Health Blog: Working on addiction in the workplace">
                  <a:extLst>
                    <a:ext uri="{A12FA001-AC4F-418D-AE19-62706E023703}">
                      <ahyp:hlinkClr xmlns:ahyp="http://schemas.microsoft.com/office/drawing/2018/hyperlinkcolor" val="tx"/>
                    </a:ext>
                  </a:extLst>
                </a:hlinkClick>
              </a:rPr>
              <a:t>Harvard Health Blog: Working on addiction in the workplace</a:t>
            </a:r>
            <a:br>
              <a:rPr lang="en-US" sz="2400" b="1" dirty="0">
                <a:solidFill>
                  <a:srgbClr val="0070C0"/>
                </a:solidFill>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Source</a:t>
            </a:r>
            <a:r>
              <a:rPr lang="en-US" sz="2400" dirty="0">
                <a:latin typeface="Calibri" panose="020F0502020204030204" pitchFamily="34" charset="0"/>
                <a:cs typeface="Calibri" panose="020F0502020204030204" pitchFamily="34" charset="0"/>
              </a:rPr>
              <a:t>: Harvard Health Publishing, Harvard Medical School, Harvard University </a:t>
            </a:r>
          </a:p>
          <a:p>
            <a:pPr marL="109537" indent="0">
              <a:buNone/>
            </a:pPr>
            <a:r>
              <a:rPr lang="en-US" sz="2200" b="1" dirty="0">
                <a:latin typeface="Calibri" panose="020F0502020204030204" pitchFamily="34" charset="0"/>
                <a:cs typeface="Calibri" panose="020F0502020204030204" pitchFamily="34" charset="0"/>
              </a:rPr>
              <a:t>Web</a:t>
            </a:r>
            <a:r>
              <a:rPr lang="en-US" sz="2200" dirty="0">
                <a:latin typeface="Calibri" panose="020F0502020204030204" pitchFamily="34" charset="0"/>
                <a:cs typeface="Calibri" panose="020F0502020204030204" pitchFamily="34" charset="0"/>
              </a:rPr>
              <a:t>: health.harvard.edu/blog/working-on-addiction-in-the-workplace-2017063011941</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804A643-281B-314C-A992-5CFB4F8D7714}"/>
              </a:ext>
            </a:extLst>
          </p:cNvPr>
          <p:cNvSpPr>
            <a:spLocks noGrp="1"/>
          </p:cNvSpPr>
          <p:nvPr>
            <p:ph type="sldNum" sz="quarter" idx="12"/>
          </p:nvPr>
        </p:nvSpPr>
        <p:spPr/>
        <p:txBody>
          <a:bodyPr/>
          <a:lstStyle/>
          <a:p>
            <a:fld id="{1585F92A-5ADF-405E-BA6B-15618F260B89}" type="slidenum">
              <a:rPr lang="en-US" smtClean="0"/>
              <a:pPr/>
              <a:t>7</a:t>
            </a:fld>
            <a:endParaRPr lang="en-US" dirty="0"/>
          </a:p>
        </p:txBody>
      </p:sp>
    </p:spTree>
    <p:extLst>
      <p:ext uri="{BB962C8B-B14F-4D97-AF65-F5344CB8AC3E}">
        <p14:creationId xmlns:p14="http://schemas.microsoft.com/office/powerpoint/2010/main" val="1378596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0176"/>
            <a:ext cx="10515600" cy="1325563"/>
          </a:xfrm>
        </p:spPr>
        <p:txBody>
          <a:bodyPr vert="horz" lIns="91440" tIns="45720" rIns="91440" bIns="45720" rtlCol="0" anchor="ctr">
            <a:normAutofit/>
          </a:bodyPr>
          <a:lstStyle/>
          <a:p>
            <a:pPr algn="ctr"/>
            <a:r>
              <a:rPr lang="en-US" b="1" dirty="0">
                <a:solidFill>
                  <a:schemeClr val="tx1"/>
                </a:solidFill>
              </a:rPr>
              <a:t>A Snapshot: The Spirit of the ADA</a:t>
            </a:r>
          </a:p>
        </p:txBody>
      </p:sp>
      <p:pic>
        <p:nvPicPr>
          <p:cNvPr id="6" name="Content Placeholder 5" descr="President George Bush signs the Americans with Disabilities Act during a ceremony on the South Lawn of the White House July 26, 1990. ">
            <a:extLst>
              <a:ext uri="{FF2B5EF4-FFF2-40B4-BE49-F238E27FC236}">
                <a16:creationId xmlns:a16="http://schemas.microsoft.com/office/drawing/2014/main" id="{170ECE2A-FFCC-404F-BDD2-91227355EFA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 y="1462582"/>
            <a:ext cx="6436659" cy="4765477"/>
          </a:xfrm>
        </p:spPr>
      </p:pic>
      <p:sp>
        <p:nvSpPr>
          <p:cNvPr id="4" name="Content Placeholder 3">
            <a:extLst>
              <a:ext uri="{FF2B5EF4-FFF2-40B4-BE49-F238E27FC236}">
                <a16:creationId xmlns:a16="http://schemas.microsoft.com/office/drawing/2014/main" id="{8D2C67E3-37DB-4266-BAEB-FD844BEECF74}"/>
              </a:ext>
            </a:extLst>
          </p:cNvPr>
          <p:cNvSpPr>
            <a:spLocks noGrp="1"/>
          </p:cNvSpPr>
          <p:nvPr>
            <p:ph sz="half" idx="2"/>
          </p:nvPr>
        </p:nvSpPr>
        <p:spPr>
          <a:xfrm>
            <a:off x="6714635" y="1462582"/>
            <a:ext cx="5181600" cy="4351338"/>
          </a:xfrm>
        </p:spPr>
        <p:txBody>
          <a:bodyPr>
            <a:normAutofit/>
          </a:bodyPr>
          <a:lstStyle/>
          <a:p>
            <a:pPr>
              <a:lnSpc>
                <a:spcPct val="114000"/>
              </a:lnSpc>
              <a:spcBef>
                <a:spcPts val="300"/>
              </a:spcBef>
              <a:spcAft>
                <a:spcPts val="1500"/>
              </a:spcAft>
            </a:pPr>
            <a:r>
              <a:rPr lang="en-US" dirty="0"/>
              <a:t>Ensures that people with disabilities have the same rights and opportunities as </a:t>
            </a:r>
            <a:br>
              <a:rPr lang="en-US" dirty="0"/>
            </a:br>
            <a:r>
              <a:rPr lang="en-US" dirty="0"/>
              <a:t>everyone else. </a:t>
            </a:r>
          </a:p>
          <a:p>
            <a:pPr>
              <a:lnSpc>
                <a:spcPct val="114000"/>
              </a:lnSpc>
              <a:spcBef>
                <a:spcPts val="300"/>
              </a:spcBef>
              <a:spcAft>
                <a:spcPts val="300"/>
              </a:spcAft>
            </a:pPr>
            <a:r>
              <a:rPr lang="en-US" dirty="0"/>
              <a:t>Includes </a:t>
            </a:r>
            <a:r>
              <a:rPr lang="en-US" altLang="en-US" dirty="0">
                <a:ea typeface="ＭＳ Ｐゴシック" pitchFamily="34" charset="-128"/>
              </a:rPr>
              <a:t>people with addiction to alcohol, and people in recovery from opioid and substance use disorders.</a:t>
            </a:r>
          </a:p>
          <a:p>
            <a:pPr marL="0" indent="0">
              <a:spcBef>
                <a:spcPts val="0"/>
              </a:spcBef>
              <a:buNone/>
            </a:pPr>
            <a:endParaRPr lang="en-US" sz="2400" dirty="0"/>
          </a:p>
        </p:txBody>
      </p:sp>
      <p:pic>
        <p:nvPicPr>
          <p:cNvPr id="2052" name="Picture 4" descr="Reverend Wilkie accepts his pen with his left foot">
            <a:extLst>
              <a:ext uri="{FF2B5EF4-FFF2-40B4-BE49-F238E27FC236}">
                <a16:creationId xmlns:a16="http://schemas.microsoft.com/office/drawing/2014/main" id="{4313A497-C21B-44ED-9E43-BD59A17B708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51" b="14815"/>
          <a:stretch/>
        </p:blipFill>
        <p:spPr bwMode="auto">
          <a:xfrm>
            <a:off x="820409" y="1319869"/>
            <a:ext cx="4795837" cy="55916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5A8FB9B-2CCD-4AB4-883F-BC567E5407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DE821-B665-4794-9CCB-185CA8C3080E}" type="slidenum">
              <a:rPr kumimoji="0" lang="en-US"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7180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1659-442B-40F4-A14E-E8989DD9E75B}"/>
              </a:ext>
            </a:extLst>
          </p:cNvPr>
          <p:cNvSpPr>
            <a:spLocks noGrp="1"/>
          </p:cNvSpPr>
          <p:nvPr>
            <p:ph type="title"/>
          </p:nvPr>
        </p:nvSpPr>
        <p:spPr/>
        <p:txBody>
          <a:bodyPr/>
          <a:lstStyle/>
          <a:p>
            <a:r>
              <a:rPr lang="en-US" b="1" dirty="0"/>
              <a:t>The Five Titles of the ADA</a:t>
            </a:r>
          </a:p>
        </p:txBody>
      </p:sp>
      <p:sp>
        <p:nvSpPr>
          <p:cNvPr id="3" name="Content Placeholder 2">
            <a:extLst>
              <a:ext uri="{FF2B5EF4-FFF2-40B4-BE49-F238E27FC236}">
                <a16:creationId xmlns:a16="http://schemas.microsoft.com/office/drawing/2014/main" id="{F9CDB08A-7CBD-41E8-A6CB-29EA44C809E8}"/>
              </a:ext>
            </a:extLst>
          </p:cNvPr>
          <p:cNvSpPr>
            <a:spLocks noGrp="1"/>
          </p:cNvSpPr>
          <p:nvPr>
            <p:ph idx="1"/>
          </p:nvPr>
        </p:nvSpPr>
        <p:spPr/>
        <p:txBody>
          <a:bodyPr/>
          <a:lstStyle/>
          <a:p>
            <a:pPr>
              <a:lnSpc>
                <a:spcPct val="124000"/>
              </a:lnSpc>
              <a:spcBef>
                <a:spcPts val="600"/>
              </a:spcBef>
              <a:spcAft>
                <a:spcPts val="600"/>
              </a:spcAft>
            </a:pPr>
            <a:r>
              <a:rPr lang="en-US" sz="2800" b="1" dirty="0">
                <a:solidFill>
                  <a:srgbClr val="C00000"/>
                </a:solidFill>
              </a:rPr>
              <a:t>Title I		Employment Protections.</a:t>
            </a:r>
          </a:p>
          <a:p>
            <a:pPr>
              <a:lnSpc>
                <a:spcPct val="124000"/>
              </a:lnSpc>
              <a:spcBef>
                <a:spcPts val="600"/>
              </a:spcBef>
              <a:spcAft>
                <a:spcPts val="600"/>
              </a:spcAft>
            </a:pPr>
            <a:r>
              <a:rPr lang="en-US" sz="2800" b="1" dirty="0"/>
              <a:t>Title II		Public Entities and Transportation.</a:t>
            </a:r>
          </a:p>
          <a:p>
            <a:pPr>
              <a:lnSpc>
                <a:spcPct val="124000"/>
              </a:lnSpc>
              <a:spcBef>
                <a:spcPts val="600"/>
              </a:spcBef>
              <a:spcAft>
                <a:spcPts val="600"/>
              </a:spcAft>
            </a:pPr>
            <a:r>
              <a:rPr lang="en-US" sz="2800" b="1" dirty="0"/>
              <a:t>Title III</a:t>
            </a:r>
            <a:r>
              <a:rPr lang="en-US" sz="2800" dirty="0"/>
              <a:t>		Public Accommodation and Commercial Facilities.</a:t>
            </a:r>
          </a:p>
          <a:p>
            <a:pPr>
              <a:lnSpc>
                <a:spcPct val="124000"/>
              </a:lnSpc>
              <a:spcBef>
                <a:spcPts val="600"/>
              </a:spcBef>
              <a:spcAft>
                <a:spcPts val="600"/>
              </a:spcAft>
            </a:pPr>
            <a:r>
              <a:rPr lang="en-US" sz="2800" b="1" dirty="0"/>
              <a:t>Title IV</a:t>
            </a:r>
            <a:r>
              <a:rPr lang="en-US" sz="2800" dirty="0"/>
              <a:t>		Telecommunications.</a:t>
            </a:r>
          </a:p>
          <a:p>
            <a:pPr>
              <a:lnSpc>
                <a:spcPct val="124000"/>
              </a:lnSpc>
              <a:spcBef>
                <a:spcPts val="600"/>
              </a:spcBef>
              <a:spcAft>
                <a:spcPts val="600"/>
              </a:spcAft>
            </a:pPr>
            <a:r>
              <a:rPr lang="en-US" sz="2800" b="1" dirty="0"/>
              <a:t>Title V</a:t>
            </a:r>
            <a:r>
              <a:rPr lang="en-US" sz="2800" dirty="0"/>
              <a:t>		Technical Provisions. </a:t>
            </a:r>
          </a:p>
          <a:p>
            <a:pPr marL="0" indent="0">
              <a:buNone/>
            </a:pPr>
            <a:endParaRPr lang="en-US" dirty="0"/>
          </a:p>
        </p:txBody>
      </p:sp>
      <p:sp>
        <p:nvSpPr>
          <p:cNvPr id="4" name="Slide Number Placeholder 3">
            <a:extLst>
              <a:ext uri="{FF2B5EF4-FFF2-40B4-BE49-F238E27FC236}">
                <a16:creationId xmlns:a16="http://schemas.microsoft.com/office/drawing/2014/main" id="{0E9AB432-4D00-4F71-9003-D8E7F4201B5D}"/>
              </a:ext>
            </a:extLst>
          </p:cNvPr>
          <p:cNvSpPr>
            <a:spLocks noGrp="1"/>
          </p:cNvSpPr>
          <p:nvPr>
            <p:ph type="sldNum" sz="quarter" idx="12"/>
          </p:nvPr>
        </p:nvSpPr>
        <p:spPr/>
        <p:txBody>
          <a:bodyPr/>
          <a:lstStyle/>
          <a:p>
            <a:fld id="{0A9DE821-B665-4794-9CCB-185CA8C3080E}" type="slidenum">
              <a:rPr lang="en-US" smtClean="0"/>
              <a:t>9</a:t>
            </a:fld>
            <a:endParaRPr lang="en-US" dirty="0"/>
          </a:p>
        </p:txBody>
      </p:sp>
    </p:spTree>
    <p:extLst>
      <p:ext uri="{BB962C8B-B14F-4D97-AF65-F5344CB8AC3E}">
        <p14:creationId xmlns:p14="http://schemas.microsoft.com/office/powerpoint/2010/main" val="3815074194"/>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9745</TotalTime>
  <Words>6634</Words>
  <Application>Microsoft Macintosh PowerPoint</Application>
  <PresentationFormat>Widescreen</PresentationFormat>
  <Paragraphs>487</Paragraphs>
  <Slides>52</Slides>
  <Notes>52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Arial</vt:lpstr>
      <vt:lpstr>Calibri</vt:lpstr>
      <vt:lpstr>Calibri Light</vt:lpstr>
      <vt:lpstr>Calisto MT</vt:lpstr>
      <vt:lpstr>Courier New</vt:lpstr>
      <vt:lpstr>default</vt:lpstr>
      <vt:lpstr>Lora</vt:lpstr>
      <vt:lpstr>Times New Roman</vt:lpstr>
      <vt:lpstr>Univers Condensed</vt:lpstr>
      <vt:lpstr>ChronicleVTI</vt:lpstr>
      <vt:lpstr>2_Office Theme</vt:lpstr>
      <vt:lpstr>ADA and Substance use disorders in the Workplace</vt:lpstr>
      <vt:lpstr>Disclaimer</vt:lpstr>
      <vt:lpstr>Learning Objectives</vt:lpstr>
      <vt:lpstr>Southeast ADA Center</vt:lpstr>
      <vt:lpstr>Let’s Look at the Numbers</vt:lpstr>
      <vt:lpstr>Substance Use Disorder (SUD) and ANY Mental Illness  among Adults Aged 18 or Older: 2020</vt:lpstr>
      <vt:lpstr>More Numbers</vt:lpstr>
      <vt:lpstr>A Snapshot: The Spirit of the ADA</vt:lpstr>
      <vt:lpstr>The Five Titles of the ADA</vt:lpstr>
      <vt:lpstr>The Definition of Disability</vt:lpstr>
      <vt:lpstr>Addiction is an impairment that can substantially limit: </vt:lpstr>
      <vt:lpstr>Alcohol Addiction, Illegal Use of Drugs. What is the Difference?</vt:lpstr>
      <vt:lpstr>Alcohol Addiction</vt:lpstr>
      <vt:lpstr>Substance Use Disorders</vt:lpstr>
      <vt:lpstr>What does “In Recovery” Mean?</vt:lpstr>
      <vt:lpstr>What Does “Illegal Use of Drugs” Mean?</vt:lpstr>
      <vt:lpstr>What do we mean by “Current” illegal drug use?</vt:lpstr>
      <vt:lpstr>ADA Title I Employment</vt:lpstr>
      <vt:lpstr>Does the ADA Apply to all Employers?</vt:lpstr>
      <vt:lpstr>The Three Stages of Employment</vt:lpstr>
      <vt:lpstr>Stage 1  Pre-Employment, Pre-Offer</vt:lpstr>
      <vt:lpstr>Stage 1:  What Employers Cannot Ask</vt:lpstr>
      <vt:lpstr>Stage 1:  Gaps in Employment</vt:lpstr>
      <vt:lpstr>Stage 1:  How to Respond to Questions About Gaps in Employment?</vt:lpstr>
      <vt:lpstr>Stage 1: Questions an Employer Can Ask About Alcohol/Illegal Drugs</vt:lpstr>
      <vt:lpstr>Stage 1: Questions an Employer Cannot Ask About Alcohol/Illegal Drugs</vt:lpstr>
      <vt:lpstr>Stage 2:  Pre-Employment, Post-Offer </vt:lpstr>
      <vt:lpstr>Stage 3:  On the Job</vt:lpstr>
      <vt:lpstr>Stage 3:  On the Job. Allowable Questions (slide 1 of 2)</vt:lpstr>
      <vt:lpstr>Stage 3:  On the Job. Allowable Questions (slide 2 of 2)</vt:lpstr>
      <vt:lpstr>Stage 3:  On the Job. Questions not Allowed</vt:lpstr>
      <vt:lpstr>Scenario 1: Marianna</vt:lpstr>
      <vt:lpstr>Scenario 2 Michael</vt:lpstr>
      <vt:lpstr>Scenario 3: Julie</vt:lpstr>
      <vt:lpstr>Scenario 3: Julie (a new twist)</vt:lpstr>
      <vt:lpstr>Scenario 3 Julie  (another twist)</vt:lpstr>
      <vt:lpstr>Medical Marijuana and State Law</vt:lpstr>
      <vt:lpstr>Scenario 4 Juan</vt:lpstr>
      <vt:lpstr>Scenario 4a Juan</vt:lpstr>
      <vt:lpstr>Scenario 4b: Juan</vt:lpstr>
      <vt:lpstr>ADA  National Network Publications (slide 1 of 2) </vt:lpstr>
      <vt:lpstr>ADA  National Network Publications (slide 2 of 2)</vt:lpstr>
      <vt:lpstr>Southeast  ADA  Center Resources</vt:lpstr>
      <vt:lpstr>U.S. Equal Employment Opportunity Commission (EEOC) Enforcement Guidance (slide 1 of 3)</vt:lpstr>
      <vt:lpstr>U.S. Equal Employment Opportunity Commission (EEOC) Enforcement Guidance (slide 2 of 3)</vt:lpstr>
      <vt:lpstr>U.S. Equal Employment Opportunity Commission (EEOC) Enforcement Guidance (slide 3 of 3)</vt:lpstr>
      <vt:lpstr>Job Accommodation Network (JAN) Resources</vt:lpstr>
      <vt:lpstr>How to File an ADA Complaint with the EEOC</vt:lpstr>
      <vt:lpstr>How to File an ADA Complaint with the DOJ</vt:lpstr>
      <vt:lpstr>Questions?</vt:lpstr>
      <vt:lpstr>Contact ADA National Network: Information, Guidance, and Training on the Americans with Disabilities Act (ADA)</vt:lpstr>
      <vt:lpstr>Connect and Follow: ADA National Network</vt:lpstr>
    </vt:vector>
  </TitlesOfParts>
  <Manager/>
  <Company>Southeast ADA Center, Burton Blatt Institute - Syracuse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and Substance Use Disorders in the Workplace</dc:title>
  <dc:subject/>
  <dc:creator>Barry A Whaley and Pam Williamson</dc:creator>
  <cp:keywords/>
  <dc:description/>
  <cp:lastModifiedBy>Rachel Kaplan She/Her</cp:lastModifiedBy>
  <cp:revision>190</cp:revision>
  <dcterms:created xsi:type="dcterms:W3CDTF">2021-10-08T14:14:02Z</dcterms:created>
  <dcterms:modified xsi:type="dcterms:W3CDTF">2022-10-11T14:36:59Z</dcterms:modified>
  <cp:category/>
</cp:coreProperties>
</file>