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8" r:id="rId4"/>
    <p:sldId id="257" r:id="rId5"/>
    <p:sldId id="259" r:id="rId6"/>
    <p:sldId id="269" r:id="rId7"/>
    <p:sldId id="270" r:id="rId8"/>
    <p:sldId id="274" r:id="rId9"/>
    <p:sldId id="271" r:id="rId10"/>
    <p:sldId id="263" r:id="rId11"/>
    <p:sldId id="273" r:id="rId12"/>
    <p:sldId id="272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A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31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3759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8111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04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6440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216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828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723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258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378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1127-6B84-4F11-9693-7B48892F5031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85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E93C1127-6B84-4F11-9693-7B48892F5031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9494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C1127-6B84-4F11-9693-7B48892F5031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F25D2D8-F0BA-4ACD-9DCD-0FD8A586EAC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53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uc.es/ode-to-the-stoplight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2F28A-DCAB-4BE4-917F-4458D7F342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02665" y="-602344"/>
            <a:ext cx="6766078" cy="4927601"/>
          </a:xfrm>
        </p:spPr>
        <p:txBody>
          <a:bodyPr anchor="ctr">
            <a:normAutofit/>
          </a:bodyPr>
          <a:lstStyle/>
          <a:p>
            <a:pPr algn="l"/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Americans with Disabilities Act</a:t>
            </a:r>
            <a:b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(ADA)</a:t>
            </a:r>
            <a:b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Youth Training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F6BC0C-9406-467A-A852-41BBF9854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3257" y="2088603"/>
            <a:ext cx="2707937" cy="4927602"/>
          </a:xfrm>
        </p:spPr>
        <p:txBody>
          <a:bodyPr anchor="ctr">
            <a:normAutofit/>
          </a:bodyPr>
          <a:lstStyle/>
          <a:p>
            <a:pPr algn="r"/>
            <a:r>
              <a:rPr lang="en-US" sz="2000" dirty="0">
                <a:solidFill>
                  <a:schemeClr val="accent1"/>
                </a:solidFill>
              </a:rPr>
              <a:t>April 11, 2018 </a:t>
            </a:r>
          </a:p>
          <a:p>
            <a:pPr algn="r"/>
            <a:r>
              <a:rPr lang="en-US" sz="2000" dirty="0">
                <a:solidFill>
                  <a:schemeClr val="accent1"/>
                </a:solidFill>
              </a:rPr>
              <a:t>Rene Cummins </a:t>
            </a:r>
          </a:p>
          <a:p>
            <a:pPr algn="r"/>
            <a:r>
              <a:rPr lang="en-US" sz="2000" dirty="0">
                <a:solidFill>
                  <a:schemeClr val="accent1"/>
                </a:solidFill>
              </a:rPr>
              <a:t>Sierra Royster</a:t>
            </a:r>
          </a:p>
        </p:txBody>
      </p:sp>
    </p:spTree>
    <p:extLst>
      <p:ext uri="{BB962C8B-B14F-4D97-AF65-F5344CB8AC3E}">
        <p14:creationId xmlns:p14="http://schemas.microsoft.com/office/powerpoint/2010/main" val="3385659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021A4066-B261-49FE-952E-A0FE3EE75CD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1958111-BC13-4D45-AB27-0C2C83F9BA6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42F4933-2ECF-4EE5-BCE4-F19E3CA609F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6FAC23C-014D-4AC5-AD1B-36F7D0E7EF32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81B4579-E2EA-4BD7-94FF-0A0BEE135C6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353088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2188758-E18A-4CE5-9D03-F4BF5D887C3F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0131" y="482171"/>
            <a:ext cx="6091791" cy="5149101"/>
            <a:chOff x="5446003" y="583365"/>
            <a:chExt cx="6091790" cy="5181928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21513DD-C15F-4381-AEA6-ED9E5E218CA6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46003" y="583365"/>
              <a:ext cx="6091790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CED2DE01-7F43-4858-85FC-27022DA78120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64828" y="915807"/>
              <a:ext cx="546177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5" descr="Meme of a man with a tie in an office getting ready to say something.  The statement on the image states &quot;If you ask me questions that'd be great&quot; ">
            <a:extLst>
              <a:ext uri="{FF2B5EF4-FFF2-40B4-BE49-F238E27FC236}">
                <a16:creationId xmlns:a16="http://schemas.microsoft.com/office/drawing/2014/main" id="{960F7917-C597-4884-81D7-F3037DE104A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36" r="2638" b="1"/>
          <a:stretch/>
        </p:blipFill>
        <p:spPr>
          <a:xfrm>
            <a:off x="6093926" y="1116345"/>
            <a:ext cx="4821551" cy="386617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B25FA-2CDC-4913-96C8-25BAA33F4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2015732"/>
            <a:ext cx="3526523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539305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2E712-ADA0-4595-A1B3-0524E2D6C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 Light					    green light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3573B-EB80-4ED1-916C-23A4D1909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am going to go through the attendees today and I am going to ask you a question in regards to transportation.  </a:t>
            </a:r>
          </a:p>
          <a:p>
            <a:pPr lvl="1"/>
            <a:r>
              <a:rPr lang="en-US" dirty="0"/>
              <a:t>If you get the question wrong you will move back a space. 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If you get the question right, but pick the wrong square you will stay where you are in the maze.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If you get the question right you will be able to move forward in the maze, if you pick the right square. 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15F3543-5633-4E45-884A-27E9BBC2F514}"/>
              </a:ext>
            </a:extLst>
          </p:cNvPr>
          <p:cNvSpPr/>
          <p:nvPr/>
        </p:nvSpPr>
        <p:spPr>
          <a:xfrm>
            <a:off x="1674324" y="4728307"/>
            <a:ext cx="446049" cy="41817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B35D626-2554-4C1B-808D-617843A135C9}"/>
              </a:ext>
            </a:extLst>
          </p:cNvPr>
          <p:cNvSpPr/>
          <p:nvPr/>
        </p:nvSpPr>
        <p:spPr>
          <a:xfrm>
            <a:off x="1674324" y="2846884"/>
            <a:ext cx="446049" cy="41817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294F836-BD3A-4054-A5A3-4A0C6BC47A03}"/>
              </a:ext>
            </a:extLst>
          </p:cNvPr>
          <p:cNvSpPr/>
          <p:nvPr/>
        </p:nvSpPr>
        <p:spPr>
          <a:xfrm>
            <a:off x="1674324" y="3678036"/>
            <a:ext cx="446049" cy="41817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picture containing transport&#10;&#10;Description generated with very high confidence">
            <a:extLst>
              <a:ext uri="{FF2B5EF4-FFF2-40B4-BE49-F238E27FC236}">
                <a16:creationId xmlns:a16="http://schemas.microsoft.com/office/drawing/2014/main" id="{A4D3D3E0-C7D9-4394-84F1-58FDE2191C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42512" y="0"/>
            <a:ext cx="1906975" cy="185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151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C729E-7F25-4D6F-A47E-9E799CD44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962" y="804520"/>
            <a:ext cx="9603275" cy="1049235"/>
          </a:xfrm>
        </p:spPr>
        <p:txBody>
          <a:bodyPr/>
          <a:lstStyle/>
          <a:p>
            <a:r>
              <a:rPr lang="en-US" dirty="0"/>
              <a:t>Red light					    green light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D51AB6E-6CAD-4C85-AB28-FE4EA33C89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7521530"/>
              </p:ext>
            </p:extLst>
          </p:nvPr>
        </p:nvGraphicFramePr>
        <p:xfrm>
          <a:off x="1304693" y="1853755"/>
          <a:ext cx="9739544" cy="4199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4886">
                  <a:extLst>
                    <a:ext uri="{9D8B030D-6E8A-4147-A177-3AD203B41FA5}">
                      <a16:colId xmlns:a16="http://schemas.microsoft.com/office/drawing/2014/main" val="3033639434"/>
                    </a:ext>
                  </a:extLst>
                </a:gridCol>
                <a:gridCol w="2434886">
                  <a:extLst>
                    <a:ext uri="{9D8B030D-6E8A-4147-A177-3AD203B41FA5}">
                      <a16:colId xmlns:a16="http://schemas.microsoft.com/office/drawing/2014/main" val="396784896"/>
                    </a:ext>
                  </a:extLst>
                </a:gridCol>
                <a:gridCol w="2434886">
                  <a:extLst>
                    <a:ext uri="{9D8B030D-6E8A-4147-A177-3AD203B41FA5}">
                      <a16:colId xmlns:a16="http://schemas.microsoft.com/office/drawing/2014/main" val="1434731927"/>
                    </a:ext>
                  </a:extLst>
                </a:gridCol>
                <a:gridCol w="2434886">
                  <a:extLst>
                    <a:ext uri="{9D8B030D-6E8A-4147-A177-3AD203B41FA5}">
                      <a16:colId xmlns:a16="http://schemas.microsoft.com/office/drawing/2014/main" val="2839876354"/>
                    </a:ext>
                  </a:extLst>
                </a:gridCol>
              </a:tblGrid>
              <a:tr h="8399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5852155"/>
                  </a:ext>
                </a:extLst>
              </a:tr>
              <a:tr h="83994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0561846"/>
                  </a:ext>
                </a:extLst>
              </a:tr>
              <a:tr h="83994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4429542"/>
                  </a:ext>
                </a:extLst>
              </a:tr>
              <a:tr h="83994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4462018"/>
                  </a:ext>
                </a:extLst>
              </a:tr>
              <a:tr h="83994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239186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8C122E5-56B6-4074-AFD9-A09EC548F659}"/>
              </a:ext>
            </a:extLst>
          </p:cNvPr>
          <p:cNvSpPr txBox="1"/>
          <p:nvPr/>
        </p:nvSpPr>
        <p:spPr>
          <a:xfrm>
            <a:off x="5688980" y="1329137"/>
            <a:ext cx="953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0D56BD-FF7C-400E-B5BD-6BD866414163}"/>
              </a:ext>
            </a:extLst>
          </p:cNvPr>
          <p:cNvSpPr txBox="1"/>
          <p:nvPr/>
        </p:nvSpPr>
        <p:spPr>
          <a:xfrm>
            <a:off x="5706114" y="6208766"/>
            <a:ext cx="936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FINISH</a:t>
            </a:r>
          </a:p>
        </p:txBody>
      </p:sp>
    </p:spTree>
    <p:extLst>
      <p:ext uri="{BB962C8B-B14F-4D97-AF65-F5344CB8AC3E}">
        <p14:creationId xmlns:p14="http://schemas.microsoft.com/office/powerpoint/2010/main" val="234591823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00052-2C60-449A-939B-FC3CC901D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 Up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911E2-9DF0-41EB-9D71-5DB97745A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Training date</a:t>
            </a:r>
          </a:p>
          <a:p>
            <a:pPr lvl="1"/>
            <a:r>
              <a:rPr lang="en-US" dirty="0"/>
              <a:t>April 25, 2018 from 4:00-5:00pm(EST) (3:00-4:00pm CST, 2:00-3:00pm MST, 1:00-2:00pm PST)</a:t>
            </a:r>
          </a:p>
          <a:p>
            <a:pPr lvl="1"/>
            <a:r>
              <a:rPr lang="en-US" dirty="0"/>
              <a:t>Title III Private Entities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Homework</a:t>
            </a:r>
          </a:p>
          <a:p>
            <a:pPr lvl="2"/>
            <a:r>
              <a:rPr lang="en-US" dirty="0"/>
              <a:t>What makes up private entities? </a:t>
            </a:r>
          </a:p>
        </p:txBody>
      </p:sp>
    </p:spTree>
    <p:extLst>
      <p:ext uri="{BB962C8B-B14F-4D97-AF65-F5344CB8AC3E}">
        <p14:creationId xmlns:p14="http://schemas.microsoft.com/office/powerpoint/2010/main" val="2972641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4BF0C-B406-4959-85B5-BDD5A14BF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334" y="666206"/>
            <a:ext cx="2707937" cy="11640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r">
              <a:buNone/>
            </a:pPr>
            <a:r>
              <a:rPr lang="en-US" sz="2000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Drop your answer in the chat box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3CC42D-ADA0-4209-A4BA-3C9D5E880E87}"/>
              </a:ext>
            </a:extLst>
          </p:cNvPr>
          <p:cNvSpPr txBox="1"/>
          <p:nvPr/>
        </p:nvSpPr>
        <p:spPr>
          <a:xfrm>
            <a:off x="1658983" y="2286000"/>
            <a:ext cx="87521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sz="4400" dirty="0"/>
              <a:t>Share an experience you have had with public transit? </a:t>
            </a:r>
          </a:p>
        </p:txBody>
      </p:sp>
    </p:spTree>
    <p:extLst>
      <p:ext uri="{BB962C8B-B14F-4D97-AF65-F5344CB8AC3E}">
        <p14:creationId xmlns:p14="http://schemas.microsoft.com/office/powerpoint/2010/main" val="1477006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DB6A2-4354-47DB-BCEE-3BD2F35E8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 for the Webinar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69272-B8C3-4A1D-8180-DBC55DADF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b="1" dirty="0"/>
              <a:t>This is going to be interactive…so get ready to join in! </a:t>
            </a:r>
          </a:p>
          <a:p>
            <a:r>
              <a:rPr lang="en-US" altLang="en-US" b="1" dirty="0"/>
              <a:t>You will be able to join in the conversation over the phone or microphone…so speak up!</a:t>
            </a:r>
          </a:p>
          <a:p>
            <a:r>
              <a:rPr lang="en-US" altLang="en-US" b="1" dirty="0"/>
              <a:t>If you would like to ask a question prior to that please raise your hand.  You can do that by pressing the image of a person at the top with their hand raised to voice your question or write your question in the chat box. </a:t>
            </a:r>
          </a:p>
          <a:p>
            <a:r>
              <a:rPr lang="en-US" altLang="en-US" b="1" dirty="0"/>
              <a:t>To mute from home, you can press *#/unmute press *#  </a:t>
            </a:r>
          </a:p>
          <a:p>
            <a:r>
              <a:rPr lang="en-US" altLang="en-US" b="1" dirty="0"/>
              <a:t>We will have Q&amp;A times, if you think of a question before that time please put your question in the chat box and we will come to it during the Q&amp;A break.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263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4D893BA-B835-464F-8604-97916F2C4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2235" y="162808"/>
            <a:ext cx="6706470" cy="2156621"/>
          </a:xfrm>
        </p:spPr>
        <p:txBody>
          <a:bodyPr anchor="t">
            <a:normAutofit/>
          </a:bodyPr>
          <a:lstStyle/>
          <a:p>
            <a:r>
              <a:rPr lang="en-US" sz="2500" dirty="0">
                <a:solidFill>
                  <a:schemeClr val="bg1"/>
                </a:solidFill>
              </a:rPr>
              <a:t>Training Outline</a:t>
            </a:r>
            <a:br>
              <a:rPr lang="en-US" sz="2500" dirty="0">
                <a:solidFill>
                  <a:schemeClr val="bg1"/>
                </a:solidFill>
              </a:rPr>
            </a:br>
            <a:r>
              <a:rPr lang="en-US" sz="2500" dirty="0">
                <a:solidFill>
                  <a:schemeClr val="bg1"/>
                </a:solidFill>
              </a:rPr>
              <a:t>This is a seven week training covering the Americans with Disabilities Act.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D829EA-EDE9-4D2B-AEFD-D1829D3918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07107" y="1961129"/>
            <a:ext cx="2926080" cy="4363844"/>
          </a:xfrm>
        </p:spPr>
        <p:txBody>
          <a:bodyPr>
            <a:normAutofit fontScale="85000" lnSpcReduction="20000"/>
          </a:bodyPr>
          <a:lstStyle/>
          <a:p>
            <a:r>
              <a:rPr lang="en-US" sz="1900" dirty="0"/>
              <a:t>February 14, 2018 </a:t>
            </a:r>
          </a:p>
          <a:p>
            <a:pPr lvl="1"/>
            <a:r>
              <a:rPr lang="en-US" sz="1900" dirty="0"/>
              <a:t>Overview of the ADA </a:t>
            </a:r>
          </a:p>
          <a:p>
            <a:pPr lvl="1"/>
            <a:r>
              <a:rPr lang="en-US" sz="1900" dirty="0"/>
              <a:t>Disability Disclosure (1</a:t>
            </a:r>
            <a:r>
              <a:rPr lang="en-US" sz="1900" baseline="30000" dirty="0"/>
              <a:t>st</a:t>
            </a:r>
            <a:r>
              <a:rPr lang="en-US" sz="1900" dirty="0"/>
              <a:t> Key) </a:t>
            </a:r>
          </a:p>
          <a:p>
            <a:r>
              <a:rPr lang="en-US" sz="1900" dirty="0"/>
              <a:t>February 28, 2018</a:t>
            </a:r>
          </a:p>
          <a:p>
            <a:pPr lvl="1"/>
            <a:r>
              <a:rPr lang="en-US" sz="1900" dirty="0"/>
              <a:t>Overview of Title 1</a:t>
            </a:r>
          </a:p>
          <a:p>
            <a:pPr lvl="1"/>
            <a:r>
              <a:rPr lang="en-US" sz="1900" dirty="0"/>
              <a:t>Reasonable Accommodations (2</a:t>
            </a:r>
            <a:r>
              <a:rPr lang="en-US" sz="1900" baseline="30000" dirty="0"/>
              <a:t>nd</a:t>
            </a:r>
            <a:r>
              <a:rPr lang="en-US" sz="1900" dirty="0"/>
              <a:t> Key)</a:t>
            </a:r>
          </a:p>
          <a:p>
            <a:r>
              <a:rPr lang="en-US" sz="1900" dirty="0"/>
              <a:t>March 14, 2018 </a:t>
            </a:r>
          </a:p>
          <a:p>
            <a:pPr lvl="1"/>
            <a:r>
              <a:rPr lang="en-US" sz="1900" dirty="0"/>
              <a:t>Requesting an Accommodations </a:t>
            </a:r>
          </a:p>
          <a:p>
            <a:pPr marL="457200" lvl="1" indent="0">
              <a:buNone/>
            </a:pPr>
            <a:r>
              <a:rPr lang="en-US" sz="1900" dirty="0"/>
              <a:t>(3</a:t>
            </a:r>
            <a:r>
              <a:rPr lang="en-US" sz="1900" baseline="30000" dirty="0"/>
              <a:t>rd</a:t>
            </a:r>
            <a:r>
              <a:rPr lang="en-US" sz="1900" dirty="0"/>
              <a:t> Key) </a:t>
            </a:r>
          </a:p>
          <a:p>
            <a:endParaRPr lang="en-US" sz="19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AED06A-A242-4FAE-BCF2-529B661E10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64222" y="1961129"/>
            <a:ext cx="2926080" cy="4363844"/>
          </a:xfrm>
        </p:spPr>
        <p:txBody>
          <a:bodyPr>
            <a:normAutofit fontScale="85000" lnSpcReduction="20000"/>
          </a:bodyPr>
          <a:lstStyle/>
          <a:p>
            <a:r>
              <a:rPr lang="en-US" sz="1400" dirty="0"/>
              <a:t>March 28, 2018 </a:t>
            </a:r>
          </a:p>
          <a:p>
            <a:pPr lvl="1"/>
            <a:r>
              <a:rPr lang="en-US" sz="1400" dirty="0"/>
              <a:t>Overview of Title II- State and Local Government</a:t>
            </a:r>
          </a:p>
          <a:p>
            <a:pPr lvl="1"/>
            <a:r>
              <a:rPr lang="en-US" sz="1400" dirty="0"/>
              <a:t>3 Keys</a:t>
            </a:r>
          </a:p>
          <a:p>
            <a:r>
              <a:rPr lang="en-US" sz="1400" dirty="0"/>
              <a:t>April 11, 2018 </a:t>
            </a:r>
          </a:p>
          <a:p>
            <a:pPr lvl="1"/>
            <a:r>
              <a:rPr lang="en-US" sz="1400" dirty="0"/>
              <a:t>Transportation </a:t>
            </a:r>
          </a:p>
          <a:p>
            <a:r>
              <a:rPr lang="en-US" sz="1400" dirty="0"/>
              <a:t>April 18, 2018 </a:t>
            </a:r>
          </a:p>
          <a:p>
            <a:pPr lvl="1"/>
            <a:r>
              <a:rPr lang="en-US" sz="1400" dirty="0"/>
              <a:t>Overview of Title III-Private Entity </a:t>
            </a:r>
          </a:p>
          <a:p>
            <a:pPr lvl="1"/>
            <a:r>
              <a:rPr lang="en-US" sz="1400" dirty="0"/>
              <a:t>3 Keys </a:t>
            </a:r>
          </a:p>
          <a:p>
            <a:r>
              <a:rPr lang="en-US" sz="1400" dirty="0"/>
              <a:t>May 9, 2018 </a:t>
            </a:r>
          </a:p>
          <a:p>
            <a:pPr lvl="1"/>
            <a:r>
              <a:rPr lang="en-US" sz="1400" dirty="0"/>
              <a:t>Overview of Title IV-Telecommunication </a:t>
            </a:r>
          </a:p>
          <a:p>
            <a:pPr lvl="1"/>
            <a:r>
              <a:rPr lang="en-US" sz="1400" dirty="0"/>
              <a:t>Overview of Title V-Miscellaneous Provisions</a:t>
            </a:r>
          </a:p>
          <a:p>
            <a:pPr lvl="1"/>
            <a:r>
              <a:rPr lang="en-US" sz="1400" dirty="0"/>
              <a:t>3 Keys</a:t>
            </a:r>
          </a:p>
          <a:p>
            <a:pPr lvl="1"/>
            <a:r>
              <a:rPr lang="en-US" sz="1400" dirty="0"/>
              <a:t>Review 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80346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29C51009-A09A-4689-8E6C-F8FC99E6A84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EC65442-F244-409C-BF44-C5D6472E810A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199"/>
            <a:ext cx="0" cy="429768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4">
            <a:extLst>
              <a:ext uri="{FF2B5EF4-FFF2-40B4-BE49-F238E27FC236}">
                <a16:creationId xmlns:a16="http://schemas.microsoft.com/office/drawing/2014/main" id="{E0EA0E9C-4E5D-4FC4-B0FB-3ADDC5FD7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961" y="1600199"/>
            <a:ext cx="3173482" cy="4297680"/>
          </a:xfrm>
        </p:spPr>
        <p:txBody>
          <a:bodyPr vert="horz" lIns="91440" tIns="45720" rIns="91440" bIns="0" rtlCol="0" anchor="ctr">
            <a:normAutofit/>
          </a:bodyPr>
          <a:lstStyle/>
          <a:p>
            <a:r>
              <a:rPr lang="en-US" dirty="0"/>
              <a:t>Title II State &amp; Local government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public transit system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056A93-A9CE-4C3E-87E0-F6A04F8F4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5151" y="1600199"/>
            <a:ext cx="6169703" cy="4297680"/>
          </a:xfrm>
        </p:spPr>
        <p:txBody>
          <a:bodyPr vert="horz" lIns="91440" tIns="91440" rIns="91440" bIns="91440" rtlCol="0" anchor="ctr">
            <a:normAutofit/>
          </a:bodyPr>
          <a:lstStyle/>
          <a:p>
            <a:pPr marL="0" indent="0">
              <a:buNone/>
            </a:pPr>
            <a:r>
              <a:rPr lang="en-US" dirty="0"/>
              <a:t>Under the ADA, Public Transit Systems must be-</a:t>
            </a:r>
          </a:p>
          <a:p>
            <a:r>
              <a:rPr lang="en-US" dirty="0"/>
              <a:t>Accessible to people with disabilities </a:t>
            </a:r>
          </a:p>
          <a:p>
            <a:r>
              <a:rPr lang="en-US" dirty="0"/>
              <a:t>Usable by people with disabilities </a:t>
            </a:r>
          </a:p>
        </p:txBody>
      </p:sp>
    </p:spTree>
    <p:extLst>
      <p:ext uri="{BB962C8B-B14F-4D97-AF65-F5344CB8AC3E}">
        <p14:creationId xmlns:p14="http://schemas.microsoft.com/office/powerpoint/2010/main" val="2813608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78C7F-73A5-4994-97A5-2DBDB48DF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II State &amp; Local Government</a:t>
            </a:r>
            <a:br>
              <a:rPr lang="en-US" dirty="0"/>
            </a:br>
            <a:r>
              <a:rPr lang="en-US" dirty="0"/>
              <a:t>Public transit systems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C585D-8A60-4321-8C9B-3396F304F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Parallel or Paratransit System</a:t>
            </a:r>
          </a:p>
          <a:p>
            <a:r>
              <a:rPr lang="en-US" dirty="0"/>
              <a:t>Area ¾ mile on either side of public transit fixed route line</a:t>
            </a:r>
          </a:p>
          <a:p>
            <a:r>
              <a:rPr lang="en-US" dirty="0"/>
              <a:t>Area ¾ mile radius from endpoint of public transit fixed route line </a:t>
            </a:r>
          </a:p>
        </p:txBody>
      </p:sp>
    </p:spTree>
    <p:extLst>
      <p:ext uri="{BB962C8B-B14F-4D97-AF65-F5344CB8AC3E}">
        <p14:creationId xmlns:p14="http://schemas.microsoft.com/office/powerpoint/2010/main" val="422876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8562B-4304-44A7-9CA2-13282C44D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856616"/>
            <a:ext cx="9603275" cy="1049235"/>
          </a:xfrm>
        </p:spPr>
        <p:txBody>
          <a:bodyPr/>
          <a:lstStyle/>
          <a:p>
            <a:r>
              <a:rPr lang="en-US" dirty="0"/>
              <a:t>Barriers/problems with public transit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575432-1562-46FE-BBFF-4EEEF3B72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8126" y="1905851"/>
            <a:ext cx="9603275" cy="3450613"/>
          </a:xfrm>
        </p:spPr>
        <p:txBody>
          <a:bodyPr>
            <a:normAutofit/>
          </a:bodyPr>
          <a:lstStyle/>
          <a:p>
            <a:r>
              <a:rPr lang="en-US" dirty="0"/>
              <a:t>Inaccessible paths of travel to transit stops &amp; stations </a:t>
            </a:r>
          </a:p>
          <a:p>
            <a:r>
              <a:rPr lang="en-US" dirty="0"/>
              <a:t>Missing curb cuts </a:t>
            </a:r>
          </a:p>
          <a:p>
            <a:r>
              <a:rPr lang="en-US" dirty="0"/>
              <a:t>Inaccessible or missing sidewalks </a:t>
            </a:r>
          </a:p>
          <a:p>
            <a:r>
              <a:rPr lang="en-US" dirty="0"/>
              <a:t>Intersections that lack features for safe crossings </a:t>
            </a:r>
          </a:p>
          <a:p>
            <a:r>
              <a:rPr lang="en-US" dirty="0"/>
              <a:t>Drivers that fail to identify routes and/or announce stops </a:t>
            </a:r>
          </a:p>
          <a:p>
            <a:r>
              <a:rPr lang="en-US" dirty="0"/>
              <a:t>Missing pedestrian signals </a:t>
            </a:r>
          </a:p>
        </p:txBody>
      </p:sp>
    </p:spTree>
    <p:extLst>
      <p:ext uri="{BB962C8B-B14F-4D97-AF65-F5344CB8AC3E}">
        <p14:creationId xmlns:p14="http://schemas.microsoft.com/office/powerpoint/2010/main" val="3307945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2F294-A8A2-43CA-9769-982B20EAE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Barriers/problems with public transit </a:t>
            </a:r>
            <a:br>
              <a:rPr lang="en-US" dirty="0"/>
            </a:br>
            <a:r>
              <a:rPr lang="en-US" dirty="0"/>
              <a:t>cont.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A5FFB-86D1-4ED3-A3BA-512FE726E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Drivers who pass by people who use wheelchairs </a:t>
            </a:r>
          </a:p>
          <a:p>
            <a:r>
              <a:rPr lang="en-US" dirty="0"/>
              <a:t>Drivers who pass by people with service animals </a:t>
            </a:r>
          </a:p>
          <a:p>
            <a:r>
              <a:rPr lang="en-US" dirty="0"/>
              <a:t>Poorly trained drivers </a:t>
            </a:r>
          </a:p>
          <a:p>
            <a:r>
              <a:rPr lang="en-US" dirty="0"/>
              <a:t>Inaccessible stops and/or stations</a:t>
            </a:r>
          </a:p>
          <a:p>
            <a:r>
              <a:rPr lang="en-US" dirty="0"/>
              <a:t>Fail to maintain accessible features </a:t>
            </a:r>
          </a:p>
          <a:p>
            <a:r>
              <a:rPr lang="en-US" dirty="0"/>
              <a:t>Unavailable Travel Training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525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37F8E-0244-4DE4-9127-978E98D2B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 is not Equal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8D3E1-07E6-4E0F-AC45-C472B7745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Intended to Work Together-Complementary Systems </a:t>
            </a:r>
          </a:p>
          <a:p>
            <a:r>
              <a:rPr lang="en-US" dirty="0"/>
              <a:t>Cost differs greatly </a:t>
            </a:r>
          </a:p>
          <a:p>
            <a:r>
              <a:rPr lang="en-US" dirty="0"/>
              <a:t>Independence Differs</a:t>
            </a:r>
          </a:p>
          <a:p>
            <a:r>
              <a:rPr lang="en-US" dirty="0"/>
              <a:t>Inclusive System vs. Segregated System </a:t>
            </a:r>
          </a:p>
          <a:p>
            <a:r>
              <a:rPr lang="en-US" dirty="0"/>
              <a:t>Conditional Trips on Both Systems </a:t>
            </a:r>
          </a:p>
        </p:txBody>
      </p:sp>
    </p:spTree>
    <p:extLst>
      <p:ext uri="{BB962C8B-B14F-4D97-AF65-F5344CB8AC3E}">
        <p14:creationId xmlns:p14="http://schemas.microsoft.com/office/powerpoint/2010/main" val="382738197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2281</TotalTime>
  <Words>542</Words>
  <Application>Microsoft Office PowerPoint</Application>
  <PresentationFormat>Widescreen</PresentationFormat>
  <Paragraphs>81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Gallery</vt:lpstr>
      <vt:lpstr>Americans with Disabilities Act (ADA)  Youth Training </vt:lpstr>
      <vt:lpstr>PowerPoint Presentation</vt:lpstr>
      <vt:lpstr>Prep for the Webinar</vt:lpstr>
      <vt:lpstr>Training Outline This is a seven week training covering the Americans with Disabilities Act. </vt:lpstr>
      <vt:lpstr>Title II State &amp; Local government   public transit system</vt:lpstr>
      <vt:lpstr>Title II State &amp; Local Government Public transit systems </vt:lpstr>
      <vt:lpstr>Barriers/problems with public transit  </vt:lpstr>
      <vt:lpstr>Barriers/problems with public transit  cont. </vt:lpstr>
      <vt:lpstr>Separate is not Equal </vt:lpstr>
      <vt:lpstr>PowerPoint Presentation</vt:lpstr>
      <vt:lpstr>Red Light         green light </vt:lpstr>
      <vt:lpstr>Red light         green light</vt:lpstr>
      <vt:lpstr>Wrap Up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Americans with Disabilities Act (ADA)  Youth Training</dc:title>
  <dc:creator>owner</dc:creator>
  <cp:lastModifiedBy>Sierra Royster</cp:lastModifiedBy>
  <cp:revision>42</cp:revision>
  <dcterms:created xsi:type="dcterms:W3CDTF">2018-02-08T20:03:33Z</dcterms:created>
  <dcterms:modified xsi:type="dcterms:W3CDTF">2018-04-11T15:31:08Z</dcterms:modified>
</cp:coreProperties>
</file>