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6"/>
  </p:notesMasterIdLst>
  <p:handoutMasterIdLst>
    <p:handoutMasterId r:id="rId67"/>
  </p:handoutMasterIdLst>
  <p:sldIdLst>
    <p:sldId id="502" r:id="rId2"/>
    <p:sldId id="569" r:id="rId3"/>
    <p:sldId id="461" r:id="rId4"/>
    <p:sldId id="503" r:id="rId5"/>
    <p:sldId id="504" r:id="rId6"/>
    <p:sldId id="505" r:id="rId7"/>
    <p:sldId id="571" r:id="rId8"/>
    <p:sldId id="574" r:id="rId9"/>
    <p:sldId id="529" r:id="rId10"/>
    <p:sldId id="530" r:id="rId11"/>
    <p:sldId id="533" r:id="rId12"/>
    <p:sldId id="523" r:id="rId13"/>
    <p:sldId id="575" r:id="rId14"/>
    <p:sldId id="572" r:id="rId15"/>
    <p:sldId id="508" r:id="rId16"/>
    <p:sldId id="514" r:id="rId17"/>
    <p:sldId id="515" r:id="rId18"/>
    <p:sldId id="516" r:id="rId19"/>
    <p:sldId id="517" r:id="rId20"/>
    <p:sldId id="518" r:id="rId21"/>
    <p:sldId id="520" r:id="rId22"/>
    <p:sldId id="509" r:id="rId23"/>
    <p:sldId id="536" r:id="rId24"/>
    <p:sldId id="510" r:id="rId25"/>
    <p:sldId id="519" r:id="rId26"/>
    <p:sldId id="524" r:id="rId27"/>
    <p:sldId id="525" r:id="rId28"/>
    <p:sldId id="537" r:id="rId29"/>
    <p:sldId id="526" r:id="rId30"/>
    <p:sldId id="528" r:id="rId31"/>
    <p:sldId id="583" r:id="rId32"/>
    <p:sldId id="511" r:id="rId33"/>
    <p:sldId id="538" r:id="rId34"/>
    <p:sldId id="512" r:id="rId35"/>
    <p:sldId id="534" r:id="rId36"/>
    <p:sldId id="539" r:id="rId37"/>
    <p:sldId id="540" r:id="rId38"/>
    <p:sldId id="513" r:id="rId39"/>
    <p:sldId id="541" r:id="rId40"/>
    <p:sldId id="542" r:id="rId41"/>
    <p:sldId id="543" r:id="rId42"/>
    <p:sldId id="544" r:id="rId43"/>
    <p:sldId id="545" r:id="rId44"/>
    <p:sldId id="546" r:id="rId45"/>
    <p:sldId id="547" r:id="rId46"/>
    <p:sldId id="548" r:id="rId47"/>
    <p:sldId id="549" r:id="rId48"/>
    <p:sldId id="550" r:id="rId49"/>
    <p:sldId id="551" r:id="rId50"/>
    <p:sldId id="552" r:id="rId51"/>
    <p:sldId id="553" r:id="rId52"/>
    <p:sldId id="554" r:id="rId53"/>
    <p:sldId id="556" r:id="rId54"/>
    <p:sldId id="557" r:id="rId55"/>
    <p:sldId id="558" r:id="rId56"/>
    <p:sldId id="555" r:id="rId57"/>
    <p:sldId id="559" r:id="rId58"/>
    <p:sldId id="560" r:id="rId59"/>
    <p:sldId id="563" r:id="rId60"/>
    <p:sldId id="564" r:id="rId61"/>
    <p:sldId id="527" r:id="rId62"/>
    <p:sldId id="474" r:id="rId63"/>
    <p:sldId id="521" r:id="rId64"/>
    <p:sldId id="522" r:id="rId6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78584" autoAdjust="0"/>
  </p:normalViewPr>
  <p:slideViewPr>
    <p:cSldViewPr>
      <p:cViewPr>
        <p:scale>
          <a:sx n="66" d="100"/>
          <a:sy n="66" d="100"/>
        </p:scale>
        <p:origin x="-1104"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83B9E88-E598-4BCF-ADED-8C7C30D93124}" type="datetimeFigureOut">
              <a:rPr lang="en-US"/>
              <a:pPr>
                <a:defRPr/>
              </a:pPr>
              <a:t>8/20/2013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89450F6-47C0-44C4-85E6-E01120A4520D}" type="slidenum">
              <a:rPr lang="en-US"/>
              <a:pPr>
                <a:defRPr/>
              </a:pPr>
              <a:t>‹#›</a:t>
            </a:fld>
            <a:endParaRPr lang="en-US"/>
          </a:p>
        </p:txBody>
      </p:sp>
    </p:spTree>
    <p:extLst>
      <p:ext uri="{BB962C8B-B14F-4D97-AF65-F5344CB8AC3E}">
        <p14:creationId xmlns:p14="http://schemas.microsoft.com/office/powerpoint/2010/main" val="2045475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206A3BA0-9DA0-4552-95A7-28AD8FB01059}" type="slidenum">
              <a:rPr lang="en-US"/>
              <a:pPr>
                <a:defRPr/>
              </a:pPr>
              <a:t>‹#›</a:t>
            </a:fld>
            <a:endParaRPr lang="en-US"/>
          </a:p>
        </p:txBody>
      </p:sp>
    </p:spTree>
    <p:extLst>
      <p:ext uri="{BB962C8B-B14F-4D97-AF65-F5344CB8AC3E}">
        <p14:creationId xmlns:p14="http://schemas.microsoft.com/office/powerpoint/2010/main" val="32628547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06A3BA0-9DA0-4552-95A7-28AD8FB01059}" type="slidenum">
              <a:rPr lang="en-US" smtClean="0"/>
              <a:pPr>
                <a:defRPr/>
              </a:pPr>
              <a:t>27</a:t>
            </a:fld>
            <a:endParaRPr lang="en-US"/>
          </a:p>
        </p:txBody>
      </p:sp>
    </p:spTree>
    <p:extLst>
      <p:ext uri="{BB962C8B-B14F-4D97-AF65-F5344CB8AC3E}">
        <p14:creationId xmlns:p14="http://schemas.microsoft.com/office/powerpoint/2010/main" val="1517316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30</a:t>
            </a:fld>
            <a:endParaRPr lang="en-US" sz="1200">
              <a:cs typeface="Arial" charset="0"/>
            </a:endParaRPr>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61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 name="Slide Number Placeholder 1"/>
          <p:cNvSpPr>
            <a:spLocks noGrp="1"/>
          </p:cNvSpPr>
          <p:nvPr>
            <p:ph type="sldNum" sz="quarter" idx="10"/>
          </p:nvPr>
        </p:nvSpPr>
        <p:spPr/>
        <p:txBody>
          <a:bodyPr/>
          <a:lstStyle/>
          <a:p>
            <a:pPr>
              <a:defRPr/>
            </a:pPr>
            <a:fld id="{206A3BA0-9DA0-4552-95A7-28AD8FB01059}"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6E69643-8B5E-4756-AD0C-D9684FAE0453}" type="slidenum">
              <a:rPr lang="en-US"/>
              <a:pPr>
                <a:defRPr/>
              </a:pPr>
              <a:t>‹#›</a:t>
            </a:fld>
            <a:endParaRPr lang="en-US"/>
          </a:p>
        </p:txBody>
      </p:sp>
    </p:spTree>
    <p:extLst>
      <p:ext uri="{BB962C8B-B14F-4D97-AF65-F5344CB8AC3E}">
        <p14:creationId xmlns:p14="http://schemas.microsoft.com/office/powerpoint/2010/main" val="333707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2AE2DBC-AF95-4664-9381-FC267726E730}" type="slidenum">
              <a:rPr lang="en-US"/>
              <a:pPr>
                <a:defRPr/>
              </a:pPr>
              <a:t>‹#›</a:t>
            </a:fld>
            <a:endParaRPr lang="en-US"/>
          </a:p>
        </p:txBody>
      </p:sp>
    </p:spTree>
    <p:extLst>
      <p:ext uri="{BB962C8B-B14F-4D97-AF65-F5344CB8AC3E}">
        <p14:creationId xmlns:p14="http://schemas.microsoft.com/office/powerpoint/2010/main" val="308755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0BF896-C933-487C-ABE6-8A6F554BAA00}" type="slidenum">
              <a:rPr lang="en-US"/>
              <a:pPr>
                <a:defRPr/>
              </a:pPr>
              <a:t>‹#›</a:t>
            </a:fld>
            <a:endParaRPr lang="en-US"/>
          </a:p>
        </p:txBody>
      </p:sp>
    </p:spTree>
    <p:extLst>
      <p:ext uri="{BB962C8B-B14F-4D97-AF65-F5344CB8AC3E}">
        <p14:creationId xmlns:p14="http://schemas.microsoft.com/office/powerpoint/2010/main" val="201583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315A20-D2F1-44BE-8F77-A97DD78F1A16}" type="slidenum">
              <a:rPr lang="en-US"/>
              <a:pPr>
                <a:defRPr/>
              </a:pPr>
              <a:t>‹#›</a:t>
            </a:fld>
            <a:endParaRPr lang="en-US"/>
          </a:p>
        </p:txBody>
      </p:sp>
    </p:spTree>
    <p:extLst>
      <p:ext uri="{BB962C8B-B14F-4D97-AF65-F5344CB8AC3E}">
        <p14:creationId xmlns:p14="http://schemas.microsoft.com/office/powerpoint/2010/main" val="345268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469BE55-450C-4996-A30B-0152C2B21A5D}" type="slidenum">
              <a:rPr lang="en-US"/>
              <a:pPr>
                <a:defRPr/>
              </a:pPr>
              <a:t>‹#›</a:t>
            </a:fld>
            <a:endParaRPr lang="en-US"/>
          </a:p>
        </p:txBody>
      </p:sp>
    </p:spTree>
    <p:extLst>
      <p:ext uri="{BB962C8B-B14F-4D97-AF65-F5344CB8AC3E}">
        <p14:creationId xmlns:p14="http://schemas.microsoft.com/office/powerpoint/2010/main" val="228542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EDBD5B2-126F-4B80-8D05-7A5E3DC0D259}" type="slidenum">
              <a:rPr lang="en-US"/>
              <a:pPr>
                <a:defRPr/>
              </a:pPr>
              <a:t>‹#›</a:t>
            </a:fld>
            <a:endParaRPr lang="en-US"/>
          </a:p>
        </p:txBody>
      </p:sp>
    </p:spTree>
    <p:extLst>
      <p:ext uri="{BB962C8B-B14F-4D97-AF65-F5344CB8AC3E}">
        <p14:creationId xmlns:p14="http://schemas.microsoft.com/office/powerpoint/2010/main" val="221225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EF77B2A-1154-4BE9-9284-A4F1AF61D81F}" type="slidenum">
              <a:rPr lang="en-US"/>
              <a:pPr>
                <a:defRPr/>
              </a:pPr>
              <a:t>‹#›</a:t>
            </a:fld>
            <a:endParaRPr lang="en-US"/>
          </a:p>
        </p:txBody>
      </p:sp>
    </p:spTree>
    <p:extLst>
      <p:ext uri="{BB962C8B-B14F-4D97-AF65-F5344CB8AC3E}">
        <p14:creationId xmlns:p14="http://schemas.microsoft.com/office/powerpoint/2010/main" val="247695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40A8EBC-933A-4A3A-AB4C-2F4B78D988A3}" type="slidenum">
              <a:rPr lang="en-US"/>
              <a:pPr>
                <a:defRPr/>
              </a:pPr>
              <a:t>‹#›</a:t>
            </a:fld>
            <a:endParaRPr lang="en-US"/>
          </a:p>
        </p:txBody>
      </p:sp>
    </p:spTree>
    <p:extLst>
      <p:ext uri="{BB962C8B-B14F-4D97-AF65-F5344CB8AC3E}">
        <p14:creationId xmlns:p14="http://schemas.microsoft.com/office/powerpoint/2010/main" val="412621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87243C9-B22C-41A5-8134-CEAE757F6A0F}" type="slidenum">
              <a:rPr lang="en-US"/>
              <a:pPr>
                <a:defRPr/>
              </a:pPr>
              <a:t>‹#›</a:t>
            </a:fld>
            <a:endParaRPr lang="en-US"/>
          </a:p>
        </p:txBody>
      </p:sp>
    </p:spTree>
    <p:extLst>
      <p:ext uri="{BB962C8B-B14F-4D97-AF65-F5344CB8AC3E}">
        <p14:creationId xmlns:p14="http://schemas.microsoft.com/office/powerpoint/2010/main" val="363828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40216-4205-4591-B31E-101650D59227}" type="slidenum">
              <a:rPr lang="en-US"/>
              <a:pPr>
                <a:defRPr/>
              </a:pPr>
              <a:t>‹#›</a:t>
            </a:fld>
            <a:endParaRPr lang="en-US"/>
          </a:p>
        </p:txBody>
      </p:sp>
    </p:spTree>
    <p:extLst>
      <p:ext uri="{BB962C8B-B14F-4D97-AF65-F5344CB8AC3E}">
        <p14:creationId xmlns:p14="http://schemas.microsoft.com/office/powerpoint/2010/main" val="268213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DFFC05-461B-4BA7-85CE-588376208049}" type="slidenum">
              <a:rPr lang="en-US"/>
              <a:pPr>
                <a:defRPr/>
              </a:pPr>
              <a:t>‹#›</a:t>
            </a:fld>
            <a:endParaRPr lang="en-US"/>
          </a:p>
        </p:txBody>
      </p:sp>
    </p:spTree>
    <p:extLst>
      <p:ext uri="{BB962C8B-B14F-4D97-AF65-F5344CB8AC3E}">
        <p14:creationId xmlns:p14="http://schemas.microsoft.com/office/powerpoint/2010/main" val="348335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vl1pPr>
          </a:lstStyle>
          <a:p>
            <a:pPr>
              <a:defRPr/>
            </a:pPr>
            <a:fld id="{B4BC9363-572C-4ED0-A9E0-CA10B9AD580E}" type="slidenum">
              <a:rPr lang="en-US"/>
              <a:pPr>
                <a:defRPr/>
              </a:pPr>
              <a:t>‹#›</a:t>
            </a:fld>
            <a:endParaRPr lang="en-US"/>
          </a:p>
        </p:txBody>
      </p:sp>
      <p:pic>
        <p:nvPicPr>
          <p:cNvPr id="1029"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9"/>
          <p:cNvSpPr>
            <a:spLocks noChangeArrowheads="1"/>
          </p:cNvSpPr>
          <p:nvPr userDrawn="1"/>
        </p:nvSpPr>
        <p:spPr bwMode="auto">
          <a:xfrm>
            <a:off x="228600" y="6373813"/>
            <a:ext cx="4572000" cy="214312"/>
          </a:xfrm>
          <a:prstGeom prst="rect">
            <a:avLst/>
          </a:prstGeom>
          <a:noFill/>
          <a:ln w="9525">
            <a:noFill/>
            <a:miter lim="800000"/>
            <a:headEnd/>
            <a:tailEnd/>
          </a:ln>
        </p:spPr>
        <p:txBody>
          <a:bodyPr>
            <a:spAutoFit/>
          </a:bodyPr>
          <a:lstStyle/>
          <a:p>
            <a:pPr>
              <a:defRPr/>
            </a:pPr>
            <a:r>
              <a:rPr lang="en-US" sz="800" b="1"/>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sa.ed.gov/display.cfm?pageid=39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mailto:paulamcelwee@sbcglobal.net"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6553200" y="6384925"/>
            <a:ext cx="236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9C6C6E5-6B23-4DB7-A773-345DFEC2F65F}" type="slidenum">
              <a:rPr lang="en-US" sz="800" b="1"/>
              <a:pPr algn="r" eaLnBrk="1" hangingPunct="1"/>
              <a:t>0</a:t>
            </a:fld>
            <a:endParaRPr lang="en-US" sz="800" b="1"/>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200">
                <a:solidFill>
                  <a:schemeClr val="accent2"/>
                </a:solidFill>
                <a:effectLst>
                  <a:outerShdw blurRad="38100" dist="38100" dir="2700000" algn="tl">
                    <a:srgbClr val="C0C0C0"/>
                  </a:outerShdw>
                </a:effectLst>
                <a:latin typeface="Arial Rounded MT Bold" pitchFamily="34" charset="0"/>
              </a:rPr>
              <a:t/>
            </a:r>
            <a:br>
              <a:rPr lang="en-US" sz="3200">
                <a:solidFill>
                  <a:schemeClr val="accent2"/>
                </a:solidFill>
                <a:effectLst>
                  <a:outerShdw blurRad="38100" dist="38100" dir="2700000" algn="tl">
                    <a:srgbClr val="C0C0C0"/>
                  </a:outerShdw>
                </a:effectLst>
                <a:latin typeface="Arial Rounded MT Bold" pitchFamily="34" charset="0"/>
              </a:rPr>
            </a:br>
            <a:endParaRPr lang="en-US" sz="3200">
              <a:solidFill>
                <a:schemeClr val="accent2"/>
              </a:solidFill>
              <a:effectLst>
                <a:outerShdw blurRad="38100" dist="38100" dir="2700000" algn="tl">
                  <a:srgbClr val="C0C0C0"/>
                </a:outerShdw>
              </a:effectLst>
              <a:latin typeface="Arial Rounded MT Bold" pitchFamily="34" charset="0"/>
            </a:endParaRPr>
          </a:p>
        </p:txBody>
      </p:sp>
      <p:sp>
        <p:nvSpPr>
          <p:cNvPr id="2052" name="Rectangle 6"/>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b="1"/>
              <a:t>CIL-NET, a project of ILRU – Independent Living Research Utilization</a:t>
            </a:r>
          </a:p>
        </p:txBody>
      </p:sp>
      <p:sp>
        <p:nvSpPr>
          <p:cNvPr id="15367" name="Rectangle 7"/>
          <p:cNvSpPr>
            <a:spLocks noGrp="1" noChangeArrowheads="1"/>
          </p:cNvSpPr>
          <p:nvPr>
            <p:ph type="ctrTitle" idx="4294967295"/>
          </p:nvPr>
        </p:nvSpPr>
        <p:spPr>
          <a:xfrm>
            <a:off x="685800" y="381000"/>
            <a:ext cx="7772400" cy="1470025"/>
          </a:xfrm>
          <a:extLst/>
        </p:spPr>
        <p:txBody>
          <a:bodyPr/>
          <a:lstStyle/>
          <a:p>
            <a:pPr algn="ctr">
              <a:defRPr/>
            </a:pPr>
            <a:r>
              <a:rPr lang="en-US" sz="3600" dirty="0" smtClean="0"/>
              <a:t>CIL-NET Presents…</a:t>
            </a:r>
            <a:br>
              <a:rPr lang="en-US" sz="3600" dirty="0" smtClean="0"/>
            </a:br>
            <a:endParaRPr lang="en-US" dirty="0" smtClean="0"/>
          </a:p>
        </p:txBody>
      </p:sp>
      <p:sp>
        <p:nvSpPr>
          <p:cNvPr id="2054" name="Rectangle 8"/>
          <p:cNvSpPr>
            <a:spLocks noGrp="1" noChangeArrowheads="1"/>
          </p:cNvSpPr>
          <p:nvPr>
            <p:ph type="subTitle" idx="4294967295"/>
          </p:nvPr>
        </p:nvSpPr>
        <p:spPr>
          <a:xfrm>
            <a:off x="533400" y="1905000"/>
            <a:ext cx="7543800" cy="1905000"/>
          </a:xfrm>
        </p:spPr>
        <p:txBody>
          <a:bodyPr/>
          <a:lstStyle/>
          <a:p>
            <a:pPr marL="0" indent="0" algn="ctr">
              <a:lnSpc>
                <a:spcPct val="80000"/>
              </a:lnSpc>
              <a:buFontTx/>
              <a:buNone/>
            </a:pPr>
            <a:r>
              <a:rPr lang="en-US" sz="3200" dirty="0" smtClean="0">
                <a:solidFill>
                  <a:srgbClr val="C00000"/>
                </a:solidFill>
              </a:rPr>
              <a:t>What is Required? </a:t>
            </a:r>
          </a:p>
          <a:p>
            <a:pPr marL="0" indent="0" algn="ctr">
              <a:lnSpc>
                <a:spcPct val="80000"/>
              </a:lnSpc>
              <a:buFontTx/>
              <a:buNone/>
            </a:pPr>
            <a:r>
              <a:rPr lang="en-US" dirty="0" smtClean="0">
                <a:solidFill>
                  <a:srgbClr val="C00000"/>
                </a:solidFill>
              </a:rPr>
              <a:t>A self-evaluation of how your center meets regulations for receiving federal money.</a:t>
            </a:r>
            <a:endParaRPr lang="en-US" dirty="0" smtClean="0">
              <a:solidFill>
                <a:srgbClr val="C00000"/>
              </a:solidFill>
            </a:endParaRPr>
          </a:p>
          <a:p>
            <a:pPr marL="0" indent="0" algn="ctr">
              <a:lnSpc>
                <a:spcPct val="80000"/>
              </a:lnSpc>
              <a:buFontTx/>
              <a:buNone/>
            </a:pPr>
            <a:r>
              <a:rPr lang="en-US" dirty="0" smtClean="0">
                <a:solidFill>
                  <a:srgbClr val="C00000"/>
                </a:solidFill>
                <a:latin typeface="Arial Rounded MT Bold" pitchFamily="34" charset="0"/>
              </a:rPr>
              <a:t> </a:t>
            </a:r>
          </a:p>
          <a:p>
            <a:pPr marL="0" indent="0" algn="ctr">
              <a:lnSpc>
                <a:spcPct val="85000"/>
              </a:lnSpc>
              <a:buFontTx/>
              <a:buNone/>
            </a:pPr>
            <a:r>
              <a:rPr lang="en-US" dirty="0" smtClean="0">
                <a:solidFill>
                  <a:schemeClr val="accent2"/>
                </a:solidFill>
                <a:latin typeface="Arial Rounded MT Bold" pitchFamily="34" charset="0"/>
              </a:rPr>
              <a:t> </a:t>
            </a:r>
          </a:p>
          <a:p>
            <a:pPr marL="0" indent="0" algn="ctr">
              <a:lnSpc>
                <a:spcPct val="85000"/>
              </a:lnSpc>
              <a:buFontTx/>
              <a:buNone/>
            </a:pPr>
            <a:endParaRPr lang="en-US" i="1" dirty="0" smtClean="0">
              <a:solidFill>
                <a:schemeClr val="accent2"/>
              </a:solidFill>
              <a:latin typeface="Arial Rounded MT Bold" pitchFamily="34" charset="0"/>
            </a:endParaRPr>
          </a:p>
          <a:p>
            <a:pPr marL="0" indent="0" algn="ctr">
              <a:lnSpc>
                <a:spcPct val="85000"/>
              </a:lnSpc>
              <a:buFontTx/>
              <a:buNone/>
            </a:pPr>
            <a:r>
              <a:rPr lang="en-US" i="1" dirty="0" smtClean="0">
                <a:solidFill>
                  <a:schemeClr val="accent2"/>
                </a:solidFill>
                <a:latin typeface="Arial Rounded MT Bold" pitchFamily="34" charset="0"/>
              </a:rPr>
              <a:t>Presenter:</a:t>
            </a:r>
          </a:p>
          <a:p>
            <a:pPr marL="0" indent="0" algn="ctr">
              <a:lnSpc>
                <a:spcPct val="85000"/>
              </a:lnSpc>
              <a:buFontTx/>
              <a:buNone/>
            </a:pPr>
            <a:r>
              <a:rPr lang="en-US" sz="2000" b="1" i="1" dirty="0" smtClean="0">
                <a:solidFill>
                  <a:schemeClr val="accent2"/>
                </a:solidFill>
                <a:latin typeface="Arial Rounded MT Bold" pitchFamily="34" charset="0"/>
              </a:rPr>
              <a:t>Paula McElwee, Technical Assistance Coordinator, ILRU</a:t>
            </a:r>
          </a:p>
          <a:p>
            <a:pPr marL="0" indent="0" algn="ctr">
              <a:lnSpc>
                <a:spcPct val="85000"/>
              </a:lnSpc>
              <a:buFontTx/>
              <a:buNone/>
            </a:pPr>
            <a:endParaRPr lang="en-US" b="1" i="1" dirty="0" smtClean="0">
              <a:solidFill>
                <a:schemeClr val="accent2"/>
              </a:solidFill>
              <a:latin typeface="Arial Rounded MT Bold" pitchFamily="34" charset="0"/>
            </a:endParaRPr>
          </a:p>
          <a:p>
            <a:pPr marL="0" indent="0" algn="ctr">
              <a:lnSpc>
                <a:spcPct val="90000"/>
              </a:lnSpc>
              <a:buFontTx/>
              <a:buNone/>
            </a:pPr>
            <a:endParaRPr lang="en-US" sz="4400" dirty="0" smtClean="0">
              <a:solidFill>
                <a:srgbClr val="A50021"/>
              </a:solidFill>
              <a:latin typeface="Arial Rounded MT Bold" pitchFamily="34" charset="0"/>
            </a:endParaRPr>
          </a:p>
        </p:txBody>
      </p:sp>
      <p:sp>
        <p:nvSpPr>
          <p:cNvPr id="205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F2D4D-FC01-4084-902F-FD5FD9367A55}" type="slidenum">
              <a:rPr lang="en-US" smtClean="0"/>
              <a:pPr eaLnBrk="1" hangingPunct="1"/>
              <a:t>0</a:t>
            </a:fld>
            <a:endParaRPr lang="en-US" smtClean="0"/>
          </a:p>
        </p:txBody>
      </p:sp>
    </p:spTree>
    <p:extLst>
      <p:ext uri="{BB962C8B-B14F-4D97-AF65-F5344CB8AC3E}">
        <p14:creationId xmlns:p14="http://schemas.microsoft.com/office/powerpoint/2010/main" val="3451913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 </a:t>
            </a:r>
            <a:r>
              <a:rPr lang="en-US" i="1" dirty="0" smtClean="0">
                <a:solidFill>
                  <a:srgbClr val="A50021"/>
                </a:solidFill>
                <a:effectLst/>
              </a:rPr>
              <a:t>TIP</a:t>
            </a:r>
            <a:r>
              <a:rPr lang="en-US" dirty="0" smtClean="0">
                <a:effectLst/>
              </a:rPr>
              <a:t> about that </a:t>
            </a:r>
            <a:r>
              <a:rPr lang="en-US" dirty="0" smtClean="0">
                <a:solidFill>
                  <a:srgbClr val="A50021"/>
                </a:solidFill>
                <a:effectLst/>
              </a:rPr>
              <a:t>original</a:t>
            </a:r>
            <a:r>
              <a:rPr lang="en-US" dirty="0" smtClean="0">
                <a:effectLst/>
              </a:rPr>
              <a:t> application...</a:t>
            </a:r>
          </a:p>
        </p:txBody>
      </p:sp>
      <p:sp>
        <p:nvSpPr>
          <p:cNvPr id="4099" name="Rectangle 3"/>
          <p:cNvSpPr>
            <a:spLocks noGrp="1" noChangeArrowheads="1"/>
          </p:cNvSpPr>
          <p:nvPr>
            <p:ph idx="1"/>
          </p:nvPr>
        </p:nvSpPr>
        <p:spPr/>
        <p:txBody>
          <a:bodyPr/>
          <a:lstStyle/>
          <a:p>
            <a:r>
              <a:rPr lang="en-US" sz="3000" dirty="0" smtClean="0"/>
              <a:t>Find it and review it.</a:t>
            </a:r>
          </a:p>
          <a:p>
            <a:r>
              <a:rPr lang="en-US" sz="3000" dirty="0" smtClean="0"/>
              <a:t>Centers may be held to the provisions of their original grant awards related to special populations or geographic areas to be served.</a:t>
            </a:r>
          </a:p>
          <a:p>
            <a:r>
              <a:rPr lang="en-US" sz="3000" dirty="0" smtClean="0"/>
              <a:t>If you are </a:t>
            </a:r>
            <a:r>
              <a:rPr lang="en-US" sz="3000" dirty="0" smtClean="0">
                <a:solidFill>
                  <a:srgbClr val="A50021"/>
                </a:solidFill>
              </a:rPr>
              <a:t>not</a:t>
            </a:r>
            <a:r>
              <a:rPr lang="en-US" sz="3000" dirty="0" smtClean="0"/>
              <a:t> adhering to that original proposal, do you have correspondence with RSA related to changes?</a:t>
            </a:r>
          </a:p>
          <a:p>
            <a:r>
              <a:rPr lang="en-US" sz="3000" dirty="0" smtClean="0"/>
              <a:t>If not, that needs your attention. </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9</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Other records</a:t>
            </a:r>
          </a:p>
        </p:txBody>
      </p:sp>
      <p:sp>
        <p:nvSpPr>
          <p:cNvPr id="4099" name="Rectangle 3"/>
          <p:cNvSpPr>
            <a:spLocks noGrp="1" noChangeArrowheads="1"/>
          </p:cNvSpPr>
          <p:nvPr>
            <p:ph idx="1"/>
          </p:nvPr>
        </p:nvSpPr>
        <p:spPr>
          <a:xfrm>
            <a:off x="304800" y="990600"/>
            <a:ext cx="8610600" cy="5257800"/>
          </a:xfrm>
        </p:spPr>
        <p:txBody>
          <a:bodyPr/>
          <a:lstStyle/>
          <a:p>
            <a:r>
              <a:rPr lang="en-US" sz="3000" dirty="0" smtClean="0"/>
              <a:t>Consumer service records, physical and electronic files, and lists and reports related to the most recent 704 report </a:t>
            </a:r>
          </a:p>
          <a:p>
            <a:r>
              <a:rPr lang="en-US" sz="3000" dirty="0" smtClean="0"/>
              <a:t>IL service delivery policies, procedures and publicity</a:t>
            </a:r>
          </a:p>
          <a:p>
            <a:r>
              <a:rPr lang="en-US" sz="3000" dirty="0" smtClean="0"/>
              <a:t>Consumer confidentiality policies</a:t>
            </a:r>
          </a:p>
          <a:p>
            <a:r>
              <a:rPr lang="en-US" sz="3000" dirty="0" smtClean="0"/>
              <a:t>Consumer satisfaction instruments and assessments</a:t>
            </a:r>
          </a:p>
          <a:p>
            <a:r>
              <a:rPr lang="en-US" sz="3000" dirty="0" smtClean="0"/>
              <a:t>Annual &amp; three year program/financial plan objectives; current &amp; coming year work plan</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10</a:t>
            </a:fld>
            <a:endParaRPr lang="en-US" smtClean="0"/>
          </a:p>
        </p:txBody>
      </p:sp>
    </p:spTree>
    <p:extLst>
      <p:ext uri="{BB962C8B-B14F-4D97-AF65-F5344CB8AC3E}">
        <p14:creationId xmlns:p14="http://schemas.microsoft.com/office/powerpoint/2010/main" val="384282078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pPr eaLnBrk="1" hangingPunct="1">
              <a:defRPr/>
            </a:pPr>
            <a:r>
              <a:rPr lang="en-US" dirty="0" smtClean="0">
                <a:effectLst>
                  <a:outerShdw blurRad="38100" dist="38100" dir="2700000" algn="tl">
                    <a:srgbClr val="000000">
                      <a:alpha val="43137"/>
                    </a:srgbClr>
                  </a:outerShdw>
                </a:effectLst>
              </a:rPr>
              <a:t>Review of the Consumer Service Record</a:t>
            </a:r>
            <a:endParaRPr lang="en-US" dirty="0"/>
          </a:p>
        </p:txBody>
      </p:sp>
      <p:sp>
        <p:nvSpPr>
          <p:cNvPr id="3" name="Content Placeholder 2"/>
          <p:cNvSpPr>
            <a:spLocks noGrp="1"/>
          </p:cNvSpPr>
          <p:nvPr>
            <p:ph idx="1"/>
          </p:nvPr>
        </p:nvSpPr>
        <p:spPr>
          <a:xfrm>
            <a:off x="304800" y="762000"/>
            <a:ext cx="8610600" cy="5486400"/>
          </a:xfrm>
        </p:spPr>
        <p:txBody>
          <a:bodyPr/>
          <a:lstStyle/>
          <a:p>
            <a:pPr algn="ctr" eaLnBrk="1" hangingPunct="1">
              <a:buClr>
                <a:srgbClr val="333399"/>
              </a:buClr>
              <a:buNone/>
            </a:pPr>
            <a:r>
              <a:rPr lang="en-US" b="1" dirty="0" smtClean="0">
                <a:solidFill>
                  <a:srgbClr val="000000"/>
                </a:solidFill>
                <a:latin typeface="Tahoma" pitchFamily="34" charset="0"/>
              </a:rPr>
              <a:t>How does RSA know you are fulfilling your contract to provide core services?</a:t>
            </a:r>
          </a:p>
          <a:p>
            <a:pPr eaLnBrk="1" hangingPunct="1">
              <a:buClr>
                <a:srgbClr val="333399"/>
              </a:buClr>
              <a:buFont typeface="Tahoma" pitchFamily="34" charset="0"/>
              <a:buChar char="•"/>
            </a:pPr>
            <a:r>
              <a:rPr lang="en-US" dirty="0" smtClean="0">
                <a:solidFill>
                  <a:srgbClr val="000000"/>
                </a:solidFill>
                <a:latin typeface="Tahoma" pitchFamily="34" charset="0"/>
              </a:rPr>
              <a:t>You report annually on your 704 report</a:t>
            </a:r>
          </a:p>
          <a:p>
            <a:pPr lvl="1" eaLnBrk="1" hangingPunct="1">
              <a:buClr>
                <a:srgbClr val="333399"/>
              </a:buClr>
              <a:buFont typeface="Tahoma" pitchFamily="34" charset="0"/>
              <a:buChar char="•"/>
            </a:pPr>
            <a:r>
              <a:rPr lang="en-US" dirty="0" smtClean="0">
                <a:solidFill>
                  <a:srgbClr val="000000"/>
                </a:solidFill>
                <a:latin typeface="Tahoma" pitchFamily="34" charset="0"/>
              </a:rPr>
              <a:t>Goals set and met</a:t>
            </a:r>
          </a:p>
          <a:p>
            <a:pPr lvl="1" eaLnBrk="1" hangingPunct="1">
              <a:buClr>
                <a:srgbClr val="333399"/>
              </a:buClr>
              <a:buFont typeface="Tahoma" pitchFamily="34" charset="0"/>
              <a:buChar char="•"/>
            </a:pPr>
            <a:r>
              <a:rPr lang="en-US" dirty="0" smtClean="0">
                <a:solidFill>
                  <a:srgbClr val="000000"/>
                </a:solidFill>
                <a:latin typeface="Tahoma" pitchFamily="34" charset="0"/>
              </a:rPr>
              <a:t>Services provided</a:t>
            </a:r>
          </a:p>
          <a:p>
            <a:pPr lvl="1" eaLnBrk="1" hangingPunct="1">
              <a:buClr>
                <a:srgbClr val="333399"/>
              </a:buClr>
              <a:buFont typeface="Tahoma" pitchFamily="34" charset="0"/>
              <a:buChar char="•"/>
            </a:pPr>
            <a:r>
              <a:rPr lang="en-US" dirty="0" smtClean="0">
                <a:solidFill>
                  <a:srgbClr val="000000"/>
                </a:solidFill>
                <a:latin typeface="Tahoma" pitchFamily="34" charset="0"/>
              </a:rPr>
              <a:t>ILPs and ILP waivers</a:t>
            </a:r>
          </a:p>
          <a:p>
            <a:pPr eaLnBrk="1" hangingPunct="1">
              <a:buClr>
                <a:srgbClr val="333399"/>
              </a:buClr>
              <a:buFont typeface="Tahoma" pitchFamily="34" charset="0"/>
              <a:buChar char="•"/>
            </a:pPr>
            <a:r>
              <a:rPr lang="en-US" dirty="0" smtClean="0">
                <a:solidFill>
                  <a:srgbClr val="000000"/>
                </a:solidFill>
                <a:latin typeface="Tahoma" pitchFamily="34" charset="0"/>
              </a:rPr>
              <a:t>They review Consumer Service Records  as part of compliance review – typically 20 to 40, including new, closed and carry overs</a:t>
            </a:r>
          </a:p>
          <a:p>
            <a:pPr eaLnBrk="1" hangingPunct="1">
              <a:buClr>
                <a:srgbClr val="333399"/>
              </a:buClr>
              <a:buFont typeface="Tahoma" pitchFamily="34" charset="0"/>
              <a:buChar char="•"/>
            </a:pPr>
            <a:r>
              <a:rPr lang="en-US" dirty="0" smtClean="0">
                <a:solidFill>
                  <a:srgbClr val="000000"/>
                </a:solidFill>
                <a:latin typeface="Tahoma" pitchFamily="34" charset="0"/>
              </a:rPr>
              <a:t>They will compare CSRs to 704 data.</a:t>
            </a:r>
          </a:p>
          <a:p>
            <a:pPr marL="0" indent="0" eaLnBrk="1" hangingPunct="1">
              <a:buClr>
                <a:srgbClr val="333399"/>
              </a:buClr>
              <a:buNone/>
            </a:pPr>
            <a:r>
              <a:rPr lang="en-US" i="1" dirty="0" smtClean="0">
                <a:solidFill>
                  <a:srgbClr val="A50021"/>
                </a:solidFill>
                <a:latin typeface="Tahoma" pitchFamily="34" charset="0"/>
              </a:rPr>
              <a:t>TIP: </a:t>
            </a:r>
            <a:r>
              <a:rPr lang="en-US" dirty="0" smtClean="0">
                <a:solidFill>
                  <a:srgbClr val="000000"/>
                </a:solidFill>
                <a:latin typeface="Tahoma" pitchFamily="34" charset="0"/>
              </a:rPr>
              <a:t>Individual CSR Review form is posted on Wiki for your use in your own individual file review</a:t>
            </a:r>
            <a:endParaRPr lang="en-US" dirty="0">
              <a:solidFill>
                <a:srgbClr val="000000"/>
              </a:solidFill>
              <a:latin typeface="Tahoma" pitchFamily="34" charset="0"/>
            </a:endParaRPr>
          </a:p>
          <a:p>
            <a:endParaRPr lang="en-US" dirty="0"/>
          </a:p>
        </p:txBody>
      </p:sp>
    </p:spTree>
    <p:extLst>
      <p:ext uri="{BB962C8B-B14F-4D97-AF65-F5344CB8AC3E}">
        <p14:creationId xmlns:p14="http://schemas.microsoft.com/office/powerpoint/2010/main" val="37084274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C3300"/>
                </a:solidFill>
              </a:rPr>
              <a:t>TIP: </a:t>
            </a:r>
            <a:r>
              <a:rPr lang="en-US" dirty="0" smtClean="0"/>
              <a:t>If you copy excerpts from Consumer service record for your review files…</a:t>
            </a:r>
            <a:endParaRPr lang="en-US" dirty="0"/>
          </a:p>
        </p:txBody>
      </p:sp>
      <p:sp>
        <p:nvSpPr>
          <p:cNvPr id="3" name="Content Placeholder 2"/>
          <p:cNvSpPr>
            <a:spLocks noGrp="1"/>
          </p:cNvSpPr>
          <p:nvPr>
            <p:ph idx="1"/>
          </p:nvPr>
        </p:nvSpPr>
        <p:spPr/>
        <p:txBody>
          <a:bodyPr/>
          <a:lstStyle/>
          <a:p>
            <a:r>
              <a:rPr lang="en-US" dirty="0" smtClean="0"/>
              <a:t>Make sure you have a signed release of information to include this for review</a:t>
            </a:r>
          </a:p>
          <a:p>
            <a:pPr marL="0" indent="0">
              <a:buNone/>
            </a:pPr>
            <a:r>
              <a:rPr lang="en-US" dirty="0" smtClean="0"/>
              <a:t>OR</a:t>
            </a:r>
          </a:p>
          <a:p>
            <a:r>
              <a:rPr lang="en-US" dirty="0" smtClean="0"/>
              <a:t>Redact the name or names from the excerpt so that they cannot be seen.</a:t>
            </a:r>
            <a:endParaRPr lang="en-US" dirty="0"/>
          </a:p>
          <a:p>
            <a:pPr marL="0" indent="0">
              <a:buNone/>
            </a:pPr>
            <a:endParaRPr lang="en-US" dirty="0" smtClean="0"/>
          </a:p>
          <a:p>
            <a:pPr marL="0" indent="0">
              <a:buNone/>
            </a:pPr>
            <a:r>
              <a:rPr lang="en-US" i="1" dirty="0" smtClean="0">
                <a:solidFill>
                  <a:srgbClr val="CC3300"/>
                </a:solidFill>
              </a:rPr>
              <a:t>TIP: </a:t>
            </a:r>
            <a:r>
              <a:rPr lang="en-US" dirty="0" smtClean="0"/>
              <a:t>If you redact, keep a list for yourself of the original file names. They may ask you to pull a file that has the original information and you don’t want to scramble and appear not to have the original.</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12</a:t>
            </a:fld>
            <a:endParaRPr lang="en-US"/>
          </a:p>
        </p:txBody>
      </p:sp>
    </p:spTree>
    <p:extLst>
      <p:ext uri="{BB962C8B-B14F-4D97-AF65-F5344CB8AC3E}">
        <p14:creationId xmlns:p14="http://schemas.microsoft.com/office/powerpoint/2010/main" val="1885279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here on – actual checklist items</a:t>
            </a:r>
            <a:endParaRPr lang="en-US" dirty="0"/>
          </a:p>
        </p:txBody>
      </p:sp>
      <p:sp>
        <p:nvSpPr>
          <p:cNvPr id="3" name="Content Placeholder 2"/>
          <p:cNvSpPr>
            <a:spLocks noGrp="1"/>
          </p:cNvSpPr>
          <p:nvPr>
            <p:ph idx="1"/>
          </p:nvPr>
        </p:nvSpPr>
        <p:spPr/>
        <p:txBody>
          <a:bodyPr/>
          <a:lstStyle/>
          <a:p>
            <a:r>
              <a:rPr lang="en-US" dirty="0" smtClean="0"/>
              <a:t>We will give you text from the checklist regarding </a:t>
            </a:r>
            <a:r>
              <a:rPr lang="en-US" dirty="0" smtClean="0">
                <a:solidFill>
                  <a:srgbClr val="C00000"/>
                </a:solidFill>
              </a:rPr>
              <a:t>what RSA requires</a:t>
            </a:r>
            <a:r>
              <a:rPr lang="en-US" dirty="0" smtClean="0"/>
              <a:t>.</a:t>
            </a:r>
          </a:p>
          <a:p>
            <a:r>
              <a:rPr lang="en-US" dirty="0" smtClean="0"/>
              <a:t>We will distinguish when the item is a </a:t>
            </a:r>
            <a:r>
              <a:rPr lang="en-US" dirty="0" smtClean="0">
                <a:solidFill>
                  <a:srgbClr val="C00000"/>
                </a:solidFill>
              </a:rPr>
              <a:t>“recommendation”</a:t>
            </a:r>
            <a:r>
              <a:rPr lang="en-US" dirty="0" smtClean="0"/>
              <a:t>. This means the practice is suggested, and may be included in your report if you do not meet it, but it will be a recommendation, not a </a:t>
            </a:r>
            <a:r>
              <a:rPr lang="en-US" dirty="0" smtClean="0">
                <a:solidFill>
                  <a:srgbClr val="A50021"/>
                </a:solidFill>
              </a:rPr>
              <a:t>finding</a:t>
            </a:r>
            <a:r>
              <a:rPr lang="en-US" dirty="0" smtClean="0"/>
              <a:t> requiring correction.</a:t>
            </a:r>
          </a:p>
          <a:p>
            <a:r>
              <a:rPr lang="en-US" i="1" dirty="0" smtClean="0">
                <a:solidFill>
                  <a:srgbClr val="C00000"/>
                </a:solidFill>
              </a:rPr>
              <a:t>TIP:</a:t>
            </a:r>
            <a:r>
              <a:rPr lang="en-US" dirty="0" smtClean="0"/>
              <a:t> indicates a suggestion you might find useful related to that section.</a:t>
            </a:r>
            <a:endParaRPr lang="en-US" i="1" dirty="0">
              <a:solidFill>
                <a:srgbClr val="C00000"/>
              </a:solidFill>
            </a:endParaRP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13</a:t>
            </a:fld>
            <a:endParaRPr lang="en-US"/>
          </a:p>
        </p:txBody>
      </p:sp>
    </p:spTree>
    <p:extLst>
      <p:ext uri="{BB962C8B-B14F-4D97-AF65-F5344CB8AC3E}">
        <p14:creationId xmlns:p14="http://schemas.microsoft.com/office/powerpoint/2010/main" val="2867398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458200" cy="1066800"/>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1 – IL Philosophy</a:t>
            </a:r>
          </a:p>
        </p:txBody>
      </p:sp>
      <p:sp>
        <p:nvSpPr>
          <p:cNvPr id="4099" name="Rectangle 3"/>
          <p:cNvSpPr>
            <a:spLocks noGrp="1" noChangeArrowheads="1"/>
          </p:cNvSpPr>
          <p:nvPr>
            <p:ph idx="1"/>
          </p:nvPr>
        </p:nvSpPr>
        <p:spPr/>
        <p:txBody>
          <a:bodyPr/>
          <a:lstStyle/>
          <a:p>
            <a:r>
              <a:rPr lang="en-US" sz="3000" dirty="0" smtClean="0"/>
              <a:t>Consumer control in management, establishment of policy and direction of center</a:t>
            </a:r>
          </a:p>
          <a:p>
            <a:r>
              <a:rPr lang="en-US" sz="3000" dirty="0" smtClean="0"/>
              <a:t>Self-help and self-advocacy</a:t>
            </a:r>
          </a:p>
          <a:p>
            <a:r>
              <a:rPr lang="en-US" sz="3000" dirty="0" smtClean="0"/>
              <a:t>Development of peer relationships and peer role models</a:t>
            </a:r>
          </a:p>
          <a:p>
            <a:r>
              <a:rPr lang="en-US" sz="3000" dirty="0" smtClean="0"/>
              <a:t>Equal access to all services, programs, activities, resources, and facilities </a:t>
            </a:r>
          </a:p>
          <a:p>
            <a:r>
              <a:rPr lang="en-US" sz="3000" dirty="0" smtClean="0"/>
              <a:t>Promotes equal access to these in society whether public or private</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Verification Checklist Items</a:t>
            </a:r>
          </a:p>
        </p:txBody>
      </p:sp>
      <p:sp>
        <p:nvSpPr>
          <p:cNvPr id="4099" name="Rectangle 3"/>
          <p:cNvSpPr>
            <a:spLocks noGrp="1" noChangeArrowheads="1"/>
          </p:cNvSpPr>
          <p:nvPr>
            <p:ph idx="1"/>
          </p:nvPr>
        </p:nvSpPr>
        <p:spPr>
          <a:xfrm>
            <a:off x="990600" y="838200"/>
            <a:ext cx="7010400" cy="5562600"/>
          </a:xfrm>
        </p:spPr>
        <p:txBody>
          <a:bodyPr/>
          <a:lstStyle/>
          <a:p>
            <a:r>
              <a:rPr lang="en-US" sz="2400" dirty="0" smtClean="0"/>
              <a:t>Number of persons on the governing board AND Number of governing board members with significant disabilities.</a:t>
            </a:r>
          </a:p>
          <a:p>
            <a:pPr marL="0" indent="0">
              <a:buNone/>
            </a:pPr>
            <a:r>
              <a:rPr lang="en-US" sz="2400" dirty="0" smtClean="0"/>
              <a:t>Over 50% significant disabilities?</a:t>
            </a:r>
          </a:p>
          <a:p>
            <a:pPr marL="0" indent="0">
              <a:buNone/>
            </a:pPr>
            <a:r>
              <a:rPr lang="en-US" sz="2400" dirty="0" smtClean="0"/>
              <a:t>How do board members disclose that they have a significant disability?</a:t>
            </a:r>
          </a:p>
          <a:p>
            <a:r>
              <a:rPr lang="en-US" sz="2400" dirty="0" smtClean="0"/>
              <a:t>Is Board Principle Decision-Making Body?</a:t>
            </a:r>
          </a:p>
          <a:p>
            <a:pPr marL="0" indent="0">
              <a:buNone/>
            </a:pPr>
            <a:r>
              <a:rPr lang="en-US" sz="2400" i="1" dirty="0" smtClean="0">
                <a:solidFill>
                  <a:srgbClr val="A50021"/>
                </a:solidFill>
              </a:rPr>
              <a:t>Tip: </a:t>
            </a:r>
            <a:r>
              <a:rPr lang="en-US" sz="2400" i="1" dirty="0" smtClean="0"/>
              <a:t>Bylaws? Policies and Procedures? Actual decisions made? Cross reference board minutes and legal documents. Highlight board decision-making.</a:t>
            </a:r>
          </a:p>
          <a:p>
            <a:pPr marL="0" indent="0">
              <a:buNone/>
            </a:pPr>
            <a:r>
              <a:rPr lang="en-US" sz="2400" dirty="0" smtClean="0"/>
              <a:t>Recommended practice – written policies, roles, recruitment</a:t>
            </a:r>
          </a:p>
          <a:p>
            <a:pPr marL="0" indent="0">
              <a:buNone/>
            </a:pPr>
            <a:endParaRPr lang="en-US"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15</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Verification cont.</a:t>
            </a:r>
          </a:p>
        </p:txBody>
      </p:sp>
      <p:sp>
        <p:nvSpPr>
          <p:cNvPr id="4099" name="Rectangle 3"/>
          <p:cNvSpPr>
            <a:spLocks noGrp="1" noChangeArrowheads="1"/>
          </p:cNvSpPr>
          <p:nvPr>
            <p:ph idx="1"/>
          </p:nvPr>
        </p:nvSpPr>
        <p:spPr>
          <a:xfrm>
            <a:off x="1143000" y="1219200"/>
            <a:ext cx="7467600" cy="5029200"/>
          </a:xfrm>
        </p:spPr>
        <p:txBody>
          <a:bodyPr/>
          <a:lstStyle/>
          <a:p>
            <a:r>
              <a:rPr lang="en-US" sz="2400" dirty="0" smtClean="0"/>
              <a:t>Over 50 percent of CIL’s employees in decision-making positions are individuals with disabilities.</a:t>
            </a:r>
          </a:p>
          <a:p>
            <a:r>
              <a:rPr lang="en-US" sz="2400" dirty="0" smtClean="0"/>
              <a:t>Over 50 percent of staff positions are filled with individuals with disabilities.</a:t>
            </a:r>
          </a:p>
          <a:p>
            <a:pPr marL="0" indent="0">
              <a:buNone/>
            </a:pPr>
            <a:endParaRPr lang="en-US" sz="2400" dirty="0" smtClean="0"/>
          </a:p>
          <a:p>
            <a:pPr marL="0" indent="0">
              <a:buNone/>
            </a:pPr>
            <a:r>
              <a:rPr lang="en-US" sz="2400" dirty="0" smtClean="0"/>
              <a:t>Recommended practice – number of minority board members, decision-making and other staff positions reflects community; or brings in racial or ethnic groups traditionally underrepresented.</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16</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Self-help and Self-advocacy</a:t>
            </a:r>
          </a:p>
        </p:txBody>
      </p:sp>
      <p:sp>
        <p:nvSpPr>
          <p:cNvPr id="4099" name="Rectangle 3"/>
          <p:cNvSpPr>
            <a:spLocks noGrp="1" noChangeArrowheads="1"/>
          </p:cNvSpPr>
          <p:nvPr>
            <p:ph idx="1"/>
          </p:nvPr>
        </p:nvSpPr>
        <p:spPr>
          <a:xfrm>
            <a:off x="609600" y="1219200"/>
            <a:ext cx="7696200" cy="5029200"/>
          </a:xfrm>
        </p:spPr>
        <p:txBody>
          <a:bodyPr/>
          <a:lstStyle/>
          <a:p>
            <a:r>
              <a:rPr lang="en-US" sz="3000" dirty="0" smtClean="0"/>
              <a:t>Promotes self-help and self-advocacy among individuals with disabilities</a:t>
            </a:r>
          </a:p>
          <a:p>
            <a:pPr marL="0" indent="0">
              <a:buNone/>
            </a:pPr>
            <a:endParaRPr lang="en-US" sz="3000" dirty="0"/>
          </a:p>
          <a:p>
            <a:pPr marL="0" indent="0">
              <a:buNone/>
            </a:pPr>
            <a:r>
              <a:rPr lang="en-US" dirty="0" smtClean="0">
                <a:solidFill>
                  <a:schemeClr val="accent2"/>
                </a:solidFill>
              </a:rPr>
              <a:t>Verification methods:</a:t>
            </a:r>
          </a:p>
          <a:p>
            <a:pPr marL="0" indent="0">
              <a:buNone/>
            </a:pPr>
            <a:r>
              <a:rPr lang="en-US" dirty="0" smtClean="0"/>
              <a:t>Consumer service record should reflect in self-advocacy in both goals and notes.</a:t>
            </a:r>
          </a:p>
          <a:p>
            <a:pPr marL="0" indent="0">
              <a:buNone/>
            </a:pPr>
            <a:endParaRPr lang="en-US" sz="2400" dirty="0"/>
          </a:p>
          <a:p>
            <a:pPr marL="0" indent="0">
              <a:buNone/>
            </a:pPr>
            <a:r>
              <a:rPr lang="en-US" dirty="0" smtClean="0"/>
              <a:t>Consumers interviewed should be able to indicate ways that they are learning to advocate for themselves.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17</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Development of Peer Relationship and Peer Role Models</a:t>
            </a:r>
          </a:p>
        </p:txBody>
      </p:sp>
      <p:sp>
        <p:nvSpPr>
          <p:cNvPr id="4099" name="Rectangle 3"/>
          <p:cNvSpPr>
            <a:spLocks noGrp="1" noChangeArrowheads="1"/>
          </p:cNvSpPr>
          <p:nvPr>
            <p:ph idx="1"/>
          </p:nvPr>
        </p:nvSpPr>
        <p:spPr>
          <a:xfrm>
            <a:off x="762000" y="1600200"/>
            <a:ext cx="7848600" cy="4648200"/>
          </a:xfrm>
        </p:spPr>
        <p:txBody>
          <a:bodyPr/>
          <a:lstStyle/>
          <a:p>
            <a:r>
              <a:rPr lang="en-US" sz="3000" dirty="0" smtClean="0"/>
              <a:t>The CIL promotes the development of peer relationships and peer role models among individuals with significant disabilities.</a:t>
            </a:r>
          </a:p>
          <a:p>
            <a:pPr marL="0" indent="0">
              <a:buNone/>
            </a:pPr>
            <a:r>
              <a:rPr lang="en-US" dirty="0" smtClean="0">
                <a:solidFill>
                  <a:schemeClr val="accent2"/>
                </a:solidFill>
              </a:rPr>
              <a:t>Verification includes reviews of:</a:t>
            </a:r>
          </a:p>
          <a:p>
            <a:pPr marL="0" indent="0">
              <a:buNone/>
            </a:pPr>
            <a:r>
              <a:rPr lang="en-US" dirty="0" smtClean="0"/>
              <a:t>Peer groups</a:t>
            </a:r>
          </a:p>
          <a:p>
            <a:pPr marL="0" indent="0">
              <a:buNone/>
            </a:pPr>
            <a:r>
              <a:rPr lang="en-US" dirty="0" smtClean="0"/>
              <a:t>Peer to peer relationships</a:t>
            </a:r>
          </a:p>
          <a:p>
            <a:pPr marL="0" indent="0">
              <a:buNone/>
            </a:pPr>
            <a:r>
              <a:rPr lang="en-US" i="1" dirty="0" smtClean="0">
                <a:solidFill>
                  <a:srgbClr val="A50021"/>
                </a:solidFill>
              </a:rPr>
              <a:t>TIP: </a:t>
            </a:r>
            <a:r>
              <a:rPr lang="en-US" dirty="0" smtClean="0"/>
              <a:t>Documented in CSR goals or notes, and/or through consumer interviews. Regularly convened “groups” may count but so other peer relationships.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18</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799"/>
          </a:xfrm>
        </p:spPr>
        <p:txBody>
          <a:bodyPr/>
          <a:lstStyle/>
          <a:p>
            <a:r>
              <a:rPr lang="en-US" dirty="0" smtClean="0"/>
              <a:t>Why use and know RSA’s review tool?</a:t>
            </a:r>
            <a:endParaRPr lang="en-US" dirty="0"/>
          </a:p>
        </p:txBody>
      </p:sp>
      <p:sp>
        <p:nvSpPr>
          <p:cNvPr id="3" name="Subtitle 2"/>
          <p:cNvSpPr>
            <a:spLocks noGrp="1"/>
          </p:cNvSpPr>
          <p:nvPr>
            <p:ph type="subTitle" idx="1"/>
          </p:nvPr>
        </p:nvSpPr>
        <p:spPr>
          <a:xfrm>
            <a:off x="1371600" y="1981200"/>
            <a:ext cx="6400800" cy="3657600"/>
          </a:xfrm>
        </p:spPr>
        <p:txBody>
          <a:bodyPr/>
          <a:lstStyle/>
          <a:p>
            <a:pPr marL="457200" indent="-457200" algn="l">
              <a:buFont typeface="Arial" pitchFamily="34" charset="0"/>
              <a:buChar char="•"/>
            </a:pPr>
            <a:r>
              <a:rPr lang="en-US" dirty="0" smtClean="0"/>
              <a:t>It lays out expectations for CILs in a checklist format.</a:t>
            </a:r>
          </a:p>
          <a:p>
            <a:pPr marL="457200" indent="-457200" algn="l">
              <a:buFont typeface="Arial" pitchFamily="34" charset="0"/>
              <a:buChar char="•"/>
            </a:pPr>
            <a:r>
              <a:rPr lang="en-US" dirty="0" smtClean="0"/>
              <a:t>A self-review will help assure your CIL is meeting federal requirements.</a:t>
            </a:r>
          </a:p>
          <a:p>
            <a:pPr marL="457200" indent="-457200" algn="l">
              <a:buFont typeface="Arial" pitchFamily="34" charset="0"/>
              <a:buChar char="•"/>
            </a:pPr>
            <a:r>
              <a:rPr lang="en-US" dirty="0" smtClean="0"/>
              <a:t>It is the tool reviewers will use in your on-site review by RSA</a:t>
            </a:r>
            <a:r>
              <a:rPr lang="en-US" dirty="0" smtClean="0"/>
              <a:t>.</a:t>
            </a:r>
          </a:p>
          <a:p>
            <a:pPr marL="457200" indent="-457200" algn="l">
              <a:buFont typeface="Arial" pitchFamily="34" charset="0"/>
              <a:buChar char="•"/>
            </a:pPr>
            <a:r>
              <a:rPr lang="en-US" dirty="0" smtClean="0"/>
              <a:t>It includes regulations that apply to all federal dollars, not only DOE.</a:t>
            </a:r>
            <a:endParaRPr lang="en-US" dirty="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a:t>
            </a:fld>
            <a:endParaRPr lang="en-US"/>
          </a:p>
        </p:txBody>
      </p:sp>
    </p:spTree>
    <p:extLst>
      <p:ext uri="{BB962C8B-B14F-4D97-AF65-F5344CB8AC3E}">
        <p14:creationId xmlns:p14="http://schemas.microsoft.com/office/powerpoint/2010/main" val="662190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Equal Access</a:t>
            </a:r>
          </a:p>
        </p:txBody>
      </p:sp>
      <p:sp>
        <p:nvSpPr>
          <p:cNvPr id="4099" name="Rectangle 3"/>
          <p:cNvSpPr>
            <a:spLocks noGrp="1" noChangeArrowheads="1"/>
          </p:cNvSpPr>
          <p:nvPr>
            <p:ph idx="1"/>
          </p:nvPr>
        </p:nvSpPr>
        <p:spPr>
          <a:xfrm>
            <a:off x="304800" y="990600"/>
            <a:ext cx="8610600" cy="5257800"/>
          </a:xfrm>
        </p:spPr>
        <p:txBody>
          <a:bodyPr/>
          <a:lstStyle/>
          <a:p>
            <a:r>
              <a:rPr lang="en-US" sz="3000" dirty="0" smtClean="0"/>
              <a:t>Communication </a:t>
            </a:r>
          </a:p>
          <a:p>
            <a:pPr marL="0" indent="0">
              <a:buNone/>
            </a:pPr>
            <a:r>
              <a:rPr lang="en-US" dirty="0" smtClean="0"/>
              <a:t>Policies and other written materials in alt. formats</a:t>
            </a:r>
          </a:p>
          <a:p>
            <a:pPr marL="0" indent="0">
              <a:buNone/>
            </a:pPr>
            <a:r>
              <a:rPr lang="en-US" dirty="0" smtClean="0"/>
              <a:t>TDD/TTY, pictures for non-readers, video, text etc.</a:t>
            </a:r>
          </a:p>
          <a:p>
            <a:pPr marL="0" indent="0">
              <a:buNone/>
            </a:pPr>
            <a:r>
              <a:rPr lang="en-US" dirty="0" smtClean="0"/>
              <a:t>Interpreters</a:t>
            </a:r>
          </a:p>
          <a:p>
            <a:r>
              <a:rPr lang="en-US" sz="3000" dirty="0" smtClean="0"/>
              <a:t>Physical access to all programs, services and resources whether owned, public or private</a:t>
            </a:r>
          </a:p>
          <a:p>
            <a:pPr marL="0" indent="0">
              <a:buNone/>
            </a:pPr>
            <a:r>
              <a:rPr lang="en-US" dirty="0" smtClean="0"/>
              <a:t>Signage, doors, parking, bathrooms, policy and signage re: environmental illness/multiple sensitivity</a:t>
            </a:r>
          </a:p>
          <a:p>
            <a:r>
              <a:rPr lang="en-US" sz="3000" dirty="0" smtClean="0"/>
              <a:t>Reasonable accommodations -- Interpreters? Readers? Personal attendants?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19</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458200" cy="1325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Advocates for and conducts activities </a:t>
            </a:r>
            <a:br>
              <a:rPr lang="en-US" dirty="0" smtClean="0">
                <a:effectLst/>
              </a:rPr>
            </a:br>
            <a:r>
              <a:rPr lang="en-US" dirty="0" smtClean="0">
                <a:effectLst/>
              </a:rPr>
              <a:t>that promote equal access</a:t>
            </a:r>
          </a:p>
        </p:txBody>
      </p:sp>
      <p:sp>
        <p:nvSpPr>
          <p:cNvPr id="4099" name="Rectangle 3"/>
          <p:cNvSpPr>
            <a:spLocks noGrp="1" noChangeArrowheads="1"/>
          </p:cNvSpPr>
          <p:nvPr>
            <p:ph idx="1"/>
          </p:nvPr>
        </p:nvSpPr>
        <p:spPr>
          <a:xfrm>
            <a:off x="304800" y="1447800"/>
            <a:ext cx="8610600" cy="4800600"/>
          </a:xfrm>
        </p:spPr>
        <p:txBody>
          <a:bodyPr/>
          <a:lstStyle/>
          <a:p>
            <a:r>
              <a:rPr lang="en-US" dirty="0" smtClean="0"/>
              <a:t>Sites CIL uses in community</a:t>
            </a:r>
          </a:p>
          <a:p>
            <a:r>
              <a:rPr lang="en-US" dirty="0" smtClean="0"/>
              <a:t>Programs and services consumers wish to access</a:t>
            </a:r>
          </a:p>
          <a:p>
            <a:r>
              <a:rPr lang="en-US" dirty="0" smtClean="0"/>
              <a:t>ALL services, programs, activities, resources and facilities in society, whether public or private and regardless of funding source</a:t>
            </a:r>
          </a:p>
          <a:p>
            <a:pPr marL="0" indent="0">
              <a:buNone/>
            </a:pPr>
            <a:r>
              <a:rPr lang="en-US" sz="3000" i="1" dirty="0" smtClean="0">
                <a:solidFill>
                  <a:srgbClr val="CC3300"/>
                </a:solidFill>
              </a:rPr>
              <a:t>TIP: </a:t>
            </a:r>
            <a:r>
              <a:rPr lang="en-US" dirty="0" smtClean="0">
                <a:solidFill>
                  <a:schemeClr val="tx2"/>
                </a:solidFill>
              </a:rPr>
              <a:t>If you have news articles, web postings, notes in consumer files etc. copy into a folder that shows how you advocate for equal access</a:t>
            </a:r>
            <a:r>
              <a:rPr lang="en-US" sz="3000" dirty="0" smtClean="0">
                <a:solidFill>
                  <a:schemeClr val="tx2"/>
                </a:solidFill>
              </a:rPr>
              <a:t>.</a:t>
            </a:r>
          </a:p>
          <a:p>
            <a:pPr marL="0" indent="0">
              <a:buNone/>
            </a:pPr>
            <a:r>
              <a:rPr lang="en-US" i="1" dirty="0" smtClean="0">
                <a:solidFill>
                  <a:srgbClr val="CC3300"/>
                </a:solidFill>
              </a:rPr>
              <a:t>TIP: </a:t>
            </a:r>
            <a:r>
              <a:rPr lang="en-US" dirty="0" smtClean="0">
                <a:solidFill>
                  <a:schemeClr val="tx2"/>
                </a:solidFill>
              </a:rPr>
              <a:t>Keep surveys of community sites and correspondence advocating for better access.</a:t>
            </a:r>
            <a:endParaRPr lang="en-US" i="1" dirty="0" smtClean="0">
              <a:solidFill>
                <a:srgbClr val="CC3300"/>
              </a:solidFill>
            </a:endParaRP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20</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944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2 – </a:t>
            </a:r>
            <a:br>
              <a:rPr lang="en-US" dirty="0" smtClean="0">
                <a:effectLst/>
              </a:rPr>
            </a:br>
            <a:r>
              <a:rPr lang="en-US" dirty="0" smtClean="0">
                <a:effectLst/>
              </a:rPr>
              <a:t>Provision of Services</a:t>
            </a:r>
          </a:p>
        </p:txBody>
      </p:sp>
      <p:sp>
        <p:nvSpPr>
          <p:cNvPr id="4099" name="Rectangle 3"/>
          <p:cNvSpPr>
            <a:spLocks noGrp="1" noChangeArrowheads="1"/>
          </p:cNvSpPr>
          <p:nvPr>
            <p:ph idx="1"/>
          </p:nvPr>
        </p:nvSpPr>
        <p:spPr>
          <a:xfrm>
            <a:off x="304800" y="1447800"/>
            <a:ext cx="8610600" cy="4800600"/>
          </a:xfrm>
        </p:spPr>
        <p:txBody>
          <a:bodyPr/>
          <a:lstStyle/>
          <a:p>
            <a:r>
              <a:rPr lang="en-US" sz="3000" dirty="0" smtClean="0"/>
              <a:t>Provides across a range of significant disabilities</a:t>
            </a:r>
          </a:p>
          <a:p>
            <a:r>
              <a:rPr lang="en-US" sz="3000" dirty="0" smtClean="0"/>
              <a:t>Services are cross-disability</a:t>
            </a:r>
          </a:p>
          <a:p>
            <a:r>
              <a:rPr lang="en-US" sz="3000" dirty="0" smtClean="0"/>
              <a:t>Eligibility is determined re: the individual has a significant disability; not a specific single disability.</a:t>
            </a:r>
          </a:p>
          <a:p>
            <a:pPr marL="0" indent="0">
              <a:buNone/>
            </a:pPr>
            <a:r>
              <a:rPr lang="en-US" dirty="0" smtClean="0"/>
              <a:t>(Unless the service is unique such as Braille instruction for persons who are blind, ASL interpreter services for person who are deaf, etc.)</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21</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that services are cross-disability</a:t>
            </a:r>
          </a:p>
        </p:txBody>
      </p:sp>
      <p:sp>
        <p:nvSpPr>
          <p:cNvPr id="4099" name="Rectangle 3"/>
          <p:cNvSpPr>
            <a:spLocks noGrp="1" noChangeArrowheads="1"/>
          </p:cNvSpPr>
          <p:nvPr>
            <p:ph idx="1"/>
          </p:nvPr>
        </p:nvSpPr>
        <p:spPr>
          <a:xfrm>
            <a:off x="914400" y="1295400"/>
            <a:ext cx="8001000" cy="4953000"/>
          </a:xfrm>
        </p:spPr>
        <p:txBody>
          <a:bodyPr/>
          <a:lstStyle/>
          <a:p>
            <a:r>
              <a:rPr lang="en-US" sz="3000" dirty="0" smtClean="0"/>
              <a:t>Expect to see wide range of disabilities identified in 704 report and to meet consumers with differing disabilities.</a:t>
            </a:r>
          </a:p>
          <a:p>
            <a:r>
              <a:rPr lang="en-US" sz="3000" dirty="0" smtClean="0"/>
              <a:t>IL Core Services are available to all</a:t>
            </a:r>
          </a:p>
          <a:p>
            <a:r>
              <a:rPr lang="en-US" sz="3000" dirty="0" smtClean="0"/>
              <a:t>Center needs to show how they are reaching out to members of populations that are </a:t>
            </a:r>
            <a:r>
              <a:rPr lang="en-US" sz="3000" dirty="0" err="1" smtClean="0"/>
              <a:t>unserved</a:t>
            </a:r>
            <a:r>
              <a:rPr lang="en-US" sz="3000" dirty="0" smtClean="0"/>
              <a:t> or underserved.</a:t>
            </a:r>
          </a:p>
          <a:p>
            <a:r>
              <a:rPr lang="en-US" sz="3000" dirty="0" smtClean="0"/>
              <a:t>Brochures, policies and practices are clearly cross-disability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22</a:t>
            </a:fld>
            <a:endParaRPr lang="en-US" smtClean="0"/>
          </a:p>
        </p:txBody>
      </p:sp>
    </p:spTree>
    <p:extLst>
      <p:ext uri="{BB962C8B-B14F-4D97-AF65-F5344CB8AC3E}">
        <p14:creationId xmlns:p14="http://schemas.microsoft.com/office/powerpoint/2010/main" val="421409418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3 – Independent Living Goals</a:t>
            </a:r>
          </a:p>
        </p:txBody>
      </p:sp>
      <p:sp>
        <p:nvSpPr>
          <p:cNvPr id="4099" name="Rectangle 3"/>
          <p:cNvSpPr>
            <a:spLocks noGrp="1" noChangeArrowheads="1"/>
          </p:cNvSpPr>
          <p:nvPr>
            <p:ph idx="1"/>
          </p:nvPr>
        </p:nvSpPr>
        <p:spPr>
          <a:xfrm>
            <a:off x="762000" y="1981200"/>
            <a:ext cx="7543800" cy="4267200"/>
          </a:xfrm>
        </p:spPr>
        <p:txBody>
          <a:bodyPr/>
          <a:lstStyle/>
          <a:p>
            <a:pPr marL="0" indent="0">
              <a:buNone/>
            </a:pPr>
            <a:r>
              <a:rPr lang="en-US" sz="3000" dirty="0" smtClean="0"/>
              <a:t>The Center shall facilitate the development and achievement of IL goals selected by individuals with significant disabilities who seek assistance in the development and achievement of IL goals from the center.</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23</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regarding IL Goals</a:t>
            </a:r>
          </a:p>
        </p:txBody>
      </p:sp>
      <p:sp>
        <p:nvSpPr>
          <p:cNvPr id="4099" name="Rectangle 3"/>
          <p:cNvSpPr>
            <a:spLocks noGrp="1" noChangeArrowheads="1"/>
          </p:cNvSpPr>
          <p:nvPr>
            <p:ph idx="1"/>
          </p:nvPr>
        </p:nvSpPr>
        <p:spPr/>
        <p:txBody>
          <a:bodyPr/>
          <a:lstStyle/>
          <a:p>
            <a:r>
              <a:rPr lang="en-US" sz="3000" dirty="0" smtClean="0"/>
              <a:t>CIL maintains a consumer service record (CSR) for </a:t>
            </a:r>
            <a:r>
              <a:rPr lang="en-US" sz="3000" dirty="0" smtClean="0">
                <a:solidFill>
                  <a:srgbClr val="CC3300"/>
                </a:solidFill>
              </a:rPr>
              <a:t>each</a:t>
            </a:r>
            <a:r>
              <a:rPr lang="en-US" sz="3000" dirty="0" smtClean="0"/>
              <a:t> consumer served.</a:t>
            </a:r>
          </a:p>
          <a:p>
            <a:r>
              <a:rPr lang="en-US" sz="3000" dirty="0" smtClean="0"/>
              <a:t>CSR includes documentation showing that individuals are eligible or ineligible; typically document signed by consumer or staff </a:t>
            </a:r>
            <a:r>
              <a:rPr lang="en-US" sz="3000" dirty="0" smtClean="0">
                <a:solidFill>
                  <a:srgbClr val="CC3300"/>
                </a:solidFill>
              </a:rPr>
              <a:t>following CIL policy</a:t>
            </a:r>
          </a:p>
          <a:p>
            <a:r>
              <a:rPr lang="en-US" sz="3000" dirty="0" smtClean="0">
                <a:solidFill>
                  <a:srgbClr val="CC3300"/>
                </a:solidFill>
              </a:rPr>
              <a:t>Only</a:t>
            </a:r>
            <a:r>
              <a:rPr lang="en-US" sz="3000" dirty="0" smtClean="0"/>
              <a:t> those eligible are served.</a:t>
            </a:r>
          </a:p>
          <a:p>
            <a:r>
              <a:rPr lang="en-US" sz="3000" dirty="0" smtClean="0">
                <a:solidFill>
                  <a:srgbClr val="CC3300"/>
                </a:solidFill>
              </a:rPr>
              <a:t>EITHER</a:t>
            </a:r>
            <a:r>
              <a:rPr lang="en-US" sz="3000" dirty="0" smtClean="0"/>
              <a:t> a written plan </a:t>
            </a:r>
            <a:r>
              <a:rPr lang="en-US" sz="3000" dirty="0" smtClean="0">
                <a:solidFill>
                  <a:srgbClr val="CC3300"/>
                </a:solidFill>
              </a:rPr>
              <a:t>or</a:t>
            </a:r>
            <a:r>
              <a:rPr lang="en-US" sz="3000" dirty="0" smtClean="0"/>
              <a:t> a written waiver signed by consumer stating ILPs are unnecessary.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609600"/>
          </a:xfrm>
        </p:spPr>
        <p:txBody>
          <a:bodyPr/>
          <a:lstStyle/>
          <a:p>
            <a:pPr eaLnBrk="1" hangingPunct="1">
              <a:defRPr/>
            </a:pPr>
            <a:r>
              <a:rPr lang="en-US" dirty="0" smtClean="0">
                <a:effectLst>
                  <a:outerShdw blurRad="38100" dist="38100" dir="2700000" algn="tl">
                    <a:srgbClr val="000000">
                      <a:alpha val="43137"/>
                    </a:srgbClr>
                  </a:outerShdw>
                </a:effectLst>
              </a:rPr>
              <a:t>Consumer Record Review</a:t>
            </a:r>
            <a:endParaRPr lang="en-US" dirty="0"/>
          </a:p>
        </p:txBody>
      </p:sp>
      <p:sp>
        <p:nvSpPr>
          <p:cNvPr id="3" name="Content Placeholder 2"/>
          <p:cNvSpPr>
            <a:spLocks noGrp="1"/>
          </p:cNvSpPr>
          <p:nvPr>
            <p:ph idx="1"/>
          </p:nvPr>
        </p:nvSpPr>
        <p:spPr>
          <a:xfrm>
            <a:off x="990600" y="685800"/>
            <a:ext cx="6858000" cy="5410200"/>
          </a:xfrm>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Eligibility – does the person have a significant disability? Determination signed and dated?</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What IL services were requested</a:t>
            </a:r>
          </a:p>
          <a:p>
            <a:pPr eaLnBrk="1" hangingPunct="1">
              <a:buClr>
                <a:srgbClr val="333399"/>
              </a:buClr>
              <a:buFont typeface="Tahoma" pitchFamily="34" charset="0"/>
              <a:buChar char="•"/>
            </a:pPr>
            <a:r>
              <a:rPr lang="en-US" sz="2400" dirty="0" smtClean="0">
                <a:solidFill>
                  <a:srgbClr val="000000"/>
                </a:solidFill>
                <a:latin typeface="Tahoma" pitchFamily="34" charset="0"/>
              </a:rPr>
              <a:t>Written notification to consumers of right to develop or waive ILP</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An ILP or a waiver signed by staff member and consumer.</a:t>
            </a:r>
          </a:p>
          <a:p>
            <a:pPr eaLnBrk="1" hangingPunct="1">
              <a:buClr>
                <a:srgbClr val="333399"/>
              </a:buClr>
              <a:buFont typeface="Tahoma" pitchFamily="34" charset="0"/>
              <a:buChar char="•"/>
            </a:pPr>
            <a:r>
              <a:rPr lang="en-US" sz="2400" dirty="0" smtClean="0">
                <a:solidFill>
                  <a:srgbClr val="000000"/>
                </a:solidFill>
                <a:latin typeface="Tahoma" pitchFamily="34" charset="0"/>
              </a:rPr>
              <a:t>What IL services were provided – including evidence of core services.</a:t>
            </a:r>
          </a:p>
          <a:p>
            <a:pPr eaLnBrk="1" hangingPunct="1">
              <a:buClr>
                <a:srgbClr val="333399"/>
              </a:buClr>
              <a:buFont typeface="Tahoma" pitchFamily="34" charset="0"/>
              <a:buChar char="•"/>
            </a:pPr>
            <a:r>
              <a:rPr lang="en-US" sz="2400" dirty="0" smtClean="0">
                <a:solidFill>
                  <a:srgbClr val="000000"/>
                </a:solidFill>
                <a:latin typeface="Tahoma" pitchFamily="34" charset="0"/>
              </a:rPr>
              <a:t>Goals and objectives established with consumer (whether or not in ILP). NOT a list of services, but what the person wants to accomplish.</a:t>
            </a:r>
            <a:endParaRPr lang="en-US" sz="2400" dirty="0">
              <a:solidFill>
                <a:srgbClr val="000000"/>
              </a:solidFill>
              <a:latin typeface="Tahoma" pitchFamily="34" charset="0"/>
            </a:endParaRPr>
          </a:p>
          <a:p>
            <a:endParaRPr lang="en-US" dirty="0"/>
          </a:p>
        </p:txBody>
      </p:sp>
    </p:spTree>
    <p:extLst>
      <p:ext uri="{BB962C8B-B14F-4D97-AF65-F5344CB8AC3E}">
        <p14:creationId xmlns:p14="http://schemas.microsoft.com/office/powerpoint/2010/main" val="328460850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9762"/>
          </a:xfrm>
        </p:spPr>
        <p:txBody>
          <a:bodyPr/>
          <a:lstStyle/>
          <a:p>
            <a:pPr eaLnBrk="1" hangingPunct="1">
              <a:defRPr/>
            </a:pPr>
            <a:r>
              <a:rPr lang="en-US" dirty="0" smtClean="0"/>
              <a:t>Cont. Consumer Service Record</a:t>
            </a:r>
            <a:endParaRPr lang="en-US" dirty="0"/>
          </a:p>
        </p:txBody>
      </p:sp>
      <p:sp>
        <p:nvSpPr>
          <p:cNvPr id="3" name="Content Placeholder 2"/>
          <p:cNvSpPr>
            <a:spLocks noGrp="1"/>
          </p:cNvSpPr>
          <p:nvPr>
            <p:ph idx="1"/>
          </p:nvPr>
        </p:nvSpPr>
        <p:spPr>
          <a:xfrm>
            <a:off x="762000" y="1219200"/>
            <a:ext cx="7848600" cy="5029200"/>
          </a:xfrm>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Goals or objectives </a:t>
            </a:r>
            <a:r>
              <a:rPr lang="en-US" sz="2400" dirty="0" smtClean="0">
                <a:solidFill>
                  <a:srgbClr val="CC3300"/>
                </a:solidFill>
                <a:latin typeface="Tahoma" pitchFamily="34" charset="0"/>
              </a:rPr>
              <a:t>the consumer believes </a:t>
            </a:r>
            <a:r>
              <a:rPr lang="en-US" sz="2400" dirty="0" smtClean="0">
                <a:solidFill>
                  <a:srgbClr val="000000"/>
                </a:solidFill>
                <a:latin typeface="Tahoma" pitchFamily="34" charset="0"/>
              </a:rPr>
              <a:t>they have achieved</a:t>
            </a:r>
          </a:p>
          <a:p>
            <a:pPr eaLnBrk="1" hangingPunct="1">
              <a:buClr>
                <a:srgbClr val="333399"/>
              </a:buClr>
              <a:buFont typeface="Tahoma" pitchFamily="34" charset="0"/>
              <a:buChar char="•"/>
            </a:pPr>
            <a:r>
              <a:rPr lang="en-US" sz="2400" dirty="0" smtClean="0">
                <a:solidFill>
                  <a:srgbClr val="000000"/>
                </a:solidFill>
                <a:latin typeface="Tahoma" pitchFamily="34" charset="0"/>
              </a:rPr>
              <a:t>How CIL facilitated goal development, pursuit or achievement</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Review of ILP </a:t>
            </a:r>
            <a:r>
              <a:rPr lang="en-US" sz="2400" i="1" dirty="0" smtClean="0">
                <a:solidFill>
                  <a:srgbClr val="000000"/>
                </a:solidFill>
                <a:latin typeface="Tahoma" pitchFamily="34" charset="0"/>
              </a:rPr>
              <a:t>at least </a:t>
            </a:r>
            <a:r>
              <a:rPr lang="en-US" sz="2400" dirty="0" smtClean="0">
                <a:solidFill>
                  <a:srgbClr val="000000"/>
                </a:solidFill>
                <a:latin typeface="Tahoma" pitchFamily="34" charset="0"/>
              </a:rPr>
              <a:t>annually with determination – Continue? Modify? Discontinue? Refer?</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Signed release of information</a:t>
            </a:r>
          </a:p>
          <a:p>
            <a:pPr lvl="2" eaLnBrk="1" hangingPunct="1">
              <a:buClr>
                <a:srgbClr val="333399"/>
              </a:buClr>
              <a:buFont typeface="Tahoma" pitchFamily="34" charset="0"/>
              <a:buChar char="•"/>
            </a:pPr>
            <a:r>
              <a:rPr lang="en-US" dirty="0" smtClean="0">
                <a:solidFill>
                  <a:srgbClr val="000000"/>
                </a:solidFill>
                <a:latin typeface="Tahoma" pitchFamily="34" charset="0"/>
              </a:rPr>
              <a:t>Some compliance reviews have also required photo or media releases </a:t>
            </a:r>
          </a:p>
          <a:p>
            <a:pPr eaLnBrk="1" hangingPunct="1">
              <a:buClr>
                <a:srgbClr val="333399"/>
              </a:buClr>
              <a:buFont typeface="Tahoma" pitchFamily="34" charset="0"/>
              <a:buChar char="•"/>
            </a:pPr>
            <a:r>
              <a:rPr lang="en-US" sz="2400" dirty="0" smtClean="0">
                <a:solidFill>
                  <a:srgbClr val="000000"/>
                </a:solidFill>
                <a:latin typeface="Tahoma" pitchFamily="34" charset="0"/>
              </a:rPr>
              <a:t>Required notifications – satisfaction surveys, CAP, appeal rights, alternate formats and communication modes</a:t>
            </a:r>
            <a:endParaRPr lang="en-US" sz="2400" dirty="0">
              <a:solidFill>
                <a:srgbClr val="000000"/>
              </a:solidFill>
              <a:latin typeface="Tahoma" pitchFamily="34" charset="0"/>
            </a:endParaRPr>
          </a:p>
          <a:p>
            <a:endParaRPr lang="en-US" dirty="0"/>
          </a:p>
        </p:txBody>
      </p:sp>
    </p:spTree>
    <p:extLst>
      <p:ext uri="{BB962C8B-B14F-4D97-AF65-F5344CB8AC3E}">
        <p14:creationId xmlns:p14="http://schemas.microsoft.com/office/powerpoint/2010/main" val="322798843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pPr eaLnBrk="1" hangingPunct="1">
              <a:defRPr/>
            </a:pPr>
            <a:r>
              <a:rPr lang="en-US" dirty="0" smtClean="0">
                <a:effectLst>
                  <a:outerShdw blurRad="38100" dist="38100" dir="2700000" algn="tl">
                    <a:srgbClr val="000000">
                      <a:alpha val="43137"/>
                    </a:srgbClr>
                  </a:outerShdw>
                </a:effectLst>
              </a:rPr>
              <a:t>Specifics about ILPs…</a:t>
            </a:r>
            <a:endParaRPr lang="en-US" dirty="0"/>
          </a:p>
        </p:txBody>
      </p:sp>
      <p:sp>
        <p:nvSpPr>
          <p:cNvPr id="3" name="Content Placeholder 2"/>
          <p:cNvSpPr>
            <a:spLocks noGrp="1"/>
          </p:cNvSpPr>
          <p:nvPr>
            <p:ph idx="1"/>
          </p:nvPr>
        </p:nvSpPr>
        <p:spPr>
          <a:xfrm>
            <a:off x="990600" y="914400"/>
            <a:ext cx="7315200" cy="5334000"/>
          </a:xfrm>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Indicate goals/objectives established, services to be provided and anticipated duration of services</a:t>
            </a:r>
          </a:p>
          <a:p>
            <a:pPr eaLnBrk="1" hangingPunct="1">
              <a:buClr>
                <a:srgbClr val="333399"/>
              </a:buClr>
              <a:buFont typeface="Tahoma" pitchFamily="34" charset="0"/>
              <a:buChar char="•"/>
            </a:pPr>
            <a:r>
              <a:rPr lang="en-US" sz="2400" dirty="0" smtClean="0">
                <a:solidFill>
                  <a:srgbClr val="000000"/>
                </a:solidFill>
                <a:latin typeface="Tahoma" pitchFamily="34" charset="0"/>
              </a:rPr>
              <a:t>Are developed jointly and signed by the appropriate CIL staff member AND the individual</a:t>
            </a:r>
          </a:p>
          <a:p>
            <a:pPr eaLnBrk="1" hangingPunct="1">
              <a:buClr>
                <a:srgbClr val="333399"/>
              </a:buClr>
              <a:buFont typeface="Tahoma" pitchFamily="34" charset="0"/>
              <a:buChar char="•"/>
            </a:pPr>
            <a:r>
              <a:rPr lang="en-US" sz="2400" dirty="0" smtClean="0">
                <a:solidFill>
                  <a:srgbClr val="000000"/>
                </a:solidFill>
                <a:latin typeface="Tahoma" pitchFamily="34" charset="0"/>
              </a:rPr>
              <a:t>Are provided in accessible formats, as needed</a:t>
            </a:r>
          </a:p>
          <a:p>
            <a:pPr eaLnBrk="1" hangingPunct="1">
              <a:buClr>
                <a:srgbClr val="333399"/>
              </a:buClr>
              <a:buFont typeface="Tahoma" pitchFamily="34" charset="0"/>
              <a:buChar char="•"/>
            </a:pPr>
            <a:r>
              <a:rPr lang="en-US" sz="2400" dirty="0" smtClean="0">
                <a:solidFill>
                  <a:srgbClr val="000000"/>
                </a:solidFill>
                <a:latin typeface="Tahoma" pitchFamily="34" charset="0"/>
              </a:rPr>
              <a:t>Are reviewed at least annually to determine whether services should be continued, modified or discontinued and/or whether the individual should be referred to another program including VR, DD or special education</a:t>
            </a:r>
          </a:p>
          <a:p>
            <a:pPr marL="0" indent="0" eaLnBrk="1" hangingPunct="1">
              <a:buClr>
                <a:srgbClr val="333399"/>
              </a:buClr>
              <a:buNone/>
            </a:pPr>
            <a:r>
              <a:rPr lang="en-US" sz="2400" dirty="0" smtClean="0">
                <a:solidFill>
                  <a:srgbClr val="000000"/>
                </a:solidFill>
                <a:latin typeface="Tahoma" pitchFamily="34" charset="0"/>
              </a:rPr>
              <a:t>Recommended: written CSR management policies/procedures</a:t>
            </a:r>
          </a:p>
          <a:p>
            <a:endParaRPr lang="en-US" dirty="0"/>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From actual compliance reviews…</a:t>
            </a:r>
            <a:endParaRPr lang="en-US" dirty="0"/>
          </a:p>
        </p:txBody>
      </p:sp>
      <p:sp>
        <p:nvSpPr>
          <p:cNvPr id="3" name="Content Placeholder 2"/>
          <p:cNvSpPr>
            <a:spLocks noGrp="1"/>
          </p:cNvSpPr>
          <p:nvPr>
            <p:ph idx="1"/>
          </p:nvPr>
        </p:nvSpPr>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If most consumers waive plans, required retraining and processes to present and understand advantages of developing ILP.</a:t>
            </a:r>
          </a:p>
          <a:p>
            <a:pPr eaLnBrk="1" hangingPunct="1">
              <a:buClr>
                <a:srgbClr val="333399"/>
              </a:buClr>
              <a:buFont typeface="Tahoma" pitchFamily="34" charset="0"/>
              <a:buChar char="•"/>
            </a:pPr>
            <a:r>
              <a:rPr lang="en-US" dirty="0" smtClean="0">
                <a:solidFill>
                  <a:srgbClr val="000000"/>
                </a:solidFill>
                <a:latin typeface="Tahoma" pitchFamily="34" charset="0"/>
              </a:rPr>
              <a:t>ALL records must include development and achievement of IL goals selected by individuals.</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If CSR does not clearly document services, may question if four core services are actually provided.</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If consumers interviewed didn’t understand IL philosophy and core services, required retraining and processes to assure that staff communicate these things.</a:t>
            </a:r>
          </a:p>
          <a:p>
            <a:endParaRPr lang="en-US" dirty="0"/>
          </a:p>
        </p:txBody>
      </p:sp>
    </p:spTree>
    <p:extLst>
      <p:ext uri="{BB962C8B-B14F-4D97-AF65-F5344CB8AC3E}">
        <p14:creationId xmlns:p14="http://schemas.microsoft.com/office/powerpoint/2010/main" val="18775024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533400"/>
            <a:ext cx="8458200" cy="7921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RSA increasing the number of reviews?</a:t>
            </a:r>
          </a:p>
        </p:txBody>
      </p:sp>
      <p:sp>
        <p:nvSpPr>
          <p:cNvPr id="4099" name="Rectangle 3"/>
          <p:cNvSpPr>
            <a:spLocks noGrp="1" noChangeArrowheads="1"/>
          </p:cNvSpPr>
          <p:nvPr>
            <p:ph idx="1"/>
          </p:nvPr>
        </p:nvSpPr>
        <p:spPr>
          <a:xfrm>
            <a:off x="304800" y="1295400"/>
            <a:ext cx="8610600" cy="4953000"/>
          </a:xfrm>
        </p:spPr>
        <p:txBody>
          <a:bodyPr/>
          <a:lstStyle/>
          <a:p>
            <a:r>
              <a:rPr lang="en-US" sz="3000" dirty="0" smtClean="0"/>
              <a:t>Rehab Act requires 15% of centers annually</a:t>
            </a:r>
          </a:p>
          <a:p>
            <a:r>
              <a:rPr lang="en-US" sz="3000" dirty="0" smtClean="0"/>
              <a:t>A recent Inspector General’s report found that they were not meeting this goal</a:t>
            </a:r>
            <a:r>
              <a:rPr lang="en-US" sz="3000" dirty="0"/>
              <a:t>. </a:t>
            </a:r>
            <a:r>
              <a:rPr lang="en-US" sz="3000" dirty="0">
                <a:solidFill>
                  <a:srgbClr val="0070C0"/>
                </a:solidFill>
              </a:rPr>
              <a:t>http://</a:t>
            </a:r>
            <a:r>
              <a:rPr lang="en-US" sz="3000" dirty="0" smtClean="0">
                <a:solidFill>
                  <a:srgbClr val="0070C0"/>
                </a:solidFill>
              </a:rPr>
              <a:t>rsa.ed.gov/display.cfm?pageid=394#oig</a:t>
            </a:r>
            <a:endParaRPr lang="en-US" sz="3000" dirty="0" smtClean="0"/>
          </a:p>
          <a:p>
            <a:r>
              <a:rPr lang="en-US" sz="3000" dirty="0" smtClean="0"/>
              <a:t>RSA staff numbers have increased activity but capacity is stretched.</a:t>
            </a:r>
          </a:p>
          <a:p>
            <a:r>
              <a:rPr lang="en-US" sz="3000" dirty="0" smtClean="0"/>
              <a:t>With sequestration </a:t>
            </a:r>
            <a:r>
              <a:rPr lang="en-US" sz="3000" dirty="0" smtClean="0"/>
              <a:t>have been stretched </a:t>
            </a:r>
            <a:r>
              <a:rPr lang="en-US" sz="3000" dirty="0" smtClean="0"/>
              <a:t>even further.</a:t>
            </a:r>
          </a:p>
          <a:p>
            <a:r>
              <a:rPr lang="en-US" sz="3000" dirty="0" smtClean="0"/>
              <a:t>While 15% may not be possible we have seen increased activity.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a:t>
            </a:fld>
            <a:endParaRPr lang="en-US"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458200" cy="609600"/>
          </a:xfrm>
        </p:spPr>
        <p:txBody>
          <a:bodyPr/>
          <a:lstStyle/>
          <a:p>
            <a:pPr eaLnBrk="1" hangingPunct="1">
              <a:defRPr/>
            </a:pPr>
            <a:r>
              <a:rPr lang="en-US" i="1" dirty="0" smtClean="0">
                <a:solidFill>
                  <a:srgbClr val="CC3300"/>
                </a:solidFill>
              </a:rPr>
              <a:t>TIP: </a:t>
            </a:r>
            <a:r>
              <a:rPr lang="en-US" dirty="0" smtClean="0"/>
              <a:t>Documentation is a legal requirement</a:t>
            </a:r>
            <a:endParaRPr lang="en-US" dirty="0"/>
          </a:p>
        </p:txBody>
      </p:sp>
      <p:sp>
        <p:nvSpPr>
          <p:cNvPr id="3" name="Content Placeholder 2"/>
          <p:cNvSpPr>
            <a:spLocks noGrp="1"/>
          </p:cNvSpPr>
          <p:nvPr>
            <p:ph idx="1"/>
          </p:nvPr>
        </p:nvSpPr>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Take it seriously</a:t>
            </a:r>
          </a:p>
          <a:p>
            <a:pPr eaLnBrk="1" hangingPunct="1">
              <a:buClr>
                <a:srgbClr val="333399"/>
              </a:buClr>
              <a:buFont typeface="Tahoma" pitchFamily="34" charset="0"/>
              <a:buChar char="•"/>
            </a:pPr>
            <a:r>
              <a:rPr lang="en-US" sz="2400" dirty="0" smtClean="0">
                <a:solidFill>
                  <a:srgbClr val="000000"/>
                </a:solidFill>
                <a:latin typeface="Tahoma" pitchFamily="34" charset="0"/>
              </a:rPr>
              <a:t>Review the consumer records </a:t>
            </a:r>
            <a:r>
              <a:rPr lang="en-US" sz="2400" i="1" dirty="0" smtClean="0">
                <a:solidFill>
                  <a:srgbClr val="000000"/>
                </a:solidFill>
                <a:latin typeface="Tahoma" pitchFamily="34" charset="0"/>
              </a:rPr>
              <a:t>regularly</a:t>
            </a:r>
            <a:r>
              <a:rPr lang="en-US" sz="2400" dirty="0" smtClean="0">
                <a:solidFill>
                  <a:srgbClr val="000000"/>
                </a:solidFill>
                <a:latin typeface="Tahoma" pitchFamily="34" charset="0"/>
              </a:rPr>
              <a:t> to assure the information is being collected</a:t>
            </a:r>
          </a:p>
          <a:p>
            <a:pPr eaLnBrk="1" hangingPunct="1">
              <a:buClr>
                <a:srgbClr val="333399"/>
              </a:buClr>
              <a:buFont typeface="Tahoma" pitchFamily="34" charset="0"/>
              <a:buChar char="•"/>
            </a:pPr>
            <a:r>
              <a:rPr lang="en-US" sz="2400" dirty="0" smtClean="0">
                <a:solidFill>
                  <a:srgbClr val="000000"/>
                </a:solidFill>
                <a:latin typeface="Tahoma" pitchFamily="34" charset="0"/>
              </a:rPr>
              <a:t>If you use electronic notes, review these whether or not you print them for the CSR</a:t>
            </a:r>
          </a:p>
          <a:p>
            <a:pPr eaLnBrk="1" hangingPunct="1">
              <a:buClr>
                <a:srgbClr val="333399"/>
              </a:buClr>
              <a:buFont typeface="Tahoma" pitchFamily="34" charset="0"/>
              <a:buChar char="•"/>
            </a:pPr>
            <a:r>
              <a:rPr lang="en-US" sz="2400" dirty="0" smtClean="0">
                <a:solidFill>
                  <a:srgbClr val="000000"/>
                </a:solidFill>
                <a:latin typeface="Tahoma" pitchFamily="34" charset="0"/>
              </a:rPr>
              <a:t>Continually remind staff to complete reports of any contact with consumer</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Train staff regarding expectations</a:t>
            </a:r>
            <a:endParaRPr lang="en-US" sz="2400" dirty="0">
              <a:solidFill>
                <a:srgbClr val="000000"/>
              </a:solidFill>
              <a:latin typeface="Tahoma" pitchFamily="34" charset="0"/>
            </a:endParaRPr>
          </a:p>
          <a:p>
            <a:pPr eaLnBrk="1" hangingPunct="1">
              <a:buClr>
                <a:srgbClr val="333399"/>
              </a:buClr>
              <a:buFont typeface="Tahoma" pitchFamily="34" charset="0"/>
              <a:buChar char="•"/>
            </a:pPr>
            <a:r>
              <a:rPr lang="en-US" sz="2400" dirty="0" smtClean="0">
                <a:solidFill>
                  <a:srgbClr val="000000"/>
                </a:solidFill>
                <a:latin typeface="Tahoma" pitchFamily="34" charset="0"/>
              </a:rPr>
              <a:t>Monitor and correct as needed – continually not just before a compliance review or when 704 data seems off. That is too late.</a:t>
            </a:r>
          </a:p>
          <a:p>
            <a:pPr eaLnBrk="1" hangingPunct="1">
              <a:buClr>
                <a:srgbClr val="333399"/>
              </a:buClr>
              <a:buNone/>
            </a:pPr>
            <a:endParaRPr lang="en-US" dirty="0">
              <a:solidFill>
                <a:srgbClr val="000000"/>
              </a:solidFill>
              <a:latin typeface="Tahoma" pitchFamily="34" charset="0"/>
            </a:endParaRPr>
          </a:p>
          <a:p>
            <a:endParaRPr lang="en-US" dirty="0"/>
          </a:p>
        </p:txBody>
      </p:sp>
    </p:spTree>
    <p:extLst>
      <p:ext uri="{BB962C8B-B14F-4D97-AF65-F5344CB8AC3E}">
        <p14:creationId xmlns:p14="http://schemas.microsoft.com/office/powerpoint/2010/main" val="334697818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smtClean="0">
                <a:solidFill>
                  <a:srgbClr val="000099"/>
                </a:solidFill>
              </a:rPr>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30</a:t>
            </a:fld>
            <a:endParaRPr lang="en-US" smtClean="0"/>
          </a:p>
        </p:txBody>
      </p:sp>
    </p:spTree>
    <p:extLst>
      <p:ext uri="{BB962C8B-B14F-4D97-AF65-F5344CB8AC3E}">
        <p14:creationId xmlns:p14="http://schemas.microsoft.com/office/powerpoint/2010/main" val="384219800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944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4 – </a:t>
            </a:r>
            <a:br>
              <a:rPr lang="en-US" dirty="0" smtClean="0">
                <a:effectLst/>
              </a:rPr>
            </a:br>
            <a:r>
              <a:rPr lang="en-US" dirty="0" smtClean="0">
                <a:effectLst/>
              </a:rPr>
              <a:t>Community Options</a:t>
            </a:r>
          </a:p>
        </p:txBody>
      </p:sp>
      <p:sp>
        <p:nvSpPr>
          <p:cNvPr id="4099" name="Rectangle 3"/>
          <p:cNvSpPr>
            <a:spLocks noGrp="1" noChangeArrowheads="1"/>
          </p:cNvSpPr>
          <p:nvPr>
            <p:ph idx="1"/>
          </p:nvPr>
        </p:nvSpPr>
        <p:spPr>
          <a:xfrm>
            <a:off x="609600" y="1828800"/>
            <a:ext cx="7772400" cy="4419600"/>
          </a:xfrm>
        </p:spPr>
        <p:txBody>
          <a:bodyPr/>
          <a:lstStyle/>
          <a:p>
            <a:pPr marL="0" indent="0">
              <a:buNone/>
            </a:pPr>
            <a:r>
              <a:rPr lang="en-US" sz="3200" dirty="0"/>
              <a:t>The center shall conduct activities to increase the availability and improve the quality of community options for IL to facilitate the development and achievement of IL goals by individuals with significant disabilities. </a:t>
            </a:r>
            <a:endParaRPr lang="en-US" sz="3000"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31</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Evidence of compliance for Indicator 4</a:t>
            </a:r>
            <a:endParaRPr lang="en-US" dirty="0"/>
          </a:p>
        </p:txBody>
      </p:sp>
      <p:sp>
        <p:nvSpPr>
          <p:cNvPr id="3" name="Content Placeholder 2"/>
          <p:cNvSpPr>
            <a:spLocks noGrp="1"/>
          </p:cNvSpPr>
          <p:nvPr>
            <p:ph idx="1"/>
          </p:nvPr>
        </p:nvSpPr>
        <p:spPr/>
        <p:txBody>
          <a:bodyPr/>
          <a:lstStyle/>
          <a:p>
            <a:pPr marL="0" indent="0" eaLnBrk="1" hangingPunct="1">
              <a:buClr>
                <a:srgbClr val="333399"/>
              </a:buClr>
              <a:buNone/>
            </a:pPr>
            <a:r>
              <a:rPr lang="en-US" dirty="0" smtClean="0">
                <a:solidFill>
                  <a:srgbClr val="000000"/>
                </a:solidFill>
                <a:latin typeface="Tahoma" pitchFamily="34" charset="0"/>
              </a:rPr>
              <a:t>CIL performed at least one activity in each of these categories in the past year.</a:t>
            </a:r>
          </a:p>
          <a:p>
            <a:pPr eaLnBrk="1" hangingPunct="1">
              <a:buClr>
                <a:srgbClr val="333399"/>
              </a:buClr>
            </a:pPr>
            <a:r>
              <a:rPr lang="en-US" sz="2400" dirty="0" smtClean="0">
                <a:solidFill>
                  <a:srgbClr val="CC3300"/>
                </a:solidFill>
              </a:rPr>
              <a:t>Community advocacy</a:t>
            </a:r>
          </a:p>
          <a:p>
            <a:pPr eaLnBrk="1" hangingPunct="1">
              <a:buClr>
                <a:srgbClr val="333399"/>
              </a:buClr>
            </a:pPr>
            <a:r>
              <a:rPr lang="en-US" sz="2400" dirty="0" smtClean="0">
                <a:solidFill>
                  <a:srgbClr val="CC3300"/>
                </a:solidFill>
              </a:rPr>
              <a:t>Technical assistance </a:t>
            </a:r>
            <a:r>
              <a:rPr lang="en-US" sz="2400" dirty="0" smtClean="0"/>
              <a:t>to the community on making services, programs, activities, resources and facilities accessible</a:t>
            </a:r>
          </a:p>
          <a:p>
            <a:pPr eaLnBrk="1" hangingPunct="1">
              <a:buClr>
                <a:srgbClr val="333399"/>
              </a:buClr>
            </a:pPr>
            <a:r>
              <a:rPr lang="en-US" sz="2400" dirty="0" smtClean="0">
                <a:solidFill>
                  <a:srgbClr val="CC3300"/>
                </a:solidFill>
              </a:rPr>
              <a:t>Public information and educ</a:t>
            </a:r>
            <a:r>
              <a:rPr lang="en-US" sz="2400" dirty="0" smtClean="0"/>
              <a:t>ation</a:t>
            </a:r>
          </a:p>
          <a:p>
            <a:pPr eaLnBrk="1" hangingPunct="1">
              <a:buClr>
                <a:srgbClr val="333399"/>
              </a:buClr>
            </a:pPr>
            <a:r>
              <a:rPr lang="en-US" sz="2400" dirty="0" smtClean="0">
                <a:solidFill>
                  <a:srgbClr val="CC3300"/>
                </a:solidFill>
              </a:rPr>
              <a:t>Aggressive outreach </a:t>
            </a:r>
            <a:r>
              <a:rPr lang="en-US" sz="2400" dirty="0" smtClean="0"/>
              <a:t>to </a:t>
            </a:r>
            <a:r>
              <a:rPr lang="en-US" sz="2400" dirty="0" err="1" smtClean="0"/>
              <a:t>unserved</a:t>
            </a:r>
            <a:r>
              <a:rPr lang="en-US" sz="2400" dirty="0" smtClean="0"/>
              <a:t> or underserved populations. Include minority groups? Urban/rural?</a:t>
            </a:r>
          </a:p>
          <a:p>
            <a:pPr eaLnBrk="1" hangingPunct="1">
              <a:buClr>
                <a:srgbClr val="333399"/>
              </a:buClr>
            </a:pPr>
            <a:r>
              <a:rPr lang="en-US" sz="2400" dirty="0" smtClean="0">
                <a:solidFill>
                  <a:srgbClr val="CC3300"/>
                </a:solidFill>
              </a:rPr>
              <a:t>Collaboration</a:t>
            </a:r>
            <a:r>
              <a:rPr lang="en-US" sz="2400" dirty="0" smtClean="0"/>
              <a:t> with other organizations that can assist in improving opportunities for individuals to avail themselves of resources in service area</a:t>
            </a:r>
            <a:endParaRPr lang="en-US" sz="2400" dirty="0"/>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5 – Core Services</a:t>
            </a:r>
          </a:p>
        </p:txBody>
      </p:sp>
      <p:sp>
        <p:nvSpPr>
          <p:cNvPr id="4099" name="Rectangle 3"/>
          <p:cNvSpPr>
            <a:spLocks noGrp="1" noChangeArrowheads="1"/>
          </p:cNvSpPr>
          <p:nvPr>
            <p:ph idx="1"/>
          </p:nvPr>
        </p:nvSpPr>
        <p:spPr>
          <a:xfrm>
            <a:off x="762000" y="1524000"/>
            <a:ext cx="7315200" cy="4724400"/>
          </a:xfrm>
        </p:spPr>
        <p:txBody>
          <a:bodyPr/>
          <a:lstStyle/>
          <a:p>
            <a:r>
              <a:rPr lang="en-US" sz="3000" dirty="0" smtClean="0"/>
              <a:t>The center must provide ALL the core services</a:t>
            </a:r>
          </a:p>
          <a:p>
            <a:r>
              <a:rPr lang="en-US" sz="3000" dirty="0" smtClean="0"/>
              <a:t>Additional services may also be provided</a:t>
            </a:r>
          </a:p>
          <a:p>
            <a:pPr marL="0" indent="0">
              <a:buNone/>
            </a:pPr>
            <a:r>
              <a:rPr lang="en-US" sz="3000" i="1" dirty="0" smtClean="0">
                <a:solidFill>
                  <a:srgbClr val="CC3300"/>
                </a:solidFill>
              </a:rPr>
              <a:t>TIP: </a:t>
            </a:r>
            <a:r>
              <a:rPr lang="en-US" sz="3000" dirty="0" smtClean="0"/>
              <a:t>We have considerable resources on the four core services on our website. Staff can complete training and get certificates to document their training in these areas.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33</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i="1" dirty="0" smtClean="0">
                <a:solidFill>
                  <a:srgbClr val="CC3300"/>
                </a:solidFill>
                <a:effectLst/>
              </a:rPr>
              <a:t>TIP</a:t>
            </a:r>
            <a:r>
              <a:rPr lang="en-US" dirty="0" smtClean="0">
                <a:effectLst/>
              </a:rPr>
              <a:t> re: proving the four core services…</a:t>
            </a:r>
          </a:p>
        </p:txBody>
      </p:sp>
      <p:sp>
        <p:nvSpPr>
          <p:cNvPr id="4099" name="Rectangle 3"/>
          <p:cNvSpPr>
            <a:spLocks noGrp="1" noChangeArrowheads="1"/>
          </p:cNvSpPr>
          <p:nvPr>
            <p:ph idx="1"/>
          </p:nvPr>
        </p:nvSpPr>
        <p:spPr>
          <a:xfrm>
            <a:off x="304800" y="990600"/>
            <a:ext cx="8610600" cy="5257800"/>
          </a:xfrm>
        </p:spPr>
        <p:txBody>
          <a:bodyPr/>
          <a:lstStyle/>
          <a:p>
            <a:r>
              <a:rPr lang="en-US" dirty="0" smtClean="0"/>
              <a:t>You can identify for yourself which consumers receive which core services</a:t>
            </a:r>
          </a:p>
          <a:p>
            <a:r>
              <a:rPr lang="en-US" dirty="0" smtClean="0"/>
              <a:t>Some centers make a chart with names and the core services checked</a:t>
            </a:r>
          </a:p>
          <a:p>
            <a:r>
              <a:rPr lang="en-US" dirty="0" smtClean="0"/>
              <a:t>Some print list from their database. </a:t>
            </a:r>
          </a:p>
          <a:p>
            <a:r>
              <a:rPr lang="en-US" dirty="0" smtClean="0"/>
              <a:t>Some centers mark the paper CSR with colored dots, a different color for each core services</a:t>
            </a:r>
          </a:p>
          <a:p>
            <a:r>
              <a:rPr lang="en-US" dirty="0"/>
              <a:t>W</a:t>
            </a:r>
            <a:r>
              <a:rPr lang="en-US" dirty="0" smtClean="0"/>
              <a:t>hen random files are pulled reviewer will see full representation of core services.</a:t>
            </a:r>
          </a:p>
          <a:p>
            <a:r>
              <a:rPr lang="en-US" dirty="0" smtClean="0">
                <a:solidFill>
                  <a:srgbClr val="CC3300"/>
                </a:solidFill>
              </a:rPr>
              <a:t>CHECK YOUR RECORDS </a:t>
            </a:r>
            <a:r>
              <a:rPr lang="en-US" dirty="0" smtClean="0"/>
              <a:t>– don’t assume</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34</a:t>
            </a:fld>
            <a:endParaRPr lang="en-US" smtClean="0"/>
          </a:p>
        </p:txBody>
      </p:sp>
    </p:spTree>
    <p:extLst>
      <p:ext uri="{BB962C8B-B14F-4D97-AF65-F5344CB8AC3E}">
        <p14:creationId xmlns:p14="http://schemas.microsoft.com/office/powerpoint/2010/main" val="3842820785"/>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Four core services include…</a:t>
            </a:r>
            <a:endParaRPr lang="en-US" dirty="0"/>
          </a:p>
        </p:txBody>
      </p:sp>
      <p:sp>
        <p:nvSpPr>
          <p:cNvPr id="3" name="Content Placeholder 2"/>
          <p:cNvSpPr>
            <a:spLocks noGrp="1"/>
          </p:cNvSpPr>
          <p:nvPr>
            <p:ph idx="1"/>
          </p:nvPr>
        </p:nvSpPr>
        <p:spPr/>
        <p:txBody>
          <a:bodyPr/>
          <a:lstStyle/>
          <a:p>
            <a:pPr marL="514350" indent="-514350" eaLnBrk="1" hangingPunct="1">
              <a:buClr>
                <a:srgbClr val="333399"/>
              </a:buClr>
              <a:buFont typeface="+mj-lt"/>
              <a:buAutoNum type="arabicPeriod"/>
            </a:pPr>
            <a:r>
              <a:rPr lang="en-US" dirty="0" smtClean="0">
                <a:solidFill>
                  <a:srgbClr val="000000"/>
                </a:solidFill>
                <a:latin typeface="Tahoma" pitchFamily="34" charset="0"/>
              </a:rPr>
              <a:t>Information and referral services to all individuals who request this type of assistance from the CIL in accessible formats.</a:t>
            </a:r>
          </a:p>
          <a:p>
            <a:pPr marL="0" indent="0" eaLnBrk="1" hangingPunct="1">
              <a:buClr>
                <a:srgbClr val="333399"/>
              </a:buClr>
              <a:buNone/>
            </a:pPr>
            <a:r>
              <a:rPr lang="en-US" dirty="0" smtClean="0">
                <a:solidFill>
                  <a:srgbClr val="000000"/>
                </a:solidFill>
                <a:latin typeface="Tahoma" pitchFamily="34" charset="0"/>
              </a:rPr>
              <a:t>and for eligible individuals with significant disabilities</a:t>
            </a:r>
          </a:p>
          <a:p>
            <a:pPr marL="514350" indent="-514350" eaLnBrk="1" hangingPunct="1">
              <a:buClr>
                <a:srgbClr val="333399"/>
              </a:buClr>
              <a:buAutoNum type="arabicPeriod" startAt="2"/>
            </a:pPr>
            <a:r>
              <a:rPr lang="en-US" dirty="0" smtClean="0">
                <a:solidFill>
                  <a:srgbClr val="000000"/>
                </a:solidFill>
                <a:latin typeface="Tahoma" pitchFamily="34" charset="0"/>
              </a:rPr>
              <a:t>Independent living skills training</a:t>
            </a:r>
          </a:p>
          <a:p>
            <a:pPr marL="514350" indent="-514350" eaLnBrk="1" hangingPunct="1">
              <a:buClr>
                <a:srgbClr val="333399"/>
              </a:buClr>
              <a:buAutoNum type="arabicPeriod" startAt="2"/>
            </a:pPr>
            <a:r>
              <a:rPr lang="en-US" dirty="0" smtClean="0">
                <a:solidFill>
                  <a:srgbClr val="000000"/>
                </a:solidFill>
                <a:latin typeface="Tahoma" pitchFamily="34" charset="0"/>
              </a:rPr>
              <a:t>Peer counseling (including cross-disability peer counseling</a:t>
            </a:r>
          </a:p>
          <a:p>
            <a:pPr marL="514350" indent="-514350" eaLnBrk="1" hangingPunct="1">
              <a:buClr>
                <a:srgbClr val="333399"/>
              </a:buClr>
              <a:buAutoNum type="arabicPeriod" startAt="2"/>
            </a:pPr>
            <a:r>
              <a:rPr lang="en-US" dirty="0" smtClean="0">
                <a:solidFill>
                  <a:srgbClr val="000000"/>
                </a:solidFill>
                <a:latin typeface="Tahoma" pitchFamily="34" charset="0"/>
              </a:rPr>
              <a:t>Individual and systems advocacy</a:t>
            </a:r>
          </a:p>
          <a:p>
            <a:pPr marL="0" indent="0" eaLnBrk="1" hangingPunct="1">
              <a:buClr>
                <a:srgbClr val="333399"/>
              </a:buClr>
              <a:buNone/>
            </a:pPr>
            <a:r>
              <a:rPr lang="en-US" dirty="0" smtClean="0">
                <a:solidFill>
                  <a:srgbClr val="000000"/>
                </a:solidFill>
                <a:latin typeface="Tahoma" pitchFamily="34" charset="0"/>
              </a:rPr>
              <a:t>A combination as appropriate of any two or more of IL services defined in </a:t>
            </a:r>
            <a:r>
              <a:rPr lang="en-US" dirty="0" smtClean="0">
                <a:solidFill>
                  <a:srgbClr val="FF0000"/>
                </a:solidFill>
                <a:latin typeface="Tahoma" pitchFamily="34" charset="0"/>
              </a:rPr>
              <a:t>Section 7(18)(B) of Rehab Act</a:t>
            </a:r>
          </a:p>
          <a:p>
            <a:endParaRPr lang="en-US" dirty="0"/>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Independent Living Services…</a:t>
            </a:r>
            <a:endParaRPr lang="en-US" dirty="0"/>
          </a:p>
        </p:txBody>
      </p:sp>
      <p:sp>
        <p:nvSpPr>
          <p:cNvPr id="3" name="Content Placeholder 2"/>
          <p:cNvSpPr>
            <a:spLocks noGrp="1"/>
          </p:cNvSpPr>
          <p:nvPr>
            <p:ph sz="half" idx="1"/>
          </p:nvPr>
        </p:nvSpPr>
        <p:spPr>
          <a:xfrm>
            <a:off x="304800" y="990600"/>
            <a:ext cx="4229100" cy="5257800"/>
          </a:xfrm>
        </p:spPr>
        <p:txBody>
          <a:bodyPr/>
          <a:lstStyle/>
          <a:p>
            <a:r>
              <a:rPr lang="en-US" sz="2400" dirty="0" smtClean="0"/>
              <a:t>Housing/shelter</a:t>
            </a:r>
          </a:p>
          <a:p>
            <a:r>
              <a:rPr lang="en-US" sz="2400" dirty="0" smtClean="0"/>
              <a:t>Rehabilitation technology</a:t>
            </a:r>
          </a:p>
          <a:p>
            <a:r>
              <a:rPr lang="en-US" sz="2400" dirty="0" smtClean="0"/>
              <a:t>Mobility training</a:t>
            </a:r>
          </a:p>
          <a:p>
            <a:r>
              <a:rPr lang="en-US" sz="2400" dirty="0" smtClean="0"/>
              <a:t>Services/training for individuals with cognitive or sensory disabilities</a:t>
            </a:r>
          </a:p>
          <a:p>
            <a:r>
              <a:rPr lang="en-US" sz="2400" dirty="0" smtClean="0"/>
              <a:t>Personal assistance services</a:t>
            </a:r>
          </a:p>
          <a:p>
            <a:r>
              <a:rPr lang="en-US" sz="2400" dirty="0" smtClean="0"/>
              <a:t>Identification of housing, recreation, transportation, or other support services</a:t>
            </a:r>
          </a:p>
          <a:p>
            <a:r>
              <a:rPr lang="en-US" sz="2400" dirty="0" smtClean="0"/>
              <a:t>Information programs re: rehab or IL services</a:t>
            </a:r>
            <a:endParaRPr lang="en-US" sz="2400" dirty="0"/>
          </a:p>
        </p:txBody>
      </p:sp>
      <p:sp>
        <p:nvSpPr>
          <p:cNvPr id="4" name="Content Placeholder 3"/>
          <p:cNvSpPr>
            <a:spLocks noGrp="1"/>
          </p:cNvSpPr>
          <p:nvPr>
            <p:ph sz="half" idx="2"/>
          </p:nvPr>
        </p:nvSpPr>
        <p:spPr>
          <a:xfrm>
            <a:off x="4686300" y="990600"/>
            <a:ext cx="4229100" cy="5257800"/>
          </a:xfrm>
        </p:spPr>
        <p:txBody>
          <a:bodyPr/>
          <a:lstStyle/>
          <a:p>
            <a:r>
              <a:rPr lang="en-US" sz="2400" dirty="0" smtClean="0"/>
              <a:t>Education and training for participating in community</a:t>
            </a:r>
          </a:p>
          <a:p>
            <a:r>
              <a:rPr lang="en-US" sz="2400" dirty="0" smtClean="0"/>
              <a:t>Supported living</a:t>
            </a:r>
          </a:p>
          <a:p>
            <a:r>
              <a:rPr lang="en-US" sz="2400" dirty="0" smtClean="0"/>
              <a:t>Transportation</a:t>
            </a:r>
          </a:p>
          <a:p>
            <a:r>
              <a:rPr lang="en-US" sz="2400" dirty="0" smtClean="0"/>
              <a:t>Physical rehabilitation</a:t>
            </a:r>
          </a:p>
          <a:p>
            <a:r>
              <a:rPr lang="en-US" sz="2400" dirty="0" smtClean="0"/>
              <a:t>Therapeutic treatment</a:t>
            </a:r>
          </a:p>
          <a:p>
            <a:r>
              <a:rPr lang="en-US" sz="2400" dirty="0" smtClean="0"/>
              <a:t>Assistive technology</a:t>
            </a:r>
          </a:p>
          <a:p>
            <a:r>
              <a:rPr lang="en-US" sz="2400" dirty="0" smtClean="0"/>
              <a:t>Social/recreation</a:t>
            </a:r>
          </a:p>
          <a:p>
            <a:r>
              <a:rPr lang="en-US" sz="2400" dirty="0" smtClean="0"/>
              <a:t>Youth services</a:t>
            </a:r>
          </a:p>
          <a:p>
            <a:r>
              <a:rPr lang="en-US" sz="2400" dirty="0" smtClean="0"/>
              <a:t>Preventative services</a:t>
            </a:r>
          </a:p>
          <a:p>
            <a:r>
              <a:rPr lang="en-US" sz="2400" dirty="0" smtClean="0"/>
              <a:t>Community awareness</a:t>
            </a:r>
          </a:p>
          <a:p>
            <a:r>
              <a:rPr lang="en-US" sz="2400" dirty="0" smtClean="0"/>
              <a:t>Others that enhance IL</a:t>
            </a:r>
            <a:endParaRPr lang="en-US" sz="2400" dirty="0"/>
          </a:p>
        </p:txBody>
      </p:sp>
      <p:sp>
        <p:nvSpPr>
          <p:cNvPr id="5" name="Slide Number Placeholder 4"/>
          <p:cNvSpPr>
            <a:spLocks noGrp="1"/>
          </p:cNvSpPr>
          <p:nvPr>
            <p:ph type="sldNum" sz="quarter" idx="10"/>
          </p:nvPr>
        </p:nvSpPr>
        <p:spPr/>
        <p:txBody>
          <a:bodyPr/>
          <a:lstStyle/>
          <a:p>
            <a:pPr>
              <a:defRPr/>
            </a:pPr>
            <a:fld id="{DEDBD5B2-126F-4B80-8D05-7A5E3DC0D259}" type="slidenum">
              <a:rPr lang="en-US" smtClean="0"/>
              <a:pPr>
                <a:defRPr/>
              </a:pPr>
              <a:t>36</a:t>
            </a:fld>
            <a:endParaRPr lang="en-US"/>
          </a:p>
        </p:txBody>
      </p:sp>
    </p:spTree>
    <p:extLst>
      <p:ext uri="{BB962C8B-B14F-4D97-AF65-F5344CB8AC3E}">
        <p14:creationId xmlns:p14="http://schemas.microsoft.com/office/powerpoint/2010/main" val="38225637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6 – </a:t>
            </a:r>
            <a:br>
              <a:rPr lang="en-US" dirty="0" smtClean="0">
                <a:effectLst/>
              </a:rPr>
            </a:br>
            <a:r>
              <a:rPr lang="en-US" dirty="0" smtClean="0">
                <a:effectLst/>
              </a:rPr>
              <a:t>Resource Development Activities</a:t>
            </a:r>
          </a:p>
        </p:txBody>
      </p:sp>
      <p:sp>
        <p:nvSpPr>
          <p:cNvPr id="4099" name="Rectangle 3"/>
          <p:cNvSpPr>
            <a:spLocks noGrp="1" noChangeArrowheads="1"/>
          </p:cNvSpPr>
          <p:nvPr>
            <p:ph idx="1"/>
          </p:nvPr>
        </p:nvSpPr>
        <p:spPr>
          <a:xfrm>
            <a:off x="990600" y="1828800"/>
            <a:ext cx="6934200" cy="4419600"/>
          </a:xfrm>
        </p:spPr>
        <p:txBody>
          <a:bodyPr/>
          <a:lstStyle/>
          <a:p>
            <a:pPr marL="0" indent="0">
              <a:buNone/>
            </a:pPr>
            <a:r>
              <a:rPr lang="en-US" sz="3200" dirty="0" smtClean="0"/>
              <a:t>The center shall conduct resource development activities to obtain funding from sources other than </a:t>
            </a:r>
            <a:r>
              <a:rPr lang="en-US" sz="3200" dirty="0" smtClean="0">
                <a:solidFill>
                  <a:srgbClr val="FF0000"/>
                </a:solidFill>
              </a:rPr>
              <a:t>Chapter 1 of title VII of the Act</a:t>
            </a:r>
            <a:r>
              <a:rPr lang="en-US" sz="3200" dirty="0" smtClean="0"/>
              <a:t>.</a:t>
            </a:r>
            <a:endParaRPr lang="en-US" sz="3000"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37</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533400"/>
            <a:ext cx="8534400" cy="838200"/>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related to Resource Development</a:t>
            </a:r>
          </a:p>
        </p:txBody>
      </p:sp>
      <p:sp>
        <p:nvSpPr>
          <p:cNvPr id="4099" name="Rectangle 3"/>
          <p:cNvSpPr>
            <a:spLocks noGrp="1" noChangeArrowheads="1"/>
          </p:cNvSpPr>
          <p:nvPr>
            <p:ph idx="1"/>
          </p:nvPr>
        </p:nvSpPr>
        <p:spPr>
          <a:xfrm>
            <a:off x="762000" y="1371600"/>
            <a:ext cx="7620000" cy="4876800"/>
          </a:xfrm>
        </p:spPr>
        <p:txBody>
          <a:bodyPr/>
          <a:lstStyle/>
          <a:p>
            <a:pPr marL="0" indent="0">
              <a:buNone/>
            </a:pPr>
            <a:r>
              <a:rPr lang="en-US" dirty="0"/>
              <a:t>The CIL during the reporting year conducted resource development activities to obtain funding from sources other than Chapter 1, Title VII, of the act</a:t>
            </a:r>
            <a:r>
              <a:rPr lang="en-US" dirty="0" smtClean="0"/>
              <a:t>.</a:t>
            </a:r>
          </a:p>
          <a:p>
            <a:r>
              <a:rPr lang="en-US" dirty="0" smtClean="0"/>
              <a:t>Grant-writing</a:t>
            </a:r>
          </a:p>
          <a:p>
            <a:r>
              <a:rPr lang="en-US" dirty="0" smtClean="0"/>
              <a:t>Fees for services</a:t>
            </a:r>
          </a:p>
          <a:p>
            <a:r>
              <a:rPr lang="en-US" dirty="0" smtClean="0"/>
              <a:t>Events</a:t>
            </a:r>
          </a:p>
          <a:p>
            <a:r>
              <a:rPr lang="en-US" dirty="0" smtClean="0"/>
              <a:t>Fund raising letters or activities</a:t>
            </a:r>
            <a:endParaRPr lang="en-US" dirty="0"/>
          </a:p>
          <a:p>
            <a:pPr marL="0" indent="0">
              <a:buNone/>
            </a:pPr>
            <a:endParaRPr lang="en-US" sz="3000"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38</a:t>
            </a:fld>
            <a:endParaRPr lang="en-US" smtClean="0"/>
          </a:p>
        </p:txBody>
      </p:sp>
    </p:spTree>
    <p:extLst>
      <p:ext uri="{BB962C8B-B14F-4D97-AF65-F5344CB8AC3E}">
        <p14:creationId xmlns:p14="http://schemas.microsoft.com/office/powerpoint/2010/main" val="58547500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You want to be ready anyway!</a:t>
            </a:r>
          </a:p>
        </p:txBody>
      </p:sp>
      <p:sp>
        <p:nvSpPr>
          <p:cNvPr id="4099" name="Rectangle 3"/>
          <p:cNvSpPr>
            <a:spLocks noGrp="1" noChangeArrowheads="1"/>
          </p:cNvSpPr>
          <p:nvPr>
            <p:ph idx="1"/>
          </p:nvPr>
        </p:nvSpPr>
        <p:spPr/>
        <p:txBody>
          <a:bodyPr/>
          <a:lstStyle/>
          <a:p>
            <a:r>
              <a:rPr lang="en-US" sz="3000" dirty="0" smtClean="0"/>
              <a:t>Know/meet legal and contractual requirements.</a:t>
            </a:r>
          </a:p>
          <a:p>
            <a:r>
              <a:rPr lang="en-US" sz="3000" dirty="0"/>
              <a:t>U</a:t>
            </a:r>
            <a:r>
              <a:rPr lang="en-US" sz="3000" dirty="0" smtClean="0"/>
              <a:t>se actual RSA On-Site Checklist to check center’s readiness and compliance.</a:t>
            </a:r>
          </a:p>
          <a:p>
            <a:r>
              <a:rPr lang="en-US" sz="3000" dirty="0" smtClean="0"/>
              <a:t>Download most current in PDF </a:t>
            </a:r>
            <a:r>
              <a:rPr lang="en-US" sz="3000" dirty="0"/>
              <a:t>or Word from </a:t>
            </a:r>
            <a:r>
              <a:rPr lang="en-US" sz="3000" dirty="0">
                <a:solidFill>
                  <a:schemeClr val="accent2"/>
                </a:solidFill>
                <a:hlinkClick r:id="rId3"/>
              </a:rPr>
              <a:t>http://</a:t>
            </a:r>
            <a:r>
              <a:rPr lang="en-US" sz="3000" dirty="0" smtClean="0">
                <a:solidFill>
                  <a:schemeClr val="accent2"/>
                </a:solidFill>
                <a:hlinkClick r:id="rId3"/>
              </a:rPr>
              <a:t>rsa.ed.gov/display.cfm?pageid=394</a:t>
            </a:r>
            <a:r>
              <a:rPr lang="en-US" sz="3000" dirty="0" smtClean="0">
                <a:solidFill>
                  <a:schemeClr val="accent2"/>
                </a:solidFill>
              </a:rPr>
              <a:t> </a:t>
            </a:r>
          </a:p>
          <a:p>
            <a:r>
              <a:rPr lang="en-US" sz="3000" dirty="0" smtClean="0"/>
              <a:t>This is the same form the on-site reviewers will use to document compliance.</a:t>
            </a:r>
          </a:p>
          <a:p>
            <a:r>
              <a:rPr lang="en-US" sz="3000" dirty="0" smtClean="0"/>
              <a:t>RSA provides about 30 days notice before actual on-site review.</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686800" cy="609600"/>
          </a:xfrm>
        </p:spPr>
        <p:txBody>
          <a:bodyPr/>
          <a:lstStyle/>
          <a:p>
            <a:pPr eaLnBrk="1" hangingPunct="1">
              <a:defRPr/>
            </a:pPr>
            <a:r>
              <a:rPr lang="en-US" dirty="0" smtClean="0">
                <a:effectLst>
                  <a:outerShdw blurRad="38100" dist="38100" dir="2700000" algn="tl">
                    <a:srgbClr val="000000">
                      <a:alpha val="43137"/>
                    </a:srgbClr>
                  </a:outerShdw>
                </a:effectLst>
              </a:rPr>
              <a:t>Program and Financial Planning Objectives</a:t>
            </a:r>
            <a:endParaRPr lang="en-US" dirty="0"/>
          </a:p>
        </p:txBody>
      </p:sp>
      <p:sp>
        <p:nvSpPr>
          <p:cNvPr id="3" name="Content Placeholder 2"/>
          <p:cNvSpPr>
            <a:spLocks noGrp="1"/>
          </p:cNvSpPr>
          <p:nvPr>
            <p:ph idx="1"/>
          </p:nvPr>
        </p:nvSpPr>
        <p:spPr>
          <a:xfrm>
            <a:off x="533400" y="1219200"/>
            <a:ext cx="8001000" cy="50292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CIL has established annual and three-year program and financial planning objectives.</a:t>
            </a:r>
          </a:p>
          <a:p>
            <a:pPr eaLnBrk="1" hangingPunct="1">
              <a:buClr>
                <a:srgbClr val="333399"/>
              </a:buClr>
              <a:buFont typeface="Tahoma" pitchFamily="34" charset="0"/>
              <a:buChar char="•"/>
            </a:pPr>
            <a:r>
              <a:rPr lang="en-US" dirty="0" smtClean="0">
                <a:solidFill>
                  <a:srgbClr val="000000"/>
                </a:solidFill>
                <a:latin typeface="Tahoma" pitchFamily="34" charset="0"/>
              </a:rPr>
              <a:t>The objectives include the CIL’s goals and mission.</a:t>
            </a:r>
          </a:p>
          <a:p>
            <a:pPr eaLnBrk="1" hangingPunct="1">
              <a:buClr>
                <a:srgbClr val="333399"/>
              </a:buClr>
              <a:buFont typeface="Tahoma" pitchFamily="34" charset="0"/>
              <a:buChar char="•"/>
            </a:pPr>
            <a:r>
              <a:rPr lang="en-US" dirty="0" smtClean="0">
                <a:solidFill>
                  <a:srgbClr val="000000"/>
                </a:solidFill>
                <a:latin typeface="Tahoma" pitchFamily="34" charset="0"/>
              </a:rPr>
              <a:t>The CIL has a current work plan for achieving the goals or mission and has included specific activities to meet the requirements in the indicators.</a:t>
            </a:r>
          </a:p>
          <a:p>
            <a:pPr eaLnBrk="1" hangingPunct="1">
              <a:buClr>
                <a:srgbClr val="333399"/>
              </a:buClr>
              <a:buFont typeface="Tahoma" pitchFamily="34" charset="0"/>
              <a:buChar char="•"/>
            </a:pPr>
            <a:r>
              <a:rPr lang="en-US" dirty="0" smtClean="0">
                <a:solidFill>
                  <a:srgbClr val="000000"/>
                </a:solidFill>
                <a:latin typeface="Tahoma" pitchFamily="34" charset="0"/>
              </a:rPr>
              <a:t>The work plan includes specific services, priorities and types of services to be provided.</a:t>
            </a:r>
          </a:p>
        </p:txBody>
      </p:sp>
    </p:spTree>
    <p:extLst>
      <p:ext uri="{BB962C8B-B14F-4D97-AF65-F5344CB8AC3E}">
        <p14:creationId xmlns:p14="http://schemas.microsoft.com/office/powerpoint/2010/main" val="162638479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686800" cy="609600"/>
          </a:xfrm>
        </p:spPr>
        <p:txBody>
          <a:bodyPr/>
          <a:lstStyle/>
          <a:p>
            <a:pPr eaLnBrk="1" hangingPunct="1">
              <a:defRPr/>
            </a:pPr>
            <a:r>
              <a:rPr lang="en-US" dirty="0" smtClean="0">
                <a:effectLst>
                  <a:outerShdw blurRad="38100" dist="38100" dir="2700000" algn="tl">
                    <a:srgbClr val="000000">
                      <a:alpha val="43137"/>
                    </a:srgbClr>
                  </a:outerShdw>
                </a:effectLst>
              </a:rPr>
              <a:t>Also recommended planning practices…</a:t>
            </a:r>
            <a:endParaRPr lang="en-US" dirty="0"/>
          </a:p>
        </p:txBody>
      </p:sp>
      <p:sp>
        <p:nvSpPr>
          <p:cNvPr id="3" name="Content Placeholder 2"/>
          <p:cNvSpPr>
            <a:spLocks noGrp="1"/>
          </p:cNvSpPr>
          <p:nvPr>
            <p:ph idx="1"/>
          </p:nvPr>
        </p:nvSpPr>
        <p:spPr>
          <a:xfrm>
            <a:off x="990600" y="2209800"/>
            <a:ext cx="7162800" cy="40386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work plan includes objectives and goals for obtaining or increasing non-Title VII funding.</a:t>
            </a:r>
          </a:p>
          <a:p>
            <a:pPr eaLnBrk="1" hangingPunct="1">
              <a:buClr>
                <a:srgbClr val="333399"/>
              </a:buClr>
              <a:buFont typeface="Tahoma" pitchFamily="34" charset="0"/>
              <a:buChar char="•"/>
            </a:pPr>
            <a:r>
              <a:rPr lang="en-US" dirty="0" smtClean="0">
                <a:solidFill>
                  <a:srgbClr val="000000"/>
                </a:solidFill>
                <a:latin typeface="Tahoma" pitchFamily="34" charset="0"/>
              </a:rPr>
              <a:t>The work plan addresses board, staff, and/or volunteer training.</a:t>
            </a:r>
          </a:p>
          <a:p>
            <a:pPr eaLnBrk="1" hangingPunct="1">
              <a:buClr>
                <a:srgbClr val="333399"/>
              </a:buClr>
              <a:buFont typeface="Tahoma" pitchFamily="34" charset="0"/>
              <a:buChar char="•"/>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325992641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05800" cy="609600"/>
          </a:xfrm>
        </p:spPr>
        <p:txBody>
          <a:bodyPr/>
          <a:lstStyle/>
          <a:p>
            <a:pPr eaLnBrk="1" hangingPunct="1">
              <a:defRPr/>
            </a:pPr>
            <a:r>
              <a:rPr lang="en-US" dirty="0" smtClean="0">
                <a:effectLst>
                  <a:outerShdw blurRad="38100" dist="38100" dir="2700000" algn="tl">
                    <a:srgbClr val="000000">
                      <a:alpha val="43137"/>
                    </a:srgbClr>
                  </a:outerShdw>
                </a:effectLst>
              </a:rPr>
              <a:t>704 Report Accuracy and Documentation</a:t>
            </a:r>
            <a:endParaRPr lang="en-US" dirty="0"/>
          </a:p>
        </p:txBody>
      </p:sp>
      <p:sp>
        <p:nvSpPr>
          <p:cNvPr id="3" name="Content Placeholder 2"/>
          <p:cNvSpPr>
            <a:spLocks noGrp="1"/>
          </p:cNvSpPr>
          <p:nvPr>
            <p:ph idx="1"/>
          </p:nvPr>
        </p:nvSpPr>
        <p:spPr>
          <a:xfrm>
            <a:off x="609600" y="1219200"/>
            <a:ext cx="8077200" cy="50292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CIL has implemented internal controls and procedures (including quality assurance) to ensure 704 Report accuracy and documentation.</a:t>
            </a:r>
          </a:p>
          <a:p>
            <a:pPr eaLnBrk="1" hangingPunct="1">
              <a:buClr>
                <a:srgbClr val="333399"/>
              </a:buClr>
              <a:buFont typeface="Tahoma" pitchFamily="34" charset="0"/>
              <a:buChar char="•"/>
            </a:pPr>
            <a:r>
              <a:rPr lang="en-US" dirty="0" smtClean="0">
                <a:solidFill>
                  <a:srgbClr val="000000"/>
                </a:solidFill>
                <a:latin typeface="Tahoma" pitchFamily="34" charset="0"/>
              </a:rPr>
              <a:t>Based on the CSRs, consumer lists, physical files and other documentation reviewed, the funding sources and amounts, data, demographics, etc. the most recent 704 report is accurate and complete.</a:t>
            </a:r>
          </a:p>
          <a:p>
            <a:pPr marL="0" indent="0" eaLnBrk="1" hangingPunct="1">
              <a:buClr>
                <a:srgbClr val="333399"/>
              </a:buClr>
              <a:buNone/>
            </a:pPr>
            <a:r>
              <a:rPr lang="en-US" i="1" dirty="0" smtClean="0">
                <a:solidFill>
                  <a:srgbClr val="FF0000"/>
                </a:solidFill>
                <a:latin typeface="Tahoma" pitchFamily="34" charset="0"/>
              </a:rPr>
              <a:t>Tip: </a:t>
            </a:r>
            <a:r>
              <a:rPr lang="en-US" i="1" dirty="0" smtClean="0">
                <a:latin typeface="Tahoma" pitchFamily="34" charset="0"/>
              </a:rPr>
              <a:t>Some centers have had to redo past reports. Make sure yours are correct every year.</a:t>
            </a:r>
            <a:endParaRPr lang="en-US" i="1" dirty="0" smtClean="0">
              <a:solidFill>
                <a:srgbClr val="FF0000"/>
              </a:solidFill>
              <a:latin typeface="Tahoma" pitchFamily="34" charset="0"/>
            </a:endParaRPr>
          </a:p>
          <a:p>
            <a:pPr marL="0"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3259926414"/>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Organizational and Personnel Practices</a:t>
            </a:r>
            <a:endParaRPr lang="en-US" dirty="0"/>
          </a:p>
        </p:txBody>
      </p:sp>
      <p:sp>
        <p:nvSpPr>
          <p:cNvPr id="3" name="Content Placeholder 2"/>
          <p:cNvSpPr>
            <a:spLocks noGrp="1"/>
          </p:cNvSpPr>
          <p:nvPr>
            <p:ph idx="1"/>
          </p:nvPr>
        </p:nvSpPr>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CIL uses sound organizational and personnel assignment practices.</a:t>
            </a:r>
          </a:p>
          <a:p>
            <a:pPr lvl="1" eaLnBrk="1" hangingPunct="1">
              <a:buClr>
                <a:srgbClr val="333399"/>
              </a:buClr>
              <a:buFont typeface="Tahoma" pitchFamily="34" charset="0"/>
              <a:buChar char="•"/>
            </a:pPr>
            <a:r>
              <a:rPr lang="en-US" dirty="0">
                <a:solidFill>
                  <a:srgbClr val="000000"/>
                </a:solidFill>
                <a:latin typeface="Tahoma" pitchFamily="34" charset="0"/>
              </a:rPr>
              <a:t>Organizational chart indicating lines of authority</a:t>
            </a:r>
          </a:p>
          <a:p>
            <a:pPr lvl="1" eaLnBrk="1" hangingPunct="1">
              <a:buClr>
                <a:srgbClr val="333399"/>
              </a:buClr>
              <a:buFont typeface="Tahoma" pitchFamily="34" charset="0"/>
              <a:buChar char="•"/>
            </a:pPr>
            <a:r>
              <a:rPr lang="en-US" dirty="0">
                <a:solidFill>
                  <a:srgbClr val="000000"/>
                </a:solidFill>
                <a:latin typeface="Tahoma" pitchFamily="34" charset="0"/>
              </a:rPr>
              <a:t>Job descriptions</a:t>
            </a:r>
          </a:p>
          <a:p>
            <a:pPr lvl="1" eaLnBrk="1" hangingPunct="1">
              <a:buClr>
                <a:srgbClr val="333399"/>
              </a:buClr>
              <a:buFont typeface="Tahoma" pitchFamily="34" charset="0"/>
              <a:buChar char="•"/>
            </a:pPr>
            <a:r>
              <a:rPr lang="en-US" dirty="0">
                <a:solidFill>
                  <a:srgbClr val="000000"/>
                </a:solidFill>
                <a:latin typeface="Tahoma" pitchFamily="34" charset="0"/>
              </a:rPr>
              <a:t>Performance </a:t>
            </a:r>
            <a:r>
              <a:rPr lang="en-US" dirty="0" smtClean="0">
                <a:solidFill>
                  <a:srgbClr val="000000"/>
                </a:solidFill>
                <a:latin typeface="Tahoma" pitchFamily="34" charset="0"/>
              </a:rPr>
              <a:t>appraisals</a:t>
            </a:r>
          </a:p>
          <a:p>
            <a:pPr eaLnBrk="1" hangingPunct="1">
              <a:buClr>
                <a:srgbClr val="333399"/>
              </a:buClr>
              <a:buFont typeface="Tahoma" pitchFamily="34" charset="0"/>
              <a:buChar char="•"/>
            </a:pPr>
            <a:r>
              <a:rPr lang="en-US" dirty="0" smtClean="0">
                <a:solidFill>
                  <a:srgbClr val="000000"/>
                </a:solidFill>
                <a:latin typeface="Tahoma" pitchFamily="34" charset="0"/>
              </a:rPr>
              <a:t>The personnel practices include affirmative action to employ and advance in employment qualified individuals with significant disabilities.</a:t>
            </a:r>
          </a:p>
          <a:p>
            <a:pPr marL="0" indent="0" eaLnBrk="1" hangingPunct="1">
              <a:buClr>
                <a:srgbClr val="333399"/>
              </a:buClr>
              <a:buNone/>
            </a:pPr>
            <a:r>
              <a:rPr lang="en-US" dirty="0" smtClean="0">
                <a:solidFill>
                  <a:srgbClr val="000000"/>
                </a:solidFill>
                <a:latin typeface="Tahoma" pitchFamily="34" charset="0"/>
              </a:rPr>
              <a:t>Also recommended: personnel policies addressing wage and salary, fringe benefits, vacation and sick leave, etc.</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325992641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Staff Development and Training</a:t>
            </a:r>
            <a:endParaRPr lang="en-US" dirty="0"/>
          </a:p>
        </p:txBody>
      </p:sp>
      <p:sp>
        <p:nvSpPr>
          <p:cNvPr id="3" name="Content Placeholder 2"/>
          <p:cNvSpPr>
            <a:spLocks noGrp="1"/>
          </p:cNvSpPr>
          <p:nvPr>
            <p:ph idx="1"/>
          </p:nvPr>
        </p:nvSpPr>
        <p:spPr>
          <a:xfrm>
            <a:off x="457200" y="1066800"/>
            <a:ext cx="8153400" cy="5181600"/>
          </a:xfrm>
        </p:spPr>
        <p:txBody>
          <a:bodyPr/>
          <a:lstStyle/>
          <a:p>
            <a:pPr eaLnBrk="1" hangingPunct="1">
              <a:buClr>
                <a:srgbClr val="333399"/>
              </a:buClr>
              <a:buFont typeface="Tahoma" pitchFamily="34" charset="0"/>
              <a:buChar char="•"/>
            </a:pPr>
            <a:r>
              <a:rPr lang="en-US" sz="2200" dirty="0" smtClean="0">
                <a:solidFill>
                  <a:srgbClr val="000000"/>
                </a:solidFill>
              </a:rPr>
              <a:t>The CIL includes personnel who are specialist in the development and provision of IL services and in the development and support of centers.</a:t>
            </a:r>
          </a:p>
          <a:p>
            <a:pPr eaLnBrk="1" hangingPunct="1">
              <a:buClr>
                <a:srgbClr val="333399"/>
              </a:buClr>
              <a:buFont typeface="Tahoma" pitchFamily="34" charset="0"/>
              <a:buChar char="•"/>
            </a:pPr>
            <a:r>
              <a:rPr lang="en-US" sz="2200" dirty="0" smtClean="0">
                <a:solidFill>
                  <a:srgbClr val="000000"/>
                </a:solidFill>
              </a:rPr>
              <a:t>Staff development program is directed at improving the skills of staff directly responsible for provision of IL services, including knowledge of and practice in IL philosophy.</a:t>
            </a:r>
          </a:p>
          <a:p>
            <a:pPr eaLnBrk="1" hangingPunct="1">
              <a:buClr>
                <a:srgbClr val="333399"/>
              </a:buClr>
              <a:buFont typeface="Tahoma" pitchFamily="34" charset="0"/>
              <a:buChar char="•"/>
            </a:pPr>
            <a:r>
              <a:rPr lang="en-US" sz="2200" dirty="0" smtClean="0">
                <a:solidFill>
                  <a:srgbClr val="000000"/>
                </a:solidFill>
              </a:rPr>
              <a:t>Staff receives training on how to serve </a:t>
            </a:r>
            <a:r>
              <a:rPr lang="en-US" sz="2200" dirty="0" err="1" smtClean="0">
                <a:solidFill>
                  <a:srgbClr val="000000"/>
                </a:solidFill>
              </a:rPr>
              <a:t>unserved</a:t>
            </a:r>
            <a:r>
              <a:rPr lang="en-US" sz="2200" dirty="0" smtClean="0">
                <a:solidFill>
                  <a:srgbClr val="000000"/>
                </a:solidFill>
              </a:rPr>
              <a:t>/underserved, minority groups and urban and rural populations.</a:t>
            </a:r>
          </a:p>
          <a:p>
            <a:pPr marL="0" indent="0" eaLnBrk="1" hangingPunct="1">
              <a:buClr>
                <a:srgbClr val="333399"/>
              </a:buClr>
              <a:buNone/>
            </a:pPr>
            <a:r>
              <a:rPr lang="en-US" sz="2200" dirty="0" smtClean="0">
                <a:solidFill>
                  <a:srgbClr val="000000"/>
                </a:solidFill>
              </a:rPr>
              <a:t>Also recommended: board training and development</a:t>
            </a:r>
          </a:p>
          <a:p>
            <a:pPr marL="0" indent="0" eaLnBrk="1" hangingPunct="1">
              <a:buClr>
                <a:srgbClr val="333399"/>
              </a:buClr>
              <a:buNone/>
            </a:pPr>
            <a:r>
              <a:rPr lang="en-US" sz="2200" i="1" dirty="0" smtClean="0">
                <a:solidFill>
                  <a:srgbClr val="FF0000"/>
                </a:solidFill>
              </a:rPr>
              <a:t>Tip: </a:t>
            </a:r>
            <a:r>
              <a:rPr lang="en-US" sz="2200" i="1" dirty="0" smtClean="0"/>
              <a:t>Document individual staff development plans in writing in the annual performance appraisal. Make sure to document completed training in their files including training at staff meetings.</a:t>
            </a:r>
            <a:endParaRPr lang="en-US" sz="2200" i="1" dirty="0" smtClean="0">
              <a:solidFill>
                <a:srgbClr val="FF0000"/>
              </a:solidFill>
            </a:endParaRP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924800" cy="762000"/>
          </a:xfrm>
        </p:spPr>
        <p:txBody>
          <a:bodyPr/>
          <a:lstStyle/>
          <a:p>
            <a:pPr eaLnBrk="1" hangingPunct="1">
              <a:defRPr/>
            </a:pPr>
            <a:r>
              <a:rPr lang="en-US" dirty="0" smtClean="0">
                <a:effectLst>
                  <a:outerShdw blurRad="38100" dist="38100" dir="2700000" algn="tl">
                    <a:srgbClr val="000000">
                      <a:alpha val="43137"/>
                    </a:srgbClr>
                  </a:outerShdw>
                </a:effectLst>
              </a:rPr>
              <a:t>Conflicts of Interest</a:t>
            </a:r>
            <a:endParaRPr lang="en-US" dirty="0"/>
          </a:p>
        </p:txBody>
      </p:sp>
      <p:sp>
        <p:nvSpPr>
          <p:cNvPr id="3" name="Content Placeholder 2"/>
          <p:cNvSpPr>
            <a:spLocks noGrp="1"/>
          </p:cNvSpPr>
          <p:nvPr>
            <p:ph idx="1"/>
          </p:nvPr>
        </p:nvSpPr>
        <p:spPr>
          <a:xfrm>
            <a:off x="685800" y="1066800"/>
            <a:ext cx="8229600" cy="51816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Safeguards against employee, board member or volunteer to participate in an administrative decision likely to benefit that person or immediate family or business interests.</a:t>
            </a:r>
          </a:p>
          <a:p>
            <a:pPr eaLnBrk="1" hangingPunct="1">
              <a:buClr>
                <a:srgbClr val="333399"/>
              </a:buClr>
              <a:buFont typeface="Tahoma" pitchFamily="34" charset="0"/>
              <a:buChar char="•"/>
            </a:pPr>
            <a:r>
              <a:rPr lang="en-US" dirty="0" smtClean="0">
                <a:solidFill>
                  <a:srgbClr val="000000"/>
                </a:solidFill>
                <a:latin typeface="Tahoma" pitchFamily="34" charset="0"/>
              </a:rPr>
              <a:t>Safeguards against any person using position for a purpose that is, or gives the appearance of being, motivated by a desire for a private financial gain for that person or others.</a:t>
            </a:r>
          </a:p>
          <a:p>
            <a:pPr marL="0" indent="0" eaLnBrk="1" hangingPunct="1">
              <a:buClr>
                <a:srgbClr val="333399"/>
              </a:buClr>
              <a:buNone/>
            </a:pPr>
            <a:r>
              <a:rPr lang="en-US" dirty="0" smtClean="0">
                <a:solidFill>
                  <a:srgbClr val="000000"/>
                </a:solidFill>
                <a:latin typeface="Tahoma" pitchFamily="34" charset="0"/>
              </a:rPr>
              <a:t>Typically these are written policies that the employee, board member or volunteer acknowledge with a signature.</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Confidentiality</a:t>
            </a:r>
            <a:endParaRPr lang="en-US" dirty="0"/>
          </a:p>
        </p:txBody>
      </p:sp>
      <p:sp>
        <p:nvSpPr>
          <p:cNvPr id="3" name="Content Placeholder 2"/>
          <p:cNvSpPr>
            <a:spLocks noGrp="1"/>
          </p:cNvSpPr>
          <p:nvPr>
            <p:ph idx="1"/>
          </p:nvPr>
        </p:nvSpPr>
        <p:spPr>
          <a:xfrm>
            <a:off x="304800" y="1066800"/>
            <a:ext cx="8610600" cy="51816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Adopted and implemented policies and procedures to safeguard the confidentiality of all personal information, including photographs, publicity releases and lists of names.</a:t>
            </a:r>
          </a:p>
          <a:p>
            <a:pPr lvl="1" eaLnBrk="1" hangingPunct="1">
              <a:buClr>
                <a:srgbClr val="333399"/>
              </a:buClr>
              <a:buFont typeface="Tahoma" pitchFamily="34" charset="0"/>
              <a:buChar char="•"/>
            </a:pPr>
            <a:r>
              <a:rPr lang="en-US" dirty="0" smtClean="0">
                <a:solidFill>
                  <a:srgbClr val="000000"/>
                </a:solidFill>
                <a:latin typeface="Tahoma" pitchFamily="34" charset="0"/>
              </a:rPr>
              <a:t>Comply with </a:t>
            </a:r>
            <a:r>
              <a:rPr lang="en-US" dirty="0" smtClean="0">
                <a:solidFill>
                  <a:srgbClr val="FF0000"/>
                </a:solidFill>
                <a:latin typeface="Tahoma" pitchFamily="34" charset="0"/>
              </a:rPr>
              <a:t>34 CFR 364.56(a)</a:t>
            </a:r>
            <a:endParaRPr lang="en-US" dirty="0">
              <a:solidFill>
                <a:srgbClr val="FF0000"/>
              </a:solidFill>
              <a:latin typeface="Tahoma" pitchFamily="34" charset="0"/>
            </a:endParaRPr>
          </a:p>
          <a:p>
            <a:pPr lvl="1" eaLnBrk="1" hangingPunct="1">
              <a:buClr>
                <a:srgbClr val="333399"/>
              </a:buClr>
              <a:buFont typeface="Tahoma" pitchFamily="34" charset="0"/>
              <a:buChar char="•"/>
            </a:pPr>
            <a:r>
              <a:rPr lang="en-US" dirty="0" smtClean="0">
                <a:solidFill>
                  <a:srgbClr val="000000"/>
                </a:solidFill>
                <a:latin typeface="Tahoma" pitchFamily="34" charset="0"/>
              </a:rPr>
              <a:t>Protect current and stored personal information</a:t>
            </a:r>
            <a:endParaRPr lang="en-US" dirty="0">
              <a:solidFill>
                <a:srgbClr val="000000"/>
              </a:solidFill>
              <a:latin typeface="Tahoma" pitchFamily="34" charset="0"/>
            </a:endParaRPr>
          </a:p>
          <a:p>
            <a:pPr lvl="1" eaLnBrk="1" hangingPunct="1">
              <a:buClr>
                <a:srgbClr val="333399"/>
              </a:buClr>
              <a:buFont typeface="Tahoma" pitchFamily="34" charset="0"/>
              <a:buChar char="•"/>
            </a:pPr>
            <a:r>
              <a:rPr lang="en-US" dirty="0" smtClean="0">
                <a:solidFill>
                  <a:srgbClr val="000000"/>
                </a:solidFill>
                <a:latin typeface="Tahoma" pitchFamily="34" charset="0"/>
              </a:rPr>
              <a:t>Inform IL applicants or others about the confidentiality of personal information and the conditions for gaining access to and releasing this information.</a:t>
            </a:r>
          </a:p>
          <a:p>
            <a:pPr marL="0" indent="0" eaLnBrk="1" hangingPunct="1">
              <a:buClr>
                <a:srgbClr val="333399"/>
              </a:buClr>
              <a:buNone/>
            </a:pPr>
            <a:r>
              <a:rPr lang="en-US" dirty="0" smtClean="0">
                <a:solidFill>
                  <a:srgbClr val="000000"/>
                </a:solidFill>
                <a:latin typeface="Tahoma" pitchFamily="34" charset="0"/>
              </a:rPr>
              <a:t>Also recommended: meeting space that ensures consumer confidentiality is protected when meeting w/staff.</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Drug-Free Workplace</a:t>
            </a:r>
            <a:endParaRPr lang="en-US" dirty="0"/>
          </a:p>
        </p:txBody>
      </p:sp>
      <p:sp>
        <p:nvSpPr>
          <p:cNvPr id="3" name="Content Placeholder 2"/>
          <p:cNvSpPr>
            <a:spLocks noGrp="1"/>
          </p:cNvSpPr>
          <p:nvPr>
            <p:ph idx="1"/>
          </p:nvPr>
        </p:nvSpPr>
        <p:spPr>
          <a:xfrm>
            <a:off x="304800" y="762000"/>
            <a:ext cx="8610600" cy="5486400"/>
          </a:xfrm>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Conforms to the requirements of a drug-free workplace.</a:t>
            </a:r>
          </a:p>
          <a:p>
            <a:pPr eaLnBrk="1" hangingPunct="1">
              <a:buClr>
                <a:srgbClr val="333399"/>
              </a:buClr>
              <a:buFont typeface="Tahoma" pitchFamily="34" charset="0"/>
              <a:buChar char="•"/>
            </a:pPr>
            <a:r>
              <a:rPr lang="en-US" sz="2400" dirty="0" smtClean="0">
                <a:solidFill>
                  <a:srgbClr val="000000"/>
                </a:solidFill>
                <a:latin typeface="Tahoma" pitchFamily="34" charset="0"/>
              </a:rPr>
              <a:t>Publishes statement notifying employees that unlawful manufacture, distribution, dispensing, possession or use of controlled substances is prohibited and specifying the action to be taken against employees for violating the prohibition.</a:t>
            </a:r>
          </a:p>
          <a:p>
            <a:pPr eaLnBrk="1" hangingPunct="1">
              <a:buClr>
                <a:srgbClr val="333399"/>
              </a:buClr>
              <a:buFont typeface="Tahoma" pitchFamily="34" charset="0"/>
              <a:buChar char="•"/>
            </a:pPr>
            <a:r>
              <a:rPr lang="en-US" sz="2400" dirty="0" smtClean="0">
                <a:solidFill>
                  <a:srgbClr val="000000"/>
                </a:solidFill>
                <a:latin typeface="Tahoma" pitchFamily="34" charset="0"/>
              </a:rPr>
              <a:t>Has an established ongoing drug-free awareness program.</a:t>
            </a:r>
          </a:p>
          <a:p>
            <a:pPr eaLnBrk="1" hangingPunct="1">
              <a:buClr>
                <a:srgbClr val="333399"/>
              </a:buClr>
              <a:buFont typeface="Tahoma" pitchFamily="34" charset="0"/>
              <a:buChar char="•"/>
            </a:pPr>
            <a:r>
              <a:rPr lang="en-US" sz="2400" dirty="0" smtClean="0">
                <a:solidFill>
                  <a:srgbClr val="000000"/>
                </a:solidFill>
                <a:latin typeface="Tahoma" pitchFamily="34" charset="0"/>
              </a:rPr>
              <a:t>Each employee given copy including notification that conditions of employment require abiding by statement AND informing director of any convictions under drug statue.</a:t>
            </a:r>
          </a:p>
          <a:p>
            <a:pPr eaLnBrk="1" hangingPunct="1">
              <a:buClr>
                <a:srgbClr val="333399"/>
              </a:buClr>
              <a:buFont typeface="Tahoma" pitchFamily="34" charset="0"/>
              <a:buChar char="•"/>
            </a:pPr>
            <a:r>
              <a:rPr lang="en-US" sz="2400" dirty="0" smtClean="0">
                <a:solidFill>
                  <a:srgbClr val="000000"/>
                </a:solidFill>
                <a:latin typeface="Tahoma" pitchFamily="34" charset="0"/>
              </a:rPr>
              <a:t>IF SUCH EMPLOYEES were convicted, took appropriate personnel action OR required employee to participate in drug abuse assistance or rehab program.</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Insurance Coverage</a:t>
            </a:r>
            <a:endParaRPr lang="en-US" dirty="0"/>
          </a:p>
        </p:txBody>
      </p:sp>
      <p:sp>
        <p:nvSpPr>
          <p:cNvPr id="3" name="Content Placeholder 2"/>
          <p:cNvSpPr>
            <a:spLocks noGrp="1"/>
          </p:cNvSpPr>
          <p:nvPr>
            <p:ph idx="1"/>
          </p:nvPr>
        </p:nvSpPr>
        <p:spPr>
          <a:xfrm>
            <a:off x="1143000" y="1447800"/>
            <a:ext cx="6858000" cy="4800600"/>
          </a:xfrm>
        </p:spPr>
        <p:txBody>
          <a:bodyPr/>
          <a:lstStyle/>
          <a:p>
            <a:pPr marL="0" indent="0" eaLnBrk="1" hangingPunct="1">
              <a:buClr>
                <a:srgbClr val="333399"/>
              </a:buClr>
              <a:buNone/>
            </a:pPr>
            <a:r>
              <a:rPr lang="en-US" dirty="0" smtClean="0">
                <a:solidFill>
                  <a:srgbClr val="000000"/>
                </a:solidFill>
                <a:latin typeface="Tahoma" pitchFamily="34" charset="0"/>
              </a:rPr>
              <a:t>The CIL has insurance coverage for real property and equipment acquired with federal funds equivalent to that provided for property owned by the grantee.</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Nondiscrimination</a:t>
            </a:r>
            <a:endParaRPr lang="en-US" dirty="0"/>
          </a:p>
        </p:txBody>
      </p:sp>
      <p:sp>
        <p:nvSpPr>
          <p:cNvPr id="3" name="Content Placeholder 2"/>
          <p:cNvSpPr>
            <a:spLocks noGrp="1"/>
          </p:cNvSpPr>
          <p:nvPr>
            <p:ph idx="1"/>
          </p:nvPr>
        </p:nvSpPr>
        <p:spPr>
          <a:xfrm>
            <a:off x="1295400" y="1219200"/>
            <a:ext cx="6477000" cy="5029200"/>
          </a:xfrm>
        </p:spPr>
        <p:txBody>
          <a:bodyPr/>
          <a:lstStyle/>
          <a:p>
            <a:pPr marL="457200" lvl="1" indent="0" eaLnBrk="1" hangingPunct="1">
              <a:buClr>
                <a:srgbClr val="333399"/>
              </a:buClr>
              <a:buNone/>
            </a:pPr>
            <a:r>
              <a:rPr lang="en-US" sz="3200" dirty="0" smtClean="0">
                <a:solidFill>
                  <a:srgbClr val="000000"/>
                </a:solidFill>
                <a:latin typeface="Tahoma" pitchFamily="34" charset="0"/>
              </a:rPr>
              <a:t>The CIL does not deny services to persons on the basis of their race, color, national origin, sex, age or the existence of a disability.</a:t>
            </a: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563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As you review, collect and organize</a:t>
            </a:r>
          </a:p>
        </p:txBody>
      </p:sp>
      <p:sp>
        <p:nvSpPr>
          <p:cNvPr id="4099" name="Rectangle 3"/>
          <p:cNvSpPr>
            <a:spLocks noGrp="1" noChangeArrowheads="1"/>
          </p:cNvSpPr>
          <p:nvPr>
            <p:ph idx="1"/>
          </p:nvPr>
        </p:nvSpPr>
        <p:spPr>
          <a:xfrm>
            <a:off x="304800" y="762000"/>
            <a:ext cx="8610600" cy="5486400"/>
          </a:xfrm>
        </p:spPr>
        <p:txBody>
          <a:bodyPr/>
          <a:lstStyle/>
          <a:p>
            <a:r>
              <a:rPr lang="en-US" sz="3000" dirty="0" smtClean="0">
                <a:solidFill>
                  <a:srgbClr val="C00000"/>
                </a:solidFill>
              </a:rPr>
              <a:t>Don’t</a:t>
            </a:r>
            <a:r>
              <a:rPr lang="en-US" sz="3000" dirty="0" smtClean="0"/>
              <a:t> just go down the checklist and mark it.</a:t>
            </a:r>
          </a:p>
          <a:p>
            <a:r>
              <a:rPr lang="en-US" sz="3000" dirty="0" smtClean="0">
                <a:solidFill>
                  <a:srgbClr val="C00000"/>
                </a:solidFill>
              </a:rPr>
              <a:t>Do</a:t>
            </a:r>
            <a:r>
              <a:rPr lang="en-US" sz="3000" dirty="0" smtClean="0"/>
              <a:t> actually locate the document or person who has the proof that you meet the item. </a:t>
            </a:r>
          </a:p>
          <a:p>
            <a:r>
              <a:rPr lang="en-US" sz="3000" dirty="0" smtClean="0">
                <a:solidFill>
                  <a:srgbClr val="C00000"/>
                </a:solidFill>
              </a:rPr>
              <a:t>Do</a:t>
            </a:r>
            <a:r>
              <a:rPr lang="en-US" sz="3000" dirty="0" smtClean="0"/>
              <a:t> write that on your checklist so that you don’t forget where you found the proof.</a:t>
            </a:r>
          </a:p>
          <a:p>
            <a:r>
              <a:rPr lang="en-US" sz="3000" dirty="0" smtClean="0">
                <a:solidFill>
                  <a:srgbClr val="C00000"/>
                </a:solidFill>
              </a:rPr>
              <a:t>Do </a:t>
            </a:r>
            <a:r>
              <a:rPr lang="en-US" sz="3000" dirty="0" smtClean="0"/>
              <a:t>organize the papers that will document your compliance in each area.</a:t>
            </a:r>
          </a:p>
          <a:p>
            <a:pPr marL="0" indent="0">
              <a:buNone/>
            </a:pPr>
            <a:r>
              <a:rPr lang="en-US" sz="3000" i="1" dirty="0" smtClean="0"/>
              <a:t>TIP: </a:t>
            </a:r>
            <a:r>
              <a:rPr lang="en-US" sz="3000" i="1" dirty="0"/>
              <a:t>M</a:t>
            </a:r>
            <a:r>
              <a:rPr lang="en-US" sz="3000" i="1" dirty="0" smtClean="0"/>
              <a:t>ake a folder for each compliance item and copy the documents or comments into folders.</a:t>
            </a:r>
          </a:p>
          <a:p>
            <a:r>
              <a:rPr lang="en-US" sz="3000" dirty="0" smtClean="0">
                <a:solidFill>
                  <a:srgbClr val="C00000"/>
                </a:solidFill>
              </a:rPr>
              <a:t>Do </a:t>
            </a:r>
            <a:r>
              <a:rPr lang="en-US" sz="3000" dirty="0" smtClean="0"/>
              <a:t>identify who can be interviewed related to this information. </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outerShdw blurRad="38100" dist="38100" dir="2700000" algn="tl">
                    <a:srgbClr val="000000">
                      <a:alpha val="43137"/>
                    </a:srgbClr>
                  </a:outerShdw>
                </a:effectLst>
              </a:rPr>
              <a:t>Prohibition Against Lobbying</a:t>
            </a:r>
            <a:endParaRPr lang="en-US" dirty="0"/>
          </a:p>
        </p:txBody>
      </p:sp>
      <p:sp>
        <p:nvSpPr>
          <p:cNvPr id="3" name="Content Placeholder 2"/>
          <p:cNvSpPr>
            <a:spLocks noGrp="1"/>
          </p:cNvSpPr>
          <p:nvPr>
            <p:ph idx="1"/>
          </p:nvPr>
        </p:nvSpPr>
        <p:spPr>
          <a:xfrm>
            <a:off x="609600" y="1066800"/>
            <a:ext cx="7391400" cy="51816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CIL has on file a signed and dated copy of the </a:t>
            </a:r>
            <a:r>
              <a:rPr lang="en-US" dirty="0" smtClean="0">
                <a:solidFill>
                  <a:srgbClr val="FF0000"/>
                </a:solidFill>
                <a:latin typeface="Tahoma" pitchFamily="34" charset="0"/>
              </a:rPr>
              <a:t>Certification of Lobbying Form ED-80-0013 </a:t>
            </a:r>
            <a:r>
              <a:rPr lang="en-US" dirty="0" smtClean="0">
                <a:solidFill>
                  <a:srgbClr val="000000"/>
                </a:solidFill>
                <a:latin typeface="Tahoma" pitchFamily="34" charset="0"/>
              </a:rPr>
              <a:t>against using federal funds to influence or attempt to influence any federal agency or Congress through lobbying activities as described in </a:t>
            </a:r>
            <a:r>
              <a:rPr lang="en-US" dirty="0" smtClean="0">
                <a:solidFill>
                  <a:srgbClr val="FF0000"/>
                </a:solidFill>
                <a:latin typeface="Tahoma" pitchFamily="34" charset="0"/>
              </a:rPr>
              <a:t>2 CFR 230, Attachment B, Item 25</a:t>
            </a:r>
            <a:r>
              <a:rPr lang="en-US" dirty="0" smtClean="0">
                <a:solidFill>
                  <a:srgbClr val="000000"/>
                </a:solidFill>
                <a:latin typeface="Tahoma" pitchFamily="34" charset="0"/>
              </a:rPr>
              <a:t> and </a:t>
            </a:r>
            <a:r>
              <a:rPr lang="en-US" dirty="0" smtClean="0">
                <a:solidFill>
                  <a:srgbClr val="FF0000"/>
                </a:solidFill>
                <a:latin typeface="Tahoma" pitchFamily="34" charset="0"/>
              </a:rPr>
              <a:t>EDGAR 34 CFR 82.100</a:t>
            </a:r>
          </a:p>
          <a:p>
            <a:pPr marL="0" indent="0" eaLnBrk="1" hangingPunct="1">
              <a:buClr>
                <a:srgbClr val="333399"/>
              </a:buClr>
              <a:buNone/>
            </a:pPr>
            <a:r>
              <a:rPr lang="en-US" dirty="0" smtClean="0">
                <a:solidFill>
                  <a:srgbClr val="000000"/>
                </a:solidFill>
                <a:latin typeface="Tahoma" pitchFamily="34" charset="0"/>
              </a:rPr>
              <a:t>Recommended Practice – incorporate provisions consistent with these federal regulations into CIL written policies and procedures.</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66297510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11162"/>
          </a:xfrm>
        </p:spPr>
        <p:txBody>
          <a:bodyPr/>
          <a:lstStyle/>
          <a:p>
            <a:r>
              <a:rPr lang="en-US" dirty="0" smtClean="0"/>
              <a:t>2 CFR 230 Appendix B Item 25</a:t>
            </a:r>
            <a:endParaRPr lang="en-US" dirty="0"/>
          </a:p>
        </p:txBody>
      </p:sp>
      <p:sp>
        <p:nvSpPr>
          <p:cNvPr id="3" name="Content Placeholder 2"/>
          <p:cNvSpPr>
            <a:spLocks noGrp="1"/>
          </p:cNvSpPr>
          <p:nvPr>
            <p:ph idx="1"/>
          </p:nvPr>
        </p:nvSpPr>
        <p:spPr>
          <a:xfrm>
            <a:off x="304800" y="838200"/>
            <a:ext cx="8610600" cy="5410200"/>
          </a:xfrm>
        </p:spPr>
        <p:txBody>
          <a:bodyPr/>
          <a:lstStyle/>
          <a:p>
            <a:pPr marL="0" indent="0">
              <a:buNone/>
            </a:pPr>
            <a:r>
              <a:rPr lang="en-US" sz="800" dirty="0"/>
              <a:t>25. Lobbying. a. Notwithstanding other provisions of this appendix, costs associated with the following activities are unallowable:</a:t>
            </a:r>
          </a:p>
          <a:p>
            <a:pPr marL="0" indent="0">
              <a:buNone/>
            </a:pPr>
            <a:r>
              <a:rPr lang="en-US" sz="800" dirty="0"/>
              <a:t>(1) Attempts to influence the outcomes of any Federal, State, or local election, referendum, initiative, or similar procedure, through in kind or cash contributions, endorsements, publicity, or similar activity;</a:t>
            </a:r>
          </a:p>
          <a:p>
            <a:pPr marL="0" indent="0">
              <a:buNone/>
            </a:pPr>
            <a:r>
              <a:rPr lang="en-US" sz="800" dirty="0"/>
              <a:t>(2) Establishing, administering, contributing to, or paying the expenses of a political party, campaign, political action committee, or other organization established for the purpose of influencing the outcomes of elections;</a:t>
            </a:r>
          </a:p>
          <a:p>
            <a:pPr marL="0" indent="0">
              <a:buNone/>
            </a:pPr>
            <a:r>
              <a:rPr lang="en-US" sz="800" dirty="0"/>
              <a:t>(3) Any attempt to influence: The introduction of Federal or State legislation; or the enactment or modification of any pending Federal or State legislation through communication with any member or employee of the Congress or State legislature (including efforts to influence State or local officials to engage in similar lobbying activity), or with any Government official or employee in connection with a decision to sign or veto enrolled legislation;</a:t>
            </a:r>
          </a:p>
          <a:p>
            <a:pPr marL="0" indent="0">
              <a:buNone/>
            </a:pPr>
            <a:r>
              <a:rPr lang="en-US" sz="800" dirty="0"/>
              <a:t>(4) Any attempt to influence: The introduction of Federal or State legislation; or the enactment or modification of any pending Federal or State legislation by preparing, distributing or using publicity or propaganda, or by urging members of the general public or any segment thereof to contribute to or participate in any mass demonstration, march, rally, fundraising drive, lobbying campaign or letter writing or telephone campaign; or</a:t>
            </a:r>
          </a:p>
          <a:p>
            <a:pPr marL="0" indent="0">
              <a:buNone/>
            </a:pPr>
            <a:r>
              <a:rPr lang="en-US" sz="800" dirty="0"/>
              <a:t>(5) Legislative liaison activities, including attendance at legislative sessions or committee hearings, gathering information regarding legislation, and analyzing the effect of legislation, when such activities are carried on in support of or in knowing preparation for an effort to engage in unallowable lobbying.</a:t>
            </a:r>
          </a:p>
          <a:p>
            <a:pPr marL="0" indent="0">
              <a:buNone/>
            </a:pPr>
            <a:r>
              <a:rPr lang="en-US" sz="800" dirty="0"/>
              <a:t>b. The following activities are excepted from the coverage of subparagraph 25.a of this appendix:</a:t>
            </a:r>
          </a:p>
          <a:p>
            <a:pPr marL="0" indent="0">
              <a:buNone/>
            </a:pPr>
            <a:r>
              <a:rPr lang="en-US" sz="800" dirty="0"/>
              <a:t>(1) Providing a technical and factual presentation of information on a topic directly related to the performance of a grant, contract or other agreement through hearing testimony, statements or letters to the Congress or a State legislature, or subdivision, member, or cognizant staff member thereof, in response to a documented request (including a Congressional Record notice requesting testimony or statements for the record at a regularly scheduled hearing) made by the recipient member, legislative body or subdivision, or a cognizant staff member thereof; provided such information is readily obtainable and can be readily put in deliverable form; and further provided that costs under this section for travel, lodging or meals are unallowable unless incurred to offer testimony at a regularly scheduled Congressional hearing pursuant to a written request for such presentation made by the Chairman or Ranking Minority Member of the Committee or Subcommittee conducting such hearing.</a:t>
            </a:r>
          </a:p>
          <a:p>
            <a:pPr marL="0" indent="0">
              <a:buNone/>
            </a:pPr>
            <a:r>
              <a:rPr lang="en-US" sz="800" dirty="0"/>
              <a:t>(2) Any lobbying made unallowable by subparagraph 25.a.(3) of this appendix to influence State legislation in order to directly reduce the cost, or to avoid material impairment of the organization's authority to perform the grant, contract, or other agreement.</a:t>
            </a:r>
          </a:p>
          <a:p>
            <a:pPr marL="0" indent="0">
              <a:buNone/>
            </a:pPr>
            <a:r>
              <a:rPr lang="en-US" sz="800" dirty="0"/>
              <a:t>(3) Any activity specifically authorized by statute to be undertaken with funds from the grant, contract, or other agreement.</a:t>
            </a:r>
          </a:p>
          <a:p>
            <a:pPr marL="0" indent="0">
              <a:buNone/>
            </a:pPr>
            <a:r>
              <a:rPr lang="en-US" sz="800" dirty="0"/>
              <a:t>c. (1) When an organization seeks reimbursement for indirect costs, total lobbying costs shall be separately identified in the indirect cost rate proposal, and thereafter treated as other unallowable activity costs in accordance with the procedures of subparagraph B.3 of Appendix A to this part.</a:t>
            </a:r>
          </a:p>
          <a:p>
            <a:pPr marL="0" indent="0">
              <a:buNone/>
            </a:pPr>
            <a:r>
              <a:rPr lang="en-US" sz="800" dirty="0"/>
              <a:t>(2) Organizations shall submit, as part of the annual indirect cost rate proposal, a certification that the requirements and standards of this paragraph have been complied with.</a:t>
            </a:r>
          </a:p>
          <a:p>
            <a:pPr marL="0" indent="0">
              <a:buNone/>
            </a:pPr>
            <a:r>
              <a:rPr lang="en-US" sz="800" dirty="0"/>
              <a:t>(3) Organizations shall maintain adequate records to demonstrate that the determination of costs as being allowable or unallowable pursuant to paragraph 25 complies with the requirements of this Appendix.</a:t>
            </a:r>
          </a:p>
          <a:p>
            <a:pPr marL="0" indent="0">
              <a:buNone/>
            </a:pPr>
            <a:r>
              <a:rPr lang="en-US" sz="800" dirty="0"/>
              <a:t>(4) Time logs, calendars, or similar records shall not be required to be created for purposes of complying with this paragraph during any particular calendar month when: the employee engages in lobbying (as defined in subparagraphs 25.a. and b. of this appendix) 25 percent or less of the employee's compensated hours of employment during that calendar month, and within the preceding five-year period, the organization has not materially misstated allowable or unallowable costs of any nature, including legislative lobbying costs. When the conditions described in this subparagraph are met, organizations are not required to establish records to support the </a:t>
            </a:r>
            <a:r>
              <a:rPr lang="en-US" sz="800" dirty="0" err="1"/>
              <a:t>allowability</a:t>
            </a:r>
            <a:r>
              <a:rPr lang="en-US" sz="800" dirty="0"/>
              <a:t> of claimed costs in addition to records already required or maintained. Also, when the conditions described in this subparagraph are met, the absence of time logs, calendars, or similar records will not serve as a basis for disallowing costs by contesting estimates of lobbying time spent by employees during a calendar month.</a:t>
            </a:r>
          </a:p>
          <a:p>
            <a:pPr marL="0" indent="0">
              <a:buNone/>
            </a:pPr>
            <a:r>
              <a:rPr lang="en-US" sz="800" dirty="0"/>
              <a:t>(5) Agencies shall establish procedures for resolving in advance, in consultation with OMB, any significant questions or disagreements concerning the interpretation or application of paragraph 25. Any such advance resolution shall be binding in any subsequent settlements, audits or investigations with respect to that grant or contract for purposes of interpretation of this Appendix; provided, however, that this shall not be construed to prevent a contractor or grantee from contesting the lawfulness of such a determination.</a:t>
            </a:r>
          </a:p>
          <a:p>
            <a:pPr marL="0" indent="0">
              <a:buNone/>
            </a:pPr>
            <a:r>
              <a:rPr lang="en-US" sz="800" dirty="0"/>
              <a:t>d. Executive lobbying costs. Costs incurred in attempting to improperly influence either directly or indirectly, an employee or officer of the Executive Branch of the Federal Government to give consideration or to act regarding a sponsored agreement or a regulatory matter are unallowable. Improper influence means any influence that induces or tends to induce a Federal employee or officer to give consideration or to act regarding a federally-sponsored agreement or regulatory matter on any basis other than the merits of the matter.</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50</a:t>
            </a:fld>
            <a:endParaRPr lang="en-US"/>
          </a:p>
        </p:txBody>
      </p:sp>
    </p:spTree>
    <p:extLst>
      <p:ext uri="{BB962C8B-B14F-4D97-AF65-F5344CB8AC3E}">
        <p14:creationId xmlns:p14="http://schemas.microsoft.com/office/powerpoint/2010/main" val="34192624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Personnel Cost Allocation</a:t>
            </a:r>
            <a:endParaRPr lang="en-US" dirty="0"/>
          </a:p>
        </p:txBody>
      </p:sp>
      <p:sp>
        <p:nvSpPr>
          <p:cNvPr id="3" name="Content Placeholder 2"/>
          <p:cNvSpPr>
            <a:spLocks noGrp="1"/>
          </p:cNvSpPr>
          <p:nvPr>
            <p:ph idx="1"/>
          </p:nvPr>
        </p:nvSpPr>
        <p:spPr>
          <a:xfrm>
            <a:off x="304800" y="762000"/>
            <a:ext cx="8610600" cy="54864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Salaries and wages are charged based on documented payrolls approved by a responsible official.</a:t>
            </a:r>
          </a:p>
          <a:p>
            <a:pPr eaLnBrk="1" hangingPunct="1">
              <a:buClr>
                <a:srgbClr val="333399"/>
              </a:buClr>
              <a:buFont typeface="Tahoma" pitchFamily="34" charset="0"/>
              <a:buChar char="•"/>
            </a:pPr>
            <a:r>
              <a:rPr lang="en-US" dirty="0" smtClean="0">
                <a:solidFill>
                  <a:srgbClr val="000000"/>
                </a:solidFill>
                <a:latin typeface="Tahoma" pitchFamily="34" charset="0"/>
              </a:rPr>
              <a:t>Distribution of salaries and wages are supported by personnel activity reports and reflect after the fact determination of actual activity of each employee.</a:t>
            </a:r>
          </a:p>
          <a:p>
            <a:pPr eaLnBrk="1" hangingPunct="1">
              <a:buClr>
                <a:srgbClr val="333399"/>
              </a:buClr>
              <a:buFont typeface="Tahoma" pitchFamily="34" charset="0"/>
              <a:buChar char="•"/>
            </a:pPr>
            <a:r>
              <a:rPr lang="en-US" dirty="0" smtClean="0">
                <a:solidFill>
                  <a:srgbClr val="000000"/>
                </a:solidFill>
                <a:latin typeface="Tahoma" pitchFamily="34" charset="0"/>
              </a:rPr>
              <a:t>Reports are maintained that reflect the distribution of activity of all staff members charged to grant.</a:t>
            </a:r>
          </a:p>
          <a:p>
            <a:pPr marL="457200" lvl="1" indent="0" eaLnBrk="1" hangingPunct="1">
              <a:buClr>
                <a:srgbClr val="333399"/>
              </a:buClr>
              <a:buNone/>
            </a:pPr>
            <a:r>
              <a:rPr lang="en-US" sz="2800" dirty="0" smtClean="0">
                <a:solidFill>
                  <a:srgbClr val="CC3300"/>
                </a:solidFill>
                <a:latin typeface="Tahoma" pitchFamily="34" charset="0"/>
              </a:rPr>
              <a:t>Remember that Financial Management Training?</a:t>
            </a:r>
          </a:p>
          <a:p>
            <a:pPr marL="457200" lvl="1" indent="0" eaLnBrk="1" hangingPunct="1">
              <a:buClr>
                <a:srgbClr val="333399"/>
              </a:buClr>
              <a:buNone/>
            </a:pPr>
            <a:r>
              <a:rPr lang="en-US" sz="2800" dirty="0" smtClean="0">
                <a:solidFill>
                  <a:srgbClr val="CC3300"/>
                </a:solidFill>
                <a:latin typeface="Tahoma" pitchFamily="34" charset="0"/>
              </a:rPr>
              <a:t>The content includes this and all the financial areas, and sample forms, </a:t>
            </a:r>
            <a:r>
              <a:rPr lang="en-US" sz="2800" dirty="0" err="1" smtClean="0">
                <a:solidFill>
                  <a:srgbClr val="CC3300"/>
                </a:solidFill>
                <a:latin typeface="Tahoma" pitchFamily="34" charset="0"/>
              </a:rPr>
              <a:t>regs</a:t>
            </a:r>
            <a:r>
              <a:rPr lang="en-US" sz="2800" dirty="0" smtClean="0">
                <a:solidFill>
                  <a:srgbClr val="CC3300"/>
                </a:solidFill>
                <a:latin typeface="Tahoma" pitchFamily="34" charset="0"/>
              </a:rPr>
              <a:t>, and the power point presentations and handouts are at ilru.org.</a:t>
            </a:r>
          </a:p>
        </p:txBody>
      </p:sp>
    </p:spTree>
    <p:extLst>
      <p:ext uri="{BB962C8B-B14F-4D97-AF65-F5344CB8AC3E}">
        <p14:creationId xmlns:p14="http://schemas.microsoft.com/office/powerpoint/2010/main" val="2824229762"/>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Fiscal Management</a:t>
            </a:r>
            <a:endParaRPr lang="en-US" dirty="0"/>
          </a:p>
        </p:txBody>
      </p:sp>
      <p:sp>
        <p:nvSpPr>
          <p:cNvPr id="3" name="Content Placeholder 2"/>
          <p:cNvSpPr>
            <a:spLocks noGrp="1"/>
          </p:cNvSpPr>
          <p:nvPr>
            <p:ph idx="1"/>
          </p:nvPr>
        </p:nvSpPr>
        <p:spPr>
          <a:xfrm>
            <a:off x="304800" y="762000"/>
            <a:ext cx="8610600" cy="5486400"/>
          </a:xfrm>
        </p:spPr>
        <p:txBody>
          <a:bodyPr/>
          <a:lstStyle/>
          <a:p>
            <a:pPr lvl="1" eaLnBrk="1" hangingPunct="1">
              <a:buClr>
                <a:srgbClr val="333399"/>
              </a:buClr>
              <a:buFont typeface="Arial" pitchFamily="34" charset="0"/>
              <a:buChar char="•"/>
            </a:pPr>
            <a:r>
              <a:rPr lang="en-US" dirty="0" smtClean="0">
                <a:solidFill>
                  <a:srgbClr val="000000"/>
                </a:solidFill>
                <a:latin typeface="Tahoma" pitchFamily="34" charset="0"/>
              </a:rPr>
              <a:t>Accurate, current and complete disclosure of the financial results of each federally-sponsored project in accordance with the reporting requirements of </a:t>
            </a:r>
            <a:r>
              <a:rPr lang="en-US" dirty="0" smtClean="0">
                <a:solidFill>
                  <a:srgbClr val="FF0000"/>
                </a:solidFill>
                <a:latin typeface="Tahoma" pitchFamily="34" charset="0"/>
              </a:rPr>
              <a:t>SF-425</a:t>
            </a:r>
            <a:r>
              <a:rPr lang="en-US" dirty="0" smtClean="0">
                <a:solidFill>
                  <a:srgbClr val="000000"/>
                </a:solidFill>
                <a:latin typeface="Tahoma" pitchFamily="34" charset="0"/>
              </a:rPr>
              <a:t> financial status report, including program income, federal and recipient shares of expenditures, indirect costs, etc.</a:t>
            </a:r>
          </a:p>
          <a:p>
            <a:pPr lvl="1" eaLnBrk="1" hangingPunct="1">
              <a:buClr>
                <a:srgbClr val="333399"/>
              </a:buClr>
              <a:buFont typeface="Arial" pitchFamily="34" charset="0"/>
              <a:buChar char="•"/>
            </a:pPr>
            <a:r>
              <a:rPr lang="en-US" dirty="0" smtClean="0">
                <a:solidFill>
                  <a:srgbClr val="000000"/>
                </a:solidFill>
                <a:latin typeface="Tahoma" pitchFamily="34" charset="0"/>
              </a:rPr>
              <a:t>Records that identify adequately the source and application of funds for federally-sponsored activities.</a:t>
            </a:r>
          </a:p>
          <a:p>
            <a:pPr lvl="1" eaLnBrk="1" hangingPunct="1">
              <a:buClr>
                <a:srgbClr val="333399"/>
              </a:buClr>
              <a:buFont typeface="Arial" pitchFamily="34" charset="0"/>
              <a:buChar char="•"/>
            </a:pPr>
            <a:r>
              <a:rPr lang="en-US" dirty="0" smtClean="0">
                <a:solidFill>
                  <a:srgbClr val="000000"/>
                </a:solidFill>
                <a:latin typeface="Tahoma" pitchFamily="34" charset="0"/>
              </a:rPr>
              <a:t>Effective control over and accountability for all funds, property and other assets in order to safeguard all assets and ensure they are used solely for authorized purposes.</a:t>
            </a:r>
          </a:p>
          <a:p>
            <a:pPr lvl="1" eaLnBrk="1" hangingPunct="1">
              <a:buClr>
                <a:srgbClr val="333399"/>
              </a:buClr>
              <a:buFont typeface="Arial" pitchFamily="34" charset="0"/>
              <a:buChar char="•"/>
            </a:pPr>
            <a:r>
              <a:rPr lang="en-US" dirty="0" smtClean="0">
                <a:solidFill>
                  <a:srgbClr val="000000"/>
                </a:solidFill>
                <a:latin typeface="Tahoma" pitchFamily="34" charset="0"/>
              </a:rPr>
              <a:t>Comparison of outlays with budget amounts for each award.</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2824229762"/>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Fiscal Management cont.</a:t>
            </a:r>
            <a:endParaRPr lang="en-US" dirty="0"/>
          </a:p>
        </p:txBody>
      </p:sp>
      <p:sp>
        <p:nvSpPr>
          <p:cNvPr id="3" name="Content Placeholder 2"/>
          <p:cNvSpPr>
            <a:spLocks noGrp="1"/>
          </p:cNvSpPr>
          <p:nvPr>
            <p:ph idx="1"/>
          </p:nvPr>
        </p:nvSpPr>
        <p:spPr>
          <a:xfrm>
            <a:off x="304800" y="762000"/>
            <a:ext cx="8610600" cy="5486400"/>
          </a:xfrm>
        </p:spPr>
        <p:txBody>
          <a:bodyPr/>
          <a:lstStyle/>
          <a:p>
            <a:pPr lvl="1" eaLnBrk="1" hangingPunct="1">
              <a:buClr>
                <a:srgbClr val="333399"/>
              </a:buClr>
              <a:buFont typeface="Arial" pitchFamily="34" charset="0"/>
              <a:buChar char="•"/>
            </a:pPr>
            <a:r>
              <a:rPr lang="en-US" dirty="0" smtClean="0">
                <a:solidFill>
                  <a:srgbClr val="000000"/>
                </a:solidFill>
                <a:latin typeface="Tahoma" pitchFamily="34" charset="0"/>
              </a:rPr>
              <a:t>Written procedures that minimize the time between the transfer of funds and the disbursement of funds by the recipient.</a:t>
            </a:r>
          </a:p>
          <a:p>
            <a:pPr lvl="1" eaLnBrk="1" hangingPunct="1">
              <a:buClr>
                <a:srgbClr val="333399"/>
              </a:buClr>
              <a:buFont typeface="Arial" pitchFamily="34" charset="0"/>
              <a:buChar char="•"/>
            </a:pPr>
            <a:r>
              <a:rPr lang="en-US" dirty="0" smtClean="0">
                <a:solidFill>
                  <a:srgbClr val="000000"/>
                </a:solidFill>
                <a:latin typeface="Tahoma" pitchFamily="34" charset="0"/>
              </a:rPr>
              <a:t>Written procedures for determining costs are reasonable, allocable and allowable.</a:t>
            </a:r>
          </a:p>
          <a:p>
            <a:pPr lvl="1" eaLnBrk="1" hangingPunct="1">
              <a:buClr>
                <a:srgbClr val="333399"/>
              </a:buClr>
              <a:buFont typeface="Arial" pitchFamily="34" charset="0"/>
              <a:buChar char="•"/>
            </a:pPr>
            <a:r>
              <a:rPr lang="en-US" dirty="0" smtClean="0">
                <a:solidFill>
                  <a:srgbClr val="000000"/>
                </a:solidFill>
                <a:latin typeface="Tahoma" pitchFamily="34" charset="0"/>
              </a:rPr>
              <a:t>Accounting records, including cost-accounting records, supported by source documentation and timely entries.</a:t>
            </a:r>
          </a:p>
          <a:p>
            <a:pPr lvl="1" eaLnBrk="1" hangingPunct="1">
              <a:buClr>
                <a:srgbClr val="333399"/>
              </a:buClr>
              <a:buFont typeface="Arial" pitchFamily="34" charset="0"/>
              <a:buChar char="•"/>
            </a:pPr>
            <a:r>
              <a:rPr lang="en-US" dirty="0" smtClean="0">
                <a:solidFill>
                  <a:srgbClr val="000000"/>
                </a:solidFill>
                <a:latin typeface="Tahoma" pitchFamily="34" charset="0"/>
              </a:rPr>
              <a:t>An approved US Department of Education cost allocation plan (CAP) or indirect cost rate.</a:t>
            </a:r>
          </a:p>
          <a:p>
            <a:pPr lvl="1" eaLnBrk="1" hangingPunct="1">
              <a:buClr>
                <a:srgbClr val="333399"/>
              </a:buClr>
              <a:buFont typeface="Arial" pitchFamily="34" charset="0"/>
              <a:buChar char="•"/>
            </a:pPr>
            <a:r>
              <a:rPr lang="en-US" dirty="0" smtClean="0">
                <a:solidFill>
                  <a:srgbClr val="000000"/>
                </a:solidFill>
                <a:latin typeface="Tahoma" pitchFamily="34" charset="0"/>
              </a:rPr>
              <a:t>Administrative costs are distributed among various funding sources in an equitable manner as described in the CAP.</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2684028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43000"/>
          </a:xfrm>
        </p:spPr>
        <p:txBody>
          <a:bodyPr/>
          <a:lstStyle/>
          <a:p>
            <a:pPr eaLnBrk="1" hangingPunct="1">
              <a:defRPr/>
            </a:pPr>
            <a:r>
              <a:rPr lang="en-US" dirty="0" smtClean="0">
                <a:effectLst>
                  <a:outerShdw blurRad="38100" dist="38100" dir="2700000" algn="tl">
                    <a:srgbClr val="000000">
                      <a:alpha val="43137"/>
                    </a:srgbClr>
                  </a:outerShdw>
                </a:effectLst>
              </a:rPr>
              <a:t>Accounting Systems </a:t>
            </a:r>
            <a:r>
              <a:rPr lang="en-US" sz="2400" dirty="0" smtClean="0">
                <a:solidFill>
                  <a:srgbClr val="FF0000"/>
                </a:solidFill>
                <a:effectLst>
                  <a:outerShdw blurRad="38100" dist="38100" dir="2700000" algn="tl">
                    <a:srgbClr val="000000">
                      <a:alpha val="43137"/>
                    </a:srgbClr>
                  </a:outerShdw>
                </a:effectLst>
              </a:rPr>
              <a:t>EDGAR 34 CFR 74.21</a:t>
            </a:r>
            <a:endParaRPr lang="en-US" sz="2400" dirty="0">
              <a:solidFill>
                <a:srgbClr val="FF0000"/>
              </a:solidFill>
            </a:endParaRPr>
          </a:p>
        </p:txBody>
      </p:sp>
      <p:sp>
        <p:nvSpPr>
          <p:cNvPr id="3" name="Content Placeholder 2"/>
          <p:cNvSpPr>
            <a:spLocks noGrp="1"/>
          </p:cNvSpPr>
          <p:nvPr>
            <p:ph idx="1"/>
          </p:nvPr>
        </p:nvSpPr>
        <p:spPr>
          <a:xfrm>
            <a:off x="304800" y="1066800"/>
            <a:ext cx="8610600" cy="5181600"/>
          </a:xfrm>
        </p:spPr>
        <p:txBody>
          <a:bodyPr/>
          <a:lstStyle/>
          <a:p>
            <a:pPr marL="457200" lvl="1" indent="0" eaLnBrk="1" hangingPunct="1">
              <a:buClr>
                <a:srgbClr val="333399"/>
              </a:buClr>
              <a:buNone/>
            </a:pPr>
            <a:r>
              <a:rPr lang="en-US" sz="2800" dirty="0" smtClean="0">
                <a:solidFill>
                  <a:srgbClr val="000000"/>
                </a:solidFill>
                <a:latin typeface="Tahoma" pitchFamily="34" charset="0"/>
              </a:rPr>
              <a:t>There is a formal accounting system including:</a:t>
            </a:r>
          </a:p>
          <a:p>
            <a:pPr lvl="1" eaLnBrk="1" hangingPunct="1">
              <a:buClr>
                <a:srgbClr val="333399"/>
              </a:buClr>
              <a:buFont typeface="Wingdings" pitchFamily="2" charset="2"/>
              <a:buChar char="ü"/>
            </a:pPr>
            <a:r>
              <a:rPr lang="en-US" dirty="0" smtClean="0">
                <a:solidFill>
                  <a:srgbClr val="000000"/>
                </a:solidFill>
                <a:latin typeface="Tahoma" pitchFamily="34" charset="0"/>
              </a:rPr>
              <a:t>General Ledger</a:t>
            </a:r>
          </a:p>
          <a:p>
            <a:pPr lvl="1" eaLnBrk="1" hangingPunct="1">
              <a:buClr>
                <a:srgbClr val="333399"/>
              </a:buClr>
              <a:buFont typeface="Wingdings" pitchFamily="2" charset="2"/>
              <a:buChar char="ü"/>
            </a:pPr>
            <a:r>
              <a:rPr lang="en-US" dirty="0" smtClean="0">
                <a:solidFill>
                  <a:srgbClr val="000000"/>
                </a:solidFill>
                <a:latin typeface="Tahoma" pitchFamily="34" charset="0"/>
              </a:rPr>
              <a:t>Grant Ledger</a:t>
            </a:r>
          </a:p>
          <a:p>
            <a:pPr lvl="1" eaLnBrk="1" hangingPunct="1">
              <a:buClr>
                <a:srgbClr val="333399"/>
              </a:buClr>
              <a:buFont typeface="Wingdings" pitchFamily="2" charset="2"/>
              <a:buChar char="ü"/>
            </a:pPr>
            <a:r>
              <a:rPr lang="en-US" dirty="0" smtClean="0">
                <a:solidFill>
                  <a:srgbClr val="000000"/>
                </a:solidFill>
                <a:latin typeface="Tahoma" pitchFamily="34" charset="0"/>
              </a:rPr>
              <a:t>General Journal</a:t>
            </a:r>
          </a:p>
          <a:p>
            <a:pPr lvl="1" eaLnBrk="1" hangingPunct="1">
              <a:buClr>
                <a:srgbClr val="333399"/>
              </a:buClr>
              <a:buFont typeface="Wingdings" pitchFamily="2" charset="2"/>
              <a:buChar char="ü"/>
            </a:pPr>
            <a:r>
              <a:rPr lang="en-US" dirty="0" smtClean="0">
                <a:solidFill>
                  <a:srgbClr val="000000"/>
                </a:solidFill>
                <a:latin typeface="Tahoma" pitchFamily="34" charset="0"/>
              </a:rPr>
              <a:t>Cash Receipts</a:t>
            </a:r>
          </a:p>
          <a:p>
            <a:pPr marL="457200" lvl="1" indent="0" eaLnBrk="1" hangingPunct="1">
              <a:buClr>
                <a:srgbClr val="333399"/>
              </a:buClr>
              <a:buNone/>
            </a:pPr>
            <a:endParaRPr lang="en-US" sz="2800" dirty="0" smtClean="0">
              <a:solidFill>
                <a:srgbClr val="000000"/>
              </a:solidFill>
              <a:latin typeface="Tahoma" pitchFamily="34" charset="0"/>
            </a:endParaRPr>
          </a:p>
          <a:p>
            <a:pPr marL="457200" lvl="1" indent="0" eaLnBrk="1" hangingPunct="1">
              <a:buClr>
                <a:srgbClr val="333399"/>
              </a:buClr>
              <a:buNone/>
            </a:pPr>
            <a:r>
              <a:rPr lang="en-US" sz="2800" dirty="0" smtClean="0">
                <a:solidFill>
                  <a:srgbClr val="000000"/>
                </a:solidFill>
                <a:latin typeface="Tahoma" pitchFamily="34" charset="0"/>
              </a:rPr>
              <a:t>The organization has determined if it is cash or accrual basis.</a:t>
            </a:r>
          </a:p>
          <a:p>
            <a:pPr marL="457200" lvl="1" indent="0" eaLnBrk="1" hangingPunct="1">
              <a:buClr>
                <a:srgbClr val="333399"/>
              </a:buClr>
              <a:buNone/>
            </a:pPr>
            <a:endParaRPr lang="en-US" dirty="0" smtClean="0">
              <a:solidFill>
                <a:srgbClr val="000000"/>
              </a:solidFill>
              <a:latin typeface="Tahoma" pitchFamily="34" charset="0"/>
            </a:endParaRPr>
          </a:p>
          <a:p>
            <a:pPr lvl="1" eaLnBrk="1" hangingPunct="1">
              <a:buClr>
                <a:srgbClr val="333399"/>
              </a:buClr>
              <a:buFont typeface="Wingdings" pitchFamily="2" charset="2"/>
              <a:buChar char="ü"/>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268402880"/>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Travel Costs</a:t>
            </a:r>
            <a:endParaRPr lang="en-US" dirty="0"/>
          </a:p>
        </p:txBody>
      </p:sp>
      <p:sp>
        <p:nvSpPr>
          <p:cNvPr id="3" name="Content Placeholder 2"/>
          <p:cNvSpPr>
            <a:spLocks noGrp="1"/>
          </p:cNvSpPr>
          <p:nvPr>
            <p:ph idx="1"/>
          </p:nvPr>
        </p:nvSpPr>
        <p:spPr>
          <a:xfrm>
            <a:off x="914400" y="1066800"/>
            <a:ext cx="7086600" cy="5181600"/>
          </a:xfrm>
        </p:spPr>
        <p:txBody>
          <a:bodyPr/>
          <a:lstStyle/>
          <a:p>
            <a:pPr eaLnBrk="1" hangingPunct="1">
              <a:buClr>
                <a:srgbClr val="333399"/>
              </a:buClr>
              <a:buFont typeface="Tahoma" pitchFamily="34" charset="0"/>
              <a:buChar char="•"/>
            </a:pPr>
            <a:r>
              <a:rPr lang="en-US" sz="2400" dirty="0" smtClean="0">
                <a:solidFill>
                  <a:srgbClr val="000000"/>
                </a:solidFill>
                <a:latin typeface="Tahoma" pitchFamily="34" charset="0"/>
              </a:rPr>
              <a:t>Travel costs are reasonable and allowable, i.e. do not exceed charges allowed under the CIL’s written travel policy or in the absence of such a policy, as provided in </a:t>
            </a:r>
            <a:r>
              <a:rPr lang="en-US" sz="2400" dirty="0" smtClean="0">
                <a:solidFill>
                  <a:srgbClr val="FF0000"/>
                </a:solidFill>
                <a:latin typeface="Tahoma" pitchFamily="34" charset="0"/>
              </a:rPr>
              <a:t>2 CFR 230, Attachment B, Item 51(b).</a:t>
            </a:r>
          </a:p>
          <a:p>
            <a:pPr eaLnBrk="1" hangingPunct="1">
              <a:buClr>
                <a:srgbClr val="333399"/>
              </a:buClr>
              <a:buFont typeface="Tahoma" pitchFamily="34" charset="0"/>
              <a:buChar char="•"/>
            </a:pPr>
            <a:r>
              <a:rPr lang="en-US" sz="2400" dirty="0" smtClean="0">
                <a:solidFill>
                  <a:srgbClr val="000000"/>
                </a:solidFill>
                <a:latin typeface="Tahoma" pitchFamily="34" charset="0"/>
              </a:rPr>
              <a:t>Travel costs reimbursement requests are justified and documented e.g. through travel authorizations, receipts, etc. in accordance with the CIL’s travel policy.</a:t>
            </a:r>
          </a:p>
          <a:p>
            <a:pPr eaLnBrk="1" hangingPunct="1">
              <a:buClr>
                <a:srgbClr val="333399"/>
              </a:buClr>
              <a:buFont typeface="Tahoma" pitchFamily="34" charset="0"/>
              <a:buChar char="•"/>
            </a:pPr>
            <a:r>
              <a:rPr lang="en-US" sz="2400" dirty="0" smtClean="0">
                <a:solidFill>
                  <a:srgbClr val="000000"/>
                </a:solidFill>
                <a:latin typeface="Tahoma" pitchFamily="34" charset="0"/>
              </a:rPr>
              <a:t>The policy provides for reimbursement by either actual or per diem, based on the CIL’s policy and within the costs allowed.</a:t>
            </a: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282422976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Procurement</a:t>
            </a:r>
            <a:endParaRPr lang="en-US" dirty="0"/>
          </a:p>
        </p:txBody>
      </p:sp>
      <p:sp>
        <p:nvSpPr>
          <p:cNvPr id="3" name="Content Placeholder 2"/>
          <p:cNvSpPr>
            <a:spLocks noGrp="1"/>
          </p:cNvSpPr>
          <p:nvPr>
            <p:ph idx="1"/>
          </p:nvPr>
        </p:nvSpPr>
        <p:spPr>
          <a:xfrm>
            <a:off x="304800" y="762000"/>
            <a:ext cx="8610600" cy="5486400"/>
          </a:xfrm>
        </p:spPr>
        <p:txBody>
          <a:bodyPr/>
          <a:lstStyle/>
          <a:p>
            <a:pPr lvl="1" eaLnBrk="1" hangingPunct="1">
              <a:buClr>
                <a:srgbClr val="333399"/>
              </a:buClr>
              <a:buFont typeface="Arial" pitchFamily="34" charset="0"/>
              <a:buChar char="•"/>
            </a:pPr>
            <a:r>
              <a:rPr lang="en-US" dirty="0" smtClean="0">
                <a:solidFill>
                  <a:srgbClr val="000000"/>
                </a:solidFill>
                <a:latin typeface="Tahoma" pitchFamily="34" charset="0"/>
              </a:rPr>
              <a:t>The CIL has written procurement procedures</a:t>
            </a:r>
            <a:r>
              <a:rPr lang="en-US" dirty="0" smtClean="0"/>
              <a:t> </a:t>
            </a:r>
            <a:r>
              <a:rPr lang="en-US" dirty="0"/>
              <a:t>complying with </a:t>
            </a:r>
            <a:r>
              <a:rPr lang="en-US" dirty="0">
                <a:solidFill>
                  <a:srgbClr val="FF0000"/>
                </a:solidFill>
              </a:rPr>
              <a:t>EDGAR 34 CFR 74.44</a:t>
            </a:r>
            <a:r>
              <a:rPr lang="en-US" dirty="0"/>
              <a:t>. </a:t>
            </a:r>
          </a:p>
          <a:p>
            <a:pPr lvl="1" eaLnBrk="1" hangingPunct="1">
              <a:buClr>
                <a:srgbClr val="333399"/>
              </a:buClr>
              <a:buFont typeface="Arial" pitchFamily="34" charset="0"/>
              <a:buChar char="•"/>
            </a:pPr>
            <a:r>
              <a:rPr lang="en-US" dirty="0" smtClean="0">
                <a:solidFill>
                  <a:srgbClr val="000000"/>
                </a:solidFill>
                <a:latin typeface="Tahoma" pitchFamily="34" charset="0"/>
              </a:rPr>
              <a:t>These procedures consider costs, quality, delivery, competitive bidding, inspection and acceptance, as well as reasonableness, </a:t>
            </a:r>
            <a:r>
              <a:rPr lang="en-US" dirty="0" err="1" smtClean="0">
                <a:solidFill>
                  <a:srgbClr val="000000"/>
                </a:solidFill>
                <a:latin typeface="Tahoma" pitchFamily="34" charset="0"/>
              </a:rPr>
              <a:t>allocability</a:t>
            </a:r>
            <a:r>
              <a:rPr lang="en-US" dirty="0" smtClean="0">
                <a:solidFill>
                  <a:srgbClr val="000000"/>
                </a:solidFill>
                <a:latin typeface="Tahoma" pitchFamily="34" charset="0"/>
              </a:rPr>
              <a:t> and </a:t>
            </a:r>
            <a:r>
              <a:rPr lang="en-US" dirty="0" err="1" smtClean="0">
                <a:solidFill>
                  <a:srgbClr val="000000"/>
                </a:solidFill>
                <a:latin typeface="Tahoma" pitchFamily="34" charset="0"/>
              </a:rPr>
              <a:t>allowability</a:t>
            </a:r>
            <a:r>
              <a:rPr lang="en-US" dirty="0" smtClean="0">
                <a:solidFill>
                  <a:srgbClr val="000000"/>
                </a:solidFill>
                <a:latin typeface="Tahoma" pitchFamily="34" charset="0"/>
              </a:rPr>
              <a:t> of costs.</a:t>
            </a:r>
          </a:p>
          <a:p>
            <a:pPr lvl="1" eaLnBrk="1" hangingPunct="1">
              <a:buClr>
                <a:srgbClr val="333399"/>
              </a:buClr>
              <a:buFont typeface="Arial" pitchFamily="34" charset="0"/>
              <a:buChar char="•"/>
            </a:pPr>
            <a:r>
              <a:rPr lang="en-US" dirty="0" smtClean="0">
                <a:solidFill>
                  <a:srgbClr val="000000"/>
                </a:solidFill>
                <a:latin typeface="Tahoma" pitchFamily="34" charset="0"/>
              </a:rPr>
              <a:t>There is separation of responsibility for the authorization for purchasing and the subsequent payment. For example payments are made only if disbursements or checks are countersigned.</a:t>
            </a:r>
          </a:p>
          <a:p>
            <a:pPr lvl="1" eaLnBrk="1" hangingPunct="1">
              <a:buClr>
                <a:srgbClr val="333399"/>
              </a:buClr>
              <a:buFont typeface="Arial" pitchFamily="34" charset="0"/>
              <a:buChar char="•"/>
            </a:pPr>
            <a:r>
              <a:rPr lang="en-US" dirty="0" smtClean="0">
                <a:solidFill>
                  <a:srgbClr val="000000"/>
                </a:solidFill>
                <a:latin typeface="Tahoma" pitchFamily="34" charset="0"/>
              </a:rPr>
              <a:t>Payment vouchers are identified as to funding sources, expense classification and transaction date.</a:t>
            </a:r>
          </a:p>
          <a:p>
            <a:pPr lvl="1" eaLnBrk="1" hangingPunct="1">
              <a:buClr>
                <a:srgbClr val="333399"/>
              </a:buClr>
              <a:buFont typeface="Arial" pitchFamily="34" charset="0"/>
              <a:buChar char="•"/>
            </a:pPr>
            <a:r>
              <a:rPr lang="en-US" dirty="0" smtClean="0">
                <a:solidFill>
                  <a:srgbClr val="000000"/>
                </a:solidFill>
                <a:latin typeface="Tahoma" pitchFamily="34" charset="0"/>
              </a:rPr>
              <a:t>Approval limits for staff and director are identified.</a:t>
            </a:r>
          </a:p>
          <a:p>
            <a:pPr lvl="1" eaLnBrk="1" hangingPunct="1">
              <a:buClr>
                <a:srgbClr val="333399"/>
              </a:buClr>
              <a:buFont typeface="Arial" pitchFamily="34" charset="0"/>
              <a:buChar char="•"/>
            </a:pPr>
            <a:r>
              <a:rPr lang="en-US" dirty="0" smtClean="0">
                <a:solidFill>
                  <a:srgbClr val="000000"/>
                </a:solidFill>
                <a:latin typeface="Tahoma" pitchFamily="34" charset="0"/>
              </a:rPr>
              <a:t>Person responsible for purchasing is identified.</a:t>
            </a:r>
          </a:p>
        </p:txBody>
      </p:sp>
    </p:spTree>
    <p:extLst>
      <p:ext uri="{BB962C8B-B14F-4D97-AF65-F5344CB8AC3E}">
        <p14:creationId xmlns:p14="http://schemas.microsoft.com/office/powerpoint/2010/main" val="26840288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Property </a:t>
            </a:r>
            <a:r>
              <a:rPr lang="en-US" sz="2400" dirty="0" smtClean="0">
                <a:solidFill>
                  <a:srgbClr val="FF0000"/>
                </a:solidFill>
                <a:effectLst>
                  <a:outerShdw blurRad="38100" dist="38100" dir="2700000" algn="tl">
                    <a:srgbClr val="000000">
                      <a:alpha val="43137"/>
                    </a:srgbClr>
                  </a:outerShdw>
                </a:effectLst>
              </a:rPr>
              <a:t>EDGAR 34 CFR 74.34(f) and (g), 74.44(a)</a:t>
            </a:r>
            <a:endParaRPr lang="en-US" sz="2400" dirty="0">
              <a:solidFill>
                <a:srgbClr val="FF0000"/>
              </a:solidFill>
            </a:endParaRPr>
          </a:p>
        </p:txBody>
      </p:sp>
      <p:sp>
        <p:nvSpPr>
          <p:cNvPr id="3" name="Content Placeholder 2"/>
          <p:cNvSpPr>
            <a:spLocks noGrp="1"/>
          </p:cNvSpPr>
          <p:nvPr>
            <p:ph idx="1"/>
          </p:nvPr>
        </p:nvSpPr>
        <p:spPr>
          <a:xfrm>
            <a:off x="304800" y="1066800"/>
            <a:ext cx="8610600" cy="5181600"/>
          </a:xfrm>
        </p:spPr>
        <p:txBody>
          <a:bodyPr/>
          <a:lstStyle/>
          <a:p>
            <a:pPr lvl="1" eaLnBrk="1" hangingPunct="1">
              <a:buClr>
                <a:srgbClr val="333399"/>
              </a:buClr>
              <a:buFont typeface="Arial" pitchFamily="34" charset="0"/>
              <a:buChar char="•"/>
            </a:pPr>
            <a:r>
              <a:rPr lang="en-US" dirty="0" smtClean="0">
                <a:solidFill>
                  <a:srgbClr val="000000"/>
                </a:solidFill>
                <a:latin typeface="Tahoma" pitchFamily="34" charset="0"/>
              </a:rPr>
              <a:t>Maintains current and complete records of all property purchased with grant funds.</a:t>
            </a:r>
          </a:p>
          <a:p>
            <a:pPr lvl="1" eaLnBrk="1" hangingPunct="1">
              <a:buClr>
                <a:srgbClr val="333399"/>
              </a:buClr>
              <a:buFont typeface="Arial" pitchFamily="34" charset="0"/>
              <a:buChar char="•"/>
            </a:pPr>
            <a:r>
              <a:rPr lang="en-US" dirty="0" smtClean="0">
                <a:solidFill>
                  <a:srgbClr val="000000"/>
                </a:solidFill>
                <a:latin typeface="Tahoma" pitchFamily="34" charset="0"/>
              </a:rPr>
              <a:t>Has a system for controlling inventory (general ledger control account, card reports, property labels.)</a:t>
            </a:r>
          </a:p>
          <a:p>
            <a:pPr lvl="1" eaLnBrk="1" hangingPunct="1">
              <a:buClr>
                <a:srgbClr val="333399"/>
              </a:buClr>
              <a:buFont typeface="Arial" pitchFamily="34" charset="0"/>
              <a:buChar char="•"/>
            </a:pPr>
            <a:r>
              <a:rPr lang="en-US" dirty="0" smtClean="0">
                <a:solidFill>
                  <a:srgbClr val="000000"/>
                </a:solidFill>
                <a:latin typeface="Tahoma" pitchFamily="34" charset="0"/>
              </a:rPr>
              <a:t>Keeps records of maintenance of property and equipment </a:t>
            </a:r>
          </a:p>
          <a:p>
            <a:pPr lvl="1" eaLnBrk="1" hangingPunct="1">
              <a:buClr>
                <a:srgbClr val="333399"/>
              </a:buClr>
              <a:buFont typeface="Arial" pitchFamily="34" charset="0"/>
              <a:buChar char="•"/>
            </a:pPr>
            <a:r>
              <a:rPr lang="en-US" dirty="0" smtClean="0">
                <a:solidFill>
                  <a:srgbClr val="000000"/>
                </a:solidFill>
                <a:latin typeface="Tahoma" pitchFamily="34" charset="0"/>
              </a:rPr>
              <a:t>Inventories property at least once every two years.</a:t>
            </a:r>
          </a:p>
          <a:p>
            <a:pPr lvl="1" eaLnBrk="1" hangingPunct="1">
              <a:buClr>
                <a:srgbClr val="333399"/>
              </a:buClr>
              <a:buFont typeface="Arial" pitchFamily="34" charset="0"/>
              <a:buChar char="•"/>
            </a:pPr>
            <a:r>
              <a:rPr lang="en-US" dirty="0" smtClean="0">
                <a:solidFill>
                  <a:srgbClr val="000000"/>
                </a:solidFill>
                <a:latin typeface="Tahoma" pitchFamily="34" charset="0"/>
              </a:rPr>
              <a:t>Adjustments to inventory accounts are made only on written authority of a designated official.</a:t>
            </a:r>
          </a:p>
          <a:p>
            <a:pPr lvl="1" eaLnBrk="1" hangingPunct="1">
              <a:buClr>
                <a:srgbClr val="333399"/>
              </a:buClr>
              <a:buFont typeface="Arial" pitchFamily="34" charset="0"/>
              <a:buChar char="•"/>
            </a:pPr>
            <a:r>
              <a:rPr lang="en-US" dirty="0" smtClean="0">
                <a:solidFill>
                  <a:srgbClr val="000000"/>
                </a:solidFill>
                <a:latin typeface="Tahoma" pitchFamily="34" charset="0"/>
              </a:rPr>
              <a:t>CIL guards against loss, damage or theft of property.</a:t>
            </a:r>
          </a:p>
          <a:p>
            <a:pPr lvl="1" eaLnBrk="1" hangingPunct="1">
              <a:buClr>
                <a:srgbClr val="333399"/>
              </a:buClr>
              <a:buFont typeface="Arial" pitchFamily="34" charset="0"/>
              <a:buChar char="•"/>
            </a:pPr>
            <a:r>
              <a:rPr lang="en-US" dirty="0" smtClean="0">
                <a:solidFill>
                  <a:srgbClr val="000000"/>
                </a:solidFill>
                <a:latin typeface="Tahoma" pitchFamily="34" charset="0"/>
              </a:rPr>
              <a:t>CIL has policies, procedures and controls for purchasing AND disposing of property.</a:t>
            </a:r>
          </a:p>
        </p:txBody>
      </p:sp>
    </p:spTree>
    <p:extLst>
      <p:ext uri="{BB962C8B-B14F-4D97-AF65-F5344CB8AC3E}">
        <p14:creationId xmlns:p14="http://schemas.microsoft.com/office/powerpoint/2010/main" val="2895293197"/>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records include</a:t>
            </a:r>
            <a:endParaRPr lang="en-US" dirty="0"/>
          </a:p>
        </p:txBody>
      </p:sp>
      <p:sp>
        <p:nvSpPr>
          <p:cNvPr id="3" name="Content Placeholder 2"/>
          <p:cNvSpPr>
            <a:spLocks noGrp="1"/>
          </p:cNvSpPr>
          <p:nvPr>
            <p:ph sz="half" idx="1"/>
          </p:nvPr>
        </p:nvSpPr>
        <p:spPr>
          <a:xfrm>
            <a:off x="304800" y="1066800"/>
            <a:ext cx="4229100" cy="5181600"/>
          </a:xfrm>
        </p:spPr>
        <p:txBody>
          <a:bodyPr/>
          <a:lstStyle/>
          <a:p>
            <a:r>
              <a:rPr lang="en-US" dirty="0" smtClean="0"/>
              <a:t>Description of equipment</a:t>
            </a:r>
          </a:p>
          <a:p>
            <a:r>
              <a:rPr lang="en-US" dirty="0" smtClean="0"/>
              <a:t>Purchase date</a:t>
            </a:r>
          </a:p>
          <a:p>
            <a:r>
              <a:rPr lang="en-US" dirty="0" smtClean="0"/>
              <a:t>Cost</a:t>
            </a:r>
          </a:p>
          <a:p>
            <a:r>
              <a:rPr lang="en-US" dirty="0" smtClean="0"/>
              <a:t>ID number including manufacturer’s serial number, model number etc.</a:t>
            </a:r>
          </a:p>
          <a:p>
            <a:r>
              <a:rPr lang="en-US" dirty="0" smtClean="0"/>
              <a:t>Source of equipment award number</a:t>
            </a:r>
          </a:p>
        </p:txBody>
      </p:sp>
      <p:sp>
        <p:nvSpPr>
          <p:cNvPr id="4" name="Content Placeholder 3"/>
          <p:cNvSpPr>
            <a:spLocks noGrp="1"/>
          </p:cNvSpPr>
          <p:nvPr>
            <p:ph sz="half" idx="2"/>
          </p:nvPr>
        </p:nvSpPr>
        <p:spPr>
          <a:xfrm>
            <a:off x="4686300" y="1066800"/>
            <a:ext cx="4229100" cy="5181600"/>
          </a:xfrm>
        </p:spPr>
        <p:txBody>
          <a:bodyPr/>
          <a:lstStyle/>
          <a:p>
            <a:r>
              <a:rPr lang="en-US" dirty="0"/>
              <a:t>Where title vests</a:t>
            </a:r>
          </a:p>
          <a:p>
            <a:r>
              <a:rPr lang="en-US" dirty="0" smtClean="0"/>
              <a:t>Information from which federal participation can be calculated</a:t>
            </a:r>
          </a:p>
          <a:p>
            <a:r>
              <a:rPr lang="en-US" dirty="0" smtClean="0"/>
              <a:t>Location and condition of equipment</a:t>
            </a:r>
          </a:p>
          <a:p>
            <a:r>
              <a:rPr lang="en-US" dirty="0" smtClean="0"/>
              <a:t>Date information was reported</a:t>
            </a:r>
          </a:p>
          <a:p>
            <a:r>
              <a:rPr lang="en-US" dirty="0" smtClean="0"/>
              <a:t>Ultimate disposition</a:t>
            </a:r>
            <a:endParaRPr lang="en-US" dirty="0"/>
          </a:p>
        </p:txBody>
      </p:sp>
      <p:sp>
        <p:nvSpPr>
          <p:cNvPr id="5" name="Slide Number Placeholder 4"/>
          <p:cNvSpPr>
            <a:spLocks noGrp="1"/>
          </p:cNvSpPr>
          <p:nvPr>
            <p:ph type="sldNum" sz="quarter" idx="10"/>
          </p:nvPr>
        </p:nvSpPr>
        <p:spPr/>
        <p:txBody>
          <a:bodyPr/>
          <a:lstStyle/>
          <a:p>
            <a:pPr>
              <a:defRPr/>
            </a:pPr>
            <a:fld id="{DEDBD5B2-126F-4B80-8D05-7A5E3DC0D259}" type="slidenum">
              <a:rPr lang="en-US" smtClean="0"/>
              <a:pPr>
                <a:defRPr/>
              </a:pPr>
              <a:t>58</a:t>
            </a:fld>
            <a:endParaRPr lang="en-US"/>
          </a:p>
        </p:txBody>
      </p:sp>
    </p:spTree>
    <p:extLst>
      <p:ext uri="{BB962C8B-B14F-4D97-AF65-F5344CB8AC3E}">
        <p14:creationId xmlns:p14="http://schemas.microsoft.com/office/powerpoint/2010/main" val="71891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457200"/>
            <a:ext cx="8458200" cy="533400"/>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You won’t have to share your own review</a:t>
            </a:r>
          </a:p>
        </p:txBody>
      </p:sp>
      <p:sp>
        <p:nvSpPr>
          <p:cNvPr id="4099" name="Rectangle 3"/>
          <p:cNvSpPr>
            <a:spLocks noGrp="1" noChangeArrowheads="1"/>
          </p:cNvSpPr>
          <p:nvPr>
            <p:ph idx="1"/>
          </p:nvPr>
        </p:nvSpPr>
        <p:spPr>
          <a:xfrm>
            <a:off x="304800" y="914400"/>
            <a:ext cx="8610600" cy="5334000"/>
          </a:xfrm>
        </p:spPr>
        <p:txBody>
          <a:bodyPr/>
          <a:lstStyle/>
          <a:p>
            <a:r>
              <a:rPr lang="en-US" sz="3000" dirty="0" smtClean="0"/>
              <a:t>If you identify areas where you need to improve or where you do not meet the requirements, develop a </a:t>
            </a:r>
            <a:r>
              <a:rPr lang="en-US" sz="3000" dirty="0" smtClean="0">
                <a:solidFill>
                  <a:srgbClr val="C00000"/>
                </a:solidFill>
              </a:rPr>
              <a:t>plan of action</a:t>
            </a:r>
            <a:r>
              <a:rPr lang="en-US" sz="3000" dirty="0" smtClean="0"/>
              <a:t>.</a:t>
            </a:r>
          </a:p>
          <a:p>
            <a:r>
              <a:rPr lang="en-US" sz="3000" dirty="0" smtClean="0"/>
              <a:t>Assign the things that must be done, set a target date, and </a:t>
            </a:r>
            <a:r>
              <a:rPr lang="en-US" sz="3000" dirty="0" smtClean="0">
                <a:solidFill>
                  <a:srgbClr val="C00000"/>
                </a:solidFill>
              </a:rPr>
              <a:t>CHECK BACK </a:t>
            </a:r>
            <a:r>
              <a:rPr lang="en-US" sz="3000" dirty="0" smtClean="0"/>
              <a:t>to make sure the work is completed.</a:t>
            </a:r>
          </a:p>
          <a:p>
            <a:r>
              <a:rPr lang="en-US" sz="3000" dirty="0" smtClean="0">
                <a:solidFill>
                  <a:srgbClr val="C00000"/>
                </a:solidFill>
              </a:rPr>
              <a:t>Add</a:t>
            </a:r>
            <a:r>
              <a:rPr lang="en-US" sz="3000" dirty="0" smtClean="0"/>
              <a:t> additional information developed/ collected to your </a:t>
            </a:r>
            <a:r>
              <a:rPr lang="en-US" sz="3000" dirty="0" smtClean="0">
                <a:solidFill>
                  <a:srgbClr val="C00000"/>
                </a:solidFill>
              </a:rPr>
              <a:t>resources </a:t>
            </a:r>
            <a:r>
              <a:rPr lang="en-US" sz="3000" dirty="0" smtClean="0"/>
              <a:t>files for review during an on-site visit, or your next internal one. </a:t>
            </a:r>
          </a:p>
          <a:p>
            <a:r>
              <a:rPr lang="en-US" sz="3000" dirty="0" smtClean="0">
                <a:solidFill>
                  <a:srgbClr val="C00000"/>
                </a:solidFill>
              </a:rPr>
              <a:t>Update the checklist </a:t>
            </a:r>
            <a:r>
              <a:rPr lang="en-US" sz="3000" dirty="0" smtClean="0"/>
              <a:t>as a tracking document. Doesn’t have to be pretty, just functional.</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5</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outerShdw blurRad="38100" dist="38100" dir="2700000" algn="tl">
                    <a:srgbClr val="000000">
                      <a:alpha val="43137"/>
                    </a:srgbClr>
                  </a:outerShdw>
                </a:effectLst>
              </a:rPr>
              <a:t>Records Retention and Audit</a:t>
            </a:r>
            <a:endParaRPr lang="en-US" dirty="0"/>
          </a:p>
        </p:txBody>
      </p:sp>
      <p:sp>
        <p:nvSpPr>
          <p:cNvPr id="3" name="Content Placeholder 2"/>
          <p:cNvSpPr>
            <a:spLocks noGrp="1"/>
          </p:cNvSpPr>
          <p:nvPr>
            <p:ph idx="1"/>
          </p:nvPr>
        </p:nvSpPr>
        <p:spPr>
          <a:xfrm>
            <a:off x="304800" y="1219200"/>
            <a:ext cx="7620000" cy="5029200"/>
          </a:xfrm>
        </p:spPr>
        <p:txBody>
          <a:bodyPr/>
          <a:lstStyle/>
          <a:p>
            <a:pPr lvl="1" eaLnBrk="1" hangingPunct="1">
              <a:buClr>
                <a:srgbClr val="333399"/>
              </a:buClr>
              <a:buFont typeface="Arial" pitchFamily="34" charset="0"/>
              <a:buChar char="•"/>
            </a:pPr>
            <a:r>
              <a:rPr lang="en-US" dirty="0" smtClean="0">
                <a:solidFill>
                  <a:srgbClr val="000000"/>
                </a:solidFill>
                <a:latin typeface="Tahoma" pitchFamily="34" charset="0"/>
              </a:rPr>
              <a:t>Financial, consumer records and other documentation are maintained and retained for a period of three years in accord with federal requirements.</a:t>
            </a:r>
          </a:p>
          <a:p>
            <a:pPr lvl="1" eaLnBrk="1" hangingPunct="1">
              <a:buClr>
                <a:srgbClr val="333399"/>
              </a:buClr>
              <a:buFont typeface="Arial" pitchFamily="34" charset="0"/>
              <a:buChar char="•"/>
            </a:pPr>
            <a:endParaRPr lang="en-US" dirty="0" smtClean="0">
              <a:solidFill>
                <a:srgbClr val="000000"/>
              </a:solidFill>
              <a:latin typeface="Tahoma" pitchFamily="34" charset="0"/>
            </a:endParaRPr>
          </a:p>
          <a:p>
            <a:pPr lvl="1" eaLnBrk="1" hangingPunct="1">
              <a:buClr>
                <a:srgbClr val="333399"/>
              </a:buClr>
              <a:buFont typeface="Arial" pitchFamily="34" charset="0"/>
              <a:buChar char="•"/>
            </a:pPr>
            <a:r>
              <a:rPr lang="en-US" dirty="0" smtClean="0">
                <a:solidFill>
                  <a:srgbClr val="000000"/>
                </a:solidFill>
                <a:latin typeface="Tahoma" pitchFamily="34" charset="0"/>
              </a:rPr>
              <a:t>If the CIL expended $500,000 or more in federal awards, an annual nonfederal audit including funds received under Title VII has been conducted and a copy thereof submitted to the Federal Audit Clearinghouse as required.</a:t>
            </a:r>
          </a:p>
          <a:p>
            <a:pPr marL="457200" lvl="1" indent="0" eaLnBrk="1" hangingPunct="1">
              <a:buClr>
                <a:srgbClr val="333399"/>
              </a:buClr>
              <a:buNone/>
            </a:pPr>
            <a:endParaRPr lang="en-US" dirty="0" smtClean="0">
              <a:solidFill>
                <a:srgbClr val="000000"/>
              </a:solidFill>
              <a:latin typeface="Tahoma" pitchFamily="34" charset="0"/>
            </a:endParaRPr>
          </a:p>
        </p:txBody>
      </p:sp>
    </p:spTree>
    <p:extLst>
      <p:ext uri="{BB962C8B-B14F-4D97-AF65-F5344CB8AC3E}">
        <p14:creationId xmlns:p14="http://schemas.microsoft.com/office/powerpoint/2010/main" val="2009861320"/>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Resolution of concerns may require</a:t>
            </a:r>
            <a:endParaRPr lang="en-US" dirty="0"/>
          </a:p>
        </p:txBody>
      </p:sp>
      <p:sp>
        <p:nvSpPr>
          <p:cNvPr id="3" name="Content Placeholder 2"/>
          <p:cNvSpPr>
            <a:spLocks noGrp="1"/>
          </p:cNvSpPr>
          <p:nvPr>
            <p:ph idx="1"/>
          </p:nvPr>
        </p:nvSpPr>
        <p:spPr>
          <a:xfrm>
            <a:off x="685800" y="1219200"/>
            <a:ext cx="7315200" cy="50292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Corrective Action Plan with target dates</a:t>
            </a:r>
          </a:p>
          <a:p>
            <a:pPr eaLnBrk="1" hangingPunct="1">
              <a:buClr>
                <a:srgbClr val="333399"/>
              </a:buClr>
              <a:buFont typeface="Tahoma" pitchFamily="34" charset="0"/>
              <a:buChar char="•"/>
            </a:pPr>
            <a:r>
              <a:rPr lang="en-US" dirty="0" smtClean="0">
                <a:solidFill>
                  <a:srgbClr val="000000"/>
                </a:solidFill>
                <a:latin typeface="Tahoma" pitchFamily="34" charset="0"/>
              </a:rPr>
              <a:t>Addressing in the three-year program and financial planning objectives for the center, including the goals that flow from the mission</a:t>
            </a:r>
          </a:p>
          <a:p>
            <a:pPr eaLnBrk="1" hangingPunct="1">
              <a:buClr>
                <a:srgbClr val="333399"/>
              </a:buClr>
              <a:buFont typeface="Tahoma" pitchFamily="34" charset="0"/>
              <a:buChar char="•"/>
            </a:pPr>
            <a:r>
              <a:rPr lang="en-US" dirty="0" smtClean="0">
                <a:solidFill>
                  <a:srgbClr val="000000"/>
                </a:solidFill>
                <a:latin typeface="Tahoma" pitchFamily="34" charset="0"/>
              </a:rPr>
              <a:t>Written policy and procedures</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Training for staff and board regarding expectations</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Implementation thoroughly documented</a:t>
            </a:r>
          </a:p>
          <a:p>
            <a:pPr eaLnBrk="1" hangingPunct="1">
              <a:buClr>
                <a:srgbClr val="333399"/>
              </a:buClr>
              <a:buNone/>
            </a:pPr>
            <a:endParaRPr lang="en-US" dirty="0">
              <a:solidFill>
                <a:srgbClr val="000000"/>
              </a:solidFill>
              <a:latin typeface="Tahoma" pitchFamily="34" charset="0"/>
            </a:endParaRPr>
          </a:p>
          <a:p>
            <a:endParaRPr lang="en-US" dirty="0"/>
          </a:p>
        </p:txBody>
      </p:sp>
    </p:spTree>
    <p:extLst>
      <p:ext uri="{BB962C8B-B14F-4D97-AF65-F5344CB8AC3E}">
        <p14:creationId xmlns:p14="http://schemas.microsoft.com/office/powerpoint/2010/main" val="3975226177"/>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Questions and Answers</a:t>
            </a:r>
          </a:p>
        </p:txBody>
      </p:sp>
      <p:sp>
        <p:nvSpPr>
          <p:cNvPr id="17411" name="Rectangle 3"/>
          <p:cNvSpPr>
            <a:spLocks noGrp="1" noChangeArrowheads="1"/>
          </p:cNvSpPr>
          <p:nvPr>
            <p:ph idx="1"/>
          </p:nvPr>
        </p:nvSpPr>
        <p:spPr/>
        <p:txBody>
          <a:bodyPr/>
          <a:lstStyle/>
          <a:p>
            <a:pPr>
              <a:buFont typeface="Wingdings" pitchFamily="2" charset="2"/>
              <a:buNone/>
              <a:defRPr/>
            </a:pPr>
            <a:r>
              <a:rPr lang="en-US" dirty="0" smtClean="0"/>
              <a:t>Got questions?</a:t>
            </a:r>
          </a:p>
        </p:txBody>
      </p:sp>
      <p:sp>
        <p:nvSpPr>
          <p:cNvPr id="17412"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3F3B27-32F6-4F7F-BC6E-1AA798A17ECB}" type="slidenum">
              <a:rPr lang="en-US" smtClean="0"/>
              <a:pPr eaLnBrk="1" hangingPunct="1"/>
              <a:t>61</a:t>
            </a:fld>
            <a:endParaRPr lang="en-US" smtClean="0"/>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274638"/>
            <a:ext cx="7696200" cy="1096962"/>
          </a:xfrm>
        </p:spPr>
        <p:txBody>
          <a:bodyPr/>
          <a:lstStyle/>
          <a:p>
            <a:pPr eaLnBrk="1" hangingPunct="1">
              <a:defRPr/>
            </a:pPr>
            <a:r>
              <a:rPr lang="en-US" dirty="0"/>
              <a:t>For more </a:t>
            </a:r>
            <a:r>
              <a:rPr lang="en-US" dirty="0" smtClean="0"/>
              <a:t>information</a:t>
            </a:r>
            <a:endParaRPr lang="en-US" dirty="0"/>
          </a:p>
        </p:txBody>
      </p:sp>
      <p:sp>
        <p:nvSpPr>
          <p:cNvPr id="40964" name="Rectangle 3"/>
          <p:cNvSpPr>
            <a:spLocks noGrp="1" noChangeArrowheads="1"/>
          </p:cNvSpPr>
          <p:nvPr>
            <p:ph type="body" idx="1"/>
          </p:nvPr>
        </p:nvSpPr>
        <p:spPr>
          <a:xfrm>
            <a:off x="381000" y="1600200"/>
            <a:ext cx="8458200" cy="4419600"/>
          </a:xfrm>
        </p:spPr>
        <p:txBody>
          <a:bodyPr/>
          <a:lstStyle/>
          <a:p>
            <a:pPr eaLnBrk="1" hangingPunct="1">
              <a:buFont typeface="Tahoma" pitchFamily="34" charset="0"/>
              <a:buNone/>
            </a:pPr>
            <a:r>
              <a:rPr lang="en-US" dirty="0" smtClean="0"/>
              <a:t>Contact:</a:t>
            </a:r>
          </a:p>
          <a:p>
            <a:pPr eaLnBrk="1" hangingPunct="1">
              <a:buFont typeface="Tahoma" pitchFamily="34" charset="0"/>
              <a:buNone/>
            </a:pPr>
            <a:endParaRPr lang="en-US" sz="1800" dirty="0" smtClean="0"/>
          </a:p>
          <a:p>
            <a:pPr lvl="1" eaLnBrk="1" hangingPunct="1">
              <a:buFont typeface="Tahoma" pitchFamily="34" charset="0"/>
              <a:buNone/>
            </a:pPr>
            <a:r>
              <a:rPr lang="en-US" sz="2800" dirty="0" smtClean="0">
                <a:solidFill>
                  <a:schemeClr val="tx1"/>
                </a:solidFill>
              </a:rPr>
              <a:t>Paula McElwee</a:t>
            </a:r>
          </a:p>
          <a:p>
            <a:pPr lvl="1" eaLnBrk="1" hangingPunct="1">
              <a:buFont typeface="Tahoma" pitchFamily="34" charset="0"/>
              <a:buNone/>
            </a:pPr>
            <a:r>
              <a:rPr lang="en-US" sz="2800" dirty="0" smtClean="0">
                <a:hlinkClick r:id="rId2"/>
              </a:rPr>
              <a:t>paulamcelwee@sbcglobal.net</a:t>
            </a:r>
            <a:endParaRPr lang="en-US" sz="2800" dirty="0" smtClean="0"/>
          </a:p>
          <a:p>
            <a:pPr lvl="1" eaLnBrk="1" hangingPunct="1">
              <a:buFont typeface="Tahoma" pitchFamily="34" charset="0"/>
              <a:buNone/>
            </a:pPr>
            <a:endParaRPr lang="en-US" sz="2800" dirty="0" smtClean="0"/>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p>
          <a:p>
            <a:pPr lvl="1" eaLnBrk="1" hangingPunct="1">
              <a:buFont typeface="Tahoma" pitchFamily="34" charset="0"/>
              <a:buNone/>
            </a:pPr>
            <a:endParaRPr lang="en-US" dirty="0" smtClean="0"/>
          </a:p>
          <a:p>
            <a:pPr eaLnBrk="1" hangingPunct="1"/>
            <a:endParaRPr lang="en-US" dirty="0" smtClean="0"/>
          </a:p>
        </p:txBody>
      </p:sp>
    </p:spTree>
    <p:extLst>
      <p:ext uri="{BB962C8B-B14F-4D97-AF65-F5344CB8AC3E}">
        <p14:creationId xmlns:p14="http://schemas.microsoft.com/office/powerpoint/2010/main" val="232044987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a typeface="+mj-ea"/>
                <a:cs typeface="+mj-cs"/>
              </a:rPr>
              <a:t>CIL-NET Attribution</a:t>
            </a:r>
          </a:p>
        </p:txBody>
      </p:sp>
      <p:sp>
        <p:nvSpPr>
          <p:cNvPr id="178179" name="Rectangle 3"/>
          <p:cNvSpPr>
            <a:spLocks noGrp="1" noChangeArrowheads="1"/>
          </p:cNvSpPr>
          <p:nvPr>
            <p:ph idx="1"/>
          </p:nvPr>
        </p:nvSpPr>
        <p:spPr>
          <a:xfrm>
            <a:off x="381000" y="990600"/>
            <a:ext cx="8077200" cy="5181600"/>
          </a:xfrm>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a:t>
            </a:r>
            <a:r>
              <a:rPr lang="en-US" dirty="0"/>
              <a:t>H132B120001</a:t>
            </a:r>
            <a:r>
              <a:rPr lang="en-US" dirty="0" smtClean="0">
                <a:ea typeface="ＭＳ Ｐゴシック" pitchFamily="-1" charset="-128"/>
              </a:rPr>
              <a:t>.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CIL-NET, a project of the IL-NET, an ILRU/NCIL/APRIL National Training and Technical Assistance Program.</a:t>
            </a:r>
            <a:endParaRPr lang="en-US" sz="2400" dirty="0" smtClean="0">
              <a:ea typeface="ＭＳ Ｐゴシック" pitchFamily="-1" charset="-128"/>
            </a:endParaRPr>
          </a:p>
        </p:txBody>
      </p:sp>
    </p:spTree>
    <p:extLst>
      <p:ext uri="{BB962C8B-B14F-4D97-AF65-F5344CB8AC3E}">
        <p14:creationId xmlns:p14="http://schemas.microsoft.com/office/powerpoint/2010/main" val="2549058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be asked to gather documents</a:t>
            </a:r>
            <a:endParaRPr lang="en-US" dirty="0"/>
          </a:p>
        </p:txBody>
      </p:sp>
      <p:sp>
        <p:nvSpPr>
          <p:cNvPr id="3" name="Content Placeholder 2"/>
          <p:cNvSpPr>
            <a:spLocks noGrp="1"/>
          </p:cNvSpPr>
          <p:nvPr>
            <p:ph idx="1"/>
          </p:nvPr>
        </p:nvSpPr>
        <p:spPr/>
        <p:txBody>
          <a:bodyPr/>
          <a:lstStyle/>
          <a:p>
            <a:r>
              <a:rPr lang="en-US" i="1" dirty="0" smtClean="0">
                <a:solidFill>
                  <a:srgbClr val="C00000"/>
                </a:solidFill>
              </a:rPr>
              <a:t>TIP: </a:t>
            </a:r>
            <a:r>
              <a:rPr lang="en-US" dirty="0" smtClean="0"/>
              <a:t>One or more of your reviewers may need an </a:t>
            </a:r>
            <a:r>
              <a:rPr lang="en-US" dirty="0" smtClean="0">
                <a:solidFill>
                  <a:srgbClr val="C00000"/>
                </a:solidFill>
              </a:rPr>
              <a:t>alternative format or other reasonable accommodation </a:t>
            </a:r>
            <a:r>
              <a:rPr lang="en-US" dirty="0" smtClean="0"/>
              <a:t>to access documents.</a:t>
            </a:r>
          </a:p>
          <a:p>
            <a:r>
              <a:rPr lang="en-US" i="1" dirty="0" smtClean="0">
                <a:solidFill>
                  <a:srgbClr val="C00000"/>
                </a:solidFill>
              </a:rPr>
              <a:t>TIP:</a:t>
            </a:r>
            <a:r>
              <a:rPr lang="en-US" i="1" dirty="0" smtClean="0"/>
              <a:t> </a:t>
            </a:r>
            <a:r>
              <a:rPr lang="en-US" dirty="0" smtClean="0">
                <a:solidFill>
                  <a:srgbClr val="C00000"/>
                </a:solidFill>
              </a:rPr>
              <a:t>Copy documents multiple times </a:t>
            </a:r>
            <a:r>
              <a:rPr lang="en-US" dirty="0" smtClean="0"/>
              <a:t>if you set up files for each review area or item.</a:t>
            </a:r>
          </a:p>
          <a:p>
            <a:r>
              <a:rPr lang="en-US" i="1" dirty="0" smtClean="0">
                <a:solidFill>
                  <a:srgbClr val="C00000"/>
                </a:solidFill>
              </a:rPr>
              <a:t>TIP: </a:t>
            </a:r>
            <a:r>
              <a:rPr lang="en-US" dirty="0" smtClean="0">
                <a:solidFill>
                  <a:srgbClr val="C00000"/>
                </a:solidFill>
              </a:rPr>
              <a:t>Highlight</a:t>
            </a:r>
            <a:r>
              <a:rPr lang="en-US" dirty="0" smtClean="0"/>
              <a:t> specific wording to show you meet the requirement. For example, in the folder on consumer control, highlight the bylaws provision stating that 51% of your board have a significant disability. Also include highlighted policy, roster w/ disability status, and board self-disclosure forms.</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6</a:t>
            </a:fld>
            <a:endParaRPr lang="en-US"/>
          </a:p>
        </p:txBody>
      </p:sp>
    </p:spTree>
    <p:extLst>
      <p:ext uri="{BB962C8B-B14F-4D97-AF65-F5344CB8AC3E}">
        <p14:creationId xmlns:p14="http://schemas.microsoft.com/office/powerpoint/2010/main" val="410791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609600"/>
          </a:xfrm>
        </p:spPr>
        <p:txBody>
          <a:bodyPr/>
          <a:lstStyle/>
          <a:p>
            <a:r>
              <a:rPr lang="en-US" dirty="0" smtClean="0"/>
              <a:t>Think about who will be good to interview</a:t>
            </a:r>
            <a:endParaRPr lang="en-US" dirty="0"/>
          </a:p>
        </p:txBody>
      </p:sp>
      <p:sp>
        <p:nvSpPr>
          <p:cNvPr id="3" name="Content Placeholder 2"/>
          <p:cNvSpPr>
            <a:spLocks noGrp="1"/>
          </p:cNvSpPr>
          <p:nvPr>
            <p:ph idx="1"/>
          </p:nvPr>
        </p:nvSpPr>
        <p:spPr>
          <a:xfrm>
            <a:off x="304800" y="914400"/>
            <a:ext cx="8610600" cy="5334000"/>
          </a:xfrm>
        </p:spPr>
        <p:txBody>
          <a:bodyPr/>
          <a:lstStyle/>
          <a:p>
            <a:r>
              <a:rPr lang="en-US" dirty="0" smtClean="0">
                <a:solidFill>
                  <a:srgbClr val="A50021"/>
                </a:solidFill>
              </a:rPr>
              <a:t>Board chair</a:t>
            </a:r>
            <a:r>
              <a:rPr lang="en-US" dirty="0" smtClean="0"/>
              <a:t>, but there may also be other board </a:t>
            </a:r>
            <a:r>
              <a:rPr lang="en-US" dirty="0" smtClean="0">
                <a:solidFill>
                  <a:srgbClr val="A50021"/>
                </a:solidFill>
              </a:rPr>
              <a:t>members</a:t>
            </a:r>
            <a:r>
              <a:rPr lang="en-US" dirty="0" smtClean="0"/>
              <a:t> who have specific history or expertise you want to share. More can come to the orientation and talk to the survey team.</a:t>
            </a:r>
          </a:p>
          <a:p>
            <a:r>
              <a:rPr lang="en-US" dirty="0" smtClean="0"/>
              <a:t>If you use an </a:t>
            </a:r>
            <a:r>
              <a:rPr lang="en-US" dirty="0" smtClean="0">
                <a:solidFill>
                  <a:srgbClr val="A50021"/>
                </a:solidFill>
              </a:rPr>
              <a:t>outside accountant </a:t>
            </a:r>
            <a:r>
              <a:rPr lang="en-US" dirty="0" smtClean="0"/>
              <a:t>for some of your financial processes, they should be available.</a:t>
            </a:r>
          </a:p>
          <a:p>
            <a:r>
              <a:rPr lang="en-US" dirty="0" smtClean="0"/>
              <a:t>Consider inviting </a:t>
            </a:r>
            <a:r>
              <a:rPr lang="en-US" dirty="0" smtClean="0">
                <a:solidFill>
                  <a:srgbClr val="A50021"/>
                </a:solidFill>
              </a:rPr>
              <a:t>consumers</a:t>
            </a:r>
            <a:r>
              <a:rPr lang="en-US" dirty="0" smtClean="0"/>
              <a:t> who most “get” the philosophy, who can express different service options and who demonstrate the range of services, disabilities and ethnic communities.</a:t>
            </a:r>
          </a:p>
          <a:p>
            <a:r>
              <a:rPr lang="en-US" dirty="0" smtClean="0"/>
              <a:t>Who </a:t>
            </a:r>
            <a:r>
              <a:rPr lang="en-US" dirty="0" smtClean="0">
                <a:solidFill>
                  <a:srgbClr val="A50021"/>
                </a:solidFill>
              </a:rPr>
              <a:t>understands the data </a:t>
            </a:r>
            <a:r>
              <a:rPr lang="en-US" dirty="0" smtClean="0"/>
              <a:t>used in 704 report?</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7</a:t>
            </a:fld>
            <a:endParaRPr lang="en-US"/>
          </a:p>
        </p:txBody>
      </p:sp>
    </p:spTree>
    <p:extLst>
      <p:ext uri="{BB962C8B-B14F-4D97-AF65-F5344CB8AC3E}">
        <p14:creationId xmlns:p14="http://schemas.microsoft.com/office/powerpoint/2010/main" val="202064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Legal documents for review</a:t>
            </a:r>
          </a:p>
        </p:txBody>
      </p:sp>
      <p:sp>
        <p:nvSpPr>
          <p:cNvPr id="4099" name="Rectangle 3"/>
          <p:cNvSpPr>
            <a:spLocks noGrp="1" noChangeArrowheads="1"/>
          </p:cNvSpPr>
          <p:nvPr>
            <p:ph idx="1"/>
          </p:nvPr>
        </p:nvSpPr>
        <p:spPr>
          <a:xfrm>
            <a:off x="304800" y="1066800"/>
            <a:ext cx="8610600" cy="5181600"/>
          </a:xfrm>
        </p:spPr>
        <p:txBody>
          <a:bodyPr/>
          <a:lstStyle/>
          <a:p>
            <a:r>
              <a:rPr lang="en-US" sz="3000" dirty="0" smtClean="0"/>
              <a:t>Articles of Incorporation</a:t>
            </a:r>
          </a:p>
          <a:p>
            <a:r>
              <a:rPr lang="en-US" sz="3000" dirty="0" smtClean="0"/>
              <a:t>501(c)(3) certificate</a:t>
            </a:r>
          </a:p>
          <a:p>
            <a:r>
              <a:rPr lang="en-US" sz="3000" dirty="0" smtClean="0"/>
              <a:t>Bylaws</a:t>
            </a:r>
          </a:p>
          <a:p>
            <a:r>
              <a:rPr lang="en-US" sz="3000" dirty="0" smtClean="0"/>
              <a:t>IRS Form 990 and supporting documents</a:t>
            </a:r>
          </a:p>
          <a:p>
            <a:r>
              <a:rPr lang="en-US" sz="3000" dirty="0" smtClean="0"/>
              <a:t>Applicable licenses</a:t>
            </a:r>
          </a:p>
          <a:p>
            <a:r>
              <a:rPr lang="en-US" sz="3000" dirty="0" smtClean="0"/>
              <a:t>Contracts/written agreements w/ funders &amp; partners</a:t>
            </a:r>
          </a:p>
          <a:p>
            <a:r>
              <a:rPr lang="en-US" sz="3000" dirty="0" smtClean="0"/>
              <a:t>Insurance policies</a:t>
            </a:r>
          </a:p>
          <a:p>
            <a:r>
              <a:rPr lang="en-US" sz="3000" dirty="0" smtClean="0">
                <a:solidFill>
                  <a:srgbClr val="C00000"/>
                </a:solidFill>
              </a:rPr>
              <a:t>Original</a:t>
            </a:r>
            <a:r>
              <a:rPr lang="en-US" sz="3000" dirty="0" smtClean="0"/>
              <a:t> RSA-approved application for Part C funds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8</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5135</Words>
  <Application>Microsoft Office PowerPoint</Application>
  <PresentationFormat>On-screen Show (4:3)</PresentationFormat>
  <Paragraphs>443</Paragraphs>
  <Slides>64</Slides>
  <Notes>27</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Default Design</vt:lpstr>
      <vt:lpstr>CIL-NET Presents… </vt:lpstr>
      <vt:lpstr>Why use and know RSA’s review tool?</vt:lpstr>
      <vt:lpstr>RSA increasing the number of reviews?</vt:lpstr>
      <vt:lpstr>You want to be ready anyway!</vt:lpstr>
      <vt:lpstr>As you review, collect and organize</vt:lpstr>
      <vt:lpstr>You won’t have to share your own review</vt:lpstr>
      <vt:lpstr>You will be asked to gather documents</vt:lpstr>
      <vt:lpstr>Think about who will be good to interview</vt:lpstr>
      <vt:lpstr>Legal documents for review</vt:lpstr>
      <vt:lpstr>A TIP about that original application...</vt:lpstr>
      <vt:lpstr>Other records</vt:lpstr>
      <vt:lpstr>Review of the Consumer Service Record</vt:lpstr>
      <vt:lpstr>TIP: If you copy excerpts from Consumer service record for your review files…</vt:lpstr>
      <vt:lpstr>From here on – actual checklist items</vt:lpstr>
      <vt:lpstr>Evaluation Standard 1 – IL Philosophy</vt:lpstr>
      <vt:lpstr>Verification Checklist Items</vt:lpstr>
      <vt:lpstr>Verification cont.</vt:lpstr>
      <vt:lpstr>Self-help and Self-advocacy</vt:lpstr>
      <vt:lpstr>Development of Peer Relationship and Peer Role Models</vt:lpstr>
      <vt:lpstr>Equal Access</vt:lpstr>
      <vt:lpstr>Advocates for and conducts activities  that promote equal access</vt:lpstr>
      <vt:lpstr>Evaluation Standard 2 –  Provision of Services</vt:lpstr>
      <vt:lpstr>Evidence that services are cross-disability</vt:lpstr>
      <vt:lpstr>Evaluation Standard 3 – Independent Living Goals</vt:lpstr>
      <vt:lpstr>Evidence regarding IL Goals</vt:lpstr>
      <vt:lpstr>Consumer Record Review</vt:lpstr>
      <vt:lpstr>Cont. Consumer Service Record</vt:lpstr>
      <vt:lpstr>Specifics about ILPs…</vt:lpstr>
      <vt:lpstr>From actual compliance reviews…</vt:lpstr>
      <vt:lpstr>TIP: Documentation is a legal requirement</vt:lpstr>
      <vt:lpstr>Questions &amp; Answers</vt:lpstr>
      <vt:lpstr>Evaluation Standard 4 –  Community Options</vt:lpstr>
      <vt:lpstr>Evidence of compliance for Indicator 4</vt:lpstr>
      <vt:lpstr>Evaluation Standard 5 – Core Services</vt:lpstr>
      <vt:lpstr>TIP re: proving the four core services…</vt:lpstr>
      <vt:lpstr>Four core services include…</vt:lpstr>
      <vt:lpstr>Other Independent Living Services…</vt:lpstr>
      <vt:lpstr>Evaluation Standard 6 –  Resource Development Activities</vt:lpstr>
      <vt:lpstr>Evidence related to Resource Development</vt:lpstr>
      <vt:lpstr>Program and Financial Planning Objectives</vt:lpstr>
      <vt:lpstr>Also recommended planning practices…</vt:lpstr>
      <vt:lpstr>704 Report Accuracy and Documentation</vt:lpstr>
      <vt:lpstr>Organizational and Personnel Practices</vt:lpstr>
      <vt:lpstr>Staff Development and Training</vt:lpstr>
      <vt:lpstr>Conflicts of Interest</vt:lpstr>
      <vt:lpstr>Confidentiality</vt:lpstr>
      <vt:lpstr>Drug-Free Workplace</vt:lpstr>
      <vt:lpstr>Insurance Coverage</vt:lpstr>
      <vt:lpstr>Nondiscrimination</vt:lpstr>
      <vt:lpstr>Prohibition Against Lobbying</vt:lpstr>
      <vt:lpstr>2 CFR 230 Appendix B Item 25</vt:lpstr>
      <vt:lpstr>Personnel Cost Allocation</vt:lpstr>
      <vt:lpstr>Fiscal Management</vt:lpstr>
      <vt:lpstr>Fiscal Management cont.</vt:lpstr>
      <vt:lpstr>Accounting Systems EDGAR 34 CFR 74.21</vt:lpstr>
      <vt:lpstr>Travel Costs</vt:lpstr>
      <vt:lpstr>Procurement</vt:lpstr>
      <vt:lpstr>Property EDGAR 34 CFR 74.34(f) and (g), 74.44(a)</vt:lpstr>
      <vt:lpstr>Property records include</vt:lpstr>
      <vt:lpstr>Records Retention and Audit</vt:lpstr>
      <vt:lpstr>Resolution of concerns may require</vt:lpstr>
      <vt:lpstr>Questions and Answers</vt:lpstr>
      <vt:lpstr>For more information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Paula McElwee</cp:lastModifiedBy>
  <cp:revision>136</cp:revision>
  <cp:lastPrinted>2011-11-29T13:33:09Z</cp:lastPrinted>
  <dcterms:created xsi:type="dcterms:W3CDTF">2011-01-05T14:17:40Z</dcterms:created>
  <dcterms:modified xsi:type="dcterms:W3CDTF">2013-08-20T15:02:26Z</dcterms:modified>
</cp:coreProperties>
</file>