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31"/>
  </p:notesMasterIdLst>
  <p:handoutMasterIdLst>
    <p:handoutMasterId r:id="rId32"/>
  </p:handoutMasterIdLst>
  <p:sldIdLst>
    <p:sldId id="256" r:id="rId2"/>
    <p:sldId id="296" r:id="rId3"/>
    <p:sldId id="305" r:id="rId4"/>
    <p:sldId id="294" r:id="rId5"/>
    <p:sldId id="322" r:id="rId6"/>
    <p:sldId id="323" r:id="rId7"/>
    <p:sldId id="324" r:id="rId8"/>
    <p:sldId id="303" r:id="rId9"/>
    <p:sldId id="304" r:id="rId10"/>
    <p:sldId id="298" r:id="rId11"/>
    <p:sldId id="325" r:id="rId12"/>
    <p:sldId id="326" r:id="rId13"/>
    <p:sldId id="302" r:id="rId14"/>
    <p:sldId id="299" r:id="rId15"/>
    <p:sldId id="320" r:id="rId16"/>
    <p:sldId id="328" r:id="rId17"/>
    <p:sldId id="327" r:id="rId18"/>
    <p:sldId id="306" r:id="rId19"/>
    <p:sldId id="307" r:id="rId20"/>
    <p:sldId id="314" r:id="rId21"/>
    <p:sldId id="308" r:id="rId22"/>
    <p:sldId id="309" r:id="rId23"/>
    <p:sldId id="311" r:id="rId24"/>
    <p:sldId id="310" r:id="rId25"/>
    <p:sldId id="312" r:id="rId26"/>
    <p:sldId id="315" r:id="rId27"/>
    <p:sldId id="318" r:id="rId28"/>
    <p:sldId id="321" r:id="rId29"/>
    <p:sldId id="261" r:id="rId3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9815" autoAdjust="0"/>
  </p:normalViewPr>
  <p:slideViewPr>
    <p:cSldViewPr>
      <p:cViewPr varScale="1">
        <p:scale>
          <a:sx n="67" d="100"/>
          <a:sy n="67" d="100"/>
        </p:scale>
        <p:origin x="-100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1908" y="-90"/>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r>
              <a:rPr lang="en-US" dirty="0" smtClean="0"/>
              <a:t>Some Work, Many Don’t: Looking at the Pros and Cons of Alternative Arthritis Therapies</a:t>
            </a:r>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302D2831-23D2-4641-AACA-30F79AD0A16C}" type="datetimeFigureOut">
              <a:rPr lang="en-US" smtClean="0"/>
              <a:pPr/>
              <a:t>8/24/2012</a:t>
            </a:fld>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r>
              <a:rPr lang="en-US" dirty="0" smtClean="0"/>
              <a:t>APRIL IL Conversation</a:t>
            </a:r>
            <a:endParaRPr lang="en-US" dirty="0"/>
          </a:p>
        </p:txBody>
      </p:sp>
      <p:sp>
        <p:nvSpPr>
          <p:cNvPr id="6" name="Footer Placeholder 5"/>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r>
              <a:rPr lang="en-US" dirty="0" smtClean="0"/>
              <a:t>Karen Funkenbusch, University of Missouri</a:t>
            </a:r>
            <a:endParaRPr lang="en-US" dirty="0"/>
          </a:p>
        </p:txBody>
      </p:sp>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A25A231D-A1FE-4512-A944-84174DA2BB49}" type="datetimeFigureOut">
              <a:rPr lang="en-US" smtClean="0"/>
              <a:pPr/>
              <a:t>8/24/2012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r>
              <a:rPr lang="en-US" smtClean="0"/>
              <a:t>Karen Funkenbusch, University of Missouri</a:t>
            </a: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83E49A8-DFC2-4AF6-8DF7-C195D695BC24}" type="slidenum">
              <a:rPr lang="en-US" smtClean="0"/>
              <a:pPr/>
              <a:t>‹#›</a:t>
            </a:fld>
            <a:endParaRPr lang="en-US"/>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3E49A8-DFC2-4AF6-8DF7-C195D695BC24}" type="slidenum">
              <a:rPr lang="en-US" smtClean="0"/>
              <a:pPr/>
              <a:t>1</a:t>
            </a:fld>
            <a:endParaRPr lang="en-US"/>
          </a:p>
        </p:txBody>
      </p:sp>
      <p:sp>
        <p:nvSpPr>
          <p:cNvPr id="5" name="Date Placeholder 4"/>
          <p:cNvSpPr>
            <a:spLocks noGrp="1"/>
          </p:cNvSpPr>
          <p:nvPr>
            <p:ph type="dt" idx="11"/>
          </p:nvPr>
        </p:nvSpPr>
        <p:spPr/>
        <p:txBody>
          <a:bodyPr/>
          <a:lstStyle/>
          <a:p>
            <a:fld id="{73081A65-6289-4F6D-B6CA-63BA6A068F68}" type="datetime1">
              <a:rPr lang="en-US" smtClean="0"/>
              <a:pPr/>
              <a:t>8/24/2012</a:t>
            </a:fld>
            <a:endParaRPr lang="en-US"/>
          </a:p>
        </p:txBody>
      </p:sp>
      <p:sp>
        <p:nvSpPr>
          <p:cNvPr id="6" name="Footer Placeholder 5"/>
          <p:cNvSpPr>
            <a:spLocks noGrp="1"/>
          </p:cNvSpPr>
          <p:nvPr>
            <p:ph type="ftr" sz="quarter" idx="12"/>
          </p:nvPr>
        </p:nvSpPr>
        <p:spPr/>
        <p:txBody>
          <a:bodyPr/>
          <a:lstStyle/>
          <a:p>
            <a:r>
              <a:rPr lang="en-US" smtClean="0"/>
              <a:t>Karen Funkenbusch, University of Missouri</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9864D870-486E-412E-874E-FC2D1A8D22EB}" type="datetime1">
              <a:rPr lang="en-US" smtClean="0"/>
              <a:t>8/24/2012</a:t>
            </a:fld>
            <a:endParaRPr lang="en-US"/>
          </a:p>
        </p:txBody>
      </p:sp>
      <p:sp>
        <p:nvSpPr>
          <p:cNvPr id="5" name="Footer Placeholder 4"/>
          <p:cNvSpPr>
            <a:spLocks noGrp="1"/>
          </p:cNvSpPr>
          <p:nvPr>
            <p:ph type="ftr" sz="quarter" idx="11"/>
          </p:nvPr>
        </p:nvSpPr>
        <p:spPr/>
        <p:txBody>
          <a:bodyPr/>
          <a:lstStyle/>
          <a:p>
            <a:r>
              <a:rPr lang="en-US" smtClean="0"/>
              <a:t>Karen Funkenbusch, University of Missouri</a:t>
            </a:r>
            <a:endParaRPr lang="en-US"/>
          </a:p>
        </p:txBody>
      </p:sp>
      <p:sp>
        <p:nvSpPr>
          <p:cNvPr id="6" name="Slide Number Placeholder 5"/>
          <p:cNvSpPr>
            <a:spLocks noGrp="1"/>
          </p:cNvSpPr>
          <p:nvPr>
            <p:ph type="sldNum" sz="quarter" idx="12"/>
          </p:nvPr>
        </p:nvSpPr>
        <p:spPr/>
        <p:txBody>
          <a:bodyPr/>
          <a:lstStyle/>
          <a:p>
            <a:fld id="{983E49A8-DFC2-4AF6-8DF7-C195D695BC2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EBBB9A74-3595-4D42-8B06-4C59032DFEB2}" type="datetime1">
              <a:rPr lang="en-US" smtClean="0"/>
              <a:t>8/24/2012</a:t>
            </a:fld>
            <a:endParaRPr lang="en-US"/>
          </a:p>
        </p:txBody>
      </p:sp>
      <p:sp>
        <p:nvSpPr>
          <p:cNvPr id="5" name="Footer Placeholder 4"/>
          <p:cNvSpPr>
            <a:spLocks noGrp="1"/>
          </p:cNvSpPr>
          <p:nvPr>
            <p:ph type="ftr" sz="quarter" idx="11"/>
          </p:nvPr>
        </p:nvSpPr>
        <p:spPr/>
        <p:txBody>
          <a:bodyPr/>
          <a:lstStyle/>
          <a:p>
            <a:r>
              <a:rPr lang="en-US" smtClean="0"/>
              <a:t>Karen Funkenbusch, University of Missouri</a:t>
            </a:r>
            <a:endParaRPr lang="en-US"/>
          </a:p>
        </p:txBody>
      </p:sp>
      <p:sp>
        <p:nvSpPr>
          <p:cNvPr id="6" name="Slide Number Placeholder 5"/>
          <p:cNvSpPr>
            <a:spLocks noGrp="1"/>
          </p:cNvSpPr>
          <p:nvPr>
            <p:ph type="sldNum" sz="quarter" idx="12"/>
          </p:nvPr>
        </p:nvSpPr>
        <p:spPr/>
        <p:txBody>
          <a:bodyPr/>
          <a:lstStyle/>
          <a:p>
            <a:fld id="{983E49A8-DFC2-4AF6-8DF7-C195D695BC2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154E04AF-93D0-433C-915B-8E8098884E0B}" type="datetime1">
              <a:rPr lang="en-US" smtClean="0"/>
              <a:t>8/24/2012</a:t>
            </a:fld>
            <a:endParaRPr lang="en-US"/>
          </a:p>
        </p:txBody>
      </p:sp>
      <p:sp>
        <p:nvSpPr>
          <p:cNvPr id="5" name="Footer Placeholder 4"/>
          <p:cNvSpPr>
            <a:spLocks noGrp="1"/>
          </p:cNvSpPr>
          <p:nvPr>
            <p:ph type="ftr" sz="quarter" idx="11"/>
          </p:nvPr>
        </p:nvSpPr>
        <p:spPr/>
        <p:txBody>
          <a:bodyPr/>
          <a:lstStyle/>
          <a:p>
            <a:r>
              <a:rPr lang="en-US" smtClean="0"/>
              <a:t>Karen Funkenbusch, University of Missouri</a:t>
            </a:r>
            <a:endParaRPr lang="en-US"/>
          </a:p>
        </p:txBody>
      </p:sp>
      <p:sp>
        <p:nvSpPr>
          <p:cNvPr id="6" name="Slide Number Placeholder 5"/>
          <p:cNvSpPr>
            <a:spLocks noGrp="1"/>
          </p:cNvSpPr>
          <p:nvPr>
            <p:ph type="sldNum" sz="quarter" idx="12"/>
          </p:nvPr>
        </p:nvSpPr>
        <p:spPr/>
        <p:txBody>
          <a:bodyPr/>
          <a:lstStyle/>
          <a:p>
            <a:fld id="{983E49A8-DFC2-4AF6-8DF7-C195D695BC2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311473E3-0B21-4E32-83A4-35FC6541FC1F}" type="datetime1">
              <a:rPr lang="en-US" smtClean="0"/>
              <a:t>8/24/2012</a:t>
            </a:fld>
            <a:endParaRPr lang="en-US"/>
          </a:p>
        </p:txBody>
      </p:sp>
      <p:sp>
        <p:nvSpPr>
          <p:cNvPr id="5" name="Footer Placeholder 4"/>
          <p:cNvSpPr>
            <a:spLocks noGrp="1"/>
          </p:cNvSpPr>
          <p:nvPr>
            <p:ph type="ftr" sz="quarter" idx="11"/>
          </p:nvPr>
        </p:nvSpPr>
        <p:spPr/>
        <p:txBody>
          <a:bodyPr/>
          <a:lstStyle/>
          <a:p>
            <a:r>
              <a:rPr lang="en-US" smtClean="0"/>
              <a:t>Karen Funkenbusch, University of Missouri</a:t>
            </a:r>
            <a:endParaRPr lang="en-US"/>
          </a:p>
        </p:txBody>
      </p:sp>
      <p:sp>
        <p:nvSpPr>
          <p:cNvPr id="6" name="Slide Number Placeholder 5"/>
          <p:cNvSpPr>
            <a:spLocks noGrp="1"/>
          </p:cNvSpPr>
          <p:nvPr>
            <p:ph type="sldNum" sz="quarter" idx="12"/>
          </p:nvPr>
        </p:nvSpPr>
        <p:spPr/>
        <p:txBody>
          <a:bodyPr/>
          <a:lstStyle/>
          <a:p>
            <a:fld id="{983E49A8-DFC2-4AF6-8DF7-C195D695BC2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73D870E0-36B3-4352-9166-4B7FBB723B95}" type="datetime1">
              <a:rPr lang="en-US" smtClean="0"/>
              <a:t>8/24/2012</a:t>
            </a:fld>
            <a:endParaRPr lang="en-US"/>
          </a:p>
        </p:txBody>
      </p:sp>
      <p:sp>
        <p:nvSpPr>
          <p:cNvPr id="5" name="Footer Placeholder 4"/>
          <p:cNvSpPr>
            <a:spLocks noGrp="1"/>
          </p:cNvSpPr>
          <p:nvPr>
            <p:ph type="ftr" sz="quarter" idx="11"/>
          </p:nvPr>
        </p:nvSpPr>
        <p:spPr/>
        <p:txBody>
          <a:bodyPr/>
          <a:lstStyle/>
          <a:p>
            <a:r>
              <a:rPr lang="en-US" smtClean="0"/>
              <a:t>Karen Funkenbusch, University of Missouri</a:t>
            </a:r>
            <a:endParaRPr lang="en-US"/>
          </a:p>
        </p:txBody>
      </p:sp>
      <p:sp>
        <p:nvSpPr>
          <p:cNvPr id="6" name="Slide Number Placeholder 5"/>
          <p:cNvSpPr>
            <a:spLocks noGrp="1"/>
          </p:cNvSpPr>
          <p:nvPr>
            <p:ph type="sldNum" sz="quarter" idx="12"/>
          </p:nvPr>
        </p:nvSpPr>
        <p:spPr/>
        <p:txBody>
          <a:bodyPr/>
          <a:lstStyle/>
          <a:p>
            <a:fld id="{983E49A8-DFC2-4AF6-8DF7-C195D695BC24}"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92D78D-5CB1-4DB3-ABC8-A552619E4ACF}" type="datetime1">
              <a:rPr lang="en-US" smtClean="0"/>
              <a:pPr/>
              <a:t>8/24/2012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4D7061C-D24E-4478-9CCB-29EB51A6BB3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AA85FD-D7F5-4294-ACF9-50A4BA70E13B}" type="datetime1">
              <a:rPr lang="en-US" smtClean="0"/>
              <a:pPr/>
              <a:t>8/24/2012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D7061C-D24E-4478-9CCB-29EB51A6BB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4AD008-47A7-4F15-9E87-57E5B9CAFF6A}" type="datetime1">
              <a:rPr lang="en-US" smtClean="0"/>
              <a:pPr/>
              <a:t>8/24/2012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D7061C-D24E-4478-9CCB-29EB51A6BB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E2B689B-23D0-4A50-A859-AE2867D0D8E8}" type="datetime1">
              <a:rPr lang="en-US" smtClean="0"/>
              <a:pPr/>
              <a:t>8/24/2012</a:t>
            </a:fld>
            <a:endParaRPr lang="en-US"/>
          </a:p>
        </p:txBody>
      </p:sp>
      <p:sp>
        <p:nvSpPr>
          <p:cNvPr id="9" name="Slide Number Placeholder 8"/>
          <p:cNvSpPr>
            <a:spLocks noGrp="1"/>
          </p:cNvSpPr>
          <p:nvPr>
            <p:ph type="sldNum" sz="quarter" idx="15"/>
          </p:nvPr>
        </p:nvSpPr>
        <p:spPr/>
        <p:txBody>
          <a:bodyPr rtlCol="0"/>
          <a:lstStyle/>
          <a:p>
            <a:fld id="{64D7061C-D24E-4478-9CCB-29EB51A6BB32}"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AA09C0B-2098-44BE-BFC0-DE810822FE55}" type="datetime1">
              <a:rPr lang="en-US" smtClean="0"/>
              <a:pPr/>
              <a:t>8/24/2012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4D7061C-D24E-4478-9CCB-29EB51A6BB3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1F9C131-E498-4DB9-841B-764A990EDCA2}" type="datetime1">
              <a:rPr lang="en-US" smtClean="0"/>
              <a:pPr/>
              <a:t>8/24/2012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D7061C-D24E-4478-9CCB-29EB51A6BB32}"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A6AE9AA-950F-4929-A024-36A1552D26A8}" type="datetime1">
              <a:rPr lang="en-US" smtClean="0"/>
              <a:pPr/>
              <a:t>8/24/2012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D7061C-D24E-4478-9CCB-29EB51A6BB32}"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A8434FBD-EDCB-476A-8E0F-5E25D18BCCC0}" type="datetime1">
              <a:rPr lang="en-US" smtClean="0"/>
              <a:pPr/>
              <a:t>8/24/2012</a:t>
            </a:fld>
            <a:endParaRPr lang="en-US"/>
          </a:p>
        </p:txBody>
      </p:sp>
      <p:sp>
        <p:nvSpPr>
          <p:cNvPr id="7" name="Slide Number Placeholder 6"/>
          <p:cNvSpPr>
            <a:spLocks noGrp="1"/>
          </p:cNvSpPr>
          <p:nvPr>
            <p:ph type="sldNum" sz="quarter" idx="11"/>
          </p:nvPr>
        </p:nvSpPr>
        <p:spPr/>
        <p:txBody>
          <a:bodyPr rtlCol="0"/>
          <a:lstStyle/>
          <a:p>
            <a:fld id="{64D7061C-D24E-4478-9CCB-29EB51A6BB32}"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5A1FC2-2A30-44CC-AC30-5ABF0B7AEC80}" type="datetime1">
              <a:rPr lang="en-US" smtClean="0"/>
              <a:pPr/>
              <a:t>8/24/2012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D7061C-D24E-4478-9CCB-29EB51A6BB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A870FC6A-1253-4851-A191-AE02A0C5A1A1}" type="datetime1">
              <a:rPr lang="en-US" smtClean="0"/>
              <a:pPr/>
              <a:t>8/24/2012</a:t>
            </a:fld>
            <a:endParaRPr lang="en-US"/>
          </a:p>
        </p:txBody>
      </p:sp>
      <p:sp>
        <p:nvSpPr>
          <p:cNvPr id="22" name="Slide Number Placeholder 21"/>
          <p:cNvSpPr>
            <a:spLocks noGrp="1"/>
          </p:cNvSpPr>
          <p:nvPr>
            <p:ph type="sldNum" sz="quarter" idx="15"/>
          </p:nvPr>
        </p:nvSpPr>
        <p:spPr/>
        <p:txBody>
          <a:bodyPr rtlCol="0"/>
          <a:lstStyle/>
          <a:p>
            <a:fld id="{64D7061C-D24E-4478-9CCB-29EB51A6BB32}"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2C4EE5D-B753-43ED-B323-AB00770CA4E7}" type="datetime1">
              <a:rPr lang="en-US" smtClean="0"/>
              <a:pPr/>
              <a:t>8/24/2012</a:t>
            </a:fld>
            <a:endParaRPr lang="en-US"/>
          </a:p>
        </p:txBody>
      </p:sp>
      <p:sp>
        <p:nvSpPr>
          <p:cNvPr id="18" name="Slide Number Placeholder 17"/>
          <p:cNvSpPr>
            <a:spLocks noGrp="1"/>
          </p:cNvSpPr>
          <p:nvPr>
            <p:ph type="sldNum" sz="quarter" idx="11"/>
          </p:nvPr>
        </p:nvSpPr>
        <p:spPr/>
        <p:txBody>
          <a:bodyPr rtlCol="0"/>
          <a:lstStyle/>
          <a:p>
            <a:fld id="{64D7061C-D24E-4478-9CCB-29EB51A6BB32}"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86F45DC-77AF-4039-B267-33060A115F69}" type="datetime1">
              <a:rPr lang="en-US" smtClean="0"/>
              <a:pPr/>
              <a:t>8/24/2012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4D7061C-D24E-4478-9CCB-29EB51A6BB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gif"/></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hyperlink" Target="http://nccam.nih.gov/health/providers/digest" TargetMode="External"/><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hyperlink" Target="http://www.arthritis.org/at-supplement-guide.php"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www.cdc.gov/arthritis/funded_science/completed/cam.htm" TargetMode="External"/><Relationship Id="rId3" Type="http://schemas.openxmlformats.org/officeDocument/2006/relationships/image" Target="../media/image52.jpeg"/><Relationship Id="rId7" Type="http://schemas.openxmlformats.org/officeDocument/2006/relationships/hyperlink" Target="http://www.arthritis.org/alternatives.php" TargetMode="External"/><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hyperlink" Target="http://nccam.nih.gov/" TargetMode="External"/><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hyperlink" Target="http://www.nlm.nih.gov/medlineplus/complementaryandalternativemedicine.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outreach.missouri.edu/"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hyperlink" Target="mailto:funkenbuschk@missouri.edu"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304800"/>
            <a:ext cx="7391400" cy="6553200"/>
          </a:xfrm>
        </p:spPr>
        <p:txBody>
          <a:bodyPr>
            <a:noAutofit/>
          </a:bodyPr>
          <a:lstStyle/>
          <a:p>
            <a:pPr lvl="2" algn="ctr" rtl="0">
              <a:spcBef>
                <a:spcPct val="0"/>
              </a:spcBef>
            </a:pPr>
            <a:r>
              <a:rPr lang="en-US" sz="4000" b="1" dirty="0" smtClean="0">
                <a:latin typeface="Accord Heavy SF"/>
              </a:rPr>
              <a:t/>
            </a:r>
            <a:br>
              <a:rPr lang="en-US" sz="4000" b="1" dirty="0" smtClean="0">
                <a:latin typeface="Accord Heavy SF"/>
              </a:rPr>
            </a:br>
            <a:r>
              <a:rPr lang="en-US" sz="4000" b="1" dirty="0">
                <a:latin typeface="Accord Heavy SF"/>
              </a:rPr>
              <a:t/>
            </a:r>
            <a:br>
              <a:rPr lang="en-US" sz="4000" b="1" dirty="0">
                <a:latin typeface="Accord Heavy SF"/>
              </a:rPr>
            </a:br>
            <a:r>
              <a:rPr lang="en-US" sz="4000" b="1" dirty="0" smtClean="0">
                <a:latin typeface="Accord Heavy SF"/>
              </a:rPr>
              <a:t/>
            </a:r>
            <a:br>
              <a:rPr lang="en-US" sz="4000" b="1" dirty="0" smtClean="0">
                <a:latin typeface="Accord Heavy SF"/>
              </a:rPr>
            </a:br>
            <a:r>
              <a:rPr lang="en-US" sz="4000" b="1" dirty="0">
                <a:latin typeface="Accord Heavy SF"/>
              </a:rPr>
              <a:t/>
            </a:r>
            <a:br>
              <a:rPr lang="en-US" sz="4000" b="1" dirty="0">
                <a:latin typeface="Accord Heavy SF"/>
              </a:rPr>
            </a:br>
            <a:r>
              <a:rPr lang="en-US" sz="4000" b="1" dirty="0" smtClean="0">
                <a:latin typeface="Accord Heavy SF"/>
              </a:rPr>
              <a:t/>
            </a:r>
            <a:br>
              <a:rPr lang="en-US" sz="4000" b="1" dirty="0" smtClean="0">
                <a:latin typeface="Accord Heavy SF"/>
              </a:rPr>
            </a:br>
            <a:r>
              <a:rPr lang="en-US" sz="4000" b="1" dirty="0" smtClean="0">
                <a:latin typeface="Accord Heavy SF"/>
              </a:rPr>
              <a:t> </a:t>
            </a:r>
            <a:br>
              <a:rPr lang="en-US" sz="4000" b="1" dirty="0" smtClean="0">
                <a:latin typeface="Accord Heavy SF"/>
              </a:rPr>
            </a:br>
            <a:r>
              <a:rPr lang="en-US" sz="4000" b="1" dirty="0" smtClean="0">
                <a:latin typeface="Accord Heavy SF"/>
              </a:rPr>
              <a:t/>
            </a:r>
            <a:br>
              <a:rPr lang="en-US" sz="4000" b="1" dirty="0" smtClean="0">
                <a:latin typeface="Accord Heavy SF"/>
              </a:rPr>
            </a:br>
            <a:r>
              <a:rPr lang="en-US" sz="4000" b="1" dirty="0" smtClean="0">
                <a:latin typeface="Accord Heavy SF"/>
              </a:rPr>
              <a:t/>
            </a:r>
            <a:br>
              <a:rPr lang="en-US" sz="4000" b="1" dirty="0" smtClean="0">
                <a:latin typeface="Accord Heavy SF"/>
              </a:rPr>
            </a:br>
            <a:r>
              <a:rPr lang="en-US" sz="4000" b="1" dirty="0">
                <a:latin typeface="Accord Heavy SF"/>
              </a:rPr>
              <a:t/>
            </a:r>
            <a:br>
              <a:rPr lang="en-US" sz="4000" b="1" dirty="0">
                <a:latin typeface="Accord Heavy SF"/>
              </a:rPr>
            </a:br>
            <a:r>
              <a:rPr lang="en-US" sz="4000" b="1" dirty="0" smtClean="0">
                <a:latin typeface="Accord Heavy SF"/>
              </a:rPr>
              <a:t/>
            </a:r>
            <a:br>
              <a:rPr lang="en-US" sz="4000" b="1" dirty="0" smtClean="0">
                <a:latin typeface="Accord Heavy SF"/>
              </a:rPr>
            </a:br>
            <a:r>
              <a:rPr lang="en-US" sz="4000" b="1" dirty="0">
                <a:latin typeface="Accord Heavy SF"/>
              </a:rPr>
              <a:t/>
            </a:r>
            <a:br>
              <a:rPr lang="en-US" sz="4000" b="1" dirty="0">
                <a:latin typeface="Accord Heavy SF"/>
              </a:rPr>
            </a:br>
            <a:r>
              <a:rPr lang="en-US" sz="4000" b="1" dirty="0" smtClean="0"/>
              <a:t> </a:t>
            </a:r>
            <a:br>
              <a:rPr lang="en-US" sz="4000" b="1" dirty="0" smtClean="0"/>
            </a:br>
            <a:r>
              <a:rPr lang="en-US" sz="4000" b="1" dirty="0"/>
              <a:t/>
            </a:r>
            <a:br>
              <a:rPr lang="en-US" sz="4000" b="1" dirty="0"/>
            </a:br>
            <a:r>
              <a:rPr lang="en-US" sz="4000" b="1" dirty="0" smtClean="0"/>
              <a:t/>
            </a:r>
            <a:br>
              <a:rPr lang="en-US" sz="4000" b="1" dirty="0" smtClean="0"/>
            </a:br>
            <a:r>
              <a:rPr lang="en-US" sz="4000" b="1" dirty="0"/>
              <a:t/>
            </a:r>
            <a:br>
              <a:rPr lang="en-US" sz="4000" b="1" dirty="0"/>
            </a:br>
            <a:r>
              <a:rPr lang="en-US" sz="4000" b="1" dirty="0" smtClean="0"/>
              <a:t/>
            </a:r>
            <a:br>
              <a:rPr lang="en-US" sz="4000" b="1" dirty="0" smtClean="0"/>
            </a:br>
            <a:r>
              <a:rPr lang="en-US" sz="4000" b="1" dirty="0"/>
              <a:t/>
            </a:r>
            <a:br>
              <a:rPr lang="en-US" sz="4000" b="1" dirty="0"/>
            </a:br>
            <a:r>
              <a:rPr lang="en-US" sz="4000" b="1" dirty="0" smtClean="0"/>
              <a:t/>
            </a:r>
            <a:br>
              <a:rPr lang="en-US" sz="4000" b="1" dirty="0" smtClean="0"/>
            </a:br>
            <a:r>
              <a:rPr lang="en-US" sz="4000" b="1" dirty="0"/>
              <a:t/>
            </a:r>
            <a:br>
              <a:rPr lang="en-US" sz="4000" b="1" dirty="0"/>
            </a:br>
            <a:r>
              <a:rPr lang="en-US" sz="4000" b="1" dirty="0" smtClean="0">
                <a:latin typeface="Accord Heavy SF" pitchFamily="34" charset="0"/>
              </a:rPr>
              <a:t>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4000" b="1" dirty="0">
                <a:latin typeface="Accord Heavy SF" pitchFamily="34" charset="0"/>
              </a:rPr>
              <a:t/>
            </a:r>
            <a:br>
              <a:rPr lang="en-US" sz="4000" b="1" dirty="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2400" b="1" dirty="0" smtClean="0">
                <a:latin typeface="Accord Heavy SF" pitchFamily="34" charset="0"/>
              </a:rPr>
              <a:t/>
            </a:r>
            <a:br>
              <a:rPr lang="en-US" sz="2400" b="1" dirty="0" smtClean="0">
                <a:latin typeface="Accord Heavy SF" pitchFamily="34" charset="0"/>
              </a:rPr>
            </a:br>
            <a:r>
              <a:rPr lang="en-US" sz="4400" b="1" dirty="0" smtClean="0">
                <a:latin typeface="+mn-lt"/>
              </a:rPr>
              <a:t> </a:t>
            </a:r>
            <a:r>
              <a:rPr lang="en-US" sz="4000" b="1" dirty="0" smtClean="0">
                <a:latin typeface="+mn-lt"/>
              </a:rPr>
              <a:t>Some Work… Many Don’t</a:t>
            </a:r>
            <a:br>
              <a:rPr lang="en-US" sz="4000" b="1" dirty="0" smtClean="0">
                <a:latin typeface="+mn-lt"/>
              </a:rPr>
            </a:br>
            <a:r>
              <a:rPr lang="en-US" sz="4000" b="1" dirty="0" smtClean="0">
                <a:latin typeface="+mn-lt"/>
              </a:rPr>
              <a:t>Looking at the Pros &amp; Cons of Complimentary and Alternative Medicine (CAM) for Arthritis </a:t>
            </a:r>
            <a:r>
              <a:rPr lang="en-US" sz="2400" b="1" dirty="0" smtClean="0">
                <a:latin typeface="+mn-lt"/>
              </a:rPr>
              <a:t/>
            </a:r>
            <a:br>
              <a:rPr lang="en-US" sz="2400" b="1" dirty="0" smtClean="0">
                <a:latin typeface="+mn-lt"/>
              </a:rPr>
            </a:br>
            <a:r>
              <a:rPr lang="en-US" sz="2400" b="1" dirty="0">
                <a:latin typeface="+mn-lt"/>
              </a:rPr>
              <a:t/>
            </a:r>
            <a:br>
              <a:rPr lang="en-US" sz="2400" b="1" dirty="0">
                <a:latin typeface="+mn-lt"/>
              </a:rPr>
            </a:br>
            <a:r>
              <a:rPr lang="en-US" sz="2400" b="1" dirty="0" smtClean="0">
                <a:latin typeface="+mn-lt"/>
              </a:rPr>
              <a:t> </a:t>
            </a:r>
            <a:br>
              <a:rPr lang="en-US" sz="2400" b="1" dirty="0" smtClean="0">
                <a:latin typeface="+mn-lt"/>
              </a:rPr>
            </a:br>
            <a:r>
              <a:rPr lang="en-US" b="1" dirty="0" smtClean="0">
                <a:latin typeface="+mn-lt"/>
              </a:rPr>
              <a:t>Karen Funkenbusch</a:t>
            </a:r>
            <a:br>
              <a:rPr lang="en-US" b="1" dirty="0" smtClean="0">
                <a:latin typeface="+mn-lt"/>
              </a:rPr>
            </a:br>
            <a:r>
              <a:rPr lang="en-US" b="1" dirty="0" smtClean="0">
                <a:latin typeface="+mn-lt"/>
              </a:rPr>
              <a:t>IL APRIL Conversation</a:t>
            </a:r>
            <a:br>
              <a:rPr lang="en-US" b="1" dirty="0" smtClean="0">
                <a:latin typeface="+mn-lt"/>
              </a:rPr>
            </a:br>
            <a:r>
              <a:rPr lang="en-US" b="1" dirty="0" smtClean="0">
                <a:latin typeface="+mn-lt"/>
              </a:rPr>
              <a:t>September 13, 2012</a:t>
            </a:r>
            <a:br>
              <a:rPr lang="en-US" b="1" dirty="0" smtClean="0">
                <a:latin typeface="+mn-lt"/>
              </a:rPr>
            </a:br>
            <a:r>
              <a:rPr lang="en-US" b="1" dirty="0" smtClean="0">
                <a:latin typeface="+mn-lt"/>
              </a:rPr>
              <a:t> 3:00 - 4:30 pm, Eastern Time </a:t>
            </a:r>
            <a:r>
              <a:rPr lang="en-US" sz="4000" b="1" dirty="0" smtClean="0">
                <a:latin typeface="Accord Heavy SF" pitchFamily="34" charset="0"/>
              </a:rPr>
              <a:t/>
            </a:r>
            <a:br>
              <a:rPr lang="en-US" sz="4000" b="1" dirty="0" smtClean="0">
                <a:latin typeface="Accord Heavy SF" pitchFamily="34" charset="0"/>
              </a:rPr>
            </a:br>
            <a:r>
              <a:rPr lang="en-US" sz="4000" b="1" dirty="0" smtClean="0">
                <a:latin typeface="Accord Heavy SF" pitchFamily="34" charset="0"/>
              </a:rPr>
              <a:t/>
            </a:r>
            <a:br>
              <a:rPr lang="en-US" sz="4000" b="1" dirty="0" smtClean="0">
                <a:latin typeface="Accord Heavy SF" pitchFamily="34" charset="0"/>
              </a:rPr>
            </a:br>
            <a:r>
              <a:rPr lang="en-US" sz="1600" dirty="0"/>
              <a:t/>
            </a:r>
            <a:br>
              <a:rPr lang="en-US" sz="1600" dirty="0"/>
            </a:br>
            <a:r>
              <a:rPr lang="en-US" sz="1600" dirty="0"/>
              <a:t/>
            </a:r>
            <a:br>
              <a:rPr lang="en-US" sz="1600" dirty="0"/>
            </a:br>
            <a:endParaRPr lang="en-US" b="1" dirty="0"/>
          </a:p>
        </p:txBody>
      </p:sp>
      <p:pic>
        <p:nvPicPr>
          <p:cNvPr id="5" name="Picture 1034" descr="Link to University Outreach and Extension"/>
          <p:cNvPicPr>
            <a:picLocks noChangeAspect="1" noChangeArrowheads="1"/>
          </p:cNvPicPr>
          <p:nvPr/>
        </p:nvPicPr>
        <p:blipFill>
          <a:blip r:embed="rId4" cstate="print"/>
          <a:srcRect/>
          <a:stretch>
            <a:fillRect/>
          </a:stretch>
        </p:blipFill>
        <p:spPr>
          <a:xfrm>
            <a:off x="1905000" y="6096000"/>
            <a:ext cx="2286000" cy="545523"/>
          </a:xfrm>
          <a:prstGeom prst="rect">
            <a:avLst/>
          </a:prstGeom>
          <a:ln/>
        </p:spPr>
      </p:pic>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625" name="Object 1"/>
          <p:cNvGraphicFramePr>
            <a:graphicFrameLocks noChangeAspect="1"/>
          </p:cNvGraphicFramePr>
          <p:nvPr/>
        </p:nvGraphicFramePr>
        <p:xfrm>
          <a:off x="6019800" y="5867400"/>
          <a:ext cx="3124200" cy="841370"/>
        </p:xfrm>
        <a:graphic>
          <a:graphicData uri="http://schemas.openxmlformats.org/presentationml/2006/ole">
            <p:oleObj spid="_x0000_s26625" r:id="rId5" imgW="5229149" imgH="1371600" progId="">
              <p:embed/>
            </p:oleObj>
          </a:graphicData>
        </a:graphic>
      </p:graphicFrame>
      <p:sp>
        <p:nvSpPr>
          <p:cNvPr id="6" name="Slide Number Placeholder 5"/>
          <p:cNvSpPr>
            <a:spLocks noGrp="1"/>
          </p:cNvSpPr>
          <p:nvPr>
            <p:ph type="sldNum" sz="quarter" idx="12"/>
          </p:nvPr>
        </p:nvSpPr>
        <p:spPr/>
        <p:txBody>
          <a:bodyPr/>
          <a:lstStyle/>
          <a:p>
            <a:fld id="{64D7061C-D24E-4478-9CCB-29EB51A6BB32}"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1143000"/>
          </a:xfrm>
        </p:spPr>
        <p:txBody>
          <a:bodyPr>
            <a:normAutofit/>
          </a:bodyPr>
          <a:lstStyle/>
          <a:p>
            <a:pPr algn="ctr"/>
            <a:r>
              <a:rPr lang="en-US" sz="5400" b="1" dirty="0" smtClean="0">
                <a:solidFill>
                  <a:schemeClr val="tx1"/>
                </a:solidFill>
                <a:latin typeface="+mn-lt"/>
              </a:rPr>
              <a:t>Massage</a:t>
            </a:r>
            <a:endParaRPr lang="en-US" sz="5400" dirty="0">
              <a:solidFill>
                <a:schemeClr val="tx1"/>
              </a:solidFill>
              <a:latin typeface="+mn-lt"/>
            </a:endParaRPr>
          </a:p>
        </p:txBody>
      </p:sp>
      <p:sp>
        <p:nvSpPr>
          <p:cNvPr id="3" name="Content Placeholder 2"/>
          <p:cNvSpPr>
            <a:spLocks noGrp="1"/>
          </p:cNvSpPr>
          <p:nvPr>
            <p:ph sz="quarter" idx="1"/>
          </p:nvPr>
        </p:nvSpPr>
        <p:spPr>
          <a:xfrm>
            <a:off x="0" y="1219200"/>
            <a:ext cx="5715000" cy="5638800"/>
          </a:xfrm>
        </p:spPr>
        <p:txBody>
          <a:bodyPr>
            <a:normAutofit fontScale="92500" lnSpcReduction="20000"/>
          </a:bodyPr>
          <a:lstStyle/>
          <a:p>
            <a:pPr>
              <a:buNone/>
            </a:pPr>
            <a:r>
              <a:rPr lang="en-US" dirty="0" smtClean="0"/>
              <a:t>	Massage therapy can be a great way to ease the pain and stiffness associated with arthritis, and many health care providers do recommend massage to their patients. </a:t>
            </a:r>
          </a:p>
          <a:p>
            <a:pPr>
              <a:buNone/>
            </a:pPr>
            <a:endParaRPr lang="en-US" dirty="0" smtClean="0"/>
          </a:p>
          <a:p>
            <a:pPr>
              <a:buNone/>
            </a:pPr>
            <a:r>
              <a:rPr lang="en-US" dirty="0" smtClean="0"/>
              <a:t>	Research has shown that massage can decrease stress hormones and depression, ease muscle pain and spasms, increase the body’s production of natural pain-killing endorphins and improve sleep and immune function. </a:t>
            </a:r>
          </a:p>
          <a:p>
            <a:pPr>
              <a:buNone/>
            </a:pPr>
            <a:endParaRPr lang="en-US" dirty="0" smtClean="0"/>
          </a:p>
          <a:p>
            <a:pPr>
              <a:buNone/>
            </a:pPr>
            <a:r>
              <a:rPr lang="en-US" dirty="0" smtClean="0"/>
              <a:t>	But… make sure the massage therapist is experienced and comfortable working with people with arthritis as some elements of massage may not be appropriate.</a:t>
            </a:r>
            <a:endParaRPr lang="en-US" dirty="0"/>
          </a:p>
        </p:txBody>
      </p:sp>
      <p:pic>
        <p:nvPicPr>
          <p:cNvPr id="51202" name="Picture 2" descr="http://www.amtamassage.org/uploads/cms/images/140890228-senior-woman-getting-a-shoulder-massage-gettyimages.jpg/image-full;max$438,0.ImageHandler"/>
          <p:cNvPicPr>
            <a:picLocks noChangeAspect="1" noChangeArrowheads="1"/>
          </p:cNvPicPr>
          <p:nvPr/>
        </p:nvPicPr>
        <p:blipFill>
          <a:blip r:embed="rId2" cstate="print"/>
          <a:srcRect/>
          <a:stretch>
            <a:fillRect/>
          </a:stretch>
        </p:blipFill>
        <p:spPr bwMode="auto">
          <a:xfrm>
            <a:off x="5715000" y="4610100"/>
            <a:ext cx="2990850" cy="1993900"/>
          </a:xfrm>
          <a:prstGeom prst="rect">
            <a:avLst/>
          </a:prstGeom>
          <a:noFill/>
        </p:spPr>
      </p:pic>
      <p:pic>
        <p:nvPicPr>
          <p:cNvPr id="51204" name="Picture 4" descr="http://www.bs757.com/wp-content/uploads/2011/12/hands-massage.jpg"/>
          <p:cNvPicPr>
            <a:picLocks noChangeAspect="1" noChangeArrowheads="1"/>
          </p:cNvPicPr>
          <p:nvPr/>
        </p:nvPicPr>
        <p:blipFill>
          <a:blip r:embed="rId3" cstate="print"/>
          <a:srcRect/>
          <a:stretch>
            <a:fillRect/>
          </a:stretch>
        </p:blipFill>
        <p:spPr bwMode="auto">
          <a:xfrm>
            <a:off x="5638800" y="1143000"/>
            <a:ext cx="2994413" cy="3124200"/>
          </a:xfrm>
          <a:prstGeom prst="rect">
            <a:avLst/>
          </a:prstGeom>
          <a:noFill/>
        </p:spPr>
      </p:pic>
      <p:sp>
        <p:nvSpPr>
          <p:cNvPr id="6" name="Slide Number Placeholder 5"/>
          <p:cNvSpPr>
            <a:spLocks noGrp="1"/>
          </p:cNvSpPr>
          <p:nvPr>
            <p:ph type="sldNum" sz="quarter" idx="15"/>
          </p:nvPr>
        </p:nvSpPr>
        <p:spPr/>
        <p:txBody>
          <a:bodyPr/>
          <a:lstStyle/>
          <a:p>
            <a:fld id="{64D7061C-D24E-4478-9CCB-29EB51A6BB32}"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534400" cy="1295400"/>
          </a:xfrm>
        </p:spPr>
        <p:txBody>
          <a:bodyPr>
            <a:normAutofit fontScale="90000"/>
          </a:bodyPr>
          <a:lstStyle/>
          <a:p>
            <a:pPr algn="ctr"/>
            <a:r>
              <a:rPr lang="en-US" sz="5400" b="1" dirty="0" smtClean="0">
                <a:solidFill>
                  <a:schemeClr val="tx1"/>
                </a:solidFill>
              </a:rPr>
              <a:t>Mind-body medicine</a:t>
            </a:r>
            <a:r>
              <a:rPr lang="en-US" b="1" dirty="0" smtClean="0"/>
              <a:t/>
            </a:r>
            <a:br>
              <a:rPr lang="en-US" b="1" dirty="0" smtClean="0"/>
            </a:br>
            <a:endParaRPr lang="en-US" dirty="0"/>
          </a:p>
        </p:txBody>
      </p:sp>
      <p:sp>
        <p:nvSpPr>
          <p:cNvPr id="3" name="Content Placeholder 2"/>
          <p:cNvSpPr>
            <a:spLocks noGrp="1"/>
          </p:cNvSpPr>
          <p:nvPr>
            <p:ph sz="quarter" idx="1"/>
          </p:nvPr>
        </p:nvSpPr>
        <p:spPr>
          <a:xfrm>
            <a:off x="152400" y="990600"/>
            <a:ext cx="8534400" cy="2362200"/>
          </a:xfrm>
        </p:spPr>
        <p:txBody>
          <a:bodyPr/>
          <a:lstStyle/>
          <a:p>
            <a:r>
              <a:rPr lang="en-US" dirty="0" smtClean="0"/>
              <a:t>Mind-body techniques strengthen the communication between your mind and your body. Complementary and alternative medicine practitioners say these two systems must be in harmony for you to stay healthy. </a:t>
            </a:r>
          </a:p>
          <a:p>
            <a:r>
              <a:rPr lang="en-US" dirty="0" smtClean="0"/>
              <a:t>Examples of mind-body connection techniques include meditation, prayer, and relaxation and art therapies.</a:t>
            </a:r>
            <a:endParaRPr lang="en-US" dirty="0"/>
          </a:p>
        </p:txBody>
      </p:sp>
      <p:pic>
        <p:nvPicPr>
          <p:cNvPr id="57348" name="Picture 4" descr="http://farm7.static.flickr.com/6019/6326570409_68f2da0abc.jpg"/>
          <p:cNvPicPr>
            <a:picLocks noChangeAspect="1" noChangeArrowheads="1"/>
          </p:cNvPicPr>
          <p:nvPr/>
        </p:nvPicPr>
        <p:blipFill>
          <a:blip r:embed="rId2" cstate="print"/>
          <a:srcRect/>
          <a:stretch>
            <a:fillRect/>
          </a:stretch>
        </p:blipFill>
        <p:spPr bwMode="auto">
          <a:xfrm>
            <a:off x="3048000" y="3352800"/>
            <a:ext cx="2590800" cy="3352800"/>
          </a:xfrm>
          <a:prstGeom prst="rect">
            <a:avLst/>
          </a:prstGeom>
          <a:noFill/>
        </p:spPr>
      </p:pic>
      <p:pic>
        <p:nvPicPr>
          <p:cNvPr id="7" name="Picture 2" descr="http://2.bp.blogspot.com/-lpn1vHFhxhQ/T2CdTBG0PMI/AAAAAAAAAb8/39CNDQgfGIA/s1600/sepia-praying-woman.jpg"/>
          <p:cNvPicPr>
            <a:picLocks noChangeAspect="1" noChangeArrowheads="1"/>
          </p:cNvPicPr>
          <p:nvPr/>
        </p:nvPicPr>
        <p:blipFill>
          <a:blip r:embed="rId3" cstate="print"/>
          <a:srcRect/>
          <a:stretch>
            <a:fillRect/>
          </a:stretch>
        </p:blipFill>
        <p:spPr bwMode="auto">
          <a:xfrm>
            <a:off x="304800" y="5060674"/>
            <a:ext cx="2396434" cy="1797326"/>
          </a:xfrm>
          <a:prstGeom prst="rect">
            <a:avLst/>
          </a:prstGeom>
          <a:noFill/>
        </p:spPr>
      </p:pic>
      <p:pic>
        <p:nvPicPr>
          <p:cNvPr id="8" name="Picture 4" descr="http://treadinggrain.com/wp-content/uploads/2012/01/man-praying-fotolia_8619077_xs.jpg"/>
          <p:cNvPicPr>
            <a:picLocks noChangeAspect="1" noChangeArrowheads="1"/>
          </p:cNvPicPr>
          <p:nvPr/>
        </p:nvPicPr>
        <p:blipFill>
          <a:blip r:embed="rId4" cstate="print"/>
          <a:srcRect/>
          <a:stretch>
            <a:fillRect/>
          </a:stretch>
        </p:blipFill>
        <p:spPr bwMode="auto">
          <a:xfrm>
            <a:off x="304800" y="3429000"/>
            <a:ext cx="2362200" cy="1489213"/>
          </a:xfrm>
          <a:prstGeom prst="rect">
            <a:avLst/>
          </a:prstGeom>
          <a:noFill/>
        </p:spPr>
      </p:pic>
      <p:pic>
        <p:nvPicPr>
          <p:cNvPr id="57352" name="Picture 8" descr="http://www.openhandweb.org/files/openhand/images/meditation-in-woods.jpg"/>
          <p:cNvPicPr>
            <a:picLocks noChangeAspect="1" noChangeArrowheads="1"/>
          </p:cNvPicPr>
          <p:nvPr/>
        </p:nvPicPr>
        <p:blipFill>
          <a:blip r:embed="rId5" cstate="print"/>
          <a:srcRect/>
          <a:stretch>
            <a:fillRect/>
          </a:stretch>
        </p:blipFill>
        <p:spPr bwMode="auto">
          <a:xfrm>
            <a:off x="6096000" y="3352800"/>
            <a:ext cx="2590799" cy="1600200"/>
          </a:xfrm>
          <a:prstGeom prst="rect">
            <a:avLst/>
          </a:prstGeom>
          <a:noFill/>
        </p:spPr>
      </p:pic>
      <p:pic>
        <p:nvPicPr>
          <p:cNvPr id="57354" name="Picture 10" descr="http://pakmed.net/college/forum/wp-content/uploads/2012/01/DAKAR_art_therapy.jpg"/>
          <p:cNvPicPr>
            <a:picLocks noChangeAspect="1" noChangeArrowheads="1"/>
          </p:cNvPicPr>
          <p:nvPr/>
        </p:nvPicPr>
        <p:blipFill>
          <a:blip r:embed="rId6" cstate="print"/>
          <a:srcRect/>
          <a:stretch>
            <a:fillRect/>
          </a:stretch>
        </p:blipFill>
        <p:spPr bwMode="auto">
          <a:xfrm>
            <a:off x="6019800" y="5029200"/>
            <a:ext cx="2667000" cy="1676400"/>
          </a:xfrm>
          <a:prstGeom prst="rect">
            <a:avLst/>
          </a:prstGeom>
          <a:noFill/>
        </p:spPr>
      </p:pic>
      <p:sp>
        <p:nvSpPr>
          <p:cNvPr id="9" name="Slide Number Placeholder 8"/>
          <p:cNvSpPr>
            <a:spLocks noGrp="1"/>
          </p:cNvSpPr>
          <p:nvPr>
            <p:ph type="sldNum" sz="quarter" idx="15"/>
          </p:nvPr>
        </p:nvSpPr>
        <p:spPr/>
        <p:txBody>
          <a:bodyPr/>
          <a:lstStyle/>
          <a:p>
            <a:fld id="{64D7061C-D24E-4478-9CCB-29EB51A6BB32}"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2057400"/>
          </a:xfrm>
        </p:spPr>
        <p:txBody>
          <a:bodyPr>
            <a:normAutofit fontScale="90000"/>
          </a:bodyPr>
          <a:lstStyle/>
          <a:p>
            <a:pPr algn="ctr"/>
            <a:r>
              <a:rPr lang="en-US" sz="5400" b="1" dirty="0" smtClean="0">
                <a:solidFill>
                  <a:schemeClr val="tx1"/>
                </a:solidFill>
              </a:rPr>
              <a:t>Biologically based practices</a:t>
            </a:r>
            <a:r>
              <a:rPr lang="en-US" b="1" dirty="0" smtClean="0"/>
              <a:t/>
            </a:r>
            <a:br>
              <a:rPr lang="en-US" b="1" dirty="0" smtClean="0"/>
            </a:br>
            <a:endParaRPr lang="en-US" dirty="0"/>
          </a:p>
        </p:txBody>
      </p:sp>
      <p:sp>
        <p:nvSpPr>
          <p:cNvPr id="3" name="Content Placeholder 2"/>
          <p:cNvSpPr>
            <a:spLocks noGrp="1"/>
          </p:cNvSpPr>
          <p:nvPr>
            <p:ph sz="quarter" idx="1"/>
          </p:nvPr>
        </p:nvSpPr>
        <p:spPr>
          <a:xfrm>
            <a:off x="4267200" y="1828800"/>
            <a:ext cx="4572000" cy="4724400"/>
          </a:xfrm>
        </p:spPr>
        <p:txBody>
          <a:bodyPr>
            <a:normAutofit fontScale="92500"/>
          </a:bodyPr>
          <a:lstStyle/>
          <a:p>
            <a:r>
              <a:rPr lang="en-US" dirty="0" smtClean="0"/>
              <a:t>Examples include dietary supplements and herbal remedies. These treatments use ingredients found in nature. </a:t>
            </a:r>
          </a:p>
          <a:p>
            <a:r>
              <a:rPr lang="en-US" dirty="0" smtClean="0"/>
              <a:t>Examples of herbs include ginseng, ginkgo and </a:t>
            </a:r>
            <a:r>
              <a:rPr lang="en-US" dirty="0" err="1" smtClean="0"/>
              <a:t>echinacea</a:t>
            </a:r>
            <a:r>
              <a:rPr lang="en-US" dirty="0" smtClean="0"/>
              <a:t>, while examples of other dietary supplements include selenium, and glucosamine sulfate.</a:t>
            </a:r>
          </a:p>
          <a:p>
            <a:r>
              <a:rPr lang="en-US" dirty="0" smtClean="0"/>
              <a:t>Herbs and supplements can be taken as teas, oils, syrups, powders, tablets or capsules.</a:t>
            </a:r>
            <a:endParaRPr lang="en-US" dirty="0"/>
          </a:p>
        </p:txBody>
      </p:sp>
      <p:pic>
        <p:nvPicPr>
          <p:cNvPr id="56324" name="Picture 4" descr="http://ocw.jhsph.edu/views/courses/CriticalAnalysisPopularDietsSupplements/homePageImage.jpg"/>
          <p:cNvPicPr>
            <a:picLocks noChangeAspect="1" noChangeArrowheads="1"/>
          </p:cNvPicPr>
          <p:nvPr/>
        </p:nvPicPr>
        <p:blipFill>
          <a:blip r:embed="rId2" cstate="print"/>
          <a:srcRect/>
          <a:stretch>
            <a:fillRect/>
          </a:stretch>
        </p:blipFill>
        <p:spPr bwMode="auto">
          <a:xfrm>
            <a:off x="228600" y="5257800"/>
            <a:ext cx="1905000" cy="1366745"/>
          </a:xfrm>
          <a:prstGeom prst="rect">
            <a:avLst/>
          </a:prstGeom>
          <a:noFill/>
        </p:spPr>
      </p:pic>
      <p:pic>
        <p:nvPicPr>
          <p:cNvPr id="56326" name="Picture 6" descr="http://assets.bodybuilding.com/store/deploy/images/category/sub_and_featured/joint_support/glucosamine_sulfate_sub.jpg"/>
          <p:cNvPicPr>
            <a:picLocks noChangeAspect="1" noChangeArrowheads="1"/>
          </p:cNvPicPr>
          <p:nvPr/>
        </p:nvPicPr>
        <p:blipFill>
          <a:blip r:embed="rId3" cstate="print"/>
          <a:srcRect/>
          <a:stretch>
            <a:fillRect/>
          </a:stretch>
        </p:blipFill>
        <p:spPr bwMode="auto">
          <a:xfrm>
            <a:off x="2286000" y="5486400"/>
            <a:ext cx="1905000" cy="1085850"/>
          </a:xfrm>
          <a:prstGeom prst="rect">
            <a:avLst/>
          </a:prstGeom>
          <a:noFill/>
        </p:spPr>
      </p:pic>
      <p:pic>
        <p:nvPicPr>
          <p:cNvPr id="56328" name="Picture 8" descr="http://blog.qatestlab.com/wp-content/uploads/2011/03/selenium.jpg"/>
          <p:cNvPicPr>
            <a:picLocks noChangeAspect="1" noChangeArrowheads="1"/>
          </p:cNvPicPr>
          <p:nvPr/>
        </p:nvPicPr>
        <p:blipFill>
          <a:blip r:embed="rId4" cstate="print"/>
          <a:srcRect/>
          <a:stretch>
            <a:fillRect/>
          </a:stretch>
        </p:blipFill>
        <p:spPr bwMode="auto">
          <a:xfrm>
            <a:off x="2057400" y="3505200"/>
            <a:ext cx="2209800" cy="1657350"/>
          </a:xfrm>
          <a:prstGeom prst="rect">
            <a:avLst/>
          </a:prstGeom>
          <a:noFill/>
        </p:spPr>
      </p:pic>
      <p:pic>
        <p:nvPicPr>
          <p:cNvPr id="56330" name="Picture 10" descr="http://www.explorechinatown.com/GUI/ginseng.jpg"/>
          <p:cNvPicPr>
            <a:picLocks noChangeAspect="1" noChangeArrowheads="1"/>
          </p:cNvPicPr>
          <p:nvPr/>
        </p:nvPicPr>
        <p:blipFill>
          <a:blip r:embed="rId5" cstate="print"/>
          <a:srcRect/>
          <a:stretch>
            <a:fillRect/>
          </a:stretch>
        </p:blipFill>
        <p:spPr bwMode="auto">
          <a:xfrm>
            <a:off x="228600" y="1447800"/>
            <a:ext cx="1454727" cy="1600200"/>
          </a:xfrm>
          <a:prstGeom prst="rect">
            <a:avLst/>
          </a:prstGeom>
          <a:noFill/>
        </p:spPr>
      </p:pic>
      <p:sp>
        <p:nvSpPr>
          <p:cNvPr id="9" name="TextBox 8"/>
          <p:cNvSpPr txBox="1"/>
          <p:nvPr/>
        </p:nvSpPr>
        <p:spPr>
          <a:xfrm>
            <a:off x="685800" y="1447800"/>
            <a:ext cx="1219200" cy="369332"/>
          </a:xfrm>
          <a:prstGeom prst="rect">
            <a:avLst/>
          </a:prstGeom>
          <a:noFill/>
        </p:spPr>
        <p:txBody>
          <a:bodyPr wrap="square" rtlCol="0">
            <a:spAutoFit/>
          </a:bodyPr>
          <a:lstStyle/>
          <a:p>
            <a:r>
              <a:rPr lang="en-US" dirty="0" smtClean="0">
                <a:solidFill>
                  <a:schemeClr val="bg1"/>
                </a:solidFill>
              </a:rPr>
              <a:t>Ginseng</a:t>
            </a:r>
            <a:endParaRPr lang="en-US" dirty="0">
              <a:solidFill>
                <a:schemeClr val="bg1"/>
              </a:solidFill>
            </a:endParaRPr>
          </a:p>
        </p:txBody>
      </p:sp>
      <p:pic>
        <p:nvPicPr>
          <p:cNvPr id="56332" name="Picture 12" descr="http://img.webmd.com/dtmcms/live/webmd/consumer_assets/site_images/articles/health_tools/erectile_dysfunction_slideshow/getty_rm_photo_of_ginko_biloba.jpg"/>
          <p:cNvPicPr>
            <a:picLocks noChangeAspect="1" noChangeArrowheads="1"/>
          </p:cNvPicPr>
          <p:nvPr/>
        </p:nvPicPr>
        <p:blipFill>
          <a:blip r:embed="rId6" cstate="print"/>
          <a:srcRect/>
          <a:stretch>
            <a:fillRect/>
          </a:stretch>
        </p:blipFill>
        <p:spPr bwMode="auto">
          <a:xfrm rot="19798141">
            <a:off x="1874965" y="1844480"/>
            <a:ext cx="1929413" cy="1311062"/>
          </a:xfrm>
          <a:prstGeom prst="rect">
            <a:avLst/>
          </a:prstGeom>
          <a:noFill/>
        </p:spPr>
      </p:pic>
      <p:pic>
        <p:nvPicPr>
          <p:cNvPr id="56334" name="Picture 14" descr="http://www.global-b2b-network.com/direct/dbimage/50070102/Echinacea_Root_Powder_Extract.jpg"/>
          <p:cNvPicPr>
            <a:picLocks noChangeAspect="1" noChangeArrowheads="1"/>
          </p:cNvPicPr>
          <p:nvPr/>
        </p:nvPicPr>
        <p:blipFill>
          <a:blip r:embed="rId7" cstate="print"/>
          <a:srcRect/>
          <a:stretch>
            <a:fillRect/>
          </a:stretch>
        </p:blipFill>
        <p:spPr bwMode="auto">
          <a:xfrm>
            <a:off x="304800" y="3124200"/>
            <a:ext cx="1600200" cy="1981200"/>
          </a:xfrm>
          <a:prstGeom prst="rect">
            <a:avLst/>
          </a:prstGeom>
          <a:noFill/>
        </p:spPr>
      </p:pic>
      <p:sp>
        <p:nvSpPr>
          <p:cNvPr id="11" name="Slide Number Placeholder 10"/>
          <p:cNvSpPr>
            <a:spLocks noGrp="1"/>
          </p:cNvSpPr>
          <p:nvPr>
            <p:ph type="sldNum" sz="quarter" idx="15"/>
          </p:nvPr>
        </p:nvSpPr>
        <p:spPr/>
        <p:txBody>
          <a:bodyPr/>
          <a:lstStyle/>
          <a:p>
            <a:fld id="{64D7061C-D24E-4478-9CCB-29EB51A6BB32}"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295400"/>
          </a:xfrm>
        </p:spPr>
        <p:txBody>
          <a:bodyPr>
            <a:normAutofit/>
          </a:bodyPr>
          <a:lstStyle/>
          <a:p>
            <a:pPr algn="ctr"/>
            <a:r>
              <a:rPr lang="en-US" sz="5400" b="1" dirty="0" smtClean="0">
                <a:solidFill>
                  <a:schemeClr val="tx1"/>
                </a:solidFill>
                <a:latin typeface="+mn-lt"/>
              </a:rPr>
              <a:t>Herbs &amp; Supplements</a:t>
            </a:r>
            <a:endParaRPr lang="en-US" sz="5400" dirty="0">
              <a:solidFill>
                <a:schemeClr val="tx1"/>
              </a:solidFill>
              <a:latin typeface="+mn-lt"/>
            </a:endParaRPr>
          </a:p>
        </p:txBody>
      </p:sp>
      <p:sp>
        <p:nvSpPr>
          <p:cNvPr id="3" name="Content Placeholder 2"/>
          <p:cNvSpPr>
            <a:spLocks noGrp="1"/>
          </p:cNvSpPr>
          <p:nvPr>
            <p:ph sz="quarter" idx="1"/>
          </p:nvPr>
        </p:nvSpPr>
        <p:spPr>
          <a:xfrm>
            <a:off x="4648200" y="1524000"/>
            <a:ext cx="4114800" cy="2133600"/>
          </a:xfrm>
        </p:spPr>
        <p:txBody>
          <a:bodyPr>
            <a:normAutofit fontScale="70000" lnSpcReduction="20000"/>
          </a:bodyPr>
          <a:lstStyle/>
          <a:p>
            <a:pPr>
              <a:buNone/>
            </a:pPr>
            <a:r>
              <a:rPr lang="en-US" dirty="0" smtClean="0"/>
              <a:t>	</a:t>
            </a:r>
            <a:r>
              <a:rPr lang="en-US" sz="3400" dirty="0" smtClean="0"/>
              <a:t>Herbs, supplements, and other such “natural” remedies are a tremendous attraction.</a:t>
            </a:r>
          </a:p>
          <a:p>
            <a:pPr>
              <a:buNone/>
            </a:pPr>
            <a:endParaRPr lang="en-US" dirty="0" smtClean="0"/>
          </a:p>
          <a:p>
            <a:pPr>
              <a:buNone/>
            </a:pPr>
            <a:r>
              <a:rPr lang="en-US" dirty="0" smtClean="0"/>
              <a:t>	</a:t>
            </a:r>
            <a:endParaRPr lang="en-US" dirty="0"/>
          </a:p>
        </p:txBody>
      </p:sp>
      <p:pic>
        <p:nvPicPr>
          <p:cNvPr id="48130" name="Picture 2" descr="http://www.200eastchestnut.com/wp-content/uploads/2010/08/HerbalSupplements04.jpg"/>
          <p:cNvPicPr>
            <a:picLocks noChangeAspect="1" noChangeArrowheads="1"/>
          </p:cNvPicPr>
          <p:nvPr/>
        </p:nvPicPr>
        <p:blipFill>
          <a:blip r:embed="rId2" cstate="print"/>
          <a:srcRect/>
          <a:stretch>
            <a:fillRect/>
          </a:stretch>
        </p:blipFill>
        <p:spPr bwMode="auto">
          <a:xfrm>
            <a:off x="4648200" y="3124200"/>
            <a:ext cx="4060015" cy="3200400"/>
          </a:xfrm>
          <a:prstGeom prst="rect">
            <a:avLst/>
          </a:prstGeom>
          <a:noFill/>
        </p:spPr>
      </p:pic>
      <p:sp>
        <p:nvSpPr>
          <p:cNvPr id="6" name="TextBox 5"/>
          <p:cNvSpPr txBox="1"/>
          <p:nvPr/>
        </p:nvSpPr>
        <p:spPr>
          <a:xfrm>
            <a:off x="152400" y="3657600"/>
            <a:ext cx="4419600" cy="2677656"/>
          </a:xfrm>
          <a:prstGeom prst="rect">
            <a:avLst/>
          </a:prstGeom>
          <a:noFill/>
        </p:spPr>
        <p:txBody>
          <a:bodyPr wrap="square" rtlCol="0">
            <a:spAutoFit/>
          </a:bodyPr>
          <a:lstStyle/>
          <a:p>
            <a:r>
              <a:rPr lang="en-US" sz="2400" b="1" dirty="0" smtClean="0">
                <a:solidFill>
                  <a:srgbClr val="FF0000"/>
                </a:solidFill>
              </a:rPr>
              <a:t>But</a:t>
            </a:r>
            <a:r>
              <a:rPr lang="en-US" sz="2400" dirty="0" smtClean="0"/>
              <a:t>… choose wisely and proceed with caution. Because the quality of herbs and supplements can vary, it may not working, it may be the product itself that is flawed, and not the approach.</a:t>
            </a:r>
            <a:endParaRPr lang="en-US" sz="2400" dirty="0"/>
          </a:p>
        </p:txBody>
      </p:sp>
      <p:pic>
        <p:nvPicPr>
          <p:cNvPr id="48134" name="Picture 6" descr="http://t2.gstatic.com/images?q=tbn:ANd9GcTqfsI0GQU2liK-IuZ0PYhH9nhJ18kkcO4OMoN1w__OIE4Kr-yu"/>
          <p:cNvPicPr>
            <a:picLocks noChangeAspect="1" noChangeArrowheads="1"/>
          </p:cNvPicPr>
          <p:nvPr/>
        </p:nvPicPr>
        <p:blipFill>
          <a:blip r:embed="rId3" cstate="print"/>
          <a:srcRect/>
          <a:stretch>
            <a:fillRect/>
          </a:stretch>
        </p:blipFill>
        <p:spPr bwMode="auto">
          <a:xfrm>
            <a:off x="1219200" y="1447800"/>
            <a:ext cx="1447800" cy="2183567"/>
          </a:xfrm>
          <a:prstGeom prst="rect">
            <a:avLst/>
          </a:prstGeom>
          <a:noFill/>
        </p:spPr>
      </p:pic>
      <p:sp>
        <p:nvSpPr>
          <p:cNvPr id="7" name="Slide Number Placeholder 6"/>
          <p:cNvSpPr>
            <a:spLocks noGrp="1"/>
          </p:cNvSpPr>
          <p:nvPr>
            <p:ph type="sldNum" sz="quarter" idx="15"/>
          </p:nvPr>
        </p:nvSpPr>
        <p:spPr/>
        <p:txBody>
          <a:bodyPr/>
          <a:lstStyle/>
          <a:p>
            <a:fld id="{64D7061C-D24E-4478-9CCB-29EB51A6BB32}"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1143000"/>
          </a:xfrm>
        </p:spPr>
        <p:txBody>
          <a:bodyPr>
            <a:noAutofit/>
          </a:bodyPr>
          <a:lstStyle/>
          <a:p>
            <a:pPr algn="ctr"/>
            <a:r>
              <a:rPr lang="en-US" sz="5400" b="1" dirty="0" smtClean="0">
                <a:solidFill>
                  <a:schemeClr val="tx1"/>
                </a:solidFill>
                <a:latin typeface="+mn-lt"/>
              </a:rPr>
              <a:t>Energy </a:t>
            </a:r>
            <a:endParaRPr lang="en-US" sz="5400" b="1" dirty="0">
              <a:solidFill>
                <a:schemeClr val="tx1"/>
              </a:solidFill>
              <a:latin typeface="+mn-lt"/>
            </a:endParaRPr>
          </a:p>
        </p:txBody>
      </p:sp>
      <p:sp>
        <p:nvSpPr>
          <p:cNvPr id="6" name="Rectangle 5"/>
          <p:cNvSpPr/>
          <p:nvPr/>
        </p:nvSpPr>
        <p:spPr>
          <a:xfrm>
            <a:off x="152400" y="1600200"/>
            <a:ext cx="5181600" cy="3970318"/>
          </a:xfrm>
          <a:prstGeom prst="rect">
            <a:avLst/>
          </a:prstGeom>
        </p:spPr>
        <p:txBody>
          <a:bodyPr wrap="square">
            <a:spAutoFit/>
          </a:bodyPr>
          <a:lstStyle/>
          <a:p>
            <a:r>
              <a:rPr lang="en-US" sz="2800" dirty="0" smtClean="0"/>
              <a:t>Copper bracelets or magnets -- may not have much, if any, scientific evidence to back them up or disprove them. </a:t>
            </a:r>
          </a:p>
          <a:p>
            <a:endParaRPr lang="en-US" sz="2800" dirty="0" smtClean="0"/>
          </a:p>
          <a:p>
            <a:r>
              <a:rPr lang="en-US" sz="2800" dirty="0" smtClean="0"/>
              <a:t>There is a lack of research both for and against the usefulness of alternative therapies. </a:t>
            </a:r>
            <a:endParaRPr lang="en-US" sz="2800" dirty="0"/>
          </a:p>
        </p:txBody>
      </p:sp>
      <p:pic>
        <p:nvPicPr>
          <p:cNvPr id="4100" name="Picture 4" descr="http://lib.store.yahoo.net/lib/yhst-99723494555076/wide.gif"/>
          <p:cNvPicPr>
            <a:picLocks noChangeAspect="1" noChangeArrowheads="1"/>
          </p:cNvPicPr>
          <p:nvPr/>
        </p:nvPicPr>
        <p:blipFill>
          <a:blip r:embed="rId2" cstate="print"/>
          <a:srcRect/>
          <a:stretch>
            <a:fillRect/>
          </a:stretch>
        </p:blipFill>
        <p:spPr bwMode="auto">
          <a:xfrm rot="1252995">
            <a:off x="5231647" y="1872136"/>
            <a:ext cx="2762631" cy="2071973"/>
          </a:xfrm>
          <a:prstGeom prst="rect">
            <a:avLst/>
          </a:prstGeom>
          <a:noFill/>
        </p:spPr>
      </p:pic>
      <p:pic>
        <p:nvPicPr>
          <p:cNvPr id="13317" name="Picture 5" descr="http://3.bp.blogspot.com/-N-gQosW2oKg/T1Wzm1lYJlI/AAAAAAAAANA/cYplkbT1y5Q/s1600/Magnet-Insoles.jpg"/>
          <p:cNvPicPr>
            <a:picLocks noChangeAspect="1" noChangeArrowheads="1"/>
          </p:cNvPicPr>
          <p:nvPr/>
        </p:nvPicPr>
        <p:blipFill>
          <a:blip r:embed="rId3" cstate="print"/>
          <a:srcRect/>
          <a:stretch>
            <a:fillRect/>
          </a:stretch>
        </p:blipFill>
        <p:spPr bwMode="auto">
          <a:xfrm rot="18370013">
            <a:off x="4264734" y="4050940"/>
            <a:ext cx="2818675" cy="1916656"/>
          </a:xfrm>
          <a:prstGeom prst="rect">
            <a:avLst/>
          </a:prstGeom>
          <a:noFill/>
        </p:spPr>
      </p:pic>
      <p:sp>
        <p:nvSpPr>
          <p:cNvPr id="7" name="Slide Number Placeholder 6"/>
          <p:cNvSpPr>
            <a:spLocks noGrp="1"/>
          </p:cNvSpPr>
          <p:nvPr>
            <p:ph type="sldNum" sz="quarter" idx="15"/>
          </p:nvPr>
        </p:nvSpPr>
        <p:spPr/>
        <p:txBody>
          <a:bodyPr/>
          <a:lstStyle/>
          <a:p>
            <a:fld id="{64D7061C-D24E-4478-9CCB-29EB51A6BB32}"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1676400"/>
          </a:xfrm>
        </p:spPr>
        <p:txBody>
          <a:bodyPr>
            <a:noAutofit/>
          </a:bodyPr>
          <a:lstStyle/>
          <a:p>
            <a:pPr algn="ctr"/>
            <a:r>
              <a:rPr lang="en-US" sz="5400" b="1" dirty="0" smtClean="0">
                <a:solidFill>
                  <a:schemeClr val="tx1"/>
                </a:solidFill>
                <a:latin typeface="+mn-lt"/>
              </a:rPr>
              <a:t>Tips… Before Heading to the Store </a:t>
            </a:r>
            <a:endParaRPr lang="en-US" sz="5400" b="1" dirty="0">
              <a:solidFill>
                <a:schemeClr val="tx1"/>
              </a:solidFill>
              <a:latin typeface="+mn-lt"/>
            </a:endParaRPr>
          </a:p>
        </p:txBody>
      </p:sp>
      <p:sp>
        <p:nvSpPr>
          <p:cNvPr id="3" name="Content Placeholder 2"/>
          <p:cNvSpPr>
            <a:spLocks noGrp="1"/>
          </p:cNvSpPr>
          <p:nvPr>
            <p:ph sz="quarter" idx="1"/>
          </p:nvPr>
        </p:nvSpPr>
        <p:spPr>
          <a:xfrm>
            <a:off x="152400" y="1676400"/>
            <a:ext cx="8458200" cy="4953000"/>
          </a:xfrm>
        </p:spPr>
        <p:txBody>
          <a:bodyPr>
            <a:normAutofit fontScale="92500"/>
          </a:bodyPr>
          <a:lstStyle/>
          <a:p>
            <a:r>
              <a:rPr lang="en-US" dirty="0" smtClean="0"/>
              <a:t>Be cautious of unrealistic claims, such as this product will “cure” or “prevent” arthritis. Also, it is illegal for supplements to make such claims.</a:t>
            </a:r>
          </a:p>
          <a:p>
            <a:r>
              <a:rPr lang="en-US" dirty="0" smtClean="0"/>
              <a:t>Talk to your doctor about a supplement and whether it would be safe for you to try.</a:t>
            </a:r>
          </a:p>
          <a:p>
            <a:r>
              <a:rPr lang="en-US" dirty="0" smtClean="0"/>
              <a:t>Do “</a:t>
            </a:r>
            <a:r>
              <a:rPr lang="en-US" b="1" u="sng" dirty="0" smtClean="0">
                <a:solidFill>
                  <a:srgbClr val="FF0000"/>
                </a:solidFill>
              </a:rPr>
              <a:t>not</a:t>
            </a:r>
            <a:r>
              <a:rPr lang="en-US" dirty="0" smtClean="0"/>
              <a:t>” stop taking your prescription medication unless directed by your doctor!</a:t>
            </a:r>
          </a:p>
          <a:p>
            <a:r>
              <a:rPr lang="en-US" dirty="0" smtClean="0"/>
              <a:t>Find out if the supplement will interact with other medications or other supplements you are taking.</a:t>
            </a:r>
          </a:p>
          <a:p>
            <a:r>
              <a:rPr lang="en-US" dirty="0" smtClean="0"/>
              <a:t>Determine if potential side effects outweigh the potential benefit.</a:t>
            </a:r>
          </a:p>
          <a:p>
            <a:r>
              <a:rPr lang="en-US" dirty="0" smtClean="0"/>
              <a:t>Know how much to take and how often you need to take it.</a:t>
            </a:r>
          </a:p>
          <a:p>
            <a:r>
              <a:rPr lang="en-US" dirty="0" smtClean="0"/>
              <a:t>Shop around for only reputable brands.</a:t>
            </a:r>
          </a:p>
        </p:txBody>
      </p:sp>
      <p:sp>
        <p:nvSpPr>
          <p:cNvPr id="4" name="Slide Number Placeholder 3"/>
          <p:cNvSpPr>
            <a:spLocks noGrp="1"/>
          </p:cNvSpPr>
          <p:nvPr>
            <p:ph type="sldNum" sz="quarter" idx="15"/>
          </p:nvPr>
        </p:nvSpPr>
        <p:spPr/>
        <p:txBody>
          <a:bodyPr/>
          <a:lstStyle/>
          <a:p>
            <a:fld id="{64D7061C-D24E-4478-9CCB-29EB51A6BB32}"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64D7061C-D24E-4478-9CCB-29EB51A6BB32}" type="slidenum">
              <a:rPr lang="en-US" smtClean="0"/>
              <a:pPr/>
              <a:t>16</a:t>
            </a:fld>
            <a:endParaRPr lang="en-US"/>
          </a:p>
        </p:txBody>
      </p:sp>
      <p:pic>
        <p:nvPicPr>
          <p:cNvPr id="6" name="Picture 2" descr="http://supplementsandbeauty.com/wp-content/uploads/2011/08/viral1-248x300.jpg"/>
          <p:cNvPicPr>
            <a:picLocks noChangeAspect="1" noChangeArrowheads="1"/>
          </p:cNvPicPr>
          <p:nvPr/>
        </p:nvPicPr>
        <p:blipFill>
          <a:blip r:embed="rId2" cstate="print"/>
          <a:srcRect/>
          <a:stretch>
            <a:fillRect/>
          </a:stretch>
        </p:blipFill>
        <p:spPr bwMode="auto">
          <a:xfrm>
            <a:off x="1981200" y="533400"/>
            <a:ext cx="4648200" cy="561527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1600200"/>
          </a:xfrm>
        </p:spPr>
        <p:txBody>
          <a:bodyPr>
            <a:normAutofit fontScale="90000"/>
          </a:bodyPr>
          <a:lstStyle/>
          <a:p>
            <a:r>
              <a:rPr lang="en-US" sz="5400" b="1" dirty="0" smtClean="0">
                <a:solidFill>
                  <a:schemeClr val="tx1"/>
                </a:solidFill>
              </a:rPr>
              <a:t>Some work… </a:t>
            </a:r>
            <a:r>
              <a:rPr lang="en-US" sz="3200" b="1" dirty="0" smtClean="0">
                <a:solidFill>
                  <a:schemeClr val="tx1"/>
                </a:solidFill>
              </a:rPr>
              <a:t/>
            </a:r>
            <a:br>
              <a:rPr lang="en-US" sz="3200" b="1" dirty="0" smtClean="0">
                <a:solidFill>
                  <a:schemeClr val="tx1"/>
                </a:solidFill>
              </a:rPr>
            </a:br>
            <a:r>
              <a:rPr lang="en-US" sz="3200" b="1" dirty="0" smtClean="0">
                <a:solidFill>
                  <a:schemeClr val="tx1"/>
                </a:solidFill>
              </a:rPr>
              <a:t>				   </a:t>
            </a:r>
            <a:r>
              <a:rPr lang="en-US" sz="6000" b="1" dirty="0" smtClean="0">
                <a:solidFill>
                  <a:schemeClr val="tx1"/>
                </a:solidFill>
              </a:rPr>
              <a:t>many don’t </a:t>
            </a:r>
            <a:endParaRPr lang="en-US" sz="6000" dirty="0"/>
          </a:p>
        </p:txBody>
      </p:sp>
      <p:sp>
        <p:nvSpPr>
          <p:cNvPr id="3" name="Content Placeholder 2"/>
          <p:cNvSpPr>
            <a:spLocks noGrp="1"/>
          </p:cNvSpPr>
          <p:nvPr>
            <p:ph sz="quarter" idx="1"/>
          </p:nvPr>
        </p:nvSpPr>
        <p:spPr>
          <a:xfrm>
            <a:off x="152400" y="1600200"/>
            <a:ext cx="8534400" cy="4873752"/>
          </a:xfrm>
        </p:spPr>
        <p:txBody>
          <a:bodyPr>
            <a:normAutofit/>
          </a:bodyPr>
          <a:lstStyle/>
          <a:p>
            <a:pPr marL="274320" lvl="1">
              <a:spcBef>
                <a:spcPts val="600"/>
              </a:spcBef>
              <a:buSzPct val="70000"/>
              <a:buFont typeface="Wingdings"/>
              <a:buChar char=""/>
            </a:pPr>
            <a:r>
              <a:rPr lang="en-US" b="1" dirty="0" smtClean="0"/>
              <a:t>Ask questions.</a:t>
            </a:r>
            <a:r>
              <a:rPr lang="en-US" dirty="0" smtClean="0"/>
              <a:t> Don’t be afraid to ask your doctor, pharmacist or other health professionals for their opinion or a recommendation.</a:t>
            </a:r>
          </a:p>
          <a:p>
            <a:pPr marL="274320" lvl="1">
              <a:spcBef>
                <a:spcPts val="600"/>
              </a:spcBef>
              <a:buSzPct val="70000"/>
              <a:buFont typeface="Wingdings"/>
              <a:buChar char=""/>
            </a:pPr>
            <a:r>
              <a:rPr lang="en-US" b="1" dirty="0" smtClean="0"/>
              <a:t>Buy wisely.</a:t>
            </a:r>
            <a:r>
              <a:rPr lang="en-US" dirty="0" smtClean="0"/>
              <a:t> When purchasing a supplement, buy from a large company, pharmacy or health food chain. They may have more stringent quality controls than small companies to maintain their good reputation.</a:t>
            </a:r>
          </a:p>
          <a:p>
            <a:pPr marL="274320" lvl="1">
              <a:spcBef>
                <a:spcPts val="600"/>
              </a:spcBef>
              <a:buSzPct val="70000"/>
              <a:buFont typeface="Wingdings"/>
              <a:buChar char=""/>
            </a:pPr>
            <a:r>
              <a:rPr lang="en-US" b="1" dirty="0" smtClean="0"/>
              <a:t>Read labels carefully.</a:t>
            </a:r>
            <a:r>
              <a:rPr lang="en-US" dirty="0" smtClean="0"/>
              <a:t> Be aware that no supplement can lawfully claim to treat, cure, diagnose or prevent disease. Look for products with the U.S.P. notation, indicating that the manufacturer followed standards established by the United States Pharmacopoeia.</a:t>
            </a:r>
          </a:p>
          <a:p>
            <a:pPr marL="274320" lvl="1">
              <a:spcBef>
                <a:spcPts val="600"/>
              </a:spcBef>
              <a:buSzPct val="70000"/>
              <a:buFont typeface="Wingdings"/>
              <a:buChar char=""/>
            </a:pPr>
            <a:r>
              <a:rPr lang="en-US" b="1" dirty="0" smtClean="0"/>
              <a:t>Try products one at a time. </a:t>
            </a:r>
            <a:r>
              <a:rPr lang="en-US" dirty="0" smtClean="0"/>
              <a:t>If you try only one you can keep track of its effect (or lack of effect). If you  notice any side effects, stop taking the supplement right away.</a:t>
            </a:r>
            <a:endParaRPr lang="en-US" dirty="0"/>
          </a:p>
        </p:txBody>
      </p:sp>
      <p:sp>
        <p:nvSpPr>
          <p:cNvPr id="4" name="Slide Number Placeholder 3"/>
          <p:cNvSpPr>
            <a:spLocks noGrp="1"/>
          </p:cNvSpPr>
          <p:nvPr>
            <p:ph type="sldNum" sz="quarter" idx="15"/>
          </p:nvPr>
        </p:nvSpPr>
        <p:spPr/>
        <p:txBody>
          <a:bodyPr/>
          <a:lstStyle/>
          <a:p>
            <a:fld id="{64D7061C-D24E-4478-9CCB-29EB51A6BB32}"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10600" cy="1828800"/>
          </a:xfrm>
        </p:spPr>
        <p:txBody>
          <a:bodyPr>
            <a:noAutofit/>
          </a:bodyPr>
          <a:lstStyle/>
          <a:p>
            <a:r>
              <a:rPr lang="en-US" sz="5400" b="1" dirty="0" smtClean="0">
                <a:solidFill>
                  <a:schemeClr val="tx1"/>
                </a:solidFill>
                <a:latin typeface="+mn-lt"/>
              </a:rPr>
              <a:t>Some work… </a:t>
            </a:r>
            <a:br>
              <a:rPr lang="en-US" sz="5400" b="1" dirty="0" smtClean="0">
                <a:solidFill>
                  <a:schemeClr val="tx1"/>
                </a:solidFill>
                <a:latin typeface="+mn-lt"/>
              </a:rPr>
            </a:br>
            <a:r>
              <a:rPr lang="en-US" sz="5400" b="1" dirty="0" smtClean="0">
                <a:solidFill>
                  <a:schemeClr val="tx1"/>
                </a:solidFill>
                <a:latin typeface="+mn-lt"/>
              </a:rPr>
              <a:t>				    many don’t </a:t>
            </a:r>
            <a:endParaRPr lang="en-US" sz="5400" b="1" dirty="0">
              <a:solidFill>
                <a:schemeClr val="tx1"/>
              </a:solidFill>
              <a:latin typeface="+mn-lt"/>
            </a:endParaRPr>
          </a:p>
        </p:txBody>
      </p:sp>
      <p:sp>
        <p:nvSpPr>
          <p:cNvPr id="3" name="Content Placeholder 2"/>
          <p:cNvSpPr>
            <a:spLocks noGrp="1"/>
          </p:cNvSpPr>
          <p:nvPr>
            <p:ph sz="quarter" idx="1"/>
          </p:nvPr>
        </p:nvSpPr>
        <p:spPr>
          <a:xfrm>
            <a:off x="228600" y="1828800"/>
            <a:ext cx="8458200" cy="4343400"/>
          </a:xfrm>
        </p:spPr>
        <p:txBody>
          <a:bodyPr>
            <a:normAutofit/>
          </a:bodyPr>
          <a:lstStyle/>
          <a:p>
            <a:pPr marL="0" indent="0">
              <a:buNone/>
            </a:pPr>
            <a:r>
              <a:rPr lang="en-US" dirty="0" smtClean="0"/>
              <a:t>Many of the alternative therapies cited for the relief of arthritis are considered harmless (other than perhaps to your pocketbook). </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p:txBody>
      </p:sp>
      <p:pic>
        <p:nvPicPr>
          <p:cNvPr id="32772" name="Picture 4" descr="http://match.collegiate-va.org/content_images/53/dollar-sign.jpg"/>
          <p:cNvPicPr>
            <a:picLocks noChangeAspect="1" noChangeArrowheads="1"/>
          </p:cNvPicPr>
          <p:nvPr/>
        </p:nvPicPr>
        <p:blipFill>
          <a:blip r:embed="rId2" cstate="print"/>
          <a:srcRect/>
          <a:stretch>
            <a:fillRect/>
          </a:stretch>
        </p:blipFill>
        <p:spPr bwMode="auto">
          <a:xfrm>
            <a:off x="838200" y="2971800"/>
            <a:ext cx="1905000" cy="3047999"/>
          </a:xfrm>
          <a:prstGeom prst="rect">
            <a:avLst/>
          </a:prstGeom>
          <a:noFill/>
        </p:spPr>
      </p:pic>
      <p:pic>
        <p:nvPicPr>
          <p:cNvPr id="45058" name="Picture 2" descr="http://www.touchscreencashregister.com/images/touch%20screen%20cash%20register%205.jpg"/>
          <p:cNvPicPr>
            <a:picLocks noChangeAspect="1" noChangeArrowheads="1"/>
          </p:cNvPicPr>
          <p:nvPr/>
        </p:nvPicPr>
        <p:blipFill>
          <a:blip r:embed="rId3" cstate="print"/>
          <a:srcRect/>
          <a:stretch>
            <a:fillRect/>
          </a:stretch>
        </p:blipFill>
        <p:spPr bwMode="auto">
          <a:xfrm>
            <a:off x="4876800" y="2971800"/>
            <a:ext cx="3124200" cy="3124200"/>
          </a:xfrm>
          <a:prstGeom prst="rect">
            <a:avLst/>
          </a:prstGeom>
          <a:noFill/>
        </p:spPr>
      </p:pic>
      <p:sp>
        <p:nvSpPr>
          <p:cNvPr id="6" name="Rectangle 5"/>
          <p:cNvSpPr/>
          <p:nvPr/>
        </p:nvSpPr>
        <p:spPr>
          <a:xfrm>
            <a:off x="152400" y="6019800"/>
            <a:ext cx="8534400" cy="830997"/>
          </a:xfrm>
          <a:prstGeom prst="rect">
            <a:avLst/>
          </a:prstGeom>
        </p:spPr>
        <p:txBody>
          <a:bodyPr wrap="square">
            <a:spAutoFit/>
          </a:bodyPr>
          <a:lstStyle/>
          <a:p>
            <a:r>
              <a:rPr lang="en-US" sz="2400" dirty="0" smtClean="0"/>
              <a:t>Many health care providers suggest… trying the simplest and cheapest regimen first.</a:t>
            </a:r>
            <a:endParaRPr lang="en-US" sz="2400" dirty="0"/>
          </a:p>
        </p:txBody>
      </p:sp>
      <p:sp>
        <p:nvSpPr>
          <p:cNvPr id="7" name="Slide Number Placeholder 6"/>
          <p:cNvSpPr>
            <a:spLocks noGrp="1"/>
          </p:cNvSpPr>
          <p:nvPr>
            <p:ph type="sldNum" sz="quarter" idx="15"/>
          </p:nvPr>
        </p:nvSpPr>
        <p:spPr/>
        <p:txBody>
          <a:bodyPr/>
          <a:lstStyle/>
          <a:p>
            <a:fld id="{64D7061C-D24E-4478-9CCB-29EB51A6BB32}"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763000" cy="1143000"/>
          </a:xfrm>
        </p:spPr>
        <p:txBody>
          <a:bodyPr>
            <a:noAutofit/>
          </a:bodyPr>
          <a:lstStyle/>
          <a:p>
            <a:r>
              <a:rPr lang="en-US" sz="5400" b="1" dirty="0" smtClean="0">
                <a:solidFill>
                  <a:schemeClr val="tx1"/>
                </a:solidFill>
                <a:latin typeface="+mn-lt"/>
              </a:rPr>
              <a:t>Some work… </a:t>
            </a:r>
            <a:br>
              <a:rPr lang="en-US" sz="5400" b="1" dirty="0" smtClean="0">
                <a:solidFill>
                  <a:schemeClr val="tx1"/>
                </a:solidFill>
                <a:latin typeface="+mn-lt"/>
              </a:rPr>
            </a:br>
            <a:r>
              <a:rPr lang="en-US" sz="5400" b="1" dirty="0" smtClean="0">
                <a:solidFill>
                  <a:schemeClr val="tx1"/>
                </a:solidFill>
                <a:latin typeface="+mn-lt"/>
              </a:rPr>
              <a:t>				    many don’t</a:t>
            </a:r>
            <a:endParaRPr lang="en-US" sz="5400" b="1" dirty="0">
              <a:solidFill>
                <a:schemeClr val="tx1"/>
              </a:solidFill>
              <a:latin typeface="+mn-lt"/>
            </a:endParaRPr>
          </a:p>
        </p:txBody>
      </p:sp>
      <p:sp>
        <p:nvSpPr>
          <p:cNvPr id="3" name="Content Placeholder 2"/>
          <p:cNvSpPr>
            <a:spLocks noGrp="1"/>
          </p:cNvSpPr>
          <p:nvPr>
            <p:ph sz="quarter" idx="1"/>
          </p:nvPr>
        </p:nvSpPr>
        <p:spPr>
          <a:xfrm>
            <a:off x="0" y="1447800"/>
            <a:ext cx="8763000" cy="5410200"/>
          </a:xfrm>
        </p:spPr>
        <p:txBody>
          <a:bodyPr>
            <a:normAutofit/>
          </a:bodyPr>
          <a:lstStyle/>
          <a:p>
            <a:pPr algn="ctr">
              <a:buNone/>
            </a:pPr>
            <a:r>
              <a:rPr lang="en-US" sz="4800" b="1" dirty="0" smtClean="0"/>
              <a:t>Dangerous…</a:t>
            </a:r>
          </a:p>
          <a:p>
            <a:pPr>
              <a:buNone/>
            </a:pPr>
            <a:endParaRPr lang="en-US" dirty="0" smtClean="0"/>
          </a:p>
          <a:p>
            <a:pPr marL="228600" indent="-228600">
              <a:buNone/>
            </a:pPr>
            <a:r>
              <a:rPr lang="en-US" sz="3200"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pic>
        <p:nvPicPr>
          <p:cNvPr id="31746" name="Picture 2" descr="http://www.todayifoundout.com/wp-content/uploads/2010/01/63982702_26a3b30408.jpg"/>
          <p:cNvPicPr>
            <a:picLocks noChangeAspect="1" noChangeArrowheads="1"/>
          </p:cNvPicPr>
          <p:nvPr/>
        </p:nvPicPr>
        <p:blipFill>
          <a:blip r:embed="rId2" cstate="print"/>
          <a:srcRect/>
          <a:stretch>
            <a:fillRect/>
          </a:stretch>
        </p:blipFill>
        <p:spPr bwMode="auto">
          <a:xfrm>
            <a:off x="304800" y="2819400"/>
            <a:ext cx="2188768" cy="3657600"/>
          </a:xfrm>
          <a:prstGeom prst="rect">
            <a:avLst/>
          </a:prstGeom>
          <a:noFill/>
        </p:spPr>
      </p:pic>
      <p:sp>
        <p:nvSpPr>
          <p:cNvPr id="6" name="Rectangle 5"/>
          <p:cNvSpPr/>
          <p:nvPr/>
        </p:nvSpPr>
        <p:spPr>
          <a:xfrm>
            <a:off x="2514600" y="2743200"/>
            <a:ext cx="6248400" cy="3785652"/>
          </a:xfrm>
          <a:prstGeom prst="rect">
            <a:avLst/>
          </a:prstGeom>
        </p:spPr>
        <p:txBody>
          <a:bodyPr wrap="square">
            <a:spAutoFit/>
          </a:bodyPr>
          <a:lstStyle/>
          <a:p>
            <a:pPr>
              <a:buNone/>
            </a:pPr>
            <a:r>
              <a:rPr lang="en-US" sz="2000" dirty="0" smtClean="0"/>
              <a:t>Glucosamine, generally safe for most people, could be dangerous for people allergic to shellfish. (Shellfish-free glucosamine is now available.) For these reasons, it's important to check with your doctor </a:t>
            </a:r>
            <a:r>
              <a:rPr lang="en-US" sz="2000" b="1" u="sng" dirty="0" smtClean="0"/>
              <a:t>BEFORE</a:t>
            </a:r>
            <a:r>
              <a:rPr lang="en-US" sz="2000" dirty="0" smtClean="0"/>
              <a:t> trying any alternative treatment. </a:t>
            </a:r>
          </a:p>
          <a:p>
            <a:pPr>
              <a:buNone/>
            </a:pPr>
            <a:endParaRPr lang="en-US" sz="2000" dirty="0" smtClean="0"/>
          </a:p>
          <a:p>
            <a:pPr>
              <a:buNone/>
            </a:pPr>
            <a:r>
              <a:rPr lang="en-US" sz="2000" dirty="0" smtClean="0"/>
              <a:t>It's also important to note that herbs and supplements may have unknown and potentially dangerous interactions with medication. </a:t>
            </a:r>
          </a:p>
          <a:p>
            <a:pPr>
              <a:buNone/>
            </a:pPr>
            <a:endParaRPr lang="en-US" sz="2000" dirty="0" smtClean="0"/>
          </a:p>
          <a:p>
            <a:pPr>
              <a:buNone/>
            </a:pPr>
            <a:r>
              <a:rPr lang="en-US" sz="2000" dirty="0" smtClean="0"/>
              <a:t>If you're taking medication, it's best to check with your doctor before trying any supplements.</a:t>
            </a:r>
            <a:endParaRPr lang="en-US" sz="2000" dirty="0"/>
          </a:p>
        </p:txBody>
      </p:sp>
      <p:sp>
        <p:nvSpPr>
          <p:cNvPr id="7" name="Rectangle 6"/>
          <p:cNvSpPr/>
          <p:nvPr/>
        </p:nvSpPr>
        <p:spPr>
          <a:xfrm>
            <a:off x="228600" y="2133600"/>
            <a:ext cx="8458200" cy="707886"/>
          </a:xfrm>
          <a:prstGeom prst="rect">
            <a:avLst/>
          </a:prstGeom>
        </p:spPr>
        <p:txBody>
          <a:bodyPr wrap="square">
            <a:spAutoFit/>
          </a:bodyPr>
          <a:lstStyle/>
          <a:p>
            <a:r>
              <a:rPr lang="en-US" sz="2000" dirty="0" smtClean="0"/>
              <a:t>Bee venom could cause a potentially fatal reaction in those allergic to stinging insects. </a:t>
            </a:r>
            <a:endParaRPr lang="en-US" sz="2000" dirty="0"/>
          </a:p>
        </p:txBody>
      </p:sp>
      <p:sp>
        <p:nvSpPr>
          <p:cNvPr id="8" name="Slide Number Placeholder 7"/>
          <p:cNvSpPr>
            <a:spLocks noGrp="1"/>
          </p:cNvSpPr>
          <p:nvPr>
            <p:ph type="sldNum" sz="quarter" idx="15"/>
          </p:nvPr>
        </p:nvSpPr>
        <p:spPr/>
        <p:txBody>
          <a:bodyPr/>
          <a:lstStyle/>
          <a:p>
            <a:fld id="{64D7061C-D24E-4478-9CCB-29EB51A6BB32}"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2133600"/>
          </a:xfrm>
        </p:spPr>
        <p:txBody>
          <a:bodyPr>
            <a:noAutofit/>
          </a:bodyPr>
          <a:lstStyle/>
          <a:p>
            <a:pPr algn="ctr"/>
            <a:r>
              <a:rPr lang="en-US" sz="2800" b="1" dirty="0" smtClean="0">
                <a:solidFill>
                  <a:schemeClr val="tx1"/>
                </a:solidFill>
                <a:latin typeface="+mn-lt"/>
              </a:rPr>
              <a:t>Arthritis complementary and alternative medicine can range from A (acupuncture) to Z (zinc sulfate), with much in between -- from copper bracelets to magnets to glucosamine to yoga, to name just a few. </a:t>
            </a:r>
            <a:endParaRPr lang="en-US" sz="2800" b="1" dirty="0">
              <a:latin typeface="+mn-lt"/>
            </a:endParaRPr>
          </a:p>
        </p:txBody>
      </p:sp>
      <p:sp>
        <p:nvSpPr>
          <p:cNvPr id="3" name="Content Placeholder 2"/>
          <p:cNvSpPr>
            <a:spLocks noGrp="1"/>
          </p:cNvSpPr>
          <p:nvPr>
            <p:ph sz="quarter" idx="1"/>
          </p:nvPr>
        </p:nvSpPr>
        <p:spPr>
          <a:xfrm>
            <a:off x="0" y="1981200"/>
            <a:ext cx="8763000" cy="4876800"/>
          </a:xfrm>
        </p:spPr>
        <p:txBody>
          <a:bodyPr/>
          <a:lstStyle/>
          <a:p>
            <a:pPr>
              <a:buNone/>
            </a:pPr>
            <a:r>
              <a:rPr lang="en-US" dirty="0" smtClean="0"/>
              <a:t>	</a:t>
            </a:r>
            <a:endParaRPr lang="en-US" dirty="0">
              <a:latin typeface="Accord Heavy SF" pitchFamily="34" charset="0"/>
            </a:endParaRPr>
          </a:p>
        </p:txBody>
      </p:sp>
      <p:pic>
        <p:nvPicPr>
          <p:cNvPr id="12290" name="Picture 2" descr="http://www.buzzle.com/img/articleImages/342000-1444-0.jpg"/>
          <p:cNvPicPr>
            <a:picLocks noChangeAspect="1" noChangeArrowheads="1"/>
          </p:cNvPicPr>
          <p:nvPr/>
        </p:nvPicPr>
        <p:blipFill>
          <a:blip r:embed="rId3" cstate="print"/>
          <a:srcRect/>
          <a:stretch>
            <a:fillRect/>
          </a:stretch>
        </p:blipFill>
        <p:spPr bwMode="auto">
          <a:xfrm rot="20963775">
            <a:off x="6087504" y="3236821"/>
            <a:ext cx="1303561" cy="856825"/>
          </a:xfrm>
          <a:prstGeom prst="rect">
            <a:avLst/>
          </a:prstGeom>
          <a:noFill/>
        </p:spPr>
      </p:pic>
      <p:pic>
        <p:nvPicPr>
          <p:cNvPr id="12292" name="Picture 4" descr="http://www.naturaldetoxes.com/wp-content/uploads/2010/05/how-does-acupuncture-work.jpg"/>
          <p:cNvPicPr>
            <a:picLocks noChangeAspect="1" noChangeArrowheads="1"/>
          </p:cNvPicPr>
          <p:nvPr/>
        </p:nvPicPr>
        <p:blipFill>
          <a:blip r:embed="rId4" cstate="print"/>
          <a:srcRect/>
          <a:stretch>
            <a:fillRect/>
          </a:stretch>
        </p:blipFill>
        <p:spPr bwMode="auto">
          <a:xfrm>
            <a:off x="6324600" y="2133600"/>
            <a:ext cx="2209800" cy="2173059"/>
          </a:xfrm>
          <a:prstGeom prst="rect">
            <a:avLst/>
          </a:prstGeom>
          <a:noFill/>
        </p:spPr>
      </p:pic>
      <p:pic>
        <p:nvPicPr>
          <p:cNvPr id="12296" name="Picture 8" descr="http://t1.gstatic.com/images?q=tbn:ANd9GcQMUd_ZfjP-o28XhNH9-5zM2GfCuXk5VxXuc7dG0ZC7YlRVPF7ZnA"/>
          <p:cNvPicPr>
            <a:picLocks noChangeAspect="1" noChangeArrowheads="1"/>
          </p:cNvPicPr>
          <p:nvPr/>
        </p:nvPicPr>
        <p:blipFill>
          <a:blip r:embed="rId5" cstate="print"/>
          <a:srcRect/>
          <a:stretch>
            <a:fillRect/>
          </a:stretch>
        </p:blipFill>
        <p:spPr bwMode="auto">
          <a:xfrm>
            <a:off x="4114800" y="6279662"/>
            <a:ext cx="2819400" cy="578338"/>
          </a:xfrm>
          <a:prstGeom prst="rect">
            <a:avLst/>
          </a:prstGeom>
          <a:noFill/>
        </p:spPr>
      </p:pic>
      <p:sp>
        <p:nvSpPr>
          <p:cNvPr id="18" name="Rectangle 17"/>
          <p:cNvSpPr/>
          <p:nvPr/>
        </p:nvSpPr>
        <p:spPr>
          <a:xfrm>
            <a:off x="152400" y="4419601"/>
            <a:ext cx="8534400" cy="954107"/>
          </a:xfrm>
          <a:prstGeom prst="rect">
            <a:avLst/>
          </a:prstGeom>
        </p:spPr>
        <p:txBody>
          <a:bodyPr wrap="square">
            <a:spAutoFit/>
          </a:bodyPr>
          <a:lstStyle/>
          <a:p>
            <a:pPr algn="ctr"/>
            <a:r>
              <a:rPr lang="en-US" sz="2800" b="1" dirty="0" smtClean="0"/>
              <a:t>But, do these therapies for arthritis really work? </a:t>
            </a:r>
            <a:endParaRPr lang="en-US" sz="2800" b="1" dirty="0"/>
          </a:p>
        </p:txBody>
      </p:sp>
      <p:pic>
        <p:nvPicPr>
          <p:cNvPr id="14" name="Picture 3" descr="http://ioneelev8.files.wordpress.com/2011/04/african-american-woman-meditating1.jpg"/>
          <p:cNvPicPr>
            <a:picLocks noChangeAspect="1" noChangeArrowheads="1"/>
          </p:cNvPicPr>
          <p:nvPr/>
        </p:nvPicPr>
        <p:blipFill>
          <a:blip r:embed="rId6" cstate="print"/>
          <a:srcRect/>
          <a:stretch>
            <a:fillRect/>
          </a:stretch>
        </p:blipFill>
        <p:spPr bwMode="auto">
          <a:xfrm>
            <a:off x="3124200" y="2133600"/>
            <a:ext cx="2971800" cy="2209800"/>
          </a:xfrm>
          <a:prstGeom prst="rect">
            <a:avLst/>
          </a:prstGeom>
          <a:noFill/>
        </p:spPr>
      </p:pic>
      <p:pic>
        <p:nvPicPr>
          <p:cNvPr id="43010" name="Picture 2" descr="http://www.thejerusalemconnection.us/columns/wp-content/uploads/2010/07/prayer.jpg"/>
          <p:cNvPicPr>
            <a:picLocks noChangeAspect="1" noChangeArrowheads="1"/>
          </p:cNvPicPr>
          <p:nvPr/>
        </p:nvPicPr>
        <p:blipFill>
          <a:blip r:embed="rId7" cstate="print"/>
          <a:srcRect/>
          <a:stretch>
            <a:fillRect/>
          </a:stretch>
        </p:blipFill>
        <p:spPr bwMode="auto">
          <a:xfrm>
            <a:off x="228600" y="2133600"/>
            <a:ext cx="2743200" cy="2133600"/>
          </a:xfrm>
          <a:prstGeom prst="rect">
            <a:avLst/>
          </a:prstGeom>
          <a:noFill/>
        </p:spPr>
      </p:pic>
      <p:pic>
        <p:nvPicPr>
          <p:cNvPr id="43012" name="Picture 4" descr="http://healthandwellbeingtoday.com/wp-content/uploads/2011/04/Foods-that-reduce-arthritis-pain.jpg"/>
          <p:cNvPicPr>
            <a:picLocks noChangeAspect="1" noChangeArrowheads="1"/>
          </p:cNvPicPr>
          <p:nvPr/>
        </p:nvPicPr>
        <p:blipFill>
          <a:blip r:embed="rId8" cstate="print"/>
          <a:srcRect/>
          <a:stretch>
            <a:fillRect/>
          </a:stretch>
        </p:blipFill>
        <p:spPr bwMode="auto">
          <a:xfrm>
            <a:off x="1524000" y="5334000"/>
            <a:ext cx="2514600" cy="1355145"/>
          </a:xfrm>
          <a:prstGeom prst="rect">
            <a:avLst/>
          </a:prstGeom>
          <a:noFill/>
        </p:spPr>
      </p:pic>
      <p:pic>
        <p:nvPicPr>
          <p:cNvPr id="43016" name="Picture 8" descr="http://scientificfactsofpot.com/images/rxlogo.gif"/>
          <p:cNvPicPr>
            <a:picLocks noChangeAspect="1" noChangeArrowheads="1"/>
          </p:cNvPicPr>
          <p:nvPr/>
        </p:nvPicPr>
        <p:blipFill>
          <a:blip r:embed="rId9" cstate="print"/>
          <a:srcRect/>
          <a:stretch>
            <a:fillRect/>
          </a:stretch>
        </p:blipFill>
        <p:spPr bwMode="auto">
          <a:xfrm>
            <a:off x="228600" y="4876800"/>
            <a:ext cx="1295400" cy="1532846"/>
          </a:xfrm>
          <a:prstGeom prst="rect">
            <a:avLst/>
          </a:prstGeom>
          <a:noFill/>
        </p:spPr>
      </p:pic>
      <p:pic>
        <p:nvPicPr>
          <p:cNvPr id="43020" name="Picture 12" descr="http://4.bp.blogspot.com/-V0iS34kaUGg/Te759EXObcI/AAAAAAAAAZU/Bt9orek7UdM/s1600/Plants+to+Treat+Snake+Bites.jpg"/>
          <p:cNvPicPr>
            <a:picLocks noChangeAspect="1" noChangeArrowheads="1"/>
          </p:cNvPicPr>
          <p:nvPr/>
        </p:nvPicPr>
        <p:blipFill>
          <a:blip r:embed="rId10" cstate="print"/>
          <a:srcRect/>
          <a:stretch>
            <a:fillRect/>
          </a:stretch>
        </p:blipFill>
        <p:spPr bwMode="auto">
          <a:xfrm>
            <a:off x="7162800" y="4876800"/>
            <a:ext cx="1538758" cy="1981200"/>
          </a:xfrm>
          <a:prstGeom prst="rect">
            <a:avLst/>
          </a:prstGeom>
          <a:noFill/>
        </p:spPr>
      </p:pic>
      <p:pic>
        <p:nvPicPr>
          <p:cNvPr id="43022" name="Picture 14" descr="http://express.howstuffworks.com/gif/bees-drone.jpg"/>
          <p:cNvPicPr>
            <a:picLocks noChangeAspect="1" noChangeArrowheads="1"/>
          </p:cNvPicPr>
          <p:nvPr/>
        </p:nvPicPr>
        <p:blipFill>
          <a:blip r:embed="rId11" cstate="print"/>
          <a:srcRect/>
          <a:stretch>
            <a:fillRect/>
          </a:stretch>
        </p:blipFill>
        <p:spPr bwMode="auto">
          <a:xfrm rot="14395904">
            <a:off x="5655874" y="5043212"/>
            <a:ext cx="998888" cy="1123750"/>
          </a:xfrm>
          <a:prstGeom prst="rect">
            <a:avLst/>
          </a:prstGeom>
          <a:noFill/>
        </p:spPr>
      </p:pic>
      <p:pic>
        <p:nvPicPr>
          <p:cNvPr id="43024" name="Picture 16" descr="http://lancastria.net/blog/wp-content/uploads/2009/10/copper_bracelet.jpg"/>
          <p:cNvPicPr>
            <a:picLocks noChangeAspect="1" noChangeArrowheads="1"/>
          </p:cNvPicPr>
          <p:nvPr/>
        </p:nvPicPr>
        <p:blipFill>
          <a:blip r:embed="rId12" cstate="print"/>
          <a:srcRect/>
          <a:stretch>
            <a:fillRect/>
          </a:stretch>
        </p:blipFill>
        <p:spPr bwMode="auto">
          <a:xfrm rot="16200000">
            <a:off x="4343400" y="5257800"/>
            <a:ext cx="1066800" cy="1066800"/>
          </a:xfrm>
          <a:prstGeom prst="rect">
            <a:avLst/>
          </a:prstGeom>
          <a:noFill/>
        </p:spPr>
      </p:pic>
      <p:sp>
        <p:nvSpPr>
          <p:cNvPr id="15" name="Slide Number Placeholder 14"/>
          <p:cNvSpPr>
            <a:spLocks noGrp="1"/>
          </p:cNvSpPr>
          <p:nvPr>
            <p:ph type="sldNum" sz="quarter" idx="15"/>
          </p:nvPr>
        </p:nvSpPr>
        <p:spPr/>
        <p:txBody>
          <a:bodyPr/>
          <a:lstStyle/>
          <a:p>
            <a:fld id="{64D7061C-D24E-4478-9CCB-29EB51A6BB32}"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normAutofit/>
          </a:bodyPr>
          <a:lstStyle/>
          <a:p>
            <a:pPr algn="ctr">
              <a:buNone/>
            </a:pPr>
            <a:r>
              <a:rPr lang="en-US" sz="6600" b="1" dirty="0" smtClean="0"/>
              <a:t>So,  </a:t>
            </a:r>
          </a:p>
          <a:p>
            <a:pPr algn="ctr">
              <a:buNone/>
            </a:pPr>
            <a:r>
              <a:rPr lang="en-US" sz="6600" b="1" dirty="0" smtClean="0"/>
              <a:t>What works…</a:t>
            </a:r>
            <a:endParaRPr lang="en-US" sz="6600" dirty="0"/>
          </a:p>
        </p:txBody>
      </p:sp>
      <p:pic>
        <p:nvPicPr>
          <p:cNvPr id="6" name="Picture 5" descr="arthritisToolkit.jpg"/>
          <p:cNvPicPr>
            <a:picLocks noChangeAspect="1"/>
          </p:cNvPicPr>
          <p:nvPr/>
        </p:nvPicPr>
        <p:blipFill>
          <a:blip r:embed="rId2" cstate="print">
            <a:lum bright="40000" contrast="-40000"/>
          </a:blip>
          <a:stretch>
            <a:fillRect/>
          </a:stretch>
        </p:blipFill>
        <p:spPr>
          <a:xfrm>
            <a:off x="1295400" y="2133600"/>
            <a:ext cx="5943600" cy="4469043"/>
          </a:xfrm>
          <a:prstGeom prst="rect">
            <a:avLst/>
          </a:prstGeom>
        </p:spPr>
      </p:pic>
      <p:sp>
        <p:nvSpPr>
          <p:cNvPr id="4" name="Slide Number Placeholder 3"/>
          <p:cNvSpPr>
            <a:spLocks noGrp="1"/>
          </p:cNvSpPr>
          <p:nvPr>
            <p:ph type="sldNum" sz="quarter" idx="15"/>
          </p:nvPr>
        </p:nvSpPr>
        <p:spPr/>
        <p:txBody>
          <a:bodyPr/>
          <a:lstStyle/>
          <a:p>
            <a:fld id="{64D7061C-D24E-4478-9CCB-29EB51A6BB32}"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urseHome-Man-worker-200px.jpg"/>
          <p:cNvPicPr>
            <a:picLocks noChangeAspect="1"/>
          </p:cNvPicPr>
          <p:nvPr/>
        </p:nvPicPr>
        <p:blipFill>
          <a:blip r:embed="rId2" cstate="print">
            <a:lum bright="20000" contrast="10000"/>
          </a:blip>
          <a:stretch>
            <a:fillRect/>
          </a:stretch>
        </p:blipFill>
        <p:spPr>
          <a:xfrm>
            <a:off x="5029200" y="2743200"/>
            <a:ext cx="3695701" cy="3843528"/>
          </a:xfrm>
          <a:prstGeom prst="rect">
            <a:avLst/>
          </a:prstGeom>
        </p:spPr>
      </p:pic>
      <p:sp>
        <p:nvSpPr>
          <p:cNvPr id="2" name="Title 1"/>
          <p:cNvSpPr>
            <a:spLocks noGrp="1"/>
          </p:cNvSpPr>
          <p:nvPr>
            <p:ph type="title"/>
          </p:nvPr>
        </p:nvSpPr>
        <p:spPr>
          <a:xfrm>
            <a:off x="0" y="0"/>
            <a:ext cx="8686800" cy="2667000"/>
          </a:xfrm>
        </p:spPr>
        <p:txBody>
          <a:bodyPr>
            <a:noAutofit/>
          </a:bodyPr>
          <a:lstStyle/>
          <a:p>
            <a:pPr algn="ctr"/>
            <a:r>
              <a:rPr lang="en-US" sz="5400" b="1" dirty="0" smtClean="0">
                <a:solidFill>
                  <a:schemeClr val="tx1"/>
                </a:solidFill>
                <a:latin typeface="+mn-lt"/>
              </a:rPr>
              <a:t>Chronic Disease Self-Management Program (CDSMP)</a:t>
            </a:r>
            <a:endParaRPr lang="en-US" sz="5400" b="1" dirty="0">
              <a:solidFill>
                <a:schemeClr val="tx1"/>
              </a:solidFill>
              <a:latin typeface="+mn-lt"/>
            </a:endParaRPr>
          </a:p>
        </p:txBody>
      </p:sp>
      <p:sp>
        <p:nvSpPr>
          <p:cNvPr id="3" name="Content Placeholder 2"/>
          <p:cNvSpPr>
            <a:spLocks noGrp="1"/>
          </p:cNvSpPr>
          <p:nvPr>
            <p:ph sz="quarter" idx="1"/>
          </p:nvPr>
        </p:nvSpPr>
        <p:spPr>
          <a:xfrm>
            <a:off x="0" y="2667000"/>
            <a:ext cx="5029200" cy="4191000"/>
          </a:xfrm>
        </p:spPr>
        <p:txBody>
          <a:bodyPr>
            <a:normAutofit/>
          </a:bodyPr>
          <a:lstStyle/>
          <a:p>
            <a:r>
              <a:rPr lang="en-US" dirty="0" smtClean="0"/>
              <a:t>Stanford University developed and evaluated – 1996</a:t>
            </a:r>
          </a:p>
          <a:p>
            <a:r>
              <a:rPr lang="en-US" dirty="0" smtClean="0"/>
              <a:t>Participants meet for 2-2.5 hours once a week for six-week program duration</a:t>
            </a:r>
          </a:p>
          <a:p>
            <a:r>
              <a:rPr lang="en-US" dirty="0" smtClean="0"/>
              <a:t>Peer-led by trained instructors</a:t>
            </a:r>
          </a:p>
          <a:p>
            <a:r>
              <a:rPr lang="en-US" dirty="0" smtClean="0"/>
              <a:t>Research results show improved health outcomes and reduced healthcare utilization</a:t>
            </a:r>
          </a:p>
          <a:p>
            <a:endParaRPr lang="en-US" dirty="0" smtClean="0"/>
          </a:p>
        </p:txBody>
      </p:sp>
      <p:sp>
        <p:nvSpPr>
          <p:cNvPr id="5" name="Slide Number Placeholder 4"/>
          <p:cNvSpPr>
            <a:spLocks noGrp="1"/>
          </p:cNvSpPr>
          <p:nvPr>
            <p:ph type="sldNum" sz="quarter" idx="15"/>
          </p:nvPr>
        </p:nvSpPr>
        <p:spPr/>
        <p:txBody>
          <a:bodyPr/>
          <a:lstStyle/>
          <a:p>
            <a:fld id="{64D7061C-D24E-4478-9CCB-29EB51A6BB32}"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ispanic family cooking.jpg"/>
          <p:cNvPicPr>
            <a:picLocks noChangeAspect="1"/>
          </p:cNvPicPr>
          <p:nvPr/>
        </p:nvPicPr>
        <p:blipFill>
          <a:blip r:embed="rId2" cstate="print">
            <a:lum bright="40000" contrast="-30000"/>
          </a:blip>
          <a:stretch>
            <a:fillRect/>
          </a:stretch>
        </p:blipFill>
        <p:spPr>
          <a:xfrm>
            <a:off x="228600" y="2819400"/>
            <a:ext cx="4121955" cy="3048000"/>
          </a:xfrm>
          <a:prstGeom prst="rect">
            <a:avLst/>
          </a:prstGeom>
        </p:spPr>
      </p:pic>
      <p:sp>
        <p:nvSpPr>
          <p:cNvPr id="2" name="Title 1"/>
          <p:cNvSpPr>
            <a:spLocks noGrp="1"/>
          </p:cNvSpPr>
          <p:nvPr>
            <p:ph type="title"/>
          </p:nvPr>
        </p:nvSpPr>
        <p:spPr>
          <a:xfrm>
            <a:off x="152400" y="0"/>
            <a:ext cx="8534400" cy="1752600"/>
          </a:xfrm>
        </p:spPr>
        <p:txBody>
          <a:bodyPr>
            <a:noAutofit/>
          </a:bodyPr>
          <a:lstStyle/>
          <a:p>
            <a:pPr algn="ctr"/>
            <a:r>
              <a:rPr lang="en-US" sz="5400" b="1" dirty="0" smtClean="0">
                <a:solidFill>
                  <a:schemeClr val="tx1"/>
                </a:solidFill>
                <a:latin typeface="+mn-lt"/>
              </a:rPr>
              <a:t>Tomando Control de su Salud</a:t>
            </a:r>
            <a:endParaRPr lang="en-US" sz="5400" b="1" dirty="0">
              <a:solidFill>
                <a:schemeClr val="tx1"/>
              </a:solidFill>
              <a:latin typeface="+mn-lt"/>
            </a:endParaRPr>
          </a:p>
        </p:txBody>
      </p:sp>
      <p:sp>
        <p:nvSpPr>
          <p:cNvPr id="3" name="Content Placeholder 2"/>
          <p:cNvSpPr>
            <a:spLocks noGrp="1"/>
          </p:cNvSpPr>
          <p:nvPr>
            <p:ph sz="quarter" idx="1"/>
          </p:nvPr>
        </p:nvSpPr>
        <p:spPr>
          <a:xfrm>
            <a:off x="4343400" y="1828800"/>
            <a:ext cx="4343400" cy="5029200"/>
          </a:xfrm>
        </p:spPr>
        <p:txBody>
          <a:bodyPr>
            <a:normAutofit/>
          </a:bodyPr>
          <a:lstStyle/>
          <a:p>
            <a:r>
              <a:rPr lang="en-US" dirty="0" smtClean="0"/>
              <a:t>Structured similarly to CDSMP</a:t>
            </a:r>
          </a:p>
          <a:p>
            <a:r>
              <a:rPr lang="en-US" dirty="0" smtClean="0"/>
              <a:t>Presented fluently in Spanish to Spanish speaking participants</a:t>
            </a:r>
          </a:p>
          <a:p>
            <a:r>
              <a:rPr lang="en-US" dirty="0" smtClean="0"/>
              <a:t>Hispanic and Latino culture specific</a:t>
            </a:r>
          </a:p>
          <a:p>
            <a:r>
              <a:rPr lang="en-US" dirty="0" smtClean="0"/>
              <a:t>Research results show improved health outcomes and reduced healthcare utilization</a:t>
            </a:r>
          </a:p>
        </p:txBody>
      </p:sp>
      <p:sp>
        <p:nvSpPr>
          <p:cNvPr id="5" name="Slide Number Placeholder 4"/>
          <p:cNvSpPr>
            <a:spLocks noGrp="1"/>
          </p:cNvSpPr>
          <p:nvPr>
            <p:ph type="sldNum" sz="quarter" idx="15"/>
          </p:nvPr>
        </p:nvSpPr>
        <p:spPr/>
        <p:txBody>
          <a:bodyPr/>
          <a:lstStyle/>
          <a:p>
            <a:fld id="{64D7061C-D24E-4478-9CCB-29EB51A6BB32}"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rthritisToolkit.jpg"/>
          <p:cNvPicPr>
            <a:picLocks noChangeAspect="1"/>
          </p:cNvPicPr>
          <p:nvPr/>
        </p:nvPicPr>
        <p:blipFill>
          <a:blip r:embed="rId2" cstate="print">
            <a:lum bright="40000" contrast="-40000"/>
          </a:blip>
          <a:stretch>
            <a:fillRect/>
          </a:stretch>
        </p:blipFill>
        <p:spPr>
          <a:xfrm>
            <a:off x="3860734" y="1600200"/>
            <a:ext cx="4965765" cy="3733800"/>
          </a:xfrm>
          <a:prstGeom prst="rect">
            <a:avLst/>
          </a:prstGeom>
        </p:spPr>
      </p:pic>
      <p:sp>
        <p:nvSpPr>
          <p:cNvPr id="2" name="Title 1"/>
          <p:cNvSpPr>
            <a:spLocks noGrp="1"/>
          </p:cNvSpPr>
          <p:nvPr>
            <p:ph type="title"/>
          </p:nvPr>
        </p:nvSpPr>
        <p:spPr>
          <a:xfrm>
            <a:off x="228600" y="0"/>
            <a:ext cx="8458200" cy="1371600"/>
          </a:xfrm>
        </p:spPr>
        <p:txBody>
          <a:bodyPr>
            <a:normAutofit/>
          </a:bodyPr>
          <a:lstStyle/>
          <a:p>
            <a:pPr algn="ctr"/>
            <a:r>
              <a:rPr lang="en-US" sz="5400" b="1" dirty="0" smtClean="0">
                <a:solidFill>
                  <a:schemeClr val="tx1"/>
                </a:solidFill>
                <a:latin typeface="+mn-lt"/>
              </a:rPr>
              <a:t>Arthritis Toolkits</a:t>
            </a:r>
            <a:endParaRPr lang="en-US" sz="5400" b="1" dirty="0">
              <a:solidFill>
                <a:schemeClr val="tx1"/>
              </a:solidFill>
              <a:latin typeface="+mn-lt"/>
            </a:endParaRPr>
          </a:p>
        </p:txBody>
      </p:sp>
      <p:sp>
        <p:nvSpPr>
          <p:cNvPr id="3" name="Content Placeholder 2"/>
          <p:cNvSpPr>
            <a:spLocks noGrp="1"/>
          </p:cNvSpPr>
          <p:nvPr>
            <p:ph sz="quarter" idx="1"/>
          </p:nvPr>
        </p:nvSpPr>
        <p:spPr>
          <a:xfrm>
            <a:off x="0" y="1600200"/>
            <a:ext cx="3810000" cy="4114800"/>
          </a:xfrm>
        </p:spPr>
        <p:txBody>
          <a:bodyPr>
            <a:normAutofit fontScale="92500" lnSpcReduction="20000"/>
          </a:bodyPr>
          <a:lstStyle/>
          <a:p>
            <a:pPr marL="342900" indent="-342900"/>
            <a:r>
              <a:rPr lang="en-US" dirty="0" smtClean="0"/>
              <a:t>Designed as an individual self-management program</a:t>
            </a:r>
          </a:p>
          <a:p>
            <a:pPr marL="342900" indent="-342900"/>
            <a:r>
              <a:rPr lang="en-US" dirty="0" smtClean="0"/>
              <a:t>Created based on design of Arthritis Self-Help program</a:t>
            </a:r>
          </a:p>
          <a:p>
            <a:pPr marL="342900" indent="-342900"/>
            <a:r>
              <a:rPr lang="en-US" dirty="0" smtClean="0"/>
              <a:t>Toolkits are checked out regionally by Regional Arthritis Center or designated center for up to six weeks</a:t>
            </a:r>
          </a:p>
          <a:p>
            <a:pPr marL="342900" indent="-342900"/>
            <a:r>
              <a:rPr lang="en-US" dirty="0" smtClean="0"/>
              <a:t>Several materials are included in the toolkit</a:t>
            </a:r>
          </a:p>
        </p:txBody>
      </p:sp>
      <p:sp>
        <p:nvSpPr>
          <p:cNvPr id="5" name="Slide Number Placeholder 4"/>
          <p:cNvSpPr>
            <a:spLocks noGrp="1"/>
          </p:cNvSpPr>
          <p:nvPr>
            <p:ph type="sldNum" sz="quarter" idx="15"/>
          </p:nvPr>
        </p:nvSpPr>
        <p:spPr/>
        <p:txBody>
          <a:bodyPr/>
          <a:lstStyle/>
          <a:p>
            <a:fld id="{64D7061C-D24E-4478-9CCB-29EB51A6BB32}"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rthritis-exercise.jpg"/>
          <p:cNvPicPr>
            <a:picLocks noChangeAspect="1"/>
          </p:cNvPicPr>
          <p:nvPr/>
        </p:nvPicPr>
        <p:blipFill>
          <a:blip r:embed="rId2" cstate="print">
            <a:lum bright="20000" contrast="-40000"/>
          </a:blip>
          <a:stretch>
            <a:fillRect/>
          </a:stretch>
        </p:blipFill>
        <p:spPr>
          <a:xfrm>
            <a:off x="228600" y="1981200"/>
            <a:ext cx="3657600" cy="3657600"/>
          </a:xfrm>
          <a:prstGeom prst="rect">
            <a:avLst/>
          </a:prstGeom>
        </p:spPr>
      </p:pic>
      <p:sp>
        <p:nvSpPr>
          <p:cNvPr id="2" name="Title 1"/>
          <p:cNvSpPr>
            <a:spLocks noGrp="1"/>
          </p:cNvSpPr>
          <p:nvPr>
            <p:ph type="title"/>
          </p:nvPr>
        </p:nvSpPr>
        <p:spPr>
          <a:xfrm>
            <a:off x="152400" y="0"/>
            <a:ext cx="8610600" cy="1447800"/>
          </a:xfrm>
        </p:spPr>
        <p:txBody>
          <a:bodyPr>
            <a:normAutofit/>
          </a:bodyPr>
          <a:lstStyle/>
          <a:p>
            <a:pPr algn="ctr"/>
            <a:r>
              <a:rPr lang="en-US" sz="5400" b="1" dirty="0" smtClean="0">
                <a:solidFill>
                  <a:schemeClr val="tx1"/>
                </a:solidFill>
                <a:latin typeface="+mn-lt"/>
              </a:rPr>
              <a:t>A F Exercise Program</a:t>
            </a:r>
            <a:endParaRPr lang="en-US" sz="5400" b="1" dirty="0">
              <a:solidFill>
                <a:schemeClr val="tx1"/>
              </a:solidFill>
              <a:latin typeface="+mn-lt"/>
            </a:endParaRPr>
          </a:p>
        </p:txBody>
      </p:sp>
      <p:sp>
        <p:nvSpPr>
          <p:cNvPr id="3" name="Content Placeholder 2"/>
          <p:cNvSpPr>
            <a:spLocks noGrp="1"/>
          </p:cNvSpPr>
          <p:nvPr>
            <p:ph sz="quarter" idx="1"/>
          </p:nvPr>
        </p:nvSpPr>
        <p:spPr>
          <a:xfrm>
            <a:off x="3962400" y="1524000"/>
            <a:ext cx="4800600" cy="5334000"/>
          </a:xfrm>
        </p:spPr>
        <p:txBody>
          <a:bodyPr>
            <a:normAutofit/>
          </a:bodyPr>
          <a:lstStyle/>
          <a:p>
            <a:r>
              <a:rPr lang="en-US" dirty="0" smtClean="0"/>
              <a:t>Arthritis Foundation designed exercise program, specifically for individuals with arthritis</a:t>
            </a:r>
          </a:p>
          <a:p>
            <a:r>
              <a:rPr lang="en-US" dirty="0" smtClean="0"/>
              <a:t>Can be ongoing (continuously led year-round) or time-limited (six or eight week sessions)</a:t>
            </a:r>
          </a:p>
          <a:p>
            <a:r>
              <a:rPr lang="en-US" dirty="0" smtClean="0"/>
              <a:t>Participants meet for one hour 2-3 times per week with a trained instructor</a:t>
            </a:r>
          </a:p>
          <a:p>
            <a:r>
              <a:rPr lang="en-US" dirty="0" smtClean="0"/>
              <a:t>Reported benefits to individual health</a:t>
            </a:r>
          </a:p>
        </p:txBody>
      </p:sp>
      <p:sp>
        <p:nvSpPr>
          <p:cNvPr id="5" name="Slide Number Placeholder 4"/>
          <p:cNvSpPr>
            <a:spLocks noGrp="1"/>
          </p:cNvSpPr>
          <p:nvPr>
            <p:ph type="sldNum" sz="quarter" idx="15"/>
          </p:nvPr>
        </p:nvSpPr>
        <p:spPr/>
        <p:txBody>
          <a:bodyPr/>
          <a:lstStyle/>
          <a:p>
            <a:fld id="{64D7061C-D24E-4478-9CCB-29EB51A6BB32}"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enior-citizen-mall-walking-in-shopping-mall.jpg"/>
          <p:cNvPicPr>
            <a:picLocks noChangeAspect="1"/>
          </p:cNvPicPr>
          <p:nvPr/>
        </p:nvPicPr>
        <p:blipFill>
          <a:blip r:embed="rId2" cstate="print">
            <a:lum bright="40000" contrast="-40000"/>
          </a:blip>
          <a:stretch>
            <a:fillRect/>
          </a:stretch>
        </p:blipFill>
        <p:spPr>
          <a:xfrm>
            <a:off x="2590800" y="990600"/>
            <a:ext cx="3794698" cy="2362200"/>
          </a:xfrm>
          <a:prstGeom prst="rect">
            <a:avLst/>
          </a:prstGeom>
        </p:spPr>
      </p:pic>
      <p:sp>
        <p:nvSpPr>
          <p:cNvPr id="2" name="Title 1"/>
          <p:cNvSpPr>
            <a:spLocks noGrp="1"/>
          </p:cNvSpPr>
          <p:nvPr>
            <p:ph type="title"/>
          </p:nvPr>
        </p:nvSpPr>
        <p:spPr>
          <a:xfrm>
            <a:off x="152400" y="0"/>
            <a:ext cx="8686800" cy="1066800"/>
          </a:xfrm>
        </p:spPr>
        <p:txBody>
          <a:bodyPr>
            <a:normAutofit/>
          </a:bodyPr>
          <a:lstStyle/>
          <a:p>
            <a:pPr algn="ctr"/>
            <a:r>
              <a:rPr lang="en-US" sz="5400" b="1" dirty="0" smtClean="0">
                <a:solidFill>
                  <a:schemeClr val="tx1"/>
                </a:solidFill>
                <a:latin typeface="+mn-lt"/>
              </a:rPr>
              <a:t>Walk With Ease</a:t>
            </a:r>
            <a:endParaRPr lang="en-US" sz="5400" b="1" dirty="0">
              <a:solidFill>
                <a:schemeClr val="tx1"/>
              </a:solidFill>
              <a:latin typeface="+mn-lt"/>
            </a:endParaRPr>
          </a:p>
        </p:txBody>
      </p:sp>
      <p:sp>
        <p:nvSpPr>
          <p:cNvPr id="3" name="Content Placeholder 2"/>
          <p:cNvSpPr>
            <a:spLocks noGrp="1"/>
          </p:cNvSpPr>
          <p:nvPr>
            <p:ph sz="quarter" idx="1"/>
          </p:nvPr>
        </p:nvSpPr>
        <p:spPr>
          <a:xfrm>
            <a:off x="152400" y="3352800"/>
            <a:ext cx="8610600" cy="3505200"/>
          </a:xfrm>
        </p:spPr>
        <p:txBody>
          <a:bodyPr>
            <a:noAutofit/>
          </a:bodyPr>
          <a:lstStyle/>
          <a:p>
            <a:pPr marL="228600" indent="-228600"/>
            <a:r>
              <a:rPr lang="en-US" sz="1800" dirty="0" smtClean="0"/>
              <a:t>Designed by the Arthritis Foundation specifically for individuals self or medically diagnosed with arthritis</a:t>
            </a:r>
          </a:p>
          <a:p>
            <a:pPr marL="228600" indent="-228600"/>
            <a:r>
              <a:rPr lang="en-US" sz="1800" dirty="0" smtClean="0"/>
              <a:t>Beneficial to any individual who wants to start a regular walking routine</a:t>
            </a:r>
          </a:p>
          <a:p>
            <a:pPr marL="228600" indent="-228600"/>
            <a:r>
              <a:rPr lang="en-US" sz="1800" dirty="0" smtClean="0"/>
              <a:t>Group Format - ongoing program, led for 45-90 minutes by a trained instructor three times per week</a:t>
            </a:r>
          </a:p>
          <a:p>
            <a:pPr marL="228600" indent="-228600"/>
            <a:r>
              <a:rPr lang="en-US" sz="1800" dirty="0" smtClean="0"/>
              <a:t>Independent Format – completed by an individual three times per week for 45-90 minutes</a:t>
            </a:r>
          </a:p>
          <a:p>
            <a:pPr marL="228600" indent="-228600"/>
            <a:r>
              <a:rPr lang="en-US" sz="1800" dirty="0" smtClean="0"/>
              <a:t>Reported physical activity and health benefits (evidence-based for group format only currently)</a:t>
            </a:r>
          </a:p>
        </p:txBody>
      </p:sp>
      <p:sp>
        <p:nvSpPr>
          <p:cNvPr id="5" name="Slide Number Placeholder 4"/>
          <p:cNvSpPr>
            <a:spLocks noGrp="1"/>
          </p:cNvSpPr>
          <p:nvPr>
            <p:ph type="sldNum" sz="quarter" idx="15"/>
          </p:nvPr>
        </p:nvSpPr>
        <p:spPr/>
        <p:txBody>
          <a:bodyPr/>
          <a:lstStyle/>
          <a:p>
            <a:fld id="{64D7061C-D24E-4478-9CCB-29EB51A6BB32}"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lum bright="40000" contrast="-30000"/>
          </a:blip>
          <a:srcRect/>
          <a:stretch>
            <a:fillRect/>
          </a:stretch>
        </p:blipFill>
        <p:spPr bwMode="auto">
          <a:xfrm>
            <a:off x="304800" y="2362200"/>
            <a:ext cx="3812540" cy="2895600"/>
          </a:xfrm>
          <a:prstGeom prst="rect">
            <a:avLst/>
          </a:prstGeom>
          <a:noFill/>
          <a:ln w="9525">
            <a:noFill/>
            <a:miter lim="800000"/>
            <a:headEnd/>
            <a:tailEnd/>
          </a:ln>
        </p:spPr>
      </p:pic>
      <p:sp>
        <p:nvSpPr>
          <p:cNvPr id="2" name="Title 1"/>
          <p:cNvSpPr>
            <a:spLocks noGrp="1"/>
          </p:cNvSpPr>
          <p:nvPr>
            <p:ph type="title"/>
          </p:nvPr>
        </p:nvSpPr>
        <p:spPr>
          <a:xfrm>
            <a:off x="152400" y="0"/>
            <a:ext cx="8610600" cy="1600200"/>
          </a:xfrm>
        </p:spPr>
        <p:txBody>
          <a:bodyPr>
            <a:noAutofit/>
          </a:bodyPr>
          <a:lstStyle/>
          <a:p>
            <a:pPr algn="ctr"/>
            <a:r>
              <a:rPr lang="en-US" sz="5400" b="1" dirty="0" smtClean="0">
                <a:solidFill>
                  <a:schemeClr val="tx1"/>
                </a:solidFill>
                <a:latin typeface="+mn-lt"/>
              </a:rPr>
              <a:t>Other CDC and A F</a:t>
            </a:r>
            <a:br>
              <a:rPr lang="en-US" sz="5400" b="1" dirty="0" smtClean="0">
                <a:solidFill>
                  <a:schemeClr val="tx1"/>
                </a:solidFill>
                <a:latin typeface="+mn-lt"/>
              </a:rPr>
            </a:br>
            <a:r>
              <a:rPr lang="en-US" sz="5400" b="1" dirty="0" smtClean="0">
                <a:solidFill>
                  <a:schemeClr val="tx1"/>
                </a:solidFill>
                <a:latin typeface="+mn-lt"/>
              </a:rPr>
              <a:t> Supported Programs</a:t>
            </a:r>
            <a:endParaRPr lang="en-US" sz="5400" b="1" dirty="0">
              <a:solidFill>
                <a:schemeClr val="tx1"/>
              </a:solidFill>
              <a:latin typeface="+mn-lt"/>
            </a:endParaRPr>
          </a:p>
        </p:txBody>
      </p:sp>
      <p:sp>
        <p:nvSpPr>
          <p:cNvPr id="3" name="Content Placeholder 2"/>
          <p:cNvSpPr>
            <a:spLocks noGrp="1"/>
          </p:cNvSpPr>
          <p:nvPr>
            <p:ph sz="quarter" idx="1"/>
          </p:nvPr>
        </p:nvSpPr>
        <p:spPr>
          <a:xfrm>
            <a:off x="4114800" y="1905000"/>
            <a:ext cx="5029200" cy="4953000"/>
          </a:xfrm>
        </p:spPr>
        <p:txBody>
          <a:bodyPr>
            <a:normAutofit/>
          </a:bodyPr>
          <a:lstStyle/>
          <a:p>
            <a:r>
              <a:rPr lang="en-US" dirty="0" smtClean="0"/>
              <a:t>Arthritis Self-Management Program </a:t>
            </a:r>
            <a:r>
              <a:rPr lang="en-US" sz="1600" dirty="0" smtClean="0"/>
              <a:t>(previously Arthritis Foundation Self-Help Program)</a:t>
            </a:r>
          </a:p>
          <a:p>
            <a:r>
              <a:rPr lang="en-US" dirty="0" err="1" smtClean="0"/>
              <a:t>Programa</a:t>
            </a:r>
            <a:r>
              <a:rPr lang="en-US" dirty="0" smtClean="0"/>
              <a:t> de </a:t>
            </a:r>
            <a:r>
              <a:rPr lang="en-US" dirty="0" err="1" smtClean="0"/>
              <a:t>Manejo</a:t>
            </a:r>
            <a:r>
              <a:rPr lang="en-US" dirty="0" smtClean="0"/>
              <a:t> Personal de la </a:t>
            </a:r>
            <a:r>
              <a:rPr lang="en-US" dirty="0" err="1" smtClean="0"/>
              <a:t>Artritis</a:t>
            </a:r>
            <a:endParaRPr lang="en-US" dirty="0" smtClean="0"/>
          </a:p>
          <a:p>
            <a:r>
              <a:rPr lang="en-US" dirty="0" smtClean="0"/>
              <a:t>Active Living Every Day</a:t>
            </a:r>
          </a:p>
          <a:p>
            <a:r>
              <a:rPr lang="en-US" dirty="0" smtClean="0"/>
              <a:t>Arthritis Foundation Aquatic Program</a:t>
            </a:r>
          </a:p>
          <a:p>
            <a:r>
              <a:rPr lang="en-US" dirty="0" smtClean="0"/>
              <a:t>Enhance Fitness</a:t>
            </a:r>
          </a:p>
          <a:p>
            <a:r>
              <a:rPr lang="en-US" dirty="0" smtClean="0"/>
              <a:t>Fit and Strong</a:t>
            </a:r>
          </a:p>
          <a:p>
            <a:r>
              <a:rPr lang="en-US" dirty="0" smtClean="0"/>
              <a:t>Arthritis Foundation Tai Chi Program</a:t>
            </a:r>
          </a:p>
        </p:txBody>
      </p:sp>
      <p:sp>
        <p:nvSpPr>
          <p:cNvPr id="5" name="Slide Number Placeholder 4"/>
          <p:cNvSpPr>
            <a:spLocks noGrp="1"/>
          </p:cNvSpPr>
          <p:nvPr>
            <p:ph type="sldNum" sz="quarter" idx="15"/>
          </p:nvPr>
        </p:nvSpPr>
        <p:spPr/>
        <p:txBody>
          <a:bodyPr/>
          <a:lstStyle/>
          <a:p>
            <a:fld id="{64D7061C-D24E-4478-9CCB-29EB51A6BB32}"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1143000"/>
          </a:xfrm>
        </p:spPr>
        <p:txBody>
          <a:bodyPr>
            <a:normAutofit/>
          </a:bodyPr>
          <a:lstStyle/>
          <a:p>
            <a:pPr algn="ctr"/>
            <a:r>
              <a:rPr lang="en-US" sz="5400" b="1" dirty="0" smtClean="0">
                <a:solidFill>
                  <a:schemeClr val="tx1"/>
                </a:solidFill>
                <a:latin typeface="+mn-lt"/>
              </a:rPr>
              <a:t>Resources</a:t>
            </a:r>
            <a:endParaRPr lang="en-US" sz="5400" b="1" dirty="0">
              <a:solidFill>
                <a:schemeClr val="tx1"/>
              </a:solidFill>
              <a:latin typeface="+mn-lt"/>
            </a:endParaRPr>
          </a:p>
        </p:txBody>
      </p:sp>
      <p:pic>
        <p:nvPicPr>
          <p:cNvPr id="63492" name="Picture 4" descr="http://contentcafe2.btol.com/ContentCafe/Jacket.aspx?UserID=LVCCLD702&amp;Password=CC89101&amp;Return=T&amp;Type=L&amp;Value=0684868024"/>
          <p:cNvPicPr>
            <a:picLocks noChangeAspect="1" noChangeArrowheads="1"/>
          </p:cNvPicPr>
          <p:nvPr/>
        </p:nvPicPr>
        <p:blipFill>
          <a:blip r:embed="rId2" cstate="print"/>
          <a:srcRect/>
          <a:stretch>
            <a:fillRect/>
          </a:stretch>
        </p:blipFill>
        <p:spPr bwMode="auto">
          <a:xfrm>
            <a:off x="5486400" y="1371600"/>
            <a:ext cx="1986592" cy="2667000"/>
          </a:xfrm>
          <a:prstGeom prst="rect">
            <a:avLst/>
          </a:prstGeom>
          <a:noFill/>
        </p:spPr>
      </p:pic>
      <p:pic>
        <p:nvPicPr>
          <p:cNvPr id="63494" name="Picture 6" descr="http://img2.imagesbn.com/images/171510000/171513658.JPG"/>
          <p:cNvPicPr>
            <a:picLocks noChangeAspect="1" noChangeArrowheads="1"/>
          </p:cNvPicPr>
          <p:nvPr/>
        </p:nvPicPr>
        <p:blipFill>
          <a:blip r:embed="rId3" cstate="print"/>
          <a:srcRect/>
          <a:stretch>
            <a:fillRect/>
          </a:stretch>
        </p:blipFill>
        <p:spPr bwMode="auto">
          <a:xfrm>
            <a:off x="2971800" y="1371600"/>
            <a:ext cx="1828800" cy="2755393"/>
          </a:xfrm>
          <a:prstGeom prst="rect">
            <a:avLst/>
          </a:prstGeom>
          <a:noFill/>
        </p:spPr>
      </p:pic>
      <p:pic>
        <p:nvPicPr>
          <p:cNvPr id="63496" name="Picture 8" descr="http://www.arthritis.org/media/Supplement%20cover.jpg">
            <a:hlinkClick r:id="rId4"/>
          </p:cNvPr>
          <p:cNvPicPr>
            <a:picLocks noChangeAspect="1" noChangeArrowheads="1"/>
          </p:cNvPicPr>
          <p:nvPr/>
        </p:nvPicPr>
        <p:blipFill>
          <a:blip r:embed="rId5" cstate="print"/>
          <a:srcRect/>
          <a:stretch>
            <a:fillRect/>
          </a:stretch>
        </p:blipFill>
        <p:spPr bwMode="auto">
          <a:xfrm>
            <a:off x="685800" y="1371600"/>
            <a:ext cx="1914669" cy="2514600"/>
          </a:xfrm>
          <a:prstGeom prst="rect">
            <a:avLst/>
          </a:prstGeom>
          <a:noFill/>
        </p:spPr>
      </p:pic>
      <p:pic>
        <p:nvPicPr>
          <p:cNvPr id="74754" name="Picture 2" descr="http://www.pharmwell.com/alternative.jpg"/>
          <p:cNvPicPr>
            <a:picLocks noChangeAspect="1" noChangeArrowheads="1"/>
          </p:cNvPicPr>
          <p:nvPr/>
        </p:nvPicPr>
        <p:blipFill>
          <a:blip r:embed="rId6" cstate="print"/>
          <a:srcRect/>
          <a:stretch>
            <a:fillRect/>
          </a:stretch>
        </p:blipFill>
        <p:spPr bwMode="auto">
          <a:xfrm>
            <a:off x="228600" y="4343400"/>
            <a:ext cx="2640723" cy="2057400"/>
          </a:xfrm>
          <a:prstGeom prst="rect">
            <a:avLst/>
          </a:prstGeom>
          <a:noFill/>
        </p:spPr>
      </p:pic>
      <p:sp>
        <p:nvSpPr>
          <p:cNvPr id="7" name="Rectangle 6"/>
          <p:cNvSpPr/>
          <p:nvPr/>
        </p:nvSpPr>
        <p:spPr>
          <a:xfrm>
            <a:off x="2895600" y="4343400"/>
            <a:ext cx="5791200" cy="2308324"/>
          </a:xfrm>
          <a:prstGeom prst="rect">
            <a:avLst/>
          </a:prstGeom>
        </p:spPr>
        <p:txBody>
          <a:bodyPr wrap="square">
            <a:spAutoFit/>
          </a:bodyPr>
          <a:lstStyle/>
          <a:p>
            <a:r>
              <a:rPr lang="en-US" b="1" dirty="0" smtClean="0"/>
              <a:t>NCCAM Clinical Digest Newsletter</a:t>
            </a:r>
          </a:p>
          <a:p>
            <a:r>
              <a:rPr lang="en-US" dirty="0" smtClean="0"/>
              <a:t>NCCAM's monthly e-newsletter offers evidence-based information on CAM, including scientific literature searches, summaries of NCCAM-funded research, fact sheets for patients, and more. </a:t>
            </a:r>
            <a:r>
              <a:rPr lang="en-US" dirty="0" smtClean="0">
                <a:hlinkClick r:id="rId7"/>
              </a:rPr>
              <a:t>http://nccam.nih.gov/health/providers/digest</a:t>
            </a:r>
            <a:r>
              <a:rPr lang="en-US" dirty="0" smtClean="0"/>
              <a:t> </a:t>
            </a:r>
          </a:p>
          <a:p>
            <a:endParaRPr lang="en-US" dirty="0" smtClean="0"/>
          </a:p>
          <a:p>
            <a:endParaRPr lang="en-US" dirty="0"/>
          </a:p>
        </p:txBody>
      </p:sp>
      <p:sp>
        <p:nvSpPr>
          <p:cNvPr id="8" name="Slide Number Placeholder 7"/>
          <p:cNvSpPr>
            <a:spLocks noGrp="1"/>
          </p:cNvSpPr>
          <p:nvPr>
            <p:ph type="sldNum" sz="quarter" idx="15"/>
          </p:nvPr>
        </p:nvSpPr>
        <p:spPr/>
        <p:txBody>
          <a:bodyPr/>
          <a:lstStyle/>
          <a:p>
            <a:fld id="{64D7061C-D24E-4478-9CCB-29EB51A6BB32}"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1066800"/>
          </a:xfrm>
        </p:spPr>
        <p:txBody>
          <a:bodyPr>
            <a:normAutofit/>
          </a:bodyPr>
          <a:lstStyle/>
          <a:p>
            <a:pPr algn="ctr"/>
            <a:r>
              <a:rPr lang="en-US" sz="5400" b="1" dirty="0" smtClean="0">
                <a:solidFill>
                  <a:schemeClr val="tx1"/>
                </a:solidFill>
              </a:rPr>
              <a:t>Resources</a:t>
            </a:r>
            <a:endParaRPr lang="en-US" sz="5400" b="1" dirty="0">
              <a:solidFill>
                <a:schemeClr val="tx1"/>
              </a:solidFill>
            </a:endParaRPr>
          </a:p>
        </p:txBody>
      </p:sp>
      <p:pic>
        <p:nvPicPr>
          <p:cNvPr id="77834" name="Picture 10" descr="http://www.jeffcivillico.com/wp-content/uploads/0_aflogo.jpeg"/>
          <p:cNvPicPr>
            <a:picLocks noChangeAspect="1" noChangeArrowheads="1"/>
          </p:cNvPicPr>
          <p:nvPr/>
        </p:nvPicPr>
        <p:blipFill>
          <a:blip r:embed="rId2" cstate="print"/>
          <a:srcRect/>
          <a:stretch>
            <a:fillRect/>
          </a:stretch>
        </p:blipFill>
        <p:spPr bwMode="auto">
          <a:xfrm>
            <a:off x="152400" y="2514600"/>
            <a:ext cx="2107629" cy="832451"/>
          </a:xfrm>
          <a:prstGeom prst="rect">
            <a:avLst/>
          </a:prstGeom>
          <a:noFill/>
        </p:spPr>
      </p:pic>
      <p:pic>
        <p:nvPicPr>
          <p:cNvPr id="77836" name="Picture 12" descr="http://blog.kruresearch.com/wp-content/uploads/2009/05/cdc.jpg"/>
          <p:cNvPicPr>
            <a:picLocks noChangeAspect="1" noChangeArrowheads="1"/>
          </p:cNvPicPr>
          <p:nvPr/>
        </p:nvPicPr>
        <p:blipFill>
          <a:blip r:embed="rId3" cstate="print"/>
          <a:srcRect/>
          <a:stretch>
            <a:fillRect/>
          </a:stretch>
        </p:blipFill>
        <p:spPr bwMode="auto">
          <a:xfrm>
            <a:off x="228600" y="1219200"/>
            <a:ext cx="1600200" cy="1173700"/>
          </a:xfrm>
          <a:prstGeom prst="rect">
            <a:avLst/>
          </a:prstGeom>
          <a:noFill/>
        </p:spPr>
      </p:pic>
      <p:pic>
        <p:nvPicPr>
          <p:cNvPr id="77840" name="Picture 16" descr="http://www.reikibyrachel.com/nccam.png"/>
          <p:cNvPicPr>
            <a:picLocks noChangeAspect="1" noChangeArrowheads="1"/>
          </p:cNvPicPr>
          <p:nvPr/>
        </p:nvPicPr>
        <p:blipFill>
          <a:blip r:embed="rId4" cstate="print"/>
          <a:srcRect/>
          <a:stretch>
            <a:fillRect/>
          </a:stretch>
        </p:blipFill>
        <p:spPr bwMode="auto">
          <a:xfrm>
            <a:off x="228600" y="3505200"/>
            <a:ext cx="2667000" cy="1384789"/>
          </a:xfrm>
          <a:prstGeom prst="rect">
            <a:avLst/>
          </a:prstGeom>
          <a:noFill/>
        </p:spPr>
      </p:pic>
      <p:pic>
        <p:nvPicPr>
          <p:cNvPr id="63490" name="Picture 2" descr="MedlinePlus Trusted Health Information for You"/>
          <p:cNvPicPr>
            <a:picLocks noChangeAspect="1" noChangeArrowheads="1"/>
          </p:cNvPicPr>
          <p:nvPr/>
        </p:nvPicPr>
        <p:blipFill>
          <a:blip r:embed="rId5" cstate="print"/>
          <a:srcRect/>
          <a:stretch>
            <a:fillRect/>
          </a:stretch>
        </p:blipFill>
        <p:spPr bwMode="auto">
          <a:xfrm>
            <a:off x="228600" y="5257800"/>
            <a:ext cx="3326642" cy="685800"/>
          </a:xfrm>
          <a:prstGeom prst="rect">
            <a:avLst/>
          </a:prstGeom>
          <a:noFill/>
        </p:spPr>
      </p:pic>
      <p:sp>
        <p:nvSpPr>
          <p:cNvPr id="10" name="Rectangle 9"/>
          <p:cNvSpPr/>
          <p:nvPr/>
        </p:nvSpPr>
        <p:spPr>
          <a:xfrm>
            <a:off x="3362374" y="3733801"/>
            <a:ext cx="2419252" cy="923330"/>
          </a:xfrm>
          <a:prstGeom prst="rect">
            <a:avLst/>
          </a:prstGeom>
        </p:spPr>
        <p:txBody>
          <a:bodyPr wrap="square">
            <a:spAutoFit/>
          </a:bodyPr>
          <a:lstStyle/>
          <a:p>
            <a:endParaRPr lang="en-US" dirty="0" smtClean="0">
              <a:hlinkClick r:id="rId6"/>
            </a:endParaRPr>
          </a:p>
          <a:p>
            <a:r>
              <a:rPr lang="en-US" dirty="0" smtClean="0">
                <a:hlinkClick r:id="rId6"/>
              </a:rPr>
              <a:t>http://nccam.nih.gov/</a:t>
            </a:r>
            <a:endParaRPr lang="en-US" dirty="0" smtClean="0"/>
          </a:p>
          <a:p>
            <a:endParaRPr lang="en-US" dirty="0"/>
          </a:p>
        </p:txBody>
      </p:sp>
      <p:sp>
        <p:nvSpPr>
          <p:cNvPr id="11" name="Rectangle 10"/>
          <p:cNvSpPr/>
          <p:nvPr/>
        </p:nvSpPr>
        <p:spPr>
          <a:xfrm>
            <a:off x="2286000" y="2667000"/>
            <a:ext cx="6400800" cy="646331"/>
          </a:xfrm>
          <a:prstGeom prst="rect">
            <a:avLst/>
          </a:prstGeom>
        </p:spPr>
        <p:txBody>
          <a:bodyPr wrap="square">
            <a:spAutoFit/>
          </a:bodyPr>
          <a:lstStyle/>
          <a:p>
            <a:r>
              <a:rPr lang="en-US" dirty="0" smtClean="0">
                <a:hlinkClick r:id="rId7"/>
              </a:rPr>
              <a:t>http://www.arthritis.org/alternatives.php</a:t>
            </a:r>
            <a:endParaRPr lang="en-US" dirty="0" smtClean="0"/>
          </a:p>
          <a:p>
            <a:endParaRPr lang="en-US" dirty="0"/>
          </a:p>
        </p:txBody>
      </p:sp>
      <p:sp>
        <p:nvSpPr>
          <p:cNvPr id="12" name="Rectangle 11"/>
          <p:cNvSpPr/>
          <p:nvPr/>
        </p:nvSpPr>
        <p:spPr>
          <a:xfrm>
            <a:off x="1752600" y="1447800"/>
            <a:ext cx="6934200" cy="646331"/>
          </a:xfrm>
          <a:prstGeom prst="rect">
            <a:avLst/>
          </a:prstGeom>
        </p:spPr>
        <p:txBody>
          <a:bodyPr wrap="square">
            <a:spAutoFit/>
          </a:bodyPr>
          <a:lstStyle/>
          <a:p>
            <a:r>
              <a:rPr lang="en-US" dirty="0" smtClean="0">
                <a:hlinkClick r:id="rId8"/>
              </a:rPr>
              <a:t>http://www.cdc.gov/arthritis/funded_science/completed/cam.htm</a:t>
            </a:r>
            <a:endParaRPr lang="en-US" dirty="0" smtClean="0"/>
          </a:p>
          <a:p>
            <a:endParaRPr lang="en-US" dirty="0"/>
          </a:p>
        </p:txBody>
      </p:sp>
      <p:sp>
        <p:nvSpPr>
          <p:cNvPr id="13" name="Rectangle 12"/>
          <p:cNvSpPr/>
          <p:nvPr/>
        </p:nvSpPr>
        <p:spPr>
          <a:xfrm>
            <a:off x="228600" y="5867400"/>
            <a:ext cx="8534400" cy="830997"/>
          </a:xfrm>
          <a:prstGeom prst="rect">
            <a:avLst/>
          </a:prstGeom>
        </p:spPr>
        <p:txBody>
          <a:bodyPr wrap="square">
            <a:spAutoFit/>
          </a:bodyPr>
          <a:lstStyle/>
          <a:p>
            <a:r>
              <a:rPr lang="en-US" sz="1600" dirty="0" smtClean="0">
                <a:hlinkClick r:id="rId9"/>
              </a:rPr>
              <a:t>http://www.nlm.nih.gov/medlineplus/complementaryandalternativemedicine.html</a:t>
            </a:r>
            <a:endParaRPr lang="en-US" sz="1600" dirty="0" smtClean="0"/>
          </a:p>
          <a:p>
            <a:endParaRPr lang="en-US" sz="1600" dirty="0" smtClean="0"/>
          </a:p>
          <a:p>
            <a:endParaRPr lang="en-US" sz="1600" dirty="0"/>
          </a:p>
        </p:txBody>
      </p:sp>
      <p:sp>
        <p:nvSpPr>
          <p:cNvPr id="14" name="Slide Number Placeholder 13"/>
          <p:cNvSpPr>
            <a:spLocks noGrp="1"/>
          </p:cNvSpPr>
          <p:nvPr>
            <p:ph type="sldNum" sz="quarter" idx="15"/>
          </p:nvPr>
        </p:nvSpPr>
        <p:spPr/>
        <p:txBody>
          <a:bodyPr/>
          <a:lstStyle/>
          <a:p>
            <a:fld id="{64D7061C-D24E-4478-9CCB-29EB51A6BB32}"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990600"/>
          </a:xfrm>
        </p:spPr>
        <p:txBody>
          <a:bodyPr>
            <a:normAutofit/>
          </a:bodyPr>
          <a:lstStyle/>
          <a:p>
            <a:pPr algn="ctr"/>
            <a:r>
              <a:rPr lang="en-US" sz="5400" b="1" dirty="0" smtClean="0">
                <a:solidFill>
                  <a:schemeClr val="tx1"/>
                </a:solidFill>
                <a:latin typeface="+mn-lt"/>
              </a:rPr>
              <a:t>Contact Information</a:t>
            </a:r>
            <a:endParaRPr lang="en-US" sz="5400" b="1" dirty="0">
              <a:solidFill>
                <a:schemeClr val="tx1"/>
              </a:solidFill>
              <a:latin typeface="+mn-lt"/>
            </a:endParaRPr>
          </a:p>
        </p:txBody>
      </p:sp>
      <p:pic>
        <p:nvPicPr>
          <p:cNvPr id="4" name="Picture 1034" descr="Link to University Outreach and Extension">
            <a:hlinkClick r:id="rId3"/>
          </p:cNvPr>
          <p:cNvPicPr>
            <a:picLocks noChangeAspect="1" noChangeArrowheads="1"/>
          </p:cNvPicPr>
          <p:nvPr/>
        </p:nvPicPr>
        <p:blipFill>
          <a:blip r:embed="rId4" cstate="print"/>
          <a:srcRect/>
          <a:stretch>
            <a:fillRect/>
          </a:stretch>
        </p:blipFill>
        <p:spPr>
          <a:xfrm>
            <a:off x="5105400" y="6019800"/>
            <a:ext cx="2757714" cy="658091"/>
          </a:xfrm>
          <a:prstGeom prst="rect">
            <a:avLst/>
          </a:prstGeom>
          <a:ln/>
        </p:spPr>
      </p:pic>
      <p:sp>
        <p:nvSpPr>
          <p:cNvPr id="7" name="Rectangle 6"/>
          <p:cNvSpPr/>
          <p:nvPr/>
        </p:nvSpPr>
        <p:spPr>
          <a:xfrm>
            <a:off x="228600" y="1600200"/>
            <a:ext cx="8534400" cy="2954655"/>
          </a:xfrm>
          <a:prstGeom prst="rect">
            <a:avLst/>
          </a:prstGeom>
        </p:spPr>
        <p:txBody>
          <a:bodyPr wrap="square">
            <a:spAutoFit/>
          </a:bodyPr>
          <a:lstStyle/>
          <a:p>
            <a:pPr algn="ctr">
              <a:buNone/>
            </a:pPr>
            <a:endParaRPr lang="en-US" sz="2000" b="1" dirty="0" smtClean="0"/>
          </a:p>
          <a:p>
            <a:pPr algn="ctr">
              <a:buNone/>
            </a:pPr>
            <a:endParaRPr lang="en-US" sz="2000" b="1" dirty="0" smtClean="0"/>
          </a:p>
          <a:p>
            <a:pPr algn="ctr">
              <a:buNone/>
            </a:pPr>
            <a:r>
              <a:rPr lang="en-US" sz="2000" b="1" dirty="0" smtClean="0"/>
              <a:t>Karen Funkenbusch</a:t>
            </a:r>
          </a:p>
          <a:p>
            <a:pPr algn="ctr">
              <a:buNone/>
            </a:pPr>
            <a:r>
              <a:rPr lang="en-US" dirty="0" smtClean="0"/>
              <a:t>Co-Director, Mo AgrAbility Project</a:t>
            </a:r>
          </a:p>
          <a:p>
            <a:pPr algn="ctr">
              <a:buNone/>
            </a:pPr>
            <a:r>
              <a:rPr lang="en-US" dirty="0" smtClean="0"/>
              <a:t>Division of Food Systems and Bioengineering</a:t>
            </a:r>
          </a:p>
          <a:p>
            <a:pPr algn="ctr">
              <a:buNone/>
            </a:pPr>
            <a:r>
              <a:rPr lang="en-US" dirty="0" smtClean="0"/>
              <a:t>Department of Agricultural Systems Management Program</a:t>
            </a:r>
          </a:p>
          <a:p>
            <a:pPr algn="ctr">
              <a:buNone/>
            </a:pPr>
            <a:r>
              <a:rPr lang="en-US" dirty="0" smtClean="0"/>
              <a:t>232 Agricultural Engineering Building</a:t>
            </a:r>
          </a:p>
          <a:p>
            <a:pPr algn="ctr">
              <a:buNone/>
            </a:pPr>
            <a:r>
              <a:rPr lang="en-US" dirty="0" smtClean="0"/>
              <a:t>Columbia, Missouri  65211</a:t>
            </a:r>
          </a:p>
          <a:p>
            <a:pPr algn="ctr">
              <a:buNone/>
            </a:pPr>
            <a:r>
              <a:rPr lang="en-US" dirty="0" smtClean="0"/>
              <a:t>573.882.2731 or 1.800.995.8503</a:t>
            </a:r>
          </a:p>
          <a:p>
            <a:pPr algn="ctr">
              <a:buNone/>
            </a:pPr>
            <a:r>
              <a:rPr lang="en-US" dirty="0" smtClean="0">
                <a:hlinkClick r:id="rId5"/>
              </a:rPr>
              <a:t>funkenbuschk@missouri.edu</a:t>
            </a:r>
            <a:endParaRPr lang="en-US" dirty="0" smtClean="0"/>
          </a:p>
        </p:txBody>
      </p:sp>
      <p:graphicFrame>
        <p:nvGraphicFramePr>
          <p:cNvPr id="55298" name="Object 2"/>
          <p:cNvGraphicFramePr>
            <a:graphicFrameLocks noChangeAspect="1"/>
          </p:cNvGraphicFramePr>
          <p:nvPr/>
        </p:nvGraphicFramePr>
        <p:xfrm>
          <a:off x="380999" y="5715000"/>
          <a:ext cx="3690093" cy="993775"/>
        </p:xfrm>
        <a:graphic>
          <a:graphicData uri="http://schemas.openxmlformats.org/presentationml/2006/ole">
            <p:oleObj spid="_x0000_s55298" r:id="rId6" imgW="5229149" imgH="1371600" progId="">
              <p:embed/>
            </p:oleObj>
          </a:graphicData>
        </a:graphic>
      </p:graphicFrame>
      <p:sp>
        <p:nvSpPr>
          <p:cNvPr id="6" name="Slide Number Placeholder 5"/>
          <p:cNvSpPr>
            <a:spLocks noGrp="1"/>
          </p:cNvSpPr>
          <p:nvPr>
            <p:ph type="sldNum" sz="quarter" idx="15"/>
          </p:nvPr>
        </p:nvSpPr>
        <p:spPr/>
        <p:txBody>
          <a:bodyPr/>
          <a:lstStyle/>
          <a:p>
            <a:fld id="{64D7061C-D24E-4478-9CCB-29EB51A6BB32}"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1676400"/>
          </a:xfrm>
        </p:spPr>
        <p:txBody>
          <a:bodyPr>
            <a:noAutofit/>
          </a:bodyPr>
          <a:lstStyle/>
          <a:p>
            <a:pPr algn="ctr"/>
            <a:r>
              <a:rPr lang="en-US" sz="5400" b="1" dirty="0" smtClean="0">
                <a:solidFill>
                  <a:schemeClr val="tx1"/>
                </a:solidFill>
              </a:rPr>
              <a:t>Why complementary And alternative</a:t>
            </a:r>
            <a:endParaRPr lang="en-US" sz="5400" b="1" dirty="0">
              <a:solidFill>
                <a:schemeClr val="tx1"/>
              </a:solidFill>
              <a:latin typeface="+mn-lt"/>
            </a:endParaRPr>
          </a:p>
        </p:txBody>
      </p:sp>
      <p:sp>
        <p:nvSpPr>
          <p:cNvPr id="3" name="Content Placeholder 2"/>
          <p:cNvSpPr>
            <a:spLocks noGrp="1"/>
          </p:cNvSpPr>
          <p:nvPr>
            <p:ph sz="quarter" idx="1"/>
          </p:nvPr>
        </p:nvSpPr>
        <p:spPr>
          <a:xfrm>
            <a:off x="3048000" y="1676400"/>
            <a:ext cx="5638800" cy="4953000"/>
          </a:xfrm>
        </p:spPr>
        <p:txBody>
          <a:bodyPr>
            <a:normAutofit fontScale="85000" lnSpcReduction="20000"/>
          </a:bodyPr>
          <a:lstStyle/>
          <a:p>
            <a:pPr marL="0" indent="0">
              <a:buNone/>
            </a:pPr>
            <a:r>
              <a:rPr lang="en-US" sz="2600" dirty="0" smtClean="0"/>
              <a:t>Persons with arthritis are looking into complementary and alternative (CAM) medicine in an effort to find relief for pain, stiffness, stress, anxiety, and depression that accompany the disease. </a:t>
            </a:r>
          </a:p>
          <a:p>
            <a:pPr>
              <a:buNone/>
            </a:pPr>
            <a:endParaRPr lang="en-US" dirty="0" smtClean="0"/>
          </a:p>
          <a:p>
            <a:pPr>
              <a:buNone/>
            </a:pPr>
            <a:r>
              <a:rPr lang="en-US" dirty="0" smtClean="0"/>
              <a:t>	</a:t>
            </a:r>
          </a:p>
          <a:p>
            <a:pPr>
              <a:buNone/>
            </a:pPr>
            <a:endParaRPr lang="en-US" dirty="0" smtClean="0"/>
          </a:p>
          <a:p>
            <a:pPr>
              <a:buNone/>
            </a:pPr>
            <a:endParaRPr lang="en-US" dirty="0" smtClean="0"/>
          </a:p>
          <a:p>
            <a:pPr>
              <a:buNone/>
            </a:pPr>
            <a:r>
              <a:rPr lang="en-US" dirty="0" smtClean="0"/>
              <a:t>	</a:t>
            </a:r>
          </a:p>
          <a:p>
            <a:pPr>
              <a:buNone/>
            </a:pPr>
            <a:endParaRPr lang="en-US" dirty="0" smtClean="0"/>
          </a:p>
          <a:p>
            <a:pPr>
              <a:buNone/>
            </a:pPr>
            <a:r>
              <a:rPr lang="en-US" dirty="0" smtClean="0"/>
              <a:t>	</a:t>
            </a:r>
          </a:p>
          <a:p>
            <a:pPr>
              <a:buNone/>
            </a:pPr>
            <a:r>
              <a:rPr lang="en-US" sz="2600" dirty="0" smtClean="0"/>
              <a:t>	</a:t>
            </a:r>
          </a:p>
          <a:p>
            <a:pPr marL="0" indent="0">
              <a:buNone/>
            </a:pPr>
            <a:r>
              <a:rPr lang="en-US" sz="2600" dirty="0" smtClean="0"/>
              <a:t>The Arthritis Foundation reports that two-thirds of those suffering from the disease have tried CAM.</a:t>
            </a:r>
            <a:endParaRPr lang="en-US" dirty="0"/>
          </a:p>
        </p:txBody>
      </p:sp>
      <p:pic>
        <p:nvPicPr>
          <p:cNvPr id="41988" name="Picture 4" descr="http://img.ehowcdn.com/article-new/ds-photo/getty/article/78/26/82039623_XS.jpg"/>
          <p:cNvPicPr>
            <a:picLocks noChangeAspect="1" noChangeArrowheads="1"/>
          </p:cNvPicPr>
          <p:nvPr/>
        </p:nvPicPr>
        <p:blipFill>
          <a:blip r:embed="rId3" cstate="print"/>
          <a:srcRect/>
          <a:stretch>
            <a:fillRect/>
          </a:stretch>
        </p:blipFill>
        <p:spPr bwMode="auto">
          <a:xfrm>
            <a:off x="304800" y="4038600"/>
            <a:ext cx="2732741" cy="2247900"/>
          </a:xfrm>
          <a:prstGeom prst="rect">
            <a:avLst/>
          </a:prstGeom>
          <a:noFill/>
        </p:spPr>
      </p:pic>
      <p:pic>
        <p:nvPicPr>
          <p:cNvPr id="41990" name="Picture 6" descr="http://start2farm.gov/sites/default/files/category_pictures/women.jpg"/>
          <p:cNvPicPr>
            <a:picLocks noChangeAspect="1" noChangeArrowheads="1"/>
          </p:cNvPicPr>
          <p:nvPr/>
        </p:nvPicPr>
        <p:blipFill>
          <a:blip r:embed="rId4" cstate="print"/>
          <a:srcRect/>
          <a:stretch>
            <a:fillRect/>
          </a:stretch>
        </p:blipFill>
        <p:spPr bwMode="auto">
          <a:xfrm>
            <a:off x="6400800" y="3124200"/>
            <a:ext cx="2270234" cy="2455984"/>
          </a:xfrm>
          <a:prstGeom prst="rect">
            <a:avLst/>
          </a:prstGeom>
          <a:noFill/>
        </p:spPr>
      </p:pic>
      <p:pic>
        <p:nvPicPr>
          <p:cNvPr id="41992" name="Picture 8" descr="http://www.blackradionetwork.com/images/userfiles/hispanic%20farmer%281%29.jpg"/>
          <p:cNvPicPr>
            <a:picLocks noChangeAspect="1" noChangeArrowheads="1"/>
          </p:cNvPicPr>
          <p:nvPr/>
        </p:nvPicPr>
        <p:blipFill>
          <a:blip r:embed="rId5" cstate="print"/>
          <a:srcRect/>
          <a:stretch>
            <a:fillRect/>
          </a:stretch>
        </p:blipFill>
        <p:spPr bwMode="auto">
          <a:xfrm>
            <a:off x="228600" y="1905000"/>
            <a:ext cx="2745946" cy="1828800"/>
          </a:xfrm>
          <a:prstGeom prst="rect">
            <a:avLst/>
          </a:prstGeom>
          <a:noFill/>
        </p:spPr>
      </p:pic>
      <p:pic>
        <p:nvPicPr>
          <p:cNvPr id="41994" name="Picture 10" descr="http://www.bet.com/news/national/2011/09/16/groups-seek-black-farming-renaissance/_jcr_content/featuredMedia/newsitemimage.newsimage.dimg/091611-national-african-american-farmers-california-will-scott.jpg"/>
          <p:cNvPicPr>
            <a:picLocks noChangeAspect="1" noChangeArrowheads="1"/>
          </p:cNvPicPr>
          <p:nvPr/>
        </p:nvPicPr>
        <p:blipFill>
          <a:blip r:embed="rId6" cstate="print"/>
          <a:srcRect/>
          <a:stretch>
            <a:fillRect/>
          </a:stretch>
        </p:blipFill>
        <p:spPr bwMode="auto">
          <a:xfrm>
            <a:off x="3200400" y="3124200"/>
            <a:ext cx="3117937" cy="2438400"/>
          </a:xfrm>
          <a:prstGeom prst="rect">
            <a:avLst/>
          </a:prstGeom>
          <a:noFill/>
        </p:spPr>
      </p:pic>
      <p:sp>
        <p:nvSpPr>
          <p:cNvPr id="8" name="Slide Number Placeholder 7"/>
          <p:cNvSpPr>
            <a:spLocks noGrp="1"/>
          </p:cNvSpPr>
          <p:nvPr>
            <p:ph type="sldNum" sz="quarter" idx="15"/>
          </p:nvPr>
        </p:nvSpPr>
        <p:spPr/>
        <p:txBody>
          <a:bodyPr/>
          <a:lstStyle/>
          <a:p>
            <a:fld id="{64D7061C-D24E-4478-9CCB-29EB51A6BB32}"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914400"/>
          </a:xfrm>
        </p:spPr>
        <p:txBody>
          <a:bodyPr>
            <a:noAutofit/>
          </a:bodyPr>
          <a:lstStyle/>
          <a:p>
            <a:pPr algn="ctr"/>
            <a:r>
              <a:rPr lang="en-US" sz="5400" b="1" dirty="0" smtClean="0">
                <a:solidFill>
                  <a:schemeClr val="tx1"/>
                </a:solidFill>
                <a:latin typeface="+mn-lt"/>
              </a:rPr>
              <a:t>Points to Consider </a:t>
            </a:r>
            <a:endParaRPr lang="en-US" sz="5400" b="1" dirty="0">
              <a:solidFill>
                <a:schemeClr val="tx1"/>
              </a:solidFill>
              <a:latin typeface="+mn-lt"/>
            </a:endParaRPr>
          </a:p>
        </p:txBody>
      </p:sp>
      <p:sp>
        <p:nvSpPr>
          <p:cNvPr id="3" name="Content Placeholder 2"/>
          <p:cNvSpPr>
            <a:spLocks noGrp="1"/>
          </p:cNvSpPr>
          <p:nvPr>
            <p:ph sz="quarter" idx="1"/>
          </p:nvPr>
        </p:nvSpPr>
        <p:spPr>
          <a:xfrm>
            <a:off x="152400" y="990600"/>
            <a:ext cx="8610600" cy="5867400"/>
          </a:xfrm>
        </p:spPr>
        <p:txBody>
          <a:bodyPr>
            <a:normAutofit fontScale="47500" lnSpcReduction="20000"/>
          </a:bodyPr>
          <a:lstStyle/>
          <a:p>
            <a:r>
              <a:rPr lang="en-US" sz="4200" dirty="0" smtClean="0"/>
              <a:t>Take charge of your health by being an informed consumer. </a:t>
            </a:r>
          </a:p>
          <a:p>
            <a:r>
              <a:rPr lang="en-US" sz="4200" dirty="0" smtClean="0"/>
              <a:t>Find out and consider what scientific studies have been done on the safety and effectiveness of the complementary product or practice that interests you. </a:t>
            </a:r>
          </a:p>
          <a:p>
            <a:pPr marL="571500" indent="-228600"/>
            <a:r>
              <a:rPr lang="en-US" sz="4200" dirty="0" smtClean="0"/>
              <a:t>Discuss this information with your health care provider before making a decision.</a:t>
            </a:r>
          </a:p>
          <a:p>
            <a:r>
              <a:rPr lang="en-US" sz="4200" dirty="0" smtClean="0"/>
              <a:t>If you are considering a therapy provided by a complementary medicine practitioner, such as acupuncture, choose the practitioner as carefully as you would choose a conventional health care provider.</a:t>
            </a:r>
          </a:p>
          <a:p>
            <a:r>
              <a:rPr lang="en-US" sz="4200" dirty="0" smtClean="0"/>
              <a:t>If you are considering a dietary supplement, such as an herbal product, find out about any potential side effects or interactions with medications you may be taking</a:t>
            </a:r>
            <a:r>
              <a:rPr lang="en-US" sz="3600" dirty="0" smtClean="0"/>
              <a:t>. </a:t>
            </a:r>
          </a:p>
          <a:p>
            <a:r>
              <a:rPr lang="en-US" sz="4200" dirty="0" smtClean="0"/>
              <a:t>Complementary products or practices that have not been proven safe and effective should never be used as a replacement for conventional medical treatment or as a reason to postpone seeing a health care provider about any health problem. </a:t>
            </a:r>
          </a:p>
          <a:p>
            <a:pPr marL="571500" indent="-228600"/>
            <a:r>
              <a:rPr lang="en-US" sz="4200" dirty="0" smtClean="0"/>
              <a:t>Tell all your health care providers about any complementary approaches you use. Give them a full picture of what you do to manage your health. This will help ensure coordinated and safe care.</a:t>
            </a:r>
            <a:endParaRPr lang="en-US" sz="1800" dirty="0"/>
          </a:p>
        </p:txBody>
      </p:sp>
      <p:sp>
        <p:nvSpPr>
          <p:cNvPr id="4" name="Slide Number Placeholder 3"/>
          <p:cNvSpPr>
            <a:spLocks noGrp="1"/>
          </p:cNvSpPr>
          <p:nvPr>
            <p:ph type="sldNum" sz="quarter" idx="15"/>
          </p:nvPr>
        </p:nvSpPr>
        <p:spPr/>
        <p:txBody>
          <a:bodyPr/>
          <a:lstStyle/>
          <a:p>
            <a:fld id="{64D7061C-D24E-4478-9CCB-29EB51A6BB32}"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5410200" cy="4267200"/>
          </a:xfrm>
        </p:spPr>
        <p:txBody>
          <a:bodyPr>
            <a:normAutofit fontScale="90000"/>
          </a:bodyPr>
          <a:lstStyle/>
          <a:p>
            <a:pPr algn="ctr"/>
            <a:r>
              <a:rPr lang="en-US" sz="6000" b="1" dirty="0" smtClean="0">
                <a:solidFill>
                  <a:schemeClr val="tx1"/>
                </a:solidFill>
              </a:rPr>
              <a:t/>
            </a:r>
            <a:br>
              <a:rPr lang="en-US" sz="6000" b="1" dirty="0" smtClean="0">
                <a:solidFill>
                  <a:schemeClr val="tx1"/>
                </a:solidFill>
              </a:rPr>
            </a:br>
            <a:r>
              <a:rPr lang="en-US" sz="6000" b="1" dirty="0" smtClean="0">
                <a:solidFill>
                  <a:schemeClr val="tx1"/>
                </a:solidFill>
              </a:rPr>
              <a:t/>
            </a:r>
            <a:br>
              <a:rPr lang="en-US" sz="6000" b="1" dirty="0" smtClean="0">
                <a:solidFill>
                  <a:schemeClr val="tx1"/>
                </a:solidFill>
              </a:rPr>
            </a:br>
            <a:r>
              <a:rPr lang="en-US" sz="6000" b="1" dirty="0" smtClean="0">
                <a:solidFill>
                  <a:schemeClr val="tx1"/>
                </a:solidFill>
              </a:rPr>
              <a:t/>
            </a:r>
            <a:br>
              <a:rPr lang="en-US" sz="6000" b="1" dirty="0" smtClean="0">
                <a:solidFill>
                  <a:schemeClr val="tx1"/>
                </a:solidFill>
              </a:rPr>
            </a:br>
            <a:r>
              <a:rPr lang="en-US" sz="6000" b="1" dirty="0" smtClean="0">
                <a:solidFill>
                  <a:schemeClr val="tx1"/>
                </a:solidFill>
              </a:rPr>
              <a:t/>
            </a:r>
            <a:br>
              <a:rPr lang="en-US" sz="6000" b="1" dirty="0" smtClean="0">
                <a:solidFill>
                  <a:schemeClr val="tx1"/>
                </a:solidFill>
              </a:rPr>
            </a:br>
            <a:r>
              <a:rPr lang="en-US" sz="6000" b="1" dirty="0" smtClean="0">
                <a:solidFill>
                  <a:schemeClr val="tx1"/>
                </a:solidFill>
              </a:rPr>
              <a:t/>
            </a:r>
            <a:br>
              <a:rPr lang="en-US" sz="6000" b="1" dirty="0" smtClean="0">
                <a:solidFill>
                  <a:schemeClr val="tx1"/>
                </a:solidFill>
              </a:rPr>
            </a:br>
            <a:r>
              <a:rPr lang="en-US" sz="6000" b="1" dirty="0" smtClean="0">
                <a:solidFill>
                  <a:schemeClr val="tx1"/>
                </a:solidFill>
              </a:rPr>
              <a:t/>
            </a:r>
            <a:br>
              <a:rPr lang="en-US" sz="6000" b="1" dirty="0" smtClean="0">
                <a:solidFill>
                  <a:schemeClr val="tx1"/>
                </a:solidFill>
              </a:rPr>
            </a:br>
            <a:endParaRPr lang="en-US" dirty="0"/>
          </a:p>
        </p:txBody>
      </p:sp>
      <p:sp>
        <p:nvSpPr>
          <p:cNvPr id="6" name="Rectangle 5"/>
          <p:cNvSpPr/>
          <p:nvPr/>
        </p:nvSpPr>
        <p:spPr>
          <a:xfrm>
            <a:off x="0" y="0"/>
            <a:ext cx="8839200" cy="6858000"/>
          </a:xfrm>
          <a:prstGeom prst="rect">
            <a:avLst/>
          </a:prstGeom>
        </p:spPr>
        <p:txBody>
          <a:bodyPr wrap="square">
            <a:spAutoFit/>
          </a:bodyPr>
          <a:lstStyle/>
          <a:p>
            <a:pPr algn="ctr"/>
            <a:r>
              <a:rPr lang="en-US" sz="5400" b="1" dirty="0" smtClean="0"/>
              <a:t>What Is  “Complementary”  </a:t>
            </a:r>
          </a:p>
          <a:p>
            <a:pPr algn="ctr"/>
            <a:endParaRPr lang="en-US" sz="5400" b="1" dirty="0" smtClean="0"/>
          </a:p>
          <a:p>
            <a:pPr algn="ctr"/>
            <a:endParaRPr lang="en-US" sz="5400" b="1" dirty="0" smtClean="0"/>
          </a:p>
          <a:p>
            <a:pPr algn="ctr"/>
            <a:endParaRPr lang="en-US" sz="5400" b="1" dirty="0" smtClean="0"/>
          </a:p>
          <a:p>
            <a:pPr algn="ctr"/>
            <a:endParaRPr lang="en-US" sz="5400" b="1" dirty="0" smtClean="0"/>
          </a:p>
          <a:p>
            <a:pPr algn="ctr"/>
            <a:endParaRPr lang="en-US" sz="5400" b="1" dirty="0" smtClean="0"/>
          </a:p>
          <a:p>
            <a:pPr algn="ctr"/>
            <a:r>
              <a:rPr lang="en-US" sz="5400" b="1" dirty="0" smtClean="0"/>
              <a:t>“Alternative” Medicine</a:t>
            </a:r>
            <a:endParaRPr lang="en-US" sz="5400" b="1" dirty="0"/>
          </a:p>
        </p:txBody>
      </p:sp>
      <p:pic>
        <p:nvPicPr>
          <p:cNvPr id="7" name="Picture 2" descr="http://naturaltran.com/MeetDrTran.aspx_files/natureleaf.jpg"/>
          <p:cNvPicPr>
            <a:picLocks noChangeAspect="1" noChangeArrowheads="1"/>
          </p:cNvPicPr>
          <p:nvPr/>
        </p:nvPicPr>
        <p:blipFill>
          <a:blip r:embed="rId3" cstate="print"/>
          <a:srcRect/>
          <a:stretch>
            <a:fillRect/>
          </a:stretch>
        </p:blipFill>
        <p:spPr bwMode="auto">
          <a:xfrm>
            <a:off x="2514600" y="1676400"/>
            <a:ext cx="4114800" cy="4114800"/>
          </a:xfrm>
          <a:prstGeom prst="rect">
            <a:avLst/>
          </a:prstGeom>
          <a:noFill/>
        </p:spPr>
      </p:pic>
      <p:sp>
        <p:nvSpPr>
          <p:cNvPr id="5" name="Slide Number Placeholder 4"/>
          <p:cNvSpPr>
            <a:spLocks noGrp="1"/>
          </p:cNvSpPr>
          <p:nvPr>
            <p:ph type="sldNum" sz="quarter" idx="15"/>
          </p:nvPr>
        </p:nvSpPr>
        <p:spPr/>
        <p:txBody>
          <a:bodyPr/>
          <a:lstStyle/>
          <a:p>
            <a:fld id="{64D7061C-D24E-4478-9CCB-29EB51A6BB32}"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066800"/>
          </a:xfrm>
        </p:spPr>
        <p:txBody>
          <a:bodyPr>
            <a:noAutofit/>
          </a:bodyPr>
          <a:lstStyle/>
          <a:p>
            <a:pPr algn="ctr"/>
            <a:r>
              <a:rPr lang="en-US" sz="5400" b="1" dirty="0" smtClean="0">
                <a:solidFill>
                  <a:schemeClr val="tx1"/>
                </a:solidFill>
              </a:rPr>
              <a:t>Examples of CAM</a:t>
            </a:r>
            <a:endParaRPr lang="en-US" sz="5400" b="1" dirty="0">
              <a:solidFill>
                <a:schemeClr val="tx1"/>
              </a:solidFill>
            </a:endParaRPr>
          </a:p>
        </p:txBody>
      </p:sp>
      <p:sp>
        <p:nvSpPr>
          <p:cNvPr id="3" name="Content Placeholder 2"/>
          <p:cNvSpPr>
            <a:spLocks noGrp="1"/>
          </p:cNvSpPr>
          <p:nvPr>
            <p:ph sz="quarter" idx="1"/>
          </p:nvPr>
        </p:nvSpPr>
        <p:spPr>
          <a:xfrm>
            <a:off x="152400" y="1066800"/>
            <a:ext cx="8534400" cy="4495800"/>
          </a:xfrm>
        </p:spPr>
        <p:txBody>
          <a:bodyPr>
            <a:normAutofit/>
          </a:bodyPr>
          <a:lstStyle/>
          <a:p>
            <a:r>
              <a:rPr lang="en-US" dirty="0" smtClean="0"/>
              <a:t>Exactly what's considered complementary and alternative</a:t>
            </a:r>
            <a:r>
              <a:rPr lang="en-US" b="1" dirty="0" smtClean="0"/>
              <a:t> </a:t>
            </a:r>
            <a:r>
              <a:rPr lang="en-US" dirty="0" smtClean="0"/>
              <a:t>medicine changes constantly as treatments undergo testing and move into the mainstream. To make sense of the many therapies available, it helps to look at how they're classified: </a:t>
            </a:r>
          </a:p>
          <a:p>
            <a:pPr marL="685800" indent="-457200"/>
            <a:r>
              <a:rPr lang="en-US" dirty="0" smtClean="0"/>
              <a:t>Whole medical systems</a:t>
            </a:r>
          </a:p>
          <a:p>
            <a:pPr marL="685800" indent="-457200"/>
            <a:r>
              <a:rPr lang="en-US" dirty="0" smtClean="0"/>
              <a:t>Mind-body medicine</a:t>
            </a:r>
          </a:p>
          <a:p>
            <a:pPr marL="685800" indent="-457200"/>
            <a:r>
              <a:rPr lang="en-US" dirty="0" smtClean="0"/>
              <a:t>Biologically based practices</a:t>
            </a:r>
          </a:p>
          <a:p>
            <a:pPr marL="685800" indent="-457200"/>
            <a:r>
              <a:rPr lang="en-US" dirty="0" smtClean="0"/>
              <a:t>Manipulative and body-based practices</a:t>
            </a:r>
          </a:p>
          <a:p>
            <a:pPr marL="685800" indent="-457200"/>
            <a:r>
              <a:rPr lang="en-US" smtClean="0"/>
              <a:t>Energy </a:t>
            </a:r>
            <a:r>
              <a:rPr lang="en-US" dirty="0" smtClean="0"/>
              <a:t>medicine</a:t>
            </a:r>
          </a:p>
          <a:p>
            <a:endParaRPr lang="en-US" dirty="0" smtClean="0"/>
          </a:p>
          <a:p>
            <a:pPr marL="114300" indent="0" algn="ctr">
              <a:buNone/>
            </a:pPr>
            <a:endParaRPr lang="en-US" b="1" dirty="0" smtClean="0"/>
          </a:p>
          <a:p>
            <a:pPr marL="114300" indent="0" algn="ctr">
              <a:buNone/>
            </a:pPr>
            <a:endParaRPr lang="en-US" b="1" dirty="0" smtClean="0"/>
          </a:p>
          <a:p>
            <a:pPr marL="114300" indent="0" algn="ctr">
              <a:buNone/>
            </a:pPr>
            <a:endParaRPr lang="en-US" b="1" dirty="0" smtClean="0"/>
          </a:p>
          <a:p>
            <a:pPr marL="114300" indent="0" algn="ctr">
              <a:buNone/>
            </a:pPr>
            <a:endParaRPr lang="en-US" b="1" dirty="0" smtClean="0"/>
          </a:p>
          <a:p>
            <a:pPr marL="114300" indent="0" algn="ctr">
              <a:buNone/>
            </a:pPr>
            <a:endParaRPr lang="en-US" b="1" dirty="0" smtClean="0"/>
          </a:p>
          <a:p>
            <a:pPr marL="114300" indent="0" algn="ctr">
              <a:buNone/>
            </a:pPr>
            <a:endParaRPr lang="en-US" b="1" dirty="0" smtClean="0"/>
          </a:p>
        </p:txBody>
      </p:sp>
      <p:sp>
        <p:nvSpPr>
          <p:cNvPr id="4" name="Slide Number Placeholder 3"/>
          <p:cNvSpPr>
            <a:spLocks noGrp="1"/>
          </p:cNvSpPr>
          <p:nvPr>
            <p:ph type="sldNum" sz="quarter" idx="15"/>
          </p:nvPr>
        </p:nvSpPr>
        <p:spPr/>
        <p:txBody>
          <a:bodyPr/>
          <a:lstStyle/>
          <a:p>
            <a:fld id="{64D7061C-D24E-4478-9CCB-29EB51A6BB32}" type="slidenum">
              <a:rPr lang="en-US" smtClean="0"/>
              <a:pPr/>
              <a:t>6</a:t>
            </a:fld>
            <a:endParaRPr lang="en-US" dirty="0"/>
          </a:p>
        </p:txBody>
      </p:sp>
      <p:sp>
        <p:nvSpPr>
          <p:cNvPr id="6" name="TextBox 5"/>
          <p:cNvSpPr txBox="1"/>
          <p:nvPr/>
        </p:nvSpPr>
        <p:spPr>
          <a:xfrm>
            <a:off x="152400" y="5562600"/>
            <a:ext cx="8534400" cy="1354217"/>
          </a:xfrm>
          <a:prstGeom prst="rect">
            <a:avLst/>
          </a:prstGeom>
          <a:noFill/>
        </p:spPr>
        <p:txBody>
          <a:bodyPr wrap="square" rtlCol="0">
            <a:spAutoFit/>
          </a:bodyPr>
          <a:lstStyle/>
          <a:p>
            <a:pPr marL="114300" indent="0" algn="ctr">
              <a:buNone/>
            </a:pPr>
            <a:r>
              <a:rPr lang="en-US" sz="2800" b="1" dirty="0" smtClean="0"/>
              <a:t>Something to keep in mind… </a:t>
            </a:r>
          </a:p>
          <a:p>
            <a:pPr marL="114300" indent="0" algn="ctr">
              <a:spcBef>
                <a:spcPts val="0"/>
              </a:spcBef>
              <a:buNone/>
            </a:pPr>
            <a:endParaRPr lang="en-US" b="1" dirty="0" smtClean="0"/>
          </a:p>
          <a:p>
            <a:pPr marL="114300" indent="0" algn="ctr">
              <a:spcBef>
                <a:spcPts val="0"/>
              </a:spcBef>
              <a:buNone/>
            </a:pPr>
            <a:r>
              <a:rPr lang="en-US" b="1" dirty="0" smtClean="0"/>
              <a:t>The distinctions between therapies aren't always clear-cut, and some systems use techniques from more than one category.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63000" cy="1371600"/>
          </a:xfrm>
        </p:spPr>
        <p:txBody>
          <a:bodyPr>
            <a:normAutofit/>
          </a:bodyPr>
          <a:lstStyle/>
          <a:p>
            <a:pPr algn="ctr"/>
            <a:r>
              <a:rPr lang="en-US" sz="5400" b="1" dirty="0" smtClean="0">
                <a:solidFill>
                  <a:schemeClr val="tx1"/>
                </a:solidFill>
              </a:rPr>
              <a:t>Whole medical systems</a:t>
            </a:r>
            <a:r>
              <a:rPr lang="en-US" b="1" dirty="0" smtClean="0"/>
              <a:t/>
            </a:r>
            <a:br>
              <a:rPr lang="en-US" b="1" dirty="0" smtClean="0"/>
            </a:br>
            <a:endParaRPr lang="en-US" dirty="0"/>
          </a:p>
        </p:txBody>
      </p:sp>
      <p:sp>
        <p:nvSpPr>
          <p:cNvPr id="3" name="Content Placeholder 2"/>
          <p:cNvSpPr>
            <a:spLocks noGrp="1"/>
          </p:cNvSpPr>
          <p:nvPr>
            <p:ph sz="quarter" idx="1"/>
          </p:nvPr>
        </p:nvSpPr>
        <p:spPr>
          <a:xfrm>
            <a:off x="152400" y="990600"/>
            <a:ext cx="8534400" cy="5638800"/>
          </a:xfrm>
        </p:spPr>
        <p:txBody>
          <a:bodyPr>
            <a:normAutofit fontScale="92500" lnSpcReduction="10000"/>
          </a:bodyPr>
          <a:lstStyle/>
          <a:p>
            <a:r>
              <a:rPr lang="en-US" dirty="0" smtClean="0"/>
              <a:t>A system isn't just a single practice or remedy — such as massage — but many practices center on a philosophy, such as the power of nature or the presence of energy in your body. Examples of whole medical systems include: </a:t>
            </a:r>
          </a:p>
          <a:p>
            <a:r>
              <a:rPr lang="en-US" b="1" dirty="0" smtClean="0"/>
              <a:t>Ancient healing systems.</a:t>
            </a:r>
            <a:r>
              <a:rPr lang="en-US" dirty="0" smtClean="0"/>
              <a:t> These healing systems came about long before conventional Western medicine and include </a:t>
            </a:r>
            <a:r>
              <a:rPr lang="en-US" dirty="0" err="1" smtClean="0"/>
              <a:t>ayurveda</a:t>
            </a:r>
            <a:r>
              <a:rPr lang="en-US" dirty="0" smtClean="0"/>
              <a:t> (a model that provides guidance regarding food and lifestyle so that healthy people can stay healthy and folks with health challenges can improve their health) from India and traditional Chinese medicine.</a:t>
            </a:r>
          </a:p>
          <a:p>
            <a:r>
              <a:rPr lang="en-US" b="1" dirty="0" smtClean="0"/>
              <a:t>Homeopathy.</a:t>
            </a:r>
            <a:r>
              <a:rPr lang="en-US" dirty="0" smtClean="0"/>
              <a:t> This approach uses minute doses of a substance that causes symptoms to stimulate the body's self-healing response.</a:t>
            </a:r>
          </a:p>
          <a:p>
            <a:r>
              <a:rPr lang="en-US" b="1" dirty="0" smtClean="0"/>
              <a:t>Naturopathy.</a:t>
            </a:r>
            <a:r>
              <a:rPr lang="en-US" dirty="0" smtClean="0"/>
              <a:t> This approach focuses on noninvasive treatments to help your body do its own healing and uses a variety of practices, such as massage, acupuncture, herbal remedies, exercise, and lifestyle counseling.</a:t>
            </a:r>
            <a:endParaRPr lang="en-US" dirty="0"/>
          </a:p>
        </p:txBody>
      </p:sp>
      <p:sp>
        <p:nvSpPr>
          <p:cNvPr id="4" name="Slide Number Placeholder 3"/>
          <p:cNvSpPr>
            <a:spLocks noGrp="1"/>
          </p:cNvSpPr>
          <p:nvPr>
            <p:ph type="sldNum" sz="quarter" idx="15"/>
          </p:nvPr>
        </p:nvSpPr>
        <p:spPr/>
        <p:txBody>
          <a:bodyPr/>
          <a:lstStyle/>
          <a:p>
            <a:fld id="{64D7061C-D24E-4478-9CCB-29EB51A6BB32}"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990600"/>
          </a:xfrm>
        </p:spPr>
        <p:txBody>
          <a:bodyPr>
            <a:normAutofit/>
          </a:bodyPr>
          <a:lstStyle/>
          <a:p>
            <a:pPr algn="ctr"/>
            <a:r>
              <a:rPr lang="en-US" sz="5400" b="1" dirty="0" smtClean="0">
                <a:solidFill>
                  <a:schemeClr val="tx1"/>
                </a:solidFill>
                <a:latin typeface="+mn-lt"/>
              </a:rPr>
              <a:t>Diet </a:t>
            </a:r>
            <a:endParaRPr lang="en-US" sz="5400" dirty="0">
              <a:solidFill>
                <a:schemeClr val="tx1"/>
              </a:solidFill>
              <a:latin typeface="+mn-lt"/>
            </a:endParaRPr>
          </a:p>
        </p:txBody>
      </p:sp>
      <p:sp>
        <p:nvSpPr>
          <p:cNvPr id="3" name="Content Placeholder 2"/>
          <p:cNvSpPr>
            <a:spLocks noGrp="1"/>
          </p:cNvSpPr>
          <p:nvPr>
            <p:ph sz="quarter" idx="1"/>
          </p:nvPr>
        </p:nvSpPr>
        <p:spPr>
          <a:xfrm>
            <a:off x="2819400" y="990600"/>
            <a:ext cx="5867400" cy="1752600"/>
          </a:xfrm>
        </p:spPr>
        <p:txBody>
          <a:bodyPr>
            <a:normAutofit lnSpcReduction="10000"/>
          </a:bodyPr>
          <a:lstStyle/>
          <a:p>
            <a:pPr marL="0" indent="0">
              <a:buNone/>
            </a:pPr>
            <a:r>
              <a:rPr lang="en-US" sz="1900" dirty="0" smtClean="0"/>
              <a:t>Diet affects your overall health and your best bet is to follow one low in saturated fats and calories and rich in fruits, vegetables and grains. However, there is no specific diet for arthritis, despite myths however, there are some ways that diet may affect your arthritis.</a:t>
            </a:r>
          </a:p>
          <a:p>
            <a:endParaRPr lang="en-US" sz="7200" dirty="0" smtClean="0"/>
          </a:p>
          <a:p>
            <a:endParaRPr lang="en-US" sz="7200" dirty="0" smtClean="0"/>
          </a:p>
          <a:p>
            <a:pPr>
              <a:buNone/>
            </a:pPr>
            <a:endParaRPr lang="en-US" sz="4500" dirty="0"/>
          </a:p>
        </p:txBody>
      </p:sp>
      <p:sp>
        <p:nvSpPr>
          <p:cNvPr id="6" name="Content Placeholder 2"/>
          <p:cNvSpPr txBox="1">
            <a:spLocks/>
          </p:cNvSpPr>
          <p:nvPr/>
        </p:nvSpPr>
        <p:spPr>
          <a:xfrm>
            <a:off x="152400" y="2514600"/>
            <a:ext cx="8534400" cy="4114800"/>
          </a:xfrm>
          <a:prstGeom prst="rect">
            <a:avLst/>
          </a:prstGeom>
        </p:spPr>
        <p:txBody>
          <a:bodyPr vert="horz">
            <a:normAutofit fontScale="25000" lnSpcReduction="20000"/>
          </a:bodyPr>
          <a:lstStyle/>
          <a:p>
            <a:pPr marL="0" marR="0" lvl="1"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en-US" sz="7200" b="1" i="0" u="none" strike="noStrike" kern="1200" cap="none" spc="0" normalizeH="0" baseline="0" noProof="0" dirty="0" smtClean="0">
              <a:ln>
                <a:noFill/>
              </a:ln>
              <a:solidFill>
                <a:schemeClr val="tx1"/>
              </a:solidFill>
              <a:effectLst/>
              <a:uLnTx/>
              <a:uFillTx/>
              <a:latin typeface="+mn-lt"/>
              <a:ea typeface="+mn-ea"/>
              <a:cs typeface="+mn-cs"/>
            </a:endParaRPr>
          </a:p>
          <a:p>
            <a:pPr marL="0" marR="0" lvl="1"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7200" b="1" i="0" u="none" strike="noStrike" kern="1200" cap="none" spc="0" normalizeH="0" baseline="0" noProof="0" dirty="0" smtClean="0">
                <a:ln>
                  <a:noFill/>
                </a:ln>
                <a:solidFill>
                  <a:schemeClr val="tx1"/>
                </a:solidFill>
                <a:effectLst/>
                <a:uLnTx/>
                <a:uFillTx/>
                <a:latin typeface="+mn-lt"/>
                <a:ea typeface="+mn-ea"/>
                <a:cs typeface="+mn-cs"/>
              </a:rPr>
              <a:t>Food sensitivities.</a:t>
            </a:r>
            <a:r>
              <a:rPr kumimoji="0" lang="en-US" sz="7200" b="0" i="0" u="none" strike="noStrike" kern="1200" cap="none" spc="0" normalizeH="0" baseline="0" noProof="0" dirty="0" smtClean="0">
                <a:ln>
                  <a:noFill/>
                </a:ln>
                <a:solidFill>
                  <a:schemeClr val="tx1"/>
                </a:solidFill>
                <a:effectLst/>
                <a:uLnTx/>
                <a:uFillTx/>
                <a:latin typeface="+mn-lt"/>
                <a:ea typeface="+mn-ea"/>
                <a:cs typeface="+mn-cs"/>
              </a:rPr>
              <a:t> A small number of people with arthritis might be sensitive to certain foods that could trigger symptoms or cause them to worsen.</a:t>
            </a: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en-US" sz="7200" b="0" i="0" u="none" strike="noStrike" kern="1200" cap="none" spc="0" normalizeH="0" baseline="0" noProof="0" dirty="0" smtClean="0">
              <a:ln>
                <a:noFill/>
              </a:ln>
              <a:solidFill>
                <a:schemeClr val="tx1"/>
              </a:solidFill>
              <a:effectLst/>
              <a:uLnTx/>
              <a:uFillTx/>
              <a:latin typeface="+mn-lt"/>
              <a:ea typeface="+mn-ea"/>
              <a:cs typeface="+mn-cs"/>
            </a:endParaRPr>
          </a:p>
          <a:p>
            <a:pPr marL="0" marR="0" lvl="1" algn="l" defTabSz="914400" rtl="0" eaLnBrk="1" fontAlgn="auto" latinLnBrk="0" hangingPunct="1">
              <a:lnSpc>
                <a:spcPct val="100000"/>
              </a:lnSpc>
              <a:spcBef>
                <a:spcPct val="20000"/>
              </a:spcBef>
              <a:spcAft>
                <a:spcPts val="0"/>
              </a:spcAft>
              <a:buClr>
                <a:schemeClr val="accent1"/>
              </a:buClr>
              <a:buSzPct val="80000"/>
              <a:tabLst/>
              <a:defRPr/>
            </a:pPr>
            <a:r>
              <a:rPr kumimoji="0" lang="en-US" sz="7200" b="1" i="0" u="none" strike="noStrike" kern="1200" cap="none" spc="0" normalizeH="0" baseline="0" noProof="0" dirty="0" smtClean="0">
                <a:ln>
                  <a:noFill/>
                </a:ln>
                <a:solidFill>
                  <a:schemeClr val="tx1"/>
                </a:solidFill>
                <a:effectLst/>
                <a:uLnTx/>
                <a:uFillTx/>
                <a:latin typeface="+mn-lt"/>
                <a:ea typeface="+mn-ea"/>
                <a:cs typeface="+mn-cs"/>
              </a:rPr>
              <a:t>Saturated fats.</a:t>
            </a:r>
            <a:r>
              <a:rPr kumimoji="0" lang="en-US" sz="7200" b="0" i="0" u="none" strike="noStrike" kern="1200" cap="none" spc="0" normalizeH="0" baseline="0" noProof="0" dirty="0" smtClean="0">
                <a:ln>
                  <a:noFill/>
                </a:ln>
                <a:solidFill>
                  <a:schemeClr val="tx1"/>
                </a:solidFill>
                <a:effectLst/>
                <a:uLnTx/>
                <a:uFillTx/>
                <a:latin typeface="+mn-lt"/>
                <a:ea typeface="+mn-ea"/>
                <a:cs typeface="+mn-cs"/>
              </a:rPr>
              <a:t> A diet high in saturated fats or vegetable oils can increase the inflammatory response, thereby contributing to joint and tissue inflammation.</a:t>
            </a: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en-US" sz="7200" b="0" i="0" u="none" strike="noStrike" kern="1200" cap="none" spc="0" normalizeH="0" baseline="0" noProof="0" dirty="0" smtClean="0">
              <a:ln>
                <a:noFill/>
              </a:ln>
              <a:solidFill>
                <a:schemeClr val="tx1"/>
              </a:solidFill>
              <a:effectLst/>
              <a:uLnTx/>
              <a:uFillTx/>
              <a:latin typeface="+mn-lt"/>
              <a:ea typeface="+mn-ea"/>
              <a:cs typeface="+mn-cs"/>
            </a:endParaRPr>
          </a:p>
          <a:p>
            <a:pPr marL="0" marR="0" lvl="1" algn="l" defTabSz="914400" rtl="0" eaLnBrk="1" fontAlgn="auto" latinLnBrk="0" hangingPunct="1">
              <a:lnSpc>
                <a:spcPct val="100000"/>
              </a:lnSpc>
              <a:spcBef>
                <a:spcPct val="20000"/>
              </a:spcBef>
              <a:spcAft>
                <a:spcPts val="0"/>
              </a:spcAft>
              <a:buClr>
                <a:schemeClr val="accent1"/>
              </a:buClr>
              <a:buSzPct val="80000"/>
              <a:tabLst/>
              <a:defRPr/>
            </a:pPr>
            <a:r>
              <a:rPr kumimoji="0" lang="en-US" sz="7200" b="1" i="0" u="none" strike="noStrike" kern="1200" cap="none" spc="0" normalizeH="0" baseline="0" noProof="0" dirty="0" smtClean="0">
                <a:ln>
                  <a:noFill/>
                </a:ln>
                <a:solidFill>
                  <a:schemeClr val="tx1"/>
                </a:solidFill>
                <a:effectLst/>
                <a:uLnTx/>
                <a:uFillTx/>
                <a:latin typeface="+mn-lt"/>
                <a:ea typeface="+mn-ea"/>
                <a:cs typeface="+mn-cs"/>
              </a:rPr>
              <a:t>Overall health.</a:t>
            </a:r>
            <a:r>
              <a:rPr kumimoji="0" lang="en-US" sz="7200" b="0" i="0" u="none" strike="noStrike" kern="1200" cap="none" spc="0" normalizeH="0" baseline="0" noProof="0" dirty="0" smtClean="0">
                <a:ln>
                  <a:noFill/>
                </a:ln>
                <a:solidFill>
                  <a:schemeClr val="tx1"/>
                </a:solidFill>
                <a:effectLst/>
                <a:uLnTx/>
                <a:uFillTx/>
                <a:latin typeface="+mn-lt"/>
                <a:ea typeface="+mn-ea"/>
                <a:cs typeface="+mn-cs"/>
              </a:rPr>
              <a:t> Diet affects your overall health, as well as affecting any other diseases or conditions you may have (such as diabetes or heart disease). This, in turn, may affect how your body handles arthritis symptoms.</a:t>
            </a:r>
          </a:p>
          <a:p>
            <a:pPr marL="228600" marR="0" lvl="1" indent="-22860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en-US" sz="7200" b="0" i="0" u="none" strike="noStrike" kern="1200" cap="none" spc="0" normalizeH="0" baseline="0" noProof="0" dirty="0" smtClean="0">
              <a:ln>
                <a:noFill/>
              </a:ln>
              <a:solidFill>
                <a:schemeClr val="tx1"/>
              </a:solidFill>
              <a:effectLst/>
              <a:uLnTx/>
              <a:uFillTx/>
              <a:latin typeface="+mn-lt"/>
              <a:ea typeface="+mn-ea"/>
              <a:cs typeface="+mn-cs"/>
            </a:endParaRPr>
          </a:p>
          <a:p>
            <a:pPr marL="0" marR="0" lvl="1" algn="l" defTabSz="914400" rtl="0" eaLnBrk="1" fontAlgn="auto" latinLnBrk="0" hangingPunct="1">
              <a:lnSpc>
                <a:spcPct val="100000"/>
              </a:lnSpc>
              <a:spcBef>
                <a:spcPct val="20000"/>
              </a:spcBef>
              <a:spcAft>
                <a:spcPts val="0"/>
              </a:spcAft>
              <a:buClr>
                <a:schemeClr val="accent1"/>
              </a:buClr>
              <a:buSzPct val="80000"/>
              <a:tabLst/>
              <a:defRPr/>
            </a:pPr>
            <a:r>
              <a:rPr kumimoji="0" lang="en-US" sz="7200" b="1" i="0" u="none" strike="noStrike" kern="1200" cap="none" spc="0" normalizeH="0" baseline="0" noProof="0" dirty="0" smtClean="0">
                <a:ln>
                  <a:noFill/>
                </a:ln>
                <a:solidFill>
                  <a:schemeClr val="tx1"/>
                </a:solidFill>
                <a:effectLst/>
                <a:uLnTx/>
                <a:uFillTx/>
                <a:latin typeface="+mn-lt"/>
                <a:ea typeface="+mn-ea"/>
                <a:cs typeface="+mn-cs"/>
              </a:rPr>
              <a:t>Poor nutrition.</a:t>
            </a:r>
            <a:r>
              <a:rPr kumimoji="0" lang="en-US" sz="7200" b="0" i="0" u="none" strike="noStrike" kern="1200" cap="none" spc="0" normalizeH="0" baseline="0" noProof="0" dirty="0" smtClean="0">
                <a:ln>
                  <a:noFill/>
                </a:ln>
                <a:solidFill>
                  <a:schemeClr val="tx1"/>
                </a:solidFill>
                <a:effectLst/>
                <a:uLnTx/>
                <a:uFillTx/>
                <a:latin typeface="+mn-lt"/>
                <a:ea typeface="+mn-ea"/>
                <a:cs typeface="+mn-cs"/>
              </a:rPr>
              <a:t> Just having arthritis can make your diet worse. You may be unable to shop for and prepare nutritious food for yourself. Pain and fatigue can diminish your appetite, or make it difficult to eat and chew.</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n-US" sz="7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n-US" sz="45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4" descr="http://healthandwellbeingtoday.com/wp-content/uploads/2011/04/Foods-that-reduce-arthritis-pain.jpg"/>
          <p:cNvPicPr>
            <a:picLocks noChangeAspect="1" noChangeArrowheads="1"/>
          </p:cNvPicPr>
          <p:nvPr/>
        </p:nvPicPr>
        <p:blipFill>
          <a:blip r:embed="rId2" cstate="print"/>
          <a:srcRect/>
          <a:stretch>
            <a:fillRect/>
          </a:stretch>
        </p:blipFill>
        <p:spPr bwMode="auto">
          <a:xfrm>
            <a:off x="228600" y="990600"/>
            <a:ext cx="2514600" cy="1676400"/>
          </a:xfrm>
          <a:prstGeom prst="rect">
            <a:avLst/>
          </a:prstGeom>
          <a:noFill/>
        </p:spPr>
      </p:pic>
      <p:sp>
        <p:nvSpPr>
          <p:cNvPr id="8" name="Slide Number Placeholder 7"/>
          <p:cNvSpPr>
            <a:spLocks noGrp="1"/>
          </p:cNvSpPr>
          <p:nvPr>
            <p:ph type="sldNum" sz="quarter" idx="15"/>
          </p:nvPr>
        </p:nvSpPr>
        <p:spPr/>
        <p:txBody>
          <a:bodyPr/>
          <a:lstStyle/>
          <a:p>
            <a:fld id="{64D7061C-D24E-4478-9CCB-29EB51A6BB32}"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1676400"/>
          </a:xfrm>
        </p:spPr>
        <p:txBody>
          <a:bodyPr>
            <a:noAutofit/>
          </a:bodyPr>
          <a:lstStyle/>
          <a:p>
            <a:pPr algn="ctr"/>
            <a:r>
              <a:rPr lang="en-US" sz="5400" b="1" dirty="0" smtClean="0">
                <a:solidFill>
                  <a:schemeClr val="tx1"/>
                </a:solidFill>
                <a:latin typeface="+mn-lt"/>
              </a:rPr>
              <a:t>Acupuncture &amp;  Acupressure</a:t>
            </a:r>
            <a:endParaRPr lang="en-US" sz="5400" dirty="0">
              <a:solidFill>
                <a:schemeClr val="tx1"/>
              </a:solidFill>
              <a:latin typeface="+mn-lt"/>
            </a:endParaRPr>
          </a:p>
        </p:txBody>
      </p:sp>
      <p:sp>
        <p:nvSpPr>
          <p:cNvPr id="3" name="Content Placeholder 2"/>
          <p:cNvSpPr>
            <a:spLocks noGrp="1"/>
          </p:cNvSpPr>
          <p:nvPr>
            <p:ph sz="quarter" idx="1"/>
          </p:nvPr>
        </p:nvSpPr>
        <p:spPr>
          <a:xfrm>
            <a:off x="0" y="1676400"/>
            <a:ext cx="5715000" cy="4876800"/>
          </a:xfrm>
        </p:spPr>
        <p:txBody>
          <a:bodyPr>
            <a:normAutofit fontScale="77500" lnSpcReduction="20000"/>
          </a:bodyPr>
          <a:lstStyle/>
          <a:p>
            <a:pPr>
              <a:buNone/>
            </a:pPr>
            <a:r>
              <a:rPr lang="en-US" dirty="0" smtClean="0"/>
              <a:t>	Acupuncture and acupressure are ancient Chinese pain relief treatments that are gaining popularity in the United States. </a:t>
            </a:r>
          </a:p>
          <a:p>
            <a:pPr>
              <a:buNone/>
            </a:pPr>
            <a:endParaRPr lang="en-US" dirty="0" smtClean="0"/>
          </a:p>
          <a:p>
            <a:pPr>
              <a:buNone/>
            </a:pPr>
            <a:r>
              <a:rPr lang="en-US" dirty="0" smtClean="0"/>
              <a:t>	In acupuncture, needles are used to stimulate specific points throughout the body. </a:t>
            </a:r>
          </a:p>
          <a:p>
            <a:pPr>
              <a:buNone/>
            </a:pPr>
            <a:endParaRPr lang="en-US" dirty="0" smtClean="0"/>
          </a:p>
          <a:p>
            <a:pPr>
              <a:buNone/>
            </a:pPr>
            <a:r>
              <a:rPr lang="en-US" dirty="0" smtClean="0"/>
              <a:t>	In acupressure, practitioners use their fingers instead of needles. </a:t>
            </a:r>
          </a:p>
          <a:p>
            <a:pPr>
              <a:buNone/>
            </a:pPr>
            <a:endParaRPr lang="en-US" dirty="0" smtClean="0"/>
          </a:p>
          <a:p>
            <a:pPr>
              <a:buNone/>
            </a:pPr>
            <a:r>
              <a:rPr lang="en-US" dirty="0" smtClean="0"/>
              <a:t>	Studies suggest it doesn’t change the course of the illness. But it can be helpful in managing pain and reducing stress associated with living with the chronic condition.</a:t>
            </a:r>
          </a:p>
          <a:p>
            <a:pPr>
              <a:buNone/>
            </a:pPr>
            <a:endParaRPr lang="en-US" dirty="0" smtClean="0"/>
          </a:p>
          <a:p>
            <a:pPr>
              <a:buNone/>
            </a:pPr>
            <a:r>
              <a:rPr lang="en-US" dirty="0" smtClean="0"/>
              <a:t>	</a:t>
            </a:r>
            <a:r>
              <a:rPr lang="en-US" b="1" u="sng" dirty="0" smtClean="0">
                <a:solidFill>
                  <a:srgbClr val="FF0000"/>
                </a:solidFill>
              </a:rPr>
              <a:t>But</a:t>
            </a:r>
            <a:r>
              <a:rPr lang="en-US" dirty="0" smtClean="0"/>
              <a:t>… make sure the practitioner is licensed and certified.</a:t>
            </a:r>
            <a:endParaRPr lang="en-US" dirty="0"/>
          </a:p>
        </p:txBody>
      </p:sp>
      <p:pic>
        <p:nvPicPr>
          <p:cNvPr id="4" name="Picture 4" descr="http://www.naturaldetoxes.com/wp-content/uploads/2010/05/how-does-acupuncture-work.jpg"/>
          <p:cNvPicPr>
            <a:picLocks noChangeAspect="1" noChangeArrowheads="1"/>
          </p:cNvPicPr>
          <p:nvPr/>
        </p:nvPicPr>
        <p:blipFill>
          <a:blip r:embed="rId2" cstate="print"/>
          <a:srcRect/>
          <a:stretch>
            <a:fillRect/>
          </a:stretch>
        </p:blipFill>
        <p:spPr bwMode="auto">
          <a:xfrm>
            <a:off x="5638800" y="1676400"/>
            <a:ext cx="3048000" cy="2518559"/>
          </a:xfrm>
          <a:prstGeom prst="rect">
            <a:avLst/>
          </a:prstGeom>
          <a:noFill/>
        </p:spPr>
      </p:pic>
      <p:pic>
        <p:nvPicPr>
          <p:cNvPr id="9218" name="Picture 2" descr="http://www.seattleacu.com/wp-content/uploads/2011/04/Acupressure-Seattle.jpg"/>
          <p:cNvPicPr>
            <a:picLocks noChangeAspect="1" noChangeArrowheads="1"/>
          </p:cNvPicPr>
          <p:nvPr/>
        </p:nvPicPr>
        <p:blipFill>
          <a:blip r:embed="rId3" cstate="print"/>
          <a:srcRect/>
          <a:stretch>
            <a:fillRect/>
          </a:stretch>
        </p:blipFill>
        <p:spPr bwMode="auto">
          <a:xfrm>
            <a:off x="5715000" y="4495800"/>
            <a:ext cx="2990850" cy="1981201"/>
          </a:xfrm>
          <a:prstGeom prst="rect">
            <a:avLst/>
          </a:prstGeom>
          <a:noFill/>
        </p:spPr>
      </p:pic>
      <p:sp>
        <p:nvSpPr>
          <p:cNvPr id="6" name="Slide Number Placeholder 5"/>
          <p:cNvSpPr>
            <a:spLocks noGrp="1"/>
          </p:cNvSpPr>
          <p:nvPr>
            <p:ph type="sldNum" sz="quarter" idx="15"/>
          </p:nvPr>
        </p:nvSpPr>
        <p:spPr/>
        <p:txBody>
          <a:bodyPr/>
          <a:lstStyle/>
          <a:p>
            <a:fld id="{64D7061C-D24E-4478-9CCB-29EB51A6BB32}"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1789</TotalTime>
  <Words>1566</Words>
  <Application>Microsoft Office PowerPoint</Application>
  <PresentationFormat>On-screen Show (4:3)</PresentationFormat>
  <Paragraphs>232</Paragraphs>
  <Slides>29</Slides>
  <Notes>6</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29</vt:i4>
      </vt:variant>
    </vt:vector>
  </HeadingPairs>
  <TitlesOfParts>
    <vt:vector size="30" baseType="lpstr">
      <vt:lpstr>Oriel</vt:lpstr>
      <vt:lpstr>                                                                                                                                                Some Work… Many Don’t Looking at the Pros &amp; Cons of Complimentary and Alternative Medicine (CAM) for Arthritis     Karen Funkenbusch IL APRIL Conversation September 13, 2012  3:00 - 4:30 pm, Eastern Time     </vt:lpstr>
      <vt:lpstr>Arthritis complementary and alternative medicine can range from A (acupuncture) to Z (zinc sulfate), with much in between -- from copper bracelets to magnets to glucosamine to yoga, to name just a few. </vt:lpstr>
      <vt:lpstr>Why complementary And alternative</vt:lpstr>
      <vt:lpstr>Points to Consider </vt:lpstr>
      <vt:lpstr>      </vt:lpstr>
      <vt:lpstr>Examples of CAM</vt:lpstr>
      <vt:lpstr>Whole medical systems </vt:lpstr>
      <vt:lpstr>Diet </vt:lpstr>
      <vt:lpstr>Acupuncture &amp;  Acupressure</vt:lpstr>
      <vt:lpstr>Massage</vt:lpstr>
      <vt:lpstr>Mind-body medicine </vt:lpstr>
      <vt:lpstr>Biologically based practices </vt:lpstr>
      <vt:lpstr>Herbs &amp; Supplements</vt:lpstr>
      <vt:lpstr>Energy </vt:lpstr>
      <vt:lpstr>Tips… Before Heading to the Store </vt:lpstr>
      <vt:lpstr>Slide 16</vt:lpstr>
      <vt:lpstr>Some work…         many don’t </vt:lpstr>
      <vt:lpstr>Some work…          many don’t </vt:lpstr>
      <vt:lpstr>Some work…          many don’t</vt:lpstr>
      <vt:lpstr>Slide 20</vt:lpstr>
      <vt:lpstr>Chronic Disease Self-Management Program (CDSMP)</vt:lpstr>
      <vt:lpstr>Tomando Control de su Salud</vt:lpstr>
      <vt:lpstr>Arthritis Toolkits</vt:lpstr>
      <vt:lpstr>A F Exercise Program</vt:lpstr>
      <vt:lpstr>Walk With Ease</vt:lpstr>
      <vt:lpstr>Other CDC and A F  Supported Programs</vt:lpstr>
      <vt:lpstr>Resources</vt:lpstr>
      <vt:lpstr>Resources</vt:lpstr>
      <vt:lpstr>Contact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Funkenbusch, Karen</dc:creator>
  <cp:lastModifiedBy>Funkenbusch, Karen</cp:lastModifiedBy>
  <cp:revision>213</cp:revision>
  <dcterms:created xsi:type="dcterms:W3CDTF">2011-04-13T19:00:05Z</dcterms:created>
  <dcterms:modified xsi:type="dcterms:W3CDTF">2012-08-24T19:12:12Z</dcterms:modified>
</cp:coreProperties>
</file>