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6"/>
  </p:notesMasterIdLst>
  <p:handoutMasterIdLst>
    <p:handoutMasterId r:id="rId27"/>
  </p:handoutMasterIdLst>
  <p:sldIdLst>
    <p:sldId id="776" r:id="rId2"/>
    <p:sldId id="810" r:id="rId3"/>
    <p:sldId id="800" r:id="rId4"/>
    <p:sldId id="801" r:id="rId5"/>
    <p:sldId id="811" r:id="rId6"/>
    <p:sldId id="818" r:id="rId7"/>
    <p:sldId id="802" r:id="rId8"/>
    <p:sldId id="816" r:id="rId9"/>
    <p:sldId id="803" r:id="rId10"/>
    <p:sldId id="804" r:id="rId11"/>
    <p:sldId id="812" r:id="rId12"/>
    <p:sldId id="805" r:id="rId13"/>
    <p:sldId id="806" r:id="rId14"/>
    <p:sldId id="817" r:id="rId15"/>
    <p:sldId id="807" r:id="rId16"/>
    <p:sldId id="808" r:id="rId17"/>
    <p:sldId id="809" r:id="rId18"/>
    <p:sldId id="819" r:id="rId19"/>
    <p:sldId id="815" r:id="rId20"/>
    <p:sldId id="813" r:id="rId21"/>
    <p:sldId id="814" r:id="rId22"/>
    <p:sldId id="796" r:id="rId23"/>
    <p:sldId id="798" r:id="rId24"/>
    <p:sldId id="79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5476" autoAdjust="0"/>
    <p:restoredTop sz="93699" autoAdjust="0"/>
  </p:normalViewPr>
  <p:slideViewPr>
    <p:cSldViewPr>
      <p:cViewPr varScale="1">
        <p:scale>
          <a:sx n="102" d="100"/>
          <a:sy n="102" d="100"/>
        </p:scale>
        <p:origin x="-486" y="-102"/>
      </p:cViewPr>
      <p:guideLst>
        <p:guide orient="horz" pos="2160"/>
        <p:guide pos="2880"/>
      </p:guideLst>
    </p:cSldViewPr>
  </p:slideViewPr>
  <p:outlineViewPr>
    <p:cViewPr>
      <p:scale>
        <a:sx n="33" d="100"/>
        <a:sy n="33" d="100"/>
      </p:scale>
      <p:origin x="0" y="-185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1524"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5EFFA52-876C-4CE4-AAA1-D6C96A7D693E}" type="datetimeFigureOut">
              <a:rPr lang="en-US" smtClean="0"/>
              <a:pPr/>
              <a:t>8/20/2015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097B57E-4786-48BD-A3A1-A9E75F9ECFAB}" type="slidenum">
              <a:rPr lang="en-US" smtClean="0"/>
              <a:pPr/>
              <a:t>‹#›</a:t>
            </a:fld>
            <a:endParaRPr lang="en-US"/>
          </a:p>
        </p:txBody>
      </p:sp>
    </p:spTree>
    <p:extLst>
      <p:ext uri="{BB962C8B-B14F-4D97-AF65-F5344CB8AC3E}">
        <p14:creationId xmlns:p14="http://schemas.microsoft.com/office/powerpoint/2010/main" val="329766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79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dirty="0"/>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23</a:t>
            </a:fld>
            <a:endParaRPr lang="en-US" dirty="0"/>
          </a:p>
        </p:txBody>
      </p:sp>
    </p:spTree>
    <p:extLst>
      <p:ext uri="{BB962C8B-B14F-4D97-AF65-F5344CB8AC3E}">
        <p14:creationId xmlns:p14="http://schemas.microsoft.com/office/powerpoint/2010/main" val="240853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8FB04D-D30C-4C45-A6DE-946FAEC5AD09}" type="slidenum">
              <a:rPr lang="en-US"/>
              <a:pPr>
                <a:defRPr/>
              </a:pPr>
              <a:t>‹#›</a:t>
            </a:fld>
            <a:endParaRPr lang="en-US" dirty="0"/>
          </a:p>
        </p:txBody>
      </p:sp>
    </p:spTree>
    <p:extLst>
      <p:ext uri="{BB962C8B-B14F-4D97-AF65-F5344CB8AC3E}">
        <p14:creationId xmlns:p14="http://schemas.microsoft.com/office/powerpoint/2010/main" val="95776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solidFill>
                  <a:schemeClr val="tx1"/>
                </a:solidFill>
              </a:defRPr>
            </a:lvl1pPr>
            <a:lvl2pPr marL="742950" indent="-285750">
              <a:buFont typeface="Arial" pitchFamily="34" charset="0"/>
              <a:buChar char="•"/>
              <a:defRPr sz="2000">
                <a:solidFill>
                  <a:schemeClr val="tx1"/>
                </a:solidFill>
              </a:defRPr>
            </a:lvl2pPr>
            <a:lvl3pPr marL="1143000" indent="-228600">
              <a:buFont typeface="Arial" pitchFamily="34" charset="0"/>
              <a:buChar char="•"/>
              <a:defRPr sz="2000">
                <a:solidFill>
                  <a:schemeClr val="tx1"/>
                </a:solidFill>
              </a:defRPr>
            </a:lvl3pPr>
            <a:lvl4pPr marL="1600200" indent="-228600">
              <a:buFont typeface="Arial" pitchFamily="34" charset="0"/>
              <a:buChar char="•"/>
              <a:defRPr sz="1800">
                <a:solidFill>
                  <a:schemeClr val="tx1"/>
                </a:solidFill>
              </a:defRPr>
            </a:lvl4pPr>
            <a:lvl5pPr marL="2057400" indent="-228600">
              <a:buFont typeface="Arial" pitchFamily="34" charset="0"/>
              <a:buChar cha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C7593C0-382F-4566-B1E0-66E16A0C8445}" type="slidenum">
              <a:rPr lang="en-US"/>
              <a:pPr>
                <a:defRPr/>
              </a:pPr>
              <a:t>‹#›</a:t>
            </a:fld>
            <a:endParaRPr lang="en-US" dirty="0"/>
          </a:p>
        </p:txBody>
      </p:sp>
      <p:pic>
        <p:nvPicPr>
          <p:cNvPr id="4" name="Picture 3"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182081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8BEDC0-9539-4489-A63D-019C5996C127}" type="slidenum">
              <a:rPr lang="en-US"/>
              <a:pPr>
                <a:defRPr/>
              </a:pPr>
              <a:t>‹#›</a:t>
            </a:fld>
            <a:endParaRPr lang="en-US" dirty="0"/>
          </a:p>
        </p:txBody>
      </p:sp>
    </p:spTree>
    <p:extLst>
      <p:ext uri="{BB962C8B-B14F-4D97-AF65-F5344CB8AC3E}">
        <p14:creationId xmlns:p14="http://schemas.microsoft.com/office/powerpoint/2010/main" val="213344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402DD9-5C19-42C0-B565-9EE7C5EE9654}" type="slidenum">
              <a:rPr lang="en-US"/>
              <a:pPr>
                <a:defRPr/>
              </a:pPr>
              <a:t>‹#›</a:t>
            </a:fld>
            <a:endParaRPr lang="en-US" dirty="0"/>
          </a:p>
        </p:txBody>
      </p:sp>
    </p:spTree>
    <p:extLst>
      <p:ext uri="{BB962C8B-B14F-4D97-AF65-F5344CB8AC3E}">
        <p14:creationId xmlns:p14="http://schemas.microsoft.com/office/powerpoint/2010/main" val="374706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ACB00B-5A0A-439B-8125-B5DF33B525B2}" type="slidenum">
              <a:rPr lang="en-US"/>
              <a:pPr>
                <a:defRPr/>
              </a:pPr>
              <a:t>‹#›</a:t>
            </a:fld>
            <a:endParaRPr lang="en-US" dirty="0"/>
          </a:p>
        </p:txBody>
      </p:sp>
    </p:spTree>
    <p:extLst>
      <p:ext uri="{BB962C8B-B14F-4D97-AF65-F5344CB8AC3E}">
        <p14:creationId xmlns:p14="http://schemas.microsoft.com/office/powerpoint/2010/main" val="38380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C63EE2-E2EC-48DE-95F3-01DF20B19F8D}" type="slidenum">
              <a:rPr lang="en-US"/>
              <a:pPr>
                <a:defRPr/>
              </a:pPr>
              <a:t>‹#›</a:t>
            </a:fld>
            <a:endParaRPr lang="en-US" dirty="0"/>
          </a:p>
        </p:txBody>
      </p:sp>
    </p:spTree>
    <p:extLst>
      <p:ext uri="{BB962C8B-B14F-4D97-AF65-F5344CB8AC3E}">
        <p14:creationId xmlns:p14="http://schemas.microsoft.com/office/powerpoint/2010/main" val="381975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483A5F-DF67-4E36-8905-9B5554078D51}" type="slidenum">
              <a:rPr lang="en-US"/>
              <a:pPr>
                <a:defRPr/>
              </a:pPr>
              <a:t>‹#›</a:t>
            </a:fld>
            <a:endParaRPr lang="en-US" dirty="0"/>
          </a:p>
        </p:txBody>
      </p:sp>
    </p:spTree>
    <p:extLst>
      <p:ext uri="{BB962C8B-B14F-4D97-AF65-F5344CB8AC3E}">
        <p14:creationId xmlns:p14="http://schemas.microsoft.com/office/powerpoint/2010/main" val="85902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r>
              <a:rPr lang="fi-FI" smtClean="0"/>
              <a:t>Brustein &amp; Manasevit, PLLC</a:t>
            </a:r>
            <a:endParaRPr dirty="0"/>
          </a:p>
        </p:txBody>
      </p:sp>
      <p:sp>
        <p:nvSpPr>
          <p:cNvPr id="8" name="Slide Number Placeholder 17"/>
          <p:cNvSpPr txBox="1">
            <a:spLocks noGrp="1"/>
          </p:cNvSpPr>
          <p:nvPr>
            <p:ph type="sldNum" sz="quarter" idx="12"/>
          </p:nvPr>
        </p:nvSpPr>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077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991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B13799F5-DF2B-404D-97C7-2C7B639A1953}" type="slidenum">
              <a:rPr lang="en-US" smtClean="0"/>
              <a:pPr>
                <a:defRPr/>
              </a:pPr>
              <a:t>‹#›</a:t>
            </a:fld>
            <a:endParaRPr lang="en-US" dirty="0"/>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200" b="1" dirty="0" smtClean="0"/>
              <a:t> </a:t>
            </a:r>
            <a:fld id="{D706735D-18BF-437F-AFA1-F1906D00FFB5}" type="slidenum">
              <a:rPr lang="en-US" sz="1200" b="1" smtClean="0"/>
              <a:pPr algn="r"/>
              <a:t>‹#›</a:t>
            </a:fld>
            <a:endParaRPr lang="en-US" sz="1200" b="1"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9" r:id="rId3"/>
    <p:sldLayoutId id="2147484260" r:id="rId4"/>
    <p:sldLayoutId id="2147484261" r:id="rId5"/>
    <p:sldLayoutId id="2147484262" r:id="rId6"/>
    <p:sldLayoutId id="2147484263" r:id="rId7"/>
    <p:sldLayoutId id="2147484264" r:id="rId8"/>
    <p:sldLayoutId id="2147484266" r:id="rId9"/>
  </p:sldLayoutIdLst>
  <p:hf sldNum="0" hdr="0" ftr="0" dt="0"/>
  <p:txStyles>
    <p:titleStyle>
      <a:lvl1pPr algn="l" rtl="0" eaLnBrk="0" fontAlgn="base" hangingPunct="0">
        <a:spcBef>
          <a:spcPct val="0"/>
        </a:spcBef>
        <a:spcAft>
          <a:spcPct val="0"/>
        </a:spcAft>
        <a:defRPr sz="2800" b="1">
          <a:solidFill>
            <a:schemeClr val="accent2"/>
          </a:solidFill>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Bob%20Hand%20%3cbhand@ricv.org%3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Tree>
    <p:extLst>
      <p:ext uri="{BB962C8B-B14F-4D97-AF65-F5344CB8AC3E}">
        <p14:creationId xmlns:p14="http://schemas.microsoft.com/office/powerpoint/2010/main" val="190954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yourself -- </a:t>
            </a:r>
            <a:endParaRPr lang="en-US" dirty="0"/>
          </a:p>
        </p:txBody>
      </p:sp>
      <p:sp>
        <p:nvSpPr>
          <p:cNvPr id="3" name="Content Placeholder 2"/>
          <p:cNvSpPr>
            <a:spLocks noGrp="1"/>
          </p:cNvSpPr>
          <p:nvPr>
            <p:ph idx="1"/>
          </p:nvPr>
        </p:nvSpPr>
        <p:spPr/>
        <p:txBody>
          <a:bodyPr/>
          <a:lstStyle/>
          <a:p>
            <a:r>
              <a:rPr lang="en-US" dirty="0" smtClean="0"/>
              <a:t>Will your “vacation planning” work in the short term should the bus or lottery come into play?</a:t>
            </a:r>
          </a:p>
          <a:p>
            <a:r>
              <a:rPr lang="en-US" dirty="0" smtClean="0"/>
              <a:t>Tweak it until it will work, and put it in writing. Now you have a plan for the first 30 days.</a:t>
            </a:r>
          </a:p>
          <a:p>
            <a:r>
              <a:rPr lang="en-US" dirty="0" smtClean="0"/>
              <a:t>Re-examine your plan any time job duties or players change.</a:t>
            </a:r>
          </a:p>
          <a:p>
            <a:r>
              <a:rPr lang="en-US" dirty="0" smtClean="0"/>
              <a:t>Practice this plan during vacations to work out the bugs.</a:t>
            </a:r>
            <a:endParaRPr lang="en-US" dirty="0"/>
          </a:p>
        </p:txBody>
      </p:sp>
    </p:spTree>
    <p:extLst>
      <p:ext uri="{BB962C8B-B14F-4D97-AF65-F5344CB8AC3E}">
        <p14:creationId xmlns:p14="http://schemas.microsoft.com/office/powerpoint/2010/main" val="356522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1329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step back and look at the big picture...</a:t>
            </a:r>
            <a:endParaRPr lang="en-US" dirty="0"/>
          </a:p>
        </p:txBody>
      </p:sp>
      <p:sp>
        <p:nvSpPr>
          <p:cNvPr id="3" name="Content Placeholder 2"/>
          <p:cNvSpPr>
            <a:spLocks noGrp="1"/>
          </p:cNvSpPr>
          <p:nvPr>
            <p:ph idx="1"/>
          </p:nvPr>
        </p:nvSpPr>
        <p:spPr>
          <a:xfrm>
            <a:off x="152400" y="838200"/>
            <a:ext cx="8610600" cy="5181600"/>
          </a:xfrm>
        </p:spPr>
        <p:txBody>
          <a:bodyPr/>
          <a:lstStyle/>
          <a:p>
            <a:r>
              <a:rPr lang="en-US" dirty="0" smtClean="0"/>
              <a:t>If something happened to you, how will the staff and board react.</a:t>
            </a:r>
          </a:p>
          <a:p>
            <a:r>
              <a:rPr lang="en-US" dirty="0" smtClean="0"/>
              <a:t>Reality – sometimes there is a board member who is between jobs and everyone thinks, sure, we can help him out.</a:t>
            </a:r>
          </a:p>
          <a:p>
            <a:r>
              <a:rPr lang="en-US" dirty="0" smtClean="0"/>
              <a:t>Reality – sometimes staff members are already positioning themselves to be the next ED. </a:t>
            </a:r>
          </a:p>
          <a:p>
            <a:r>
              <a:rPr lang="en-US" dirty="0" smtClean="0"/>
              <a:t>One center I know of purposely chose an internal person who would not want the ED position. </a:t>
            </a:r>
          </a:p>
          <a:p>
            <a:r>
              <a:rPr lang="en-US" dirty="0" smtClean="0"/>
              <a:t>It is wise to have a policy that board members cannot apply for any position unless they first resign from the board.</a:t>
            </a:r>
            <a:endParaRPr lang="en-US" dirty="0"/>
          </a:p>
        </p:txBody>
      </p:sp>
    </p:spTree>
    <p:extLst>
      <p:ext uri="{BB962C8B-B14F-4D97-AF65-F5344CB8AC3E}">
        <p14:creationId xmlns:p14="http://schemas.microsoft.com/office/powerpoint/2010/main" val="263685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 turmoil – it can really set you back!</a:t>
            </a:r>
            <a:endParaRPr lang="en-US" dirty="0"/>
          </a:p>
        </p:txBody>
      </p:sp>
      <p:sp>
        <p:nvSpPr>
          <p:cNvPr id="3" name="Content Placeholder 2"/>
          <p:cNvSpPr>
            <a:spLocks noGrp="1"/>
          </p:cNvSpPr>
          <p:nvPr>
            <p:ph idx="1"/>
          </p:nvPr>
        </p:nvSpPr>
        <p:spPr/>
        <p:txBody>
          <a:bodyPr/>
          <a:lstStyle/>
          <a:p>
            <a:r>
              <a:rPr lang="en-US" dirty="0" smtClean="0"/>
              <a:t>You may have seen some of the raging battles over center control in neighboring centers, or in your own center’s history.</a:t>
            </a:r>
          </a:p>
          <a:p>
            <a:r>
              <a:rPr lang="en-US" dirty="0" smtClean="0"/>
              <a:t>The greed of wanting the ED position has hurt many non-profits </a:t>
            </a:r>
          </a:p>
          <a:p>
            <a:r>
              <a:rPr lang="en-US" dirty="0" smtClean="0"/>
              <a:t>Board members do not make the best interim Executive Directors. Make a policy about resigning before applying BEFORE you need it.</a:t>
            </a:r>
          </a:p>
          <a:p>
            <a:r>
              <a:rPr lang="en-US" dirty="0" smtClean="0"/>
              <a:t>Define in writing how a search will be conducted.</a:t>
            </a:r>
          </a:p>
          <a:p>
            <a:r>
              <a:rPr lang="en-US" dirty="0" smtClean="0"/>
              <a:t>Make sure everyone on staff understands their role during a transition.</a:t>
            </a:r>
            <a:endParaRPr lang="en-US" dirty="0"/>
          </a:p>
        </p:txBody>
      </p:sp>
    </p:spTree>
    <p:extLst>
      <p:ext uri="{BB962C8B-B14F-4D97-AF65-F5344CB8AC3E}">
        <p14:creationId xmlns:p14="http://schemas.microsoft.com/office/powerpoint/2010/main" val="93574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 requirements	</a:t>
            </a:r>
            <a:endParaRPr lang="en-US" dirty="0"/>
          </a:p>
        </p:txBody>
      </p:sp>
      <p:sp>
        <p:nvSpPr>
          <p:cNvPr id="3" name="Content Placeholder 2"/>
          <p:cNvSpPr>
            <a:spLocks noGrp="1"/>
          </p:cNvSpPr>
          <p:nvPr>
            <p:ph idx="1"/>
          </p:nvPr>
        </p:nvSpPr>
        <p:spPr/>
        <p:txBody>
          <a:bodyPr/>
          <a:lstStyle/>
          <a:p>
            <a:r>
              <a:rPr lang="en-US" dirty="0" smtClean="0"/>
              <a:t>51% of your decision-making staff must be people with disabilities. (This is in addition to 51% of the rest of the staff.) If you only have one or two management staff, you must hire someone with a disability. Does the board know and understand this?</a:t>
            </a:r>
          </a:p>
          <a:p>
            <a:r>
              <a:rPr lang="en-US" dirty="0" smtClean="0"/>
              <a:t>ILA must affirm that the selected ED candidate (whether interim or long-time) is qualified.</a:t>
            </a:r>
          </a:p>
          <a:p>
            <a:r>
              <a:rPr lang="en-US" dirty="0" smtClean="0"/>
              <a:t>The job description you created and submitted with your grant gives other requirements that you must meet. Review this from time to time to make sure it still fits.</a:t>
            </a:r>
          </a:p>
          <a:p>
            <a:endParaRPr lang="en-US" dirty="0"/>
          </a:p>
        </p:txBody>
      </p:sp>
    </p:spTree>
    <p:extLst>
      <p:ext uri="{BB962C8B-B14F-4D97-AF65-F5344CB8AC3E}">
        <p14:creationId xmlns:p14="http://schemas.microsoft.com/office/powerpoint/2010/main" val="2566336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the search process is part of the plan</a:t>
            </a:r>
            <a:endParaRPr lang="en-US" dirty="0"/>
          </a:p>
        </p:txBody>
      </p:sp>
      <p:sp>
        <p:nvSpPr>
          <p:cNvPr id="3" name="Content Placeholder 2"/>
          <p:cNvSpPr>
            <a:spLocks noGrp="1"/>
          </p:cNvSpPr>
          <p:nvPr>
            <p:ph idx="1"/>
          </p:nvPr>
        </p:nvSpPr>
        <p:spPr>
          <a:xfrm>
            <a:off x="152400" y="914400"/>
            <a:ext cx="8610600" cy="4876800"/>
          </a:xfrm>
        </p:spPr>
        <p:txBody>
          <a:bodyPr/>
          <a:lstStyle/>
          <a:p>
            <a:r>
              <a:rPr lang="en-US" dirty="0" smtClean="0"/>
              <a:t>Did you know that NCIL and APRIL (for members) and ILRU post job openings for top positions? The state Vocational Rehabilitation office is also a good place to post. Others?</a:t>
            </a:r>
          </a:p>
          <a:p>
            <a:r>
              <a:rPr lang="en-US" dirty="0" smtClean="0"/>
              <a:t>Include a criminal background check  in the process, if you don’t currently require one. Even if you think you know the person well, you should do due diligence.</a:t>
            </a:r>
          </a:p>
          <a:p>
            <a:r>
              <a:rPr lang="en-US" dirty="0" smtClean="0"/>
              <a:t>Include a specific description of the search process in your succession plan. The board will need it. (Hint: Paula has a board checklist for the hiring of an ED if that would be helpful.)</a:t>
            </a:r>
          </a:p>
          <a:p>
            <a:endParaRPr lang="en-US" dirty="0"/>
          </a:p>
        </p:txBody>
      </p:sp>
    </p:spTree>
    <p:extLst>
      <p:ext uri="{BB962C8B-B14F-4D97-AF65-F5344CB8AC3E}">
        <p14:creationId xmlns:p14="http://schemas.microsoft.com/office/powerpoint/2010/main" val="4192719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the board approve the plan.</a:t>
            </a:r>
            <a:endParaRPr lang="en-US" dirty="0"/>
          </a:p>
        </p:txBody>
      </p:sp>
      <p:sp>
        <p:nvSpPr>
          <p:cNvPr id="3" name="Content Placeholder 2"/>
          <p:cNvSpPr>
            <a:spLocks noGrp="1"/>
          </p:cNvSpPr>
          <p:nvPr>
            <p:ph idx="1"/>
          </p:nvPr>
        </p:nvSpPr>
        <p:spPr>
          <a:xfrm>
            <a:off x="152400" y="838200"/>
            <a:ext cx="8610600" cy="5181600"/>
          </a:xfrm>
        </p:spPr>
        <p:txBody>
          <a:bodyPr/>
          <a:lstStyle/>
          <a:p>
            <a:r>
              <a:rPr lang="en-US" dirty="0" smtClean="0"/>
              <a:t>The executive director should present the succession plan for her/his position to the board for approval.</a:t>
            </a:r>
          </a:p>
          <a:p>
            <a:r>
              <a:rPr lang="en-US" dirty="0" smtClean="0"/>
              <a:t>If the board is not sure of elements, work it out before there is an emergency.</a:t>
            </a:r>
          </a:p>
          <a:p>
            <a:r>
              <a:rPr lang="en-US" dirty="0" smtClean="0"/>
              <a:t>If you think there will be controversy internally around the appointment of an interim ED, you can work it out in Executive Session and keep the plan “under wraps”.</a:t>
            </a:r>
          </a:p>
          <a:p>
            <a:r>
              <a:rPr lang="en-US" dirty="0" smtClean="0"/>
              <a:t>The plan should be clear that the hiring decision for both the interim and the successor ED is the decision of the board. You don’t get to actually make the decision about your successor, even if you are grooming someone.</a:t>
            </a:r>
          </a:p>
          <a:p>
            <a:pPr marL="0" indent="0">
              <a:buNone/>
            </a:pPr>
            <a:endParaRPr lang="en-US" dirty="0"/>
          </a:p>
        </p:txBody>
      </p:sp>
    </p:spTree>
    <p:extLst>
      <p:ext uri="{BB962C8B-B14F-4D97-AF65-F5344CB8AC3E}">
        <p14:creationId xmlns:p14="http://schemas.microsoft.com/office/powerpoint/2010/main" val="1944330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is this my job, anyway?</a:t>
            </a:r>
            <a:endParaRPr lang="en-US" dirty="0"/>
          </a:p>
        </p:txBody>
      </p:sp>
      <p:sp>
        <p:nvSpPr>
          <p:cNvPr id="3" name="Content Placeholder 2"/>
          <p:cNvSpPr>
            <a:spLocks noGrp="1"/>
          </p:cNvSpPr>
          <p:nvPr>
            <p:ph idx="1"/>
          </p:nvPr>
        </p:nvSpPr>
        <p:spPr>
          <a:xfrm>
            <a:off x="152400" y="914400"/>
            <a:ext cx="8610600" cy="5105400"/>
          </a:xfrm>
        </p:spPr>
        <p:txBody>
          <a:bodyPr/>
          <a:lstStyle/>
          <a:p>
            <a:r>
              <a:rPr lang="en-US" dirty="0" smtClean="0"/>
              <a:t>Think of it as your last gift to the organization you’ve worked so hard with.</a:t>
            </a:r>
          </a:p>
          <a:p>
            <a:r>
              <a:rPr lang="en-US" dirty="0" smtClean="0"/>
              <a:t>The board is probably not going to prepare without your prodding.</a:t>
            </a:r>
          </a:p>
          <a:p>
            <a:r>
              <a:rPr lang="en-US" dirty="0" smtClean="0"/>
              <a:t>They may change the plan you offer, but the result is that there is still a plan.</a:t>
            </a:r>
          </a:p>
          <a:p>
            <a:r>
              <a:rPr lang="en-US" dirty="0" smtClean="0"/>
              <a:t>When the ED leaves – voluntarily or involuntarily, no matter what the reason – the board must be ready and able to act.</a:t>
            </a:r>
          </a:p>
          <a:p>
            <a:r>
              <a:rPr lang="en-US" dirty="0" smtClean="0"/>
              <a:t>The succession plan provides a tool to assist them in “getting it right” as they move forward. </a:t>
            </a:r>
            <a:endParaRPr lang="en-US" dirty="0"/>
          </a:p>
        </p:txBody>
      </p:sp>
    </p:spTree>
    <p:extLst>
      <p:ext uri="{BB962C8B-B14F-4D97-AF65-F5344CB8AC3E}">
        <p14:creationId xmlns:p14="http://schemas.microsoft.com/office/powerpoint/2010/main" val="4320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simple and realistic	</a:t>
            </a:r>
            <a:endParaRPr lang="en-US" dirty="0"/>
          </a:p>
        </p:txBody>
      </p:sp>
      <p:sp>
        <p:nvSpPr>
          <p:cNvPr id="3" name="Content Placeholder 2"/>
          <p:cNvSpPr>
            <a:spLocks noGrp="1"/>
          </p:cNvSpPr>
          <p:nvPr>
            <p:ph idx="1"/>
          </p:nvPr>
        </p:nvSpPr>
        <p:spPr>
          <a:xfrm>
            <a:off x="152400" y="838200"/>
            <a:ext cx="8610600" cy="5181600"/>
          </a:xfrm>
        </p:spPr>
        <p:txBody>
          <a:bodyPr/>
          <a:lstStyle/>
          <a:p>
            <a:r>
              <a:rPr lang="en-US" dirty="0" smtClean="0"/>
              <a:t>If you have work or education criteria that are “in the way”, reconsider them. Typically in CILs the important requirement is personal life experience with disability. A degree in a specific area may or may not be useful.</a:t>
            </a:r>
          </a:p>
          <a:p>
            <a:r>
              <a:rPr lang="en-US" dirty="0" smtClean="0"/>
              <a:t>Don’t promise or even imply that someone is your chosen successor. The CEO doesn’t make that decision – the board does. </a:t>
            </a:r>
          </a:p>
          <a:p>
            <a:r>
              <a:rPr lang="en-US" dirty="0" smtClean="0"/>
              <a:t>Remember – and remind the board – that an unknown applicant is not necessarily better than the one you know. Sometimes the internal applicant is too well known to be promoted. Interview internal and external candidates fairly.</a:t>
            </a:r>
            <a:endParaRPr lang="en-US" dirty="0"/>
          </a:p>
        </p:txBody>
      </p:sp>
    </p:spTree>
    <p:extLst>
      <p:ext uri="{BB962C8B-B14F-4D97-AF65-F5344CB8AC3E}">
        <p14:creationId xmlns:p14="http://schemas.microsoft.com/office/powerpoint/2010/main" val="8231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 elements of a succession plan</a:t>
            </a:r>
            <a:endParaRPr lang="en-US" dirty="0"/>
          </a:p>
        </p:txBody>
      </p:sp>
      <p:sp>
        <p:nvSpPr>
          <p:cNvPr id="3" name="Content Placeholder 2"/>
          <p:cNvSpPr>
            <a:spLocks noGrp="1"/>
          </p:cNvSpPr>
          <p:nvPr>
            <p:ph idx="1"/>
          </p:nvPr>
        </p:nvSpPr>
        <p:spPr>
          <a:xfrm>
            <a:off x="152400" y="838200"/>
            <a:ext cx="8610600" cy="5181600"/>
          </a:xfrm>
        </p:spPr>
        <p:txBody>
          <a:bodyPr/>
          <a:lstStyle/>
          <a:p>
            <a:r>
              <a:rPr lang="en-US" dirty="0" smtClean="0"/>
              <a:t>Who will manage essential functions during a short term absence or the first thirty days of an unplanned absence.</a:t>
            </a:r>
          </a:p>
          <a:p>
            <a:r>
              <a:rPr lang="en-US" dirty="0"/>
              <a:t>T</a:t>
            </a:r>
            <a:r>
              <a:rPr lang="en-US" dirty="0" smtClean="0"/>
              <a:t>raining needed to assume these functions.</a:t>
            </a:r>
          </a:p>
          <a:p>
            <a:r>
              <a:rPr lang="en-US" dirty="0" smtClean="0"/>
              <a:t>Process for extending short-term interim or appointing someone as interim until successor is chosen.</a:t>
            </a:r>
          </a:p>
          <a:p>
            <a:r>
              <a:rPr lang="en-US" dirty="0" smtClean="0"/>
              <a:t>Search and hiring process including if agreed, a national search, background checks, etc.</a:t>
            </a:r>
          </a:p>
          <a:p>
            <a:r>
              <a:rPr lang="en-US" dirty="0" smtClean="0"/>
              <a:t>Plan for transition from the current leader to the next when the current leader is still available to train/support.</a:t>
            </a:r>
          </a:p>
          <a:p>
            <a:endParaRPr lang="en-US" dirty="0" smtClean="0"/>
          </a:p>
          <a:p>
            <a:endParaRPr lang="en-US" dirty="0"/>
          </a:p>
        </p:txBody>
      </p:sp>
    </p:spTree>
    <p:extLst>
      <p:ext uri="{BB962C8B-B14F-4D97-AF65-F5344CB8AC3E}">
        <p14:creationId xmlns:p14="http://schemas.microsoft.com/office/powerpoint/2010/main" val="305117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IL Conversation:</a:t>
            </a:r>
            <a:br>
              <a:rPr lang="en-US" dirty="0" smtClean="0"/>
            </a:br>
            <a:r>
              <a:rPr lang="en-US" dirty="0" smtClean="0"/>
              <a:t>Succeeding at Succession Planning</a:t>
            </a:r>
            <a:endParaRPr lang="en-US" dirty="0"/>
          </a:p>
        </p:txBody>
      </p:sp>
      <p:sp>
        <p:nvSpPr>
          <p:cNvPr id="3" name="Subtitle 2"/>
          <p:cNvSpPr>
            <a:spLocks noGrp="1"/>
          </p:cNvSpPr>
          <p:nvPr>
            <p:ph type="subTitle" idx="1"/>
          </p:nvPr>
        </p:nvSpPr>
        <p:spPr/>
        <p:txBody>
          <a:bodyPr/>
          <a:lstStyle/>
          <a:p>
            <a:r>
              <a:rPr lang="en-US" dirty="0" smtClean="0"/>
              <a:t>Paula McElwee</a:t>
            </a:r>
          </a:p>
          <a:p>
            <a:r>
              <a:rPr lang="en-US" dirty="0" smtClean="0"/>
              <a:t>Robert Hand</a:t>
            </a:r>
            <a:endParaRPr lang="en-US" dirty="0"/>
          </a:p>
        </p:txBody>
      </p:sp>
    </p:spTree>
    <p:extLst>
      <p:ext uri="{BB962C8B-B14F-4D97-AF65-F5344CB8AC3E}">
        <p14:creationId xmlns:p14="http://schemas.microsoft.com/office/powerpoint/2010/main" val="2019681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9564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r>
              <a:rPr lang="en-US" dirty="0"/>
              <a:t>Robert J. Hand, M.S. </a:t>
            </a:r>
            <a:r>
              <a:rPr lang="en-US" dirty="0" smtClean="0">
                <a:hlinkClick r:id="rId2"/>
              </a:rPr>
              <a:t>bhand@ricv.org</a:t>
            </a:r>
            <a:r>
              <a:rPr lang="en-US" dirty="0"/>
              <a:t/>
            </a:r>
            <a:br>
              <a:rPr lang="en-US" dirty="0"/>
            </a:br>
            <a:r>
              <a:rPr lang="en-US" dirty="0"/>
              <a:t>Executive Director</a:t>
            </a:r>
            <a:br>
              <a:rPr lang="en-US" dirty="0"/>
            </a:br>
            <a:r>
              <a:rPr lang="en-US" dirty="0"/>
              <a:t>Resources for Independence Central Valley</a:t>
            </a:r>
            <a:br>
              <a:rPr lang="en-US" dirty="0"/>
            </a:br>
            <a:r>
              <a:rPr lang="en-US" dirty="0"/>
              <a:t>Office: 559-221-2330</a:t>
            </a:r>
            <a:br>
              <a:rPr lang="en-US" dirty="0"/>
            </a:br>
            <a:r>
              <a:rPr lang="en-US" dirty="0"/>
              <a:t>Cell: </a:t>
            </a:r>
            <a:r>
              <a:rPr lang="en-US" dirty="0" smtClean="0"/>
              <a:t>559-273-4288</a:t>
            </a:r>
          </a:p>
          <a:p>
            <a:pPr marL="0" indent="0">
              <a:buNone/>
            </a:pPr>
            <a:endParaRPr lang="en-US" dirty="0" smtClean="0"/>
          </a:p>
          <a:p>
            <a:r>
              <a:rPr lang="en-US" dirty="0" smtClean="0"/>
              <a:t>Paula </a:t>
            </a:r>
            <a:r>
              <a:rPr lang="en-US" dirty="0"/>
              <a:t>L. </a:t>
            </a:r>
            <a:r>
              <a:rPr lang="en-US" dirty="0" smtClean="0"/>
              <a:t>McElwee, MRA</a:t>
            </a:r>
            <a:r>
              <a:rPr lang="en-US" dirty="0"/>
              <a:t/>
            </a:r>
            <a:br>
              <a:rPr lang="en-US" dirty="0"/>
            </a:br>
            <a:r>
              <a:rPr lang="en-US" dirty="0"/>
              <a:t>Technical Assistance Coordinator</a:t>
            </a:r>
            <a:br>
              <a:rPr lang="en-US" dirty="0"/>
            </a:br>
            <a:r>
              <a:rPr lang="en-US" dirty="0"/>
              <a:t>IL-NET and New Community Opportunities Center</a:t>
            </a:r>
            <a:br>
              <a:rPr lang="en-US" dirty="0"/>
            </a:br>
            <a:r>
              <a:rPr lang="en-US" dirty="0" smtClean="0">
                <a:hlinkClick r:id="rId3"/>
              </a:rPr>
              <a:t>paulamcelwee-ilru@yahoo.com</a:t>
            </a:r>
            <a:r>
              <a:rPr lang="en-US" dirty="0"/>
              <a:t/>
            </a:r>
            <a:br>
              <a:rPr lang="en-US" dirty="0"/>
            </a:br>
            <a:r>
              <a:rPr lang="en-US" dirty="0"/>
              <a:t>(559) 250-3082 (direct/mobile)</a:t>
            </a:r>
          </a:p>
        </p:txBody>
      </p:sp>
    </p:spTree>
    <p:extLst>
      <p:ext uri="{BB962C8B-B14F-4D97-AF65-F5344CB8AC3E}">
        <p14:creationId xmlns:p14="http://schemas.microsoft.com/office/powerpoint/2010/main" val="4187038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number </a:t>
            </a:r>
            <a:r>
              <a:rPr lang="en-US" sz="2400" dirty="0" smtClean="0"/>
              <a:t>90TT0001-01-00.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Tree>
    <p:extLst>
      <p:ext uri="{BB962C8B-B14F-4D97-AF65-F5344CB8AC3E}">
        <p14:creationId xmlns:p14="http://schemas.microsoft.com/office/powerpoint/2010/main" val="3998960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CIL-NET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number </a:t>
            </a:r>
            <a:r>
              <a:rPr lang="en-US" sz="2400" dirty="0" smtClean="0"/>
              <a:t>90TT0001-01-00.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CIL-NET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Tree>
    <p:extLst>
      <p:ext uri="{BB962C8B-B14F-4D97-AF65-F5344CB8AC3E}">
        <p14:creationId xmlns:p14="http://schemas.microsoft.com/office/powerpoint/2010/main" val="853048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New Community Opportunities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number </a:t>
            </a:r>
            <a:r>
              <a:rPr lang="en-US" sz="2400" dirty="0" smtClean="0"/>
              <a:t>90RR5006-01-00.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New Community Opportunities Center at ILRU.</a:t>
            </a:r>
            <a:endParaRPr lang="en-US" sz="2400" dirty="0"/>
          </a:p>
          <a:p>
            <a:pPr>
              <a:buFont typeface="Tahoma" pitchFamily="34" charset="0"/>
              <a:buNone/>
            </a:pPr>
            <a:endParaRPr lang="en-US" sz="2000" dirty="0"/>
          </a:p>
        </p:txBody>
      </p:sp>
      <p:sp>
        <p:nvSpPr>
          <p:cNvPr id="4" name="Rectangle 7"/>
          <p:cNvSpPr>
            <a:spLocks noChangeArrowheads="1"/>
          </p:cNvSpPr>
          <p:nvPr/>
        </p:nvSpPr>
        <p:spPr bwMode="auto">
          <a:xfrm>
            <a:off x="228600" y="6373813"/>
            <a:ext cx="5181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900" dirty="0"/>
              <a:t>New Community Opportunities Center at ILRU – Independent Living Research Utilization</a:t>
            </a:r>
          </a:p>
        </p:txBody>
      </p:sp>
    </p:spTree>
    <p:extLst>
      <p:ext uri="{BB962C8B-B14F-4D97-AF65-F5344CB8AC3E}">
        <p14:creationId xmlns:p14="http://schemas.microsoft.com/office/powerpoint/2010/main" val="1613018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succession planning?	</a:t>
            </a:r>
            <a:endParaRPr lang="en-US" dirty="0"/>
          </a:p>
        </p:txBody>
      </p:sp>
      <p:sp>
        <p:nvSpPr>
          <p:cNvPr id="3" name="Content Placeholder 2"/>
          <p:cNvSpPr>
            <a:spLocks noGrp="1"/>
          </p:cNvSpPr>
          <p:nvPr>
            <p:ph idx="1"/>
          </p:nvPr>
        </p:nvSpPr>
        <p:spPr/>
        <p:txBody>
          <a:bodyPr/>
          <a:lstStyle/>
          <a:p>
            <a:r>
              <a:rPr lang="en-US" dirty="0" smtClean="0"/>
              <a:t>Succession planning is planning around who can do the job of key staff in the event that the current person is no longer available.</a:t>
            </a:r>
          </a:p>
          <a:p>
            <a:r>
              <a:rPr lang="en-US" dirty="0" smtClean="0"/>
              <a:t>Succession planning is both short and long term.</a:t>
            </a:r>
          </a:p>
          <a:p>
            <a:r>
              <a:rPr lang="en-US" dirty="0" smtClean="0"/>
              <a:t>While we most often think about the Executive Director position, it may be just as important to plan for unexpected absence of the fiscal person or the program manager.</a:t>
            </a:r>
            <a:endParaRPr lang="en-US" dirty="0"/>
          </a:p>
        </p:txBody>
      </p:sp>
    </p:spTree>
    <p:extLst>
      <p:ext uri="{BB962C8B-B14F-4D97-AF65-F5344CB8AC3E}">
        <p14:creationId xmlns:p14="http://schemas.microsoft.com/office/powerpoint/2010/main" val="118929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centers avoid or postpone planning for succession?</a:t>
            </a:r>
            <a:endParaRPr lang="en-US" dirty="0"/>
          </a:p>
        </p:txBody>
      </p:sp>
      <p:sp>
        <p:nvSpPr>
          <p:cNvPr id="3" name="Content Placeholder 2"/>
          <p:cNvSpPr>
            <a:spLocks noGrp="1"/>
          </p:cNvSpPr>
          <p:nvPr>
            <p:ph idx="1"/>
          </p:nvPr>
        </p:nvSpPr>
        <p:spPr>
          <a:xfrm>
            <a:off x="152400" y="914400"/>
            <a:ext cx="8610600" cy="5105400"/>
          </a:xfrm>
        </p:spPr>
        <p:txBody>
          <a:bodyPr/>
          <a:lstStyle/>
          <a:p>
            <a:r>
              <a:rPr lang="en-US" dirty="0" smtClean="0"/>
              <a:t>It is difficult to talk about, even when the person who is leaving helps to drive the process.</a:t>
            </a:r>
          </a:p>
          <a:p>
            <a:r>
              <a:rPr lang="en-US" dirty="0" smtClean="0"/>
              <a:t>This is often called the “hit by a bus” scenario – what will we do if ????? is hit by a bus?</a:t>
            </a:r>
          </a:p>
          <a:p>
            <a:r>
              <a:rPr lang="en-US" dirty="0" smtClean="0"/>
              <a:t>Maybe we should call it the “won the lottery” scenario. If the staff person won the lottery and is taking a trip around the world before deciding if they will continue to work...</a:t>
            </a:r>
          </a:p>
          <a:p>
            <a:r>
              <a:rPr lang="en-US" dirty="0" smtClean="0"/>
              <a:t>It is okay if the plan isn’t too public. Sometimes it would be awkward to announce this because it seems like the announcement of a long-term successor.</a:t>
            </a:r>
          </a:p>
          <a:p>
            <a:r>
              <a:rPr lang="en-US" dirty="0" smtClean="0"/>
              <a:t>Other reasons?</a:t>
            </a:r>
            <a:endParaRPr lang="en-US" dirty="0"/>
          </a:p>
        </p:txBody>
      </p:sp>
    </p:spTree>
    <p:extLst>
      <p:ext uri="{BB962C8B-B14F-4D97-AF65-F5344CB8AC3E}">
        <p14:creationId xmlns:p14="http://schemas.microsoft.com/office/powerpoint/2010/main" val="1648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reasons for leave...</a:t>
            </a:r>
            <a:endParaRPr lang="en-US" dirty="0"/>
          </a:p>
        </p:txBody>
      </p:sp>
      <p:sp>
        <p:nvSpPr>
          <p:cNvPr id="3" name="Content Placeholder 2"/>
          <p:cNvSpPr>
            <a:spLocks noGrp="1"/>
          </p:cNvSpPr>
          <p:nvPr>
            <p:ph idx="1"/>
          </p:nvPr>
        </p:nvSpPr>
        <p:spPr/>
        <p:txBody>
          <a:bodyPr/>
          <a:lstStyle/>
          <a:p>
            <a:r>
              <a:rPr lang="en-US" dirty="0" smtClean="0"/>
              <a:t>Illness of a family member</a:t>
            </a:r>
          </a:p>
          <a:p>
            <a:r>
              <a:rPr lang="en-US" dirty="0" smtClean="0"/>
              <a:t>Death of an immediate family member</a:t>
            </a:r>
          </a:p>
          <a:p>
            <a:r>
              <a:rPr lang="en-US" dirty="0" smtClean="0"/>
              <a:t>Wedding/honeymoon</a:t>
            </a:r>
          </a:p>
          <a:p>
            <a:r>
              <a:rPr lang="en-US" dirty="0" smtClean="0"/>
              <a:t>Personal illness requiring rigorous treatment</a:t>
            </a:r>
          </a:p>
          <a:p>
            <a:r>
              <a:rPr lang="en-US" dirty="0" smtClean="0"/>
              <a:t>Injury requiring intensive rehab</a:t>
            </a:r>
          </a:p>
          <a:p>
            <a:r>
              <a:rPr lang="en-US" dirty="0" smtClean="0"/>
              <a:t>Publisher’s Clearinghouse just awarded the person $5,000 a week. </a:t>
            </a:r>
          </a:p>
          <a:p>
            <a:r>
              <a:rPr lang="en-US" dirty="0" smtClean="0"/>
              <a:t>Others?</a:t>
            </a:r>
            <a:endParaRPr lang="en-US" dirty="0"/>
          </a:p>
        </p:txBody>
      </p:sp>
    </p:spTree>
    <p:extLst>
      <p:ext uri="{BB962C8B-B14F-4D97-AF65-F5344CB8AC3E}">
        <p14:creationId xmlns:p14="http://schemas.microsoft.com/office/powerpoint/2010/main" val="178675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Succession Development?</a:t>
            </a:r>
            <a:endParaRPr lang="en-US" dirty="0"/>
          </a:p>
        </p:txBody>
      </p:sp>
      <p:sp>
        <p:nvSpPr>
          <p:cNvPr id="3" name="Content Placeholder 2"/>
          <p:cNvSpPr>
            <a:spLocks noGrp="1"/>
          </p:cNvSpPr>
          <p:nvPr>
            <p:ph idx="1"/>
          </p:nvPr>
        </p:nvSpPr>
        <p:spPr/>
        <p:txBody>
          <a:bodyPr/>
          <a:lstStyle/>
          <a:p>
            <a:r>
              <a:rPr lang="en-US" dirty="0" smtClean="0"/>
              <a:t>This gets to the heart of what needs to happen within your organization.</a:t>
            </a:r>
          </a:p>
          <a:p>
            <a:r>
              <a:rPr lang="en-US" dirty="0" smtClean="0"/>
              <a:t>You need to develop the ability of each “successor” so that they are ready and able to support the organization by filling in for a time.</a:t>
            </a:r>
          </a:p>
          <a:p>
            <a:r>
              <a:rPr lang="en-US" dirty="0" smtClean="0"/>
              <a:t>If changing the name from Succession Planning to Succession Development helps you communicate and act more efficiently, change the name.</a:t>
            </a:r>
            <a:endParaRPr lang="en-US" dirty="0"/>
          </a:p>
        </p:txBody>
      </p:sp>
    </p:spTree>
    <p:extLst>
      <p:ext uri="{BB962C8B-B14F-4D97-AF65-F5344CB8AC3E}">
        <p14:creationId xmlns:p14="http://schemas.microsoft.com/office/powerpoint/2010/main" val="247163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both long- and short-term</a:t>
            </a:r>
            <a:endParaRPr lang="en-US" dirty="0"/>
          </a:p>
        </p:txBody>
      </p:sp>
      <p:sp>
        <p:nvSpPr>
          <p:cNvPr id="3" name="Content Placeholder 2"/>
          <p:cNvSpPr>
            <a:spLocks noGrp="1"/>
          </p:cNvSpPr>
          <p:nvPr>
            <p:ph idx="1"/>
          </p:nvPr>
        </p:nvSpPr>
        <p:spPr>
          <a:xfrm>
            <a:off x="152400" y="990600"/>
            <a:ext cx="8610600" cy="5029200"/>
          </a:xfrm>
        </p:spPr>
        <p:txBody>
          <a:bodyPr/>
          <a:lstStyle/>
          <a:p>
            <a:r>
              <a:rPr lang="en-US" dirty="0" smtClean="0"/>
              <a:t>It is easier to think about what to do while someone is on vacation and not available. (Yes, they should be unavailable when on vacation!)</a:t>
            </a:r>
          </a:p>
          <a:p>
            <a:r>
              <a:rPr lang="en-US" dirty="0" smtClean="0"/>
              <a:t>Start there. You have to have payroll – who will do it? You need financial statements for board review. Who knows how to do that? Clearly it is urgent that someone (it can be a contractor) can take care of these necessary things if your fiscal person is gone.</a:t>
            </a:r>
          </a:p>
          <a:p>
            <a:r>
              <a:rPr lang="en-US" dirty="0" smtClean="0"/>
              <a:t>Can you partner with another center to back each other up?</a:t>
            </a:r>
          </a:p>
          <a:p>
            <a:r>
              <a:rPr lang="en-US" dirty="0" smtClean="0"/>
              <a:t>If the ED is on vacation, what necessary things might need to be done? </a:t>
            </a:r>
            <a:endParaRPr lang="en-US" dirty="0"/>
          </a:p>
        </p:txBody>
      </p:sp>
    </p:spTree>
    <p:extLst>
      <p:ext uri="{BB962C8B-B14F-4D97-AF65-F5344CB8AC3E}">
        <p14:creationId xmlns:p14="http://schemas.microsoft.com/office/powerpoint/2010/main" val="344988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the current staff in development </a:t>
            </a:r>
            <a:endParaRPr lang="en-US" dirty="0"/>
          </a:p>
        </p:txBody>
      </p:sp>
      <p:sp>
        <p:nvSpPr>
          <p:cNvPr id="3" name="Content Placeholder 2"/>
          <p:cNvSpPr>
            <a:spLocks noGrp="1"/>
          </p:cNvSpPr>
          <p:nvPr>
            <p:ph idx="1"/>
          </p:nvPr>
        </p:nvSpPr>
        <p:spPr/>
        <p:txBody>
          <a:bodyPr/>
          <a:lstStyle/>
          <a:p>
            <a:pPr marL="0" indent="0">
              <a:buNone/>
            </a:pPr>
            <a:r>
              <a:rPr lang="en-US" dirty="0"/>
              <a:t>Jim Skinner, former CEO of McDonald's Corp., was known to tell managers: "Give me the names of two people who could succeed you." It was just one way the CEO continued the culture of succession planning at McDonald's.</a:t>
            </a:r>
          </a:p>
        </p:txBody>
      </p:sp>
    </p:spTree>
    <p:extLst>
      <p:ext uri="{BB962C8B-B14F-4D97-AF65-F5344CB8AC3E}">
        <p14:creationId xmlns:p14="http://schemas.microsoft.com/office/powerpoint/2010/main" val="137948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from your short term plan...</a:t>
            </a:r>
            <a:endParaRPr lang="en-US" dirty="0"/>
          </a:p>
        </p:txBody>
      </p:sp>
      <p:sp>
        <p:nvSpPr>
          <p:cNvPr id="3" name="Content Placeholder 2"/>
          <p:cNvSpPr>
            <a:spLocks noGrp="1"/>
          </p:cNvSpPr>
          <p:nvPr>
            <p:ph idx="1"/>
          </p:nvPr>
        </p:nvSpPr>
        <p:spPr/>
        <p:txBody>
          <a:bodyPr/>
          <a:lstStyle/>
          <a:p>
            <a:r>
              <a:rPr lang="en-US" dirty="0" smtClean="0"/>
              <a:t>Look at each position in the organizational chart.</a:t>
            </a:r>
          </a:p>
          <a:p>
            <a:r>
              <a:rPr lang="en-US" dirty="0" smtClean="0"/>
              <a:t>In the short term (for 30 days), who can back up another person? What training or practice needs to happen for that to be possible?</a:t>
            </a:r>
          </a:p>
          <a:p>
            <a:r>
              <a:rPr lang="en-US" dirty="0" smtClean="0"/>
              <a:t>Everyone needs to be aware of this plan, including the board.</a:t>
            </a:r>
          </a:p>
          <a:p>
            <a:r>
              <a:rPr lang="en-US" dirty="0" smtClean="0"/>
              <a:t>It DOES NOT WORK for a board member to be the short term sub for any position. </a:t>
            </a:r>
          </a:p>
          <a:p>
            <a:r>
              <a:rPr lang="en-US" dirty="0" smtClean="0"/>
              <a:t>You may want the board president or executive committee to be available to advise regarding any matter the board will need to approve or know about.</a:t>
            </a:r>
            <a:endParaRPr lang="en-US" dirty="0"/>
          </a:p>
        </p:txBody>
      </p:sp>
    </p:spTree>
    <p:extLst>
      <p:ext uri="{BB962C8B-B14F-4D97-AF65-F5344CB8AC3E}">
        <p14:creationId xmlns:p14="http://schemas.microsoft.com/office/powerpoint/2010/main" val="8140249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9964</TotalTime>
  <Words>1522</Words>
  <Application>Microsoft Office PowerPoint</Application>
  <PresentationFormat>On-screen Show (4:3)</PresentationFormat>
  <Paragraphs>99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Independent Living Research Utilization</vt:lpstr>
      <vt:lpstr>IL Conversation: Succeeding at Succession Planning</vt:lpstr>
      <vt:lpstr>What is succession planning? </vt:lpstr>
      <vt:lpstr>Why do centers avoid or postpone planning for succession?</vt:lpstr>
      <vt:lpstr>Some common reasons for leave...</vt:lpstr>
      <vt:lpstr>What about Succession Development?</vt:lpstr>
      <vt:lpstr>Look at both long- and short-term</vt:lpstr>
      <vt:lpstr>Engage the current staff in development </vt:lpstr>
      <vt:lpstr>Build from your short term plan...</vt:lpstr>
      <vt:lpstr>Ask yourself -- </vt:lpstr>
      <vt:lpstr>Questions or comments?</vt:lpstr>
      <vt:lpstr>Now step back and look at the big picture...</vt:lpstr>
      <vt:lpstr>Avoid the turmoil – it can really set you back!</vt:lpstr>
      <vt:lpstr>Know the requirements </vt:lpstr>
      <vt:lpstr>Yes, the search process is part of the plan</vt:lpstr>
      <vt:lpstr>Have the board approve the plan.</vt:lpstr>
      <vt:lpstr>So why is this my job, anyway?</vt:lpstr>
      <vt:lpstr>Keep it simple and realistic </vt:lpstr>
      <vt:lpstr>Recap – elements of a succession plan</vt:lpstr>
      <vt:lpstr>Questions?</vt:lpstr>
      <vt:lpstr>Contact information: </vt:lpstr>
      <vt:lpstr>SILC-NET Attribution</vt:lpstr>
      <vt:lpstr>CIL-NET Attribution</vt:lpstr>
      <vt:lpstr>New Community Opportunities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Assessment</dc:title>
  <dc:creator>eubanks</dc:creator>
  <cp:lastModifiedBy>Paula McElwee</cp:lastModifiedBy>
  <cp:revision>312</cp:revision>
  <cp:lastPrinted>2014-12-18T20:02:41Z</cp:lastPrinted>
  <dcterms:created xsi:type="dcterms:W3CDTF">2012-08-02T01:10:30Z</dcterms:created>
  <dcterms:modified xsi:type="dcterms:W3CDTF">2015-08-20T18:10:09Z</dcterms:modified>
</cp:coreProperties>
</file>