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6FBB9A-311B-4F2A-BFAB-86F84D7273D1}"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220587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BB9A-311B-4F2A-BFAB-86F84D7273D1}"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260442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BB9A-311B-4F2A-BFAB-86F84D7273D1}"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61304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FBB9A-311B-4F2A-BFAB-86F84D7273D1}"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40470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FBB9A-311B-4F2A-BFAB-86F84D7273D1}"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347686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6FBB9A-311B-4F2A-BFAB-86F84D7273D1}"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48672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6FBB9A-311B-4F2A-BFAB-86F84D7273D1}"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128632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FBB9A-311B-4F2A-BFAB-86F84D7273D1}"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73037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FBB9A-311B-4F2A-BFAB-86F84D7273D1}"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45870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FBB9A-311B-4F2A-BFAB-86F84D7273D1}"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211430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FBB9A-311B-4F2A-BFAB-86F84D7273D1}"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B6306-995E-4D13-B26B-1FDE726FAABC}" type="slidenum">
              <a:rPr lang="en-US" smtClean="0"/>
              <a:t>‹#›</a:t>
            </a:fld>
            <a:endParaRPr lang="en-US"/>
          </a:p>
        </p:txBody>
      </p:sp>
    </p:spTree>
    <p:extLst>
      <p:ext uri="{BB962C8B-B14F-4D97-AF65-F5344CB8AC3E}">
        <p14:creationId xmlns:p14="http://schemas.microsoft.com/office/powerpoint/2010/main" val="172724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FBB9A-311B-4F2A-BFAB-86F84D7273D1}" type="datetimeFigureOut">
              <a:rPr lang="en-US" smtClean="0"/>
              <a:t>8/13/2018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B6306-995E-4D13-B26B-1FDE726FAABC}" type="slidenum">
              <a:rPr lang="en-US" smtClean="0"/>
              <a:t>‹#›</a:t>
            </a:fld>
            <a:endParaRPr lang="en-US"/>
          </a:p>
        </p:txBody>
      </p:sp>
    </p:spTree>
    <p:extLst>
      <p:ext uri="{BB962C8B-B14F-4D97-AF65-F5344CB8AC3E}">
        <p14:creationId xmlns:p14="http://schemas.microsoft.com/office/powerpoint/2010/main" val="220428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APRI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s.uga.edu/ihdd/resources-resource-center-resource-catalog" TargetMode="External"/><Relationship Id="rId2" Type="http://schemas.openxmlformats.org/officeDocument/2006/relationships/hyperlink" Target="http://disabilitylink.org/peer-support/" TargetMode="External"/><Relationship Id="rId1" Type="http://schemas.openxmlformats.org/officeDocument/2006/relationships/slideLayout" Target="../slideLayouts/slideLayout7.xml"/><Relationship Id="rId4" Type="http://schemas.openxmlformats.org/officeDocument/2006/relationships/hyperlink" Target="https://www.ncil.org/annual-conference/training/"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ilru.org/users/april-reed" TargetMode="External"/><Relationship Id="rId13" Type="http://schemas.openxmlformats.org/officeDocument/2006/relationships/hyperlink" Target="http://www.ilru.org/training/get-core-it-best-practices-four-core-services-five-part-series-part-5-peer-support" TargetMode="External"/><Relationship Id="rId3" Type="http://schemas.openxmlformats.org/officeDocument/2006/relationships/hyperlink" Target="http://www.ilru.org/training/get-core-it-integrating-cil-core-services-for-holistic-consumer-experience" TargetMode="External"/><Relationship Id="rId7" Type="http://schemas.openxmlformats.org/officeDocument/2006/relationships/hyperlink" Target="http://www.ilru.org/users/amina-donna-kruck" TargetMode="External"/><Relationship Id="rId12" Type="http://schemas.openxmlformats.org/officeDocument/2006/relationships/hyperlink" Target="http://www.ilru.org/training/building-effective-peer-support-program-proven-volunteer-model" TargetMode="External"/><Relationship Id="rId2" Type="http://schemas.openxmlformats.org/officeDocument/2006/relationships/hyperlink" Target="http://www.ilru.org/topics/peer-counseling-peer-support" TargetMode="External"/><Relationship Id="rId1" Type="http://schemas.openxmlformats.org/officeDocument/2006/relationships/slideLayout" Target="../slideLayouts/slideLayout7.xml"/><Relationship Id="rId6" Type="http://schemas.openxmlformats.org/officeDocument/2006/relationships/hyperlink" Target="http://www.ilru.org/users/bruce-e-darling" TargetMode="External"/><Relationship Id="rId11" Type="http://schemas.openxmlformats.org/officeDocument/2006/relationships/hyperlink" Target="http://www.ilru.org/training/get-core-it-best-practices-four-core-services-peer-support-proven-volunteer-model" TargetMode="External"/><Relationship Id="rId5" Type="http://schemas.openxmlformats.org/officeDocument/2006/relationships/hyperlink" Target="http://www.ilru.org/users/michelle-crain" TargetMode="External"/><Relationship Id="rId10" Type="http://schemas.openxmlformats.org/officeDocument/2006/relationships/hyperlink" Target="http://www.ilru.org/users/charlie-walters" TargetMode="External"/><Relationship Id="rId4" Type="http://schemas.openxmlformats.org/officeDocument/2006/relationships/hyperlink" Target="http://www.ilru.org/users/darrel-christenson" TargetMode="External"/><Relationship Id="rId9" Type="http://schemas.openxmlformats.org/officeDocument/2006/relationships/hyperlink" Target="http://www.ilru.org/users/kimberly-tisso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KMitchell@disABILITYLINK.org" TargetMode="External"/><Relationship Id="rId2" Type="http://schemas.openxmlformats.org/officeDocument/2006/relationships/hyperlink" Target="mailto:GreenPogue@disABILITYLINK.org"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disabilitylink.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KMitchell@disABILITYLINK.org" TargetMode="External"/><Relationship Id="rId2" Type="http://schemas.openxmlformats.org/officeDocument/2006/relationships/hyperlink" Target="mailto:GreenPogue@disABILITYLINK.org" TargetMode="External"/><Relationship Id="rId1" Type="http://schemas.openxmlformats.org/officeDocument/2006/relationships/slideLayout" Target="../slideLayouts/slideLayout7.xml"/><Relationship Id="rId4" Type="http://schemas.openxmlformats.org/officeDocument/2006/relationships/hyperlink" Target="http://www.disabilitylink.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836" y="59139"/>
            <a:ext cx="10515600" cy="1325563"/>
          </a:xfrm>
        </p:spPr>
        <p:txBody>
          <a:bodyPr/>
          <a:lstStyle/>
          <a:p>
            <a:r>
              <a:rPr lang="en-US" b="1" dirty="0" smtClean="0"/>
              <a:t>IL-NET Presents an IL Conversation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09214" y="59139"/>
            <a:ext cx="3613237" cy="2244763"/>
          </a:xfrm>
        </p:spPr>
      </p:pic>
      <p:sp>
        <p:nvSpPr>
          <p:cNvPr id="5" name="Rectangle 4"/>
          <p:cNvSpPr/>
          <p:nvPr/>
        </p:nvSpPr>
        <p:spPr>
          <a:xfrm>
            <a:off x="323850" y="1567543"/>
            <a:ext cx="10564586" cy="3170099"/>
          </a:xfrm>
          <a:prstGeom prst="rect">
            <a:avLst/>
          </a:prstGeom>
        </p:spPr>
        <p:txBody>
          <a:bodyPr wrap="square">
            <a:spAutoFit/>
          </a:bodyPr>
          <a:lstStyle/>
          <a:p>
            <a:r>
              <a:rPr lang="en-US" sz="2000" b="1" dirty="0"/>
              <a:t>Join today’s conversation:</a:t>
            </a:r>
          </a:p>
          <a:p>
            <a:r>
              <a:rPr lang="en-US" sz="2000" dirty="0"/>
              <a:t>*# to enter the queue to speak</a:t>
            </a:r>
          </a:p>
          <a:p>
            <a:r>
              <a:rPr lang="en-US" sz="2000" dirty="0"/>
              <a:t>Or Type your comment in the chat box on your lower right hand side of your screen</a:t>
            </a:r>
          </a:p>
          <a:p>
            <a:r>
              <a:rPr lang="en-US" sz="2000" dirty="0"/>
              <a:t>You can also click </a:t>
            </a:r>
            <a:r>
              <a:rPr lang="en-US" sz="2000"/>
              <a:t>the </a:t>
            </a:r>
            <a:r>
              <a:rPr lang="en-US" sz="2000" smtClean="0"/>
              <a:t>person </a:t>
            </a:r>
            <a:r>
              <a:rPr lang="en-US" sz="2000" dirty="0"/>
              <a:t>with the right hand raised at the top of your screen to raise your hand to have your mic opened to speak if you aren’t using a phone</a:t>
            </a:r>
          </a:p>
          <a:p>
            <a:r>
              <a:rPr lang="en-US" sz="2000" dirty="0"/>
              <a:t>Captions will be provided in the webinar platform at the bottom of your screen. If you would prefer you can visit: </a:t>
            </a:r>
            <a:r>
              <a:rPr lang="en-US" sz="2000" u="sng" dirty="0">
                <a:hlinkClick r:id="rId3"/>
              </a:rPr>
              <a:t>https://www.streamtext.net/player?event=APRIL</a:t>
            </a:r>
            <a:r>
              <a:rPr lang="en-US" sz="2000" dirty="0"/>
              <a:t>  for full screen captions.</a:t>
            </a:r>
          </a:p>
          <a:p>
            <a:r>
              <a:rPr lang="en-US" sz="2000" dirty="0"/>
              <a:t>If you are having any trouble participating please email </a:t>
            </a:r>
            <a:r>
              <a:rPr lang="en-US" sz="2000" dirty="0">
                <a:hlinkClick r:id="rId4"/>
              </a:rPr>
              <a:t>mary.olson@mso.umt.edu</a:t>
            </a:r>
            <a:r>
              <a:rPr lang="en-US" sz="2000" dirty="0"/>
              <a:t> for immediate assistance</a:t>
            </a:r>
          </a:p>
          <a:p>
            <a:endParaRPr lang="en-US" sz="2000" dirty="0"/>
          </a:p>
        </p:txBody>
      </p:sp>
      <p:sp>
        <p:nvSpPr>
          <p:cNvPr id="6" name="Rectangle 5"/>
          <p:cNvSpPr/>
          <p:nvPr/>
        </p:nvSpPr>
        <p:spPr>
          <a:xfrm>
            <a:off x="155121" y="5288340"/>
            <a:ext cx="11552465" cy="1569660"/>
          </a:xfrm>
          <a:prstGeom prst="rect">
            <a:avLst/>
          </a:prstGeom>
        </p:spPr>
        <p:txBody>
          <a:bodyPr wrap="square">
            <a:spAutoFit/>
          </a:bodyPr>
          <a:lstStyle/>
          <a:p>
            <a:r>
              <a:rPr lang="en-US" sz="1400" dirty="0"/>
              <a:t>The IL-NET is a national training and technical assistance project for centers for independent living and statewide independent living councils. The IL-NET is operated by Independent Living Research Utilization (ILRU) in partnership with the National Council on Independent Living (NCIL), the Association of Programs for Rural Independent Living (APRIL), and Utah State University Center for Persons with Disabilities. </a:t>
            </a:r>
          </a:p>
          <a:p>
            <a:r>
              <a:rPr lang="en-US" sz="1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 </a:t>
            </a:r>
          </a:p>
          <a:p>
            <a:endParaRPr lang="en-US" sz="1200" dirty="0"/>
          </a:p>
        </p:txBody>
      </p:sp>
    </p:spTree>
    <p:extLst>
      <p:ext uri="{BB962C8B-B14F-4D97-AF65-F5344CB8AC3E}">
        <p14:creationId xmlns:p14="http://schemas.microsoft.com/office/powerpoint/2010/main" val="375797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347" y="201580"/>
            <a:ext cx="10507580" cy="6137578"/>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True and False - Quiz from the </a:t>
            </a:r>
            <a:r>
              <a:rPr lang="en-US" sz="2800" b="1" dirty="0" err="1" smtClean="0">
                <a:effectLst/>
                <a:latin typeface="Verdana" panose="020B0604030504040204" pitchFamily="34" charset="0"/>
                <a:ea typeface="Calibri" panose="020F0502020204030204" pitchFamily="34" charset="0"/>
                <a:cs typeface="Times New Roman" panose="02020603050405020304" pitchFamily="18" charset="0"/>
              </a:rPr>
              <a:t>disABILITY</a:t>
            </a: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 LINK Training: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If a peer is having difficulty with a task, you immediately should help them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If a peer has built defenses, one way to help is to tell them to get over it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It is a peer supporter’s job to keep up with the latest information or research about your peer’s disability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When a peer supporter has an established relationship with a peer, the supporter’s responses are less important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Categorizing peers is an effective way to organize the work of peer supporters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931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1284" y="270623"/>
            <a:ext cx="9192127" cy="5368777"/>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The Who? What? Where? When? How? And Why? Of Peer Support: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Who? – </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all </a:t>
            </a:r>
            <a:r>
              <a:rPr lang="en-US" sz="2800" dirty="0" err="1" smtClean="0">
                <a:effectLst/>
                <a:latin typeface="Verdana" panose="020B0604030504040204" pitchFamily="34" charset="0"/>
                <a:ea typeface="Calibri" panose="020F0502020204030204" pitchFamily="34" charset="0"/>
                <a:cs typeface="Times New Roman" panose="02020603050405020304" pitchFamily="18" charset="0"/>
              </a:rPr>
              <a:t>disABILITY</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LINK staff and volunteers are trained peer supporters, with a 3 day training and 1/4ly follow ups – training is essential for meaningful peer support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How?</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 following the principles of Independent Living and Peer Support, that is, (1) IL means each of us is the expert in our own lives, and, (2) there are already plenty of people who want to tell people with disabilities how to live our lives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839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05" y="0"/>
            <a:ext cx="11261558" cy="6751848"/>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What?</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 a powerful tool for change, in individual lives and in the community – the message of IL and the method of PS empowers and enables us in the disability community to live the lives of our own choosing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Where?</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And When?</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 PS is a wonderfully flexible tool, it can be used in a wide range of locations and times, at the mutual convenience of peer supporter and peer (example of Donnie’s Story)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Why? </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PS is the “antidote” to the history of the disability community and experience of disability – </a:t>
            </a:r>
            <a:r>
              <a:rPr lang="en-US" sz="2800" u="sng" dirty="0" smtClean="0">
                <a:effectLst/>
                <a:latin typeface="Verdana" panose="020B0604030504040204" pitchFamily="34" charset="0"/>
                <a:ea typeface="Calibri" panose="020F0502020204030204" pitchFamily="34" charset="0"/>
                <a:cs typeface="Times New Roman" panose="02020603050405020304" pitchFamily="18" charset="0"/>
              </a:rPr>
              <a:t>the why of PS is the most important aspect! </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PS changes lives, changes attitudes, changes outcomes for people with disabilities, it puts us in charge, it is all about people with disabilities and nothing about what people without disabilities do or don’t do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000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6062" y="647397"/>
            <a:ext cx="11133222" cy="5727209"/>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Conclusions: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We are not “experts” in peer support, just in how we undertake peer support at </a:t>
            </a:r>
            <a:r>
              <a:rPr lang="en-US" sz="2800" dirty="0" err="1" smtClean="0">
                <a:effectLst/>
                <a:latin typeface="Verdana" panose="020B0604030504040204" pitchFamily="34" charset="0"/>
                <a:ea typeface="Calibri" panose="020F0502020204030204" pitchFamily="34" charset="0"/>
                <a:cs typeface="Times New Roman" panose="02020603050405020304" pitchFamily="18" charset="0"/>
              </a:rPr>
              <a:t>disABILITY</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LINK and what we have learned in conversation with others such as yourselves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This is an IL conversation, not everything in the world there is to know about peer support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Quality Peer Support requires training, follow up, practice, support, time and energy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Peer Support is mutually beneficial – both the peer supporter and the peer learn from the experience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There is not only one way to undertake peer support!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31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8" y="774069"/>
            <a:ext cx="11518232" cy="4549322"/>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Resources: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The Georgia Peer Support Program – 3 day training </a:t>
            </a:r>
            <a:r>
              <a:rPr lang="en-US" sz="28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http://disabilitylink.org/peer-support/</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 Life of Choices: Donnie’s Story </a:t>
            </a:r>
            <a:r>
              <a:rPr lang="en-US" sz="28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3"/>
              </a:rPr>
              <a:t>https://www.fcs.uga.edu/ihdd/resources-resource-center-resource-catalog</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Symbol" panose="05050102010706020507" pitchFamily="18" charset="2"/>
              <a:buChar char=""/>
            </a:pPr>
            <a:r>
              <a:rPr lang="en-US" sz="2800" dirty="0" smtClean="0">
                <a:latin typeface="Verdana" panose="020B0604030504040204" pitchFamily="34" charset="0"/>
                <a:ea typeface="Verdana" panose="020B0604030504040204" pitchFamily="34" charset="0"/>
                <a:cs typeface="Verdana" panose="020B0604030504040204" pitchFamily="34" charset="0"/>
              </a:rPr>
              <a:t>NCIL </a:t>
            </a:r>
            <a:r>
              <a:rPr lang="en-US" sz="2800" dirty="0">
                <a:latin typeface="Verdana" panose="020B0604030504040204" pitchFamily="34" charset="0"/>
                <a:ea typeface="Verdana" panose="020B0604030504040204" pitchFamily="34" charset="0"/>
                <a:cs typeface="Verdana" panose="020B0604030504040204" pitchFamily="34" charset="0"/>
              </a:rPr>
              <a:t>Webinars and on-location training - </a:t>
            </a:r>
            <a:r>
              <a:rPr lang="en-US" sz="2800" u="sng" dirty="0">
                <a:latin typeface="Verdana" panose="020B0604030504040204" pitchFamily="34" charset="0"/>
                <a:ea typeface="Verdana" panose="020B0604030504040204" pitchFamily="34" charset="0"/>
                <a:cs typeface="Verdana" panose="020B0604030504040204" pitchFamily="34" charset="0"/>
                <a:hlinkClick r:id="rId4"/>
              </a:rPr>
              <a:t>https://www.ncil.org/annual-conference/training/</a:t>
            </a:r>
            <a:r>
              <a:rPr lang="en-US" sz="2800" dirty="0">
                <a:latin typeface="Verdana" panose="020B0604030504040204" pitchFamily="34" charset="0"/>
                <a:ea typeface="Verdana" panose="020B0604030504040204" pitchFamily="34" charset="0"/>
                <a:cs typeface="Verdana" panose="020B060403050404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371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2" y="0"/>
            <a:ext cx="11805557" cy="6167394"/>
          </a:xfrm>
          <a:prstGeom prst="rect">
            <a:avLst/>
          </a:prstGeom>
        </p:spPr>
        <p:txBody>
          <a:bodyPr wrap="square">
            <a:spAutoFit/>
          </a:bodyPr>
          <a:lstStyle/>
          <a:p>
            <a:pPr marR="0" lvl="0">
              <a:lnSpc>
                <a:spcPct val="107000"/>
              </a:lnSpc>
              <a:spcBef>
                <a:spcPts val="0"/>
              </a:spcBef>
              <a:spcAft>
                <a:spcPts val="0"/>
              </a:spcAft>
            </a:pPr>
            <a:r>
              <a:rPr lang="en-US" sz="1400" dirty="0" smtClean="0">
                <a:effectLst/>
                <a:latin typeface="Verdana" panose="020B0604030504040204" pitchFamily="34" charset="0"/>
                <a:ea typeface="Calibri" panose="020F0502020204030204" pitchFamily="34" charset="0"/>
                <a:cs typeface="Times New Roman" panose="02020603050405020304" pitchFamily="18" charset="0"/>
              </a:rPr>
              <a:t>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2200" dirty="0" smtClean="0">
                <a:effectLst/>
                <a:latin typeface="Verdana" panose="020B0604030504040204" pitchFamily="34" charset="0"/>
                <a:ea typeface="Calibri" panose="020F0502020204030204" pitchFamily="34" charset="0"/>
                <a:cs typeface="Times New Roman" panose="02020603050405020304" pitchFamily="18" charset="0"/>
              </a:rPr>
              <a:t>ILRU on-demand trainings </a:t>
            </a:r>
            <a:r>
              <a:rPr lang="en-US" sz="22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http://www.ilru.org/topics/peer-counseling-peer-support</a:t>
            </a:r>
            <a:r>
              <a:rPr lang="en-US" sz="2200" dirty="0" smtClean="0">
                <a:effectLst/>
                <a:latin typeface="Verdana" panose="020B0604030504040204" pitchFamily="34" charset="0"/>
                <a:ea typeface="Calibri" panose="020F0502020204030204" pitchFamily="34" charset="0"/>
                <a:cs typeface="Times New Roman" panose="02020603050405020304" pitchFamily="18" charset="0"/>
              </a:rPr>
              <a:t> </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3"/>
              </a:rPr>
              <a:t>Get to the Core of It: Integrating CIL Core Services for a Holistic Consumer Experience</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r>
            <a:b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b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Presenter(s):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4"/>
              </a:rPr>
              <a:t>Darrel Christenson</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5"/>
              </a:rPr>
              <a:t>Michelle Crain</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6"/>
              </a:rPr>
              <a:t>Bruce E. Darling</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Amina Donna </a:t>
            </a:r>
            <a:r>
              <a:rPr lang="en-US" sz="2200" u="sng" dirty="0" err="1"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Kruck</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8"/>
              </a:rPr>
              <a:t>April Reed</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9"/>
              </a:rPr>
              <a:t>Kimberly </a:t>
            </a:r>
            <a:r>
              <a:rPr lang="en-US" sz="2200" u="sng" dirty="0" err="1"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9"/>
              </a:rPr>
              <a:t>Tissot</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10"/>
              </a:rPr>
              <a:t>Charlie Walters</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11"/>
              </a:rPr>
              <a:t>Get to the Core of It: Best Practices in the Four Core Services, Peer Support - A Proven Volunteer Model (1.5 Hours)</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r>
            <a:b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b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Presenter(s):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Amina Donna </a:t>
            </a:r>
            <a:r>
              <a:rPr lang="en-US" sz="2200" u="sng" dirty="0" err="1"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Kruck</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8"/>
              </a:rPr>
              <a:t>April Reed</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12"/>
              </a:rPr>
              <a:t>Building an Effective Peer Support Program: A Proven Volunteer Model (15 Hours)</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r>
            <a:b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b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Presenter(s):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Amina Donna </a:t>
            </a:r>
            <a:r>
              <a:rPr lang="en-US" sz="2200" u="sng" dirty="0" err="1"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Kruck</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8"/>
              </a:rPr>
              <a:t>April Reed</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13"/>
              </a:rPr>
              <a:t>Get to the Core of It: Best Practices in the Four Core Services - A Five Part Series Part 5: Peer Support (1.5 Hours)</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r>
            <a:b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b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Presenter(s):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Amina Donna </a:t>
            </a:r>
            <a:r>
              <a:rPr lang="en-US" sz="2200" u="sng" dirty="0" err="1"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7"/>
              </a:rPr>
              <a:t>Kruck</a:t>
            </a:r>
            <a:r>
              <a:rPr lang="en-US" sz="2200" dirty="0" smtClean="0">
                <a:solidFill>
                  <a:srgbClr val="000000"/>
                </a:solidFill>
                <a:effectLst/>
                <a:latin typeface="Verdana" panose="020B0604030504040204" pitchFamily="34" charset="0"/>
                <a:ea typeface="Calibri" panose="020F0502020204030204" pitchFamily="34" charset="0"/>
                <a:cs typeface="Tahoma" panose="020B0604030504040204" pitchFamily="34" charset="0"/>
              </a:rPr>
              <a:t>, </a:t>
            </a:r>
            <a:r>
              <a:rPr lang="en-US" sz="2200" u="sng" dirty="0" smtClean="0">
                <a:solidFill>
                  <a:srgbClr val="162A83"/>
                </a:solidFill>
                <a:effectLst/>
                <a:latin typeface="Verdana" panose="020B0604030504040204" pitchFamily="34" charset="0"/>
                <a:ea typeface="Calibri" panose="020F0502020204030204" pitchFamily="34" charset="0"/>
                <a:cs typeface="Tahoma" panose="020B0604030504040204" pitchFamily="34" charset="0"/>
                <a:hlinkClick r:id="rId8"/>
              </a:rPr>
              <a:t>April Reed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45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4482"/>
            <a:ext cx="9144000" cy="4135437"/>
          </a:xfrm>
        </p:spPr>
        <p:txBody>
          <a:bodyPr>
            <a:normAutofit fontScale="90000"/>
          </a:bodyPr>
          <a:lstStyle/>
          <a:p>
            <a:pPr marL="342900" marR="0" lvl="0" indent="-342900">
              <a:lnSpc>
                <a:spcPct val="107000"/>
              </a:lnSpc>
              <a:spcBef>
                <a:spcPts val="0"/>
              </a:spcBef>
              <a:spcAft>
                <a:spcPts val="800"/>
              </a:spcAft>
              <a:tabLst>
                <a:tab pos="457200" algn="l"/>
              </a:tabLst>
            </a:pPr>
            <a:r>
              <a:rPr lang="en-US" sz="3100" dirty="0" smtClean="0">
                <a:effectLst/>
                <a:latin typeface="Verdana" panose="020B0604030504040204" pitchFamily="34" charset="0"/>
                <a:ea typeface="Calibri" panose="020F0502020204030204" pitchFamily="34" charset="0"/>
                <a:cs typeface="Times New Roman" panose="02020603050405020304" pitchFamily="18" charset="0"/>
              </a:rPr>
              <a:t>Linda Pogue – Disability Rights and IL Program Director – 404-687-8890 x114 – </a:t>
            </a:r>
            <a:r>
              <a:rPr lang="en-US" sz="31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GreenPogue@disABILITYLINK.org</a:t>
            </a:r>
            <a:r>
              <a:rPr lang="en-US" sz="31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1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3100" dirty="0" smtClean="0">
                <a:effectLst/>
                <a:latin typeface="Verdana" panose="020B0604030504040204" pitchFamily="34" charset="0"/>
                <a:ea typeface="Calibri" panose="020F0502020204030204" pitchFamily="34" charset="0"/>
                <a:cs typeface="Times New Roman" panose="02020603050405020304" pitchFamily="18" charset="0"/>
              </a:rPr>
              <a:t>Ken Mitchell – Assistant Director – 404-687-8890 x103 – </a:t>
            </a:r>
            <a:r>
              <a:rPr lang="en-US" sz="31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3"/>
              </a:rPr>
              <a:t>KMitchell@disABILITYLINK.org</a:t>
            </a:r>
            <a:r>
              <a:rPr lang="en-US" sz="3100" dirty="0" smtClean="0">
                <a:effectLst/>
                <a:latin typeface="Verdana" panose="020B0604030504040204" pitchFamily="34" charset="0"/>
                <a:ea typeface="Calibri" panose="020F0502020204030204" pitchFamily="34" charset="0"/>
                <a:cs typeface="Times New Roman" panose="02020603050405020304" pitchFamily="18" charset="0"/>
              </a:rPr>
              <a:t> </a:t>
            </a:r>
            <a:br>
              <a:rPr lang="en-US" sz="3100" dirty="0" smtClean="0">
                <a:effectLst/>
                <a:latin typeface="Verdana" panose="020B0604030504040204" pitchFamily="34" charset="0"/>
                <a:ea typeface="Calibri" panose="020F0502020204030204" pitchFamily="34" charset="0"/>
                <a:cs typeface="Times New Roman" panose="02020603050405020304" pitchFamily="18" charset="0"/>
              </a:rPr>
            </a:br>
            <a:r>
              <a:rPr lang="en-US" sz="31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1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31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4"/>
              </a:rPr>
              <a:t>www.disABILITYLINK.org</a:t>
            </a:r>
            <a:r>
              <a:rPr lang="en-US" sz="3100" dirty="0" smtClean="0">
                <a:effectLst/>
                <a:latin typeface="Verdana" panose="020B0604030504040204" pitchFamily="34" charset="0"/>
                <a:ea typeface="Calibri" panose="020F0502020204030204" pitchFamily="34" charset="0"/>
                <a:cs typeface="Times New Roman" panose="02020603050405020304" pitchFamily="18" charset="0"/>
              </a:rPr>
              <a:t>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r>
            <a:br>
              <a:rPr lang="en-US"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p:txBody>
          <a:bodyPr/>
          <a:lstStyle/>
          <a:p>
            <a:endParaRPr lang="en-US" dirty="0"/>
          </a:p>
        </p:txBody>
      </p:sp>
      <p:pic>
        <p:nvPicPr>
          <p:cNvPr id="4" name="Picture 4" descr="DisablilityLink_NEWLOGO%20%5bConverted%5d_Atlanta"/>
          <p:cNvPicPr>
            <a:picLocks noGrp="1" noChangeAspect="1" noChangeArrowheads="1"/>
          </p:cNvPicPr>
          <p:nvPr>
            <p:ph idx="4294967295"/>
          </p:nvPr>
        </p:nvPicPr>
        <p:blipFill>
          <a:blip r:embed="rId5">
            <a:extLst>
              <a:ext uri="{28A0092B-C50C-407E-A947-70E740481C1C}">
                <a14:useLocalDpi xmlns:a14="http://schemas.microsoft.com/office/drawing/2010/main" val="0"/>
              </a:ext>
            </a:extLst>
          </a:blip>
          <a:srcRect/>
          <a:stretch>
            <a:fillRect/>
          </a:stretch>
        </p:blipFill>
        <p:spPr>
          <a:xfrm>
            <a:off x="4060585" y="3827750"/>
            <a:ext cx="4070829" cy="10161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847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018" y="1058779"/>
            <a:ext cx="9144000" cy="2274597"/>
          </a:xfrm>
        </p:spPr>
        <p:txBody>
          <a:bodyPr>
            <a:normAutofit fontScale="90000"/>
          </a:bodyPr>
          <a:lstStyle/>
          <a:p>
            <a:r>
              <a:rPr lang="en-US" sz="2800" b="1" dirty="0">
                <a:latin typeface="Verdana" panose="020B0604030504040204" pitchFamily="34" charset="0"/>
                <a:ea typeface="Verdana" panose="020B0604030504040204" pitchFamily="34" charset="0"/>
                <a:cs typeface="Verdana" panose="020B0604030504040204" pitchFamily="34" charset="0"/>
              </a:rPr>
              <a:t>Peer Support: The Bread and Butter of </a:t>
            </a:r>
            <a:r>
              <a:rPr lang="en-US" sz="2800" b="1" dirty="0" smtClean="0">
                <a:latin typeface="Verdana" panose="020B0604030504040204" pitchFamily="34" charset="0"/>
                <a:ea typeface="Verdana" panose="020B0604030504040204" pitchFamily="34" charset="0"/>
                <a:cs typeface="Verdana" panose="020B0604030504040204" pitchFamily="34" charset="0"/>
              </a:rPr>
              <a:t>Independent Living</a:t>
            </a:r>
            <a:br>
              <a:rPr lang="en-US" sz="2800" b="1"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dirty="0"/>
              <a:t/>
            </a:r>
            <a:br>
              <a:rPr lang="en-US" dirty="0"/>
            </a:br>
            <a:r>
              <a:rPr lang="en-US" dirty="0" smtClean="0"/>
              <a:t> </a:t>
            </a:r>
            <a:endParaRPr lang="en-US" dirty="0"/>
          </a:p>
        </p:txBody>
      </p:sp>
      <p:sp>
        <p:nvSpPr>
          <p:cNvPr id="3" name="Subtitle 2"/>
          <p:cNvSpPr>
            <a:spLocks noGrp="1"/>
          </p:cNvSpPr>
          <p:nvPr>
            <p:ph type="subTitle" idx="1"/>
          </p:nvPr>
        </p:nvSpPr>
        <p:spPr/>
        <p:txBody>
          <a:bodyPr/>
          <a:lstStyle/>
          <a:p>
            <a:endParaRPr lang="en-US" dirty="0"/>
          </a:p>
        </p:txBody>
      </p:sp>
      <p:pic>
        <p:nvPicPr>
          <p:cNvPr id="4" name="Picture 4" descr="DisablilityLink_NEWLOGO%20%5bConverted%5d_Atlanta"/>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6230018" y="4065254"/>
            <a:ext cx="4044950" cy="1009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4" descr="DisablilityLink_NEWLOGO%20%5bConverted%5d_Atlanta"/>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060585" y="3921864"/>
            <a:ext cx="4070829" cy="10161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7233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9031" y="947363"/>
            <a:ext cx="7010401" cy="4549322"/>
          </a:xfrm>
          <a:prstGeom prst="rect">
            <a:avLst/>
          </a:prstGeom>
        </p:spPr>
        <p:txBody>
          <a:bodyPr wrap="square">
            <a:spAutoFit/>
          </a:bodyPr>
          <a:lstStyle/>
          <a:p>
            <a:pPr marL="342900" marR="0" lvl="0" indent="-342900" algn="ctr">
              <a:lnSpc>
                <a:spcPct val="107000"/>
              </a:lnSpc>
              <a:spcBef>
                <a:spcPts val="0"/>
              </a:spcBef>
              <a:spcAft>
                <a:spcPts val="800"/>
              </a:spcAft>
              <a:buFont typeface="Times New Roman" panose="02020603050405020304" pitchFamily="18" charset="0"/>
              <a:buChar char="•"/>
              <a:tabLst>
                <a:tab pos="457200" algn="l"/>
              </a:tabLs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Linda Pogue – Disability Rights and IL Program Director – 404-687-8890 x114 – </a:t>
            </a:r>
            <a:r>
              <a:rPr lang="en-US" sz="28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GreenPogue@disABILITYLINK.org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lnSpc>
                <a:spcPct val="107000"/>
              </a:lnSpc>
              <a:spcBef>
                <a:spcPts val="0"/>
              </a:spcBef>
              <a:spcAft>
                <a:spcPts val="800"/>
              </a:spcAft>
              <a:buFont typeface="Times New Roman" panose="02020603050405020304" pitchFamily="18" charset="0"/>
              <a:buChar char="•"/>
              <a:tabLst>
                <a:tab pos="457200" algn="l"/>
              </a:tabLs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Ken Mitchell – Assistant Director – 404-687-8890 x103 – </a:t>
            </a:r>
            <a:r>
              <a:rPr lang="en-US" sz="28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3"/>
              </a:rPr>
              <a:t>KMitchell@disABILITYLINK.org</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a:t>
            </a:r>
          </a:p>
          <a:p>
            <a:pPr marR="0" lvl="0" algn="ctr">
              <a:lnSpc>
                <a:spcPct val="107000"/>
              </a:lnSpc>
              <a:spcBef>
                <a:spcPts val="0"/>
              </a:spcBef>
              <a:spcAft>
                <a:spcPts val="800"/>
              </a:spcAft>
              <a:tabLst>
                <a:tab pos="457200" algn="l"/>
              </a:tabLst>
            </a:pP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lnSpc>
                <a:spcPct val="107000"/>
              </a:lnSpc>
              <a:spcBef>
                <a:spcPts val="0"/>
              </a:spcBef>
              <a:spcAft>
                <a:spcPts val="800"/>
              </a:spcAft>
              <a:buFont typeface="Times New Roman" panose="02020603050405020304" pitchFamily="18" charset="0"/>
              <a:buChar char="•"/>
              <a:tabLst>
                <a:tab pos="457200" algn="l"/>
              </a:tabLst>
            </a:pPr>
            <a:r>
              <a:rPr lang="en-US" sz="2800" u="sng" dirty="0" smtClean="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4"/>
              </a:rPr>
              <a:t>www.disABILITYLINK.org</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835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790" y="940390"/>
            <a:ext cx="7716252" cy="4088299"/>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Introduction:</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Bread and Butter means “</a:t>
            </a:r>
            <a:r>
              <a:rPr lang="en-US" sz="2800" dirty="0" smtClean="0">
                <a:solidFill>
                  <a:srgbClr val="222222"/>
                </a:solidFill>
                <a:effectLst/>
                <a:latin typeface="Verdana" panose="020B0604030504040204" pitchFamily="34" charset="0"/>
                <a:ea typeface="Times New Roman" panose="02020603050405020304" pitchFamily="18" charset="0"/>
                <a:cs typeface="Arial" panose="020B0604020202020204" pitchFamily="34" charset="0"/>
              </a:rPr>
              <a:t>an </a:t>
            </a:r>
            <a:r>
              <a:rPr lang="en-US" sz="2800" i="1" dirty="0" smtClean="0">
                <a:solidFill>
                  <a:srgbClr val="222222"/>
                </a:solidFill>
                <a:effectLst/>
                <a:latin typeface="Verdana" panose="020B0604030504040204" pitchFamily="34" charset="0"/>
                <a:ea typeface="Times New Roman" panose="02020603050405020304" pitchFamily="18" charset="0"/>
                <a:cs typeface="Arial" panose="020B0604020202020204" pitchFamily="34" charset="0"/>
              </a:rPr>
              <a:t>everyday </a:t>
            </a:r>
            <a:r>
              <a:rPr lang="en-US" sz="2800" dirty="0" smtClean="0">
                <a:solidFill>
                  <a:srgbClr val="222222"/>
                </a:solidFill>
                <a:effectLst/>
                <a:latin typeface="Verdana" panose="020B0604030504040204" pitchFamily="34" charset="0"/>
                <a:ea typeface="Times New Roman" panose="02020603050405020304" pitchFamily="18" charset="0"/>
                <a:cs typeface="Arial" panose="020B0604020202020204" pitchFamily="34" charset="0"/>
              </a:rPr>
              <a:t>or ordinary person or thing.”</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Bread and Butter is the </a:t>
            </a:r>
            <a:r>
              <a:rPr lang="en-US" sz="2800" i="1" dirty="0" smtClean="0">
                <a:effectLst/>
                <a:latin typeface="Verdana" panose="020B0604030504040204" pitchFamily="34" charset="0"/>
                <a:ea typeface="Calibri" panose="020F0502020204030204" pitchFamily="34" charset="0"/>
                <a:cs typeface="Times New Roman" panose="02020603050405020304" pitchFamily="18" charset="0"/>
              </a:rPr>
              <a:t>basis</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of a sandwich.</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Bread and Butter or Peer Support is the </a:t>
            </a:r>
            <a:r>
              <a:rPr lang="en-US" sz="2800" i="1" dirty="0" smtClean="0">
                <a:effectLst/>
                <a:latin typeface="Verdana" panose="020B0604030504040204" pitchFamily="34" charset="0"/>
                <a:ea typeface="Calibri" panose="020F0502020204030204" pitchFamily="34" charset="0"/>
                <a:cs typeface="Times New Roman" panose="02020603050405020304" pitchFamily="18" charset="0"/>
              </a:rPr>
              <a:t>everyday element</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or the </a:t>
            </a:r>
            <a:r>
              <a:rPr lang="en-US" sz="2800" i="1" dirty="0" smtClean="0">
                <a:effectLst/>
                <a:latin typeface="Verdana" panose="020B0604030504040204" pitchFamily="34" charset="0"/>
                <a:ea typeface="Calibri" panose="020F0502020204030204" pitchFamily="34" charset="0"/>
                <a:cs typeface="Times New Roman" panose="02020603050405020304" pitchFamily="18" charset="0"/>
              </a:rPr>
              <a:t>basis</a:t>
            </a: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 of Centers for Independent Living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82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0443" y="787971"/>
            <a:ext cx="11053010" cy="5727209"/>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The Rules of </a:t>
            </a:r>
            <a:r>
              <a:rPr lang="en-US" sz="2800" b="1" dirty="0" err="1" smtClean="0">
                <a:effectLst/>
                <a:latin typeface="Verdana" panose="020B0604030504040204" pitchFamily="34" charset="0"/>
                <a:ea typeface="Calibri" panose="020F0502020204030204" pitchFamily="34" charset="0"/>
                <a:cs typeface="Times New Roman" panose="02020603050405020304" pitchFamily="18" charset="0"/>
              </a:rPr>
              <a:t>disABILITY</a:t>
            </a: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 LINK’s Peer Support Groups: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Be on time, we have a lot to cover</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Stick to agenda, but you are encouraged to ask questions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Breaks are built into the agenda, but you are an adult and expected to do what you need to do</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Please respect one another at all times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No interruptions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No monopolizing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Encourage you to fully participate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Understand if you don’t want to participate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Keep all discussion confidential – personal information shared by participants stays in the room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309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9621" y="208744"/>
            <a:ext cx="9737558" cy="5727209"/>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Definitions of Peer Support: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Peer supporters assist people with disabilities to lead a self-determined life through support and resources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Peer supporters are people with disabilities who have learned life strategies, how to be a self-advocate and how to live independently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Peer supporters offer the benefit of our own experiences, passing along encouragement and support needed for others to construct their own advocacy and life strategies to bring about desired goals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577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662" y="0"/>
            <a:ext cx="8903369" cy="6056017"/>
          </a:xfrm>
          <a:prstGeom prst="rect">
            <a:avLst/>
          </a:prstGeom>
        </p:spPr>
        <p:txBody>
          <a:bodyPr wrap="square">
            <a:spAutoFit/>
          </a:bodyPr>
          <a:lstStyle/>
          <a:p>
            <a:pPr marL="342900" marR="0" lvl="0" indent="-342900">
              <a:lnSpc>
                <a:spcPct val="115000"/>
              </a:lnSpc>
              <a:spcBef>
                <a:spcPts val="0"/>
              </a:spcBef>
              <a:spcAft>
                <a:spcPts val="1000"/>
              </a:spcAft>
              <a:buFont typeface="Symbol" panose="05050102010706020507" pitchFamily="18" charset="2"/>
              <a:buChar char=""/>
            </a:pPr>
            <a:r>
              <a:rPr lang="en-US" sz="2800" i="1" dirty="0" smtClean="0">
                <a:effectLst/>
                <a:latin typeface="Verdana" panose="020B0604030504040204" pitchFamily="34" charset="0"/>
                <a:ea typeface="Calibri" panose="020F0502020204030204" pitchFamily="34" charset="0"/>
                <a:cs typeface="Arial" panose="020B0604020202020204" pitchFamily="34" charset="0"/>
              </a:rPr>
              <a:t>“Been there, done that!”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Arial" panose="020B0604020202020204" pitchFamily="34" charset="0"/>
              </a:rPr>
              <a:t>One person with a disability supporting another person with a disability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Arial" panose="020B0604020202020204" pitchFamily="34" charset="0"/>
              </a:rPr>
              <a:t>Benefiting from the experiences of someone else (a trained peer supporter) in a similar situation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Arial" panose="020B0604020202020204" pitchFamily="34" charset="0"/>
              </a:rPr>
              <a:t>Assisting someone to live their own independent life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800" dirty="0" smtClean="0">
                <a:effectLst/>
                <a:latin typeface="Verdana" panose="020B0604030504040204" pitchFamily="34" charset="0"/>
                <a:ea typeface="Calibri" panose="020F0502020204030204" pitchFamily="34" charset="0"/>
                <a:cs typeface="Arial" panose="020B0604020202020204" pitchFamily="34" charset="0"/>
              </a:rPr>
              <a:t>Carefully listening and asking questions to help people with disabilities make our own decisions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6414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979" y="307341"/>
            <a:ext cx="11004884" cy="5829801"/>
          </a:xfrm>
          <a:prstGeom prst="rect">
            <a:avLst/>
          </a:prstGeom>
        </p:spPr>
        <p:txBody>
          <a:bodyPr wrap="square">
            <a:spAutoFit/>
          </a:bodyPr>
          <a:lstStyle/>
          <a:p>
            <a:pPr>
              <a:lnSpc>
                <a:spcPct val="107000"/>
              </a:lnSpc>
              <a:spcAft>
                <a:spcPts val="800"/>
              </a:spcAft>
            </a:pPr>
            <a:r>
              <a:rPr lang="en-US" sz="2800" b="1" dirty="0" smtClean="0">
                <a:effectLst/>
                <a:latin typeface="Verdana" panose="020B0604030504040204" pitchFamily="34" charset="0"/>
                <a:ea typeface="Calibri" panose="020F0502020204030204" pitchFamily="34" charset="0"/>
                <a:cs typeface="Times New Roman" panose="02020603050405020304" pitchFamily="18" charset="0"/>
              </a:rPr>
              <a:t>What is Peer Support?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An ideal peer supporter will:</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Have a purpose and a goal</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Assist others in building their own independent lives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Work as a collaborator rather than an overseer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Run on empathy, not sympathy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Build Circles of Support around consumers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Build bridges to people and resources within the community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Involve friends and family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Help people help themselves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Keep all information about their peer confidential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65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0295" y="798548"/>
            <a:ext cx="6994358" cy="3883114"/>
          </a:xfrm>
          <a:prstGeom prst="rect">
            <a:avLst/>
          </a:prstGeom>
        </p:spPr>
        <p:txBody>
          <a:bodyPr wrap="square">
            <a:spAutoFit/>
          </a:bodyPr>
          <a:lstStyle/>
          <a:p>
            <a:pPr>
              <a:lnSpc>
                <a:spcPct val="107000"/>
              </a:lnSpc>
              <a:spcAft>
                <a:spcPts val="800"/>
              </a:spcAft>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Peer Support is not: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 gripe session</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About being an “expert”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 quick fix – progress takes time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Being a rescuer or mommy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Professional counselling or therapy</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800" dirty="0" smtClean="0">
                <a:effectLst/>
                <a:latin typeface="Verdana" panose="020B0604030504040204" pitchFamily="34" charset="0"/>
                <a:ea typeface="Calibri" panose="020F0502020204030204" pitchFamily="34" charset="0"/>
                <a:cs typeface="Times New Roman" panose="02020603050405020304" pitchFamily="18" charset="0"/>
              </a:rPr>
              <a:t>A substitute for meaningful social and other support services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273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1065</Words>
  <Application>Microsoft Office PowerPoint</Application>
  <PresentationFormat>Widescreen</PresentationFormat>
  <Paragraphs>84</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Courier New</vt:lpstr>
      <vt:lpstr>Symbol</vt:lpstr>
      <vt:lpstr>Tahoma</vt:lpstr>
      <vt:lpstr>Times New Roman</vt:lpstr>
      <vt:lpstr>Verdana</vt:lpstr>
      <vt:lpstr>Wingdings</vt:lpstr>
      <vt:lpstr>Office Theme</vt:lpstr>
      <vt:lpstr>IL-NET Presents an IL Conversation</vt:lpstr>
      <vt:lpstr>Peer Support: The Bread and Butter of Independent Living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Linda Pogue – Disability Rights and IL Program Director – 404-687-8890 x114 – GreenPogue@disABILITYLINK.org Ken Mitchell – Assistant Director – 404-687-8890 x103 – KMitchell@disABILITYLINK.org   www.disABILITYLINK.org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The Bread and Butter of Independent Living  APRIL IL Conversations – August 15, 2018 </dc:title>
  <dc:creator>Linda Pogue</dc:creator>
  <cp:lastModifiedBy>Mary Olson-Willard</cp:lastModifiedBy>
  <cp:revision>22</cp:revision>
  <dcterms:created xsi:type="dcterms:W3CDTF">2018-08-07T15:27:44Z</dcterms:created>
  <dcterms:modified xsi:type="dcterms:W3CDTF">2018-08-13T19:55:27Z</dcterms:modified>
</cp:coreProperties>
</file>