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2" r:id="rId7"/>
    <p:sldId id="265" r:id="rId8"/>
    <p:sldId id="263" r:id="rId9"/>
    <p:sldId id="264"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4" autoAdjust="0"/>
    <p:restoredTop sz="94660"/>
  </p:normalViewPr>
  <p:slideViewPr>
    <p:cSldViewPr snapToGrid="0">
      <p:cViewPr varScale="1">
        <p:scale>
          <a:sx n="48" d="100"/>
          <a:sy n="48" d="100"/>
        </p:scale>
        <p:origin x="78"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45C9A4-74B2-46F6-956F-2FCBFA7D8C7F}"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2230080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5C9A4-74B2-46F6-956F-2FCBFA7D8C7F}"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2764970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5C9A4-74B2-46F6-956F-2FCBFA7D8C7F}"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2439463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5C9A4-74B2-46F6-956F-2FCBFA7D8C7F}"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223126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5C9A4-74B2-46F6-956F-2FCBFA7D8C7F}"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3762834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45C9A4-74B2-46F6-956F-2FCBFA7D8C7F}"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960863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45C9A4-74B2-46F6-956F-2FCBFA7D8C7F}" type="datetimeFigureOut">
              <a:rPr lang="en-US" smtClean="0"/>
              <a:t>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2736245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45C9A4-74B2-46F6-956F-2FCBFA7D8C7F}" type="datetimeFigureOut">
              <a:rPr lang="en-US" smtClean="0"/>
              <a:t>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1224038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5C9A4-74B2-46F6-956F-2FCBFA7D8C7F}" type="datetimeFigureOut">
              <a:rPr lang="en-US" smtClean="0"/>
              <a:t>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213383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5C9A4-74B2-46F6-956F-2FCBFA7D8C7F}"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3135153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5C9A4-74B2-46F6-956F-2FCBFA7D8C7F}"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DCABF-7904-4EF5-B6A7-C1718A77175F}" type="slidenum">
              <a:rPr lang="en-US" smtClean="0"/>
              <a:t>‹#›</a:t>
            </a:fld>
            <a:endParaRPr lang="en-US"/>
          </a:p>
        </p:txBody>
      </p:sp>
    </p:spTree>
    <p:extLst>
      <p:ext uri="{BB962C8B-B14F-4D97-AF65-F5344CB8AC3E}">
        <p14:creationId xmlns:p14="http://schemas.microsoft.com/office/powerpoint/2010/main" val="2884350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45C9A4-74B2-46F6-956F-2FCBFA7D8C7F}" type="datetimeFigureOut">
              <a:rPr lang="en-US" smtClean="0"/>
              <a:t>1/16/2019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DCABF-7904-4EF5-B6A7-C1718A77175F}" type="slidenum">
              <a:rPr lang="en-US" smtClean="0"/>
              <a:t>‹#›</a:t>
            </a:fld>
            <a:endParaRPr lang="en-US"/>
          </a:p>
        </p:txBody>
      </p:sp>
    </p:spTree>
    <p:extLst>
      <p:ext uri="{BB962C8B-B14F-4D97-AF65-F5344CB8AC3E}">
        <p14:creationId xmlns:p14="http://schemas.microsoft.com/office/powerpoint/2010/main" val="387584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treamtext.net/player?event=APRIL"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mary.olson@mso.umt.edu"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april-rural.org/index.php/il-conversations" TargetMode="External"/><Relationship Id="rId2" Type="http://schemas.openxmlformats.org/officeDocument/2006/relationships/hyperlink" Target="https://usu.co1.qualtrics.com/jfe/form/SV_40k80Fe3DgvqYa9" TargetMode="External"/><Relationship Id="rId1" Type="http://schemas.openxmlformats.org/officeDocument/2006/relationships/slideLayout" Target="../slideLayouts/slideLayout2.xml"/><Relationship Id="rId6" Type="http://schemas.openxmlformats.org/officeDocument/2006/relationships/hyperlink" Target="mailto:tharrington@abilitycenter.org" TargetMode="External"/><Relationship Id="rId5" Type="http://schemas.openxmlformats.org/officeDocument/2006/relationships/hyperlink" Target="mailto:jmorris@ohiosilc.org" TargetMode="External"/><Relationship Id="rId4" Type="http://schemas.openxmlformats.org/officeDocument/2006/relationships/hyperlink" Target="mailto:bwaltom@sbcglobal.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140782"/>
            <a:ext cx="10515600" cy="737002"/>
          </a:xfrm>
        </p:spPr>
        <p:txBody>
          <a:bodyPr/>
          <a:lstStyle/>
          <a:p>
            <a:r>
              <a:rPr lang="en-US" b="1" dirty="0" smtClean="0"/>
              <a:t>IL-NET Presents an IL Conversation</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52674" y="59139"/>
            <a:ext cx="3369777" cy="2093511"/>
          </a:xfrm>
        </p:spPr>
      </p:pic>
      <p:sp>
        <p:nvSpPr>
          <p:cNvPr id="5" name="Rectangle 4"/>
          <p:cNvSpPr/>
          <p:nvPr/>
        </p:nvSpPr>
        <p:spPr>
          <a:xfrm>
            <a:off x="274864" y="959427"/>
            <a:ext cx="10564586" cy="5093702"/>
          </a:xfrm>
          <a:prstGeom prst="rect">
            <a:avLst/>
          </a:prstGeom>
        </p:spPr>
        <p:txBody>
          <a:bodyPr wrap="square">
            <a:spAutoFit/>
          </a:bodyPr>
          <a:lstStyle/>
          <a:p>
            <a:r>
              <a:rPr lang="en-US" sz="2500" b="1" dirty="0"/>
              <a:t>Join today’s conversation:</a:t>
            </a:r>
          </a:p>
          <a:p>
            <a:r>
              <a:rPr lang="en-US" sz="2500" dirty="0"/>
              <a:t>*# to enter the queue to </a:t>
            </a:r>
            <a:r>
              <a:rPr lang="en-US" sz="2500" dirty="0" smtClean="0"/>
              <a:t>speak</a:t>
            </a:r>
          </a:p>
          <a:p>
            <a:pPr marL="342900" indent="-342900">
              <a:buFont typeface="Arial" panose="020B0604020202020204" pitchFamily="34" charset="0"/>
              <a:buChar char="•"/>
            </a:pPr>
            <a:r>
              <a:rPr lang="en-US" sz="2500" dirty="0" smtClean="0"/>
              <a:t>Or </a:t>
            </a:r>
            <a:r>
              <a:rPr lang="en-US" sz="2500" dirty="0"/>
              <a:t>Type your comment in the chat box on your lower right hand side of your screen</a:t>
            </a:r>
          </a:p>
          <a:p>
            <a:pPr marL="342900" indent="-342900">
              <a:buFont typeface="Arial" panose="020B0604020202020204" pitchFamily="34" charset="0"/>
              <a:buChar char="•"/>
            </a:pPr>
            <a:r>
              <a:rPr lang="en-US" sz="2500" dirty="0"/>
              <a:t>You can also click the </a:t>
            </a:r>
            <a:r>
              <a:rPr lang="en-US" sz="2500" dirty="0" smtClean="0"/>
              <a:t>person </a:t>
            </a:r>
            <a:r>
              <a:rPr lang="en-US" sz="2500" dirty="0"/>
              <a:t>with the right hand raised at the top of your screen to raise your hand to have your mic opened to speak if you aren’t using a phone</a:t>
            </a:r>
          </a:p>
          <a:p>
            <a:pPr marL="342900" indent="-342900">
              <a:buFont typeface="Arial" panose="020B0604020202020204" pitchFamily="34" charset="0"/>
              <a:buChar char="•"/>
            </a:pPr>
            <a:r>
              <a:rPr lang="en-US" sz="2500" dirty="0"/>
              <a:t>Captions will be provided in the webinar platform at the bottom of your screen. If you would prefer you can visit: </a:t>
            </a:r>
            <a:r>
              <a:rPr lang="en-US" sz="2500" u="sng" dirty="0">
                <a:hlinkClick r:id="rId3"/>
              </a:rPr>
              <a:t>https://www.streamtext.net/player?event=APRIL</a:t>
            </a:r>
            <a:r>
              <a:rPr lang="en-US" sz="2500" dirty="0"/>
              <a:t>  for full screen captions.</a:t>
            </a:r>
          </a:p>
          <a:p>
            <a:pPr marL="342900" indent="-342900">
              <a:buFont typeface="Arial" panose="020B0604020202020204" pitchFamily="34" charset="0"/>
              <a:buChar char="•"/>
            </a:pPr>
            <a:r>
              <a:rPr lang="en-US" sz="2500" dirty="0"/>
              <a:t>If you are having any trouble participating please email </a:t>
            </a:r>
            <a:r>
              <a:rPr lang="en-US" sz="2500" dirty="0">
                <a:hlinkClick r:id="rId4"/>
              </a:rPr>
              <a:t>mary.olson@mso.umt.edu</a:t>
            </a:r>
            <a:r>
              <a:rPr lang="en-US" sz="2500" dirty="0"/>
              <a:t> for immediate assistance</a:t>
            </a:r>
          </a:p>
          <a:p>
            <a:endParaRPr lang="en-US" sz="2500" dirty="0"/>
          </a:p>
        </p:txBody>
      </p:sp>
    </p:spTree>
    <p:extLst>
      <p:ext uri="{BB962C8B-B14F-4D97-AF65-F5344CB8AC3E}">
        <p14:creationId xmlns:p14="http://schemas.microsoft.com/office/powerpoint/2010/main" val="789662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838200" y="1530626"/>
            <a:ext cx="10515600" cy="4870173"/>
          </a:xfrm>
        </p:spPr>
        <p:txBody>
          <a:bodyPr>
            <a:normAutofit fontScale="92500"/>
          </a:bodyPr>
          <a:lstStyle/>
          <a:p>
            <a:r>
              <a:rPr lang="en-US" sz="3200" dirty="0" smtClean="0"/>
              <a:t>Evaluation for Today’s Discussion:</a:t>
            </a:r>
          </a:p>
          <a:p>
            <a:pPr marL="0" indent="0">
              <a:buNone/>
            </a:pPr>
            <a:r>
              <a:rPr lang="en-US" sz="3200" u="sng" dirty="0">
                <a:hlinkClick r:id="rId2"/>
              </a:rPr>
              <a:t>https://usu.co1.qualtrics.com/jfe/form/SV_40k80Fe3DgvqYa9</a:t>
            </a:r>
            <a:r>
              <a:rPr lang="en-US" sz="3200" dirty="0"/>
              <a:t> </a:t>
            </a:r>
            <a:endParaRPr lang="en-US" sz="3200" dirty="0" smtClean="0"/>
          </a:p>
          <a:p>
            <a:r>
              <a:rPr lang="en-US" sz="3200" dirty="0" smtClean="0"/>
              <a:t>Materials from todays call including example succession plan:</a:t>
            </a:r>
          </a:p>
          <a:p>
            <a:pPr marL="0" indent="0">
              <a:buNone/>
            </a:pPr>
            <a:r>
              <a:rPr lang="en-US" sz="3200" dirty="0">
                <a:hlinkClick r:id="rId3"/>
              </a:rPr>
              <a:t>https://</a:t>
            </a:r>
            <a:r>
              <a:rPr lang="en-US" sz="3200" dirty="0" smtClean="0">
                <a:hlinkClick r:id="rId3"/>
              </a:rPr>
              <a:t>www.april-rural.org/index.php/il-conversations</a:t>
            </a:r>
            <a:endParaRPr lang="en-US" sz="3200" dirty="0" smtClean="0"/>
          </a:p>
          <a:p>
            <a:pPr marL="0" indent="0">
              <a:buNone/>
            </a:pPr>
            <a:endParaRPr lang="en-US" sz="3200" dirty="0" smtClean="0"/>
          </a:p>
          <a:p>
            <a:pPr marL="0" indent="0">
              <a:buNone/>
            </a:pPr>
            <a:r>
              <a:rPr lang="en-US" sz="3200" dirty="0" smtClean="0"/>
              <a:t>Thank </a:t>
            </a:r>
            <a:r>
              <a:rPr lang="en-US" sz="3200" dirty="0" smtClean="0"/>
              <a:t>you to our speakers:</a:t>
            </a:r>
          </a:p>
          <a:p>
            <a:pPr marL="0" indent="0">
              <a:buNone/>
            </a:pPr>
            <a:r>
              <a:rPr lang="en-US" sz="3200" dirty="0" smtClean="0"/>
              <a:t>Billy Altom </a:t>
            </a:r>
            <a:r>
              <a:rPr lang="en-US" sz="3200" dirty="0" smtClean="0">
                <a:hlinkClick r:id="rId4"/>
              </a:rPr>
              <a:t>bwaltom@sbcglobal.net</a:t>
            </a:r>
            <a:r>
              <a:rPr lang="en-US" sz="3200" dirty="0" smtClean="0"/>
              <a:t> </a:t>
            </a:r>
          </a:p>
          <a:p>
            <a:pPr marL="0" indent="0">
              <a:buNone/>
            </a:pPr>
            <a:r>
              <a:rPr lang="en-US" sz="3200" dirty="0" smtClean="0"/>
              <a:t>Jeremy Morris: </a:t>
            </a:r>
            <a:r>
              <a:rPr lang="en-US" sz="3200" dirty="0" smtClean="0">
                <a:hlinkClick r:id="rId5"/>
              </a:rPr>
              <a:t>jmorris@ohiosilc.org</a:t>
            </a:r>
            <a:endParaRPr lang="en-US" sz="3200" dirty="0" smtClean="0"/>
          </a:p>
          <a:p>
            <a:pPr marL="0" indent="0">
              <a:buNone/>
            </a:pPr>
            <a:r>
              <a:rPr lang="en-US" sz="3200" dirty="0" smtClean="0"/>
              <a:t>Tim Harrington: </a:t>
            </a:r>
            <a:r>
              <a:rPr lang="en-US" sz="3200" dirty="0" smtClean="0">
                <a:hlinkClick r:id="rId6"/>
              </a:rPr>
              <a:t>tharrington@abilitycenter.org</a:t>
            </a:r>
            <a:r>
              <a:rPr lang="en-US" sz="3200" dirty="0" smtClean="0"/>
              <a:t> </a:t>
            </a:r>
            <a:endParaRPr lang="en-US" sz="3200" dirty="0"/>
          </a:p>
        </p:txBody>
      </p:sp>
    </p:spTree>
    <p:extLst>
      <p:ext uri="{BB962C8B-B14F-4D97-AF65-F5344CB8AC3E}">
        <p14:creationId xmlns:p14="http://schemas.microsoft.com/office/powerpoint/2010/main" val="1686023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809" y="974035"/>
            <a:ext cx="11410121" cy="4770537"/>
          </a:xfrm>
          <a:prstGeom prst="rect">
            <a:avLst/>
          </a:prstGeom>
        </p:spPr>
        <p:txBody>
          <a:bodyPr wrap="square">
            <a:spAutoFit/>
          </a:bodyPr>
          <a:lstStyle/>
          <a:p>
            <a:pPr marL="285750" indent="-285750">
              <a:buFont typeface="Arial" panose="020B0604020202020204" pitchFamily="34" charset="0"/>
              <a:buChar char="•"/>
            </a:pPr>
            <a:r>
              <a:rPr lang="en-US" sz="2400" dirty="0" smtClean="0"/>
              <a:t>The IL-NET is a national training and technical assistance project for centers for independent living and statewide independent living councils. The IL-NET is operated by Independent Living Research Utilization (ILRU) in partnership with the National Council on Independent Living (NCIL), the Association of Programs for Rural Independent Living (APRIL), and Utah State University Center for Persons with Disabilities. </a:t>
            </a:r>
          </a:p>
          <a:p>
            <a:endParaRPr lang="en-US" sz="2400" dirty="0" smtClean="0"/>
          </a:p>
          <a:p>
            <a:pPr marL="285750" indent="-285750">
              <a:buFont typeface="Arial" panose="020B0604020202020204" pitchFamily="34" charset="0"/>
              <a:buChar char="•"/>
            </a:pPr>
            <a:r>
              <a:rPr lang="en-US" sz="2400" dirty="0" smtClean="0"/>
              <a:t>The IL-NET is supported by grant numbers 90ILTA0001 and 90ISTA0001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 </a:t>
            </a:r>
          </a:p>
          <a:p>
            <a:endParaRPr lang="en-US" sz="1600" dirty="0"/>
          </a:p>
        </p:txBody>
      </p:sp>
    </p:spTree>
    <p:extLst>
      <p:ext uri="{BB962C8B-B14F-4D97-AF65-F5344CB8AC3E}">
        <p14:creationId xmlns:p14="http://schemas.microsoft.com/office/powerpoint/2010/main" val="36718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t>The Future of IL: </a:t>
            </a:r>
            <a:br>
              <a:rPr lang="en-US" sz="4800" b="1" dirty="0" smtClean="0"/>
            </a:br>
            <a:r>
              <a:rPr lang="en-US" sz="4800" b="1" dirty="0" smtClean="0"/>
              <a:t>How Do We Get There?</a:t>
            </a:r>
            <a:endParaRPr lang="en-US" sz="4800" b="1" dirty="0"/>
          </a:p>
        </p:txBody>
      </p:sp>
      <p:sp>
        <p:nvSpPr>
          <p:cNvPr id="4" name="Subtitle 3"/>
          <p:cNvSpPr>
            <a:spLocks noGrp="1"/>
          </p:cNvSpPr>
          <p:nvPr>
            <p:ph type="subTitle" idx="1"/>
          </p:nvPr>
        </p:nvSpPr>
        <p:spPr>
          <a:xfrm>
            <a:off x="1524000" y="4317656"/>
            <a:ext cx="9144000" cy="1655762"/>
          </a:xfrm>
        </p:spPr>
        <p:txBody>
          <a:bodyPr>
            <a:normAutofit/>
          </a:bodyPr>
          <a:lstStyle/>
          <a:p>
            <a:r>
              <a:rPr lang="en-US" sz="3600" b="1" dirty="0" smtClean="0"/>
              <a:t>Tim Harrington, Jeremy Morris, and Billy Altom</a:t>
            </a:r>
            <a:endParaRPr lang="en-US" sz="3600" b="1" dirty="0"/>
          </a:p>
        </p:txBody>
      </p:sp>
    </p:spTree>
    <p:extLst>
      <p:ext uri="{BB962C8B-B14F-4D97-AF65-F5344CB8AC3E}">
        <p14:creationId xmlns:p14="http://schemas.microsoft.com/office/powerpoint/2010/main" val="1918815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Discussion Will Cover:</a:t>
            </a:r>
            <a:endParaRPr lang="en-US" b="1" dirty="0"/>
          </a:p>
        </p:txBody>
      </p:sp>
      <p:sp>
        <p:nvSpPr>
          <p:cNvPr id="3" name="Content Placeholder 2"/>
          <p:cNvSpPr>
            <a:spLocks noGrp="1"/>
          </p:cNvSpPr>
          <p:nvPr>
            <p:ph idx="1"/>
          </p:nvPr>
        </p:nvSpPr>
        <p:spPr/>
        <p:txBody>
          <a:bodyPr>
            <a:normAutofit/>
          </a:bodyPr>
          <a:lstStyle/>
          <a:p>
            <a:r>
              <a:rPr lang="en-US" sz="3600" dirty="0" smtClean="0"/>
              <a:t>SILC Perspective on building the next generation.</a:t>
            </a:r>
          </a:p>
          <a:p>
            <a:r>
              <a:rPr lang="en-US" sz="3600" dirty="0" smtClean="0"/>
              <a:t>CIL Perspective on creating the path for the next leaders.</a:t>
            </a:r>
          </a:p>
          <a:p>
            <a:r>
              <a:rPr lang="en-US" sz="3600" dirty="0" smtClean="0"/>
              <a:t>APRIL’s perspective from a national view of building the opportunities for up and comers.</a:t>
            </a:r>
            <a:endParaRPr lang="en-US" sz="3600" dirty="0"/>
          </a:p>
        </p:txBody>
      </p:sp>
    </p:spTree>
    <p:extLst>
      <p:ext uri="{BB962C8B-B14F-4D97-AF65-F5344CB8AC3E}">
        <p14:creationId xmlns:p14="http://schemas.microsoft.com/office/powerpoint/2010/main" val="735746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Guiding Discussion Questions to Consider for Today’s Conversation:</a:t>
            </a:r>
            <a:endParaRPr lang="en-US" b="1" dirty="0"/>
          </a:p>
        </p:txBody>
      </p:sp>
      <p:sp>
        <p:nvSpPr>
          <p:cNvPr id="3" name="Content Placeholder 2"/>
          <p:cNvSpPr>
            <a:spLocks noGrp="1"/>
          </p:cNvSpPr>
          <p:nvPr>
            <p:ph idx="1"/>
          </p:nvPr>
        </p:nvSpPr>
        <p:spPr/>
        <p:txBody>
          <a:bodyPr>
            <a:normAutofit/>
          </a:bodyPr>
          <a:lstStyle/>
          <a:p>
            <a:r>
              <a:rPr lang="en-US" sz="3200" dirty="0" smtClean="0"/>
              <a:t>What are we doing about upward mobility for staff? </a:t>
            </a:r>
          </a:p>
          <a:p>
            <a:r>
              <a:rPr lang="en-US" sz="3200" dirty="0" smtClean="0"/>
              <a:t>How are we moving staff around so they can understand the different positions?</a:t>
            </a:r>
          </a:p>
          <a:p>
            <a:r>
              <a:rPr lang="en-US" sz="3200" dirty="0" smtClean="0"/>
              <a:t>What are we doing to create opportunities for professional development?</a:t>
            </a:r>
          </a:p>
          <a:p>
            <a:r>
              <a:rPr lang="en-US" sz="3200" dirty="0" smtClean="0"/>
              <a:t>What are our strategies going to be for the IL Movement?</a:t>
            </a:r>
          </a:p>
          <a:p>
            <a:r>
              <a:rPr lang="en-US" sz="3200" dirty="0" smtClean="0"/>
              <a:t>Think back to your start, whose shoulders did you stand on or who helped you get your start?</a:t>
            </a:r>
            <a:endParaRPr lang="en-US" sz="3200" dirty="0"/>
          </a:p>
        </p:txBody>
      </p:sp>
    </p:spTree>
    <p:extLst>
      <p:ext uri="{BB962C8B-B14F-4D97-AF65-F5344CB8AC3E}">
        <p14:creationId xmlns:p14="http://schemas.microsoft.com/office/powerpoint/2010/main" val="3692368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Why: Succession Planning and IL		</a:t>
            </a:r>
            <a:endParaRPr lang="en-US" b="1" dirty="0"/>
          </a:p>
        </p:txBody>
      </p:sp>
      <p:sp>
        <p:nvSpPr>
          <p:cNvPr id="3" name="Content Placeholder 2"/>
          <p:cNvSpPr>
            <a:spLocks noGrp="1"/>
          </p:cNvSpPr>
          <p:nvPr>
            <p:ph idx="1"/>
          </p:nvPr>
        </p:nvSpPr>
        <p:spPr/>
        <p:txBody>
          <a:bodyPr>
            <a:normAutofit/>
          </a:bodyPr>
          <a:lstStyle/>
          <a:p>
            <a:r>
              <a:rPr lang="en-US" sz="4000" dirty="0" smtClean="0"/>
              <a:t>The historic leaders of the movement are leaving the room.</a:t>
            </a:r>
          </a:p>
          <a:p>
            <a:r>
              <a:rPr lang="en-US" sz="4000" dirty="0" smtClean="0"/>
              <a:t>Our heroes are moving on.</a:t>
            </a:r>
          </a:p>
          <a:p>
            <a:r>
              <a:rPr lang="en-US" sz="4000" dirty="0" smtClean="0"/>
              <a:t>If we aren’t planning and preparing the next generation of leaders….what will happen?</a:t>
            </a:r>
          </a:p>
          <a:p>
            <a:r>
              <a:rPr lang="en-US" sz="4000" dirty="0" smtClean="0"/>
              <a:t>So where do we go from here?</a:t>
            </a:r>
          </a:p>
        </p:txBody>
      </p:sp>
    </p:spTree>
    <p:extLst>
      <p:ext uri="{BB962C8B-B14F-4D97-AF65-F5344CB8AC3E}">
        <p14:creationId xmlns:p14="http://schemas.microsoft.com/office/powerpoint/2010/main" val="432921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Succession Planning	</a:t>
            </a:r>
            <a:endParaRPr lang="en-US" b="1" dirty="0"/>
          </a:p>
        </p:txBody>
      </p:sp>
      <p:sp>
        <p:nvSpPr>
          <p:cNvPr id="3" name="Content Placeholder 2"/>
          <p:cNvSpPr>
            <a:spLocks noGrp="1"/>
          </p:cNvSpPr>
          <p:nvPr>
            <p:ph idx="1"/>
          </p:nvPr>
        </p:nvSpPr>
        <p:spPr/>
        <p:txBody>
          <a:bodyPr>
            <a:normAutofit/>
          </a:bodyPr>
          <a:lstStyle/>
          <a:p>
            <a:r>
              <a:rPr lang="en-US" sz="3200" dirty="0" smtClean="0"/>
              <a:t>Succession planning is for everyone!</a:t>
            </a:r>
          </a:p>
          <a:p>
            <a:r>
              <a:rPr lang="en-US" sz="3200" dirty="0" smtClean="0"/>
              <a:t>How do we incorporate more voices in our organizations and the movement? </a:t>
            </a:r>
          </a:p>
          <a:p>
            <a:r>
              <a:rPr lang="en-US" sz="3200" dirty="0" smtClean="0"/>
              <a:t>Membership on our councils</a:t>
            </a:r>
          </a:p>
          <a:p>
            <a:r>
              <a:rPr lang="en-US" sz="3200" dirty="0" smtClean="0"/>
              <a:t>More involvement in our activities</a:t>
            </a:r>
          </a:p>
          <a:p>
            <a:r>
              <a:rPr lang="en-US" sz="3200" dirty="0" smtClean="0"/>
              <a:t>Making sure our voices don’t get stagnant</a:t>
            </a:r>
          </a:p>
          <a:p>
            <a:r>
              <a:rPr lang="en-US" sz="3200" dirty="0" smtClean="0"/>
              <a:t>As young people creating your own space and finding your champions</a:t>
            </a:r>
          </a:p>
          <a:p>
            <a:pPr marL="0" indent="0">
              <a:buNone/>
            </a:pPr>
            <a:endParaRPr lang="en-US" sz="3200" dirty="0" smtClean="0"/>
          </a:p>
        </p:txBody>
      </p:sp>
    </p:spTree>
    <p:extLst>
      <p:ext uri="{BB962C8B-B14F-4D97-AF65-F5344CB8AC3E}">
        <p14:creationId xmlns:p14="http://schemas.microsoft.com/office/powerpoint/2010/main" val="3504983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CIL Up and Comers	</a:t>
            </a:r>
            <a:endParaRPr lang="en-US" b="1" dirty="0"/>
          </a:p>
        </p:txBody>
      </p:sp>
      <p:sp>
        <p:nvSpPr>
          <p:cNvPr id="3" name="Content Placeholder 2"/>
          <p:cNvSpPr>
            <a:spLocks noGrp="1"/>
          </p:cNvSpPr>
          <p:nvPr>
            <p:ph idx="1"/>
          </p:nvPr>
        </p:nvSpPr>
        <p:spPr/>
        <p:txBody>
          <a:bodyPr>
            <a:normAutofit/>
          </a:bodyPr>
          <a:lstStyle/>
          <a:p>
            <a:r>
              <a:rPr lang="en-US" sz="3200" dirty="0" smtClean="0"/>
              <a:t>How do we identify those folks who have leadership potential in the future?</a:t>
            </a:r>
          </a:p>
          <a:p>
            <a:r>
              <a:rPr lang="en-US" sz="3200" dirty="0" smtClean="0"/>
              <a:t>Its our responsibility to make sure the next generation is ready to step up</a:t>
            </a:r>
          </a:p>
          <a:p>
            <a:r>
              <a:rPr lang="en-US" sz="3200" dirty="0" smtClean="0"/>
              <a:t>We have to be the believers and create the space and opportunities to build those skills for leadership</a:t>
            </a:r>
          </a:p>
          <a:p>
            <a:r>
              <a:rPr lang="en-US" sz="3200" dirty="0" smtClean="0"/>
              <a:t>Examples of ways we can build a path to success</a:t>
            </a:r>
          </a:p>
          <a:p>
            <a:r>
              <a:rPr lang="en-US" sz="3200" dirty="0" smtClean="0"/>
              <a:t>What are our challenges? </a:t>
            </a:r>
            <a:endParaRPr lang="en-US" sz="3200" dirty="0"/>
          </a:p>
        </p:txBody>
      </p:sp>
    </p:spTree>
    <p:extLst>
      <p:ext uri="{BB962C8B-B14F-4D97-AF65-F5344CB8AC3E}">
        <p14:creationId xmlns:p14="http://schemas.microsoft.com/office/powerpoint/2010/main" val="1444070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we as a national movement can support young leaders</a:t>
            </a:r>
            <a:endParaRPr lang="en-US" b="1" dirty="0"/>
          </a:p>
        </p:txBody>
      </p:sp>
      <p:sp>
        <p:nvSpPr>
          <p:cNvPr id="3" name="Content Placeholder 2"/>
          <p:cNvSpPr>
            <a:spLocks noGrp="1"/>
          </p:cNvSpPr>
          <p:nvPr>
            <p:ph idx="1"/>
          </p:nvPr>
        </p:nvSpPr>
        <p:spPr>
          <a:xfrm>
            <a:off x="838200" y="2282825"/>
            <a:ext cx="10515600" cy="4351338"/>
          </a:xfrm>
        </p:spPr>
        <p:txBody>
          <a:bodyPr/>
          <a:lstStyle/>
          <a:p>
            <a:r>
              <a:rPr lang="en-US" sz="3600" dirty="0" smtClean="0"/>
              <a:t>Creating opportunities within IL: </a:t>
            </a:r>
          </a:p>
          <a:p>
            <a:pPr lvl="1"/>
            <a:r>
              <a:rPr lang="en-US" sz="3200" dirty="0" smtClean="0"/>
              <a:t>Youth Leadership Committee, </a:t>
            </a:r>
          </a:p>
          <a:p>
            <a:pPr lvl="1"/>
            <a:r>
              <a:rPr lang="en-US" sz="3200" dirty="0" smtClean="0"/>
              <a:t>Careers in IL committee, </a:t>
            </a:r>
          </a:p>
          <a:p>
            <a:pPr lvl="1"/>
            <a:r>
              <a:rPr lang="en-US" sz="3200" dirty="0" smtClean="0"/>
              <a:t>hiring and mentoring young people with potential</a:t>
            </a:r>
          </a:p>
          <a:p>
            <a:pPr marL="457200" lvl="1" indent="0">
              <a:buNone/>
            </a:pPr>
            <a:endParaRPr lang="en-US" sz="3200" dirty="0" smtClean="0"/>
          </a:p>
          <a:p>
            <a:r>
              <a:rPr lang="en-US" sz="3600" dirty="0" smtClean="0"/>
              <a:t>Supporting young advocates not working in IL</a:t>
            </a:r>
          </a:p>
          <a:p>
            <a:endParaRPr lang="en-US" dirty="0"/>
          </a:p>
        </p:txBody>
      </p:sp>
    </p:spTree>
    <p:extLst>
      <p:ext uri="{BB962C8B-B14F-4D97-AF65-F5344CB8AC3E}">
        <p14:creationId xmlns:p14="http://schemas.microsoft.com/office/powerpoint/2010/main" val="1701398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1418</TotalTime>
  <Words>527</Words>
  <Application>Microsoft Office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IL-NET Presents an IL Conversation</vt:lpstr>
      <vt:lpstr>PowerPoint Presentation</vt:lpstr>
      <vt:lpstr>The Future of IL:  How Do We Get There?</vt:lpstr>
      <vt:lpstr>Today’s Discussion Will Cover:</vt:lpstr>
      <vt:lpstr>Guiding Discussion Questions to Consider for Today’s Conversation:</vt:lpstr>
      <vt:lpstr>The Why: Succession Planning and IL  </vt:lpstr>
      <vt:lpstr>Succession Planning </vt:lpstr>
      <vt:lpstr>CIL Up and Comers </vt:lpstr>
      <vt:lpstr>How we as a national movement can support young leaders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IL-NET Presents an IL Conversation</dc:title>
  <dc:creator>Mary Olson</dc:creator>
  <cp:lastModifiedBy>Mary Olson</cp:lastModifiedBy>
  <cp:revision>14</cp:revision>
  <dcterms:created xsi:type="dcterms:W3CDTF">2019-01-16T17:39:41Z</dcterms:created>
  <dcterms:modified xsi:type="dcterms:W3CDTF">2019-01-17T17:31:07Z</dcterms:modified>
</cp:coreProperties>
</file>