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8" r:id="rId2"/>
    <p:sldId id="256" r:id="rId3"/>
    <p:sldId id="268" r:id="rId4"/>
    <p:sldId id="257" r:id="rId5"/>
    <p:sldId id="258" r:id="rId6"/>
    <p:sldId id="259" r:id="rId7"/>
    <p:sldId id="260" r:id="rId8"/>
    <p:sldId id="269" r:id="rId9"/>
    <p:sldId id="261" r:id="rId10"/>
    <p:sldId id="270" r:id="rId11"/>
    <p:sldId id="271" r:id="rId12"/>
    <p:sldId id="272" r:id="rId13"/>
    <p:sldId id="273" r:id="rId14"/>
    <p:sldId id="274" r:id="rId15"/>
    <p:sldId id="262" r:id="rId16"/>
    <p:sldId id="263" r:id="rId17"/>
    <p:sldId id="264" r:id="rId18"/>
    <p:sldId id="265" r:id="rId19"/>
    <p:sldId id="280" r:id="rId20"/>
    <p:sldId id="266" r:id="rId21"/>
    <p:sldId id="267" r:id="rId22"/>
    <p:sldId id="275" r:id="rId23"/>
    <p:sldId id="276" r:id="rId24"/>
    <p:sldId id="277"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16" name="Slide Number Placeholder 15"/>
          <p:cNvSpPr>
            <a:spLocks noGrp="1"/>
          </p:cNvSpPr>
          <p:nvPr>
            <p:ph type="sldNum" sz="quarter" idx="11"/>
          </p:nvPr>
        </p:nvSpPr>
        <p:spPr/>
        <p:txBody>
          <a:bodyPr/>
          <a:lstStyle/>
          <a:p>
            <a:fld id="{FA41661D-033A-4A46-9118-3F4B1916B061}"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1661D-033A-4A46-9118-3F4B1916B06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1661D-033A-4A46-9118-3F4B1916B06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7002953A-B696-4CFB-92FF-1B6918C00649}" type="datetimeFigureOut">
              <a:rPr lang="en-US" smtClean="0"/>
              <a:t>2/16/2017</a:t>
            </a:fld>
            <a:endParaRPr lang="en-US" dirty="0"/>
          </a:p>
        </p:txBody>
      </p:sp>
      <p:sp>
        <p:nvSpPr>
          <p:cNvPr id="15" name="Slide Number Placeholder 14"/>
          <p:cNvSpPr>
            <a:spLocks noGrp="1"/>
          </p:cNvSpPr>
          <p:nvPr>
            <p:ph type="sldNum" sz="quarter" idx="15"/>
          </p:nvPr>
        </p:nvSpPr>
        <p:spPr/>
        <p:txBody>
          <a:bodyPr/>
          <a:lstStyle>
            <a:lvl1pPr algn="ctr">
              <a:defRPr/>
            </a:lvl1pPr>
          </a:lstStyle>
          <a:p>
            <a:fld id="{FA41661D-033A-4A46-9118-3F4B1916B061}"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1661D-033A-4A46-9118-3F4B1916B061}"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41661D-033A-4A46-9118-3F4B1916B061}" type="slidenum">
              <a:rPr lang="en-US" smtClean="0"/>
              <a:t>‹#›</a:t>
            </a:fld>
            <a:endParaRPr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A41661D-033A-4A46-9118-3F4B1916B061}"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41661D-033A-4A46-9118-3F4B1916B061}" type="slidenum">
              <a:rPr lang="en-US" smtClean="0"/>
              <a:t>‹#›</a:t>
            </a:fld>
            <a:endParaRPr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41661D-033A-4A46-9118-3F4B1916B06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7002953A-B696-4CFB-92FF-1B6918C00649}" type="datetimeFigureOut">
              <a:rPr lang="en-US" smtClean="0"/>
              <a:t>2/16/2017</a:t>
            </a:fld>
            <a:endParaRPr lang="en-US" dirty="0"/>
          </a:p>
        </p:txBody>
      </p:sp>
      <p:sp>
        <p:nvSpPr>
          <p:cNvPr id="9" name="Slide Number Placeholder 8"/>
          <p:cNvSpPr>
            <a:spLocks noGrp="1"/>
          </p:cNvSpPr>
          <p:nvPr>
            <p:ph type="sldNum" sz="quarter" idx="15"/>
          </p:nvPr>
        </p:nvSpPr>
        <p:spPr/>
        <p:txBody>
          <a:bodyPr/>
          <a:lstStyle/>
          <a:p>
            <a:fld id="{FA41661D-033A-4A46-9118-3F4B1916B061}"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7002953A-B696-4CFB-92FF-1B6918C00649}" type="datetimeFigureOut">
              <a:rPr lang="en-US" smtClean="0"/>
              <a:t>2/16/2017</a:t>
            </a:fld>
            <a:endParaRPr lang="en-US" dirty="0"/>
          </a:p>
        </p:txBody>
      </p:sp>
      <p:sp>
        <p:nvSpPr>
          <p:cNvPr id="9" name="Slide Number Placeholder 8"/>
          <p:cNvSpPr>
            <a:spLocks noGrp="1"/>
          </p:cNvSpPr>
          <p:nvPr>
            <p:ph type="sldNum" sz="quarter" idx="11"/>
          </p:nvPr>
        </p:nvSpPr>
        <p:spPr/>
        <p:txBody>
          <a:bodyPr/>
          <a:lstStyle/>
          <a:p>
            <a:fld id="{FA41661D-033A-4A46-9118-3F4B1916B06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002953A-B696-4CFB-92FF-1B6918C00649}" type="datetimeFigureOut">
              <a:rPr lang="en-US" smtClean="0"/>
              <a:t>2/16/2017</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A41661D-033A-4A46-9118-3F4B1916B061}"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3200" dirty="0"/>
              <a:t>Farmer Veteran </a:t>
            </a:r>
            <a:r>
              <a:rPr lang="en-US" sz="3200" dirty="0" err="1"/>
              <a:t>AgrAbility</a:t>
            </a:r>
            <a:r>
              <a:rPr lang="en-US" sz="3200" dirty="0"/>
              <a:t> Coordinator</a:t>
            </a:r>
          </a:p>
        </p:txBody>
      </p:sp>
      <p:sp>
        <p:nvSpPr>
          <p:cNvPr id="3" name="Title 2"/>
          <p:cNvSpPr>
            <a:spLocks noGrp="1"/>
          </p:cNvSpPr>
          <p:nvPr>
            <p:ph type="ctrTitle"/>
          </p:nvPr>
        </p:nvSpPr>
        <p:spPr/>
        <p:txBody>
          <a:bodyPr/>
          <a:lstStyle/>
          <a:p>
            <a:r>
              <a:rPr lang="en-US" dirty="0"/>
              <a:t>Cindy Chastain</a:t>
            </a:r>
          </a:p>
        </p:txBody>
      </p:sp>
    </p:spTree>
    <p:extLst>
      <p:ext uri="{BB962C8B-B14F-4D97-AF65-F5344CB8AC3E}">
        <p14:creationId xmlns:p14="http://schemas.microsoft.com/office/powerpoint/2010/main" val="4230316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Mission:  Power projection, strategic deliverance and tactical delivery of combat power</a:t>
            </a:r>
          </a:p>
          <a:p>
            <a:r>
              <a:rPr lang="en-US" sz="2400" dirty="0"/>
              <a:t>The U.S. Navy is descended from the Continental Navy which was formed in 1775 along with the U.S. Army. However, the Continental Navy was disbanded at the conclusion of the Revolutionary War and didn't reformed until 1797 to combat Barbary Coast pirates</a:t>
            </a:r>
            <a:r>
              <a:rPr lang="en-US" dirty="0"/>
              <a:t>.</a:t>
            </a:r>
          </a:p>
          <a:p>
            <a:pPr>
              <a:buFont typeface="Arial" panose="020B0604020202020204" pitchFamily="34" charset="0"/>
              <a:buChar char="•"/>
            </a:pPr>
            <a:r>
              <a:rPr lang="en-US" sz="2400" dirty="0"/>
              <a:t>Active duty (317K): 83% of the total Naval strength</a:t>
            </a:r>
          </a:p>
          <a:p>
            <a:pPr>
              <a:buFont typeface="Arial" panose="020B0604020202020204" pitchFamily="34" charset="0"/>
              <a:buChar char="•"/>
            </a:pPr>
            <a:r>
              <a:rPr lang="en-US" sz="2400" dirty="0"/>
              <a:t>Reserves (62K): 16% of the total Naval strength</a:t>
            </a:r>
          </a:p>
          <a:p>
            <a:pPr>
              <a:buFont typeface="Arial" panose="020B0604020202020204" pitchFamily="34" charset="0"/>
              <a:buChar char="•"/>
            </a:pPr>
            <a:r>
              <a:rPr lang="en-US" sz="2400" dirty="0"/>
              <a:t>Untraditional roles in the Global War on Terror</a:t>
            </a:r>
          </a:p>
        </p:txBody>
      </p:sp>
      <p:sp>
        <p:nvSpPr>
          <p:cNvPr id="3" name="Title 2"/>
          <p:cNvSpPr>
            <a:spLocks noGrp="1"/>
          </p:cNvSpPr>
          <p:nvPr>
            <p:ph type="title"/>
          </p:nvPr>
        </p:nvSpPr>
        <p:spPr/>
        <p:txBody>
          <a:bodyPr/>
          <a:lstStyle/>
          <a:p>
            <a:r>
              <a:rPr lang="en-US" dirty="0"/>
              <a:t>US Navy</a:t>
            </a:r>
          </a:p>
        </p:txBody>
      </p:sp>
    </p:spTree>
    <p:extLst>
      <p:ext uri="{BB962C8B-B14F-4D97-AF65-F5344CB8AC3E}">
        <p14:creationId xmlns:p14="http://schemas.microsoft.com/office/powerpoint/2010/main" val="114506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Mission: to provide strategic air lift and tactical air combat support</a:t>
            </a:r>
          </a:p>
          <a:p>
            <a:r>
              <a:rPr lang="en-US" dirty="0"/>
              <a:t>The U.S. Air Force is the newest branch of the U.S. military; formed in 1947. Prior to 1947, the Air Force was considered a part of the U.S. Army</a:t>
            </a:r>
          </a:p>
          <a:p>
            <a:r>
              <a:rPr lang="en-US" dirty="0"/>
              <a:t>Active duty (333K):  65% of the total AF strength</a:t>
            </a:r>
          </a:p>
          <a:p>
            <a:r>
              <a:rPr lang="en-US" dirty="0"/>
              <a:t>Air National Guard (105.7K): 21% of the total AF strength</a:t>
            </a:r>
          </a:p>
          <a:p>
            <a:r>
              <a:rPr lang="en-US" dirty="0"/>
              <a:t>Air Force Reserve (71K):  14 of total AF strength</a:t>
            </a:r>
          </a:p>
          <a:p>
            <a:endParaRPr lang="en-US" dirty="0"/>
          </a:p>
        </p:txBody>
      </p:sp>
      <p:sp>
        <p:nvSpPr>
          <p:cNvPr id="3" name="Title 2"/>
          <p:cNvSpPr>
            <a:spLocks noGrp="1"/>
          </p:cNvSpPr>
          <p:nvPr>
            <p:ph type="title"/>
          </p:nvPr>
        </p:nvSpPr>
        <p:spPr/>
        <p:txBody>
          <a:bodyPr/>
          <a:lstStyle/>
          <a:p>
            <a:r>
              <a:rPr lang="en-US" dirty="0"/>
              <a:t>US Air Force</a:t>
            </a:r>
          </a:p>
        </p:txBody>
      </p:sp>
    </p:spTree>
    <p:extLst>
      <p:ext uri="{BB962C8B-B14F-4D97-AF65-F5344CB8AC3E}">
        <p14:creationId xmlns:p14="http://schemas.microsoft.com/office/powerpoint/2010/main" val="1098489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Mission:  Rapid deployment force; seizure of or defense of advanced naval bases for land operations</a:t>
            </a:r>
          </a:p>
          <a:p>
            <a:pPr>
              <a:buFont typeface="Arial" panose="020B0604020202020204" pitchFamily="34" charset="0"/>
              <a:buChar char="•"/>
            </a:pPr>
            <a:r>
              <a:rPr lang="en-US" sz="2400" dirty="0"/>
              <a:t>The U.S. Marine Corps was established in 1775 when two battalions of Continental Marines were formed as naval infantry. Since then, the U.S. Marine Corps works alongside the U.S. Navy to project power from the sea. The Marine Corps is the smallest of the U.S. military branches and has participated in every U.S. conflict.</a:t>
            </a:r>
          </a:p>
          <a:p>
            <a:pPr>
              <a:buFont typeface="Arial" panose="020B0604020202020204" pitchFamily="34" charset="0"/>
              <a:buChar char="•"/>
            </a:pPr>
            <a:r>
              <a:rPr lang="en-US" sz="2400" dirty="0"/>
              <a:t>Active duty (195K): 83% of total USMC strength</a:t>
            </a:r>
          </a:p>
          <a:p>
            <a:pPr>
              <a:buFont typeface="Arial" panose="020B0604020202020204" pitchFamily="34" charset="0"/>
              <a:buChar char="•"/>
            </a:pPr>
            <a:r>
              <a:rPr lang="en-US" sz="2400" dirty="0"/>
              <a:t>Reserves (39K):  17% of total USMC strength</a:t>
            </a:r>
          </a:p>
          <a:p>
            <a:pPr>
              <a:buFont typeface="Arial" panose="020B0604020202020204" pitchFamily="34" charset="0"/>
              <a:buChar char="•"/>
            </a:pPr>
            <a:r>
              <a:rPr lang="en-US" sz="2400" dirty="0"/>
              <a:t>Shorter but more frequent deployments</a:t>
            </a:r>
          </a:p>
          <a:p>
            <a:pPr>
              <a:buFont typeface="Arial" panose="020B0604020202020204" pitchFamily="34" charset="0"/>
              <a:buChar char="•"/>
            </a:pPr>
            <a:endParaRPr lang="en-US" sz="2400" dirty="0"/>
          </a:p>
        </p:txBody>
      </p:sp>
      <p:sp>
        <p:nvSpPr>
          <p:cNvPr id="3" name="Title 2"/>
          <p:cNvSpPr>
            <a:spLocks noGrp="1"/>
          </p:cNvSpPr>
          <p:nvPr>
            <p:ph type="title"/>
          </p:nvPr>
        </p:nvSpPr>
        <p:spPr/>
        <p:txBody>
          <a:bodyPr/>
          <a:lstStyle/>
          <a:p>
            <a:r>
              <a:rPr lang="en-US" dirty="0"/>
              <a:t>US Marine Corps	</a:t>
            </a:r>
          </a:p>
        </p:txBody>
      </p:sp>
    </p:spTree>
    <p:extLst>
      <p:ext uri="{BB962C8B-B14F-4D97-AF65-F5344CB8AC3E}">
        <p14:creationId xmlns:p14="http://schemas.microsoft.com/office/powerpoint/2010/main" val="318549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US Coast Guard (Active: 42K, Reserve 9K)</a:t>
            </a:r>
          </a:p>
          <a:p>
            <a:pPr lvl="1">
              <a:buFont typeface="Wingdings" panose="05000000000000000000" pitchFamily="2" charset="2"/>
              <a:buChar char="Ø"/>
            </a:pPr>
            <a:r>
              <a:rPr lang="en-US" sz="2800" dirty="0"/>
              <a:t>Operates under the Department of Homeland Security</a:t>
            </a:r>
          </a:p>
          <a:p>
            <a:pPr lvl="1">
              <a:buFont typeface="Wingdings" panose="05000000000000000000" pitchFamily="2" charset="2"/>
              <a:buChar char="Ø"/>
            </a:pPr>
            <a:r>
              <a:rPr lang="en-US" sz="2800" dirty="0"/>
              <a:t>Can be transferred to the Navy during war</a:t>
            </a:r>
          </a:p>
          <a:p>
            <a:pPr>
              <a:buFont typeface="Arial" panose="020B0604020202020204" pitchFamily="34" charset="0"/>
              <a:buChar char="•"/>
            </a:pPr>
            <a:r>
              <a:rPr lang="en-US" sz="2800" dirty="0"/>
              <a:t>US Public Health Service Commissioned Corps (6K)</a:t>
            </a:r>
          </a:p>
          <a:p>
            <a:pPr>
              <a:buFont typeface="Arial" panose="020B0604020202020204" pitchFamily="34" charset="0"/>
              <a:buChar char="•"/>
            </a:pPr>
            <a:r>
              <a:rPr lang="en-US" sz="2800" dirty="0"/>
              <a:t>National Oceanic and Atmospheric Administration Commissioned Corps (300)</a:t>
            </a:r>
          </a:p>
        </p:txBody>
      </p:sp>
      <p:sp>
        <p:nvSpPr>
          <p:cNvPr id="3" name="Title 2"/>
          <p:cNvSpPr>
            <a:spLocks noGrp="1"/>
          </p:cNvSpPr>
          <p:nvPr>
            <p:ph type="title"/>
          </p:nvPr>
        </p:nvSpPr>
        <p:spPr/>
        <p:txBody>
          <a:bodyPr/>
          <a:lstStyle/>
          <a:p>
            <a:r>
              <a:rPr lang="en-US" dirty="0"/>
              <a:t>Other Branches	</a:t>
            </a:r>
          </a:p>
        </p:txBody>
      </p:sp>
    </p:spTree>
    <p:extLst>
      <p:ext uri="{BB962C8B-B14F-4D97-AF65-F5344CB8AC3E}">
        <p14:creationId xmlns:p14="http://schemas.microsoft.com/office/powerpoint/2010/main" val="712112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Arial" panose="020B0604020202020204" pitchFamily="34" charset="0"/>
              <a:buChar char="•"/>
            </a:pPr>
            <a:r>
              <a:rPr lang="en-US" dirty="0"/>
              <a:t>Global War on Terror (GWOT)</a:t>
            </a:r>
          </a:p>
          <a:p>
            <a:pPr lvl="1">
              <a:buFont typeface="Wingdings" panose="05000000000000000000" pitchFamily="2" charset="2"/>
              <a:buChar char="Ø"/>
            </a:pPr>
            <a:r>
              <a:rPr lang="en-US" dirty="0"/>
              <a:t>War in Afghanistan/Operation Enduring Freedom (OEF) 2001-present</a:t>
            </a:r>
          </a:p>
          <a:p>
            <a:pPr lvl="1">
              <a:buFont typeface="Wingdings" panose="05000000000000000000" pitchFamily="2" charset="2"/>
              <a:buChar char="Ø"/>
            </a:pPr>
            <a:r>
              <a:rPr lang="en-US" dirty="0"/>
              <a:t>Iraq War/Operation Iraqi Freedom (OIF) 2003-20010</a:t>
            </a:r>
          </a:p>
          <a:p>
            <a:pPr lvl="1">
              <a:buFont typeface="Wingdings" panose="05000000000000000000" pitchFamily="2" charset="2"/>
              <a:buChar char="Ø"/>
            </a:pPr>
            <a:r>
              <a:rPr lang="en-US" dirty="0"/>
              <a:t>Operation New Dawn in 2010</a:t>
            </a:r>
          </a:p>
          <a:p>
            <a:pPr lvl="1">
              <a:buFont typeface="Wingdings" panose="05000000000000000000" pitchFamily="2" charset="2"/>
              <a:buChar char="Ø"/>
            </a:pPr>
            <a:endParaRPr lang="en-US" dirty="0"/>
          </a:p>
          <a:p>
            <a:pPr>
              <a:buFont typeface="Arial" panose="020B0604020202020204" pitchFamily="34" charset="0"/>
              <a:buChar char="•"/>
            </a:pPr>
            <a:r>
              <a:rPr lang="en-US" dirty="0"/>
              <a:t>War against ISIL (Islamic State Militants) in Syria and Iraq – Operation Inherent Resolve</a:t>
            </a:r>
          </a:p>
          <a:p>
            <a:pPr>
              <a:buFont typeface="Arial" panose="020B0604020202020204" pitchFamily="34" charset="0"/>
              <a:buChar char="•"/>
            </a:pPr>
            <a:r>
              <a:rPr lang="en-US" dirty="0"/>
              <a:t>Korea</a:t>
            </a:r>
          </a:p>
          <a:p>
            <a:pPr>
              <a:buFont typeface="Arial" panose="020B0604020202020204" pitchFamily="34" charset="0"/>
              <a:buChar char="•"/>
            </a:pPr>
            <a:r>
              <a:rPr lang="en-US" dirty="0"/>
              <a:t>Horn of Africa</a:t>
            </a:r>
          </a:p>
          <a:p>
            <a:pPr>
              <a:buFont typeface="Arial" panose="020B0604020202020204" pitchFamily="34" charset="0"/>
              <a:buChar char="•"/>
            </a:pPr>
            <a:r>
              <a:rPr lang="en-US" dirty="0"/>
              <a:t>Homeland Defense</a:t>
            </a:r>
          </a:p>
          <a:p>
            <a:pPr lvl="1"/>
            <a:endParaRPr lang="en-US" dirty="0"/>
          </a:p>
          <a:p>
            <a:endParaRPr lang="en-US" dirty="0"/>
          </a:p>
        </p:txBody>
      </p:sp>
      <p:sp>
        <p:nvSpPr>
          <p:cNvPr id="3" name="Title 2"/>
          <p:cNvSpPr>
            <a:spLocks noGrp="1"/>
          </p:cNvSpPr>
          <p:nvPr>
            <p:ph type="title"/>
          </p:nvPr>
        </p:nvSpPr>
        <p:spPr/>
        <p:txBody>
          <a:bodyPr/>
          <a:lstStyle/>
          <a:p>
            <a:r>
              <a:rPr lang="en-US" dirty="0"/>
              <a:t>Military Operations</a:t>
            </a:r>
          </a:p>
        </p:txBody>
      </p:sp>
    </p:spTree>
    <p:extLst>
      <p:ext uri="{BB962C8B-B14F-4D97-AF65-F5344CB8AC3E}">
        <p14:creationId xmlns:p14="http://schemas.microsoft.com/office/powerpoint/2010/main" val="256703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Army:  Loyalty, Duty, Respect, Selfless Service, Honor, Integrity, Personal Courage</a:t>
            </a:r>
          </a:p>
          <a:p>
            <a:endParaRPr lang="en-US" dirty="0"/>
          </a:p>
          <a:p>
            <a:r>
              <a:rPr lang="en-US" dirty="0"/>
              <a:t>Navy and Marine Corps:  Honor, Courage, Commitment</a:t>
            </a:r>
          </a:p>
          <a:p>
            <a:endParaRPr lang="en-US" dirty="0"/>
          </a:p>
          <a:p>
            <a:r>
              <a:rPr lang="en-US" dirty="0"/>
              <a:t>Air Force:  Integrity, Service before Self, Excellence</a:t>
            </a:r>
          </a:p>
          <a:p>
            <a:endParaRPr lang="en-US" dirty="0"/>
          </a:p>
          <a:p>
            <a:r>
              <a:rPr lang="en-US" dirty="0"/>
              <a:t>Coast Guard:  Honor, Respect, Devotion to Duty</a:t>
            </a:r>
          </a:p>
        </p:txBody>
      </p:sp>
      <p:sp>
        <p:nvSpPr>
          <p:cNvPr id="3" name="Title 2"/>
          <p:cNvSpPr>
            <a:spLocks noGrp="1"/>
          </p:cNvSpPr>
          <p:nvPr>
            <p:ph type="title"/>
          </p:nvPr>
        </p:nvSpPr>
        <p:spPr/>
        <p:txBody>
          <a:bodyPr/>
          <a:lstStyle/>
          <a:p>
            <a:r>
              <a:rPr lang="en-US" dirty="0"/>
              <a:t>Core Values</a:t>
            </a:r>
          </a:p>
        </p:txBody>
      </p:sp>
    </p:spTree>
    <p:extLst>
      <p:ext uri="{BB962C8B-B14F-4D97-AF65-F5344CB8AC3E}">
        <p14:creationId xmlns:p14="http://schemas.microsoft.com/office/powerpoint/2010/main" val="1892214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Rank</a:t>
            </a:r>
          </a:p>
          <a:p>
            <a:pPr lvl="1"/>
            <a:r>
              <a:rPr lang="en-US" dirty="0"/>
              <a:t>Officer (Commissioned): Overall management, planning and leadership; must have a bachelor’s degree</a:t>
            </a:r>
          </a:p>
          <a:p>
            <a:pPr lvl="2"/>
            <a:r>
              <a:rPr lang="en-US" dirty="0"/>
              <a:t>Pay grades O-1 thru O-10</a:t>
            </a:r>
          </a:p>
          <a:p>
            <a:pPr lvl="1"/>
            <a:r>
              <a:rPr lang="en-US" dirty="0"/>
              <a:t>Enlisted: the specialists of the military, the ones that carry out most missions</a:t>
            </a:r>
          </a:p>
          <a:p>
            <a:pPr lvl="2"/>
            <a:r>
              <a:rPr lang="en-US" dirty="0"/>
              <a:t>Pay Grades E-1 thru E-9</a:t>
            </a:r>
          </a:p>
          <a:p>
            <a:pPr lvl="1"/>
            <a:r>
              <a:rPr lang="en-US" dirty="0"/>
              <a:t>Non-commissioned Officers (NCO): Enlisted members that hold a position of authority and leadership</a:t>
            </a:r>
          </a:p>
          <a:p>
            <a:pPr lvl="2"/>
            <a:r>
              <a:rPr lang="en-US" dirty="0"/>
              <a:t>Pay grades E-5 thru E-9</a:t>
            </a:r>
          </a:p>
          <a:p>
            <a:pPr lvl="1"/>
            <a:r>
              <a:rPr lang="en-US" dirty="0"/>
              <a:t>Warrant Officer: Highly trained specialists</a:t>
            </a:r>
          </a:p>
          <a:p>
            <a:pPr lvl="2"/>
            <a:r>
              <a:rPr lang="en-US" dirty="0"/>
              <a:t>Pay grades W1 thru W5</a:t>
            </a:r>
          </a:p>
          <a:p>
            <a:pPr lvl="2"/>
            <a:endParaRPr lang="en-US" dirty="0"/>
          </a:p>
          <a:p>
            <a:r>
              <a:rPr lang="en-US" dirty="0"/>
              <a:t>Specialty:  MOS, AFSC, Ratings</a:t>
            </a:r>
          </a:p>
          <a:p>
            <a:endParaRPr lang="en-US" dirty="0"/>
          </a:p>
          <a:p>
            <a:pPr lvl="2"/>
            <a:endParaRPr lang="en-US" dirty="0"/>
          </a:p>
          <a:p>
            <a:pPr lvl="1"/>
            <a:endParaRPr lang="en-US" dirty="0"/>
          </a:p>
        </p:txBody>
      </p:sp>
      <p:sp>
        <p:nvSpPr>
          <p:cNvPr id="3" name="Title 2"/>
          <p:cNvSpPr>
            <a:spLocks noGrp="1"/>
          </p:cNvSpPr>
          <p:nvPr>
            <p:ph type="title"/>
          </p:nvPr>
        </p:nvSpPr>
        <p:spPr/>
        <p:txBody>
          <a:bodyPr/>
          <a:lstStyle/>
          <a:p>
            <a:r>
              <a:rPr lang="en-US" dirty="0"/>
              <a:t>Military Structure		</a:t>
            </a:r>
          </a:p>
        </p:txBody>
      </p:sp>
    </p:spTree>
    <p:extLst>
      <p:ext uri="{BB962C8B-B14F-4D97-AF65-F5344CB8AC3E}">
        <p14:creationId xmlns:p14="http://schemas.microsoft.com/office/powerpoint/2010/main" val="215840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Active Duty:  Full-time military</a:t>
            </a:r>
          </a:p>
          <a:p>
            <a:endParaRPr lang="en-US" dirty="0"/>
          </a:p>
          <a:p>
            <a:r>
              <a:rPr lang="en-US" dirty="0"/>
              <a:t>National Guard: </a:t>
            </a:r>
          </a:p>
          <a:p>
            <a:pPr lvl="1">
              <a:buFont typeface="Wingdings" panose="05000000000000000000" pitchFamily="2" charset="2"/>
              <a:buChar char="Ø"/>
            </a:pPr>
            <a:r>
              <a:rPr lang="en-US" dirty="0"/>
              <a:t>Part-time.  Minimum of 38 days/year. </a:t>
            </a:r>
          </a:p>
          <a:p>
            <a:pPr lvl="1">
              <a:buFont typeface="Wingdings" panose="05000000000000000000" pitchFamily="2" charset="2"/>
              <a:buChar char="Ø"/>
            </a:pPr>
            <a:r>
              <a:rPr lang="en-US" dirty="0"/>
              <a:t>Full-time force, Active Guard Reserve (AGR)</a:t>
            </a:r>
          </a:p>
          <a:p>
            <a:pPr lvl="1">
              <a:buFont typeface="Wingdings" panose="05000000000000000000" pitchFamily="2" charset="2"/>
              <a:buChar char="Ø"/>
            </a:pPr>
            <a:r>
              <a:rPr lang="en-US" dirty="0"/>
              <a:t>Dual mission; federal and state mission</a:t>
            </a:r>
          </a:p>
          <a:p>
            <a:pPr lvl="1">
              <a:buFont typeface="Wingdings" panose="05000000000000000000" pitchFamily="2" charset="2"/>
              <a:buChar char="Ø"/>
            </a:pPr>
            <a:r>
              <a:rPr lang="en-US" dirty="0"/>
              <a:t>Army and Air Force only</a:t>
            </a:r>
          </a:p>
          <a:p>
            <a:endParaRPr lang="en-US" dirty="0"/>
          </a:p>
          <a:p>
            <a:r>
              <a:rPr lang="en-US" dirty="0"/>
              <a:t>Reserves:  </a:t>
            </a:r>
          </a:p>
          <a:p>
            <a:pPr lvl="1"/>
            <a:r>
              <a:rPr lang="en-US" dirty="0"/>
              <a:t>Part-time</a:t>
            </a:r>
          </a:p>
          <a:p>
            <a:pPr lvl="1"/>
            <a:r>
              <a:rPr lang="en-US" dirty="0"/>
              <a:t>Full-time AGR</a:t>
            </a:r>
          </a:p>
        </p:txBody>
      </p:sp>
      <p:sp>
        <p:nvSpPr>
          <p:cNvPr id="3" name="Title 2"/>
          <p:cNvSpPr>
            <a:spLocks noGrp="1"/>
          </p:cNvSpPr>
          <p:nvPr>
            <p:ph type="title"/>
          </p:nvPr>
        </p:nvSpPr>
        <p:spPr/>
        <p:txBody>
          <a:bodyPr>
            <a:normAutofit/>
          </a:bodyPr>
          <a:lstStyle/>
          <a:p>
            <a:r>
              <a:rPr lang="en-US" dirty="0"/>
              <a:t>Status</a:t>
            </a:r>
          </a:p>
        </p:txBody>
      </p:sp>
    </p:spTree>
    <p:extLst>
      <p:ext uri="{BB962C8B-B14F-4D97-AF65-F5344CB8AC3E}">
        <p14:creationId xmlns:p14="http://schemas.microsoft.com/office/powerpoint/2010/main" val="3132297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sz="3200" dirty="0"/>
              <a:t>Individual service cultures – rivalries</a:t>
            </a:r>
          </a:p>
          <a:p>
            <a:pPr>
              <a:lnSpc>
                <a:spcPct val="200000"/>
              </a:lnSpc>
            </a:pPr>
            <a:r>
              <a:rPr lang="en-US" sz="3200" dirty="0"/>
              <a:t>Uniforms</a:t>
            </a:r>
          </a:p>
          <a:p>
            <a:pPr>
              <a:lnSpc>
                <a:spcPct val="200000"/>
              </a:lnSpc>
            </a:pPr>
            <a:r>
              <a:rPr lang="en-US" sz="3200" dirty="0"/>
              <a:t>Rank/Insignia</a:t>
            </a:r>
          </a:p>
          <a:p>
            <a:pPr lvl="1">
              <a:lnSpc>
                <a:spcPct val="200000"/>
              </a:lnSpc>
              <a:buFont typeface="Wingdings" panose="05000000000000000000" pitchFamily="2" charset="2"/>
              <a:buChar char="Ø"/>
            </a:pPr>
            <a:r>
              <a:rPr lang="en-US" sz="3200" dirty="0"/>
              <a:t>Army, Air Force, Marines versus Navy</a:t>
            </a:r>
          </a:p>
          <a:p>
            <a:pPr lvl="1"/>
            <a:endParaRPr lang="en-US" dirty="0"/>
          </a:p>
          <a:p>
            <a:pPr lvl="1"/>
            <a:endParaRPr lang="en-US" dirty="0"/>
          </a:p>
        </p:txBody>
      </p:sp>
      <p:sp>
        <p:nvSpPr>
          <p:cNvPr id="3" name="Title 2"/>
          <p:cNvSpPr>
            <a:spLocks noGrp="1"/>
          </p:cNvSpPr>
          <p:nvPr>
            <p:ph type="title"/>
          </p:nvPr>
        </p:nvSpPr>
        <p:spPr/>
        <p:txBody>
          <a:bodyPr/>
          <a:lstStyle/>
          <a:p>
            <a:r>
              <a:rPr lang="en-US" dirty="0"/>
              <a:t>Branch of Service Differences</a:t>
            </a:r>
          </a:p>
        </p:txBody>
      </p:sp>
    </p:spTree>
    <p:extLst>
      <p:ext uri="{BB962C8B-B14F-4D97-AF65-F5344CB8AC3E}">
        <p14:creationId xmlns:p14="http://schemas.microsoft.com/office/powerpoint/2010/main" val="394854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3200" b="1" u="sng" dirty="0"/>
              <a:t>Recruit Training</a:t>
            </a:r>
          </a:p>
          <a:p>
            <a:pPr marL="0" indent="0">
              <a:buNone/>
            </a:pPr>
            <a:r>
              <a:rPr lang="en-US" b="1" dirty="0"/>
              <a:t>Marines</a:t>
            </a:r>
            <a:r>
              <a:rPr lang="en-US" dirty="0"/>
              <a:t>: Rise at 0500, train until 2000</a:t>
            </a:r>
          </a:p>
          <a:p>
            <a:pPr marL="0" indent="0">
              <a:buNone/>
            </a:pPr>
            <a:endParaRPr lang="en-US" dirty="0"/>
          </a:p>
          <a:p>
            <a:pPr marL="0" indent="0">
              <a:buNone/>
            </a:pPr>
            <a:r>
              <a:rPr lang="en-US" b="1" dirty="0"/>
              <a:t>Army</a:t>
            </a:r>
            <a:r>
              <a:rPr lang="en-US" dirty="0"/>
              <a:t>:  Rise at 0600, train until 1900</a:t>
            </a:r>
          </a:p>
          <a:p>
            <a:pPr marL="0" indent="0">
              <a:buNone/>
            </a:pPr>
            <a:endParaRPr lang="en-US" dirty="0"/>
          </a:p>
          <a:p>
            <a:pPr marL="0" indent="0">
              <a:buNone/>
            </a:pPr>
            <a:r>
              <a:rPr lang="en-US" b="1" dirty="0"/>
              <a:t>Navy</a:t>
            </a:r>
            <a:r>
              <a:rPr lang="en-US" dirty="0"/>
              <a:t>:  Rise at 0900, train until 1100, lunch until 1300, train until 1600</a:t>
            </a:r>
          </a:p>
          <a:p>
            <a:pPr marL="0" indent="0">
              <a:buNone/>
            </a:pPr>
            <a:endParaRPr lang="en-US" dirty="0"/>
          </a:p>
          <a:p>
            <a:pPr marL="0" indent="0">
              <a:buNone/>
            </a:pPr>
            <a:r>
              <a:rPr lang="en-US" b="1" dirty="0"/>
              <a:t>Air Force</a:t>
            </a:r>
            <a:r>
              <a:rPr lang="en-US" dirty="0"/>
              <a:t>:  Rise at 1000, breakfast in bed, lunch at 1200, nap at 1400, training ceases at 1500</a:t>
            </a:r>
          </a:p>
        </p:txBody>
      </p:sp>
      <p:sp>
        <p:nvSpPr>
          <p:cNvPr id="3" name="Title 2"/>
          <p:cNvSpPr>
            <a:spLocks noGrp="1"/>
          </p:cNvSpPr>
          <p:nvPr>
            <p:ph type="title"/>
          </p:nvPr>
        </p:nvSpPr>
        <p:spPr/>
        <p:txBody>
          <a:bodyPr/>
          <a:lstStyle/>
          <a:p>
            <a:r>
              <a:rPr lang="en-US" dirty="0"/>
              <a:t>Example of Service Differences	</a:t>
            </a:r>
          </a:p>
        </p:txBody>
      </p:sp>
    </p:spTree>
    <p:extLst>
      <p:ext uri="{BB962C8B-B14F-4D97-AF65-F5344CB8AC3E}">
        <p14:creationId xmlns:p14="http://schemas.microsoft.com/office/powerpoint/2010/main" val="342049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86200"/>
            <a:ext cx="8305800" cy="1905000"/>
          </a:xfrm>
        </p:spPr>
        <p:txBody>
          <a:bodyPr/>
          <a:lstStyle/>
          <a:p>
            <a:pPr marL="342900" indent="-342900" algn="l">
              <a:buFont typeface="Arial" panose="020B0604020202020204" pitchFamily="34" charset="0"/>
              <a:buChar char="•"/>
            </a:pPr>
            <a:endParaRPr lang="en-US" sz="2400" dirty="0"/>
          </a:p>
        </p:txBody>
      </p:sp>
      <p:sp>
        <p:nvSpPr>
          <p:cNvPr id="2" name="Title 1"/>
          <p:cNvSpPr>
            <a:spLocks noGrp="1"/>
          </p:cNvSpPr>
          <p:nvPr>
            <p:ph type="ctrTitle"/>
          </p:nvPr>
        </p:nvSpPr>
        <p:spPr>
          <a:xfrm>
            <a:off x="457200" y="1433732"/>
            <a:ext cx="8305800" cy="2985868"/>
          </a:xfrm>
        </p:spPr>
        <p:txBody>
          <a:bodyPr/>
          <a:lstStyle/>
          <a:p>
            <a:r>
              <a:rPr lang="en-US" dirty="0"/>
              <a:t>Understanding Military Culture</a:t>
            </a:r>
            <a:br>
              <a:rPr lang="en-US" dirty="0"/>
            </a:br>
            <a:r>
              <a:rPr lang="en-US" sz="3200" dirty="0"/>
              <a:t>and why is that important?</a:t>
            </a:r>
            <a:br>
              <a:rPr lang="en-US" sz="3200" dirty="0"/>
            </a:br>
            <a:endParaRPr lang="en-US" sz="3200" dirty="0"/>
          </a:p>
        </p:txBody>
      </p:sp>
    </p:spTree>
    <p:extLst>
      <p:ext uri="{BB962C8B-B14F-4D97-AF65-F5344CB8AC3E}">
        <p14:creationId xmlns:p14="http://schemas.microsoft.com/office/powerpoint/2010/main" val="736810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WWII</a:t>
            </a:r>
          </a:p>
          <a:p>
            <a:pPr lvl="1">
              <a:buFont typeface="Wingdings" panose="05000000000000000000" pitchFamily="2" charset="2"/>
              <a:buChar char="Ø"/>
            </a:pPr>
            <a:r>
              <a:rPr lang="en-US" dirty="0"/>
              <a:t>Dying at a rate of 670/day</a:t>
            </a:r>
          </a:p>
          <a:p>
            <a:pPr lvl="1">
              <a:buFont typeface="Wingdings" panose="05000000000000000000" pitchFamily="2" charset="2"/>
              <a:buChar char="Ø"/>
            </a:pPr>
            <a:r>
              <a:rPr lang="en-US" dirty="0"/>
              <a:t>Reunions are rare now but have had many years to share experiences with comrades</a:t>
            </a:r>
          </a:p>
          <a:p>
            <a:r>
              <a:rPr lang="en-US" dirty="0"/>
              <a:t>Vietnam</a:t>
            </a:r>
          </a:p>
          <a:p>
            <a:r>
              <a:rPr lang="en-US" dirty="0"/>
              <a:t>Korea</a:t>
            </a:r>
          </a:p>
          <a:p>
            <a:pPr lvl="1">
              <a:buFont typeface="Wingdings" panose="05000000000000000000" pitchFamily="2" charset="2"/>
              <a:buChar char="Ø"/>
            </a:pPr>
            <a:r>
              <a:rPr lang="en-US" dirty="0"/>
              <a:t>Very unpopular wars</a:t>
            </a:r>
          </a:p>
          <a:p>
            <a:pPr lvl="1">
              <a:buFont typeface="Wingdings" panose="05000000000000000000" pitchFamily="2" charset="2"/>
              <a:buChar char="Ø"/>
            </a:pPr>
            <a:r>
              <a:rPr lang="en-US" dirty="0"/>
              <a:t>Those who served, vilified and treated poorly</a:t>
            </a:r>
          </a:p>
          <a:p>
            <a:pPr lvl="1">
              <a:buFont typeface="Wingdings" panose="05000000000000000000" pitchFamily="2" charset="2"/>
              <a:buChar char="Ø"/>
            </a:pPr>
            <a:r>
              <a:rPr lang="en-US" dirty="0"/>
              <a:t>High incidence of alcoholism, homelessness, undiagnosed PTSD</a:t>
            </a:r>
          </a:p>
          <a:p>
            <a:r>
              <a:rPr lang="en-US" dirty="0"/>
              <a:t>Gulf War Veterans:  Desert Storm, OIF, OEF</a:t>
            </a:r>
          </a:p>
          <a:p>
            <a:pPr lvl="1">
              <a:buFont typeface="Wingdings" panose="05000000000000000000" pitchFamily="2" charset="2"/>
              <a:buChar char="Ø"/>
            </a:pPr>
            <a:r>
              <a:rPr lang="en-US" dirty="0"/>
              <a:t>Less lethal, survival rate with severe injuries is higher</a:t>
            </a:r>
          </a:p>
          <a:p>
            <a:pPr lvl="1">
              <a:buFont typeface="Wingdings" panose="05000000000000000000" pitchFamily="2" charset="2"/>
              <a:buChar char="Ø"/>
            </a:pPr>
            <a:r>
              <a:rPr lang="en-US" dirty="0"/>
              <a:t>Welcomed home and treated like heroes</a:t>
            </a:r>
          </a:p>
          <a:p>
            <a:pPr lvl="1">
              <a:buFont typeface="Wingdings" panose="05000000000000000000" pitchFamily="2" charset="2"/>
              <a:buChar char="Ø"/>
            </a:pPr>
            <a:r>
              <a:rPr lang="en-US" dirty="0"/>
              <a:t>Mental health issues, while just as bad, do not carry the stigma of previous conflicts</a:t>
            </a:r>
          </a:p>
          <a:p>
            <a:pPr lvl="1">
              <a:buFont typeface="Wingdings" panose="05000000000000000000" pitchFamily="2" charset="2"/>
              <a:buChar char="Ø"/>
            </a:pPr>
            <a:endParaRPr lang="en-US" dirty="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a:p>
        </p:txBody>
      </p:sp>
      <p:sp>
        <p:nvSpPr>
          <p:cNvPr id="3" name="Title 2"/>
          <p:cNvSpPr>
            <a:spLocks noGrp="1"/>
          </p:cNvSpPr>
          <p:nvPr>
            <p:ph type="title"/>
          </p:nvPr>
        </p:nvSpPr>
        <p:spPr/>
        <p:txBody>
          <a:bodyPr>
            <a:normAutofit/>
          </a:bodyPr>
          <a:lstStyle/>
          <a:p>
            <a:r>
              <a:rPr lang="en-US" dirty="0"/>
              <a:t>Differences between conflicts</a:t>
            </a:r>
          </a:p>
        </p:txBody>
      </p:sp>
    </p:spTree>
    <p:extLst>
      <p:ext uri="{BB962C8B-B14F-4D97-AF65-F5344CB8AC3E}">
        <p14:creationId xmlns:p14="http://schemas.microsoft.com/office/powerpoint/2010/main" val="1674553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sz="3200" dirty="0"/>
              <a:t>Leadership skills, especially under duress</a:t>
            </a:r>
          </a:p>
          <a:p>
            <a:pPr>
              <a:lnSpc>
                <a:spcPct val="200000"/>
              </a:lnSpc>
            </a:pPr>
            <a:r>
              <a:rPr lang="en-US" sz="3200" dirty="0"/>
              <a:t>Maturity and focus</a:t>
            </a:r>
          </a:p>
          <a:p>
            <a:pPr>
              <a:lnSpc>
                <a:spcPct val="200000"/>
              </a:lnSpc>
            </a:pPr>
            <a:r>
              <a:rPr lang="en-US" sz="3200" dirty="0"/>
              <a:t>Confidence</a:t>
            </a:r>
          </a:p>
          <a:p>
            <a:pPr>
              <a:lnSpc>
                <a:spcPct val="200000"/>
              </a:lnSpc>
            </a:pPr>
            <a:r>
              <a:rPr lang="en-US" sz="3200" dirty="0"/>
              <a:t>Unit cohesion and Camaraderie</a:t>
            </a:r>
          </a:p>
          <a:p>
            <a:endParaRPr lang="en-US" dirty="0"/>
          </a:p>
        </p:txBody>
      </p:sp>
      <p:sp>
        <p:nvSpPr>
          <p:cNvPr id="3" name="Title 2"/>
          <p:cNvSpPr>
            <a:spLocks noGrp="1"/>
          </p:cNvSpPr>
          <p:nvPr>
            <p:ph type="title"/>
          </p:nvPr>
        </p:nvSpPr>
        <p:spPr/>
        <p:txBody>
          <a:bodyPr/>
          <a:lstStyle/>
          <a:p>
            <a:r>
              <a:rPr lang="en-US" dirty="0"/>
              <a:t>Positives of Military Service	</a:t>
            </a:r>
          </a:p>
        </p:txBody>
      </p:sp>
    </p:spTree>
    <p:extLst>
      <p:ext uri="{BB962C8B-B14F-4D97-AF65-F5344CB8AC3E}">
        <p14:creationId xmlns:p14="http://schemas.microsoft.com/office/powerpoint/2010/main" val="134996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nSpc>
                <a:spcPct val="200000"/>
              </a:lnSpc>
            </a:pPr>
            <a:r>
              <a:rPr lang="en-US" sz="2800" dirty="0"/>
              <a:t>15% female</a:t>
            </a:r>
          </a:p>
          <a:p>
            <a:pPr>
              <a:lnSpc>
                <a:spcPct val="200000"/>
              </a:lnSpc>
            </a:pPr>
            <a:r>
              <a:rPr lang="en-US" sz="2800" dirty="0"/>
              <a:t>25% minorities</a:t>
            </a:r>
          </a:p>
          <a:p>
            <a:pPr>
              <a:lnSpc>
                <a:spcPct val="200000"/>
              </a:lnSpc>
            </a:pPr>
            <a:r>
              <a:rPr lang="en-US" sz="2800" dirty="0"/>
              <a:t>92.5% with High School diplomas or higher</a:t>
            </a:r>
          </a:p>
          <a:p>
            <a:pPr>
              <a:lnSpc>
                <a:spcPct val="200000"/>
              </a:lnSpc>
            </a:pPr>
            <a:r>
              <a:rPr lang="en-US" sz="2800" dirty="0"/>
              <a:t>89.3% with bachelor’s degrees or higher</a:t>
            </a:r>
          </a:p>
          <a:p>
            <a:pPr>
              <a:lnSpc>
                <a:spcPct val="200000"/>
              </a:lnSpc>
            </a:pPr>
            <a:r>
              <a:rPr lang="en-US" sz="2800" dirty="0"/>
              <a:t>Average age is 25-30</a:t>
            </a:r>
          </a:p>
        </p:txBody>
      </p:sp>
      <p:sp>
        <p:nvSpPr>
          <p:cNvPr id="3" name="Title 2"/>
          <p:cNvSpPr>
            <a:spLocks noGrp="1"/>
          </p:cNvSpPr>
          <p:nvPr>
            <p:ph type="title"/>
          </p:nvPr>
        </p:nvSpPr>
        <p:spPr/>
        <p:txBody>
          <a:bodyPr/>
          <a:lstStyle/>
          <a:p>
            <a:r>
              <a:rPr lang="en-US" dirty="0"/>
              <a:t>Demographics (active duty)</a:t>
            </a:r>
          </a:p>
        </p:txBody>
      </p:sp>
    </p:spTree>
    <p:extLst>
      <p:ext uri="{BB962C8B-B14F-4D97-AF65-F5344CB8AC3E}">
        <p14:creationId xmlns:p14="http://schemas.microsoft.com/office/powerpoint/2010/main" val="2009747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Thank them for their service</a:t>
            </a:r>
          </a:p>
          <a:p>
            <a:r>
              <a:rPr lang="en-US" dirty="0"/>
              <a:t>Listen non-judgmentally</a:t>
            </a:r>
          </a:p>
          <a:p>
            <a:r>
              <a:rPr lang="en-US" dirty="0"/>
              <a:t>Ask open-ended questions about their service and symptoms/disabilities, issues</a:t>
            </a:r>
          </a:p>
          <a:p>
            <a:r>
              <a:rPr lang="en-US" dirty="0"/>
              <a:t>Be aware of the veterans feelings about shame, survivor’s guilt, problems dealing with stress and civilian life, etc.</a:t>
            </a:r>
          </a:p>
          <a:p>
            <a:r>
              <a:rPr lang="en-US" dirty="0"/>
              <a:t>Must follow through with offers of help</a:t>
            </a:r>
          </a:p>
          <a:p>
            <a:r>
              <a:rPr lang="en-US" dirty="0"/>
              <a:t>Ensure their families are involved and know of services available to them also</a:t>
            </a:r>
          </a:p>
        </p:txBody>
      </p:sp>
      <p:sp>
        <p:nvSpPr>
          <p:cNvPr id="3" name="Title 2"/>
          <p:cNvSpPr>
            <a:spLocks noGrp="1"/>
          </p:cNvSpPr>
          <p:nvPr>
            <p:ph type="title"/>
          </p:nvPr>
        </p:nvSpPr>
        <p:spPr/>
        <p:txBody>
          <a:bodyPr/>
          <a:lstStyle/>
          <a:p>
            <a:r>
              <a:rPr lang="en-US" dirty="0"/>
              <a:t>How to talk to a Veteran</a:t>
            </a:r>
          </a:p>
        </p:txBody>
      </p:sp>
    </p:spTree>
    <p:extLst>
      <p:ext uri="{BB962C8B-B14F-4D97-AF65-F5344CB8AC3E}">
        <p14:creationId xmlns:p14="http://schemas.microsoft.com/office/powerpoint/2010/main" val="3865523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Don’t act like you know how he/she is feeling</a:t>
            </a:r>
          </a:p>
          <a:p>
            <a:r>
              <a:rPr lang="en-US" sz="2800" dirty="0"/>
              <a:t>Do not get into a discussion on your political analysis of the war</a:t>
            </a:r>
          </a:p>
          <a:p>
            <a:r>
              <a:rPr lang="en-US" sz="2800" dirty="0"/>
              <a:t>Do not rush the veteran into anything (unless suicidal)</a:t>
            </a:r>
          </a:p>
          <a:p>
            <a:r>
              <a:rPr lang="en-US" sz="2800" dirty="0"/>
              <a:t>Don’t press for detailed accounts of traumatic events </a:t>
            </a:r>
          </a:p>
          <a:p>
            <a:r>
              <a:rPr lang="en-US" sz="2800" dirty="0"/>
              <a:t>Don’t tell them that they were lucky</a:t>
            </a:r>
          </a:p>
          <a:p>
            <a:r>
              <a:rPr lang="en-US" sz="2800" dirty="0"/>
              <a:t>Don’t make decisions for them</a:t>
            </a:r>
          </a:p>
        </p:txBody>
      </p:sp>
      <p:sp>
        <p:nvSpPr>
          <p:cNvPr id="3" name="Title 2"/>
          <p:cNvSpPr>
            <a:spLocks noGrp="1"/>
          </p:cNvSpPr>
          <p:nvPr>
            <p:ph type="title"/>
          </p:nvPr>
        </p:nvSpPr>
        <p:spPr/>
        <p:txBody>
          <a:bodyPr/>
          <a:lstStyle/>
          <a:p>
            <a:r>
              <a:rPr lang="en-US" dirty="0"/>
              <a:t>How NOT to talk to a Veteran	</a:t>
            </a:r>
          </a:p>
        </p:txBody>
      </p:sp>
    </p:spTree>
    <p:extLst>
      <p:ext uri="{BB962C8B-B14F-4D97-AF65-F5344CB8AC3E}">
        <p14:creationId xmlns:p14="http://schemas.microsoft.com/office/powerpoint/2010/main" val="1504624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Mortality Rates for injuries</a:t>
            </a:r>
          </a:p>
          <a:p>
            <a:pPr lvl="1"/>
            <a:r>
              <a:rPr lang="en-US" dirty="0"/>
              <a:t>WWII		30%</a:t>
            </a:r>
          </a:p>
          <a:p>
            <a:pPr lvl="1"/>
            <a:r>
              <a:rPr lang="en-US" dirty="0"/>
              <a:t>Vietnam		24%</a:t>
            </a:r>
          </a:p>
          <a:p>
            <a:pPr lvl="1"/>
            <a:r>
              <a:rPr lang="en-US" dirty="0"/>
              <a:t>OEF/OIF</a:t>
            </a:r>
            <a:r>
              <a:rPr lang="en-US"/>
              <a:t>		10</a:t>
            </a:r>
            <a:r>
              <a:rPr lang="en-US" dirty="0"/>
              <a:t>%</a:t>
            </a:r>
          </a:p>
          <a:p>
            <a:pPr marL="365760" lvl="1" indent="0">
              <a:buNone/>
            </a:pPr>
            <a:endParaRPr lang="en-US" dirty="0"/>
          </a:p>
          <a:p>
            <a:pPr marL="0" indent="0">
              <a:buNone/>
            </a:pPr>
            <a:r>
              <a:rPr lang="en-US" dirty="0"/>
              <a:t>More Survivors 	 more survivors with long-term injuries and disabilities</a:t>
            </a:r>
          </a:p>
          <a:p>
            <a:pPr marL="0" indent="0">
              <a:buNone/>
            </a:pPr>
            <a:endParaRPr lang="en-US" dirty="0"/>
          </a:p>
          <a:p>
            <a:pPr marL="0" indent="0">
              <a:buNone/>
            </a:pPr>
            <a:r>
              <a:rPr lang="en-US" dirty="0"/>
              <a:t>OIF/OEF</a:t>
            </a:r>
          </a:p>
          <a:p>
            <a:endParaRPr lang="en-US" dirty="0"/>
          </a:p>
          <a:p>
            <a:r>
              <a:rPr lang="en-US" dirty="0"/>
              <a:t>97% of injuries caused by explosions, mostly IEDs</a:t>
            </a:r>
          </a:p>
          <a:p>
            <a:r>
              <a:rPr lang="en-US" dirty="0"/>
              <a:t>50% of injuries were to head and neck</a:t>
            </a:r>
          </a:p>
          <a:p>
            <a:r>
              <a:rPr lang="en-US" dirty="0"/>
              <a:t>20% of wounded had some degree of brain injury</a:t>
            </a:r>
          </a:p>
        </p:txBody>
      </p:sp>
      <p:sp>
        <p:nvSpPr>
          <p:cNvPr id="3" name="Title 2"/>
          <p:cNvSpPr>
            <a:spLocks noGrp="1"/>
          </p:cNvSpPr>
          <p:nvPr>
            <p:ph type="title"/>
          </p:nvPr>
        </p:nvSpPr>
        <p:spPr/>
        <p:txBody>
          <a:bodyPr/>
          <a:lstStyle/>
          <a:p>
            <a:r>
              <a:rPr lang="en-US" dirty="0"/>
              <a:t>Combat Injuries</a:t>
            </a:r>
          </a:p>
        </p:txBody>
      </p:sp>
      <p:sp>
        <p:nvSpPr>
          <p:cNvPr id="4" name="Right Arrow 3"/>
          <p:cNvSpPr/>
          <p:nvPr/>
        </p:nvSpPr>
        <p:spPr>
          <a:xfrm>
            <a:off x="2743200" y="3052618"/>
            <a:ext cx="4892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816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200000"/>
              </a:lnSpc>
            </a:pPr>
            <a:r>
              <a:rPr lang="en-US" sz="3200" dirty="0"/>
              <a:t>Eye Injuries</a:t>
            </a:r>
          </a:p>
          <a:p>
            <a:pPr>
              <a:lnSpc>
                <a:spcPct val="200000"/>
              </a:lnSpc>
            </a:pPr>
            <a:r>
              <a:rPr lang="en-US" sz="3200" dirty="0"/>
              <a:t>Lower extremity injuries and amputations</a:t>
            </a:r>
          </a:p>
          <a:p>
            <a:pPr>
              <a:lnSpc>
                <a:spcPct val="200000"/>
              </a:lnSpc>
            </a:pPr>
            <a:r>
              <a:rPr lang="en-US" sz="3200" dirty="0"/>
              <a:t>Traumatic brain injuries</a:t>
            </a:r>
          </a:p>
          <a:p>
            <a:pPr>
              <a:lnSpc>
                <a:spcPct val="200000"/>
              </a:lnSpc>
            </a:pPr>
            <a:r>
              <a:rPr lang="en-US" sz="3200" dirty="0"/>
              <a:t>Repeated/serial traumatic brain injuries</a:t>
            </a:r>
          </a:p>
        </p:txBody>
      </p:sp>
      <p:sp>
        <p:nvSpPr>
          <p:cNvPr id="3" name="Title 2"/>
          <p:cNvSpPr>
            <a:spLocks noGrp="1"/>
          </p:cNvSpPr>
          <p:nvPr>
            <p:ph type="title"/>
          </p:nvPr>
        </p:nvSpPr>
        <p:spPr/>
        <p:txBody>
          <a:bodyPr>
            <a:normAutofit/>
          </a:bodyPr>
          <a:lstStyle/>
          <a:p>
            <a:r>
              <a:rPr lang="en-US" dirty="0"/>
              <a:t>Signature Injuries OEF/OIF</a:t>
            </a:r>
          </a:p>
        </p:txBody>
      </p:sp>
    </p:spTree>
    <p:extLst>
      <p:ext uri="{BB962C8B-B14F-4D97-AF65-F5344CB8AC3E}">
        <p14:creationId xmlns:p14="http://schemas.microsoft.com/office/powerpoint/2010/main" val="1614342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50000"/>
              </a:lnSpc>
            </a:pPr>
            <a:r>
              <a:rPr lang="en-US" sz="2800" dirty="0"/>
              <a:t>Increased risk for Post Traumatic Stress Disorder (PTSD)</a:t>
            </a:r>
          </a:p>
          <a:p>
            <a:pPr lvl="1">
              <a:lnSpc>
                <a:spcPct val="150000"/>
              </a:lnSpc>
              <a:buFont typeface="Wingdings" panose="05000000000000000000" pitchFamily="2" charset="2"/>
              <a:buChar char="Ø"/>
            </a:pPr>
            <a:r>
              <a:rPr lang="en-US" sz="2800" dirty="0"/>
              <a:t>Increases with multiple deployments</a:t>
            </a:r>
          </a:p>
          <a:p>
            <a:pPr>
              <a:lnSpc>
                <a:spcPct val="150000"/>
              </a:lnSpc>
              <a:buSzPct val="120000"/>
              <a:buFont typeface="Arial" panose="020B0604020202020204" pitchFamily="34" charset="0"/>
              <a:buChar char="•"/>
            </a:pPr>
            <a:r>
              <a:rPr lang="en-US" sz="2800" dirty="0"/>
              <a:t>Increased risk for depression</a:t>
            </a:r>
          </a:p>
          <a:p>
            <a:pPr>
              <a:lnSpc>
                <a:spcPct val="150000"/>
              </a:lnSpc>
              <a:buSzPct val="120000"/>
              <a:buFont typeface="Arial" panose="020B0604020202020204" pitchFamily="34" charset="0"/>
              <a:buChar char="•"/>
            </a:pPr>
            <a:r>
              <a:rPr lang="en-US" sz="2800" dirty="0"/>
              <a:t>Increased risk for alcohol-related problems</a:t>
            </a:r>
          </a:p>
          <a:p>
            <a:pPr>
              <a:lnSpc>
                <a:spcPct val="150000"/>
              </a:lnSpc>
              <a:buSzPct val="120000"/>
              <a:buFont typeface="Arial" panose="020B0604020202020204" pitchFamily="34" charset="0"/>
              <a:buChar char="•"/>
            </a:pPr>
            <a:r>
              <a:rPr lang="en-US" sz="2800" dirty="0"/>
              <a:t>Increased exposure to injury, including TBI</a:t>
            </a:r>
          </a:p>
          <a:p>
            <a:pPr>
              <a:lnSpc>
                <a:spcPct val="150000"/>
              </a:lnSpc>
              <a:buSzPct val="120000"/>
              <a:buFont typeface="Arial" panose="020B0604020202020204" pitchFamily="34" charset="0"/>
              <a:buChar char="•"/>
            </a:pPr>
            <a:r>
              <a:rPr lang="en-US" sz="2800" dirty="0"/>
              <a:t>These problems are not mutually exclusive</a:t>
            </a:r>
          </a:p>
          <a:p>
            <a:pPr>
              <a:buSzPct val="120000"/>
              <a:buFont typeface="Arial" panose="020B0604020202020204" pitchFamily="34" charset="0"/>
              <a:buChar char="•"/>
            </a:pPr>
            <a:endParaRPr lang="en-US" dirty="0"/>
          </a:p>
          <a:p>
            <a:pPr lvl="1">
              <a:buFont typeface="Wingdings" panose="05000000000000000000" pitchFamily="2" charset="2"/>
              <a:buChar char="Ø"/>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a:t>Combat Exposure Effects</a:t>
            </a:r>
          </a:p>
        </p:txBody>
      </p:sp>
    </p:spTree>
    <p:extLst>
      <p:ext uri="{BB962C8B-B14F-4D97-AF65-F5344CB8AC3E}">
        <p14:creationId xmlns:p14="http://schemas.microsoft.com/office/powerpoint/2010/main" val="3045552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An anxiety disorder:</a:t>
            </a:r>
          </a:p>
          <a:p>
            <a:pPr>
              <a:buFont typeface="Wingdings" panose="05000000000000000000" pitchFamily="2" charset="2"/>
              <a:buChar char="Ø"/>
            </a:pPr>
            <a:r>
              <a:rPr lang="en-US" sz="3200" dirty="0"/>
              <a:t>Characterized by emotional instability after stressful event(s)</a:t>
            </a:r>
          </a:p>
          <a:p>
            <a:pPr>
              <a:buFont typeface="Wingdings" panose="05000000000000000000" pitchFamily="2" charset="2"/>
              <a:buChar char="Ø"/>
            </a:pPr>
            <a:r>
              <a:rPr lang="en-US" sz="3200" dirty="0"/>
              <a:t>Trauma that overwhelmed the person’s usual psychological defenses</a:t>
            </a:r>
          </a:p>
          <a:p>
            <a:pPr>
              <a:buFont typeface="Wingdings" panose="05000000000000000000" pitchFamily="2" charset="2"/>
              <a:buChar char="Ø"/>
            </a:pPr>
            <a:r>
              <a:rPr lang="en-US" sz="3200" dirty="0"/>
              <a:t>Trauma created an unmanageable memory that causes ongoing emotional outbursts and depression when reminded of event</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What is PTSD?	</a:t>
            </a:r>
          </a:p>
        </p:txBody>
      </p:sp>
    </p:spTree>
    <p:extLst>
      <p:ext uri="{BB962C8B-B14F-4D97-AF65-F5344CB8AC3E}">
        <p14:creationId xmlns:p14="http://schemas.microsoft.com/office/powerpoint/2010/main" val="678812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Intrusive </a:t>
            </a:r>
          </a:p>
          <a:p>
            <a:pPr lvl="1">
              <a:buFont typeface="Wingdings" panose="05000000000000000000" pitchFamily="2" charset="2"/>
              <a:buChar char="Ø"/>
            </a:pPr>
            <a:r>
              <a:rPr lang="en-US" dirty="0"/>
              <a:t>Recollections, re-experiencing</a:t>
            </a:r>
          </a:p>
          <a:p>
            <a:pPr lvl="1">
              <a:buFont typeface="Wingdings" panose="05000000000000000000" pitchFamily="2" charset="2"/>
              <a:buChar char="Ø"/>
            </a:pPr>
            <a:r>
              <a:rPr lang="en-US" dirty="0"/>
              <a:t>Distressing dreams</a:t>
            </a:r>
          </a:p>
          <a:p>
            <a:r>
              <a:rPr lang="en-US" dirty="0"/>
              <a:t>Avoidant</a:t>
            </a:r>
          </a:p>
          <a:p>
            <a:pPr lvl="1">
              <a:buFont typeface="Wingdings" panose="05000000000000000000" pitchFamily="2" charset="2"/>
              <a:buChar char="Ø"/>
            </a:pPr>
            <a:r>
              <a:rPr lang="en-US" dirty="0"/>
              <a:t>Detachment/estrangement</a:t>
            </a:r>
          </a:p>
          <a:p>
            <a:pPr lvl="1">
              <a:buFont typeface="Wingdings" panose="05000000000000000000" pitchFamily="2" charset="2"/>
              <a:buChar char="Ø"/>
            </a:pPr>
            <a:r>
              <a:rPr lang="en-US" dirty="0"/>
              <a:t>Loss of libido and initiative</a:t>
            </a:r>
          </a:p>
          <a:p>
            <a:r>
              <a:rPr lang="en-US" dirty="0" err="1"/>
              <a:t>Hyperarousal</a:t>
            </a:r>
            <a:endParaRPr lang="en-US" dirty="0"/>
          </a:p>
          <a:p>
            <a:pPr lvl="1">
              <a:buFont typeface="Wingdings" panose="05000000000000000000" pitchFamily="2" charset="2"/>
              <a:buChar char="Ø"/>
            </a:pPr>
            <a:r>
              <a:rPr lang="en-US" dirty="0"/>
              <a:t>Sleep difficulties</a:t>
            </a:r>
          </a:p>
          <a:p>
            <a:pPr lvl="1">
              <a:buFont typeface="Wingdings" panose="05000000000000000000" pitchFamily="2" charset="2"/>
              <a:buChar char="Ø"/>
            </a:pPr>
            <a:r>
              <a:rPr lang="en-US" dirty="0"/>
              <a:t>Irritability/anger</a:t>
            </a:r>
          </a:p>
          <a:p>
            <a:pPr lvl="1">
              <a:buFont typeface="Wingdings" panose="05000000000000000000" pitchFamily="2" charset="2"/>
              <a:buChar char="Ø"/>
            </a:pPr>
            <a:r>
              <a:rPr lang="en-US" dirty="0"/>
              <a:t>Lack of concentration</a:t>
            </a:r>
          </a:p>
          <a:p>
            <a:pPr lvl="1">
              <a:buFont typeface="Wingdings" panose="05000000000000000000" pitchFamily="2" charset="2"/>
              <a:buChar char="Ø"/>
            </a:pPr>
            <a:r>
              <a:rPr lang="en-US" dirty="0"/>
              <a:t>Hypervigilance</a:t>
            </a:r>
          </a:p>
        </p:txBody>
      </p:sp>
      <p:sp>
        <p:nvSpPr>
          <p:cNvPr id="3" name="Title 2"/>
          <p:cNvSpPr>
            <a:spLocks noGrp="1"/>
          </p:cNvSpPr>
          <p:nvPr>
            <p:ph type="title"/>
          </p:nvPr>
        </p:nvSpPr>
        <p:spPr/>
        <p:txBody>
          <a:bodyPr>
            <a:normAutofit/>
          </a:bodyPr>
          <a:lstStyle/>
          <a:p>
            <a:r>
              <a:rPr lang="en-US" dirty="0"/>
              <a:t>PTSD symptoms</a:t>
            </a:r>
          </a:p>
        </p:txBody>
      </p:sp>
    </p:spTree>
    <p:extLst>
      <p:ext uri="{BB962C8B-B14F-4D97-AF65-F5344CB8AC3E}">
        <p14:creationId xmlns:p14="http://schemas.microsoft.com/office/powerpoint/2010/main" val="151668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150000"/>
              </a:lnSpc>
            </a:pPr>
            <a:r>
              <a:rPr lang="en-US" sz="2800" dirty="0"/>
              <a:t>Provide an overview of the US Military, customs and culture</a:t>
            </a:r>
          </a:p>
          <a:p>
            <a:pPr>
              <a:lnSpc>
                <a:spcPct val="150000"/>
              </a:lnSpc>
            </a:pPr>
            <a:r>
              <a:rPr lang="en-US" sz="2800" dirty="0"/>
              <a:t>Understanding the culture removes barriers to relationships, aids in developing rapport.  Common language aids in creating alliances	</a:t>
            </a:r>
          </a:p>
          <a:p>
            <a:pPr>
              <a:lnSpc>
                <a:spcPct val="150000"/>
              </a:lnSpc>
            </a:pPr>
            <a:r>
              <a:rPr lang="en-US" sz="2800" dirty="0"/>
              <a:t>Do’s and don’ts in dealing with Veterans</a:t>
            </a:r>
          </a:p>
          <a:p>
            <a:pPr>
              <a:lnSpc>
                <a:spcPct val="150000"/>
              </a:lnSpc>
            </a:pPr>
            <a:r>
              <a:rPr lang="en-US" sz="2800" dirty="0"/>
              <a:t>Most frequent disabilities of combat veterans</a:t>
            </a:r>
          </a:p>
          <a:p>
            <a:pPr>
              <a:lnSpc>
                <a:spcPct val="150000"/>
              </a:lnSpc>
            </a:pPr>
            <a:r>
              <a:rPr lang="en-US" sz="2800" dirty="0"/>
              <a:t>Outreach to Veterans</a:t>
            </a:r>
          </a:p>
          <a:p>
            <a:endParaRPr lang="en-US" dirty="0"/>
          </a:p>
          <a:p>
            <a:pPr marL="0" indent="0">
              <a:buNone/>
            </a:pPr>
            <a:endParaRPr lang="en-US" dirty="0"/>
          </a:p>
        </p:txBody>
      </p:sp>
      <p:sp>
        <p:nvSpPr>
          <p:cNvPr id="3" name="Title 2"/>
          <p:cNvSpPr>
            <a:spLocks noGrp="1"/>
          </p:cNvSpPr>
          <p:nvPr>
            <p:ph type="title"/>
          </p:nvPr>
        </p:nvSpPr>
        <p:spPr/>
        <p:txBody>
          <a:bodyPr/>
          <a:lstStyle/>
          <a:p>
            <a:pPr algn="ctr"/>
            <a:r>
              <a:rPr lang="en-US" dirty="0"/>
              <a:t>Objectives	</a:t>
            </a:r>
          </a:p>
        </p:txBody>
      </p:sp>
    </p:spTree>
    <p:extLst>
      <p:ext uri="{BB962C8B-B14F-4D97-AF65-F5344CB8AC3E}">
        <p14:creationId xmlns:p14="http://schemas.microsoft.com/office/powerpoint/2010/main" val="2983195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Palpitations</a:t>
            </a:r>
          </a:p>
          <a:p>
            <a:r>
              <a:rPr lang="en-US" sz="3200" dirty="0"/>
              <a:t>Sweating</a:t>
            </a:r>
          </a:p>
          <a:p>
            <a:r>
              <a:rPr lang="en-US" sz="3200" dirty="0"/>
              <a:t>Feelings of choking</a:t>
            </a:r>
          </a:p>
          <a:p>
            <a:r>
              <a:rPr lang="en-US" sz="3200" dirty="0"/>
              <a:t>Chest pain</a:t>
            </a:r>
          </a:p>
          <a:p>
            <a:r>
              <a:rPr lang="en-US" sz="3200" dirty="0"/>
              <a:t>Nausea</a:t>
            </a:r>
          </a:p>
          <a:p>
            <a:r>
              <a:rPr lang="en-US" sz="3200" dirty="0"/>
              <a:t>Dizziness</a:t>
            </a:r>
          </a:p>
          <a:p>
            <a:r>
              <a:rPr lang="en-US" sz="3200" dirty="0"/>
              <a:t>Fear of dying/losing control</a:t>
            </a:r>
          </a:p>
        </p:txBody>
      </p:sp>
      <p:sp>
        <p:nvSpPr>
          <p:cNvPr id="3" name="Title 2"/>
          <p:cNvSpPr>
            <a:spLocks noGrp="1"/>
          </p:cNvSpPr>
          <p:nvPr>
            <p:ph type="title"/>
          </p:nvPr>
        </p:nvSpPr>
        <p:spPr/>
        <p:txBody>
          <a:bodyPr/>
          <a:lstStyle/>
          <a:p>
            <a:r>
              <a:rPr lang="en-US" dirty="0"/>
              <a:t>Panic Attacks	</a:t>
            </a:r>
          </a:p>
        </p:txBody>
      </p:sp>
    </p:spTree>
    <p:extLst>
      <p:ext uri="{BB962C8B-B14F-4D97-AF65-F5344CB8AC3E}">
        <p14:creationId xmlns:p14="http://schemas.microsoft.com/office/powerpoint/2010/main" val="2445281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Sensory and/or motor problems</a:t>
            </a:r>
          </a:p>
          <a:p>
            <a:r>
              <a:rPr lang="en-US" dirty="0"/>
              <a:t>Changes in behavior (personality, concentration, memory, perception, emotional control)</a:t>
            </a:r>
          </a:p>
          <a:p>
            <a:r>
              <a:rPr lang="en-US" dirty="0"/>
              <a:t>Decreased mental efficiency</a:t>
            </a:r>
          </a:p>
          <a:p>
            <a:r>
              <a:rPr lang="en-US" dirty="0"/>
              <a:t>Depression</a:t>
            </a:r>
          </a:p>
          <a:p>
            <a:r>
              <a:rPr lang="en-US" dirty="0"/>
              <a:t>Anxiety</a:t>
            </a:r>
          </a:p>
          <a:p>
            <a:r>
              <a:rPr lang="en-US" dirty="0"/>
              <a:t>Irritability</a:t>
            </a:r>
          </a:p>
          <a:p>
            <a:r>
              <a:rPr lang="en-US" dirty="0"/>
              <a:t>Sleeping problems</a:t>
            </a:r>
          </a:p>
          <a:p>
            <a:r>
              <a:rPr lang="en-US" dirty="0"/>
              <a:t>Headaches</a:t>
            </a:r>
          </a:p>
          <a:p>
            <a:r>
              <a:rPr lang="en-US" dirty="0"/>
              <a:t>Fatigue</a:t>
            </a:r>
          </a:p>
          <a:p>
            <a:r>
              <a:rPr lang="en-US" dirty="0"/>
              <a:t>Blurred vision</a:t>
            </a:r>
          </a:p>
        </p:txBody>
      </p:sp>
      <p:sp>
        <p:nvSpPr>
          <p:cNvPr id="3" name="Title 2"/>
          <p:cNvSpPr>
            <a:spLocks noGrp="1"/>
          </p:cNvSpPr>
          <p:nvPr>
            <p:ph type="title"/>
          </p:nvPr>
        </p:nvSpPr>
        <p:spPr/>
        <p:txBody>
          <a:bodyPr>
            <a:normAutofit fontScale="90000"/>
          </a:bodyPr>
          <a:lstStyle/>
          <a:p>
            <a:r>
              <a:rPr lang="en-US" dirty="0"/>
              <a:t>Traumatic Brain Injury</a:t>
            </a:r>
            <a:br>
              <a:rPr lang="en-US" dirty="0"/>
            </a:br>
            <a:r>
              <a:rPr lang="en-US" dirty="0"/>
              <a:t>Symptoms/Consequences 		</a:t>
            </a:r>
          </a:p>
        </p:txBody>
      </p:sp>
    </p:spTree>
    <p:extLst>
      <p:ext uri="{BB962C8B-B14F-4D97-AF65-F5344CB8AC3E}">
        <p14:creationId xmlns:p14="http://schemas.microsoft.com/office/powerpoint/2010/main" val="969625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3200" dirty="0"/>
          </a:p>
          <a:p>
            <a:pPr marL="0" indent="0">
              <a:buNone/>
            </a:pPr>
            <a:endParaRPr lang="en-US" sz="3200" dirty="0"/>
          </a:p>
          <a:p>
            <a:pPr marL="0" indent="0">
              <a:buNone/>
            </a:pPr>
            <a:r>
              <a:rPr lang="en-US" sz="3200" dirty="0"/>
              <a:t>Overlapping Signs and Symptoms!</a:t>
            </a:r>
          </a:p>
          <a:p>
            <a:pPr marL="0" indent="0">
              <a:buNone/>
            </a:pPr>
            <a:endParaRPr lang="en-US" dirty="0"/>
          </a:p>
        </p:txBody>
      </p:sp>
      <p:sp>
        <p:nvSpPr>
          <p:cNvPr id="3" name="Title 2"/>
          <p:cNvSpPr>
            <a:spLocks noGrp="1"/>
          </p:cNvSpPr>
          <p:nvPr>
            <p:ph type="title"/>
          </p:nvPr>
        </p:nvSpPr>
        <p:spPr/>
        <p:txBody>
          <a:bodyPr/>
          <a:lstStyle/>
          <a:p>
            <a:r>
              <a:rPr lang="en-US" dirty="0"/>
              <a:t>PTSD and TBI	</a:t>
            </a:r>
          </a:p>
        </p:txBody>
      </p:sp>
    </p:spTree>
    <p:extLst>
      <p:ext uri="{BB962C8B-B14F-4D97-AF65-F5344CB8AC3E}">
        <p14:creationId xmlns:p14="http://schemas.microsoft.com/office/powerpoint/2010/main" val="3635677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PTSD</a:t>
            </a:r>
          </a:p>
          <a:p>
            <a:pPr>
              <a:buFont typeface="Wingdings" panose="05000000000000000000" pitchFamily="2" charset="2"/>
              <a:buChar char="Ø"/>
            </a:pPr>
            <a:r>
              <a:rPr lang="en-US" dirty="0"/>
              <a:t>Medications (antidepressants, beta blockers), perhaps long term</a:t>
            </a:r>
          </a:p>
          <a:p>
            <a:pPr>
              <a:buFont typeface="Wingdings" panose="05000000000000000000" pitchFamily="2" charset="2"/>
              <a:buChar char="Ø"/>
            </a:pPr>
            <a:r>
              <a:rPr lang="en-US" dirty="0"/>
              <a:t>Psychotherapy (patient, family, group, cognitive </a:t>
            </a:r>
            <a:r>
              <a:rPr lang="en-US" dirty="0" err="1"/>
              <a:t>behaviour</a:t>
            </a:r>
            <a:r>
              <a:rPr lang="en-US" dirty="0"/>
              <a:t>)</a:t>
            </a:r>
          </a:p>
          <a:p>
            <a:pPr>
              <a:buFont typeface="Wingdings" panose="05000000000000000000" pitchFamily="2" charset="2"/>
              <a:buChar char="Ø"/>
            </a:pPr>
            <a:endParaRPr lang="en-US" dirty="0"/>
          </a:p>
          <a:p>
            <a:pPr marL="0" indent="0">
              <a:buNone/>
            </a:pPr>
            <a:r>
              <a:rPr lang="en-US" dirty="0"/>
              <a:t>TBI</a:t>
            </a:r>
          </a:p>
          <a:p>
            <a:pPr>
              <a:buFont typeface="Wingdings" panose="05000000000000000000" pitchFamily="2" charset="2"/>
              <a:buChar char="Ø"/>
            </a:pPr>
            <a:r>
              <a:rPr lang="en-US" dirty="0"/>
              <a:t>Mild, may resolve w/o treatment</a:t>
            </a:r>
          </a:p>
          <a:p>
            <a:pPr>
              <a:buFont typeface="Wingdings" panose="05000000000000000000" pitchFamily="2" charset="2"/>
              <a:buChar char="Ø"/>
            </a:pPr>
            <a:r>
              <a:rPr lang="en-US" dirty="0"/>
              <a:t>Rehab services</a:t>
            </a:r>
          </a:p>
          <a:p>
            <a:pPr>
              <a:buFont typeface="Wingdings" panose="05000000000000000000" pitchFamily="2" charset="2"/>
              <a:buChar char="Ø"/>
            </a:pPr>
            <a:r>
              <a:rPr lang="en-US" dirty="0"/>
              <a:t>Counseling for adjustment to permanent disability</a:t>
            </a:r>
          </a:p>
          <a:p>
            <a:pPr>
              <a:buFont typeface="Wingdings" panose="05000000000000000000" pitchFamily="2" charset="2"/>
              <a:buChar char="Ø"/>
            </a:pPr>
            <a:endParaRPr lang="en-US" dirty="0"/>
          </a:p>
        </p:txBody>
      </p:sp>
      <p:sp>
        <p:nvSpPr>
          <p:cNvPr id="3" name="Title 2"/>
          <p:cNvSpPr>
            <a:spLocks noGrp="1"/>
          </p:cNvSpPr>
          <p:nvPr>
            <p:ph type="title"/>
          </p:nvPr>
        </p:nvSpPr>
        <p:spPr/>
        <p:txBody>
          <a:bodyPr/>
          <a:lstStyle/>
          <a:p>
            <a:r>
              <a:rPr lang="en-US" dirty="0"/>
              <a:t>Treatment Considerations</a:t>
            </a:r>
          </a:p>
        </p:txBody>
      </p:sp>
    </p:spTree>
    <p:extLst>
      <p:ext uri="{BB962C8B-B14F-4D97-AF65-F5344CB8AC3E}">
        <p14:creationId xmlns:p14="http://schemas.microsoft.com/office/powerpoint/2010/main" val="432179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County Veteran Service Officers (CVSOs)</a:t>
            </a:r>
          </a:p>
          <a:p>
            <a:r>
              <a:rPr lang="en-US" dirty="0"/>
              <a:t>Educational Institutions	</a:t>
            </a:r>
          </a:p>
          <a:p>
            <a:r>
              <a:rPr lang="en-US" dirty="0"/>
              <a:t>Veteran Service Organization (VSOs) such as American Legion, Veterans of Foreign Wars (VFW), Disabled American Veterans (DAV), American Veterans (AMVETS)</a:t>
            </a:r>
          </a:p>
          <a:p>
            <a:r>
              <a:rPr lang="en-US" dirty="0"/>
              <a:t>Active Duty or National Guard installations</a:t>
            </a:r>
          </a:p>
          <a:p>
            <a:r>
              <a:rPr lang="en-US" dirty="0"/>
              <a:t>Job Fairs, especially those focusing on veterans</a:t>
            </a:r>
          </a:p>
          <a:p>
            <a:r>
              <a:rPr lang="en-US" dirty="0"/>
              <a:t>Community Based Outpatient Clinics (CBOC)</a:t>
            </a:r>
          </a:p>
          <a:p>
            <a:r>
              <a:rPr lang="en-US" dirty="0"/>
              <a:t>Warrior Transition Units</a:t>
            </a:r>
          </a:p>
        </p:txBody>
      </p:sp>
      <p:sp>
        <p:nvSpPr>
          <p:cNvPr id="3" name="Title 2"/>
          <p:cNvSpPr>
            <a:spLocks noGrp="1"/>
          </p:cNvSpPr>
          <p:nvPr>
            <p:ph type="title"/>
          </p:nvPr>
        </p:nvSpPr>
        <p:spPr/>
        <p:txBody>
          <a:bodyPr/>
          <a:lstStyle/>
          <a:p>
            <a:r>
              <a:rPr lang="en-US" dirty="0"/>
              <a:t>Veterans Outreach</a:t>
            </a:r>
          </a:p>
        </p:txBody>
      </p:sp>
    </p:spTree>
    <p:extLst>
      <p:ext uri="{BB962C8B-B14F-4D97-AF65-F5344CB8AC3E}">
        <p14:creationId xmlns:p14="http://schemas.microsoft.com/office/powerpoint/2010/main" val="575310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Veterans Health Administration (VHA) – Disabled Veterans Outreach coordinators (DVOPs) </a:t>
            </a:r>
          </a:p>
          <a:p>
            <a:r>
              <a:rPr lang="en-US" dirty="0"/>
              <a:t>Veterans Rural Health Resource Centers</a:t>
            </a:r>
          </a:p>
          <a:p>
            <a:r>
              <a:rPr lang="en-US" dirty="0"/>
              <a:t>Farmer Veteran Coalition</a:t>
            </a:r>
          </a:p>
          <a:p>
            <a:r>
              <a:rPr lang="en-US" dirty="0"/>
              <a:t>Senior Centers or Homeless Shelters</a:t>
            </a:r>
          </a:p>
          <a:p>
            <a:r>
              <a:rPr lang="en-US" dirty="0"/>
              <a:t>Vocational Rehab (state and/or VA)</a:t>
            </a:r>
          </a:p>
          <a:p>
            <a:r>
              <a:rPr lang="en-US" dirty="0"/>
              <a:t>Posters/newsletters</a:t>
            </a:r>
          </a:p>
          <a:p>
            <a:r>
              <a:rPr lang="en-US" dirty="0"/>
              <a:t>Yellow Ribbon events</a:t>
            </a:r>
          </a:p>
          <a:p>
            <a:r>
              <a:rPr lang="en-US" dirty="0"/>
              <a:t>Blue Star or Gold Star Mothers</a:t>
            </a:r>
          </a:p>
          <a:p>
            <a:r>
              <a:rPr lang="en-US" dirty="0"/>
              <a:t>Other veterans</a:t>
            </a:r>
          </a:p>
          <a:p>
            <a:r>
              <a:rPr lang="en-US" dirty="0"/>
              <a:t>Social Networking</a:t>
            </a:r>
          </a:p>
          <a:p>
            <a:endParaRPr lang="en-US" dirty="0"/>
          </a:p>
        </p:txBody>
      </p:sp>
      <p:sp>
        <p:nvSpPr>
          <p:cNvPr id="3" name="Title 2"/>
          <p:cNvSpPr>
            <a:spLocks noGrp="1"/>
          </p:cNvSpPr>
          <p:nvPr>
            <p:ph type="title"/>
          </p:nvPr>
        </p:nvSpPr>
        <p:spPr/>
        <p:txBody>
          <a:bodyPr/>
          <a:lstStyle/>
          <a:p>
            <a:r>
              <a:rPr lang="en-US" dirty="0"/>
              <a:t>Veteran’s Outreach (</a:t>
            </a:r>
            <a:r>
              <a:rPr lang="en-US" dirty="0" err="1"/>
              <a:t>cont</a:t>
            </a:r>
            <a:r>
              <a:rPr lang="en-US" dirty="0"/>
              <a:t>)</a:t>
            </a:r>
          </a:p>
        </p:txBody>
      </p:sp>
    </p:spTree>
    <p:extLst>
      <p:ext uri="{BB962C8B-B14F-4D97-AF65-F5344CB8AC3E}">
        <p14:creationId xmlns:p14="http://schemas.microsoft.com/office/powerpoint/2010/main" val="437833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6000" dirty="0"/>
              <a:t>Questions/Comments?</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624432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Any person that served in the US Armed Forces</a:t>
            </a:r>
          </a:p>
          <a:p>
            <a:r>
              <a:rPr lang="en-US" dirty="0"/>
              <a:t>Department of Veteran’s Affairs defines those veterans eligible for VA benefits as:</a:t>
            </a:r>
          </a:p>
          <a:p>
            <a:pPr lvl="1">
              <a:buFont typeface="Wingdings" panose="05000000000000000000" pitchFamily="2" charset="2"/>
              <a:buChar char="Ø"/>
            </a:pPr>
            <a:r>
              <a:rPr lang="en-US" dirty="0"/>
              <a:t>Discharge from active military service under other than dishonorable conditions..  Certain VA benefits require Wartime service.  VA recognizes these periods of war:</a:t>
            </a:r>
          </a:p>
          <a:p>
            <a:pPr lvl="1">
              <a:buFont typeface="Wingdings" panose="05000000000000000000" pitchFamily="2" charset="2"/>
              <a:buChar char="Ø"/>
            </a:pPr>
            <a:r>
              <a:rPr lang="en-US" dirty="0"/>
              <a:t>WWII: Dec 7, 1941 – Dec 31, 1946</a:t>
            </a:r>
          </a:p>
          <a:p>
            <a:pPr lvl="1">
              <a:buFont typeface="Wingdings" panose="05000000000000000000" pitchFamily="2" charset="2"/>
              <a:buChar char="Ø"/>
            </a:pPr>
            <a:r>
              <a:rPr lang="en-US" dirty="0"/>
              <a:t>Korean War: Jun 27, 1950 – Jan 31, 1955</a:t>
            </a:r>
          </a:p>
          <a:p>
            <a:pPr lvl="1">
              <a:buFont typeface="Wingdings" panose="05000000000000000000" pitchFamily="2" charset="2"/>
              <a:buChar char="Ø"/>
            </a:pPr>
            <a:r>
              <a:rPr lang="en-US" dirty="0"/>
              <a:t>Vietnam War:  Aug 5, 1964 (or Feb 28, 1961 in-country veterans) – May 7, 1975</a:t>
            </a:r>
          </a:p>
          <a:p>
            <a:pPr lvl="1">
              <a:buFont typeface="Wingdings" panose="05000000000000000000" pitchFamily="2" charset="2"/>
              <a:buChar char="Ø"/>
            </a:pPr>
            <a:r>
              <a:rPr lang="en-US" dirty="0"/>
              <a:t>Gulf War (</a:t>
            </a:r>
            <a:r>
              <a:rPr lang="en-US" dirty="0" err="1"/>
              <a:t>incls</a:t>
            </a:r>
            <a:r>
              <a:rPr lang="en-US" dirty="0"/>
              <a:t> Desert Storm, OIF, OEF): Aug 2, 1990 -</a:t>
            </a:r>
          </a:p>
        </p:txBody>
      </p:sp>
      <p:sp>
        <p:nvSpPr>
          <p:cNvPr id="3" name="Title 2"/>
          <p:cNvSpPr>
            <a:spLocks noGrp="1"/>
          </p:cNvSpPr>
          <p:nvPr>
            <p:ph type="title"/>
          </p:nvPr>
        </p:nvSpPr>
        <p:spPr/>
        <p:txBody>
          <a:bodyPr>
            <a:normAutofit/>
          </a:bodyPr>
          <a:lstStyle/>
          <a:p>
            <a:r>
              <a:rPr lang="en-US" dirty="0"/>
              <a:t>What is a Veteran?</a:t>
            </a:r>
          </a:p>
        </p:txBody>
      </p:sp>
    </p:spTree>
    <p:extLst>
      <p:ext uri="{BB962C8B-B14F-4D97-AF65-F5344CB8AC3E}">
        <p14:creationId xmlns:p14="http://schemas.microsoft.com/office/powerpoint/2010/main" val="2050044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US" sz="3200" dirty="0"/>
              <a:t>Every soldier, sailor, airman, marine has his/her own experiences/stories</a:t>
            </a:r>
          </a:p>
          <a:p>
            <a:pPr>
              <a:lnSpc>
                <a:spcPct val="150000"/>
              </a:lnSpc>
            </a:pPr>
            <a:r>
              <a:rPr lang="en-US" sz="3200" dirty="0"/>
              <a:t>Not just a job but a way of life.</a:t>
            </a:r>
          </a:p>
          <a:p>
            <a:pPr>
              <a:lnSpc>
                <a:spcPct val="150000"/>
              </a:lnSpc>
            </a:pPr>
            <a:r>
              <a:rPr lang="en-US" sz="3200" dirty="0"/>
              <a:t>Duty, Honor, Country</a:t>
            </a:r>
          </a:p>
          <a:p>
            <a:pPr>
              <a:lnSpc>
                <a:spcPct val="150000"/>
              </a:lnSpc>
            </a:pPr>
            <a:r>
              <a:rPr lang="en-US" sz="3200" dirty="0"/>
              <a:t>No matter how short the service, remains an important factor in their lives</a:t>
            </a:r>
          </a:p>
        </p:txBody>
      </p:sp>
      <p:sp>
        <p:nvSpPr>
          <p:cNvPr id="3" name="Title 2"/>
          <p:cNvSpPr>
            <a:spLocks noGrp="1"/>
          </p:cNvSpPr>
          <p:nvPr>
            <p:ph type="title"/>
          </p:nvPr>
        </p:nvSpPr>
        <p:spPr/>
        <p:txBody>
          <a:bodyPr>
            <a:normAutofit/>
          </a:bodyPr>
          <a:lstStyle/>
          <a:p>
            <a:r>
              <a:rPr lang="en-US" dirty="0"/>
              <a:t>Commonalities of a Veteran		</a:t>
            </a:r>
          </a:p>
        </p:txBody>
      </p:sp>
    </p:spTree>
    <p:extLst>
      <p:ext uri="{BB962C8B-B14F-4D97-AF65-F5344CB8AC3E}">
        <p14:creationId xmlns:p14="http://schemas.microsoft.com/office/powerpoint/2010/main" val="363526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200000"/>
              </a:lnSpc>
            </a:pPr>
            <a:r>
              <a:rPr lang="en-US" sz="2800" dirty="0"/>
              <a:t>All volunteer force for the past 38 years</a:t>
            </a:r>
          </a:p>
          <a:p>
            <a:pPr>
              <a:lnSpc>
                <a:spcPct val="200000"/>
              </a:lnSpc>
            </a:pPr>
            <a:r>
              <a:rPr lang="en-US" sz="2800" dirty="0"/>
              <a:t>Only one in 4 Americans has a military connection</a:t>
            </a:r>
          </a:p>
          <a:p>
            <a:pPr>
              <a:lnSpc>
                <a:spcPct val="200000"/>
              </a:lnSpc>
            </a:pPr>
            <a:r>
              <a:rPr lang="en-US" sz="2800" dirty="0"/>
              <a:t>Family tradition</a:t>
            </a:r>
          </a:p>
          <a:p>
            <a:pPr>
              <a:lnSpc>
                <a:spcPct val="200000"/>
              </a:lnSpc>
            </a:pPr>
            <a:r>
              <a:rPr lang="en-US" sz="2800" dirty="0"/>
              <a:t>Sense of responsibility and/or service</a:t>
            </a:r>
          </a:p>
          <a:p>
            <a:pPr>
              <a:lnSpc>
                <a:spcPct val="200000"/>
              </a:lnSpc>
            </a:pPr>
            <a:r>
              <a:rPr lang="en-US" sz="2800" dirty="0"/>
              <a:t>Education and training opportunities</a:t>
            </a:r>
          </a:p>
          <a:p>
            <a:pPr>
              <a:lnSpc>
                <a:spcPct val="200000"/>
              </a:lnSpc>
            </a:pPr>
            <a:r>
              <a:rPr lang="en-US" sz="2800" dirty="0"/>
              <a:t>Adventure/Escape from current situation</a:t>
            </a:r>
          </a:p>
          <a:p>
            <a:endParaRPr lang="en-US" dirty="0"/>
          </a:p>
        </p:txBody>
      </p:sp>
      <p:sp>
        <p:nvSpPr>
          <p:cNvPr id="3" name="Title 2"/>
          <p:cNvSpPr>
            <a:spLocks noGrp="1"/>
          </p:cNvSpPr>
          <p:nvPr>
            <p:ph type="title"/>
          </p:nvPr>
        </p:nvSpPr>
        <p:spPr/>
        <p:txBody>
          <a:bodyPr>
            <a:normAutofit/>
          </a:bodyPr>
          <a:lstStyle/>
          <a:p>
            <a:r>
              <a:rPr lang="en-US" dirty="0"/>
              <a:t>Why do people join the service?</a:t>
            </a:r>
          </a:p>
        </p:txBody>
      </p:sp>
    </p:spTree>
    <p:extLst>
      <p:ext uri="{BB962C8B-B14F-4D97-AF65-F5344CB8AC3E}">
        <p14:creationId xmlns:p14="http://schemas.microsoft.com/office/powerpoint/2010/main" val="227157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210000"/>
              </a:lnSpc>
            </a:pPr>
            <a:r>
              <a:rPr lang="en-US" sz="3600" dirty="0"/>
              <a:t>Military life is structured and regimented</a:t>
            </a:r>
          </a:p>
          <a:p>
            <a:pPr>
              <a:lnSpc>
                <a:spcPct val="210000"/>
              </a:lnSpc>
            </a:pPr>
            <a:r>
              <a:rPr lang="en-US" sz="3600" dirty="0"/>
              <a:t>Chain of Command/Hierarchical Organization</a:t>
            </a:r>
          </a:p>
          <a:p>
            <a:pPr>
              <a:lnSpc>
                <a:spcPct val="210000"/>
              </a:lnSpc>
            </a:pPr>
            <a:r>
              <a:rPr lang="en-US" sz="3600" dirty="0"/>
              <a:t>Right versus Wrong</a:t>
            </a:r>
          </a:p>
          <a:p>
            <a:pPr>
              <a:lnSpc>
                <a:spcPct val="210000"/>
              </a:lnSpc>
            </a:pPr>
            <a:r>
              <a:rPr lang="en-US" sz="3600" dirty="0"/>
              <a:t>Doctrine and Regulations</a:t>
            </a:r>
          </a:p>
          <a:p>
            <a:pPr>
              <a:lnSpc>
                <a:spcPct val="210000"/>
              </a:lnSpc>
            </a:pPr>
            <a:r>
              <a:rPr lang="en-US" sz="3600" dirty="0"/>
              <a:t>Off-Duty as well as On-Duty </a:t>
            </a:r>
          </a:p>
          <a:p>
            <a:endParaRPr lang="en-US" dirty="0"/>
          </a:p>
          <a:p>
            <a:endParaRPr lang="en-US" dirty="0"/>
          </a:p>
          <a:p>
            <a:pPr marL="0" indent="0">
              <a:buNone/>
            </a:pPr>
            <a:r>
              <a:rPr lang="en-US" dirty="0"/>
              <a:t>What Happens when that “structured” life goes away?</a:t>
            </a:r>
          </a:p>
        </p:txBody>
      </p:sp>
      <p:sp>
        <p:nvSpPr>
          <p:cNvPr id="3" name="Title 2"/>
          <p:cNvSpPr>
            <a:spLocks noGrp="1"/>
          </p:cNvSpPr>
          <p:nvPr>
            <p:ph type="title"/>
          </p:nvPr>
        </p:nvSpPr>
        <p:spPr/>
        <p:txBody>
          <a:bodyPr/>
          <a:lstStyle/>
          <a:p>
            <a:r>
              <a:rPr lang="en-US" dirty="0"/>
              <a:t>“STRUCTURE”</a:t>
            </a:r>
          </a:p>
        </p:txBody>
      </p:sp>
    </p:spTree>
    <p:extLst>
      <p:ext uri="{BB962C8B-B14F-4D97-AF65-F5344CB8AC3E}">
        <p14:creationId xmlns:p14="http://schemas.microsoft.com/office/powerpoint/2010/main" val="166103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Seven Uniformed branches</a:t>
            </a:r>
          </a:p>
          <a:p>
            <a:r>
              <a:rPr lang="en-US" sz="2800" dirty="0" err="1"/>
              <a:t>Approx</a:t>
            </a:r>
            <a:r>
              <a:rPr lang="en-US" sz="2800" dirty="0"/>
              <a:t> 3 million total service members</a:t>
            </a:r>
          </a:p>
          <a:p>
            <a:r>
              <a:rPr lang="en-US" sz="2800" dirty="0"/>
              <a:t>Civilian controlled:</a:t>
            </a:r>
          </a:p>
          <a:p>
            <a:pPr lvl="1">
              <a:buFont typeface="Wingdings" panose="05000000000000000000" pitchFamily="2" charset="2"/>
              <a:buChar char="Ø"/>
            </a:pPr>
            <a:r>
              <a:rPr lang="en-US" sz="2800" dirty="0"/>
              <a:t>Commander in Chief is the POTUS</a:t>
            </a:r>
          </a:p>
          <a:p>
            <a:pPr lvl="1">
              <a:buFont typeface="Wingdings" panose="05000000000000000000" pitchFamily="2" charset="2"/>
              <a:buChar char="Ø"/>
            </a:pPr>
            <a:r>
              <a:rPr lang="en-US" sz="2800" dirty="0"/>
              <a:t>Secretary of Defense: Ashton Carter</a:t>
            </a:r>
          </a:p>
          <a:p>
            <a:pPr>
              <a:buFont typeface="Arial" panose="020B0604020202020204" pitchFamily="34" charset="0"/>
              <a:buChar char="•"/>
            </a:pPr>
            <a:r>
              <a:rPr lang="en-US" sz="2800" dirty="0"/>
              <a:t>Mission:  provide military forces needed to deter war and protect the security of the country</a:t>
            </a:r>
          </a:p>
        </p:txBody>
      </p:sp>
      <p:sp>
        <p:nvSpPr>
          <p:cNvPr id="3" name="Title 2"/>
          <p:cNvSpPr>
            <a:spLocks noGrp="1"/>
          </p:cNvSpPr>
          <p:nvPr>
            <p:ph type="title"/>
          </p:nvPr>
        </p:nvSpPr>
        <p:spPr/>
        <p:txBody>
          <a:bodyPr/>
          <a:lstStyle/>
          <a:p>
            <a:r>
              <a:rPr lang="en-US" dirty="0"/>
              <a:t>US Department of Defense	</a:t>
            </a:r>
          </a:p>
        </p:txBody>
      </p:sp>
    </p:spTree>
    <p:extLst>
      <p:ext uri="{BB962C8B-B14F-4D97-AF65-F5344CB8AC3E}">
        <p14:creationId xmlns:p14="http://schemas.microsoft.com/office/powerpoint/2010/main" val="249596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Mission:  fight and win our  nation’s wars with sustained land dominance across a full-range of military operations</a:t>
            </a:r>
          </a:p>
          <a:p>
            <a:endParaRPr lang="en-US" dirty="0"/>
          </a:p>
          <a:p>
            <a:r>
              <a:rPr lang="en-US" dirty="0"/>
              <a:t>The largest and oldest branch of service</a:t>
            </a:r>
          </a:p>
          <a:p>
            <a:r>
              <a:rPr lang="en-US" dirty="0"/>
              <a:t>Established as the Continental Army in 1775 to fight the Revolutionary War</a:t>
            </a:r>
          </a:p>
          <a:p>
            <a:r>
              <a:rPr lang="en-US" dirty="0"/>
              <a:t>Active Duty (540K): 49% of the total Army strength, primarily combat and combat support  units</a:t>
            </a:r>
          </a:p>
          <a:p>
            <a:r>
              <a:rPr lang="en-US" dirty="0"/>
              <a:t>Army National Guard (360K):  33% of the total Army strength, primarily combat  and combat support units</a:t>
            </a:r>
          </a:p>
          <a:p>
            <a:r>
              <a:rPr lang="en-US" dirty="0"/>
              <a:t>Army Reserves:  (205K):  18% of the total Army strength, primarily combat support and combat service support units</a:t>
            </a:r>
          </a:p>
          <a:p>
            <a:endParaRPr lang="en-US" dirty="0"/>
          </a:p>
          <a:p>
            <a:endParaRPr lang="en-US" dirty="0"/>
          </a:p>
        </p:txBody>
      </p:sp>
      <p:sp>
        <p:nvSpPr>
          <p:cNvPr id="3" name="Title 2"/>
          <p:cNvSpPr>
            <a:spLocks noGrp="1"/>
          </p:cNvSpPr>
          <p:nvPr>
            <p:ph type="title"/>
          </p:nvPr>
        </p:nvSpPr>
        <p:spPr/>
        <p:txBody>
          <a:bodyPr>
            <a:normAutofit/>
          </a:bodyPr>
          <a:lstStyle/>
          <a:p>
            <a:r>
              <a:rPr lang="en-US" dirty="0"/>
              <a:t>US Army</a:t>
            </a:r>
          </a:p>
        </p:txBody>
      </p:sp>
    </p:spTree>
    <p:extLst>
      <p:ext uri="{BB962C8B-B14F-4D97-AF65-F5344CB8AC3E}">
        <p14:creationId xmlns:p14="http://schemas.microsoft.com/office/powerpoint/2010/main" val="34636926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523</TotalTime>
  <Words>1675</Words>
  <Application>Microsoft Office PowerPoint</Application>
  <PresentationFormat>On-screen Show (4:3)</PresentationFormat>
  <Paragraphs>269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Constantia</vt:lpstr>
      <vt:lpstr>Wingdings</vt:lpstr>
      <vt:lpstr>Wingdings 2</vt:lpstr>
      <vt:lpstr>Paper</vt:lpstr>
      <vt:lpstr>Cindy Chastain</vt:lpstr>
      <vt:lpstr>Understanding Military Culture and why is that important? </vt:lpstr>
      <vt:lpstr>Objectives </vt:lpstr>
      <vt:lpstr>What is a Veteran?</vt:lpstr>
      <vt:lpstr>Commonalities of a Veteran  </vt:lpstr>
      <vt:lpstr>Why do people join the service?</vt:lpstr>
      <vt:lpstr>“STRUCTURE”</vt:lpstr>
      <vt:lpstr>US Department of Defense </vt:lpstr>
      <vt:lpstr>US Army</vt:lpstr>
      <vt:lpstr>US Navy</vt:lpstr>
      <vt:lpstr>US Air Force</vt:lpstr>
      <vt:lpstr>US Marine Corps </vt:lpstr>
      <vt:lpstr>Other Branches </vt:lpstr>
      <vt:lpstr>Military Operations</vt:lpstr>
      <vt:lpstr>Core Values</vt:lpstr>
      <vt:lpstr>Military Structure  </vt:lpstr>
      <vt:lpstr>Status</vt:lpstr>
      <vt:lpstr>Branch of Service Differences</vt:lpstr>
      <vt:lpstr>Example of Service Differences </vt:lpstr>
      <vt:lpstr>Differences between conflicts</vt:lpstr>
      <vt:lpstr>Positives of Military Service </vt:lpstr>
      <vt:lpstr>Demographics (active duty)</vt:lpstr>
      <vt:lpstr>How to talk to a Veteran</vt:lpstr>
      <vt:lpstr>How NOT to talk to a Veteran </vt:lpstr>
      <vt:lpstr>Combat Injuries</vt:lpstr>
      <vt:lpstr>Signature Injuries OEF/OIF</vt:lpstr>
      <vt:lpstr>Combat Exposure Effects</vt:lpstr>
      <vt:lpstr>What is PTSD? </vt:lpstr>
      <vt:lpstr>PTSD symptoms</vt:lpstr>
      <vt:lpstr>Panic Attacks </vt:lpstr>
      <vt:lpstr>Traumatic Brain Injury Symptoms/Consequences   </vt:lpstr>
      <vt:lpstr>PTSD and TBI </vt:lpstr>
      <vt:lpstr>Treatment Considerations</vt:lpstr>
      <vt:lpstr>Veterans Outreach</vt:lpstr>
      <vt:lpstr>Veteran’s Outreach (cont)</vt:lpstr>
      <vt:lpstr>PowerPoint Presentation</vt:lpstr>
    </vt:vector>
  </TitlesOfParts>
  <Company>Engineering Computer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Military Culture and why is that important?</dc:title>
  <dc:creator>Chastain, Cindy</dc:creator>
  <cp:lastModifiedBy>owner</cp:lastModifiedBy>
  <cp:revision>10</cp:revision>
  <dcterms:created xsi:type="dcterms:W3CDTF">2014-10-14T19:22:33Z</dcterms:created>
  <dcterms:modified xsi:type="dcterms:W3CDTF">2017-02-16T16:16:46Z</dcterms:modified>
</cp:coreProperties>
</file>