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70" r:id="rId4"/>
    <p:sldId id="271" r:id="rId5"/>
    <p:sldId id="274" r:id="rId6"/>
    <p:sldId id="257" r:id="rId7"/>
    <p:sldId id="268" r:id="rId8"/>
    <p:sldId id="266" r:id="rId9"/>
    <p:sldId id="272" r:id="rId10"/>
    <p:sldId id="267" r:id="rId11"/>
    <p:sldId id="258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58"/>
    <p:restoredTop sz="69932"/>
  </p:normalViewPr>
  <p:slideViewPr>
    <p:cSldViewPr snapToGrid="0">
      <p:cViewPr varScale="1">
        <p:scale>
          <a:sx n="87" d="100"/>
          <a:sy n="87" d="100"/>
        </p:scale>
        <p:origin x="560" y="200"/>
      </p:cViewPr>
      <p:guideLst/>
    </p:cSldViewPr>
  </p:slideViewPr>
  <p:outlineViewPr>
    <p:cViewPr>
      <p:scale>
        <a:sx n="33" d="100"/>
        <a:sy n="33" d="100"/>
      </p:scale>
      <p:origin x="0" y="-34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996E8-8BE0-F641-9333-49FE786617C8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921B9-A431-8649-9C80-FC153BA7D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List the areas of rights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21B9-A431-8649-9C80-FC153BA7D4F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22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SILCs</a:t>
            </a:r>
            <a:endParaRPr lang="en-US" dirty="0"/>
          </a:p>
          <a:p>
            <a:r>
              <a:rPr lang="en-US" dirty="0"/>
              <a:t>SPIL 2025 – 2027</a:t>
            </a:r>
          </a:p>
          <a:p>
            <a:r>
              <a:rPr lang="en-US" dirty="0"/>
              <a:t>GOAL 1: Ensure &amp; Expand HCBS </a:t>
            </a:r>
          </a:p>
          <a:p>
            <a:r>
              <a:rPr lang="en-US" dirty="0"/>
              <a:t>OBJECTIVE 1: Engage in HCBS Settings Rule Education &amp; Advocacy Opportunities</a:t>
            </a:r>
          </a:p>
          <a:p>
            <a:r>
              <a:rPr lang="en-US" dirty="0"/>
              <a:t>ACTIVITIES: Site Visits; Public Comments to State; Conduct Education and Trainings on Rights of Peers with Disabilities, per the Rule (in tandem with P&amp;A; AAAs; DD Council; Other Partners) and on the Grievance procedure for Rights violations</a:t>
            </a:r>
          </a:p>
          <a:p>
            <a:endParaRPr lang="en-US" dirty="0"/>
          </a:p>
          <a:p>
            <a:r>
              <a:rPr lang="en-US" dirty="0"/>
              <a:t>Advocacy Alerts </a:t>
            </a:r>
          </a:p>
          <a:p>
            <a:r>
              <a:rPr lang="en-US" dirty="0"/>
              <a:t>Leadership Programming/Trainings</a:t>
            </a:r>
          </a:p>
          <a:p>
            <a:r>
              <a:rPr lang="en-US" dirty="0"/>
              <a:t>Disability Community Conversations – Craft Calls to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21B9-A431-8649-9C80-FC153BA7D4F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70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21B9-A431-8649-9C80-FC153BA7D4F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95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Federal Rule: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dirty="0"/>
              <a:t>Rule Applicable To Who: </a:t>
            </a:r>
            <a:r>
              <a:rPr lang="en-US" sz="1200" b="0" dirty="0"/>
              <a:t>O</a:t>
            </a:r>
            <a:r>
              <a:rPr lang="en-US" b="0" dirty="0"/>
              <a:t>ur peers with physical</a:t>
            </a:r>
            <a:r>
              <a:rPr lang="en-US" dirty="0"/>
              <a:t>/mobility disabilities, older adults or seniors with conditions of aging, peers with I/DD, the Deaf/Hard of Hearing, peers with Mental Health disabilities, our Neurodiverse peers, etc.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dirty="0"/>
              <a:t>Rule Applicable to What Settings: </a:t>
            </a:r>
            <a:r>
              <a:rPr lang="en-US" dirty="0"/>
              <a:t>(i.e. basically where we live, work and/or spend our time) – This means that sheltered workshops, some “group” homes, adult day centers, assisted living facilities, etc. are subject to complying with the Rule </a:t>
            </a:r>
            <a:r>
              <a:rPr lang="en-US" b="1" dirty="0"/>
              <a:t>IF</a:t>
            </a:r>
            <a:r>
              <a:rPr lang="en-US" dirty="0"/>
              <a:t> they receive even one dollar of HCBS funding!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dirty="0"/>
              <a:t>State Compliance (Before and After March 17, 2023): </a:t>
            </a:r>
            <a:r>
              <a:rPr lang="en-US" sz="1200" b="0" dirty="0"/>
              <a:t>Rule required each state to develop and follow an HCBS State Transition Plan APPROVED by the Centers for Medicaid &amp; Medicare (CMS) – this nearly TEN-YEAR effort consisted of states crafting and </a:t>
            </a:r>
            <a:r>
              <a:rPr lang="en-US" sz="1200" b="0" i="0" u="none" strike="noStrike" dirty="0">
                <a:solidFill>
                  <a:srgbClr val="0A0A0A"/>
                </a:solidFill>
                <a:effectLst/>
                <a:latin typeface="Open Sans" panose="020F0502020204030204" pitchFamily="34" charset="0"/>
              </a:rPr>
              <a:t>conducting </a:t>
            </a:r>
            <a:r>
              <a:rPr lang="en-US" b="0" i="0" u="none" strike="noStrike" dirty="0">
                <a:solidFill>
                  <a:srgbClr val="0A0A0A"/>
                </a:solidFill>
                <a:effectLst/>
                <a:latin typeface="Open Sans" panose="020F0502020204030204" pitchFamily="34" charset="0"/>
              </a:rPr>
              <a:t>assessments/reviews of settings, strategies and timelines for compliance with the new Rule, including multiple designated opportunities for public comment from stakeholders throughout this course of this process.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u="none" strike="noStrike" dirty="0">
                <a:solidFill>
                  <a:srgbClr val="0A0A0A"/>
                </a:solidFill>
                <a:effectLst/>
                <a:latin typeface="Open Sans" panose="020F0502020204030204" pitchFamily="34" charset="0"/>
              </a:rPr>
              <a:t>Important to point out that the assessments/reviews of settings were self-conducted by the owners/administrators of these settings</a:t>
            </a:r>
            <a:endParaRPr lang="en-US" sz="1200" b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21B9-A431-8649-9C80-FC153BA7D4F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91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NOTES: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21B9-A431-8649-9C80-FC153BA7D4F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19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NOTES: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21B9-A431-8649-9C80-FC153BA7D4F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89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21B9-A431-8649-9C80-FC153BA7D4F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99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21B9-A431-8649-9C80-FC153BA7D4F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93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21B9-A431-8649-9C80-FC153BA7D4F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49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21B9-A431-8649-9C80-FC153BA7D4F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68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21B9-A431-8649-9C80-FC153BA7D4F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9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09D4B-8E6E-1EFD-114C-3C6C70AB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026A3-DFC3-E103-B1DC-B0E99ED25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2E56D-6FF9-0F2D-CFFA-1D3ADAD23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BFB64-4441-B54C-D7C1-AD041F6F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FF725-7457-083E-8D7D-0047A738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4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AAE1B-621C-6DF4-8E90-D39D4B5A9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67980A-795B-62AB-DC8B-F6DCDDB4C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34569-FBCE-4D1A-3D94-FD57244B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E5B07-AC5C-0D1B-84FD-E92F50BCF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231D9-4E24-82AB-FE7B-41E5706D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7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14CB78-1928-6AAC-2C63-85D0394F8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3EC22-6494-45F8-48D6-B0CE7FFBB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E5145-CDD2-5E63-979A-57A2AD50A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145F3-A86B-8089-C6C9-32A187586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8815E-BF00-D0DA-F9A3-FEBEFCD8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6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A278A-AFCA-09BC-9A04-D00597972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DEC05-8539-58FC-91EA-57FBAE36F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64E0D-07B1-3793-7DCD-6F1ACEB3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32834-727E-BFC4-AD9D-BB5746E7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64F7A-2177-C636-DAE8-C35E918F6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FCFC5-4D90-3FE0-D371-9631BB5EE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42046-9616-3C26-B449-C8436ABF7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4CF08-E102-B247-6592-CF34EE59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DA03A-6ACC-74C0-223D-8CF31CCF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85249-4361-4C80-3CEF-54A4EED2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5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93D0D-8799-1431-281A-0DCB595F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5B7B3-4BFE-ACDE-8C47-299A77C51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F446E-9C3C-E0B3-8966-9912C47F4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564D5-A5D2-DC39-02C6-2F65C857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3FBBB-E4BE-0E1B-EEA0-82D31526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8882D-0B04-A655-73F1-8D99B5CD2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4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220C-7AA6-B3B6-A489-536416F2F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D0ED9-EEAF-5F20-0D4F-415B34ED3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771EC-15EF-3F52-115F-8BE59D6F0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88341A-7970-F9C1-E254-9E484C7863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D848BD-8D4D-529E-76F0-BEEE52C9E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C4F105-3B92-A19B-9903-6B4CC395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846B-3760-EFA5-3BF8-7AA6AC2F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1A52C2-AC93-78C5-A252-37C46AAD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5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6A2CF-EA36-BA3B-C012-E4590CC5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B502C0-C7AE-D357-CC59-36D8FB85A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F1192-4A3D-51F6-D4C0-4E46179D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B1D08-6415-F384-1422-294070A4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37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2ECEA-1414-8816-6E1D-DDDE22A2C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323D6-03AD-4D95-441D-E864503B6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6A34C1-9599-26BF-C93E-8098F7CC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4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883C3-76B2-6C3A-04B7-C83D21F6F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0DE0C-7CD2-B22A-4F60-C1BE77C05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29114F-37B5-F020-827F-29CBB0BD4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705AC-F978-7E4A-6964-83786211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8400C-680F-6AD7-23D1-CDFE1263B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E250E-402F-C0DB-B08B-E2588298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2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8AB6-106C-91B1-13ED-3B8C8D30E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4E304E-838E-EFE0-8AC7-65AB9933C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8F79A-86C0-D266-779A-C224CD126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889FF-891A-40C0-18F5-7E4AAA0F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CEEA6-3B6B-040A-3A0A-3B306BF4D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4E7B-9C66-9B51-2796-AEE344AC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3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AB7DA0-013C-A126-F13E-D34DA154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DFA7D-28F4-B527-D268-4519F8C34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33C66-E318-655B-B58D-9664EC0B5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DA689-40CE-9E4C-8E54-BA9667B035FA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209E3-B817-4D68-F279-4F96E543D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F0C8E-2CC2-DF51-AD26-FC83F9A9F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603DD-BE28-934C-B20B-C076A0F430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6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id.gov/medicaid/home-community-based-services/guidance/home-community-based-services-final-regulation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dicaid.gov/medicaid/home-community-based-services/statewide-transition-plans/index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14/01/16/2014-00487/medicaid-program-state-plan-home-and-community-based-services-5-year-period-for-waivers-provid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E12C1-A4EE-F9FC-CF8A-064BF8832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451" y="606551"/>
            <a:ext cx="11329261" cy="23876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APRIL-NASILC Peer to Peer Interactive Workshop </a:t>
            </a:r>
            <a:b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CILs &amp; SILCs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0F951-3052-7C70-F2A6-79C9A08CD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86226"/>
            <a:ext cx="12192000" cy="1655762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HCBS Final Settings Rule 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Apply to Your State IL Network?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4F11F-3E27-2889-4943-950F0DA2CDF7}"/>
              </a:ext>
            </a:extLst>
          </p:cNvPr>
          <p:cNvSpPr txBox="1"/>
          <p:nvPr/>
        </p:nvSpPr>
        <p:spPr>
          <a:xfrm>
            <a:off x="4572007" y="4355029"/>
            <a:ext cx="3033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Tuesday – January 31, 2023</a:t>
            </a:r>
          </a:p>
        </p:txBody>
      </p:sp>
    </p:spTree>
    <p:extLst>
      <p:ext uri="{BB962C8B-B14F-4D97-AF65-F5344CB8AC3E}">
        <p14:creationId xmlns:p14="http://schemas.microsoft.com/office/powerpoint/2010/main" val="581497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02EF7-C5EB-2720-50F4-77929BD1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45" y="365125"/>
            <a:ext cx="10955215" cy="1325563"/>
          </a:xfrm>
        </p:spPr>
        <p:txBody>
          <a:bodyPr>
            <a:normAutofit/>
          </a:bodyPr>
          <a:lstStyle/>
          <a:p>
            <a:r>
              <a:rPr lang="en-US" dirty="0"/>
              <a:t>In The Know: The HCBS Settings Rule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B8DD-82F0-3BA9-F2BC-DE6EAE9BC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677"/>
            <a:ext cx="10515600" cy="48851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CMS Federal Guidance &amp; Technical Assistance on the Rule: </a:t>
            </a:r>
            <a:r>
              <a:rPr lang="en-US" sz="2400" dirty="0">
                <a:hlinkClick r:id="rId3"/>
              </a:rPr>
              <a:t>https://www.medicaid.gov/medicaid/home-community-based-services/guidance/home-community-based-services-final-regulation/index.html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HCBS State Transition Plans / Heightened Scrutiny Reports: </a:t>
            </a:r>
            <a:r>
              <a:rPr lang="en-US" sz="2400" dirty="0">
                <a:hlinkClick r:id="rId4"/>
              </a:rPr>
              <a:t>https://www.medicaid.gov/medicaid/home-community-based-services/statewide-transition-plans/index.html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HCBS Settings Rule State Task Force &amp; Other Groups / Coalitions in Your State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Grievances (to Report Violations of the Rule)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Where to find / locate the grievance procedure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Understanding the process to file a grievance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/>
              <a:t>Who to contact in your state to file a grievance</a:t>
            </a:r>
          </a:p>
          <a:p>
            <a:pPr marL="914400" lvl="1" indent="-457200">
              <a:buFont typeface="+mj-lt"/>
              <a:buAutoNum type="alphaLcPeriod"/>
            </a:pPr>
            <a:endParaRPr lang="en-US" sz="16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1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FD4C-7414-8BE3-1E43-135491F4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Advocacy &amp; Services: The HCBS Settings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11A9E-DFDA-8B91-B146-C9A0E2677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12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/>
              <a:t>After</a:t>
            </a:r>
            <a:r>
              <a:rPr lang="en-US" dirty="0"/>
              <a:t> March 17, 2023 – Now What?</a:t>
            </a:r>
            <a:endParaRPr lang="en-US" sz="800" dirty="0"/>
          </a:p>
          <a:p>
            <a:pPr marL="0" indent="0">
              <a:buNone/>
            </a:pPr>
            <a:r>
              <a:rPr lang="en-US" sz="800" dirty="0"/>
              <a:t> </a:t>
            </a:r>
          </a:p>
          <a:p>
            <a:r>
              <a:rPr lang="en-US" dirty="0"/>
              <a:t>SILCs</a:t>
            </a:r>
          </a:p>
          <a:p>
            <a:pPr lvl="1"/>
            <a:r>
              <a:rPr lang="en-US" sz="2000" dirty="0"/>
              <a:t>SPIL 2025 – 2027</a:t>
            </a:r>
          </a:p>
          <a:p>
            <a:pPr lvl="1"/>
            <a:r>
              <a:rPr lang="en-US" sz="2000" dirty="0"/>
              <a:t>Continued Cultivation of State Partnerships &amp; Collaborations</a:t>
            </a:r>
          </a:p>
          <a:p>
            <a:pPr lvl="1"/>
            <a:r>
              <a:rPr lang="en-US" sz="2000" dirty="0"/>
              <a:t>Build Strong Relationships / Connections to Relevant State Agency Leadership</a:t>
            </a:r>
          </a:p>
          <a:p>
            <a:pPr lvl="1"/>
            <a:r>
              <a:rPr lang="en-US" sz="2000" dirty="0"/>
              <a:t>Attend / Engage in Opportunities for Public Comment on the Rule (Federal &amp; State)</a:t>
            </a:r>
          </a:p>
          <a:p>
            <a:pPr lvl="1"/>
            <a:r>
              <a:rPr lang="en-US" sz="2000" dirty="0"/>
              <a:t>Statewide Awareness, Education &amp; Training Events (Virtual or In-Person)</a:t>
            </a:r>
            <a:endParaRPr lang="en-US" sz="2400" dirty="0"/>
          </a:p>
          <a:p>
            <a:r>
              <a:rPr lang="en-US" dirty="0"/>
              <a:t>CILs</a:t>
            </a:r>
          </a:p>
          <a:p>
            <a:pPr lvl="1"/>
            <a:r>
              <a:rPr lang="en-US" sz="2000" dirty="0"/>
              <a:t>Consumer Engagement &amp; Ongoing Individual / Systems Advocacy </a:t>
            </a:r>
          </a:p>
          <a:p>
            <a:pPr lvl="1"/>
            <a:r>
              <a:rPr lang="en-US" sz="2000" dirty="0"/>
              <a:t>Continued Cultivation of Community Partnerships &amp; Collaborations</a:t>
            </a:r>
          </a:p>
          <a:p>
            <a:pPr lvl="1"/>
            <a:r>
              <a:rPr lang="en-US" sz="2000" dirty="0"/>
              <a:t>Attend / Engage in Opportunities for Public Comment on the Rule (Federal, State &amp; Local)</a:t>
            </a:r>
          </a:p>
          <a:p>
            <a:pPr lvl="1"/>
            <a:r>
              <a:rPr lang="en-US" sz="2000" dirty="0"/>
              <a:t>Community-wide Awareness, Education &amp; Training Events (Virtual or In-Person)</a:t>
            </a:r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5260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9639-B94D-8D91-C8A5-A4F507F6A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59927"/>
            <a:ext cx="10515600" cy="1325563"/>
          </a:xfrm>
        </p:spPr>
        <p:txBody>
          <a:bodyPr/>
          <a:lstStyle/>
          <a:p>
            <a:r>
              <a:rPr lang="en-US" dirty="0"/>
              <a:t>Final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CD33-A21F-0E46-2799-827BDA3AB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727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FINAL Q &amp; A</a:t>
            </a:r>
          </a:p>
        </p:txBody>
      </p:sp>
    </p:spTree>
    <p:extLst>
      <p:ext uri="{BB962C8B-B14F-4D97-AF65-F5344CB8AC3E}">
        <p14:creationId xmlns:p14="http://schemas.microsoft.com/office/powerpoint/2010/main" val="281644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0B12F-F497-86A9-11A9-F53D5A803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5" y="-1439628"/>
            <a:ext cx="10515600" cy="1325563"/>
          </a:xfrm>
        </p:spPr>
        <p:txBody>
          <a:bodyPr/>
          <a:lstStyle/>
          <a:p>
            <a:r>
              <a:rPr lang="en-US" dirty="0"/>
              <a:t> Welcome and Presenter</a:t>
            </a:r>
            <a:r>
              <a:rPr lang="en-US" baseline="0" dirty="0"/>
              <a:t> Introductions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69150-C459-5036-873F-83465B11B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2650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WELCOME &amp; PRESENTER INTRODUCTIONS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58B1-103B-B807-BEBA-751B2218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23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Review: The HCBS Settings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69150-C459-5036-873F-83465B11B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2650"/>
            <a:ext cx="10785530" cy="464065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is the HCBS Settings Rule?</a:t>
            </a:r>
          </a:p>
          <a:p>
            <a:pPr lvl="1"/>
            <a:r>
              <a:rPr lang="en-US" dirty="0"/>
              <a:t>Federal Rule (</a:t>
            </a:r>
            <a:r>
              <a:rPr lang="en-US" dirty="0">
                <a:hlinkClick r:id="rId3"/>
              </a:rPr>
              <a:t>42 CFR Parts 430, 431, 435, 436, 440, 441 and 447</a:t>
            </a:r>
            <a:r>
              <a:rPr lang="en-US" dirty="0"/>
              <a:t>) issued January 2014</a:t>
            </a:r>
          </a:p>
          <a:p>
            <a:pPr marL="914400" lvl="2" indent="0">
              <a:buNone/>
            </a:pPr>
            <a:r>
              <a:rPr lang="en-US" b="1" i="1" dirty="0"/>
              <a:t>PURPOSE - A Tool for Promoting &amp; Accessing A Life Fully Integrated in the Community</a:t>
            </a:r>
          </a:p>
          <a:p>
            <a:pPr lvl="1"/>
            <a:r>
              <a:rPr lang="en-US" dirty="0"/>
              <a:t>Applicable to ALL People with Disabilities of ALL Kinds</a:t>
            </a:r>
          </a:p>
          <a:p>
            <a:pPr lvl="1"/>
            <a:r>
              <a:rPr lang="en-US" dirty="0"/>
              <a:t>Applicable to ALL Settings that receive HCBS funding in a state </a:t>
            </a:r>
          </a:p>
          <a:p>
            <a:pPr lvl="1"/>
            <a:r>
              <a:rPr lang="en-US" dirty="0"/>
              <a:t>States MUST ensure ALL settings that receive HCBS funding are compliant with the Rule, per their HCBS State Transition Plans by: </a:t>
            </a:r>
            <a:r>
              <a:rPr lang="en-US" b="1" dirty="0"/>
              <a:t>March 17, 2023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is the Rule Needed &amp; Important?</a:t>
            </a:r>
          </a:p>
          <a:p>
            <a:pPr lvl="1"/>
            <a:r>
              <a:rPr lang="en-US" dirty="0"/>
              <a:t>States and HCBS funded providers are </a:t>
            </a:r>
            <a:r>
              <a:rPr lang="en-US" i="1" dirty="0"/>
              <a:t>still </a:t>
            </a:r>
            <a:r>
              <a:rPr lang="en-US" dirty="0"/>
              <a:t>providing HCBS in settings mimicking institutions violating the autonomy of our peers with disabilities </a:t>
            </a:r>
          </a:p>
          <a:p>
            <a:pPr lvl="1"/>
            <a:r>
              <a:rPr lang="en-US" dirty="0"/>
              <a:t>The Rule codifies PROTECTIONS &amp; RIGHTS for our peers with disabilities in HCBS funded settings to expand choice and control over their lives in their homes and communities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9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58B1-103B-B807-BEBA-751B2218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23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HCBS Settings Rule: Protections &amp; Rights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69150-C459-5036-873F-83465B11B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8181"/>
            <a:ext cx="10515601" cy="5225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Rule requires that individuals who receive services in ”residential” and “non-residential” HCBS funded settings have the right to: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Be integrated in and have full access to life in the greater community</a:t>
            </a:r>
          </a:p>
          <a:p>
            <a:r>
              <a:rPr lang="en-US" sz="2000" dirty="0"/>
              <a:t>A choice of services (including self-direction) and providers </a:t>
            </a:r>
          </a:p>
          <a:p>
            <a:r>
              <a:rPr lang="en-US" sz="2000" dirty="0"/>
              <a:t>Choose their residential setting and have a lease or legally enforceable agreement in line with federal and state fair housing and landlord/tenant laws (including eviction protections) </a:t>
            </a:r>
          </a:p>
          <a:p>
            <a:r>
              <a:rPr lang="en-US" sz="2000" dirty="0"/>
              <a:t>Choose the services they receive during the day and where they receive these services, including settings that are not only for people with disabilities</a:t>
            </a:r>
          </a:p>
          <a:p>
            <a:r>
              <a:rPr lang="en-US" sz="2000" dirty="0"/>
              <a:t>Privacy, respect and dignity – particularly in their home / dwelling – including locks on entrance, bedroom and bathroom doors and having guests (of their choosing) at any time day or night</a:t>
            </a:r>
          </a:p>
          <a:p>
            <a:r>
              <a:rPr lang="en-US" sz="2000" dirty="0"/>
              <a:t>Freedom from undue influence, coercion or restraint of any kind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8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58B1-103B-B807-BEBA-751B2218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46" y="88886"/>
            <a:ext cx="11241505" cy="1325563"/>
          </a:xfrm>
        </p:spPr>
        <p:txBody>
          <a:bodyPr>
            <a:normAutofit/>
          </a:bodyPr>
          <a:lstStyle/>
          <a:p>
            <a:r>
              <a:rPr lang="en-US" dirty="0"/>
              <a:t>The HCBS Settings Rule: Protections &amp; Rights </a:t>
            </a:r>
            <a:r>
              <a:rPr lang="en-US" dirty="0" err="1"/>
              <a:t>Ctd</a:t>
            </a:r>
            <a:r>
              <a:rPr lang="en-US" dirty="0"/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69150-C459-5036-873F-83465B11B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8182"/>
            <a:ext cx="10515601" cy="4718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Rule requires that individuals who receive services in ”residential” and “non-residential” HCBS funded settings have the right to: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Live alone or have roommates (if wanted) and to select these roommates</a:t>
            </a:r>
          </a:p>
          <a:p>
            <a:r>
              <a:rPr lang="en-US" sz="2000" dirty="0"/>
              <a:t>Decorate and fill home / dwelling with furnishings and items how they choose</a:t>
            </a:r>
          </a:p>
          <a:p>
            <a:r>
              <a:rPr lang="en-US" sz="2000" dirty="0"/>
              <a:t>Control their daily schedule and choice of their daily activities</a:t>
            </a:r>
          </a:p>
          <a:p>
            <a:r>
              <a:rPr lang="en-US" sz="2000" dirty="0"/>
              <a:t>Access and prepare food and snacks at any time</a:t>
            </a:r>
          </a:p>
          <a:p>
            <a:r>
              <a:rPr lang="en-US" sz="2000" dirty="0"/>
              <a:t>Work in competitive, integrated employment</a:t>
            </a:r>
          </a:p>
          <a:p>
            <a:r>
              <a:rPr lang="en-US" sz="2000" dirty="0"/>
              <a:t>Physical accessibility and reasonable accommodations in any of the HCBS settings where they receive services</a:t>
            </a:r>
          </a:p>
          <a:p>
            <a:r>
              <a:rPr lang="en-US" sz="2000" dirty="0"/>
              <a:t>Control and manage their personal assets and resources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2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02EF7-C5EB-2720-50F4-77929BD1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45" y="365125"/>
            <a:ext cx="10955215" cy="1325563"/>
          </a:xfrm>
        </p:spPr>
        <p:txBody>
          <a:bodyPr>
            <a:normAutofit/>
          </a:bodyPr>
          <a:lstStyle/>
          <a:p>
            <a:r>
              <a:rPr lang="en-US" dirty="0"/>
              <a:t>The HCBS Settings Rule &amp; 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B8DD-82F0-3BA9-F2BC-DE6EAE9BC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is the HCBS Settings Rule Relevant to IL?</a:t>
            </a:r>
          </a:p>
          <a:p>
            <a:pPr lvl="1"/>
            <a:r>
              <a:rPr lang="en-US" dirty="0"/>
              <a:t>Supports IL Philosophy </a:t>
            </a:r>
          </a:p>
          <a:p>
            <a:pPr lvl="1"/>
            <a:r>
              <a:rPr lang="en-US" dirty="0"/>
              <a:t>Supports True Choice, Control &amp; Autonomy</a:t>
            </a:r>
          </a:p>
          <a:p>
            <a:pPr lvl="1"/>
            <a:r>
              <a:rPr lang="en-US" dirty="0"/>
              <a:t>Supports Authentic Community Living </a:t>
            </a:r>
          </a:p>
          <a:p>
            <a:pPr lvl="1"/>
            <a:r>
              <a:rPr lang="en-US" dirty="0"/>
              <a:t>Supports the Work the SILCs / CILs have done for decades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the HCBS Settings Rule is NOT? </a:t>
            </a:r>
          </a:p>
          <a:p>
            <a:pPr lvl="1"/>
            <a:r>
              <a:rPr lang="en-US" dirty="0"/>
              <a:t>NOT a service</a:t>
            </a:r>
          </a:p>
          <a:p>
            <a:pPr lvl="1"/>
            <a:r>
              <a:rPr lang="en-US" dirty="0"/>
              <a:t>NOT applicable to Nursing Homes / Skilled Care Facilities, Intermediate Care Facilities for Folks with I/DD and Mental Health Institutions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77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A4F5-1885-1B62-5815-3170F7D89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11801"/>
            <a:ext cx="10515600" cy="1325563"/>
          </a:xfrm>
        </p:spPr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CD33-A21F-0E46-2799-827BDA3AB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727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23130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02EF7-C5EB-2720-50F4-77929BD1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45" y="365125"/>
            <a:ext cx="10955215" cy="1325563"/>
          </a:xfrm>
        </p:spPr>
        <p:txBody>
          <a:bodyPr>
            <a:normAutofit/>
          </a:bodyPr>
          <a:lstStyle/>
          <a:p>
            <a:r>
              <a:rPr lang="en-US" dirty="0"/>
              <a:t>Advocacy &amp; Services: The HCBS Settings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B8DD-82F0-3BA9-F2BC-DE6EAE9BC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514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SILCs </a:t>
            </a:r>
          </a:p>
          <a:p>
            <a:r>
              <a:rPr lang="en-US" sz="2600" dirty="0"/>
              <a:t>Systems Advocacy</a:t>
            </a:r>
          </a:p>
          <a:p>
            <a:r>
              <a:rPr lang="en-US" sz="2600" dirty="0"/>
              <a:t>Collaboration &amp; Partnership Development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/>
              <a:t>CILs</a:t>
            </a:r>
          </a:p>
          <a:p>
            <a:r>
              <a:rPr lang="en-US" sz="2600" dirty="0"/>
              <a:t>Individual Advocacy</a:t>
            </a:r>
          </a:p>
          <a:p>
            <a:r>
              <a:rPr lang="en-US" sz="2600" dirty="0"/>
              <a:t>Systems Advocacy</a:t>
            </a:r>
          </a:p>
          <a:p>
            <a:r>
              <a:rPr lang="en-US" sz="2600" dirty="0"/>
              <a:t>Diversion Services</a:t>
            </a:r>
          </a:p>
          <a:p>
            <a:r>
              <a:rPr lang="en-US" sz="2600" dirty="0"/>
              <a:t>Transition Services</a:t>
            </a:r>
          </a:p>
          <a:p>
            <a:r>
              <a:rPr lang="en-US" sz="2600" dirty="0"/>
              <a:t>Other CIL Services (As relevant)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8625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474E1-8E17-FAB2-CB68-271AEF2D4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08054"/>
            <a:ext cx="10515600" cy="1325563"/>
          </a:xfrm>
        </p:spPr>
        <p:txBody>
          <a:bodyPr/>
          <a:lstStyle/>
          <a:p>
            <a:r>
              <a:rPr lang="en-US" dirty="0"/>
              <a:t>Additional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CD33-A21F-0E46-2799-827BDA3AB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727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87781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1137</Words>
  <Application>Microsoft Macintosh PowerPoint</Application>
  <PresentationFormat>Widescreen</PresentationFormat>
  <Paragraphs>125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Office Theme</vt:lpstr>
      <vt:lpstr>APRIL-NASILC Peer to Peer Interactive Workshop  for CILs &amp; SILCs </vt:lpstr>
      <vt:lpstr> Welcome and Presenter Introductions</vt:lpstr>
      <vt:lpstr>Review: The HCBS Settings Rule</vt:lpstr>
      <vt:lpstr>The HCBS Settings Rule: Protections &amp; Rights </vt:lpstr>
      <vt:lpstr>The HCBS Settings Rule: Protections &amp; Rights Ctd. </vt:lpstr>
      <vt:lpstr>The HCBS Settings Rule &amp; IL</vt:lpstr>
      <vt:lpstr>Q&amp;A</vt:lpstr>
      <vt:lpstr>Advocacy &amp; Services: The HCBS Settings Rule</vt:lpstr>
      <vt:lpstr>Additional Q&amp;A</vt:lpstr>
      <vt:lpstr>In The Know: The HCBS Settings Rule Resources</vt:lpstr>
      <vt:lpstr>Future Advocacy &amp; Services: The HCBS Settings Rule</vt:lpstr>
      <vt:lpstr>Final 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SILCs - Building &amp; Bridging Partnerships</dc:title>
  <dc:creator>Amber OHaver</dc:creator>
  <cp:lastModifiedBy>Rachel Kaplan She/Her</cp:lastModifiedBy>
  <cp:revision>15</cp:revision>
  <dcterms:created xsi:type="dcterms:W3CDTF">2022-10-19T18:08:35Z</dcterms:created>
  <dcterms:modified xsi:type="dcterms:W3CDTF">2023-02-01T19:39:23Z</dcterms:modified>
</cp:coreProperties>
</file>