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75" r:id="rId3"/>
    <p:sldId id="276" r:id="rId4"/>
    <p:sldId id="274" r:id="rId5"/>
    <p:sldId id="259" r:id="rId6"/>
    <p:sldId id="261" r:id="rId7"/>
    <p:sldId id="260" r:id="rId8"/>
    <p:sldId id="262" r:id="rId9"/>
    <p:sldId id="263" r:id="rId10"/>
    <p:sldId id="273" r:id="rId11"/>
    <p:sldId id="264" r:id="rId12"/>
    <p:sldId id="265" r:id="rId13"/>
    <p:sldId id="269" r:id="rId14"/>
    <p:sldId id="270" r:id="rId15"/>
    <p:sldId id="267" r:id="rId16"/>
    <p:sldId id="268" r:id="rId17"/>
    <p:sldId id="277" r:id="rId18"/>
    <p:sldId id="278" r:id="rId19"/>
    <p:sldId id="279" r:id="rId20"/>
    <p:sldId id="271"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snapToGrid="0">
      <p:cViewPr varScale="1">
        <p:scale>
          <a:sx n="15" d="100"/>
          <a:sy n="15" d="100"/>
        </p:scale>
        <p:origin x="60" y="1158"/>
      </p:cViewPr>
      <p:guideLst>
        <p:guide orient="horz" pos="2160"/>
        <p:guide pos="3840"/>
      </p:guideLst>
    </p:cSldViewPr>
  </p:slideViewPr>
  <p:outlineViewPr>
    <p:cViewPr>
      <p:scale>
        <a:sx n="33" d="100"/>
        <a:sy n="33" d="100"/>
      </p:scale>
      <p:origin x="0" y="-7008"/>
    </p:cViewPr>
  </p:outlineViewPr>
  <p:notesTextViewPr>
    <p:cViewPr>
      <p:scale>
        <a:sx n="1" d="1"/>
        <a:sy n="1" d="1"/>
      </p:scale>
      <p:origin x="0" y="0"/>
    </p:cViewPr>
  </p:notesTextViewPr>
  <p:notesViewPr>
    <p:cSldViewPr snapToGrid="0">
      <p:cViewPr>
        <p:scale>
          <a:sx n="202" d="100"/>
          <a:sy n="202" d="100"/>
        </p:scale>
        <p:origin x="144" y="-19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3384C88-1A83-4BF9-B484-8CFD8BCDCB54}" type="datetimeFigureOut">
              <a:rPr lang="en-US" smtClean="0"/>
              <a:t>10/25/2018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DAD0A15-93DA-4DDC-AE9E-D591B026589F}" type="slidenum">
              <a:rPr lang="en-US" smtClean="0"/>
              <a:t>‹#›</a:t>
            </a:fld>
            <a:endParaRPr lang="en-US"/>
          </a:p>
        </p:txBody>
      </p:sp>
    </p:spTree>
    <p:extLst>
      <p:ext uri="{BB962C8B-B14F-4D97-AF65-F5344CB8AC3E}">
        <p14:creationId xmlns:p14="http://schemas.microsoft.com/office/powerpoint/2010/main" val="4170849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a:t>
            </a:r>
          </a:p>
          <a:p>
            <a:r>
              <a:rPr lang="en-US" sz="1800" dirty="0">
                <a:solidFill>
                  <a:srgbClr val="00B050"/>
                </a:solidFill>
              </a:rPr>
              <a:t>History of RRCI culture. Turnover. Unhappy employees. Unhappy director.</a:t>
            </a:r>
          </a:p>
        </p:txBody>
      </p:sp>
      <p:sp>
        <p:nvSpPr>
          <p:cNvPr id="4" name="Slide Number Placeholder 3"/>
          <p:cNvSpPr>
            <a:spLocks noGrp="1"/>
          </p:cNvSpPr>
          <p:nvPr>
            <p:ph type="sldNum" sz="quarter" idx="10"/>
          </p:nvPr>
        </p:nvSpPr>
        <p:spPr/>
        <p:txBody>
          <a:bodyPr/>
          <a:lstStyle/>
          <a:p>
            <a:fld id="{CDAD0A15-93DA-4DDC-AE9E-D591B026589F}" type="slidenum">
              <a:rPr lang="en-US" smtClean="0"/>
              <a:t>1</a:t>
            </a:fld>
            <a:endParaRPr lang="en-US"/>
          </a:p>
        </p:txBody>
      </p:sp>
    </p:spTree>
    <p:extLst>
      <p:ext uri="{BB962C8B-B14F-4D97-AF65-F5344CB8AC3E}">
        <p14:creationId xmlns:p14="http://schemas.microsoft.com/office/powerpoint/2010/main" val="2232006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 These are the key words that the group identified.</a:t>
            </a:r>
          </a:p>
        </p:txBody>
      </p:sp>
      <p:sp>
        <p:nvSpPr>
          <p:cNvPr id="4" name="Slide Number Placeholder 3"/>
          <p:cNvSpPr>
            <a:spLocks noGrp="1"/>
          </p:cNvSpPr>
          <p:nvPr>
            <p:ph type="sldNum" sz="quarter" idx="10"/>
          </p:nvPr>
        </p:nvSpPr>
        <p:spPr/>
        <p:txBody>
          <a:bodyPr/>
          <a:lstStyle/>
          <a:p>
            <a:fld id="{CDAD0A15-93DA-4DDC-AE9E-D591B026589F}" type="slidenum">
              <a:rPr lang="en-US" smtClean="0"/>
              <a:t>10</a:t>
            </a:fld>
            <a:endParaRPr lang="en-US"/>
          </a:p>
        </p:txBody>
      </p:sp>
    </p:spTree>
    <p:extLst>
      <p:ext uri="{BB962C8B-B14F-4D97-AF65-F5344CB8AC3E}">
        <p14:creationId xmlns:p14="http://schemas.microsoft.com/office/powerpoint/2010/main" val="3161321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 The next step in</a:t>
            </a:r>
            <a:r>
              <a:rPr lang="en-US" sz="1800" baseline="0" dirty="0">
                <a:solidFill>
                  <a:srgbClr val="00B050"/>
                </a:solidFill>
              </a:rPr>
              <a:t> the process was to divide up into groups and create a definition of each value. We will share the results in a moment.</a:t>
            </a:r>
          </a:p>
          <a:p>
            <a:endParaRPr lang="en-US" sz="1800" baseline="0" dirty="0"/>
          </a:p>
          <a:p>
            <a:r>
              <a:rPr lang="en-US" sz="1800" baseline="0" dirty="0">
                <a:solidFill>
                  <a:srgbClr val="FF00FF"/>
                </a:solidFill>
              </a:rPr>
              <a:t>Brenda: Talk about the individual groups and the meaningful conversations and bonding that took place. (Natural sharing of appreciation for one another) </a:t>
            </a:r>
            <a:endParaRPr lang="en-US" sz="1800" dirty="0">
              <a:solidFill>
                <a:srgbClr val="FF00FF"/>
              </a:solidFill>
            </a:endParaRPr>
          </a:p>
        </p:txBody>
      </p:sp>
      <p:sp>
        <p:nvSpPr>
          <p:cNvPr id="4" name="Slide Number Placeholder 3"/>
          <p:cNvSpPr>
            <a:spLocks noGrp="1"/>
          </p:cNvSpPr>
          <p:nvPr>
            <p:ph type="sldNum" sz="quarter" idx="10"/>
          </p:nvPr>
        </p:nvSpPr>
        <p:spPr/>
        <p:txBody>
          <a:bodyPr/>
          <a:lstStyle/>
          <a:p>
            <a:fld id="{CDAD0A15-93DA-4DDC-AE9E-D591B026589F}" type="slidenum">
              <a:rPr lang="en-US" smtClean="0"/>
              <a:t>11</a:t>
            </a:fld>
            <a:endParaRPr lang="en-US"/>
          </a:p>
        </p:txBody>
      </p:sp>
    </p:spTree>
    <p:extLst>
      <p:ext uri="{BB962C8B-B14F-4D97-AF65-F5344CB8AC3E}">
        <p14:creationId xmlns:p14="http://schemas.microsoft.com/office/powerpoint/2010/main" val="454267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 We took a break that evening determined</a:t>
            </a:r>
            <a:r>
              <a:rPr lang="en-US" sz="1800" baseline="0" dirty="0">
                <a:solidFill>
                  <a:srgbClr val="00B050"/>
                </a:solidFill>
              </a:rPr>
              <a:t> to return the next morning with ideas about what behaviors were associated with each value.</a:t>
            </a:r>
            <a:endParaRPr lang="en-US" sz="1800" dirty="0">
              <a:solidFill>
                <a:srgbClr val="00B050"/>
              </a:solidFill>
            </a:endParaRPr>
          </a:p>
        </p:txBody>
      </p:sp>
      <p:sp>
        <p:nvSpPr>
          <p:cNvPr id="4" name="Slide Number Placeholder 3"/>
          <p:cNvSpPr>
            <a:spLocks noGrp="1"/>
          </p:cNvSpPr>
          <p:nvPr>
            <p:ph type="sldNum" sz="quarter" idx="10"/>
          </p:nvPr>
        </p:nvSpPr>
        <p:spPr/>
        <p:txBody>
          <a:bodyPr/>
          <a:lstStyle/>
          <a:p>
            <a:fld id="{CDAD0A15-93DA-4DDC-AE9E-D591B026589F}" type="slidenum">
              <a:rPr lang="en-US" smtClean="0"/>
              <a:t>12</a:t>
            </a:fld>
            <a:endParaRPr lang="en-US"/>
          </a:p>
        </p:txBody>
      </p:sp>
    </p:spTree>
    <p:extLst>
      <p:ext uri="{BB962C8B-B14F-4D97-AF65-F5344CB8AC3E}">
        <p14:creationId xmlns:p14="http://schemas.microsoft.com/office/powerpoint/2010/main" val="473848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 Definition</a:t>
            </a:r>
          </a:p>
          <a:p>
            <a:endParaRPr lang="en-US" sz="1800" dirty="0"/>
          </a:p>
          <a:p>
            <a:r>
              <a:rPr lang="en-US" sz="1800" dirty="0">
                <a:solidFill>
                  <a:srgbClr val="FF00FF"/>
                </a:solidFill>
              </a:rPr>
              <a:t>Brenda: Review behaviors</a:t>
            </a:r>
          </a:p>
        </p:txBody>
      </p:sp>
      <p:sp>
        <p:nvSpPr>
          <p:cNvPr id="4" name="Slide Number Placeholder 3"/>
          <p:cNvSpPr>
            <a:spLocks noGrp="1"/>
          </p:cNvSpPr>
          <p:nvPr>
            <p:ph type="sldNum" sz="quarter" idx="10"/>
          </p:nvPr>
        </p:nvSpPr>
        <p:spPr/>
        <p:txBody>
          <a:bodyPr/>
          <a:lstStyle/>
          <a:p>
            <a:fld id="{CDAD0A15-93DA-4DDC-AE9E-D591B026589F}" type="slidenum">
              <a:rPr lang="en-US" smtClean="0"/>
              <a:t>13</a:t>
            </a:fld>
            <a:endParaRPr lang="en-US"/>
          </a:p>
        </p:txBody>
      </p:sp>
    </p:spTree>
    <p:extLst>
      <p:ext uri="{BB962C8B-B14F-4D97-AF65-F5344CB8AC3E}">
        <p14:creationId xmlns:p14="http://schemas.microsoft.com/office/powerpoint/2010/main" val="1930644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 Definition</a:t>
            </a:r>
          </a:p>
          <a:p>
            <a:endParaRPr lang="en-US" sz="1800" dirty="0"/>
          </a:p>
          <a:p>
            <a:r>
              <a:rPr lang="en-US" sz="1800" dirty="0">
                <a:solidFill>
                  <a:srgbClr val="FF00FF"/>
                </a:solidFill>
              </a:rPr>
              <a:t>Brenda: Review behaviors</a:t>
            </a:r>
          </a:p>
          <a:p>
            <a:endParaRPr lang="en-US" dirty="0"/>
          </a:p>
        </p:txBody>
      </p:sp>
      <p:sp>
        <p:nvSpPr>
          <p:cNvPr id="4" name="Slide Number Placeholder 3"/>
          <p:cNvSpPr>
            <a:spLocks noGrp="1"/>
          </p:cNvSpPr>
          <p:nvPr>
            <p:ph type="sldNum" sz="quarter" idx="10"/>
          </p:nvPr>
        </p:nvSpPr>
        <p:spPr/>
        <p:txBody>
          <a:bodyPr/>
          <a:lstStyle/>
          <a:p>
            <a:fld id="{CDAD0A15-93DA-4DDC-AE9E-D591B026589F}" type="slidenum">
              <a:rPr lang="en-US" smtClean="0"/>
              <a:t>14</a:t>
            </a:fld>
            <a:endParaRPr lang="en-US"/>
          </a:p>
        </p:txBody>
      </p:sp>
    </p:spTree>
    <p:extLst>
      <p:ext uri="{BB962C8B-B14F-4D97-AF65-F5344CB8AC3E}">
        <p14:creationId xmlns:p14="http://schemas.microsoft.com/office/powerpoint/2010/main" val="4224053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 Definition</a:t>
            </a:r>
          </a:p>
          <a:p>
            <a:endParaRPr lang="en-US" sz="1800" dirty="0"/>
          </a:p>
          <a:p>
            <a:r>
              <a:rPr lang="en-US" sz="1800" dirty="0">
                <a:solidFill>
                  <a:srgbClr val="FF00FF"/>
                </a:solidFill>
              </a:rPr>
              <a:t>Brenda: Review behaviors</a:t>
            </a:r>
          </a:p>
          <a:p>
            <a:endParaRPr lang="en-US" dirty="0"/>
          </a:p>
        </p:txBody>
      </p:sp>
      <p:sp>
        <p:nvSpPr>
          <p:cNvPr id="4" name="Slide Number Placeholder 3"/>
          <p:cNvSpPr>
            <a:spLocks noGrp="1"/>
          </p:cNvSpPr>
          <p:nvPr>
            <p:ph type="sldNum" sz="quarter" idx="10"/>
          </p:nvPr>
        </p:nvSpPr>
        <p:spPr/>
        <p:txBody>
          <a:bodyPr/>
          <a:lstStyle/>
          <a:p>
            <a:fld id="{CDAD0A15-93DA-4DDC-AE9E-D591B026589F}" type="slidenum">
              <a:rPr lang="en-US" smtClean="0"/>
              <a:t>15</a:t>
            </a:fld>
            <a:endParaRPr lang="en-US"/>
          </a:p>
        </p:txBody>
      </p:sp>
    </p:spTree>
    <p:extLst>
      <p:ext uri="{BB962C8B-B14F-4D97-AF65-F5344CB8AC3E}">
        <p14:creationId xmlns:p14="http://schemas.microsoft.com/office/powerpoint/2010/main" val="18177762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 Definition</a:t>
            </a:r>
          </a:p>
          <a:p>
            <a:endParaRPr lang="en-US" sz="1800" dirty="0"/>
          </a:p>
          <a:p>
            <a:r>
              <a:rPr lang="en-US" sz="1800" dirty="0">
                <a:solidFill>
                  <a:srgbClr val="FF00FF"/>
                </a:solidFill>
              </a:rPr>
              <a:t>Brenda: Review behaviors</a:t>
            </a:r>
          </a:p>
          <a:p>
            <a:endParaRPr lang="en-US" dirty="0"/>
          </a:p>
        </p:txBody>
      </p:sp>
      <p:sp>
        <p:nvSpPr>
          <p:cNvPr id="4" name="Slide Number Placeholder 3"/>
          <p:cNvSpPr>
            <a:spLocks noGrp="1"/>
          </p:cNvSpPr>
          <p:nvPr>
            <p:ph type="sldNum" sz="quarter" idx="10"/>
          </p:nvPr>
        </p:nvSpPr>
        <p:spPr/>
        <p:txBody>
          <a:bodyPr/>
          <a:lstStyle/>
          <a:p>
            <a:fld id="{CDAD0A15-93DA-4DDC-AE9E-D591B026589F}" type="slidenum">
              <a:rPr lang="en-US" smtClean="0"/>
              <a:t>16</a:t>
            </a:fld>
            <a:endParaRPr lang="en-US"/>
          </a:p>
        </p:txBody>
      </p:sp>
    </p:spTree>
    <p:extLst>
      <p:ext uri="{BB962C8B-B14F-4D97-AF65-F5344CB8AC3E}">
        <p14:creationId xmlns:p14="http://schemas.microsoft.com/office/powerpoint/2010/main" val="3024591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Barb: Story about hiring someone without integrity</a:t>
            </a:r>
          </a:p>
          <a:p>
            <a:r>
              <a:rPr lang="en-US" dirty="0"/>
              <a:t>Start with one position</a:t>
            </a:r>
          </a:p>
        </p:txBody>
      </p:sp>
      <p:sp>
        <p:nvSpPr>
          <p:cNvPr id="4" name="Slide Number Placeholder 3"/>
          <p:cNvSpPr>
            <a:spLocks noGrp="1"/>
          </p:cNvSpPr>
          <p:nvPr>
            <p:ph type="sldNum" sz="quarter" idx="5"/>
          </p:nvPr>
        </p:nvSpPr>
        <p:spPr/>
        <p:txBody>
          <a:bodyPr/>
          <a:lstStyle/>
          <a:p>
            <a:fld id="{CDAD0A15-93DA-4DDC-AE9E-D591B026589F}" type="slidenum">
              <a:rPr lang="en-US" smtClean="0"/>
              <a:t>17</a:t>
            </a:fld>
            <a:endParaRPr lang="en-US"/>
          </a:p>
        </p:txBody>
      </p:sp>
    </p:spTree>
    <p:extLst>
      <p:ext uri="{BB962C8B-B14F-4D97-AF65-F5344CB8AC3E}">
        <p14:creationId xmlns:p14="http://schemas.microsoft.com/office/powerpoint/2010/main" val="34037933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Barb: Job postings and descriptions state values</a:t>
            </a:r>
          </a:p>
        </p:txBody>
      </p:sp>
      <p:sp>
        <p:nvSpPr>
          <p:cNvPr id="4" name="Slide Number Placeholder 3"/>
          <p:cNvSpPr>
            <a:spLocks noGrp="1"/>
          </p:cNvSpPr>
          <p:nvPr>
            <p:ph type="sldNum" sz="quarter" idx="5"/>
          </p:nvPr>
        </p:nvSpPr>
        <p:spPr/>
        <p:txBody>
          <a:bodyPr/>
          <a:lstStyle/>
          <a:p>
            <a:fld id="{CDAD0A15-93DA-4DDC-AE9E-D591B026589F}" type="slidenum">
              <a:rPr lang="en-US" smtClean="0"/>
              <a:t>18</a:t>
            </a:fld>
            <a:endParaRPr lang="en-US"/>
          </a:p>
        </p:txBody>
      </p:sp>
    </p:spTree>
    <p:extLst>
      <p:ext uri="{BB962C8B-B14F-4D97-AF65-F5344CB8AC3E}">
        <p14:creationId xmlns:p14="http://schemas.microsoft.com/office/powerpoint/2010/main" val="3967505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Interviews are conducted by team. Peer hiring. Executive Director. Immediate supervisor. Coworker. And, office manager.</a:t>
            </a:r>
          </a:p>
          <a:p>
            <a:r>
              <a:rPr lang="en-US" dirty="0"/>
              <a:t>Everyone must agree.</a:t>
            </a:r>
          </a:p>
          <a:p>
            <a:r>
              <a:rPr lang="en-US" dirty="0"/>
              <a:t>If there is one decenter, we move to the next candidate.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Brenda: Former employee situation (John)</a:t>
            </a:r>
          </a:p>
          <a:p>
            <a:endParaRPr lang="en-US" dirty="0"/>
          </a:p>
        </p:txBody>
      </p:sp>
      <p:sp>
        <p:nvSpPr>
          <p:cNvPr id="4" name="Slide Number Placeholder 3"/>
          <p:cNvSpPr>
            <a:spLocks noGrp="1"/>
          </p:cNvSpPr>
          <p:nvPr>
            <p:ph type="sldNum" sz="quarter" idx="5"/>
          </p:nvPr>
        </p:nvSpPr>
        <p:spPr/>
        <p:txBody>
          <a:bodyPr/>
          <a:lstStyle/>
          <a:p>
            <a:fld id="{CDAD0A15-93DA-4DDC-AE9E-D591B026589F}" type="slidenum">
              <a:rPr lang="en-US" smtClean="0"/>
              <a:t>19</a:t>
            </a:fld>
            <a:endParaRPr lang="en-US"/>
          </a:p>
        </p:txBody>
      </p:sp>
    </p:spTree>
    <p:extLst>
      <p:ext uri="{BB962C8B-B14F-4D97-AF65-F5344CB8AC3E}">
        <p14:creationId xmlns:p14="http://schemas.microsoft.com/office/powerpoint/2010/main" val="3882714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Brenda</a:t>
            </a:r>
          </a:p>
          <a:p>
            <a:r>
              <a:rPr lang="en-US" sz="1200" b="1" i="0" kern="1200" dirty="0">
                <a:solidFill>
                  <a:schemeClr val="tx1"/>
                </a:solidFill>
                <a:effectLst/>
                <a:latin typeface="+mn-lt"/>
                <a:ea typeface="+mn-ea"/>
                <a:cs typeface="+mn-cs"/>
              </a:rPr>
              <a:t>Culture discussion</a:t>
            </a:r>
            <a:endParaRPr lang="en-US" sz="1200" b="0" i="0" kern="1200" dirty="0">
              <a:solidFill>
                <a:schemeClr val="tx1"/>
              </a:solidFill>
              <a:effectLst/>
              <a:latin typeface="+mn-lt"/>
              <a:ea typeface="+mn-ea"/>
              <a:cs typeface="+mn-cs"/>
            </a:endParaRPr>
          </a:p>
          <a:p>
            <a:r>
              <a:rPr lang="en-US" dirty="0"/>
              <a:t>Diversity</a:t>
            </a:r>
          </a:p>
        </p:txBody>
      </p:sp>
      <p:sp>
        <p:nvSpPr>
          <p:cNvPr id="4" name="Slide Number Placeholder 3"/>
          <p:cNvSpPr>
            <a:spLocks noGrp="1"/>
          </p:cNvSpPr>
          <p:nvPr>
            <p:ph type="sldNum" sz="quarter" idx="5"/>
          </p:nvPr>
        </p:nvSpPr>
        <p:spPr/>
        <p:txBody>
          <a:bodyPr/>
          <a:lstStyle/>
          <a:p>
            <a:fld id="{CDAD0A15-93DA-4DDC-AE9E-D591B026589F}" type="slidenum">
              <a:rPr lang="en-US" smtClean="0"/>
              <a:t>2</a:t>
            </a:fld>
            <a:endParaRPr lang="en-US"/>
          </a:p>
        </p:txBody>
      </p:sp>
    </p:spTree>
    <p:extLst>
      <p:ext uri="{BB962C8B-B14F-4D97-AF65-F5344CB8AC3E}">
        <p14:creationId xmlns:p14="http://schemas.microsoft.com/office/powerpoint/2010/main" val="4185745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B050"/>
                </a:solidFill>
              </a:rPr>
              <a:t>We spent some time talking about the answers to these questions.</a:t>
            </a:r>
          </a:p>
          <a:p>
            <a:endParaRPr lang="en-US" dirty="0">
              <a:solidFill>
                <a:srgbClr val="00B050"/>
              </a:solidFill>
            </a:endParaRPr>
          </a:p>
          <a:p>
            <a:r>
              <a:rPr lang="en-US" dirty="0">
                <a:solidFill>
                  <a:srgbClr val="00B050"/>
                </a:solidFill>
              </a:rPr>
              <a:t>If</a:t>
            </a:r>
            <a:r>
              <a:rPr lang="en-US" baseline="0" dirty="0">
                <a:solidFill>
                  <a:srgbClr val="00B050"/>
                </a:solidFill>
              </a:rPr>
              <a:t> your organization undergoes this process, how do you think you would respond to these questions?</a:t>
            </a:r>
            <a:endParaRPr lang="en-US" dirty="0">
              <a:solidFill>
                <a:srgbClr val="00B050"/>
              </a:solidFill>
            </a:endParaRPr>
          </a:p>
        </p:txBody>
      </p:sp>
      <p:sp>
        <p:nvSpPr>
          <p:cNvPr id="4" name="Slide Number Placeholder 3"/>
          <p:cNvSpPr>
            <a:spLocks noGrp="1"/>
          </p:cNvSpPr>
          <p:nvPr>
            <p:ph type="sldNum" sz="quarter" idx="10"/>
          </p:nvPr>
        </p:nvSpPr>
        <p:spPr/>
        <p:txBody>
          <a:bodyPr/>
          <a:lstStyle/>
          <a:p>
            <a:fld id="{CDAD0A15-93DA-4DDC-AE9E-D591B026589F}" type="slidenum">
              <a:rPr lang="en-US" smtClean="0"/>
              <a:t>20</a:t>
            </a:fld>
            <a:endParaRPr lang="en-US"/>
          </a:p>
        </p:txBody>
      </p:sp>
    </p:spTree>
    <p:extLst>
      <p:ext uri="{BB962C8B-B14F-4D97-AF65-F5344CB8AC3E}">
        <p14:creationId xmlns:p14="http://schemas.microsoft.com/office/powerpoint/2010/main" val="400149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Barb</a:t>
            </a:r>
          </a:p>
          <a:p>
            <a:r>
              <a:rPr lang="en-US" dirty="0"/>
              <a:t>Facilitate discussion</a:t>
            </a:r>
          </a:p>
        </p:txBody>
      </p:sp>
      <p:sp>
        <p:nvSpPr>
          <p:cNvPr id="4" name="Slide Number Placeholder 3"/>
          <p:cNvSpPr>
            <a:spLocks noGrp="1"/>
          </p:cNvSpPr>
          <p:nvPr>
            <p:ph type="sldNum" sz="quarter" idx="5"/>
          </p:nvPr>
        </p:nvSpPr>
        <p:spPr/>
        <p:txBody>
          <a:bodyPr/>
          <a:lstStyle/>
          <a:p>
            <a:fld id="{CDAD0A15-93DA-4DDC-AE9E-D591B026589F}" type="slidenum">
              <a:rPr lang="en-US" smtClean="0"/>
              <a:t>3</a:t>
            </a:fld>
            <a:endParaRPr lang="en-US"/>
          </a:p>
        </p:txBody>
      </p:sp>
    </p:spTree>
    <p:extLst>
      <p:ext uri="{BB962C8B-B14F-4D97-AF65-F5344CB8AC3E}">
        <p14:creationId xmlns:p14="http://schemas.microsoft.com/office/powerpoint/2010/main" val="146104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Leadership training opportunity</a:t>
            </a:r>
          </a:p>
          <a:p>
            <a:r>
              <a:rPr lang="en-US" dirty="0"/>
              <a:t>Values Based Leadership Module</a:t>
            </a:r>
          </a:p>
          <a:p>
            <a:r>
              <a:rPr lang="en-US" dirty="0"/>
              <a:t>On reference list</a:t>
            </a:r>
          </a:p>
          <a:p>
            <a:r>
              <a:rPr lang="en-US" dirty="0"/>
              <a:t>Credentials: Southwest Air, Jet Blue, PF </a:t>
            </a:r>
            <a:r>
              <a:rPr lang="en-US" dirty="0" err="1"/>
              <a:t>Changs</a:t>
            </a:r>
            <a:endParaRPr lang="en-US" dirty="0"/>
          </a:p>
          <a:p>
            <a:r>
              <a:rPr lang="en-US" dirty="0"/>
              <a:t>$2500 grant for innovative idea</a:t>
            </a:r>
          </a:p>
        </p:txBody>
      </p:sp>
      <p:sp>
        <p:nvSpPr>
          <p:cNvPr id="4" name="Slide Number Placeholder 3"/>
          <p:cNvSpPr>
            <a:spLocks noGrp="1"/>
          </p:cNvSpPr>
          <p:nvPr>
            <p:ph type="sldNum" sz="quarter" idx="10"/>
          </p:nvPr>
        </p:nvSpPr>
        <p:spPr/>
        <p:txBody>
          <a:bodyPr/>
          <a:lstStyle/>
          <a:p>
            <a:fld id="{CDAD0A15-93DA-4DDC-AE9E-D591B026589F}" type="slidenum">
              <a:rPr lang="en-US" smtClean="0"/>
              <a:t>4</a:t>
            </a:fld>
            <a:endParaRPr lang="en-US"/>
          </a:p>
        </p:txBody>
      </p:sp>
    </p:spTree>
    <p:extLst>
      <p:ext uri="{BB962C8B-B14F-4D97-AF65-F5344CB8AC3E}">
        <p14:creationId xmlns:p14="http://schemas.microsoft.com/office/powerpoint/2010/main" val="235417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 Share Starbucks</a:t>
            </a:r>
            <a:r>
              <a:rPr lang="en-US" sz="1800" baseline="0" dirty="0">
                <a:solidFill>
                  <a:srgbClr val="00B050"/>
                </a:solidFill>
              </a:rPr>
              <a:t> story. Smoking in Japan. How do we relate it back to IL.</a:t>
            </a:r>
            <a:endParaRPr lang="en-US" sz="1800" dirty="0">
              <a:solidFill>
                <a:srgbClr val="00B050"/>
              </a:solidFill>
            </a:endParaRPr>
          </a:p>
        </p:txBody>
      </p:sp>
      <p:sp>
        <p:nvSpPr>
          <p:cNvPr id="4" name="Slide Number Placeholder 3"/>
          <p:cNvSpPr>
            <a:spLocks noGrp="1"/>
          </p:cNvSpPr>
          <p:nvPr>
            <p:ph type="sldNum" sz="quarter" idx="10"/>
          </p:nvPr>
        </p:nvSpPr>
        <p:spPr/>
        <p:txBody>
          <a:bodyPr/>
          <a:lstStyle/>
          <a:p>
            <a:fld id="{CDAD0A15-93DA-4DDC-AE9E-D591B026589F}" type="slidenum">
              <a:rPr lang="en-US" smtClean="0"/>
              <a:t>5</a:t>
            </a:fld>
            <a:endParaRPr lang="en-US"/>
          </a:p>
        </p:txBody>
      </p:sp>
    </p:spTree>
    <p:extLst>
      <p:ext uri="{BB962C8B-B14F-4D97-AF65-F5344CB8AC3E}">
        <p14:creationId xmlns:p14="http://schemas.microsoft.com/office/powerpoint/2010/main" val="157189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 First we each had an opportunity to look at ourselves and define what</a:t>
            </a:r>
            <a:r>
              <a:rPr lang="en-US" sz="1800" baseline="0" dirty="0">
                <a:solidFill>
                  <a:srgbClr val="00B050"/>
                </a:solidFill>
              </a:rPr>
              <a:t> is most important to us. </a:t>
            </a:r>
          </a:p>
          <a:p>
            <a:endParaRPr lang="en-US" sz="1800" baseline="0" dirty="0">
              <a:solidFill>
                <a:srgbClr val="00B050"/>
              </a:solidFill>
            </a:endParaRPr>
          </a:p>
          <a:p>
            <a:r>
              <a:rPr lang="en-US" sz="1800" baseline="0" dirty="0">
                <a:solidFill>
                  <a:srgbClr val="FF00FF"/>
                </a:solidFill>
              </a:rPr>
              <a:t>Brenda: At a staff meeting, we discussed our personal values and found that we had a lot in common individually.</a:t>
            </a:r>
          </a:p>
          <a:p>
            <a:endParaRPr lang="en-US" dirty="0"/>
          </a:p>
        </p:txBody>
      </p:sp>
      <p:sp>
        <p:nvSpPr>
          <p:cNvPr id="4" name="Slide Number Placeholder 3"/>
          <p:cNvSpPr>
            <a:spLocks noGrp="1"/>
          </p:cNvSpPr>
          <p:nvPr>
            <p:ph type="sldNum" sz="quarter" idx="10"/>
          </p:nvPr>
        </p:nvSpPr>
        <p:spPr/>
        <p:txBody>
          <a:bodyPr/>
          <a:lstStyle/>
          <a:p>
            <a:fld id="{CDAD0A15-93DA-4DDC-AE9E-D591B026589F}" type="slidenum">
              <a:rPr lang="en-US" smtClean="0"/>
              <a:t>6</a:t>
            </a:fld>
            <a:endParaRPr lang="en-US"/>
          </a:p>
        </p:txBody>
      </p:sp>
    </p:spTree>
    <p:extLst>
      <p:ext uri="{BB962C8B-B14F-4D97-AF65-F5344CB8AC3E}">
        <p14:creationId xmlns:p14="http://schemas.microsoft.com/office/powerpoint/2010/main" val="3666573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 Talk about building the anonymous survey, reasoning for it and why you chose the team you did. </a:t>
            </a:r>
          </a:p>
          <a:p>
            <a:r>
              <a:rPr lang="en-US" sz="1800" dirty="0">
                <a:solidFill>
                  <a:srgbClr val="FF00FF"/>
                </a:solidFill>
              </a:rPr>
              <a:t>Brenda: Talk about the survey process, the committee</a:t>
            </a:r>
            <a:r>
              <a:rPr lang="en-US" sz="1800" baseline="0" dirty="0">
                <a:solidFill>
                  <a:srgbClr val="FF00FF"/>
                </a:solidFill>
              </a:rPr>
              <a:t>, and why no Director. </a:t>
            </a:r>
          </a:p>
          <a:p>
            <a:r>
              <a:rPr lang="en-US" sz="1800" baseline="0" dirty="0">
                <a:solidFill>
                  <a:srgbClr val="FF00FF"/>
                </a:solidFill>
              </a:rPr>
              <a:t>Give examples of questions and “we the people” statements.</a:t>
            </a:r>
          </a:p>
          <a:p>
            <a:r>
              <a:rPr lang="en-US" sz="1800" baseline="0" dirty="0">
                <a:solidFill>
                  <a:srgbClr val="FF00FF"/>
                </a:solidFill>
              </a:rPr>
              <a:t>Discuss how these statements helped to get the ball rolling in our next stage of the process: The offsite meeting </a:t>
            </a:r>
          </a:p>
        </p:txBody>
      </p:sp>
      <p:sp>
        <p:nvSpPr>
          <p:cNvPr id="4" name="Slide Number Placeholder 3"/>
          <p:cNvSpPr>
            <a:spLocks noGrp="1"/>
          </p:cNvSpPr>
          <p:nvPr>
            <p:ph type="sldNum" sz="quarter" idx="10"/>
          </p:nvPr>
        </p:nvSpPr>
        <p:spPr/>
        <p:txBody>
          <a:bodyPr/>
          <a:lstStyle/>
          <a:p>
            <a:fld id="{CDAD0A15-93DA-4DDC-AE9E-D591B026589F}" type="slidenum">
              <a:rPr lang="en-US" smtClean="0"/>
              <a:t>7</a:t>
            </a:fld>
            <a:endParaRPr lang="en-US"/>
          </a:p>
        </p:txBody>
      </p:sp>
    </p:spTree>
    <p:extLst>
      <p:ext uri="{BB962C8B-B14F-4D97-AF65-F5344CB8AC3E}">
        <p14:creationId xmlns:p14="http://schemas.microsoft.com/office/powerpoint/2010/main" val="129902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aseline="0" dirty="0">
                <a:solidFill>
                  <a:srgbClr val="00B050"/>
                </a:solidFill>
              </a:rPr>
              <a:t>Barb: Talk about the offsite day long meeting where we dug into the survey results. Why my house? Feelings. Vulnerability.</a:t>
            </a:r>
          </a:p>
          <a:p>
            <a:r>
              <a:rPr lang="en-US" sz="1800" baseline="0" dirty="0">
                <a:solidFill>
                  <a:srgbClr val="00B050"/>
                </a:solidFill>
              </a:rPr>
              <a:t>Talk about some aha moments during that meeting. How the walls began to come down and vulnerability prevailed.</a:t>
            </a:r>
            <a:endParaRPr lang="en-US" sz="1800" dirty="0">
              <a:solidFill>
                <a:srgbClr val="00B050"/>
              </a:solidFill>
            </a:endParaRPr>
          </a:p>
          <a:p>
            <a:r>
              <a:rPr lang="en-US" sz="1800" dirty="0">
                <a:solidFill>
                  <a:srgbClr val="00B050"/>
                </a:solidFill>
              </a:rPr>
              <a:t>The</a:t>
            </a:r>
            <a:r>
              <a:rPr lang="en-US" sz="1800" baseline="0" dirty="0">
                <a:solidFill>
                  <a:srgbClr val="00B050"/>
                </a:solidFill>
              </a:rPr>
              <a:t> team facilitated a discussion that lasted several hours as we started drilling down to what was most important to the group.</a:t>
            </a:r>
            <a:endParaRPr lang="en-US" sz="1800" dirty="0">
              <a:solidFill>
                <a:srgbClr val="00B050"/>
              </a:solidFill>
            </a:endParaRPr>
          </a:p>
        </p:txBody>
      </p:sp>
      <p:sp>
        <p:nvSpPr>
          <p:cNvPr id="4" name="Slide Number Placeholder 3"/>
          <p:cNvSpPr>
            <a:spLocks noGrp="1"/>
          </p:cNvSpPr>
          <p:nvPr>
            <p:ph type="sldNum" sz="quarter" idx="10"/>
          </p:nvPr>
        </p:nvSpPr>
        <p:spPr/>
        <p:txBody>
          <a:bodyPr/>
          <a:lstStyle/>
          <a:p>
            <a:fld id="{CDAD0A15-93DA-4DDC-AE9E-D591B026589F}" type="slidenum">
              <a:rPr lang="en-US" smtClean="0"/>
              <a:t>8</a:t>
            </a:fld>
            <a:endParaRPr lang="en-US"/>
          </a:p>
        </p:txBody>
      </p:sp>
    </p:spTree>
    <p:extLst>
      <p:ext uri="{BB962C8B-B14F-4D97-AF65-F5344CB8AC3E}">
        <p14:creationId xmlns:p14="http://schemas.microsoft.com/office/powerpoint/2010/main" val="1689600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B050"/>
                </a:solidFill>
              </a:rPr>
              <a:t>Barb: After the discussion, each staff member was given four</a:t>
            </a:r>
            <a:r>
              <a:rPr lang="en-US" sz="1800" baseline="0" dirty="0">
                <a:solidFill>
                  <a:srgbClr val="00B050"/>
                </a:solidFill>
              </a:rPr>
              <a:t> sticky notes. Based on the discussion, they wrote down simple words or phrases that they heard were the most important things as a result of the current culture.</a:t>
            </a:r>
            <a:endParaRPr lang="en-US" sz="1800" dirty="0">
              <a:solidFill>
                <a:srgbClr val="00B050"/>
              </a:solidFill>
            </a:endParaRPr>
          </a:p>
        </p:txBody>
      </p:sp>
      <p:sp>
        <p:nvSpPr>
          <p:cNvPr id="4" name="Slide Number Placeholder 3"/>
          <p:cNvSpPr>
            <a:spLocks noGrp="1"/>
          </p:cNvSpPr>
          <p:nvPr>
            <p:ph type="sldNum" sz="quarter" idx="10"/>
          </p:nvPr>
        </p:nvSpPr>
        <p:spPr/>
        <p:txBody>
          <a:bodyPr/>
          <a:lstStyle/>
          <a:p>
            <a:fld id="{CDAD0A15-93DA-4DDC-AE9E-D591B026589F}" type="slidenum">
              <a:rPr lang="en-US" smtClean="0"/>
              <a:t>9</a:t>
            </a:fld>
            <a:endParaRPr lang="en-US"/>
          </a:p>
        </p:txBody>
      </p:sp>
    </p:spTree>
    <p:extLst>
      <p:ext uri="{BB962C8B-B14F-4D97-AF65-F5344CB8AC3E}">
        <p14:creationId xmlns:p14="http://schemas.microsoft.com/office/powerpoint/2010/main" val="1807755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10/25/2018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10/25/2018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10/25/2018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10/25/2018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10/25/2018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Values</a:t>
            </a:r>
            <a:br>
              <a:rPr lang="en-US" dirty="0"/>
            </a:br>
            <a:r>
              <a:rPr lang="en-US" dirty="0"/>
              <a:t>Adventure</a:t>
            </a:r>
          </a:p>
        </p:txBody>
      </p:sp>
      <p:sp>
        <p:nvSpPr>
          <p:cNvPr id="3" name="Subtitle 2"/>
          <p:cNvSpPr>
            <a:spLocks noGrp="1"/>
          </p:cNvSpPr>
          <p:nvPr>
            <p:ph type="subTitle" idx="1"/>
          </p:nvPr>
        </p:nvSpPr>
        <p:spPr/>
        <p:txBody>
          <a:bodyPr/>
          <a:lstStyle/>
          <a:p>
            <a:r>
              <a:rPr lang="en-US" dirty="0"/>
              <a:t>It all works together for the good of those we serve!</a:t>
            </a:r>
          </a:p>
        </p:txBody>
      </p:sp>
    </p:spTree>
    <p:extLst>
      <p:ext uri="{BB962C8B-B14F-4D97-AF65-F5344CB8AC3E}">
        <p14:creationId xmlns:p14="http://schemas.microsoft.com/office/powerpoint/2010/main" val="725236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A07B83-0C9E-4633-8D91-4E1578A40EF1}"/>
              </a:ext>
            </a:extLst>
          </p:cNvPr>
          <p:cNvSpPr>
            <a:spLocks noGrp="1"/>
          </p:cNvSpPr>
          <p:nvPr>
            <p:ph type="title"/>
          </p:nvPr>
        </p:nvSpPr>
        <p:spPr>
          <a:xfrm>
            <a:off x="2786743" y="1073888"/>
            <a:ext cx="8998857" cy="4064627"/>
          </a:xfrm>
        </p:spPr>
        <p:txBody>
          <a:bodyPr>
            <a:normAutofit fontScale="90000"/>
          </a:bodyPr>
          <a:lstStyle/>
          <a:p>
            <a:r>
              <a:rPr lang="en-US" dirty="0"/>
              <a:t>Communication</a:t>
            </a:r>
            <a:br>
              <a:rPr lang="en-US" dirty="0"/>
            </a:br>
            <a:r>
              <a:rPr lang="en-US" dirty="0"/>
              <a:t>Responsibility</a:t>
            </a:r>
            <a:br>
              <a:rPr lang="en-US" dirty="0"/>
            </a:br>
            <a:r>
              <a:rPr lang="en-US" dirty="0"/>
              <a:t>Teamwork</a:t>
            </a:r>
            <a:br>
              <a:rPr lang="en-US" dirty="0"/>
            </a:br>
            <a:r>
              <a:rPr lang="en-US" dirty="0"/>
              <a:t>Trust</a:t>
            </a:r>
          </a:p>
        </p:txBody>
      </p:sp>
      <p:sp>
        <p:nvSpPr>
          <p:cNvPr id="3" name="Text Placeholder 2">
            <a:extLst>
              <a:ext uri="{FF2B5EF4-FFF2-40B4-BE49-F238E27FC236}">
                <a16:creationId xmlns="" xmlns:a16="http://schemas.microsoft.com/office/drawing/2014/main" id="{FC043578-7E2B-465C-87E8-D64EA68146D4}"/>
              </a:ext>
            </a:extLst>
          </p:cNvPr>
          <p:cNvSpPr>
            <a:spLocks noGrp="1"/>
          </p:cNvSpPr>
          <p:nvPr>
            <p:ph type="body" idx="1"/>
          </p:nvPr>
        </p:nvSpPr>
        <p:spPr/>
        <p:txBody>
          <a:bodyPr/>
          <a:lstStyle/>
          <a:p>
            <a:r>
              <a:rPr lang="en-US" dirty="0"/>
              <a:t>The results were clear</a:t>
            </a:r>
          </a:p>
        </p:txBody>
      </p:sp>
    </p:spTree>
    <p:extLst>
      <p:ext uri="{BB962C8B-B14F-4D97-AF65-F5344CB8AC3E}">
        <p14:creationId xmlns:p14="http://schemas.microsoft.com/office/powerpoint/2010/main" val="1983822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our Values </a:t>
            </a:r>
          </a:p>
        </p:txBody>
      </p:sp>
      <p:sp>
        <p:nvSpPr>
          <p:cNvPr id="3" name="Content Placeholder 2"/>
          <p:cNvSpPr>
            <a:spLocks noGrp="1"/>
          </p:cNvSpPr>
          <p:nvPr>
            <p:ph idx="1"/>
          </p:nvPr>
        </p:nvSpPr>
        <p:spPr/>
        <p:txBody>
          <a:bodyPr>
            <a:normAutofit/>
          </a:bodyPr>
          <a:lstStyle/>
          <a:p>
            <a:r>
              <a:rPr lang="en-US" sz="2400" dirty="0"/>
              <a:t>Divide into groups</a:t>
            </a:r>
          </a:p>
          <a:p>
            <a:pPr lvl="1"/>
            <a:r>
              <a:rPr lang="en-US" sz="2400" dirty="0"/>
              <a:t>Each group takes one value</a:t>
            </a:r>
          </a:p>
          <a:p>
            <a:pPr lvl="1"/>
            <a:r>
              <a:rPr lang="en-US" sz="2400" dirty="0"/>
              <a:t>Review all of the data</a:t>
            </a:r>
          </a:p>
          <a:p>
            <a:pPr lvl="1"/>
            <a:r>
              <a:rPr lang="en-US" sz="2400" dirty="0"/>
              <a:t>Propose a definition</a:t>
            </a:r>
          </a:p>
          <a:p>
            <a:pPr lvl="1"/>
            <a:r>
              <a:rPr lang="en-US" sz="2400" dirty="0"/>
              <a:t>Be prepared to discuss</a:t>
            </a:r>
          </a:p>
        </p:txBody>
      </p:sp>
    </p:spTree>
    <p:extLst>
      <p:ext uri="{BB962C8B-B14F-4D97-AF65-F5344CB8AC3E}">
        <p14:creationId xmlns:p14="http://schemas.microsoft.com/office/powerpoint/2010/main" val="266330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Values </a:t>
            </a:r>
            <a:br>
              <a:rPr lang="en-US" dirty="0"/>
            </a:br>
            <a:r>
              <a:rPr lang="en-US" dirty="0"/>
              <a:t>&amp;</a:t>
            </a:r>
            <a:br>
              <a:rPr lang="en-US" dirty="0"/>
            </a:br>
            <a:r>
              <a:rPr lang="en-US" dirty="0"/>
              <a:t>Behavior</a:t>
            </a:r>
          </a:p>
        </p:txBody>
      </p:sp>
      <p:sp>
        <p:nvSpPr>
          <p:cNvPr id="3" name="Subtitle 2"/>
          <p:cNvSpPr>
            <a:spLocks noGrp="1"/>
          </p:cNvSpPr>
          <p:nvPr>
            <p:ph type="subTitle" idx="1"/>
          </p:nvPr>
        </p:nvSpPr>
        <p:spPr/>
        <p:txBody>
          <a:bodyPr/>
          <a:lstStyle/>
          <a:p>
            <a:r>
              <a:rPr lang="en-US" dirty="0"/>
              <a:t>Let’s sleep on it</a:t>
            </a:r>
          </a:p>
        </p:txBody>
      </p:sp>
    </p:spTree>
    <p:extLst>
      <p:ext uri="{BB962C8B-B14F-4D97-AF65-F5344CB8AC3E}">
        <p14:creationId xmlns:p14="http://schemas.microsoft.com/office/powerpoint/2010/main" val="573796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1429845"/>
            <a:ext cx="10178322" cy="4449747"/>
          </a:xfrm>
        </p:spPr>
        <p:txBody>
          <a:bodyPr/>
          <a:lstStyle/>
          <a:p>
            <a:r>
              <a:rPr lang="en-US" dirty="0"/>
              <a:t>The power to create and share information without barriers. </a:t>
            </a:r>
          </a:p>
          <a:p>
            <a:pPr lvl="1"/>
            <a:r>
              <a:rPr lang="en-US" dirty="0"/>
              <a:t>Listening</a:t>
            </a:r>
          </a:p>
          <a:p>
            <a:pPr lvl="1"/>
            <a:r>
              <a:rPr lang="en-US" dirty="0"/>
              <a:t>Openness and understanding</a:t>
            </a:r>
          </a:p>
          <a:p>
            <a:pPr lvl="1"/>
            <a:r>
              <a:rPr lang="en-US" dirty="0"/>
              <a:t>Kindness</a:t>
            </a:r>
          </a:p>
          <a:p>
            <a:pPr lvl="1"/>
            <a:r>
              <a:rPr lang="en-US" dirty="0"/>
              <a:t>Flexibility </a:t>
            </a:r>
          </a:p>
          <a:p>
            <a:pPr lvl="1"/>
            <a:r>
              <a:rPr lang="en-US" dirty="0"/>
              <a:t>Responsive</a:t>
            </a:r>
          </a:p>
          <a:p>
            <a:pPr lvl="1"/>
            <a:r>
              <a:rPr lang="en-US" dirty="0"/>
              <a:t>Sincere interest</a:t>
            </a:r>
          </a:p>
          <a:p>
            <a:pPr lvl="1"/>
            <a:r>
              <a:rPr lang="en-US" dirty="0"/>
              <a:t>Respectful</a:t>
            </a:r>
          </a:p>
          <a:p>
            <a:pPr lvl="1"/>
            <a:r>
              <a:rPr lang="en-US" dirty="0"/>
              <a:t>Tactful</a:t>
            </a:r>
          </a:p>
          <a:p>
            <a:pPr lvl="1"/>
            <a:r>
              <a:rPr lang="en-US" dirty="0"/>
              <a:t>Willingness to share details</a:t>
            </a:r>
          </a:p>
        </p:txBody>
      </p:sp>
      <p:sp>
        <p:nvSpPr>
          <p:cNvPr id="2" name="Title 1"/>
          <p:cNvSpPr>
            <a:spLocks noGrp="1"/>
          </p:cNvSpPr>
          <p:nvPr>
            <p:ph type="title"/>
          </p:nvPr>
        </p:nvSpPr>
        <p:spPr/>
        <p:txBody>
          <a:bodyPr/>
          <a:lstStyle/>
          <a:p>
            <a:r>
              <a:rPr lang="en-US" dirty="0"/>
              <a:t>communication</a:t>
            </a:r>
          </a:p>
        </p:txBody>
      </p:sp>
    </p:spTree>
    <p:extLst>
      <p:ext uri="{BB962C8B-B14F-4D97-AF65-F5344CB8AC3E}">
        <p14:creationId xmlns:p14="http://schemas.microsoft.com/office/powerpoint/2010/main" val="3895342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Hold ourselves accountable, with integrity, to do our job. </a:t>
            </a:r>
          </a:p>
          <a:p>
            <a:pPr lvl="1"/>
            <a:r>
              <a:rPr lang="en-US" dirty="0"/>
              <a:t>Honesty (honorable)</a:t>
            </a:r>
          </a:p>
          <a:p>
            <a:pPr lvl="1"/>
            <a:r>
              <a:rPr lang="en-US" dirty="0"/>
              <a:t>Documentation and reporting</a:t>
            </a:r>
          </a:p>
          <a:p>
            <a:pPr lvl="1"/>
            <a:r>
              <a:rPr lang="en-US" dirty="0"/>
              <a:t>Accuracy</a:t>
            </a:r>
          </a:p>
          <a:p>
            <a:pPr lvl="1"/>
            <a:r>
              <a:rPr lang="en-US" dirty="0"/>
              <a:t>Ownership</a:t>
            </a:r>
          </a:p>
          <a:p>
            <a:pPr lvl="1"/>
            <a:r>
              <a:rPr lang="en-US" dirty="0"/>
              <a:t>Wisdom</a:t>
            </a:r>
          </a:p>
          <a:p>
            <a:pPr lvl="1"/>
            <a:r>
              <a:rPr lang="en-US" dirty="0"/>
              <a:t>Leadership</a:t>
            </a:r>
          </a:p>
          <a:p>
            <a:pPr lvl="1"/>
            <a:r>
              <a:rPr lang="en-US" dirty="0"/>
              <a:t>Clearly defined expectations</a:t>
            </a:r>
          </a:p>
        </p:txBody>
      </p:sp>
      <p:sp>
        <p:nvSpPr>
          <p:cNvPr id="2" name="Title 1"/>
          <p:cNvSpPr>
            <a:spLocks noGrp="1"/>
          </p:cNvSpPr>
          <p:nvPr>
            <p:ph type="title"/>
          </p:nvPr>
        </p:nvSpPr>
        <p:spPr/>
        <p:txBody>
          <a:bodyPr/>
          <a:lstStyle/>
          <a:p>
            <a:r>
              <a:rPr lang="en-US" dirty="0"/>
              <a:t>Responsibility</a:t>
            </a:r>
          </a:p>
        </p:txBody>
      </p:sp>
    </p:spTree>
    <p:extLst>
      <p:ext uri="{BB962C8B-B14F-4D97-AF65-F5344CB8AC3E}">
        <p14:creationId xmlns:p14="http://schemas.microsoft.com/office/powerpoint/2010/main" val="777576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unification of individuals working in harmony to achieve our mission. </a:t>
            </a:r>
          </a:p>
          <a:p>
            <a:pPr lvl="1"/>
            <a:r>
              <a:rPr lang="en-US" dirty="0"/>
              <a:t>Willingness</a:t>
            </a:r>
          </a:p>
          <a:p>
            <a:pPr lvl="1"/>
            <a:r>
              <a:rPr lang="en-US" dirty="0"/>
              <a:t>Awareness of needs and deadlines</a:t>
            </a:r>
          </a:p>
          <a:p>
            <a:pPr lvl="1"/>
            <a:r>
              <a:rPr lang="en-US" dirty="0"/>
              <a:t>Initiative </a:t>
            </a:r>
          </a:p>
          <a:p>
            <a:pPr lvl="1"/>
            <a:r>
              <a:rPr lang="en-US" dirty="0"/>
              <a:t>Collaboration</a:t>
            </a:r>
          </a:p>
          <a:p>
            <a:pPr lvl="1"/>
            <a:r>
              <a:rPr lang="en-US" dirty="0"/>
              <a:t>Responsible to be open to asking and receiving </a:t>
            </a:r>
          </a:p>
          <a:p>
            <a:pPr lvl="1"/>
            <a:r>
              <a:rPr lang="en-US" dirty="0"/>
              <a:t>Respectfully</a:t>
            </a:r>
          </a:p>
        </p:txBody>
      </p:sp>
      <p:sp>
        <p:nvSpPr>
          <p:cNvPr id="2" name="Title 1"/>
          <p:cNvSpPr>
            <a:spLocks noGrp="1"/>
          </p:cNvSpPr>
          <p:nvPr>
            <p:ph type="title"/>
          </p:nvPr>
        </p:nvSpPr>
        <p:spPr/>
        <p:txBody>
          <a:bodyPr/>
          <a:lstStyle/>
          <a:p>
            <a:r>
              <a:rPr lang="en-US" dirty="0"/>
              <a:t>Teamwork</a:t>
            </a:r>
          </a:p>
        </p:txBody>
      </p:sp>
    </p:spTree>
    <p:extLst>
      <p:ext uri="{BB962C8B-B14F-4D97-AF65-F5344CB8AC3E}">
        <p14:creationId xmlns:p14="http://schemas.microsoft.com/office/powerpoint/2010/main" val="2796382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confidence in the knowledge, ability, and integrity of our team. </a:t>
            </a:r>
          </a:p>
          <a:p>
            <a:pPr lvl="1"/>
            <a:r>
              <a:rPr lang="en-US" dirty="0"/>
              <a:t>Willing to take a risk</a:t>
            </a:r>
          </a:p>
          <a:p>
            <a:pPr lvl="1"/>
            <a:r>
              <a:rPr lang="en-US" dirty="0"/>
              <a:t>Open minded </a:t>
            </a:r>
          </a:p>
          <a:p>
            <a:pPr lvl="1"/>
            <a:r>
              <a:rPr lang="en-US" dirty="0"/>
              <a:t>Accepting of differences</a:t>
            </a:r>
          </a:p>
          <a:p>
            <a:pPr lvl="1"/>
            <a:r>
              <a:rPr lang="en-US" dirty="0"/>
              <a:t>Building a foundation</a:t>
            </a:r>
          </a:p>
          <a:p>
            <a:pPr lvl="1"/>
            <a:r>
              <a:rPr lang="en-US" dirty="0"/>
              <a:t>Consistency</a:t>
            </a:r>
          </a:p>
          <a:p>
            <a:pPr lvl="1"/>
            <a:r>
              <a:rPr lang="en-US" dirty="0"/>
              <a:t>Reliance/reliability</a:t>
            </a:r>
          </a:p>
          <a:p>
            <a:pPr lvl="1"/>
            <a:r>
              <a:rPr lang="en-US" dirty="0"/>
              <a:t>Assurance</a:t>
            </a:r>
          </a:p>
        </p:txBody>
      </p:sp>
      <p:sp>
        <p:nvSpPr>
          <p:cNvPr id="2" name="Title 1"/>
          <p:cNvSpPr>
            <a:spLocks noGrp="1"/>
          </p:cNvSpPr>
          <p:nvPr>
            <p:ph type="title"/>
          </p:nvPr>
        </p:nvSpPr>
        <p:spPr/>
        <p:txBody>
          <a:bodyPr/>
          <a:lstStyle/>
          <a:p>
            <a:r>
              <a:rPr lang="en-US" dirty="0"/>
              <a:t>Trust</a:t>
            </a:r>
          </a:p>
        </p:txBody>
      </p:sp>
    </p:spTree>
    <p:extLst>
      <p:ext uri="{BB962C8B-B14F-4D97-AF65-F5344CB8AC3E}">
        <p14:creationId xmlns:p14="http://schemas.microsoft.com/office/powerpoint/2010/main" val="2144008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13AD390B-6836-4ADB-B73B-7DA04D3C3DDD}"/>
              </a:ext>
            </a:extLst>
          </p:cNvPr>
          <p:cNvSpPr txBox="1">
            <a:spLocks/>
          </p:cNvSpPr>
          <p:nvPr/>
        </p:nvSpPr>
        <p:spPr>
          <a:xfrm>
            <a:off x="1237164" y="4934857"/>
            <a:ext cx="10178322" cy="228682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r>
              <a:rPr lang="en-US" dirty="0"/>
              <a:t>Independent living isn’t what we do… it’s who we are</a:t>
            </a:r>
          </a:p>
        </p:txBody>
      </p:sp>
      <p:sp>
        <p:nvSpPr>
          <p:cNvPr id="3" name="Content Placeholder 2">
            <a:extLst>
              <a:ext uri="{FF2B5EF4-FFF2-40B4-BE49-F238E27FC236}">
                <a16:creationId xmlns="" xmlns:a16="http://schemas.microsoft.com/office/drawing/2014/main" id="{11B693E6-1B7C-40CD-BBDB-04DDA41027F4}"/>
              </a:ext>
            </a:extLst>
          </p:cNvPr>
          <p:cNvSpPr>
            <a:spLocks noGrp="1"/>
          </p:cNvSpPr>
          <p:nvPr>
            <p:ph idx="1"/>
          </p:nvPr>
        </p:nvSpPr>
        <p:spPr>
          <a:xfrm>
            <a:off x="1251678" y="1204686"/>
            <a:ext cx="10178322" cy="5138057"/>
          </a:xfrm>
        </p:spPr>
        <p:txBody>
          <a:bodyPr/>
          <a:lstStyle/>
          <a:p>
            <a:r>
              <a:rPr lang="en-US" dirty="0"/>
              <a:t>Many people can be taught to be Independent Living Coordinators</a:t>
            </a:r>
          </a:p>
          <a:p>
            <a:pPr lvl="1"/>
            <a:r>
              <a:rPr lang="en-US" dirty="0"/>
              <a:t>Processes</a:t>
            </a:r>
          </a:p>
          <a:p>
            <a:pPr lvl="1"/>
            <a:r>
              <a:rPr lang="en-US" dirty="0"/>
              <a:t>Paperwork</a:t>
            </a:r>
          </a:p>
          <a:p>
            <a:pPr lvl="1"/>
            <a:r>
              <a:rPr lang="en-US" dirty="0"/>
              <a:t>People</a:t>
            </a:r>
          </a:p>
          <a:p>
            <a:r>
              <a:rPr lang="en-US" dirty="0"/>
              <a:t>Focus interviewing on whether or not this person holds the same identified organizational values</a:t>
            </a:r>
          </a:p>
          <a:p>
            <a:pPr lvl="1"/>
            <a:r>
              <a:rPr lang="en-US" dirty="0"/>
              <a:t>Processes will be embraced</a:t>
            </a:r>
          </a:p>
          <a:p>
            <a:pPr lvl="1"/>
            <a:r>
              <a:rPr lang="en-US" dirty="0"/>
              <a:t>Paperwork will be in compliance</a:t>
            </a:r>
          </a:p>
          <a:p>
            <a:pPr lvl="1"/>
            <a:r>
              <a:rPr lang="en-US" dirty="0"/>
              <a:t>People will be served with dignity and commitment</a:t>
            </a:r>
          </a:p>
          <a:p>
            <a:pPr lvl="1"/>
            <a:endParaRPr lang="en-US" dirty="0"/>
          </a:p>
          <a:p>
            <a:pPr lvl="1"/>
            <a:endParaRPr lang="en-US" dirty="0"/>
          </a:p>
          <a:p>
            <a:pPr marL="457200" lvl="1" indent="0">
              <a:buNone/>
            </a:pPr>
            <a:endParaRPr lang="en-US" dirty="0"/>
          </a:p>
        </p:txBody>
      </p:sp>
      <p:sp>
        <p:nvSpPr>
          <p:cNvPr id="2" name="Title 1">
            <a:extLst>
              <a:ext uri="{FF2B5EF4-FFF2-40B4-BE49-F238E27FC236}">
                <a16:creationId xmlns="" xmlns:a16="http://schemas.microsoft.com/office/drawing/2014/main" id="{ED4795BE-F1E6-49C0-BA96-62AF75DF8637}"/>
              </a:ext>
            </a:extLst>
          </p:cNvPr>
          <p:cNvSpPr>
            <a:spLocks noGrp="1"/>
          </p:cNvSpPr>
          <p:nvPr>
            <p:ph type="title"/>
          </p:nvPr>
        </p:nvSpPr>
        <p:spPr>
          <a:xfrm>
            <a:off x="1251678" y="382385"/>
            <a:ext cx="10178322" cy="1024678"/>
          </a:xfrm>
        </p:spPr>
        <p:txBody>
          <a:bodyPr/>
          <a:lstStyle/>
          <a:p>
            <a:r>
              <a:rPr lang="en-US" dirty="0"/>
              <a:t>Values Based Hiring Processes</a:t>
            </a:r>
          </a:p>
        </p:txBody>
      </p:sp>
    </p:spTree>
    <p:extLst>
      <p:ext uri="{BB962C8B-B14F-4D97-AF65-F5344CB8AC3E}">
        <p14:creationId xmlns:p14="http://schemas.microsoft.com/office/powerpoint/2010/main" val="2140464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0C5244C4-0B88-4D5C-AFB4-A1471862B5CF}"/>
              </a:ext>
            </a:extLst>
          </p:cNvPr>
          <p:cNvSpPr>
            <a:spLocks noGrp="1"/>
          </p:cNvSpPr>
          <p:nvPr>
            <p:ph type="body" idx="1"/>
          </p:nvPr>
        </p:nvSpPr>
        <p:spPr/>
        <p:txBody>
          <a:bodyPr/>
          <a:lstStyle/>
          <a:p>
            <a:r>
              <a:rPr lang="en-US" dirty="0"/>
              <a:t>Job descriptions reflect values</a:t>
            </a:r>
          </a:p>
        </p:txBody>
      </p:sp>
      <p:sp>
        <p:nvSpPr>
          <p:cNvPr id="2" name="Title 1">
            <a:extLst>
              <a:ext uri="{FF2B5EF4-FFF2-40B4-BE49-F238E27FC236}">
                <a16:creationId xmlns="" xmlns:a16="http://schemas.microsoft.com/office/drawing/2014/main" id="{7563B0BA-4F5B-4369-8BCB-E520A490FDBD}"/>
              </a:ext>
            </a:extLst>
          </p:cNvPr>
          <p:cNvSpPr>
            <a:spLocks noGrp="1"/>
          </p:cNvSpPr>
          <p:nvPr>
            <p:ph type="title"/>
          </p:nvPr>
        </p:nvSpPr>
        <p:spPr/>
        <p:txBody>
          <a:bodyPr>
            <a:normAutofit/>
          </a:bodyPr>
          <a:lstStyle/>
          <a:p>
            <a:r>
              <a:rPr lang="en-US" sz="3600" dirty="0"/>
              <a:t>Seeking candidate with Excellent communication skills, teamwork experience, responsible, &amp; trustworthy </a:t>
            </a:r>
          </a:p>
        </p:txBody>
      </p:sp>
    </p:spTree>
    <p:extLst>
      <p:ext uri="{BB962C8B-B14F-4D97-AF65-F5344CB8AC3E}">
        <p14:creationId xmlns:p14="http://schemas.microsoft.com/office/powerpoint/2010/main" val="2984569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F770201-CABD-49F3-B037-E0D6C34CE0FE}"/>
              </a:ext>
            </a:extLst>
          </p:cNvPr>
          <p:cNvSpPr>
            <a:spLocks noGrp="1"/>
          </p:cNvSpPr>
          <p:nvPr>
            <p:ph idx="1"/>
          </p:nvPr>
        </p:nvSpPr>
        <p:spPr>
          <a:xfrm>
            <a:off x="1251678" y="2293257"/>
            <a:ext cx="10178322" cy="3586336"/>
          </a:xfrm>
        </p:spPr>
        <p:txBody>
          <a:bodyPr/>
          <a:lstStyle/>
          <a:p>
            <a:r>
              <a:rPr lang="en-US" b="1" u="sng" dirty="0"/>
              <a:t>Key Attribute: Effective Listening and Communication Skills</a:t>
            </a:r>
            <a:endParaRPr lang="en-US" dirty="0"/>
          </a:p>
          <a:p>
            <a:r>
              <a:rPr lang="en-US" dirty="0"/>
              <a:t>Communicating with consumers, team members, and your supervisor is an important aspect of being an effective Independent Living Coordinator. Listening to understand and speaking to be understood help with the communication process. Being responsive to verbal and electronic communication is a key attribute of an IL Coordinator.</a:t>
            </a:r>
          </a:p>
          <a:p>
            <a:r>
              <a:rPr lang="en-US" b="1" i="1" dirty="0"/>
              <a:t>Behavioral Questions</a:t>
            </a:r>
            <a:endParaRPr lang="en-US" dirty="0"/>
          </a:p>
          <a:p>
            <a:pPr lvl="0"/>
            <a:r>
              <a:rPr lang="en-US" dirty="0"/>
              <a:t>Tell me about a time when your ability to listen really paid off in regard to communicating a detailed process. Perhaps a situation when others missed a key idea or issue. What was the result?</a:t>
            </a:r>
          </a:p>
          <a:p>
            <a:endParaRPr lang="en-US" dirty="0"/>
          </a:p>
        </p:txBody>
      </p:sp>
      <p:sp>
        <p:nvSpPr>
          <p:cNvPr id="2" name="Title 1">
            <a:extLst>
              <a:ext uri="{FF2B5EF4-FFF2-40B4-BE49-F238E27FC236}">
                <a16:creationId xmlns="" xmlns:a16="http://schemas.microsoft.com/office/drawing/2014/main" id="{F57A54C7-23C2-4839-99C7-BBB900F87C5F}"/>
              </a:ext>
            </a:extLst>
          </p:cNvPr>
          <p:cNvSpPr>
            <a:spLocks noGrp="1"/>
          </p:cNvSpPr>
          <p:nvPr>
            <p:ph type="title"/>
          </p:nvPr>
        </p:nvSpPr>
        <p:spPr/>
        <p:txBody>
          <a:bodyPr/>
          <a:lstStyle/>
          <a:p>
            <a:r>
              <a:rPr lang="en-US" dirty="0"/>
              <a:t>Sample interview question</a:t>
            </a:r>
          </a:p>
        </p:txBody>
      </p:sp>
    </p:spTree>
    <p:extLst>
      <p:ext uri="{BB962C8B-B14F-4D97-AF65-F5344CB8AC3E}">
        <p14:creationId xmlns:p14="http://schemas.microsoft.com/office/powerpoint/2010/main" val="262285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ulture in the center&#10;Environment and Atmosphere&#10;Compensation&#10;Standards and Policies&#10;People&#10;Leadership&#10;Organization&#10;All with arrows pointing at Culture" title="Image of Culture">
            <a:extLst>
              <a:ext uri="{FF2B5EF4-FFF2-40B4-BE49-F238E27FC236}">
                <a16:creationId xmlns="" xmlns:a16="http://schemas.microsoft.com/office/drawing/2014/main" id="{8FF830EE-21A9-468D-9004-CAE5F74BA881}"/>
              </a:ext>
            </a:extLst>
          </p:cNvPr>
          <p:cNvPicPr>
            <a:picLocks noGrp="1" noChangeAspect="1"/>
          </p:cNvPicPr>
          <p:nvPr>
            <p:ph idx="1"/>
          </p:nvPr>
        </p:nvPicPr>
        <p:blipFill>
          <a:blip r:embed="rId3"/>
          <a:stretch>
            <a:fillRect/>
          </a:stretch>
        </p:blipFill>
        <p:spPr>
          <a:xfrm>
            <a:off x="1443549" y="1805287"/>
            <a:ext cx="9857055" cy="4526502"/>
          </a:xfrm>
        </p:spPr>
      </p:pic>
      <p:sp>
        <p:nvSpPr>
          <p:cNvPr id="2" name="Title 1">
            <a:extLst>
              <a:ext uri="{FF2B5EF4-FFF2-40B4-BE49-F238E27FC236}">
                <a16:creationId xmlns="" xmlns:a16="http://schemas.microsoft.com/office/drawing/2014/main" id="{8E6DBAFD-ADB5-4A61-AF61-2222780A7F1B}"/>
              </a:ext>
            </a:extLst>
          </p:cNvPr>
          <p:cNvSpPr>
            <a:spLocks noGrp="1"/>
          </p:cNvSpPr>
          <p:nvPr>
            <p:ph type="title"/>
          </p:nvPr>
        </p:nvSpPr>
        <p:spPr/>
        <p:txBody>
          <a:bodyPr/>
          <a:lstStyle/>
          <a:p>
            <a:r>
              <a:rPr lang="en-US" dirty="0"/>
              <a:t>What is organizational Culture?</a:t>
            </a:r>
          </a:p>
        </p:txBody>
      </p:sp>
    </p:spTree>
    <p:extLst>
      <p:ext uri="{BB962C8B-B14F-4D97-AF65-F5344CB8AC3E}">
        <p14:creationId xmlns:p14="http://schemas.microsoft.com/office/powerpoint/2010/main" val="13494519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2725947" y="3278039"/>
            <a:ext cx="9466053" cy="3381553"/>
          </a:xfrm>
        </p:spPr>
        <p:txBody>
          <a:bodyPr>
            <a:normAutofit/>
          </a:bodyPr>
          <a:lstStyle/>
          <a:p>
            <a:pPr marL="342900" indent="-342900">
              <a:buFont typeface="Arial" panose="020B0604020202020204" pitchFamily="34" charset="0"/>
              <a:buChar char="•"/>
            </a:pPr>
            <a:r>
              <a:rPr lang="en-US" dirty="0"/>
              <a:t>our culture?</a:t>
            </a:r>
          </a:p>
          <a:p>
            <a:pPr marL="342900" indent="-342900">
              <a:buFont typeface="Arial" panose="020B0604020202020204" pitchFamily="34" charset="0"/>
              <a:buChar char="•"/>
            </a:pPr>
            <a:r>
              <a:rPr lang="en-US" dirty="0"/>
              <a:t>our relationships as a team?</a:t>
            </a:r>
          </a:p>
          <a:p>
            <a:pPr marL="342900" indent="-342900">
              <a:buFont typeface="Arial" panose="020B0604020202020204" pitchFamily="34" charset="0"/>
              <a:buChar char="•"/>
            </a:pPr>
            <a:r>
              <a:rPr lang="en-US" dirty="0"/>
              <a:t>our services to our consumers?</a:t>
            </a:r>
          </a:p>
          <a:p>
            <a:pPr marL="342900" indent="-342900">
              <a:buFont typeface="Arial" panose="020B0604020202020204" pitchFamily="34" charset="0"/>
              <a:buChar char="•"/>
            </a:pPr>
            <a:r>
              <a:rPr lang="en-US" dirty="0"/>
              <a:t>perception in the community?</a:t>
            </a:r>
          </a:p>
          <a:p>
            <a:pPr marL="342900" indent="-342900">
              <a:buFont typeface="Arial" panose="020B0604020202020204" pitchFamily="34" charset="0"/>
              <a:buChar char="•"/>
            </a:pPr>
            <a:r>
              <a:rPr lang="en-US" dirty="0"/>
              <a:t>the goals that we set for ourselves?</a:t>
            </a:r>
          </a:p>
          <a:p>
            <a:pPr marL="342900" indent="-342900">
              <a:buFont typeface="Arial" panose="020B0604020202020204" pitchFamily="34" charset="0"/>
              <a:buChar char="•"/>
            </a:pPr>
            <a:r>
              <a:rPr lang="en-US" dirty="0"/>
              <a:t>our overall performance as a team and as individuals?</a:t>
            </a:r>
          </a:p>
          <a:p>
            <a:pPr marL="342900" indent="-342900">
              <a:buFont typeface="Arial" panose="020B0604020202020204" pitchFamily="34" charset="0"/>
              <a:buChar char="•"/>
            </a:pPr>
            <a:endParaRPr lang="en-US" dirty="0"/>
          </a:p>
        </p:txBody>
      </p:sp>
      <p:sp>
        <p:nvSpPr>
          <p:cNvPr id="2" name="Title 1"/>
          <p:cNvSpPr>
            <a:spLocks noGrp="1"/>
          </p:cNvSpPr>
          <p:nvPr>
            <p:ph type="title"/>
          </p:nvPr>
        </p:nvSpPr>
        <p:spPr>
          <a:xfrm>
            <a:off x="3242929" y="1073889"/>
            <a:ext cx="8187071" cy="2204150"/>
          </a:xfrm>
        </p:spPr>
        <p:txBody>
          <a:bodyPr>
            <a:normAutofit fontScale="90000"/>
          </a:bodyPr>
          <a:lstStyle/>
          <a:p>
            <a:r>
              <a:rPr lang="en-US" dirty="0"/>
              <a:t>How will living these values Affect…</a:t>
            </a:r>
          </a:p>
        </p:txBody>
      </p:sp>
    </p:spTree>
    <p:extLst>
      <p:ext uri="{BB962C8B-B14F-4D97-AF65-F5344CB8AC3E}">
        <p14:creationId xmlns:p14="http://schemas.microsoft.com/office/powerpoint/2010/main" val="2699358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59C389E-B9DB-48CF-9C7F-580226A26303}"/>
              </a:ext>
            </a:extLst>
          </p:cNvPr>
          <p:cNvSpPr>
            <a:spLocks noGrp="1"/>
          </p:cNvSpPr>
          <p:nvPr>
            <p:ph idx="1"/>
          </p:nvPr>
        </p:nvSpPr>
        <p:spPr/>
        <p:txBody>
          <a:bodyPr>
            <a:noAutofit/>
          </a:bodyPr>
          <a:lstStyle/>
          <a:p>
            <a:r>
              <a:rPr lang="en-US" sz="3200" dirty="0"/>
              <a:t>If there was one cultural phenomenon that could use a facelift in your organization, what would it be?</a:t>
            </a:r>
          </a:p>
          <a:p>
            <a:pPr lvl="1"/>
            <a:r>
              <a:rPr lang="en-US" sz="3200" dirty="0"/>
              <a:t>Low morale?</a:t>
            </a:r>
          </a:p>
          <a:p>
            <a:pPr lvl="1"/>
            <a:r>
              <a:rPr lang="en-US" sz="3200" dirty="0"/>
              <a:t>High turnover?</a:t>
            </a:r>
          </a:p>
          <a:p>
            <a:pPr lvl="1"/>
            <a:r>
              <a:rPr lang="en-US" sz="3200" dirty="0"/>
              <a:t>Gossip?</a:t>
            </a:r>
          </a:p>
          <a:p>
            <a:pPr lvl="1"/>
            <a:r>
              <a:rPr lang="en-US" sz="3200" dirty="0"/>
              <a:t>Sub-leadership?</a:t>
            </a:r>
          </a:p>
        </p:txBody>
      </p:sp>
      <p:sp>
        <p:nvSpPr>
          <p:cNvPr id="2" name="Title 1">
            <a:extLst>
              <a:ext uri="{FF2B5EF4-FFF2-40B4-BE49-F238E27FC236}">
                <a16:creationId xmlns="" xmlns:a16="http://schemas.microsoft.com/office/drawing/2014/main" id="{0D91BA80-B902-4CBF-89C1-525857490409}"/>
              </a:ext>
            </a:extLst>
          </p:cNvPr>
          <p:cNvSpPr>
            <a:spLocks noGrp="1"/>
          </p:cNvSpPr>
          <p:nvPr>
            <p:ph type="title"/>
          </p:nvPr>
        </p:nvSpPr>
        <p:spPr/>
        <p:txBody>
          <a:bodyPr/>
          <a:lstStyle/>
          <a:p>
            <a:r>
              <a:rPr lang="en-US" dirty="0"/>
              <a:t>Let’s talk about your organization’s culture</a:t>
            </a:r>
          </a:p>
        </p:txBody>
      </p:sp>
    </p:spTree>
    <p:extLst>
      <p:ext uri="{BB962C8B-B14F-4D97-AF65-F5344CB8AC3E}">
        <p14:creationId xmlns:p14="http://schemas.microsoft.com/office/powerpoint/2010/main" val="3815531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3" title="Yellow Box ">
            <a:extLst>
              <a:ext uri="{FF2B5EF4-FFF2-40B4-BE49-F238E27FC236}">
                <a16:creationId xmlns="" xmlns:a16="http://schemas.microsoft.com/office/drawing/2014/main" id="{4C973920-672E-443D-8D2E-2D1E3853A0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141730" y="0"/>
            <a:ext cx="7789615" cy="6858000"/>
          </a:xfrm>
          <a:custGeom>
            <a:avLst/>
            <a:gdLst>
              <a:gd name="connsiteX0" fmla="*/ 9807836 w 9807836"/>
              <a:gd name="connsiteY0" fmla="*/ 0 h 6858000"/>
              <a:gd name="connsiteX1" fmla="*/ 0 w 9807836"/>
              <a:gd name="connsiteY1" fmla="*/ 0 h 6858000"/>
              <a:gd name="connsiteX2" fmla="*/ 26987 w 9807836"/>
              <a:gd name="connsiteY2" fmla="*/ 87312 h 6858000"/>
              <a:gd name="connsiteX3" fmla="*/ 52387 w 9807836"/>
              <a:gd name="connsiteY3" fmla="*/ 174625 h 6858000"/>
              <a:gd name="connsiteX4" fmla="*/ 77787 w 9807836"/>
              <a:gd name="connsiteY4" fmla="*/ 263525 h 6858000"/>
              <a:gd name="connsiteX5" fmla="*/ 100012 w 9807836"/>
              <a:gd name="connsiteY5" fmla="*/ 354012 h 6858000"/>
              <a:gd name="connsiteX6" fmla="*/ 127000 w 9807836"/>
              <a:gd name="connsiteY6" fmla="*/ 441325 h 6858000"/>
              <a:gd name="connsiteX7" fmla="*/ 155575 w 9807836"/>
              <a:gd name="connsiteY7" fmla="*/ 525462 h 6858000"/>
              <a:gd name="connsiteX8" fmla="*/ 192087 w 9807836"/>
              <a:gd name="connsiteY8" fmla="*/ 604837 h 6858000"/>
              <a:gd name="connsiteX9" fmla="*/ 234950 w 9807836"/>
              <a:gd name="connsiteY9" fmla="*/ 677862 h 6858000"/>
              <a:gd name="connsiteX10" fmla="*/ 282575 w 9807836"/>
              <a:gd name="connsiteY10" fmla="*/ 739775 h 6858000"/>
              <a:gd name="connsiteX11" fmla="*/ 334962 w 9807836"/>
              <a:gd name="connsiteY11" fmla="*/ 798512 h 6858000"/>
              <a:gd name="connsiteX12" fmla="*/ 395287 w 9807836"/>
              <a:gd name="connsiteY12" fmla="*/ 852487 h 6858000"/>
              <a:gd name="connsiteX13" fmla="*/ 458787 w 9807836"/>
              <a:gd name="connsiteY13" fmla="*/ 906462 h 6858000"/>
              <a:gd name="connsiteX14" fmla="*/ 525462 w 9807836"/>
              <a:gd name="connsiteY14" fmla="*/ 957262 h 6858000"/>
              <a:gd name="connsiteX15" fmla="*/ 592137 w 9807836"/>
              <a:gd name="connsiteY15" fmla="*/ 1008062 h 6858000"/>
              <a:gd name="connsiteX16" fmla="*/ 660400 w 9807836"/>
              <a:gd name="connsiteY16" fmla="*/ 1060450 h 6858000"/>
              <a:gd name="connsiteX17" fmla="*/ 725487 w 9807836"/>
              <a:gd name="connsiteY17" fmla="*/ 1111250 h 6858000"/>
              <a:gd name="connsiteX18" fmla="*/ 787400 w 9807836"/>
              <a:gd name="connsiteY18" fmla="*/ 1165225 h 6858000"/>
              <a:gd name="connsiteX19" fmla="*/ 844550 w 9807836"/>
              <a:gd name="connsiteY19" fmla="*/ 1223962 h 6858000"/>
              <a:gd name="connsiteX20" fmla="*/ 896937 w 9807836"/>
              <a:gd name="connsiteY20" fmla="*/ 1282700 h 6858000"/>
              <a:gd name="connsiteX21" fmla="*/ 939800 w 9807836"/>
              <a:gd name="connsiteY21" fmla="*/ 1346200 h 6858000"/>
              <a:gd name="connsiteX22" fmla="*/ 976312 w 9807836"/>
              <a:gd name="connsiteY22" fmla="*/ 1417637 h 6858000"/>
              <a:gd name="connsiteX23" fmla="*/ 998537 w 9807836"/>
              <a:gd name="connsiteY23" fmla="*/ 1487487 h 6858000"/>
              <a:gd name="connsiteX24" fmla="*/ 1012825 w 9807836"/>
              <a:gd name="connsiteY24" fmla="*/ 1565275 h 6858000"/>
              <a:gd name="connsiteX25" fmla="*/ 1019175 w 9807836"/>
              <a:gd name="connsiteY25" fmla="*/ 1641475 h 6858000"/>
              <a:gd name="connsiteX26" fmla="*/ 1017587 w 9807836"/>
              <a:gd name="connsiteY26" fmla="*/ 1722437 h 6858000"/>
              <a:gd name="connsiteX27" fmla="*/ 1011237 w 9807836"/>
              <a:gd name="connsiteY27" fmla="*/ 1803400 h 6858000"/>
              <a:gd name="connsiteX28" fmla="*/ 1003300 w 9807836"/>
              <a:gd name="connsiteY28" fmla="*/ 1887537 h 6858000"/>
              <a:gd name="connsiteX29" fmla="*/ 992187 w 9807836"/>
              <a:gd name="connsiteY29" fmla="*/ 1971675 h 6858000"/>
              <a:gd name="connsiteX30" fmla="*/ 979487 w 9807836"/>
              <a:gd name="connsiteY30" fmla="*/ 2055812 h 6858000"/>
              <a:gd name="connsiteX31" fmla="*/ 969962 w 9807836"/>
              <a:gd name="connsiteY31" fmla="*/ 2139950 h 6858000"/>
              <a:gd name="connsiteX32" fmla="*/ 963612 w 9807836"/>
              <a:gd name="connsiteY32" fmla="*/ 2224087 h 6858000"/>
              <a:gd name="connsiteX33" fmla="*/ 958850 w 9807836"/>
              <a:gd name="connsiteY33" fmla="*/ 2305050 h 6858000"/>
              <a:gd name="connsiteX34" fmla="*/ 963612 w 9807836"/>
              <a:gd name="connsiteY34" fmla="*/ 2384425 h 6858000"/>
              <a:gd name="connsiteX35" fmla="*/ 973137 w 9807836"/>
              <a:gd name="connsiteY35" fmla="*/ 2462212 h 6858000"/>
              <a:gd name="connsiteX36" fmla="*/ 993775 w 9807836"/>
              <a:gd name="connsiteY36" fmla="*/ 2543175 h 6858000"/>
              <a:gd name="connsiteX37" fmla="*/ 1025525 w 9807836"/>
              <a:gd name="connsiteY37" fmla="*/ 2622550 h 6858000"/>
              <a:gd name="connsiteX38" fmla="*/ 1063625 w 9807836"/>
              <a:gd name="connsiteY38" fmla="*/ 2701925 h 6858000"/>
              <a:gd name="connsiteX39" fmla="*/ 1106487 w 9807836"/>
              <a:gd name="connsiteY39" fmla="*/ 2781300 h 6858000"/>
              <a:gd name="connsiteX40" fmla="*/ 1150937 w 9807836"/>
              <a:gd name="connsiteY40" fmla="*/ 2859087 h 6858000"/>
              <a:gd name="connsiteX41" fmla="*/ 1198562 w 9807836"/>
              <a:gd name="connsiteY41" fmla="*/ 2938462 h 6858000"/>
              <a:gd name="connsiteX42" fmla="*/ 1241425 w 9807836"/>
              <a:gd name="connsiteY42" fmla="*/ 3017837 h 6858000"/>
              <a:gd name="connsiteX43" fmla="*/ 1284288 w 9807836"/>
              <a:gd name="connsiteY43" fmla="*/ 3098800 h 6858000"/>
              <a:gd name="connsiteX44" fmla="*/ 1320800 w 9807836"/>
              <a:gd name="connsiteY44" fmla="*/ 3179762 h 6858000"/>
              <a:gd name="connsiteX45" fmla="*/ 1349375 w 9807836"/>
              <a:gd name="connsiteY45" fmla="*/ 3260725 h 6858000"/>
              <a:gd name="connsiteX46" fmla="*/ 1365250 w 9807836"/>
              <a:gd name="connsiteY46" fmla="*/ 3343275 h 6858000"/>
              <a:gd name="connsiteX47" fmla="*/ 1374775 w 9807836"/>
              <a:gd name="connsiteY47" fmla="*/ 3429000 h 6858000"/>
              <a:gd name="connsiteX48" fmla="*/ 1365250 w 9807836"/>
              <a:gd name="connsiteY48" fmla="*/ 3514725 h 6858000"/>
              <a:gd name="connsiteX49" fmla="*/ 1349375 w 9807836"/>
              <a:gd name="connsiteY49" fmla="*/ 3597275 h 6858000"/>
              <a:gd name="connsiteX50" fmla="*/ 1320800 w 9807836"/>
              <a:gd name="connsiteY50" fmla="*/ 3678237 h 6858000"/>
              <a:gd name="connsiteX51" fmla="*/ 1284288 w 9807836"/>
              <a:gd name="connsiteY51" fmla="*/ 3759200 h 6858000"/>
              <a:gd name="connsiteX52" fmla="*/ 1241425 w 9807836"/>
              <a:gd name="connsiteY52" fmla="*/ 3840162 h 6858000"/>
              <a:gd name="connsiteX53" fmla="*/ 1198562 w 9807836"/>
              <a:gd name="connsiteY53" fmla="*/ 3919537 h 6858000"/>
              <a:gd name="connsiteX54" fmla="*/ 1150937 w 9807836"/>
              <a:gd name="connsiteY54" fmla="*/ 3998912 h 6858000"/>
              <a:gd name="connsiteX55" fmla="*/ 1106487 w 9807836"/>
              <a:gd name="connsiteY55" fmla="*/ 4076700 h 6858000"/>
              <a:gd name="connsiteX56" fmla="*/ 1063625 w 9807836"/>
              <a:gd name="connsiteY56" fmla="*/ 4156075 h 6858000"/>
              <a:gd name="connsiteX57" fmla="*/ 1025525 w 9807836"/>
              <a:gd name="connsiteY57" fmla="*/ 4235450 h 6858000"/>
              <a:gd name="connsiteX58" fmla="*/ 993775 w 9807836"/>
              <a:gd name="connsiteY58" fmla="*/ 4314825 h 6858000"/>
              <a:gd name="connsiteX59" fmla="*/ 973137 w 9807836"/>
              <a:gd name="connsiteY59" fmla="*/ 4395787 h 6858000"/>
              <a:gd name="connsiteX60" fmla="*/ 963612 w 9807836"/>
              <a:gd name="connsiteY60" fmla="*/ 4473575 h 6858000"/>
              <a:gd name="connsiteX61" fmla="*/ 958850 w 9807836"/>
              <a:gd name="connsiteY61" fmla="*/ 4552950 h 6858000"/>
              <a:gd name="connsiteX62" fmla="*/ 963612 w 9807836"/>
              <a:gd name="connsiteY62" fmla="*/ 4633912 h 6858000"/>
              <a:gd name="connsiteX63" fmla="*/ 969962 w 9807836"/>
              <a:gd name="connsiteY63" fmla="*/ 4718050 h 6858000"/>
              <a:gd name="connsiteX64" fmla="*/ 979487 w 9807836"/>
              <a:gd name="connsiteY64" fmla="*/ 4802187 h 6858000"/>
              <a:gd name="connsiteX65" fmla="*/ 992187 w 9807836"/>
              <a:gd name="connsiteY65" fmla="*/ 4886325 h 6858000"/>
              <a:gd name="connsiteX66" fmla="*/ 1003300 w 9807836"/>
              <a:gd name="connsiteY66" fmla="*/ 4970462 h 6858000"/>
              <a:gd name="connsiteX67" fmla="*/ 1011237 w 9807836"/>
              <a:gd name="connsiteY67" fmla="*/ 5054600 h 6858000"/>
              <a:gd name="connsiteX68" fmla="*/ 1017587 w 9807836"/>
              <a:gd name="connsiteY68" fmla="*/ 5135562 h 6858000"/>
              <a:gd name="connsiteX69" fmla="*/ 1019175 w 9807836"/>
              <a:gd name="connsiteY69" fmla="*/ 5216525 h 6858000"/>
              <a:gd name="connsiteX70" fmla="*/ 1012825 w 9807836"/>
              <a:gd name="connsiteY70" fmla="*/ 5292725 h 6858000"/>
              <a:gd name="connsiteX71" fmla="*/ 998537 w 9807836"/>
              <a:gd name="connsiteY71" fmla="*/ 5370512 h 6858000"/>
              <a:gd name="connsiteX72" fmla="*/ 976312 w 9807836"/>
              <a:gd name="connsiteY72" fmla="*/ 5440362 h 6858000"/>
              <a:gd name="connsiteX73" fmla="*/ 939800 w 9807836"/>
              <a:gd name="connsiteY73" fmla="*/ 5511800 h 6858000"/>
              <a:gd name="connsiteX74" fmla="*/ 896937 w 9807836"/>
              <a:gd name="connsiteY74" fmla="*/ 5575300 h 6858000"/>
              <a:gd name="connsiteX75" fmla="*/ 844550 w 9807836"/>
              <a:gd name="connsiteY75" fmla="*/ 5634037 h 6858000"/>
              <a:gd name="connsiteX76" fmla="*/ 787400 w 9807836"/>
              <a:gd name="connsiteY76" fmla="*/ 5692775 h 6858000"/>
              <a:gd name="connsiteX77" fmla="*/ 725487 w 9807836"/>
              <a:gd name="connsiteY77" fmla="*/ 5746750 h 6858000"/>
              <a:gd name="connsiteX78" fmla="*/ 660400 w 9807836"/>
              <a:gd name="connsiteY78" fmla="*/ 5797550 h 6858000"/>
              <a:gd name="connsiteX79" fmla="*/ 592137 w 9807836"/>
              <a:gd name="connsiteY79" fmla="*/ 5849937 h 6858000"/>
              <a:gd name="connsiteX80" fmla="*/ 525462 w 9807836"/>
              <a:gd name="connsiteY80" fmla="*/ 5900737 h 6858000"/>
              <a:gd name="connsiteX81" fmla="*/ 458787 w 9807836"/>
              <a:gd name="connsiteY81" fmla="*/ 5951537 h 6858000"/>
              <a:gd name="connsiteX82" fmla="*/ 395287 w 9807836"/>
              <a:gd name="connsiteY82" fmla="*/ 6005512 h 6858000"/>
              <a:gd name="connsiteX83" fmla="*/ 334962 w 9807836"/>
              <a:gd name="connsiteY83" fmla="*/ 6059487 h 6858000"/>
              <a:gd name="connsiteX84" fmla="*/ 282575 w 9807836"/>
              <a:gd name="connsiteY84" fmla="*/ 6118225 h 6858000"/>
              <a:gd name="connsiteX85" fmla="*/ 234950 w 9807836"/>
              <a:gd name="connsiteY85" fmla="*/ 6180137 h 6858000"/>
              <a:gd name="connsiteX86" fmla="*/ 192087 w 9807836"/>
              <a:gd name="connsiteY86" fmla="*/ 6253162 h 6858000"/>
              <a:gd name="connsiteX87" fmla="*/ 155575 w 9807836"/>
              <a:gd name="connsiteY87" fmla="*/ 6332537 h 6858000"/>
              <a:gd name="connsiteX88" fmla="*/ 127000 w 9807836"/>
              <a:gd name="connsiteY88" fmla="*/ 6416675 h 6858000"/>
              <a:gd name="connsiteX89" fmla="*/ 100012 w 9807836"/>
              <a:gd name="connsiteY89" fmla="*/ 6503987 h 6858000"/>
              <a:gd name="connsiteX90" fmla="*/ 77787 w 9807836"/>
              <a:gd name="connsiteY90" fmla="*/ 6594475 h 6858000"/>
              <a:gd name="connsiteX91" fmla="*/ 52387 w 9807836"/>
              <a:gd name="connsiteY91" fmla="*/ 6683375 h 6858000"/>
              <a:gd name="connsiteX92" fmla="*/ 26987 w 9807836"/>
              <a:gd name="connsiteY92" fmla="*/ 6770687 h 6858000"/>
              <a:gd name="connsiteX93" fmla="*/ 0 w 9807836"/>
              <a:gd name="connsiteY93" fmla="*/ 6858000 h 6858000"/>
              <a:gd name="connsiteX94" fmla="*/ 9807836 w 9807836"/>
              <a:gd name="connsiteY94" fmla="*/ 6858000 h 6858000"/>
              <a:gd name="connsiteX95" fmla="*/ 9807836 w 9807836"/>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807836" h="6858000">
                <a:moveTo>
                  <a:pt x="9807836" y="0"/>
                </a:moveTo>
                <a:lnTo>
                  <a:pt x="0" y="0"/>
                </a:lnTo>
                <a:lnTo>
                  <a:pt x="26987" y="87312"/>
                </a:lnTo>
                <a:lnTo>
                  <a:pt x="52387" y="174625"/>
                </a:lnTo>
                <a:lnTo>
                  <a:pt x="77787" y="263525"/>
                </a:lnTo>
                <a:lnTo>
                  <a:pt x="100012" y="354012"/>
                </a:lnTo>
                <a:lnTo>
                  <a:pt x="127000" y="441325"/>
                </a:lnTo>
                <a:lnTo>
                  <a:pt x="155575" y="525462"/>
                </a:lnTo>
                <a:lnTo>
                  <a:pt x="192087" y="604837"/>
                </a:lnTo>
                <a:lnTo>
                  <a:pt x="234950" y="677862"/>
                </a:lnTo>
                <a:lnTo>
                  <a:pt x="282575" y="739775"/>
                </a:lnTo>
                <a:lnTo>
                  <a:pt x="334962" y="798512"/>
                </a:lnTo>
                <a:lnTo>
                  <a:pt x="395287" y="852487"/>
                </a:lnTo>
                <a:lnTo>
                  <a:pt x="458787" y="906462"/>
                </a:lnTo>
                <a:lnTo>
                  <a:pt x="525462" y="957262"/>
                </a:lnTo>
                <a:lnTo>
                  <a:pt x="592137" y="1008062"/>
                </a:lnTo>
                <a:lnTo>
                  <a:pt x="660400" y="1060450"/>
                </a:lnTo>
                <a:lnTo>
                  <a:pt x="725487" y="1111250"/>
                </a:lnTo>
                <a:lnTo>
                  <a:pt x="787400" y="1165225"/>
                </a:lnTo>
                <a:lnTo>
                  <a:pt x="844550" y="1223962"/>
                </a:lnTo>
                <a:lnTo>
                  <a:pt x="896937" y="1282700"/>
                </a:lnTo>
                <a:lnTo>
                  <a:pt x="939800" y="1346200"/>
                </a:lnTo>
                <a:lnTo>
                  <a:pt x="976312" y="1417637"/>
                </a:lnTo>
                <a:lnTo>
                  <a:pt x="998537" y="1487487"/>
                </a:lnTo>
                <a:lnTo>
                  <a:pt x="1012825" y="1565275"/>
                </a:lnTo>
                <a:lnTo>
                  <a:pt x="1019175" y="1641475"/>
                </a:lnTo>
                <a:lnTo>
                  <a:pt x="1017587" y="1722437"/>
                </a:lnTo>
                <a:lnTo>
                  <a:pt x="1011237" y="1803400"/>
                </a:lnTo>
                <a:lnTo>
                  <a:pt x="1003300" y="1887537"/>
                </a:lnTo>
                <a:lnTo>
                  <a:pt x="992187" y="1971675"/>
                </a:lnTo>
                <a:lnTo>
                  <a:pt x="979487" y="2055812"/>
                </a:lnTo>
                <a:lnTo>
                  <a:pt x="969962" y="2139950"/>
                </a:lnTo>
                <a:lnTo>
                  <a:pt x="963612" y="2224087"/>
                </a:lnTo>
                <a:lnTo>
                  <a:pt x="958850" y="2305050"/>
                </a:lnTo>
                <a:lnTo>
                  <a:pt x="963612" y="2384425"/>
                </a:lnTo>
                <a:lnTo>
                  <a:pt x="973137" y="2462212"/>
                </a:lnTo>
                <a:lnTo>
                  <a:pt x="993775" y="2543175"/>
                </a:lnTo>
                <a:lnTo>
                  <a:pt x="1025525" y="2622550"/>
                </a:lnTo>
                <a:lnTo>
                  <a:pt x="1063625" y="2701925"/>
                </a:lnTo>
                <a:lnTo>
                  <a:pt x="1106487" y="2781300"/>
                </a:lnTo>
                <a:lnTo>
                  <a:pt x="1150937" y="2859087"/>
                </a:lnTo>
                <a:lnTo>
                  <a:pt x="1198562" y="2938462"/>
                </a:lnTo>
                <a:lnTo>
                  <a:pt x="1241425" y="3017837"/>
                </a:lnTo>
                <a:lnTo>
                  <a:pt x="1284288" y="3098800"/>
                </a:lnTo>
                <a:lnTo>
                  <a:pt x="1320800" y="3179762"/>
                </a:lnTo>
                <a:lnTo>
                  <a:pt x="1349375" y="3260725"/>
                </a:lnTo>
                <a:lnTo>
                  <a:pt x="1365250" y="3343275"/>
                </a:lnTo>
                <a:lnTo>
                  <a:pt x="1374775" y="3429000"/>
                </a:lnTo>
                <a:lnTo>
                  <a:pt x="1365250" y="3514725"/>
                </a:lnTo>
                <a:lnTo>
                  <a:pt x="1349375" y="3597275"/>
                </a:lnTo>
                <a:lnTo>
                  <a:pt x="1320800" y="3678237"/>
                </a:lnTo>
                <a:lnTo>
                  <a:pt x="1284288" y="3759200"/>
                </a:lnTo>
                <a:lnTo>
                  <a:pt x="1241425" y="3840162"/>
                </a:lnTo>
                <a:lnTo>
                  <a:pt x="1198562" y="3919537"/>
                </a:lnTo>
                <a:lnTo>
                  <a:pt x="1150937" y="3998912"/>
                </a:lnTo>
                <a:lnTo>
                  <a:pt x="1106487" y="4076700"/>
                </a:lnTo>
                <a:lnTo>
                  <a:pt x="1063625" y="4156075"/>
                </a:lnTo>
                <a:lnTo>
                  <a:pt x="1025525" y="4235450"/>
                </a:lnTo>
                <a:lnTo>
                  <a:pt x="993775" y="4314825"/>
                </a:lnTo>
                <a:lnTo>
                  <a:pt x="973137" y="4395787"/>
                </a:lnTo>
                <a:lnTo>
                  <a:pt x="963612" y="4473575"/>
                </a:lnTo>
                <a:lnTo>
                  <a:pt x="958850" y="4552950"/>
                </a:lnTo>
                <a:lnTo>
                  <a:pt x="963612" y="4633912"/>
                </a:lnTo>
                <a:lnTo>
                  <a:pt x="969962" y="4718050"/>
                </a:lnTo>
                <a:lnTo>
                  <a:pt x="979487" y="4802187"/>
                </a:lnTo>
                <a:lnTo>
                  <a:pt x="992187" y="4886325"/>
                </a:lnTo>
                <a:lnTo>
                  <a:pt x="1003300" y="4970462"/>
                </a:lnTo>
                <a:lnTo>
                  <a:pt x="1011237" y="5054600"/>
                </a:lnTo>
                <a:lnTo>
                  <a:pt x="1017587" y="5135562"/>
                </a:lnTo>
                <a:lnTo>
                  <a:pt x="1019175" y="5216525"/>
                </a:lnTo>
                <a:lnTo>
                  <a:pt x="1012825" y="5292725"/>
                </a:lnTo>
                <a:lnTo>
                  <a:pt x="998537" y="5370512"/>
                </a:lnTo>
                <a:lnTo>
                  <a:pt x="976312" y="5440362"/>
                </a:lnTo>
                <a:lnTo>
                  <a:pt x="939800" y="5511800"/>
                </a:lnTo>
                <a:lnTo>
                  <a:pt x="896937" y="5575300"/>
                </a:lnTo>
                <a:lnTo>
                  <a:pt x="844550" y="5634037"/>
                </a:lnTo>
                <a:lnTo>
                  <a:pt x="787400" y="5692775"/>
                </a:lnTo>
                <a:lnTo>
                  <a:pt x="725487" y="5746750"/>
                </a:lnTo>
                <a:lnTo>
                  <a:pt x="660400" y="5797550"/>
                </a:lnTo>
                <a:lnTo>
                  <a:pt x="592137" y="5849937"/>
                </a:lnTo>
                <a:lnTo>
                  <a:pt x="525462" y="5900737"/>
                </a:lnTo>
                <a:lnTo>
                  <a:pt x="458787" y="5951537"/>
                </a:lnTo>
                <a:lnTo>
                  <a:pt x="395287" y="6005512"/>
                </a:lnTo>
                <a:lnTo>
                  <a:pt x="334962" y="6059487"/>
                </a:lnTo>
                <a:lnTo>
                  <a:pt x="282575" y="6118225"/>
                </a:lnTo>
                <a:lnTo>
                  <a:pt x="234950" y="6180137"/>
                </a:lnTo>
                <a:lnTo>
                  <a:pt x="192087" y="6253162"/>
                </a:lnTo>
                <a:lnTo>
                  <a:pt x="155575" y="6332537"/>
                </a:lnTo>
                <a:lnTo>
                  <a:pt x="127000" y="6416675"/>
                </a:lnTo>
                <a:lnTo>
                  <a:pt x="100012" y="6503987"/>
                </a:lnTo>
                <a:lnTo>
                  <a:pt x="77787" y="6594475"/>
                </a:lnTo>
                <a:lnTo>
                  <a:pt x="52387" y="6683375"/>
                </a:lnTo>
                <a:lnTo>
                  <a:pt x="26987" y="6770687"/>
                </a:lnTo>
                <a:lnTo>
                  <a:pt x="0" y="6858000"/>
                </a:lnTo>
                <a:lnTo>
                  <a:pt x="9807836" y="6858000"/>
                </a:lnTo>
                <a:lnTo>
                  <a:pt x="9807836" y="0"/>
                </a:lnTo>
                <a:close/>
              </a:path>
            </a:pathLst>
          </a:custGeom>
          <a:solidFill>
            <a:schemeClr val="accent1"/>
          </a:solidFill>
          <a:ln w="0">
            <a:noFill/>
            <a:prstDash val="solid"/>
            <a:round/>
            <a:headEnd/>
            <a:tailEnd/>
          </a:ln>
        </p:spPr>
      </p:sp>
      <p:sp>
        <p:nvSpPr>
          <p:cNvPr id="3" name="Subtitle 2">
            <a:extLst>
              <a:ext uri="{FF2B5EF4-FFF2-40B4-BE49-F238E27FC236}">
                <a16:creationId xmlns="" xmlns:a16="http://schemas.microsoft.com/office/drawing/2014/main" id="{BED00441-2C63-43C7-922A-2BDA58D3CAF3}"/>
              </a:ext>
            </a:extLst>
          </p:cNvPr>
          <p:cNvSpPr>
            <a:spLocks noGrp="1"/>
          </p:cNvSpPr>
          <p:nvPr>
            <p:ph type="subTitle" idx="1"/>
          </p:nvPr>
        </p:nvSpPr>
        <p:spPr>
          <a:xfrm>
            <a:off x="926927" y="5660572"/>
            <a:ext cx="6020627" cy="785904"/>
          </a:xfrm>
        </p:spPr>
        <p:txBody>
          <a:bodyPr anchor="ctr">
            <a:normAutofit/>
          </a:bodyPr>
          <a:lstStyle/>
          <a:p>
            <a:pPr algn="l"/>
            <a:r>
              <a:rPr lang="en-US">
                <a:solidFill>
                  <a:srgbClr val="F3F3F2"/>
                </a:solidFill>
              </a:rPr>
              <a:t>Reference </a:t>
            </a:r>
          </a:p>
        </p:txBody>
      </p:sp>
      <p:pic>
        <p:nvPicPr>
          <p:cNvPr id="5" name="Picture 4" descr="Image of Ann Rhoades book&#10;Built on Values Creating an enviable culture that outperforms competition" title="Built on Values">
            <a:extLst>
              <a:ext uri="{FF2B5EF4-FFF2-40B4-BE49-F238E27FC236}">
                <a16:creationId xmlns="" xmlns:a16="http://schemas.microsoft.com/office/drawing/2014/main" id="{7934C749-F374-40F3-843E-824771BD8995}"/>
              </a:ext>
            </a:extLst>
          </p:cNvPr>
          <p:cNvPicPr>
            <a:picLocks noChangeAspect="1"/>
          </p:cNvPicPr>
          <p:nvPr/>
        </p:nvPicPr>
        <p:blipFill>
          <a:blip r:embed="rId3"/>
          <a:stretch>
            <a:fillRect/>
          </a:stretch>
        </p:blipFill>
        <p:spPr>
          <a:xfrm>
            <a:off x="7729268" y="478005"/>
            <a:ext cx="3830127" cy="5631323"/>
          </a:xfrm>
          <a:prstGeom prst="rect">
            <a:avLst/>
          </a:prstGeom>
        </p:spPr>
      </p:pic>
    </p:spTree>
    <p:extLst>
      <p:ext uri="{BB962C8B-B14F-4D97-AF65-F5344CB8AC3E}">
        <p14:creationId xmlns:p14="http://schemas.microsoft.com/office/powerpoint/2010/main" val="4060859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a:t>As RRCI became well recognized and respected in our communities, we had to be able to define who we are and why we are the best at what we do.</a:t>
            </a:r>
          </a:p>
          <a:p>
            <a:r>
              <a:rPr lang="en-US" dirty="0"/>
              <a:t>Our values define our culture.</a:t>
            </a:r>
          </a:p>
          <a:p>
            <a:r>
              <a:rPr lang="en-US" dirty="0"/>
              <a:t>Our culture guides our performance.</a:t>
            </a:r>
          </a:p>
          <a:p>
            <a:r>
              <a:rPr lang="en-US" dirty="0"/>
              <a:t>Our performance serves our consumers in a meaningful way.</a:t>
            </a:r>
          </a:p>
        </p:txBody>
      </p:sp>
      <p:sp>
        <p:nvSpPr>
          <p:cNvPr id="2" name="Title 1"/>
          <p:cNvSpPr>
            <a:spLocks noGrp="1"/>
          </p:cNvSpPr>
          <p:nvPr>
            <p:ph type="title"/>
          </p:nvPr>
        </p:nvSpPr>
        <p:spPr/>
        <p:txBody>
          <a:bodyPr/>
          <a:lstStyle/>
          <a:p>
            <a:r>
              <a:rPr lang="en-US" dirty="0"/>
              <a:t>Culture eats strategy for breakfast!</a:t>
            </a:r>
          </a:p>
        </p:txBody>
      </p:sp>
      <p:sp>
        <p:nvSpPr>
          <p:cNvPr id="4" name="Text Placeholder 3"/>
          <p:cNvSpPr>
            <a:spLocks noGrp="1"/>
          </p:cNvSpPr>
          <p:nvPr>
            <p:ph type="body" sz="half" idx="2"/>
          </p:nvPr>
        </p:nvSpPr>
        <p:spPr/>
        <p:txBody>
          <a:bodyPr/>
          <a:lstStyle/>
          <a:p>
            <a:r>
              <a:rPr lang="en-US" dirty="0"/>
              <a:t>A Tale of Organizational Culture</a:t>
            </a:r>
          </a:p>
        </p:txBody>
      </p:sp>
      <p:pic>
        <p:nvPicPr>
          <p:cNvPr id="5" name="Picture 4" descr="Stabucks Latte" title="Starbucks Coffee Mug"/>
          <p:cNvPicPr>
            <a:picLocks noChangeAspect="1"/>
          </p:cNvPicPr>
          <p:nvPr/>
        </p:nvPicPr>
        <p:blipFill>
          <a:blip r:embed="rId3"/>
          <a:stretch>
            <a:fillRect/>
          </a:stretch>
        </p:blipFill>
        <p:spPr>
          <a:xfrm>
            <a:off x="8661314" y="3185469"/>
            <a:ext cx="2266950" cy="2019300"/>
          </a:xfrm>
          <a:prstGeom prst="rect">
            <a:avLst/>
          </a:prstGeom>
        </p:spPr>
      </p:pic>
    </p:spTree>
    <p:extLst>
      <p:ext uri="{BB962C8B-B14F-4D97-AF65-F5344CB8AC3E}">
        <p14:creationId xmlns:p14="http://schemas.microsoft.com/office/powerpoint/2010/main" val="1296898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Do we have anything in common?</a:t>
            </a:r>
          </a:p>
        </p:txBody>
      </p:sp>
      <p:sp>
        <p:nvSpPr>
          <p:cNvPr id="2" name="Title 1"/>
          <p:cNvSpPr>
            <a:spLocks noGrp="1"/>
          </p:cNvSpPr>
          <p:nvPr>
            <p:ph type="ctrTitle"/>
          </p:nvPr>
        </p:nvSpPr>
        <p:spPr/>
        <p:txBody>
          <a:bodyPr/>
          <a:lstStyle/>
          <a:p>
            <a:r>
              <a:rPr lang="en-US" dirty="0"/>
              <a:t>What do I value?</a:t>
            </a:r>
          </a:p>
        </p:txBody>
      </p:sp>
    </p:spTree>
    <p:extLst>
      <p:ext uri="{BB962C8B-B14F-4D97-AF65-F5344CB8AC3E}">
        <p14:creationId xmlns:p14="http://schemas.microsoft.com/office/powerpoint/2010/main" val="3486658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our current culture?</a:t>
            </a:r>
          </a:p>
        </p:txBody>
      </p:sp>
      <p:sp>
        <p:nvSpPr>
          <p:cNvPr id="3" name="Content Placeholder 2"/>
          <p:cNvSpPr>
            <a:spLocks noGrp="1"/>
          </p:cNvSpPr>
          <p:nvPr>
            <p:ph idx="1"/>
          </p:nvPr>
        </p:nvSpPr>
        <p:spPr/>
        <p:txBody>
          <a:bodyPr>
            <a:noAutofit/>
          </a:bodyPr>
          <a:lstStyle/>
          <a:p>
            <a:r>
              <a:rPr lang="en-US" sz="2400" dirty="0"/>
              <a:t>Used the format from the book to develop an anonymous, online survey to uncover the current culture of the organization</a:t>
            </a:r>
          </a:p>
          <a:p>
            <a:r>
              <a:rPr lang="en-US" sz="2400" dirty="0"/>
              <a:t>Created a team to review and crate a synopsis of the survey’s</a:t>
            </a:r>
          </a:p>
          <a:p>
            <a:r>
              <a:rPr lang="en-US" sz="2400" dirty="0"/>
              <a:t>This is what they learned</a:t>
            </a:r>
          </a:p>
          <a:p>
            <a:r>
              <a:rPr lang="en-US" sz="2400" dirty="0"/>
              <a:t>An offsite meeting was held to discuss the findings of the survey</a:t>
            </a:r>
          </a:p>
        </p:txBody>
      </p:sp>
    </p:spTree>
    <p:extLst>
      <p:ext uri="{BB962C8B-B14F-4D97-AF65-F5344CB8AC3E}">
        <p14:creationId xmlns:p14="http://schemas.microsoft.com/office/powerpoint/2010/main" val="1738176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most important to our team?</a:t>
            </a:r>
          </a:p>
        </p:txBody>
      </p:sp>
      <p:sp>
        <p:nvSpPr>
          <p:cNvPr id="3" name="Text Placeholder 2"/>
          <p:cNvSpPr>
            <a:spLocks noGrp="1"/>
          </p:cNvSpPr>
          <p:nvPr>
            <p:ph type="body" idx="1"/>
          </p:nvPr>
        </p:nvSpPr>
        <p:spPr/>
        <p:txBody>
          <a:bodyPr/>
          <a:lstStyle/>
          <a:p>
            <a:r>
              <a:rPr lang="en-US" dirty="0"/>
              <a:t>What have we heard so far?</a:t>
            </a:r>
          </a:p>
        </p:txBody>
      </p:sp>
    </p:spTree>
    <p:extLst>
      <p:ext uri="{BB962C8B-B14F-4D97-AF65-F5344CB8AC3E}">
        <p14:creationId xmlns:p14="http://schemas.microsoft.com/office/powerpoint/2010/main" val="1832756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our core values?</a:t>
            </a:r>
          </a:p>
        </p:txBody>
      </p:sp>
      <p:sp>
        <p:nvSpPr>
          <p:cNvPr id="3" name="Text Placeholder 2"/>
          <p:cNvSpPr>
            <a:spLocks noGrp="1"/>
          </p:cNvSpPr>
          <p:nvPr>
            <p:ph type="body" idx="1"/>
          </p:nvPr>
        </p:nvSpPr>
        <p:spPr/>
        <p:txBody>
          <a:bodyPr/>
          <a:lstStyle/>
          <a:p>
            <a:r>
              <a:rPr lang="en-US" dirty="0"/>
              <a:t>Let’s boil it down</a:t>
            </a:r>
          </a:p>
        </p:txBody>
      </p:sp>
    </p:spTree>
    <p:extLst>
      <p:ext uri="{BB962C8B-B14F-4D97-AF65-F5344CB8AC3E}">
        <p14:creationId xmlns:p14="http://schemas.microsoft.com/office/powerpoint/2010/main" val="269905705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1116</Words>
  <Application>Microsoft Office PowerPoint</Application>
  <PresentationFormat>Widescreen</PresentationFormat>
  <Paragraphs>170</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Gill Sans MT</vt:lpstr>
      <vt:lpstr>Impact</vt:lpstr>
      <vt:lpstr>Badge</vt:lpstr>
      <vt:lpstr>The Values Adventure</vt:lpstr>
      <vt:lpstr>What is organizational Culture?</vt:lpstr>
      <vt:lpstr>Let’s talk about your organization’s culture</vt:lpstr>
      <vt:lpstr>PowerPoint Presentation</vt:lpstr>
      <vt:lpstr>Culture eats strategy for breakfast!</vt:lpstr>
      <vt:lpstr>What do I value?</vt:lpstr>
      <vt:lpstr>What is our current culture?</vt:lpstr>
      <vt:lpstr>What is most important to our team?</vt:lpstr>
      <vt:lpstr>What are our core values?</vt:lpstr>
      <vt:lpstr>Communication Responsibility Teamwork Trust</vt:lpstr>
      <vt:lpstr>Defining our Values </vt:lpstr>
      <vt:lpstr>Values  &amp; Behavior</vt:lpstr>
      <vt:lpstr>communication</vt:lpstr>
      <vt:lpstr>Responsibility</vt:lpstr>
      <vt:lpstr>Teamwork</vt:lpstr>
      <vt:lpstr>Trust</vt:lpstr>
      <vt:lpstr>Values Based Hiring Processes</vt:lpstr>
      <vt:lpstr>Seeking candidate with Excellent communication skills, teamwork experience, responsible, &amp; trustworthy </vt:lpstr>
      <vt:lpstr>Sample interview question</vt:lpstr>
      <vt:lpstr>How will living these values Affect…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Values Adventure</dc:title>
  <dc:creator>Barbara Lefler</dc:creator>
  <cp:lastModifiedBy>Mary Olson</cp:lastModifiedBy>
  <cp:revision>16</cp:revision>
  <dcterms:created xsi:type="dcterms:W3CDTF">2018-09-17T14:41:08Z</dcterms:created>
  <dcterms:modified xsi:type="dcterms:W3CDTF">2018-10-25T18:24:01Z</dcterms:modified>
</cp:coreProperties>
</file>