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71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80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1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5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1361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991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819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6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09258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568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FDEE9F-3151-4436-AD1E-21DF67779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SILC and CIL Collaboration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7937B95-FA6B-453C-B02A-9484DB716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The Development of the SPIL </a:t>
            </a:r>
          </a:p>
        </p:txBody>
      </p:sp>
    </p:spTree>
    <p:extLst>
      <p:ext uri="{BB962C8B-B14F-4D97-AF65-F5344CB8AC3E}">
        <p14:creationId xmlns:p14="http://schemas.microsoft.com/office/powerpoint/2010/main" val="978649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 want to hear from you</a:t>
            </a:r>
          </a:p>
          <a:p>
            <a:pPr lvl="1"/>
            <a:r>
              <a:rPr lang="en-US" sz="3400" dirty="0"/>
              <a:t>How are things working in your state?</a:t>
            </a:r>
          </a:p>
          <a:p>
            <a:pPr lvl="1"/>
            <a:r>
              <a:rPr lang="en-US" sz="3400" dirty="0"/>
              <a:t>How can things be improved?</a:t>
            </a:r>
          </a:p>
          <a:p>
            <a:pPr lvl="1"/>
            <a:r>
              <a:rPr lang="en-US" sz="3400" dirty="0"/>
              <a:t>What works and what doesn’t work for you?</a:t>
            </a:r>
          </a:p>
        </p:txBody>
      </p:sp>
    </p:spTree>
    <p:extLst>
      <p:ext uri="{BB962C8B-B14F-4D97-AF65-F5344CB8AC3E}">
        <p14:creationId xmlns:p14="http://schemas.microsoft.com/office/powerpoint/2010/main" val="35126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in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 your CILs and SILC communicate? </a:t>
            </a:r>
          </a:p>
          <a:p>
            <a:pPr lvl="1"/>
            <a:r>
              <a:rPr lang="en-US" sz="3600" dirty="0"/>
              <a:t>Is it effective?</a:t>
            </a:r>
          </a:p>
          <a:p>
            <a:pPr lvl="1"/>
            <a:r>
              <a:rPr lang="en-US" sz="3600" dirty="0"/>
              <a:t>What works well?</a:t>
            </a:r>
          </a:p>
          <a:p>
            <a:pPr lvl="1"/>
            <a:r>
              <a:rPr lang="en-US" sz="3600" dirty="0"/>
              <a:t>What could be better?</a:t>
            </a:r>
          </a:p>
          <a:p>
            <a:pPr lvl="1"/>
            <a:r>
              <a:rPr lang="en-US" sz="3600" dirty="0"/>
              <a:t>Who else can be involved?</a:t>
            </a:r>
          </a:p>
        </p:txBody>
      </p:sp>
    </p:spTree>
    <p:extLst>
      <p:ext uri="{BB962C8B-B14F-4D97-AF65-F5344CB8AC3E}">
        <p14:creationId xmlns:p14="http://schemas.microsoft.com/office/powerpoint/2010/main" val="429402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CILs collaborating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Did all of your CILs sign the last SPIL? </a:t>
            </a:r>
          </a:p>
          <a:p>
            <a:pPr lvl="1"/>
            <a:r>
              <a:rPr lang="en-US" sz="3600" dirty="0"/>
              <a:t>Why did a CIL not sign?</a:t>
            </a:r>
          </a:p>
          <a:p>
            <a:pPr lvl="1"/>
            <a:r>
              <a:rPr lang="en-US" sz="3600" dirty="0"/>
              <a:t>How do those CILs work with the SILC/CILs</a:t>
            </a:r>
          </a:p>
          <a:p>
            <a:pPr lvl="1"/>
            <a:r>
              <a:rPr lang="en-US" sz="3600" dirty="0"/>
              <a:t>How could these issues be resolved?</a:t>
            </a:r>
          </a:p>
        </p:txBody>
      </p:sp>
    </p:spTree>
    <p:extLst>
      <p:ext uri="{BB962C8B-B14F-4D97-AF65-F5344CB8AC3E}">
        <p14:creationId xmlns:p14="http://schemas.microsoft.com/office/powerpoint/2010/main" val="179096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the CILs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many CILs participate in the SPIL planning and writing? </a:t>
            </a:r>
          </a:p>
          <a:p>
            <a:pPr lvl="1"/>
            <a:r>
              <a:rPr lang="en-US" sz="3600" dirty="0"/>
              <a:t>Are they all invited?</a:t>
            </a:r>
          </a:p>
          <a:p>
            <a:pPr lvl="1"/>
            <a:r>
              <a:rPr lang="en-US" sz="3600" dirty="0"/>
              <a:t>Do some not see value in participating? </a:t>
            </a:r>
          </a:p>
          <a:p>
            <a:pPr lvl="1"/>
            <a:r>
              <a:rPr lang="en-US" sz="3600" dirty="0"/>
              <a:t>What would bring CILs to the table better?</a:t>
            </a:r>
          </a:p>
        </p:txBody>
      </p:sp>
    </p:spTree>
    <p:extLst>
      <p:ext uri="{BB962C8B-B14F-4D97-AF65-F5344CB8AC3E}">
        <p14:creationId xmlns:p14="http://schemas.microsoft.com/office/powerpoint/2010/main" val="89559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CIL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 the CIL staff get information? </a:t>
            </a:r>
          </a:p>
          <a:p>
            <a:pPr lvl="1"/>
            <a:r>
              <a:rPr lang="en-US" sz="3600" dirty="0"/>
              <a:t>Can the SILC do more to engage the CIL staff members that are doing work toward the SPIL?</a:t>
            </a:r>
          </a:p>
          <a:p>
            <a:pPr lvl="1"/>
            <a:r>
              <a:rPr lang="en-US" sz="3600" dirty="0"/>
              <a:t>Do CIL staff know and understand what the SPIL is? </a:t>
            </a:r>
          </a:p>
        </p:txBody>
      </p:sp>
    </p:spTree>
    <p:extLst>
      <p:ext uri="{BB962C8B-B14F-4D97-AF65-F5344CB8AC3E}">
        <p14:creationId xmlns:p14="http://schemas.microsoft.com/office/powerpoint/2010/main" val="6439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 you form your objectives? </a:t>
            </a:r>
          </a:p>
          <a:p>
            <a:pPr lvl="1"/>
            <a:r>
              <a:rPr lang="en-US" sz="3600" dirty="0" smtClean="0"/>
              <a:t>Could </a:t>
            </a:r>
            <a:r>
              <a:rPr lang="en-US" sz="3600" dirty="0"/>
              <a:t>regional objectives work for you?</a:t>
            </a:r>
          </a:p>
          <a:p>
            <a:pPr lvl="1"/>
            <a:r>
              <a:rPr lang="en-US" sz="3600" dirty="0"/>
              <a:t>How do the CILs know where they fit? </a:t>
            </a:r>
          </a:p>
          <a:p>
            <a:pPr lvl="1"/>
            <a:r>
              <a:rPr lang="en-US" sz="3600" dirty="0"/>
              <a:t>Are you developing creative ways to have impacts in your state? </a:t>
            </a:r>
          </a:p>
        </p:txBody>
      </p:sp>
    </p:spTree>
    <p:extLst>
      <p:ext uri="{BB962C8B-B14F-4D97-AF65-F5344CB8AC3E}">
        <p14:creationId xmlns:p14="http://schemas.microsoft.com/office/powerpoint/2010/main" val="3531511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51764-418B-42B9-805D-F092B81A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4E9A0C-5437-481F-90B8-51BA5855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do you form your objectives? </a:t>
            </a:r>
          </a:p>
          <a:p>
            <a:pPr lvl="1"/>
            <a:r>
              <a:rPr lang="en-US" sz="3600" dirty="0"/>
              <a:t>Are you happy with the direction?</a:t>
            </a:r>
          </a:p>
          <a:p>
            <a:pPr lvl="1"/>
            <a:r>
              <a:rPr lang="en-US" sz="3600" dirty="0"/>
              <a:t>Do you focus more on issue areas or specific details? </a:t>
            </a:r>
          </a:p>
          <a:p>
            <a:pPr lvl="1"/>
            <a:r>
              <a:rPr lang="en-US" sz="3600" dirty="0"/>
              <a:t>Are all partners included? </a:t>
            </a:r>
          </a:p>
        </p:txBody>
      </p:sp>
    </p:spTree>
    <p:extLst>
      <p:ext uri="{BB962C8B-B14F-4D97-AF65-F5344CB8AC3E}">
        <p14:creationId xmlns:p14="http://schemas.microsoft.com/office/powerpoint/2010/main" val="3653117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EECCD7-0CA4-46A1-9FF6-E5757934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354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66033-9D7C-4BF2-836A-9F9DC86D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BB41C3-E8A8-4110-A7FA-FF5D627AD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Stephanie Jensen, Wyoming </a:t>
            </a:r>
          </a:p>
          <a:p>
            <a:pPr marL="457200" lvl="1" indent="0">
              <a:buNone/>
            </a:pPr>
            <a:r>
              <a:rPr lang="en-US" sz="2800" dirty="0"/>
              <a:t>stephanie.jensen@wyo.gov</a:t>
            </a:r>
          </a:p>
          <a:p>
            <a:r>
              <a:rPr lang="en-US" sz="3200" dirty="0"/>
              <a:t>Jeremy Morris, Ohio SILC</a:t>
            </a:r>
          </a:p>
          <a:p>
            <a:pPr marL="457200" lvl="1" indent="0">
              <a:buNone/>
            </a:pPr>
            <a:r>
              <a:rPr lang="en-US" sz="2800" dirty="0"/>
              <a:t>jmorris@ohiosilc.org</a:t>
            </a:r>
          </a:p>
          <a:p>
            <a:r>
              <a:rPr lang="en-US" sz="3200" dirty="0"/>
              <a:t>Kathy Foley, Services for Independent Living </a:t>
            </a:r>
          </a:p>
          <a:p>
            <a:pPr marL="457200" lvl="1" indent="0">
              <a:buNone/>
            </a:pPr>
            <a:r>
              <a:rPr lang="en-US" sz="2800" dirty="0"/>
              <a:t>kfoley@sil-oh.org</a:t>
            </a:r>
          </a:p>
          <a:p>
            <a:pPr marL="457200" lvl="1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1004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05EC49-E5C9-4C9A-904F-A1F0FC24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54129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SPIL (State plan for Independent living)?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The primary Duty of the SILC is jointly developing the State Plan for Independent Living (SPIL or state plan) with the CILs in the state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SPIL serves as a blueprint that encompasses the activities planned by the state to achieve its specified independent living objectives</a:t>
            </a:r>
          </a:p>
          <a:p>
            <a:r>
              <a:rPr lang="en-US" sz="2800" dirty="0"/>
              <a:t>SPIL must reflect the needs of individuals with significant disabilities in the state</a:t>
            </a:r>
          </a:p>
        </p:txBody>
      </p:sp>
    </p:spTree>
    <p:extLst>
      <p:ext uri="{BB962C8B-B14F-4D97-AF65-F5344CB8AC3E}">
        <p14:creationId xmlns:p14="http://schemas.microsoft.com/office/powerpoint/2010/main" val="330538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SPIL?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ACL Administrator may withhold, reduce, limit or terminate funding </a:t>
            </a:r>
            <a:r>
              <a:rPr lang="en-US" sz="2800" dirty="0" smtClean="0"/>
              <a:t>if </a:t>
            </a:r>
            <a:r>
              <a:rPr lang="en-US" sz="2800" dirty="0"/>
              <a:t>a state does not submit an approvable SPIL. The funding that can be affected includes the Part C direct grants to the CILs in your state, as well as those funded with Part B that flows through your state.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783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SPIL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main sections of the SPIL include—</a:t>
            </a:r>
          </a:p>
          <a:p>
            <a:pPr lvl="1"/>
            <a:r>
              <a:rPr lang="en-US" sz="2400" dirty="0"/>
              <a:t>The state’s </a:t>
            </a:r>
            <a:r>
              <a:rPr lang="en-US" sz="2400" dirty="0" smtClean="0"/>
              <a:t>goals and objectives; </a:t>
            </a:r>
            <a:endParaRPr lang="en-US" sz="2400" dirty="0"/>
          </a:p>
          <a:p>
            <a:pPr lvl="1"/>
            <a:r>
              <a:rPr lang="en-US" sz="2400" dirty="0"/>
              <a:t>A detailed description of how the state’s Subchapter B funds will be spent; </a:t>
            </a:r>
          </a:p>
          <a:p>
            <a:pPr lvl="1"/>
            <a:r>
              <a:rPr lang="en-US" sz="2400" dirty="0"/>
              <a:t>An account of the outreach efforts to </a:t>
            </a:r>
            <a:r>
              <a:rPr lang="en-US" sz="2400" dirty="0" smtClean="0"/>
              <a:t>identified </a:t>
            </a:r>
            <a:r>
              <a:rPr lang="en-US" sz="2400" dirty="0"/>
              <a:t>unserved and underserved populations; </a:t>
            </a:r>
          </a:p>
          <a:p>
            <a:pPr lvl="1"/>
            <a:r>
              <a:rPr lang="en-US" sz="2400" dirty="0"/>
              <a:t>A detailed report of the services currently provided in the state; </a:t>
            </a:r>
          </a:p>
        </p:txBody>
      </p:sp>
    </p:spTree>
    <p:extLst>
      <p:ext uri="{BB962C8B-B14F-4D97-AF65-F5344CB8AC3E}">
        <p14:creationId xmlns:p14="http://schemas.microsoft.com/office/powerpoint/2010/main" val="117576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SPIL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/>
              <a:t>A description of the state’s network of CILs, including a plan for how the network will develop statewide in the future;</a:t>
            </a:r>
          </a:p>
          <a:p>
            <a:pPr lvl="1"/>
            <a:r>
              <a:rPr lang="en-US" sz="2400" dirty="0"/>
              <a:t>A detailed plan for how any new IL funds will be used, including one-time funds;</a:t>
            </a:r>
          </a:p>
          <a:p>
            <a:pPr lvl="1"/>
            <a:r>
              <a:rPr lang="en-US" sz="2400" dirty="0"/>
              <a:t>A narrative on the working relationships of providers in the state’s IL Network;</a:t>
            </a:r>
          </a:p>
          <a:p>
            <a:pPr lvl="1"/>
            <a:r>
              <a:rPr lang="en-US" sz="2400" dirty="0"/>
              <a:t>The SILC’s Resource Plan; and </a:t>
            </a:r>
          </a:p>
          <a:p>
            <a:pPr lvl="1"/>
            <a:r>
              <a:rPr lang="en-US" sz="2400" dirty="0"/>
              <a:t>The process for evaluating progress &amp; effectiveness. </a:t>
            </a:r>
          </a:p>
        </p:txBody>
      </p:sp>
    </p:spTree>
    <p:extLst>
      <p:ext uri="{BB962C8B-B14F-4D97-AF65-F5344CB8AC3E}">
        <p14:creationId xmlns:p14="http://schemas.microsoft.com/office/powerpoint/2010/main" val="303086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SPIL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ACL states that, in developing the SPIL objectives, the SILC is </a:t>
            </a:r>
            <a:r>
              <a:rPr lang="en-US" sz="2400" dirty="0" smtClean="0"/>
              <a:t>to </a:t>
            </a:r>
            <a:r>
              <a:rPr lang="en-US" sz="2400" dirty="0"/>
              <a:t>consider and incorporate the program and financial planning objectives and priorities established by CILs. </a:t>
            </a:r>
          </a:p>
          <a:p>
            <a:r>
              <a:rPr lang="en-US" sz="2400" dirty="0"/>
              <a:t>Develop one mission for the IL Network, including the SILC, CILs, and DSE. </a:t>
            </a:r>
          </a:p>
          <a:p>
            <a:r>
              <a:rPr lang="en-US" sz="2400" dirty="0"/>
              <a:t>Include how these goals and objectives will be measured throughout the life of the SPIL. </a:t>
            </a:r>
          </a:p>
          <a:p>
            <a:pPr lvl="0"/>
            <a:r>
              <a:rPr lang="en-US" sz="2400" dirty="0"/>
              <a:t>Ensure that the objectives are specific, measurable, and include indicators of progress and outcomes with timelines</a:t>
            </a:r>
          </a:p>
        </p:txBody>
      </p:sp>
    </p:spTree>
    <p:extLst>
      <p:ext uri="{BB962C8B-B14F-4D97-AF65-F5344CB8AC3E}">
        <p14:creationId xmlns:p14="http://schemas.microsoft.com/office/powerpoint/2010/main" val="175947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C0568-4090-45E7-B4F5-0079B439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SPIL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0AE737-3196-48B3-9088-814CDDC1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 SPIL must be submitted 90 days before (by June 30</a:t>
            </a:r>
            <a:r>
              <a:rPr lang="en-US" sz="2400" baseline="30000" dirty="0"/>
              <a:t>th</a:t>
            </a:r>
            <a:r>
              <a:rPr lang="en-US" sz="2400" dirty="0"/>
              <a:t>) the completion date of the preceding plan (September 30</a:t>
            </a:r>
            <a:r>
              <a:rPr lang="en-US" sz="2400" baseline="30000" dirty="0"/>
              <a:t>th</a:t>
            </a:r>
            <a:r>
              <a:rPr lang="en-US" sz="2400" dirty="0"/>
              <a:t>). The online system can get bogged down the closer you get to the due date so submitting early may help you avoid last- minute delays.</a:t>
            </a:r>
          </a:p>
          <a:p>
            <a:pPr lvl="0"/>
            <a:r>
              <a:rPr lang="en-US" sz="2400" dirty="0"/>
              <a:t>Signatures by the chairperson of the SILC on behalf of and as authorized by the SILC and not less than 51 percent of the state CIL directors are required. </a:t>
            </a:r>
          </a:p>
          <a:p>
            <a:pPr lvl="0"/>
            <a:r>
              <a:rPr lang="en-US" sz="2400" dirty="0"/>
              <a:t>The Director of the DSE is required to sign the SPIL indicating agreement to fulfill the responsibilities of the DSE detailed in the law</a:t>
            </a:r>
          </a:p>
        </p:txBody>
      </p:sp>
    </p:spTree>
    <p:extLst>
      <p:ext uri="{BB962C8B-B14F-4D97-AF65-F5344CB8AC3E}">
        <p14:creationId xmlns:p14="http://schemas.microsoft.com/office/powerpoint/2010/main" val="134217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2FC11C-BEDB-4CB7-89FD-F24EBEEE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543603" cy="4064627"/>
          </a:xfrm>
        </p:spPr>
        <p:txBody>
          <a:bodyPr/>
          <a:lstStyle/>
          <a:p>
            <a:r>
              <a:rPr lang="en-US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6268284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1396</TotalTime>
  <Words>739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SILC and CIL Collaboration </vt:lpstr>
      <vt:lpstr>Background</vt:lpstr>
      <vt:lpstr>What is the SPIL (State plan for Independent living)?</vt:lpstr>
      <vt:lpstr>What is the SPIL?</vt:lpstr>
      <vt:lpstr>What is the SPIL (2)</vt:lpstr>
      <vt:lpstr>What is the SPIL (3)</vt:lpstr>
      <vt:lpstr>What is the SPIL (4)</vt:lpstr>
      <vt:lpstr>What is the SPIL (5)</vt:lpstr>
      <vt:lpstr>Collaboration</vt:lpstr>
      <vt:lpstr>Discussion topics</vt:lpstr>
      <vt:lpstr>Communication in the Network</vt:lpstr>
      <vt:lpstr>CILs collaborating </vt:lpstr>
      <vt:lpstr>Engaging the CILs</vt:lpstr>
      <vt:lpstr>CIL Staff</vt:lpstr>
      <vt:lpstr>Objectives</vt:lpstr>
      <vt:lpstr>Objectives 2</vt:lpstr>
      <vt:lpstr>Questions?</vt:lpstr>
      <vt:lpstr>Contact Information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SILC and CIL Collaboration</dc:title>
  <dc:creator>Jeremy Morris</dc:creator>
  <cp:lastModifiedBy>Mary Olson</cp:lastModifiedBy>
  <cp:revision>27</cp:revision>
  <dcterms:created xsi:type="dcterms:W3CDTF">2018-09-25T20:01:23Z</dcterms:created>
  <dcterms:modified xsi:type="dcterms:W3CDTF">2018-10-25T19:51:43Z</dcterms:modified>
</cp:coreProperties>
</file>