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3" r:id="rId3"/>
    <p:sldId id="281" r:id="rId4"/>
    <p:sldId id="271" r:id="rId5"/>
    <p:sldId id="304" r:id="rId6"/>
    <p:sldId id="315" r:id="rId7"/>
    <p:sldId id="282" r:id="rId8"/>
    <p:sldId id="316" r:id="rId9"/>
    <p:sldId id="311" r:id="rId10"/>
    <p:sldId id="305" r:id="rId11"/>
    <p:sldId id="308" r:id="rId12"/>
    <p:sldId id="309" r:id="rId13"/>
    <p:sldId id="273" r:id="rId14"/>
    <p:sldId id="263" r:id="rId15"/>
    <p:sldId id="265" r:id="rId16"/>
    <p:sldId id="288" r:id="rId17"/>
    <p:sldId id="267" r:id="rId18"/>
    <p:sldId id="285" r:id="rId19"/>
    <p:sldId id="258" r:id="rId20"/>
    <p:sldId id="272" r:id="rId21"/>
    <p:sldId id="259" r:id="rId22"/>
    <p:sldId id="268" r:id="rId23"/>
    <p:sldId id="269" r:id="rId24"/>
    <p:sldId id="261" r:id="rId25"/>
    <p:sldId id="262" r:id="rId26"/>
    <p:sldId id="266" r:id="rId27"/>
    <p:sldId id="302" r:id="rId28"/>
    <p:sldId id="314" r:id="rId29"/>
    <p:sldId id="301" r:id="rId30"/>
    <p:sldId id="297" r:id="rId31"/>
    <p:sldId id="31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1711" autoAdjust="0"/>
  </p:normalViewPr>
  <p:slideViewPr>
    <p:cSldViewPr snapToGrid="0">
      <p:cViewPr>
        <p:scale>
          <a:sx n="50" d="100"/>
          <a:sy n="50" d="100"/>
        </p:scale>
        <p:origin x="36" y="666"/>
      </p:cViewPr>
      <p:guideLst/>
    </p:cSldViewPr>
  </p:slideViewPr>
  <p:notesTextViewPr>
    <p:cViewPr>
      <p:scale>
        <a:sx n="1" d="1"/>
        <a:sy n="1" d="1"/>
      </p:scale>
      <p:origin x="0" y="0"/>
    </p:cViewPr>
  </p:notesTextViewPr>
  <p:sorterViewPr>
    <p:cViewPr>
      <p:scale>
        <a:sx n="100" d="100"/>
        <a:sy n="100" d="100"/>
      </p:scale>
      <p:origin x="0" y="-4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E5A2A-FBDB-44C4-882A-74906552FECB}" type="doc">
      <dgm:prSet loTypeId="urn:microsoft.com/office/officeart/2005/8/layout/cycle4#1" loCatId="matrix" qsTypeId="urn:microsoft.com/office/officeart/2005/8/quickstyle/simple1" qsCatId="simple" csTypeId="urn:microsoft.com/office/officeart/2005/8/colors/accent1_2" csCatId="accent1" phldr="1"/>
      <dgm:spPr/>
      <dgm:t>
        <a:bodyPr/>
        <a:lstStyle/>
        <a:p>
          <a:endParaRPr lang="en-US"/>
        </a:p>
      </dgm:t>
    </dgm:pt>
    <dgm:pt modelId="{DB47CB27-1C9C-4212-B8BF-E873A3D1DC0D}">
      <dgm:prSet phldrT="[Text]" custT="1"/>
      <dgm:spPr/>
      <dgm:t>
        <a:bodyPr/>
        <a:lstStyle/>
        <a:p>
          <a:r>
            <a:rPr lang="en-US" sz="2000" dirty="0">
              <a:latin typeface="Gill Sans MT" panose="020B0502020104020203" pitchFamily="34" charset="0"/>
            </a:rPr>
            <a:t>Eligibility and Monthly Budget</a:t>
          </a:r>
        </a:p>
      </dgm:t>
    </dgm:pt>
    <dgm:pt modelId="{3DC32E9B-4CAE-4991-8B07-B83EE5C8CF81}" type="parTrans" cxnId="{F0A17778-8623-4246-A4C0-9742323A8FCE}">
      <dgm:prSet/>
      <dgm:spPr/>
      <dgm:t>
        <a:bodyPr/>
        <a:lstStyle/>
        <a:p>
          <a:endParaRPr lang="en-US"/>
        </a:p>
      </dgm:t>
    </dgm:pt>
    <dgm:pt modelId="{971AB98C-17F0-4703-AEC9-ED063E5687EC}" type="sibTrans" cxnId="{F0A17778-8623-4246-A4C0-9742323A8FCE}">
      <dgm:prSet/>
      <dgm:spPr/>
      <dgm:t>
        <a:bodyPr/>
        <a:lstStyle/>
        <a:p>
          <a:endParaRPr lang="en-US"/>
        </a:p>
      </dgm:t>
    </dgm:pt>
    <dgm:pt modelId="{BD1B0773-9D28-4A73-8237-F01EDC20C2B5}">
      <dgm:prSet phldrT="[Text]" custT="1"/>
      <dgm:spPr/>
      <dgm:t>
        <a:bodyPr/>
        <a:lstStyle/>
        <a:p>
          <a:r>
            <a:rPr lang="en-US" sz="2000" dirty="0">
              <a:latin typeface="Gill Sans MT" panose="020B0502020104020203" pitchFamily="34" charset="0"/>
            </a:rPr>
            <a:t>Services &amp; Supports </a:t>
          </a:r>
        </a:p>
      </dgm:t>
    </dgm:pt>
    <dgm:pt modelId="{6CA0212D-E20A-4254-96AA-7FF7A07FD7E9}" type="parTrans" cxnId="{FB405CC0-D480-4E1B-8FC1-32D84BFFD544}">
      <dgm:prSet/>
      <dgm:spPr/>
      <dgm:t>
        <a:bodyPr/>
        <a:lstStyle/>
        <a:p>
          <a:endParaRPr lang="en-US"/>
        </a:p>
      </dgm:t>
    </dgm:pt>
    <dgm:pt modelId="{CFD59411-27E2-4D55-9CB1-959BDCF575C7}" type="sibTrans" cxnId="{FB405CC0-D480-4E1B-8FC1-32D84BFFD544}">
      <dgm:prSet/>
      <dgm:spPr/>
      <dgm:t>
        <a:bodyPr/>
        <a:lstStyle/>
        <a:p>
          <a:endParaRPr lang="en-US"/>
        </a:p>
      </dgm:t>
    </dgm:pt>
    <dgm:pt modelId="{C51BB650-7462-4265-B2A6-CD1C7A847A48}">
      <dgm:prSet phldrT="[Text]" custT="1"/>
      <dgm:spPr/>
      <dgm:t>
        <a:bodyPr/>
        <a:lstStyle/>
        <a:p>
          <a:endParaRPr lang="en-US" sz="1900" dirty="0">
            <a:latin typeface="Gill Sans MT" panose="020B0502020104020203" pitchFamily="34" charset="0"/>
          </a:endParaRPr>
        </a:p>
        <a:p>
          <a:r>
            <a:rPr lang="en-US" sz="1900" dirty="0">
              <a:latin typeface="Gill Sans MT" panose="020B0502020104020203" pitchFamily="34" charset="0"/>
            </a:rPr>
            <a:t>Care Coordination Service Planning</a:t>
          </a:r>
        </a:p>
        <a:p>
          <a:r>
            <a:rPr lang="en-US" sz="1900" dirty="0">
              <a:latin typeface="Gill Sans MT" panose="020B0502020104020203" pitchFamily="34" charset="0"/>
            </a:rPr>
            <a:t>Guidance &amp; Navigation</a:t>
          </a:r>
          <a:endParaRPr lang="en-US" sz="1400" dirty="0"/>
        </a:p>
      </dgm:t>
      <dgm:extLst>
        <a:ext uri="{E40237B7-FDA0-4F09-8148-C483321AD2D9}">
          <dgm14:cNvPr xmlns:dgm14="http://schemas.microsoft.com/office/drawing/2010/diagram" id="0" name="" title="Veteran In Charge Process"/>
        </a:ext>
      </dgm:extLst>
    </dgm:pt>
    <dgm:pt modelId="{260E8C50-7A00-44A0-889C-AE0B7F243331}" type="parTrans" cxnId="{71103709-5F86-42BA-A801-E9F9A8467D37}">
      <dgm:prSet/>
      <dgm:spPr/>
      <dgm:t>
        <a:bodyPr/>
        <a:lstStyle/>
        <a:p>
          <a:endParaRPr lang="en-US"/>
        </a:p>
      </dgm:t>
    </dgm:pt>
    <dgm:pt modelId="{55B8C88B-8411-4A48-8453-C672F16B8EBA}" type="sibTrans" cxnId="{71103709-5F86-42BA-A801-E9F9A8467D37}">
      <dgm:prSet/>
      <dgm:spPr/>
      <dgm:t>
        <a:bodyPr/>
        <a:lstStyle/>
        <a:p>
          <a:endParaRPr lang="en-US"/>
        </a:p>
      </dgm:t>
    </dgm:pt>
    <dgm:pt modelId="{EB4EC91D-E74B-4E60-A050-876085D6519A}">
      <dgm:prSet phldrT="[Text]" custT="1"/>
      <dgm:spPr/>
      <dgm:t>
        <a:bodyPr/>
        <a:lstStyle/>
        <a:p>
          <a:r>
            <a:rPr lang="en-US" sz="2000" dirty="0">
              <a:latin typeface="Gill Sans MT" panose="020B0502020104020203" pitchFamily="34" charset="0"/>
            </a:rPr>
            <a:t>Manages payroll for veteran</a:t>
          </a:r>
        </a:p>
      </dgm:t>
    </dgm:pt>
    <dgm:pt modelId="{386BD13A-A486-4B0D-AA92-3ABF80C6E31C}" type="parTrans" cxnId="{2A74E560-D610-4E1E-9B2E-1650E90BE46F}">
      <dgm:prSet/>
      <dgm:spPr/>
      <dgm:t>
        <a:bodyPr/>
        <a:lstStyle/>
        <a:p>
          <a:endParaRPr lang="en-US"/>
        </a:p>
      </dgm:t>
    </dgm:pt>
    <dgm:pt modelId="{8BA0B00E-96CB-42B0-8B44-8AD6A0B97968}" type="sibTrans" cxnId="{2A74E560-D610-4E1E-9B2E-1650E90BE46F}">
      <dgm:prSet/>
      <dgm:spPr/>
      <dgm:t>
        <a:bodyPr/>
        <a:lstStyle/>
        <a:p>
          <a:endParaRPr lang="en-US"/>
        </a:p>
      </dgm:t>
    </dgm:pt>
    <dgm:pt modelId="{37F12E45-DFFF-4122-A00C-BD7606AA532C}" type="pres">
      <dgm:prSet presAssocID="{E7AE5A2A-FBDB-44C4-882A-74906552FECB}" presName="cycleMatrixDiagram" presStyleCnt="0">
        <dgm:presLayoutVars>
          <dgm:chMax val="1"/>
          <dgm:dir/>
          <dgm:animLvl val="lvl"/>
          <dgm:resizeHandles val="exact"/>
        </dgm:presLayoutVars>
      </dgm:prSet>
      <dgm:spPr/>
      <dgm:t>
        <a:bodyPr/>
        <a:lstStyle/>
        <a:p>
          <a:endParaRPr lang="en-US"/>
        </a:p>
      </dgm:t>
    </dgm:pt>
    <dgm:pt modelId="{189F4F5C-5FE0-43EF-BD93-1A6D49083C55}" type="pres">
      <dgm:prSet presAssocID="{E7AE5A2A-FBDB-44C4-882A-74906552FECB}" presName="children" presStyleCnt="0"/>
      <dgm:spPr/>
    </dgm:pt>
    <dgm:pt modelId="{1F9DC392-205D-40C5-9918-A4AC6AAD1F65}" type="pres">
      <dgm:prSet presAssocID="{E7AE5A2A-FBDB-44C4-882A-74906552FECB}" presName="childPlaceholder" presStyleCnt="0"/>
      <dgm:spPr/>
    </dgm:pt>
    <dgm:pt modelId="{6F54B9DE-8990-475C-80EB-84E242589F5C}" type="pres">
      <dgm:prSet presAssocID="{E7AE5A2A-FBDB-44C4-882A-74906552FECB}" presName="circle" presStyleCnt="0"/>
      <dgm:spPr/>
    </dgm:pt>
    <dgm:pt modelId="{87E37C67-D915-4540-8564-4AAE69FE3E18}" type="pres">
      <dgm:prSet presAssocID="{E7AE5A2A-FBDB-44C4-882A-74906552FECB}" presName="quadrant1" presStyleLbl="node1" presStyleIdx="0" presStyleCnt="4">
        <dgm:presLayoutVars>
          <dgm:chMax val="1"/>
          <dgm:bulletEnabled val="1"/>
        </dgm:presLayoutVars>
      </dgm:prSet>
      <dgm:spPr/>
      <dgm:t>
        <a:bodyPr/>
        <a:lstStyle/>
        <a:p>
          <a:endParaRPr lang="en-US"/>
        </a:p>
      </dgm:t>
    </dgm:pt>
    <dgm:pt modelId="{C4FD4F0B-6C44-49D0-8FBF-BFB3C531C12E}" type="pres">
      <dgm:prSet presAssocID="{E7AE5A2A-FBDB-44C4-882A-74906552FECB}" presName="quadrant2" presStyleLbl="node1" presStyleIdx="1" presStyleCnt="4">
        <dgm:presLayoutVars>
          <dgm:chMax val="1"/>
          <dgm:bulletEnabled val="1"/>
        </dgm:presLayoutVars>
      </dgm:prSet>
      <dgm:spPr/>
      <dgm:t>
        <a:bodyPr/>
        <a:lstStyle/>
        <a:p>
          <a:endParaRPr lang="en-US"/>
        </a:p>
      </dgm:t>
    </dgm:pt>
    <dgm:pt modelId="{CC751C87-D97A-4306-87E3-7E678522131E}" type="pres">
      <dgm:prSet presAssocID="{E7AE5A2A-FBDB-44C4-882A-74906552FECB}" presName="quadrant3" presStyleLbl="node1" presStyleIdx="2" presStyleCnt="4" custScaleX="101050" custLinFactNeighborX="-1327">
        <dgm:presLayoutVars>
          <dgm:chMax val="1"/>
          <dgm:bulletEnabled val="1"/>
        </dgm:presLayoutVars>
      </dgm:prSet>
      <dgm:spPr/>
      <dgm:t>
        <a:bodyPr/>
        <a:lstStyle/>
        <a:p>
          <a:endParaRPr lang="en-US"/>
        </a:p>
      </dgm:t>
    </dgm:pt>
    <dgm:pt modelId="{D283828D-342C-45FF-B6FB-73C1A3D3B6BA}" type="pres">
      <dgm:prSet presAssocID="{E7AE5A2A-FBDB-44C4-882A-74906552FECB}" presName="quadrant4" presStyleLbl="node1" presStyleIdx="3" presStyleCnt="4" custLinFactNeighborX="-559" custLinFactNeighborY="393">
        <dgm:presLayoutVars>
          <dgm:chMax val="1"/>
          <dgm:bulletEnabled val="1"/>
        </dgm:presLayoutVars>
      </dgm:prSet>
      <dgm:spPr/>
      <dgm:t>
        <a:bodyPr/>
        <a:lstStyle/>
        <a:p>
          <a:endParaRPr lang="en-US"/>
        </a:p>
      </dgm:t>
    </dgm:pt>
    <dgm:pt modelId="{DBA0B321-3682-41EB-8E58-73316CB7839B}" type="pres">
      <dgm:prSet presAssocID="{E7AE5A2A-FBDB-44C4-882A-74906552FECB}" presName="quadrantPlaceholder" presStyleCnt="0"/>
      <dgm:spPr/>
    </dgm:pt>
    <dgm:pt modelId="{30BA9F69-D6B6-45CE-B160-1EB7504B59DD}" type="pres">
      <dgm:prSet presAssocID="{E7AE5A2A-FBDB-44C4-882A-74906552FECB}" presName="center1" presStyleLbl="fgShp" presStyleIdx="0" presStyleCnt="2" custFlipVert="1" custFlipHor="1" custScaleX="23868" custScaleY="91160"/>
      <dgm:spPr/>
    </dgm:pt>
    <dgm:pt modelId="{7A740AC7-EF1B-41CC-B7F2-894454754AC1}" type="pres">
      <dgm:prSet presAssocID="{E7AE5A2A-FBDB-44C4-882A-74906552FECB}" presName="center2" presStyleLbl="fgShp" presStyleIdx="1" presStyleCnt="2" custFlipVert="0" custFlipHor="1" custScaleX="8148" custScaleY="14400"/>
      <dgm:spPr/>
    </dgm:pt>
  </dgm:ptLst>
  <dgm:cxnLst>
    <dgm:cxn modelId="{F73EB067-A1B7-4659-8937-76B18A882795}" type="presOf" srcId="{C51BB650-7462-4265-B2A6-CD1C7A847A48}" destId="{CC751C87-D97A-4306-87E3-7E678522131E}" srcOrd="0" destOrd="0" presId="urn:microsoft.com/office/officeart/2005/8/layout/cycle4#1"/>
    <dgm:cxn modelId="{71103709-5F86-42BA-A801-E9F9A8467D37}" srcId="{E7AE5A2A-FBDB-44C4-882A-74906552FECB}" destId="{C51BB650-7462-4265-B2A6-CD1C7A847A48}" srcOrd="2" destOrd="0" parTransId="{260E8C50-7A00-44A0-889C-AE0B7F243331}" sibTransId="{55B8C88B-8411-4A48-8453-C672F16B8EBA}"/>
    <dgm:cxn modelId="{530DDAC6-8442-4C26-B92D-B0EAD878300E}" type="presOf" srcId="{E7AE5A2A-FBDB-44C4-882A-74906552FECB}" destId="{37F12E45-DFFF-4122-A00C-BD7606AA532C}" srcOrd="0" destOrd="0" presId="urn:microsoft.com/office/officeart/2005/8/layout/cycle4#1"/>
    <dgm:cxn modelId="{FB405CC0-D480-4E1B-8FC1-32D84BFFD544}" srcId="{E7AE5A2A-FBDB-44C4-882A-74906552FECB}" destId="{BD1B0773-9D28-4A73-8237-F01EDC20C2B5}" srcOrd="1" destOrd="0" parTransId="{6CA0212D-E20A-4254-96AA-7FF7A07FD7E9}" sibTransId="{CFD59411-27E2-4D55-9CB1-959BDCF575C7}"/>
    <dgm:cxn modelId="{E42C67EF-C4DF-4D0B-9148-83DCE3295DFE}" type="presOf" srcId="{DB47CB27-1C9C-4212-B8BF-E873A3D1DC0D}" destId="{87E37C67-D915-4540-8564-4AAE69FE3E18}" srcOrd="0" destOrd="0" presId="urn:microsoft.com/office/officeart/2005/8/layout/cycle4#1"/>
    <dgm:cxn modelId="{2A74E560-D610-4E1E-9B2E-1650E90BE46F}" srcId="{E7AE5A2A-FBDB-44C4-882A-74906552FECB}" destId="{EB4EC91D-E74B-4E60-A050-876085D6519A}" srcOrd="3" destOrd="0" parTransId="{386BD13A-A486-4B0D-AA92-3ABF80C6E31C}" sibTransId="{8BA0B00E-96CB-42B0-8B44-8AD6A0B97968}"/>
    <dgm:cxn modelId="{F0A17778-8623-4246-A4C0-9742323A8FCE}" srcId="{E7AE5A2A-FBDB-44C4-882A-74906552FECB}" destId="{DB47CB27-1C9C-4212-B8BF-E873A3D1DC0D}" srcOrd="0" destOrd="0" parTransId="{3DC32E9B-4CAE-4991-8B07-B83EE5C8CF81}" sibTransId="{971AB98C-17F0-4703-AEC9-ED063E5687EC}"/>
    <dgm:cxn modelId="{5677D36F-6523-425C-9C97-2DCDAC9E8F0E}" type="presOf" srcId="{EB4EC91D-E74B-4E60-A050-876085D6519A}" destId="{D283828D-342C-45FF-B6FB-73C1A3D3B6BA}" srcOrd="0" destOrd="0" presId="urn:microsoft.com/office/officeart/2005/8/layout/cycle4#1"/>
    <dgm:cxn modelId="{B762236B-9F0B-48BE-B4E6-622447C7D5CA}" type="presOf" srcId="{BD1B0773-9D28-4A73-8237-F01EDC20C2B5}" destId="{C4FD4F0B-6C44-49D0-8FBF-BFB3C531C12E}" srcOrd="0" destOrd="0" presId="urn:microsoft.com/office/officeart/2005/8/layout/cycle4#1"/>
    <dgm:cxn modelId="{79D96B03-1716-4857-8858-7B167DD16F84}" type="presParOf" srcId="{37F12E45-DFFF-4122-A00C-BD7606AA532C}" destId="{189F4F5C-5FE0-43EF-BD93-1A6D49083C55}" srcOrd="0" destOrd="0" presId="urn:microsoft.com/office/officeart/2005/8/layout/cycle4#1"/>
    <dgm:cxn modelId="{A659537D-B9C5-4FE6-95BB-87C2338DD1FC}" type="presParOf" srcId="{189F4F5C-5FE0-43EF-BD93-1A6D49083C55}" destId="{1F9DC392-205D-40C5-9918-A4AC6AAD1F65}" srcOrd="0" destOrd="0" presId="urn:microsoft.com/office/officeart/2005/8/layout/cycle4#1"/>
    <dgm:cxn modelId="{51F6B326-AB0F-4C6B-BE01-B6A4105B5812}" type="presParOf" srcId="{37F12E45-DFFF-4122-A00C-BD7606AA532C}" destId="{6F54B9DE-8990-475C-80EB-84E242589F5C}" srcOrd="1" destOrd="0" presId="urn:microsoft.com/office/officeart/2005/8/layout/cycle4#1"/>
    <dgm:cxn modelId="{02BCE2B5-271F-49B7-8325-69230A973F3B}" type="presParOf" srcId="{6F54B9DE-8990-475C-80EB-84E242589F5C}" destId="{87E37C67-D915-4540-8564-4AAE69FE3E18}" srcOrd="0" destOrd="0" presId="urn:microsoft.com/office/officeart/2005/8/layout/cycle4#1"/>
    <dgm:cxn modelId="{A93B2B8C-82E5-4C6C-8CE9-CEF29D7BFFAC}" type="presParOf" srcId="{6F54B9DE-8990-475C-80EB-84E242589F5C}" destId="{C4FD4F0B-6C44-49D0-8FBF-BFB3C531C12E}" srcOrd="1" destOrd="0" presId="urn:microsoft.com/office/officeart/2005/8/layout/cycle4#1"/>
    <dgm:cxn modelId="{C0FE120B-39C9-4FB3-990B-733B0B436A81}" type="presParOf" srcId="{6F54B9DE-8990-475C-80EB-84E242589F5C}" destId="{CC751C87-D97A-4306-87E3-7E678522131E}" srcOrd="2" destOrd="0" presId="urn:microsoft.com/office/officeart/2005/8/layout/cycle4#1"/>
    <dgm:cxn modelId="{94E771AE-CDDA-4A5B-A719-C0BC448DA0C1}" type="presParOf" srcId="{6F54B9DE-8990-475C-80EB-84E242589F5C}" destId="{D283828D-342C-45FF-B6FB-73C1A3D3B6BA}" srcOrd="3" destOrd="0" presId="urn:microsoft.com/office/officeart/2005/8/layout/cycle4#1"/>
    <dgm:cxn modelId="{C2DD186F-070F-44F6-8641-F75BB79613B2}" type="presParOf" srcId="{6F54B9DE-8990-475C-80EB-84E242589F5C}" destId="{DBA0B321-3682-41EB-8E58-73316CB7839B}" srcOrd="4" destOrd="0" presId="urn:microsoft.com/office/officeart/2005/8/layout/cycle4#1"/>
    <dgm:cxn modelId="{6AC03829-5356-43C6-8C4C-4361E08A02CF}" type="presParOf" srcId="{37F12E45-DFFF-4122-A00C-BD7606AA532C}" destId="{30BA9F69-D6B6-45CE-B160-1EB7504B59DD}" srcOrd="2" destOrd="0" presId="urn:microsoft.com/office/officeart/2005/8/layout/cycle4#1"/>
    <dgm:cxn modelId="{ED20DA9E-4E84-40EE-A9E1-8ABEBC993D25}" type="presParOf" srcId="{37F12E45-DFFF-4122-A00C-BD7606AA532C}" destId="{7A740AC7-EF1B-41CC-B7F2-894454754AC1}"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2505A-F4DF-4310-8346-966D21EDF088}" type="doc">
      <dgm:prSet loTypeId="urn:microsoft.com/office/officeart/2005/8/layout/hierarchy3" loCatId="hierarchy" qsTypeId="urn:microsoft.com/office/officeart/2005/8/quickstyle/simple4" qsCatId="simple" csTypeId="urn:microsoft.com/office/officeart/2005/8/colors/colorful2" csCatId="colorful"/>
      <dgm:spPr/>
      <dgm:t>
        <a:bodyPr/>
        <a:lstStyle/>
        <a:p>
          <a:endParaRPr lang="en-US"/>
        </a:p>
      </dgm:t>
    </dgm:pt>
    <dgm:pt modelId="{4686DF46-10A4-490F-B1AA-E4215FAA9F7D}">
      <dgm:prSet/>
      <dgm:spPr/>
      <dgm:t>
        <a:bodyPr/>
        <a:lstStyle/>
        <a:p>
          <a:r>
            <a:rPr lang="en-US" dirty="0"/>
            <a:t>Habitat for Humanity –</a:t>
          </a:r>
        </a:p>
      </dgm:t>
    </dgm:pt>
    <dgm:pt modelId="{6C4F198B-760A-4263-9AB9-E10A6F132C05}" type="parTrans" cxnId="{E08CA60E-8C80-40BB-9340-1F4E084837A5}">
      <dgm:prSet/>
      <dgm:spPr/>
      <dgm:t>
        <a:bodyPr/>
        <a:lstStyle/>
        <a:p>
          <a:endParaRPr lang="en-US"/>
        </a:p>
      </dgm:t>
    </dgm:pt>
    <dgm:pt modelId="{49466A36-C95D-417A-A095-A6F775A691A3}" type="sibTrans" cxnId="{E08CA60E-8C80-40BB-9340-1F4E084837A5}">
      <dgm:prSet/>
      <dgm:spPr/>
      <dgm:t>
        <a:bodyPr/>
        <a:lstStyle/>
        <a:p>
          <a:endParaRPr lang="en-US"/>
        </a:p>
      </dgm:t>
    </dgm:pt>
    <dgm:pt modelId="{55380D73-8749-48C1-B4FD-A551BAF8B778}">
      <dgm:prSet/>
      <dgm:spPr/>
      <dgm:t>
        <a:bodyPr/>
        <a:lstStyle/>
        <a:p>
          <a:r>
            <a:rPr lang="en-US" dirty="0"/>
            <a:t>Applied over a year prior to them contacting the veteran.</a:t>
          </a:r>
        </a:p>
      </dgm:t>
    </dgm:pt>
    <dgm:pt modelId="{64A7AB07-7058-4DA3-B989-1D6BD2579314}" type="parTrans" cxnId="{743FE5BD-744B-4996-812E-577EDDA10DC1}">
      <dgm:prSet/>
      <dgm:spPr/>
      <dgm:t>
        <a:bodyPr/>
        <a:lstStyle/>
        <a:p>
          <a:endParaRPr lang="en-US"/>
        </a:p>
      </dgm:t>
    </dgm:pt>
    <dgm:pt modelId="{282F0D67-23D6-4DF8-B292-41E11A093338}" type="sibTrans" cxnId="{743FE5BD-744B-4996-812E-577EDDA10DC1}">
      <dgm:prSet/>
      <dgm:spPr/>
      <dgm:t>
        <a:bodyPr/>
        <a:lstStyle/>
        <a:p>
          <a:endParaRPr lang="en-US"/>
        </a:p>
      </dgm:t>
    </dgm:pt>
    <dgm:pt modelId="{1DA0C0A8-187D-4342-BC0E-12060F32A1F6}" type="pres">
      <dgm:prSet presAssocID="{CB72505A-F4DF-4310-8346-966D21EDF088}" presName="diagram" presStyleCnt="0">
        <dgm:presLayoutVars>
          <dgm:chPref val="1"/>
          <dgm:dir/>
          <dgm:animOne val="branch"/>
          <dgm:animLvl val="lvl"/>
          <dgm:resizeHandles/>
        </dgm:presLayoutVars>
      </dgm:prSet>
      <dgm:spPr/>
      <dgm:t>
        <a:bodyPr/>
        <a:lstStyle/>
        <a:p>
          <a:endParaRPr lang="en-US"/>
        </a:p>
      </dgm:t>
    </dgm:pt>
    <dgm:pt modelId="{1C02ADE4-99F8-4E60-9098-94DBB2BBDC42}" type="pres">
      <dgm:prSet presAssocID="{4686DF46-10A4-490F-B1AA-E4215FAA9F7D}" presName="root" presStyleCnt="0"/>
      <dgm:spPr/>
    </dgm:pt>
    <dgm:pt modelId="{54FBD6ED-2CCD-4E2E-A0AE-9739452E9A74}" type="pres">
      <dgm:prSet presAssocID="{4686DF46-10A4-490F-B1AA-E4215FAA9F7D}" presName="rootComposite" presStyleCnt="0"/>
      <dgm:spPr/>
    </dgm:pt>
    <dgm:pt modelId="{566CE6AE-2F7B-4F88-82DD-4B3F66F79464}" type="pres">
      <dgm:prSet presAssocID="{4686DF46-10A4-490F-B1AA-E4215FAA9F7D}" presName="rootText" presStyleLbl="node1" presStyleIdx="0" presStyleCnt="2"/>
      <dgm:spPr/>
      <dgm:t>
        <a:bodyPr/>
        <a:lstStyle/>
        <a:p>
          <a:endParaRPr lang="en-US"/>
        </a:p>
      </dgm:t>
    </dgm:pt>
    <dgm:pt modelId="{582DDD2C-3798-4D61-8983-35257020440F}" type="pres">
      <dgm:prSet presAssocID="{4686DF46-10A4-490F-B1AA-E4215FAA9F7D}" presName="rootConnector" presStyleLbl="node1" presStyleIdx="0" presStyleCnt="2"/>
      <dgm:spPr/>
      <dgm:t>
        <a:bodyPr/>
        <a:lstStyle/>
        <a:p>
          <a:endParaRPr lang="en-US"/>
        </a:p>
      </dgm:t>
    </dgm:pt>
    <dgm:pt modelId="{44563478-2E50-4A58-B7B5-DB86470771B3}" type="pres">
      <dgm:prSet presAssocID="{4686DF46-10A4-490F-B1AA-E4215FAA9F7D}" presName="childShape" presStyleCnt="0"/>
      <dgm:spPr/>
    </dgm:pt>
    <dgm:pt modelId="{7AC9ACD4-6B61-44A2-B6EE-2D3DCF09A5C6}" type="pres">
      <dgm:prSet presAssocID="{55380D73-8749-48C1-B4FD-A551BAF8B778}" presName="root" presStyleCnt="0"/>
      <dgm:spPr/>
    </dgm:pt>
    <dgm:pt modelId="{B2BEDA20-64B8-41BC-9ECB-C5203648C3C1}" type="pres">
      <dgm:prSet presAssocID="{55380D73-8749-48C1-B4FD-A551BAF8B778}" presName="rootComposite" presStyleCnt="0"/>
      <dgm:spPr/>
    </dgm:pt>
    <dgm:pt modelId="{245A7F8C-87A6-4443-A609-EC314CC87E72}" type="pres">
      <dgm:prSet presAssocID="{55380D73-8749-48C1-B4FD-A551BAF8B778}" presName="rootText" presStyleLbl="node1" presStyleIdx="1" presStyleCnt="2"/>
      <dgm:spPr/>
      <dgm:t>
        <a:bodyPr/>
        <a:lstStyle/>
        <a:p>
          <a:endParaRPr lang="en-US"/>
        </a:p>
      </dgm:t>
    </dgm:pt>
    <dgm:pt modelId="{006BA41A-EC9A-4C81-A237-F0174206EB20}" type="pres">
      <dgm:prSet presAssocID="{55380D73-8749-48C1-B4FD-A551BAF8B778}" presName="rootConnector" presStyleLbl="node1" presStyleIdx="1" presStyleCnt="2"/>
      <dgm:spPr/>
      <dgm:t>
        <a:bodyPr/>
        <a:lstStyle/>
        <a:p>
          <a:endParaRPr lang="en-US"/>
        </a:p>
      </dgm:t>
    </dgm:pt>
    <dgm:pt modelId="{1C7DFD77-17C4-4611-B7D8-A72E7D0635DA}" type="pres">
      <dgm:prSet presAssocID="{55380D73-8749-48C1-B4FD-A551BAF8B778}" presName="childShape" presStyleCnt="0"/>
      <dgm:spPr/>
    </dgm:pt>
  </dgm:ptLst>
  <dgm:cxnLst>
    <dgm:cxn modelId="{E08CA60E-8C80-40BB-9340-1F4E084837A5}" srcId="{CB72505A-F4DF-4310-8346-966D21EDF088}" destId="{4686DF46-10A4-490F-B1AA-E4215FAA9F7D}" srcOrd="0" destOrd="0" parTransId="{6C4F198B-760A-4263-9AB9-E10A6F132C05}" sibTransId="{49466A36-C95D-417A-A095-A6F775A691A3}"/>
    <dgm:cxn modelId="{DDF50A41-FFBF-4DD1-ABCD-968B3E756C39}" type="presOf" srcId="{CB72505A-F4DF-4310-8346-966D21EDF088}" destId="{1DA0C0A8-187D-4342-BC0E-12060F32A1F6}" srcOrd="0" destOrd="0" presId="urn:microsoft.com/office/officeart/2005/8/layout/hierarchy3"/>
    <dgm:cxn modelId="{F25C9BC6-7C9F-440B-8F8A-8D2CD90A3745}" type="presOf" srcId="{55380D73-8749-48C1-B4FD-A551BAF8B778}" destId="{245A7F8C-87A6-4443-A609-EC314CC87E72}" srcOrd="0" destOrd="0" presId="urn:microsoft.com/office/officeart/2005/8/layout/hierarchy3"/>
    <dgm:cxn modelId="{743FE5BD-744B-4996-812E-577EDDA10DC1}" srcId="{CB72505A-F4DF-4310-8346-966D21EDF088}" destId="{55380D73-8749-48C1-B4FD-A551BAF8B778}" srcOrd="1" destOrd="0" parTransId="{64A7AB07-7058-4DA3-B989-1D6BD2579314}" sibTransId="{282F0D67-23D6-4DF8-B292-41E11A093338}"/>
    <dgm:cxn modelId="{46C0373D-2D73-493F-8885-F289E520087A}" type="presOf" srcId="{4686DF46-10A4-490F-B1AA-E4215FAA9F7D}" destId="{566CE6AE-2F7B-4F88-82DD-4B3F66F79464}" srcOrd="0" destOrd="0" presId="urn:microsoft.com/office/officeart/2005/8/layout/hierarchy3"/>
    <dgm:cxn modelId="{4CB38EDB-87FF-454E-800E-AFAF868C699D}" type="presOf" srcId="{4686DF46-10A4-490F-B1AA-E4215FAA9F7D}" destId="{582DDD2C-3798-4D61-8983-35257020440F}" srcOrd="1" destOrd="0" presId="urn:microsoft.com/office/officeart/2005/8/layout/hierarchy3"/>
    <dgm:cxn modelId="{E31411CE-A6CE-418F-97E8-34A5DD5D6422}" type="presOf" srcId="{55380D73-8749-48C1-B4FD-A551BAF8B778}" destId="{006BA41A-EC9A-4C81-A237-F0174206EB20}" srcOrd="1" destOrd="0" presId="urn:microsoft.com/office/officeart/2005/8/layout/hierarchy3"/>
    <dgm:cxn modelId="{E63E8FB6-89B9-4F62-96CD-C82A820BC535}" type="presParOf" srcId="{1DA0C0A8-187D-4342-BC0E-12060F32A1F6}" destId="{1C02ADE4-99F8-4E60-9098-94DBB2BBDC42}" srcOrd="0" destOrd="0" presId="urn:microsoft.com/office/officeart/2005/8/layout/hierarchy3"/>
    <dgm:cxn modelId="{59B857E7-F297-473E-B851-A4C487A4CC7E}" type="presParOf" srcId="{1C02ADE4-99F8-4E60-9098-94DBB2BBDC42}" destId="{54FBD6ED-2CCD-4E2E-A0AE-9739452E9A74}" srcOrd="0" destOrd="0" presId="urn:microsoft.com/office/officeart/2005/8/layout/hierarchy3"/>
    <dgm:cxn modelId="{B659D3BB-15AE-415E-AE22-1567B4E8AFFF}" type="presParOf" srcId="{54FBD6ED-2CCD-4E2E-A0AE-9739452E9A74}" destId="{566CE6AE-2F7B-4F88-82DD-4B3F66F79464}" srcOrd="0" destOrd="0" presId="urn:microsoft.com/office/officeart/2005/8/layout/hierarchy3"/>
    <dgm:cxn modelId="{F6384387-46F6-48AC-BA96-6BF1FD511947}" type="presParOf" srcId="{54FBD6ED-2CCD-4E2E-A0AE-9739452E9A74}" destId="{582DDD2C-3798-4D61-8983-35257020440F}" srcOrd="1" destOrd="0" presId="urn:microsoft.com/office/officeart/2005/8/layout/hierarchy3"/>
    <dgm:cxn modelId="{9828BE1B-5ACF-4259-973B-E9A58D6BBAB0}" type="presParOf" srcId="{1C02ADE4-99F8-4E60-9098-94DBB2BBDC42}" destId="{44563478-2E50-4A58-B7B5-DB86470771B3}" srcOrd="1" destOrd="0" presId="urn:microsoft.com/office/officeart/2005/8/layout/hierarchy3"/>
    <dgm:cxn modelId="{F2837D77-8BC4-43B3-8840-E2A8E0036966}" type="presParOf" srcId="{1DA0C0A8-187D-4342-BC0E-12060F32A1F6}" destId="{7AC9ACD4-6B61-44A2-B6EE-2D3DCF09A5C6}" srcOrd="1" destOrd="0" presId="urn:microsoft.com/office/officeart/2005/8/layout/hierarchy3"/>
    <dgm:cxn modelId="{BE8A1C84-111A-4F2D-9028-4A2C41CA706E}" type="presParOf" srcId="{7AC9ACD4-6B61-44A2-B6EE-2D3DCF09A5C6}" destId="{B2BEDA20-64B8-41BC-9ECB-C5203648C3C1}" srcOrd="0" destOrd="0" presId="urn:microsoft.com/office/officeart/2005/8/layout/hierarchy3"/>
    <dgm:cxn modelId="{4B90CFDB-A273-4662-939A-6CC0BE28E050}" type="presParOf" srcId="{B2BEDA20-64B8-41BC-9ECB-C5203648C3C1}" destId="{245A7F8C-87A6-4443-A609-EC314CC87E72}" srcOrd="0" destOrd="0" presId="urn:microsoft.com/office/officeart/2005/8/layout/hierarchy3"/>
    <dgm:cxn modelId="{66887335-6AA0-420E-AEEB-15195CBCB491}" type="presParOf" srcId="{B2BEDA20-64B8-41BC-9ECB-C5203648C3C1}" destId="{006BA41A-EC9A-4C81-A237-F0174206EB20}" srcOrd="1" destOrd="0" presId="urn:microsoft.com/office/officeart/2005/8/layout/hierarchy3"/>
    <dgm:cxn modelId="{C3AE8713-4A6E-4FA6-9A97-438B51E8E92C}" type="presParOf" srcId="{7AC9ACD4-6B61-44A2-B6EE-2D3DCF09A5C6}" destId="{1C7DFD77-17C4-4611-B7D8-A72E7D0635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37C67-D915-4540-8564-4AAE69FE3E18}">
      <dsp:nvSpPr>
        <dsp:cNvPr id="0" name=""/>
        <dsp:cNvSpPr/>
      </dsp:nvSpPr>
      <dsp:spPr>
        <a:xfrm>
          <a:off x="1954200" y="292548"/>
          <a:ext cx="2222345" cy="222234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Gill Sans MT" panose="020B0502020104020203" pitchFamily="34" charset="0"/>
            </a:rPr>
            <a:t>Eligibility and Monthly Budget</a:t>
          </a:r>
        </a:p>
      </dsp:txBody>
      <dsp:txXfrm>
        <a:off x="2605110" y="943458"/>
        <a:ext cx="1571435" cy="1571435"/>
      </dsp:txXfrm>
    </dsp:sp>
    <dsp:sp modelId="{C4FD4F0B-6C44-49D0-8FBF-BFB3C531C12E}">
      <dsp:nvSpPr>
        <dsp:cNvPr id="0" name=""/>
        <dsp:cNvSpPr/>
      </dsp:nvSpPr>
      <dsp:spPr>
        <a:xfrm rot="5400000">
          <a:off x="4279195" y="292548"/>
          <a:ext cx="2222345" cy="222234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Gill Sans MT" panose="020B0502020104020203" pitchFamily="34" charset="0"/>
            </a:rPr>
            <a:t>Services &amp; Supports </a:t>
          </a:r>
        </a:p>
      </dsp:txBody>
      <dsp:txXfrm rot="-5400000">
        <a:off x="4279195" y="943458"/>
        <a:ext cx="1571435" cy="1571435"/>
      </dsp:txXfrm>
    </dsp:sp>
    <dsp:sp modelId="{CC751C87-D97A-4306-87E3-7E678522131E}">
      <dsp:nvSpPr>
        <dsp:cNvPr id="0" name=""/>
        <dsp:cNvSpPr/>
      </dsp:nvSpPr>
      <dsp:spPr>
        <a:xfrm rot="10800000">
          <a:off x="4238037" y="2617543"/>
          <a:ext cx="2245680" cy="222234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dirty="0">
            <a:latin typeface="Gill Sans MT" panose="020B0502020104020203" pitchFamily="34" charset="0"/>
          </a:endParaRPr>
        </a:p>
        <a:p>
          <a:pPr lvl="0" algn="ctr" defTabSz="844550">
            <a:lnSpc>
              <a:spcPct val="90000"/>
            </a:lnSpc>
            <a:spcBef>
              <a:spcPct val="0"/>
            </a:spcBef>
            <a:spcAft>
              <a:spcPct val="35000"/>
            </a:spcAft>
          </a:pPr>
          <a:r>
            <a:rPr lang="en-US" sz="1900" kern="1200" dirty="0">
              <a:latin typeface="Gill Sans MT" panose="020B0502020104020203" pitchFamily="34" charset="0"/>
            </a:rPr>
            <a:t>Care Coordination Service Planning</a:t>
          </a:r>
        </a:p>
        <a:p>
          <a:pPr lvl="0" algn="ctr" defTabSz="844550">
            <a:lnSpc>
              <a:spcPct val="90000"/>
            </a:lnSpc>
            <a:spcBef>
              <a:spcPct val="0"/>
            </a:spcBef>
            <a:spcAft>
              <a:spcPct val="35000"/>
            </a:spcAft>
          </a:pPr>
          <a:r>
            <a:rPr lang="en-US" sz="1900" kern="1200" dirty="0">
              <a:latin typeface="Gill Sans MT" panose="020B0502020104020203" pitchFamily="34" charset="0"/>
            </a:rPr>
            <a:t>Guidance &amp; Navigation</a:t>
          </a:r>
          <a:endParaRPr lang="en-US" sz="1400" kern="1200" dirty="0"/>
        </a:p>
      </dsp:txBody>
      <dsp:txXfrm rot="10800000">
        <a:off x="4238037" y="2617543"/>
        <a:ext cx="1587936" cy="1571435"/>
      </dsp:txXfrm>
    </dsp:sp>
    <dsp:sp modelId="{D283828D-342C-45FF-B6FB-73C1A3D3B6BA}">
      <dsp:nvSpPr>
        <dsp:cNvPr id="0" name=""/>
        <dsp:cNvSpPr/>
      </dsp:nvSpPr>
      <dsp:spPr>
        <a:xfrm rot="16200000">
          <a:off x="1941778" y="2626277"/>
          <a:ext cx="2222345" cy="222234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Gill Sans MT" panose="020B0502020104020203" pitchFamily="34" charset="0"/>
            </a:rPr>
            <a:t>Manages payroll for veteran</a:t>
          </a:r>
        </a:p>
      </dsp:txBody>
      <dsp:txXfrm rot="5400000">
        <a:off x="2592688" y="2626277"/>
        <a:ext cx="1571435" cy="1571435"/>
      </dsp:txXfrm>
    </dsp:sp>
    <dsp:sp modelId="{30BA9F69-D6B6-45CE-B160-1EB7504B59DD}">
      <dsp:nvSpPr>
        <dsp:cNvPr id="0" name=""/>
        <dsp:cNvSpPr/>
      </dsp:nvSpPr>
      <dsp:spPr>
        <a:xfrm flipH="1" flipV="1">
          <a:off x="4136301" y="2133790"/>
          <a:ext cx="183139" cy="60823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740AC7-EF1B-41CC-B7F2-894454754AC1}">
      <dsp:nvSpPr>
        <dsp:cNvPr id="0" name=""/>
        <dsp:cNvSpPr/>
      </dsp:nvSpPr>
      <dsp:spPr>
        <a:xfrm rot="10800000" flipH="1">
          <a:off x="4196611" y="2646490"/>
          <a:ext cx="62519" cy="9607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CE6AE-2F7B-4F88-82DD-4B3F66F79464}">
      <dsp:nvSpPr>
        <dsp:cNvPr id="0" name=""/>
        <dsp:cNvSpPr/>
      </dsp:nvSpPr>
      <dsp:spPr>
        <a:xfrm>
          <a:off x="804" y="1161056"/>
          <a:ext cx="2926613" cy="14633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t>Habitat for Humanity –</a:t>
          </a:r>
        </a:p>
      </dsp:txBody>
      <dsp:txXfrm>
        <a:off x="43663" y="1203915"/>
        <a:ext cx="2840895" cy="1377588"/>
      </dsp:txXfrm>
    </dsp:sp>
    <dsp:sp modelId="{245A7F8C-87A6-4443-A609-EC314CC87E72}">
      <dsp:nvSpPr>
        <dsp:cNvPr id="0" name=""/>
        <dsp:cNvSpPr/>
      </dsp:nvSpPr>
      <dsp:spPr>
        <a:xfrm>
          <a:off x="3659071" y="1161056"/>
          <a:ext cx="2926613" cy="1463306"/>
        </a:xfrm>
        <a:prstGeom prst="roundRect">
          <a:avLst>
            <a:gd name="adj" fmla="val 10000"/>
          </a:avLst>
        </a:prstGeom>
        <a:gradFill rotWithShape="0">
          <a:gsLst>
            <a:gs pos="0">
              <a:schemeClr val="accent2">
                <a:hueOff val="-9192435"/>
                <a:satOff val="-4932"/>
                <a:lumOff val="-21569"/>
                <a:alphaOff val="0"/>
                <a:satMod val="103000"/>
                <a:lumMod val="102000"/>
                <a:tint val="94000"/>
              </a:schemeClr>
            </a:gs>
            <a:gs pos="50000">
              <a:schemeClr val="accent2">
                <a:hueOff val="-9192435"/>
                <a:satOff val="-4932"/>
                <a:lumOff val="-21569"/>
                <a:alphaOff val="0"/>
                <a:satMod val="110000"/>
                <a:lumMod val="100000"/>
                <a:shade val="100000"/>
              </a:schemeClr>
            </a:gs>
            <a:gs pos="100000">
              <a:schemeClr val="accent2">
                <a:hueOff val="-9192435"/>
                <a:satOff val="-4932"/>
                <a:lumOff val="-2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t>Applied over a year prior to them contacting the veteran.</a:t>
          </a:r>
        </a:p>
      </dsp:txBody>
      <dsp:txXfrm>
        <a:off x="3701930" y="1203915"/>
        <a:ext cx="2840895" cy="1377588"/>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8E0B17-2063-44D4-B41F-971AEDF1F2D0}" type="datetimeFigureOut">
              <a:rPr lang="en-US" smtClean="0"/>
              <a:t>10/25/2018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B050D1B-825B-44EE-A4C2-76B636B2F710}" type="slidenum">
              <a:rPr lang="en-US" smtClean="0"/>
              <a:t>‹#›</a:t>
            </a:fld>
            <a:endParaRPr lang="en-US"/>
          </a:p>
        </p:txBody>
      </p:sp>
    </p:spTree>
    <p:extLst>
      <p:ext uri="{BB962C8B-B14F-4D97-AF65-F5344CB8AC3E}">
        <p14:creationId xmlns:p14="http://schemas.microsoft.com/office/powerpoint/2010/main" val="393254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Veteran in Charge Program</a:t>
            </a:r>
            <a:r>
              <a:rPr lang="en-US" baseline="0" dirty="0"/>
              <a:t> is very much in line with the mission statement of the IC as well as the five core values of Inclusiveness, Flexibility, Person First, Accountability, and Integrity.  Veteran in Charge is about veterans taking charge over their lives, their health, and services. It is about empowering them to be more than a spectator to their health and circumstances.  We hope that through their involvement with The IC they will find more services and supports available to them beyond what VIC provides.  </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pPr/>
              <a:t>3</a:t>
            </a:fld>
            <a:endParaRPr lang="en-US"/>
          </a:p>
        </p:txBody>
      </p:sp>
    </p:spTree>
    <p:extLst>
      <p:ext uri="{BB962C8B-B14F-4D97-AF65-F5344CB8AC3E}">
        <p14:creationId xmlns:p14="http://schemas.microsoft.com/office/powerpoint/2010/main" val="264703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50D1B-825B-44EE-A4C2-76B636B2F710}" type="slidenum">
              <a:rPr lang="en-US" smtClean="0"/>
              <a:t>20</a:t>
            </a:fld>
            <a:endParaRPr lang="en-US"/>
          </a:p>
        </p:txBody>
      </p:sp>
    </p:spTree>
    <p:extLst>
      <p:ext uri="{BB962C8B-B14F-4D97-AF65-F5344CB8AC3E}">
        <p14:creationId xmlns:p14="http://schemas.microsoft.com/office/powerpoint/2010/main" val="414059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Veteran in Charge Program</a:t>
            </a:r>
            <a:r>
              <a:rPr lang="en-US" baseline="0" dirty="0"/>
              <a:t> is very much in line with the mission statement of the IC as well as the five core values of Inclusiveness, Flexibility, Person First, Accountability, and Integrity.  Veteran in Charge is about veterans taking charge over their lives, their health, and services. It is about empowering them to be more than a spectator to their health and circumstances.  We hope that through their involvement with The IC they will find more services and supports available to them beyond what VIC provides.  </a:t>
            </a:r>
            <a:endParaRPr lang="en-US" dirty="0"/>
          </a:p>
        </p:txBody>
      </p:sp>
      <p:sp>
        <p:nvSpPr>
          <p:cNvPr id="4" name="Slide Number Placeholder 3"/>
          <p:cNvSpPr>
            <a:spLocks noGrp="1"/>
          </p:cNvSpPr>
          <p:nvPr>
            <p:ph type="sldNum" sz="quarter" idx="10"/>
          </p:nvPr>
        </p:nvSpPr>
        <p:spPr/>
        <p:txBody>
          <a:bodyPr/>
          <a:lstStyle/>
          <a:p>
            <a:fld id="{9798F34F-AE3F-485D-8BD3-BD1BD6A74733}" type="slidenum">
              <a:rPr lang="en-US" smtClean="0"/>
              <a:pPr/>
              <a:t>31</a:t>
            </a:fld>
            <a:endParaRPr lang="en-US"/>
          </a:p>
        </p:txBody>
      </p:sp>
    </p:spTree>
    <p:extLst>
      <p:ext uri="{BB962C8B-B14F-4D97-AF65-F5344CB8AC3E}">
        <p14:creationId xmlns:p14="http://schemas.microsoft.com/office/powerpoint/2010/main" val="281052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9798F34F-AE3F-485D-8BD3-BD1BD6A74733}" type="slidenum">
              <a:rPr lang="en-US" smtClean="0"/>
              <a:pPr/>
              <a:t>7</a:t>
            </a:fld>
            <a:endParaRPr lang="en-US"/>
          </a:p>
        </p:txBody>
      </p:sp>
    </p:spTree>
    <p:extLst>
      <p:ext uri="{BB962C8B-B14F-4D97-AF65-F5344CB8AC3E}">
        <p14:creationId xmlns:p14="http://schemas.microsoft.com/office/powerpoint/2010/main" val="85468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9798F34F-AE3F-485D-8BD3-BD1BD6A74733}" type="slidenum">
              <a:rPr lang="en-US" smtClean="0"/>
              <a:pPr/>
              <a:t>8</a:t>
            </a:fld>
            <a:endParaRPr lang="en-US"/>
          </a:p>
        </p:txBody>
      </p:sp>
    </p:spTree>
    <p:extLst>
      <p:ext uri="{BB962C8B-B14F-4D97-AF65-F5344CB8AC3E}">
        <p14:creationId xmlns:p14="http://schemas.microsoft.com/office/powerpoint/2010/main" val="60075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98F34F-AE3F-485D-8BD3-BD1BD6A74733}" type="slidenum">
              <a:rPr lang="en-US" smtClean="0"/>
              <a:pPr/>
              <a:t>13</a:t>
            </a:fld>
            <a:endParaRPr lang="en-US"/>
          </a:p>
        </p:txBody>
      </p:sp>
    </p:spTree>
    <p:extLst>
      <p:ext uri="{BB962C8B-B14F-4D97-AF65-F5344CB8AC3E}">
        <p14:creationId xmlns:p14="http://schemas.microsoft.com/office/powerpoint/2010/main" val="17865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a:t>The Veterans Administration found themselves in a place where they had to address the emerging needs of aging veterans.  With pressure to find ways to cut costs, increase veterans quality of life and freedom to choose their own services, the VA rolled out several initiatives to give veterans more control over the care they receive.  One of these initiatives was Veteran Directed HCBS. </a:t>
            </a:r>
          </a:p>
          <a:p>
            <a:pPr defTabSz="931774"/>
            <a:endParaRPr lang="en-US" dirty="0"/>
          </a:p>
          <a:p>
            <a:r>
              <a:rPr lang="en-US" dirty="0"/>
              <a:t>Veterans can:</a:t>
            </a:r>
          </a:p>
          <a:p>
            <a:r>
              <a:rPr lang="en-US" dirty="0"/>
              <a:t>Select, manage, and dismiss their personal care attendants (which can include family, friends, or neighbors).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10/25/2018 1:54 PM</a:t>
            </a:fld>
            <a:endParaRPr lang="en-US"/>
          </a:p>
        </p:txBody>
      </p:sp>
      <p:sp>
        <p:nvSpPr>
          <p:cNvPr id="6" name="Footer Placeholder 5"/>
          <p:cNvSpPr>
            <a:spLocks noGrp="1"/>
          </p:cNvSpPr>
          <p:nvPr>
            <p:ph type="ftr" sz="quarter" idx="12"/>
          </p:nvPr>
        </p:nvSpPr>
        <p:spPr/>
        <p:txBody>
          <a:bodyPr/>
          <a:lstStyle/>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48051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a:p>
            <a:pPr lvl="1">
              <a:buFont typeface="Arial" panose="020B0604020202020204" pitchFamily="34" charset="0"/>
              <a:buChar char="•"/>
            </a:pPr>
            <a:r>
              <a:rPr lang="en-US" sz="2000" dirty="0"/>
              <a:t>IADLs: medication management, preparing food, money</a:t>
            </a:r>
            <a:r>
              <a:rPr lang="en-US" sz="2000" baseline="0" dirty="0"/>
              <a:t> management, housekeeping, transportation</a:t>
            </a:r>
            <a:endParaRPr lang="en-US" sz="2000" dirty="0"/>
          </a:p>
          <a:p>
            <a:pPr lvl="1">
              <a:buFont typeface="Arial" panose="020B0604020202020204" pitchFamily="34" charset="0"/>
              <a:buChar char="•"/>
            </a:pPr>
            <a:r>
              <a:rPr lang="en-US" sz="2000" dirty="0"/>
              <a:t>Recent discharge from a nursing facility or a rehabilitation facility</a:t>
            </a:r>
          </a:p>
          <a:p>
            <a:pPr lvl="1">
              <a:buFont typeface="Arial" panose="020B0604020202020204" pitchFamily="34" charset="0"/>
              <a:buChar char="•"/>
            </a:pPr>
            <a:r>
              <a:rPr lang="en-US" sz="2000" dirty="0"/>
              <a:t>3 hospitalizations or 12 outpatient clinic/emergency evaluations in past year</a:t>
            </a:r>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15</a:t>
            </a:fld>
            <a:endParaRPr lang="en-US"/>
          </a:p>
        </p:txBody>
      </p:sp>
    </p:spTree>
    <p:extLst>
      <p:ext uri="{BB962C8B-B14F-4D97-AF65-F5344CB8AC3E}">
        <p14:creationId xmlns:p14="http://schemas.microsoft.com/office/powerpoint/2010/main" val="60151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Veteran and/or Authorized Representative:</a:t>
            </a:r>
          </a:p>
          <a:p>
            <a:endParaRPr lang="en-US" b="1" dirty="0"/>
          </a:p>
          <a:p>
            <a:pPr>
              <a:buFont typeface="Arial" panose="020B0604020202020204" pitchFamily="34" charset="0"/>
              <a:buChar char="•"/>
            </a:pPr>
            <a:r>
              <a:rPr lang="en-US" dirty="0"/>
              <a:t>Direct own services</a:t>
            </a:r>
          </a:p>
          <a:p>
            <a:pPr>
              <a:buFont typeface="Arial" panose="020B0604020202020204" pitchFamily="34" charset="0"/>
              <a:buChar char="•"/>
            </a:pPr>
            <a:r>
              <a:rPr lang="en-US" dirty="0"/>
              <a:t>Train his/her own staff</a:t>
            </a:r>
          </a:p>
          <a:p>
            <a:pPr>
              <a:buFont typeface="Arial" panose="020B0604020202020204" pitchFamily="34" charset="0"/>
              <a:buChar char="•"/>
            </a:pPr>
            <a:r>
              <a:rPr lang="en-US" dirty="0"/>
              <a:t>Is the employer</a:t>
            </a:r>
          </a:p>
          <a:p>
            <a:endParaRPr lang="en-US" dirty="0"/>
          </a:p>
          <a:p>
            <a:r>
              <a:rPr lang="en-US" b="1" dirty="0"/>
              <a:t>Veterans Administration</a:t>
            </a:r>
            <a:r>
              <a:rPr lang="en-US" dirty="0"/>
              <a:t>:</a:t>
            </a:r>
          </a:p>
          <a:p>
            <a:pPr>
              <a:buFont typeface="Arial" panose="020B0604020202020204" pitchFamily="34" charset="0"/>
              <a:buChar char="•"/>
            </a:pPr>
            <a:r>
              <a:rPr lang="en-US" dirty="0"/>
              <a:t>Determine eligibility/budget for program </a:t>
            </a:r>
          </a:p>
          <a:p>
            <a:pPr>
              <a:buFont typeface="Arial" panose="020B0604020202020204" pitchFamily="34" charset="0"/>
              <a:buChar char="•"/>
            </a:pPr>
            <a:r>
              <a:rPr lang="en-US" dirty="0"/>
              <a:t>Authorize service/spending plans</a:t>
            </a:r>
          </a:p>
          <a:p>
            <a:endParaRPr lang="en-US" dirty="0"/>
          </a:p>
          <a:p>
            <a:r>
              <a:rPr lang="en-US" b="1" dirty="0"/>
              <a:t>Veterans Coach:</a:t>
            </a:r>
          </a:p>
          <a:p>
            <a:pPr>
              <a:buFont typeface="Arial" panose="020B0604020202020204" pitchFamily="34" charset="0"/>
              <a:buChar char="•"/>
            </a:pPr>
            <a:r>
              <a:rPr lang="en-US" dirty="0"/>
              <a:t>Conduct assessments</a:t>
            </a:r>
          </a:p>
          <a:p>
            <a:pPr>
              <a:buFont typeface="Arial" panose="020B0604020202020204" pitchFamily="34" charset="0"/>
              <a:buChar char="•"/>
            </a:pPr>
            <a:r>
              <a:rPr lang="en-US" dirty="0"/>
              <a:t>Assist Veteran in care/service plan</a:t>
            </a:r>
          </a:p>
          <a:p>
            <a:pPr>
              <a:buFont typeface="Arial" panose="020B0604020202020204" pitchFamily="34" charset="0"/>
              <a:buChar char="•"/>
            </a:pPr>
            <a:r>
              <a:rPr lang="en-US" dirty="0"/>
              <a:t>Conduct monthly home visits</a:t>
            </a:r>
          </a:p>
          <a:p>
            <a:pPr>
              <a:buFont typeface="Arial" panose="020B0604020202020204" pitchFamily="34" charset="0"/>
              <a:buChar char="•"/>
            </a:pPr>
            <a:r>
              <a:rPr lang="en-US" dirty="0"/>
              <a:t>Review services at six month and one year interval</a:t>
            </a:r>
          </a:p>
          <a:p>
            <a:pPr>
              <a:buFont typeface="Arial" panose="020B0604020202020204" pitchFamily="34" charset="0"/>
              <a:buChar char="•"/>
            </a:pPr>
            <a:endParaRPr lang="en-US" dirty="0"/>
          </a:p>
          <a:p>
            <a:pPr>
              <a:buFont typeface="Arial" panose="020B0604020202020204" pitchFamily="34" charset="0"/>
              <a:buNone/>
            </a:pPr>
            <a:r>
              <a:rPr lang="en-US" b="1" dirty="0"/>
              <a:t>Financial Management Services:</a:t>
            </a:r>
          </a:p>
          <a:p>
            <a:pPr>
              <a:buFont typeface="Arial" panose="020B0604020202020204" pitchFamily="34" charset="0"/>
              <a:buNone/>
            </a:pPr>
            <a:r>
              <a:rPr lang="en-US" dirty="0"/>
              <a:t>Responsible for payroll for the veteran’s worker(s).  Handle the payroll taxes. They conduct the background checks and establish the veteran or Authorized representative as the employer.  </a:t>
            </a:r>
          </a:p>
          <a:p>
            <a:pPr>
              <a:buFont typeface="Arial" panose="020B0604020202020204" pitchFamily="34" charset="0"/>
              <a:buNone/>
            </a:pPr>
            <a:endParaRPr lang="en-US" dirty="0"/>
          </a:p>
          <a:p>
            <a:pPr>
              <a:buFont typeface="Arial" panose="020B0604020202020204" pitchFamily="34" charset="0"/>
              <a:buNone/>
            </a:pPr>
            <a:r>
              <a:rPr lang="en-US" b="1" dirty="0"/>
              <a:t>Example: </a:t>
            </a:r>
            <a:r>
              <a:rPr lang="en-US" dirty="0"/>
              <a:t>Walk through steps using example</a:t>
            </a:r>
            <a:r>
              <a:rPr lang="en-US" baseline="0" dirty="0"/>
              <a:t> client: Rex 75 </a:t>
            </a:r>
            <a:r>
              <a:rPr lang="en-US" baseline="0" dirty="0" err="1"/>
              <a:t>yo</a:t>
            </a:r>
            <a:r>
              <a:rPr lang="en-US" baseline="0" dirty="0"/>
              <a:t> veteran who is being discharged from a rehabilitation hospital after having a stroke.  The VA social worker believes he will be a great candidate for the Veteran in Charge Program and refers him to the VA Coordinator who begins the process. </a:t>
            </a:r>
            <a:endParaRPr lang="en-US" dirty="0"/>
          </a:p>
          <a:p>
            <a:endParaRPr lang="en-US" dirty="0"/>
          </a:p>
          <a:p>
            <a:r>
              <a:rPr lang="en-US" dirty="0"/>
              <a:t>Step 1:  VA assesses needs of interested Veteran and determines program eligibility and monies allotted . Referral sent to The IC.</a:t>
            </a:r>
          </a:p>
          <a:p>
            <a:endParaRPr lang="en-US" dirty="0"/>
          </a:p>
          <a:p>
            <a:r>
              <a:rPr lang="en-US" dirty="0"/>
              <a:t>Step 2:  Contact is established with Veteran to discuss program and schedule initial appointment .</a:t>
            </a:r>
          </a:p>
          <a:p>
            <a:endParaRPr lang="en-US" dirty="0"/>
          </a:p>
          <a:p>
            <a:r>
              <a:rPr lang="en-US" dirty="0"/>
              <a:t>Step 3: Assessment is conducted to see if program is suitable, Veteran can self-direct services, and needs match VA assessment.</a:t>
            </a:r>
          </a:p>
          <a:p>
            <a:endParaRPr lang="en-US" dirty="0"/>
          </a:p>
          <a:p>
            <a:r>
              <a:rPr lang="en-US" dirty="0"/>
              <a:t>Step 4:  Develop a service plan that works within the allotted budget and submit to VA for approval. </a:t>
            </a:r>
          </a:p>
          <a:p>
            <a:endParaRPr lang="en-US" dirty="0"/>
          </a:p>
          <a:p>
            <a:r>
              <a:rPr lang="en-US" dirty="0"/>
              <a:t>Step 5: Once VA approves plan, coach works with Veteran and Fiscal Management Services (FMS) Agency to complete employer paperwork .  </a:t>
            </a:r>
          </a:p>
          <a:p>
            <a:endParaRPr lang="en-US" dirty="0"/>
          </a:p>
          <a:p>
            <a:r>
              <a:rPr lang="en-US" dirty="0"/>
              <a:t>Step 6:  Assist Veteran with hiring process for service providers (employment ads, job descriptions, interviewing, etc. as needed).</a:t>
            </a:r>
          </a:p>
          <a:p>
            <a:endParaRPr lang="en-US" dirty="0"/>
          </a:p>
          <a:p>
            <a:r>
              <a:rPr lang="en-US" dirty="0"/>
              <a:t>Step 7: FMS processes employee paperwork, conducts background checks, and establishes employment.</a:t>
            </a:r>
          </a:p>
          <a:p>
            <a:endParaRPr lang="en-US" dirty="0"/>
          </a:p>
          <a:p>
            <a:r>
              <a:rPr lang="en-US" dirty="0"/>
              <a:t>Step 8: Veteran trains new employees and services are initiated.  Veteran submits timesheets to FMS.</a:t>
            </a:r>
          </a:p>
          <a:p>
            <a:endParaRPr lang="en-US" dirty="0"/>
          </a:p>
          <a:p>
            <a:r>
              <a:rPr lang="en-US" dirty="0"/>
              <a:t>Step 9: FMS pays workers per budget ted amount. Veteran coach continues to monitor Veteran monthly, providing encouragement and feedback as needed and assists Veteran in utilizing services to the maximum.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Step 10: Coach reassesses Veteran at six month and one year marks to discuss any changes in health and services.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16</a:t>
            </a:fld>
            <a:endParaRPr lang="en-US"/>
          </a:p>
        </p:txBody>
      </p:sp>
    </p:spTree>
    <p:extLst>
      <p:ext uri="{BB962C8B-B14F-4D97-AF65-F5344CB8AC3E}">
        <p14:creationId xmlns:p14="http://schemas.microsoft.com/office/powerpoint/2010/main" val="208154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7714" y="4473893"/>
            <a:ext cx="6091646" cy="3660458"/>
          </a:xfrm>
        </p:spPr>
        <p: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Meets identified needs or outcomes in support plan  that assures health and safety of veteran</a:t>
            </a:r>
          </a:p>
          <a:p>
            <a:pPr marL="800100" lvl="1" indent="-342900">
              <a:buFont typeface="Arial" panose="020B0604020202020204" pitchFamily="34" charset="0"/>
              <a:buChar char="•"/>
            </a:pPr>
            <a:r>
              <a:rPr lang="en-US" sz="1800" dirty="0"/>
              <a:t>Provides a feasible alternative to an institution; least costly alternative that reasonably meets identified needs</a:t>
            </a:r>
          </a:p>
          <a:p>
            <a:pPr marL="800100" lvl="1" indent="-342900">
              <a:buFont typeface="Arial" panose="020B0604020202020204" pitchFamily="34" charset="0"/>
              <a:buChar char="•"/>
            </a:pPr>
            <a:r>
              <a:rPr lang="en-US" sz="1800" dirty="0"/>
              <a:t>Must be for the benefit of the veteran.</a:t>
            </a:r>
          </a:p>
          <a:p>
            <a:pPr marL="800100" lvl="1" indent="-342900">
              <a:buFont typeface="Arial" panose="020B0604020202020204" pitchFamily="34" charset="0"/>
              <a:buChar char="•"/>
            </a:pPr>
            <a:r>
              <a:rPr lang="en-US" sz="1800" dirty="0"/>
              <a:t>Services may be monthly or one-time purchases such as equipment or modifications. </a:t>
            </a:r>
          </a:p>
          <a:p>
            <a:pPr marL="800100" lvl="1" indent="-342900">
              <a:buFont typeface="Arial" panose="020B0604020202020204" pitchFamily="34" charset="0"/>
              <a:buChar char="•"/>
            </a:pPr>
            <a:endParaRPr lang="en-US" sz="2900" dirty="0"/>
          </a:p>
        </p:txBody>
      </p:sp>
      <p:sp>
        <p:nvSpPr>
          <p:cNvPr id="4" name="Slide Number Placeholder 3"/>
          <p:cNvSpPr>
            <a:spLocks noGrp="1"/>
          </p:cNvSpPr>
          <p:nvPr>
            <p:ph type="sldNum" sz="quarter" idx="10"/>
          </p:nvPr>
        </p:nvSpPr>
        <p:spPr/>
        <p:txBody>
          <a:bodyPr/>
          <a:lstStyle/>
          <a:p>
            <a:fld id="{8AD10CC0-7B66-438D-9572-4A76220421BC}" type="slidenum">
              <a:rPr lang="en-US" smtClean="0"/>
              <a:pPr/>
              <a:t>17</a:t>
            </a:fld>
            <a:endParaRPr lang="en-US"/>
          </a:p>
        </p:txBody>
      </p:sp>
    </p:spTree>
    <p:extLst>
      <p:ext uri="{BB962C8B-B14F-4D97-AF65-F5344CB8AC3E}">
        <p14:creationId xmlns:p14="http://schemas.microsoft.com/office/powerpoint/2010/main" val="225485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98F34F-AE3F-485D-8BD3-BD1BD6A74733}" type="slidenum">
              <a:rPr lang="en-US" smtClean="0"/>
              <a:pPr/>
              <a:t>18</a:t>
            </a:fld>
            <a:endParaRPr lang="en-US"/>
          </a:p>
        </p:txBody>
      </p:sp>
    </p:spTree>
    <p:extLst>
      <p:ext uri="{BB962C8B-B14F-4D97-AF65-F5344CB8AC3E}">
        <p14:creationId xmlns:p14="http://schemas.microsoft.com/office/powerpoint/2010/main" val="1588319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58885" y="3482978"/>
            <a:ext cx="9716086" cy="1208081"/>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2024743" y="4691058"/>
            <a:ext cx="9650228" cy="1130077"/>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025" y="1177999"/>
            <a:ext cx="4162575" cy="1818601"/>
          </a:xfrm>
          <a:prstGeom prst="rect">
            <a:avLst/>
          </a:prstGeom>
        </p:spPr>
      </p:pic>
    </p:spTree>
    <p:extLst>
      <p:ext uri="{BB962C8B-B14F-4D97-AF65-F5344CB8AC3E}">
        <p14:creationId xmlns:p14="http://schemas.microsoft.com/office/powerpoint/2010/main" val="415231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5749" y="1499052"/>
            <a:ext cx="10766651" cy="4535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44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47057"/>
            <a:ext cx="2570117" cy="51924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8393" y="947057"/>
            <a:ext cx="7690213" cy="51924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148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9316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18792"/>
            <a:ext cx="10639697" cy="471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137660"/>
            <a:ext cx="10515600" cy="696232"/>
          </a:xfrm>
        </p:spPr>
        <p:txBody>
          <a:bodyPr/>
          <a:lstStyle/>
          <a:p>
            <a:r>
              <a:rPr lang="en-US"/>
              <a:t>Click to edit Master title style</a:t>
            </a:r>
            <a:endParaRPr lang="en-US" dirty="0"/>
          </a:p>
        </p:txBody>
      </p:sp>
    </p:spTree>
    <p:extLst>
      <p:ext uri="{BB962C8B-B14F-4D97-AF65-F5344CB8AC3E}">
        <p14:creationId xmlns:p14="http://schemas.microsoft.com/office/powerpoint/2010/main" val="369881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870818"/>
            <a:ext cx="10515600" cy="503042"/>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831851" y="4562475"/>
            <a:ext cx="10515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63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5749" y="1441903"/>
            <a:ext cx="5132205" cy="4610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2007" y="1441904"/>
            <a:ext cx="5154930" cy="4610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99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9775" y="0"/>
            <a:ext cx="10515600" cy="80010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939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939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66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6993" y="0"/>
            <a:ext cx="10515600" cy="908504"/>
          </a:xfrm>
        </p:spPr>
        <p:txBody>
          <a:bodyPr/>
          <a:lstStyle/>
          <a:p>
            <a:r>
              <a:rPr lang="en-US"/>
              <a:t>Click to edit Master title style</a:t>
            </a:r>
            <a:endParaRPr lang="en-US" dirty="0"/>
          </a:p>
        </p:txBody>
      </p:sp>
    </p:spTree>
    <p:extLst>
      <p:ext uri="{BB962C8B-B14F-4D97-AF65-F5344CB8AC3E}">
        <p14:creationId xmlns:p14="http://schemas.microsoft.com/office/powerpoint/2010/main" val="263102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95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5102" y="1354817"/>
            <a:ext cx="393631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8695" y="1354818"/>
            <a:ext cx="6153739" cy="48021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09184" y="2424792"/>
            <a:ext cx="3932237" cy="37321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9900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871005" cy="1069975"/>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199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5748" y="1443950"/>
            <a:ext cx="10690449" cy="4809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21412"/>
            <a:ext cx="11506198" cy="536588"/>
          </a:xfrm>
          <a:prstGeom prst="rect">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6" name="Picture 2" descr="Template 1 Landscape B"/>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19" t="93715" r="944" b="255"/>
          <a:stretch/>
        </p:blipFill>
        <p:spPr bwMode="auto">
          <a:xfrm>
            <a:off x="11506197" y="6311826"/>
            <a:ext cx="685802" cy="54617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1965"/>
            <a:ext cx="12192000" cy="855285"/>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15749" y="46114"/>
            <a:ext cx="10515600" cy="6442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Rectangle 9"/>
          <p:cNvSpPr/>
          <p:nvPr userDrawn="1"/>
        </p:nvSpPr>
        <p:spPr>
          <a:xfrm>
            <a:off x="0" y="872108"/>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98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60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304" y="3082158"/>
            <a:ext cx="10982993" cy="2199290"/>
          </a:xfrm>
        </p:spPr>
        <p:txBody>
          <a:bodyPr>
            <a:normAutofit/>
          </a:bodyPr>
          <a:lstStyle/>
          <a:p>
            <a:r>
              <a:rPr lang="en-US" sz="4000" dirty="0"/>
              <a:t>IL Philosophy &amp; Veteran Services:</a:t>
            </a:r>
            <a:br>
              <a:rPr lang="en-US" sz="4000" dirty="0"/>
            </a:br>
            <a:r>
              <a:rPr lang="en-US" sz="4000" dirty="0"/>
              <a:t> Merging Paradigms in Rural Communities</a:t>
            </a:r>
            <a:r>
              <a:rPr lang="en-US" sz="4800" dirty="0"/>
              <a:t/>
            </a:r>
            <a:br>
              <a:rPr lang="en-US" sz="4800" dirty="0"/>
            </a:br>
            <a:endParaRPr lang="en-US" sz="4400" dirty="0"/>
          </a:p>
        </p:txBody>
      </p:sp>
    </p:spTree>
    <p:extLst>
      <p:ext uri="{BB962C8B-B14F-4D97-AF65-F5344CB8AC3E}">
        <p14:creationId xmlns:p14="http://schemas.microsoft.com/office/powerpoint/2010/main" val="344741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C0A39-368A-4472-8A63-099E9D8922E9}"/>
              </a:ext>
            </a:extLst>
          </p:cNvPr>
          <p:cNvSpPr>
            <a:spLocks noGrp="1"/>
          </p:cNvSpPr>
          <p:nvPr>
            <p:ph type="title"/>
          </p:nvPr>
        </p:nvSpPr>
        <p:spPr/>
        <p:txBody>
          <a:bodyPr>
            <a:normAutofit fontScale="90000"/>
          </a:bodyPr>
          <a:lstStyle/>
          <a:p>
            <a:r>
              <a:rPr lang="en-US" dirty="0"/>
              <a:t>Where is Outreach?</a:t>
            </a:r>
          </a:p>
        </p:txBody>
      </p:sp>
      <p:sp>
        <p:nvSpPr>
          <p:cNvPr id="3" name="Text Placeholder 2">
            <a:extLst>
              <a:ext uri="{FF2B5EF4-FFF2-40B4-BE49-F238E27FC236}">
                <a16:creationId xmlns:a16="http://schemas.microsoft.com/office/drawing/2014/main" xmlns="" id="{84D456C3-1473-449A-A7BB-A7BBE8360478}"/>
              </a:ext>
            </a:extLst>
          </p:cNvPr>
          <p:cNvSpPr>
            <a:spLocks noGrp="1"/>
          </p:cNvSpPr>
          <p:nvPr>
            <p:ph type="body" sz="quarter" idx="10"/>
          </p:nvPr>
        </p:nvSpPr>
        <p:spPr>
          <a:xfrm>
            <a:off x="508000" y="1411552"/>
            <a:ext cx="11176000" cy="4684448"/>
          </a:xfrm>
        </p:spPr>
        <p:txBody>
          <a:bodyPr>
            <a:normAutofit/>
          </a:bodyPr>
          <a:lstStyle/>
          <a:p>
            <a:pPr marL="0" indent="0">
              <a:buNone/>
            </a:pPr>
            <a:r>
              <a:rPr lang="en-US" dirty="0"/>
              <a:t>Eastern: El Paso, Lincoln, Kit Carson and Cheyenne Counties</a:t>
            </a:r>
          </a:p>
          <a:p>
            <a:r>
              <a:rPr lang="en-US" dirty="0"/>
              <a:t>Offices – Calhan, Limon &amp; Burlington</a:t>
            </a:r>
          </a:p>
          <a:p>
            <a:r>
              <a:rPr lang="en-US" dirty="0"/>
              <a:t>Classes – Senior Exercise, Stepping On, Cooking Matters</a:t>
            </a:r>
          </a:p>
          <a:p>
            <a:endParaRPr lang="en-US" dirty="0"/>
          </a:p>
          <a:p>
            <a:pPr marL="0" indent="0">
              <a:buNone/>
            </a:pPr>
            <a:r>
              <a:rPr lang="en-US" dirty="0"/>
              <a:t>Front Range: Monument &amp; Fountain</a:t>
            </a:r>
          </a:p>
          <a:p>
            <a:r>
              <a:rPr lang="en-US" dirty="0"/>
              <a:t>Offices – Monument &amp; Fountain</a:t>
            </a:r>
          </a:p>
          <a:p>
            <a:r>
              <a:rPr lang="en-US" dirty="0"/>
              <a:t>Support Group / Classes – Cross Disability Group, Stepping On</a:t>
            </a:r>
          </a:p>
          <a:p>
            <a:endParaRPr lang="en-US" dirty="0"/>
          </a:p>
        </p:txBody>
      </p:sp>
    </p:spTree>
    <p:extLst>
      <p:ext uri="{BB962C8B-B14F-4D97-AF65-F5344CB8AC3E}">
        <p14:creationId xmlns:p14="http://schemas.microsoft.com/office/powerpoint/2010/main" val="14832643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C0A39-368A-4472-8A63-099E9D8922E9}"/>
              </a:ext>
            </a:extLst>
          </p:cNvPr>
          <p:cNvSpPr>
            <a:spLocks noGrp="1"/>
          </p:cNvSpPr>
          <p:nvPr>
            <p:ph type="title"/>
          </p:nvPr>
        </p:nvSpPr>
        <p:spPr/>
        <p:txBody>
          <a:bodyPr>
            <a:normAutofit fontScale="90000"/>
          </a:bodyPr>
          <a:lstStyle/>
          <a:p>
            <a:r>
              <a:rPr lang="en-US" dirty="0"/>
              <a:t>Where is </a:t>
            </a:r>
            <a:r>
              <a:rPr lang="en-US" dirty="0" smtClean="0"/>
              <a:t>Outreach Continued?</a:t>
            </a:r>
            <a:endParaRPr lang="en-US" dirty="0"/>
          </a:p>
        </p:txBody>
      </p:sp>
      <p:sp>
        <p:nvSpPr>
          <p:cNvPr id="3" name="Text Placeholder 2">
            <a:extLst>
              <a:ext uri="{FF2B5EF4-FFF2-40B4-BE49-F238E27FC236}">
                <a16:creationId xmlns:a16="http://schemas.microsoft.com/office/drawing/2014/main" xmlns="" id="{84D456C3-1473-449A-A7BB-A7BBE8360478}"/>
              </a:ext>
            </a:extLst>
          </p:cNvPr>
          <p:cNvSpPr>
            <a:spLocks noGrp="1"/>
          </p:cNvSpPr>
          <p:nvPr>
            <p:ph type="body" sz="quarter" idx="10"/>
          </p:nvPr>
        </p:nvSpPr>
        <p:spPr>
          <a:xfrm>
            <a:off x="508000" y="1411552"/>
            <a:ext cx="11176000" cy="4684448"/>
          </a:xfrm>
        </p:spPr>
        <p:txBody>
          <a:bodyPr>
            <a:normAutofit/>
          </a:bodyPr>
          <a:lstStyle/>
          <a:p>
            <a:pPr marL="0" indent="0">
              <a:buNone/>
            </a:pPr>
            <a:r>
              <a:rPr lang="en-US" dirty="0"/>
              <a:t>Western: Park &amp; Teller Counties</a:t>
            </a:r>
          </a:p>
          <a:p>
            <a:r>
              <a:rPr lang="en-US" dirty="0"/>
              <a:t>Offices – Cripple Creek, Woodland Park, Florissant, </a:t>
            </a:r>
            <a:r>
              <a:rPr lang="en-US" dirty="0" err="1"/>
              <a:t>Fairplay</a:t>
            </a:r>
            <a:r>
              <a:rPr lang="en-US" dirty="0"/>
              <a:t> &amp; Bailey</a:t>
            </a:r>
          </a:p>
          <a:p>
            <a:r>
              <a:rPr lang="en-US" dirty="0"/>
              <a:t>Support Groups / Classes – Brain Injury, Veterans, Cross Disability, OIB, Stepping On Class</a:t>
            </a:r>
          </a:p>
          <a:p>
            <a:endParaRPr lang="en-US" dirty="0"/>
          </a:p>
          <a:p>
            <a:pPr marL="0" indent="0">
              <a:buNone/>
            </a:pPr>
            <a:r>
              <a:rPr lang="en-US" dirty="0"/>
              <a:t>All Counties</a:t>
            </a:r>
          </a:p>
          <a:p>
            <a:r>
              <a:rPr lang="en-US" dirty="0"/>
              <a:t>Hard of Hearing</a:t>
            </a:r>
          </a:p>
          <a:p>
            <a:r>
              <a:rPr lang="en-US" dirty="0"/>
              <a:t>Telephone Demonstrations, Hearing Aids, Assistive Technology Needs</a:t>
            </a:r>
          </a:p>
          <a:p>
            <a:endParaRPr lang="en-US" dirty="0"/>
          </a:p>
        </p:txBody>
      </p:sp>
    </p:spTree>
    <p:extLst>
      <p:ext uri="{BB962C8B-B14F-4D97-AF65-F5344CB8AC3E}">
        <p14:creationId xmlns:p14="http://schemas.microsoft.com/office/powerpoint/2010/main" val="16759300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C0A39-368A-4472-8A63-099E9D8922E9}"/>
              </a:ext>
            </a:extLst>
          </p:cNvPr>
          <p:cNvSpPr>
            <a:spLocks noGrp="1"/>
          </p:cNvSpPr>
          <p:nvPr>
            <p:ph type="title"/>
          </p:nvPr>
        </p:nvSpPr>
        <p:spPr/>
        <p:txBody>
          <a:bodyPr>
            <a:normAutofit fontScale="90000"/>
          </a:bodyPr>
          <a:lstStyle/>
          <a:p>
            <a:r>
              <a:rPr lang="en-US" dirty="0"/>
              <a:t>Partnerships</a:t>
            </a:r>
          </a:p>
        </p:txBody>
      </p:sp>
      <p:sp>
        <p:nvSpPr>
          <p:cNvPr id="3" name="Text Placeholder 2">
            <a:extLst>
              <a:ext uri="{FF2B5EF4-FFF2-40B4-BE49-F238E27FC236}">
                <a16:creationId xmlns:a16="http://schemas.microsoft.com/office/drawing/2014/main" xmlns="" id="{84D456C3-1473-449A-A7BB-A7BBE8360478}"/>
              </a:ext>
            </a:extLst>
          </p:cNvPr>
          <p:cNvSpPr>
            <a:spLocks noGrp="1"/>
          </p:cNvSpPr>
          <p:nvPr>
            <p:ph type="body" sz="quarter" idx="10"/>
          </p:nvPr>
        </p:nvSpPr>
        <p:spPr>
          <a:xfrm>
            <a:off x="508000" y="1411552"/>
            <a:ext cx="11176000" cy="4684448"/>
          </a:xfrm>
        </p:spPr>
        <p:txBody>
          <a:bodyPr>
            <a:normAutofit fontScale="85000" lnSpcReduction="20000"/>
          </a:bodyPr>
          <a:lstStyle/>
          <a:p>
            <a:r>
              <a:rPr lang="en-US" dirty="0"/>
              <a:t>Community of Caring / Aspen Mine Center - Cripple Creek</a:t>
            </a:r>
          </a:p>
          <a:p>
            <a:r>
              <a:rPr lang="en-US" dirty="0"/>
              <a:t>Community Outreach Center - Calhan</a:t>
            </a:r>
          </a:p>
          <a:p>
            <a:r>
              <a:rPr lang="en-US" dirty="0"/>
              <a:t>Connections 4 Life Center - Fountain</a:t>
            </a:r>
          </a:p>
          <a:p>
            <a:r>
              <a:rPr lang="en-US" dirty="0"/>
              <a:t>Hub City Senior Center - Limon</a:t>
            </a:r>
          </a:p>
          <a:p>
            <a:r>
              <a:rPr lang="en-US" dirty="0"/>
              <a:t>Keefe Memorial hospital – Cheyenne Wells</a:t>
            </a:r>
          </a:p>
          <a:p>
            <a:r>
              <a:rPr lang="en-US" dirty="0"/>
              <a:t>Park Senior Coalition – </a:t>
            </a:r>
            <a:r>
              <a:rPr lang="en-US" dirty="0" err="1"/>
              <a:t>Fairplay</a:t>
            </a:r>
            <a:endParaRPr lang="en-US" dirty="0"/>
          </a:p>
          <a:p>
            <a:r>
              <a:rPr lang="en-US" dirty="0"/>
              <a:t>Prairie Family Services – Burlington</a:t>
            </a:r>
          </a:p>
          <a:p>
            <a:r>
              <a:rPr lang="en-US" dirty="0"/>
              <a:t>Rocky Mountain Rural Health – </a:t>
            </a:r>
            <a:r>
              <a:rPr lang="en-US" dirty="0" err="1"/>
              <a:t>Fairplay</a:t>
            </a:r>
            <a:endParaRPr lang="en-US" dirty="0"/>
          </a:p>
          <a:p>
            <a:r>
              <a:rPr lang="en-US" dirty="0" err="1"/>
              <a:t>Silverset</a:t>
            </a:r>
            <a:r>
              <a:rPr lang="en-US" dirty="0"/>
              <a:t> - Bailey</a:t>
            </a:r>
          </a:p>
          <a:p>
            <a:r>
              <a:rPr lang="en-US" dirty="0"/>
              <a:t>South Park Senior Center – </a:t>
            </a:r>
            <a:r>
              <a:rPr lang="en-US" dirty="0" err="1"/>
              <a:t>Fairplay</a:t>
            </a:r>
            <a:endParaRPr lang="en-US" dirty="0"/>
          </a:p>
          <a:p>
            <a:r>
              <a:rPr lang="en-US" dirty="0"/>
              <a:t>Teller Senior Coalition – Woodland Park</a:t>
            </a:r>
          </a:p>
          <a:p>
            <a:r>
              <a:rPr lang="en-US" dirty="0"/>
              <a:t>Tri-lakes Cares Center - Monument</a:t>
            </a:r>
          </a:p>
          <a:p>
            <a:endParaRPr lang="en-US" dirty="0"/>
          </a:p>
        </p:txBody>
      </p:sp>
    </p:spTree>
    <p:extLst>
      <p:ext uri="{BB962C8B-B14F-4D97-AF65-F5344CB8AC3E}">
        <p14:creationId xmlns:p14="http://schemas.microsoft.com/office/powerpoint/2010/main" val="39157771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Services Available</a:t>
            </a:r>
          </a:p>
        </p:txBody>
      </p:sp>
      <p:sp>
        <p:nvSpPr>
          <p:cNvPr id="4" name="Content Placeholder 3"/>
          <p:cNvSpPr>
            <a:spLocks noGrp="1"/>
          </p:cNvSpPr>
          <p:nvPr>
            <p:ph sz="half" idx="2"/>
          </p:nvPr>
        </p:nvSpPr>
        <p:spPr>
          <a:xfrm>
            <a:off x="839788" y="2125014"/>
            <a:ext cx="5157787" cy="3319183"/>
          </a:xfrm>
        </p:spPr>
        <p:txBody>
          <a:bodyPr>
            <a:normAutofit fontScale="92500" lnSpcReduction="10000"/>
          </a:bodyPr>
          <a:lstStyle/>
          <a:p>
            <a:r>
              <a:rPr lang="en-US" dirty="0"/>
              <a:t>Information &amp; Referral</a:t>
            </a:r>
          </a:p>
          <a:p>
            <a:r>
              <a:rPr lang="en-US" dirty="0"/>
              <a:t>Peer Support &amp; Self Advocacy</a:t>
            </a:r>
          </a:p>
          <a:p>
            <a:r>
              <a:rPr lang="en-US" dirty="0"/>
              <a:t>Skills Classes</a:t>
            </a:r>
          </a:p>
          <a:p>
            <a:r>
              <a:rPr lang="en-US" dirty="0"/>
              <a:t>Community Organizing</a:t>
            </a:r>
          </a:p>
          <a:p>
            <a:r>
              <a:rPr lang="en-US" dirty="0"/>
              <a:t>Deaf &amp; Hard of Hearing</a:t>
            </a:r>
          </a:p>
          <a:p>
            <a:r>
              <a:rPr lang="en-US" dirty="0"/>
              <a:t>Emergency Preparedness</a:t>
            </a:r>
          </a:p>
          <a:p>
            <a:r>
              <a:rPr lang="en-US" dirty="0"/>
              <a:t>Community Transition</a:t>
            </a:r>
          </a:p>
          <a:p>
            <a:pPr marL="0" indent="0">
              <a:buNone/>
            </a:pPr>
            <a:endParaRPr lang="en-US" dirty="0"/>
          </a:p>
        </p:txBody>
      </p:sp>
      <p:sp>
        <p:nvSpPr>
          <p:cNvPr id="6" name="Content Placeholder 5"/>
          <p:cNvSpPr>
            <a:spLocks noGrp="1"/>
          </p:cNvSpPr>
          <p:nvPr>
            <p:ph sz="quarter" idx="4"/>
          </p:nvPr>
        </p:nvSpPr>
        <p:spPr>
          <a:xfrm>
            <a:off x="6168980" y="2125014"/>
            <a:ext cx="5186408" cy="3319183"/>
          </a:xfrm>
        </p:spPr>
        <p:txBody>
          <a:bodyPr>
            <a:normAutofit fontScale="92500" lnSpcReduction="20000"/>
          </a:bodyPr>
          <a:lstStyle/>
          <a:p>
            <a:r>
              <a:rPr lang="en-US" dirty="0"/>
              <a:t>Housing Information</a:t>
            </a:r>
          </a:p>
          <a:p>
            <a:r>
              <a:rPr lang="en-US" dirty="0"/>
              <a:t>Employment</a:t>
            </a:r>
          </a:p>
          <a:p>
            <a:r>
              <a:rPr lang="en-US" dirty="0"/>
              <a:t>Benefits Assistance</a:t>
            </a:r>
          </a:p>
          <a:p>
            <a:r>
              <a:rPr lang="en-US" dirty="0"/>
              <a:t>In Home Health</a:t>
            </a:r>
          </a:p>
          <a:p>
            <a:r>
              <a:rPr lang="en-US" dirty="0"/>
              <a:t>Low Vision &amp; Blindness</a:t>
            </a:r>
          </a:p>
          <a:p>
            <a:r>
              <a:rPr lang="en-US" dirty="0"/>
              <a:t>Assistive Technology</a:t>
            </a:r>
          </a:p>
          <a:p>
            <a:r>
              <a:rPr lang="en-US" dirty="0"/>
              <a:t>Disability Awareness</a:t>
            </a:r>
          </a:p>
          <a:p>
            <a:r>
              <a:rPr lang="en-US" b="1" dirty="0"/>
              <a:t>Veteran in Charge (VIC)</a:t>
            </a:r>
          </a:p>
        </p:txBody>
      </p:sp>
    </p:spTree>
    <p:extLst>
      <p:ext uri="{BB962C8B-B14F-4D97-AF65-F5344CB8AC3E}">
        <p14:creationId xmlns:p14="http://schemas.microsoft.com/office/powerpoint/2010/main" val="109534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535" y="-167147"/>
            <a:ext cx="10507556" cy="1366683"/>
          </a:xfrm>
        </p:spPr>
        <p:txBody>
          <a:bodyPr>
            <a:normAutofit/>
          </a:bodyPr>
          <a:lstStyle/>
          <a:p>
            <a:r>
              <a:rPr lang="en-US" sz="5400" dirty="0"/>
              <a:t>What is Veteran in Charge (VIC)?</a:t>
            </a:r>
            <a:endParaRPr lang="en-US" sz="5400" dirty="0">
              <a:solidFill>
                <a:schemeClr val="tx2"/>
              </a:solidFill>
            </a:endParaRPr>
          </a:p>
        </p:txBody>
      </p:sp>
      <p:sp>
        <p:nvSpPr>
          <p:cNvPr id="3" name="Text Placeholder 2"/>
          <p:cNvSpPr>
            <a:spLocks noGrp="1"/>
          </p:cNvSpPr>
          <p:nvPr>
            <p:ph type="body" sz="quarter" idx="10"/>
          </p:nvPr>
        </p:nvSpPr>
        <p:spPr>
          <a:xfrm>
            <a:off x="1199536" y="1199536"/>
            <a:ext cx="9087464" cy="4820264"/>
          </a:xfrm>
        </p:spPr>
        <p:txBody>
          <a:bodyPr>
            <a:normAutofit fontScale="92500" lnSpcReduction="10000"/>
          </a:bodyPr>
          <a:lstStyle/>
          <a:p>
            <a:pPr>
              <a:buFont typeface="Arial" panose="020B0604020202020204" pitchFamily="34" charset="0"/>
              <a:buChar char="•"/>
            </a:pPr>
            <a:endParaRPr lang="en-US" sz="2000" dirty="0"/>
          </a:p>
          <a:p>
            <a:pPr marL="0" indent="0">
              <a:buNone/>
            </a:pPr>
            <a:r>
              <a:rPr lang="en-US" dirty="0"/>
              <a:t>Veteran in Charge gives eligible Veterans of all ages the opportunity to self-direct the services they need in their home and community with a flexible budget (VA determined).</a:t>
            </a:r>
          </a:p>
          <a:p>
            <a:pPr>
              <a:buFont typeface="Arial" panose="020B0604020202020204" pitchFamily="34" charset="0"/>
              <a:buChar char="•"/>
            </a:pPr>
            <a:endParaRPr lang="en-US" dirty="0"/>
          </a:p>
          <a:p>
            <a:pPr marL="0" indent="0">
              <a:buNone/>
            </a:pPr>
            <a:r>
              <a:rPr lang="en-US" dirty="0"/>
              <a:t>Veterans can:</a:t>
            </a:r>
          </a:p>
          <a:p>
            <a:r>
              <a:rPr lang="en-US" dirty="0"/>
              <a:t>Decide for themselves what services will best meet their needs</a:t>
            </a:r>
          </a:p>
          <a:p>
            <a:r>
              <a:rPr lang="en-US" dirty="0"/>
              <a:t>Hire their own personal care aides (which can include family, friends, or neighbors)</a:t>
            </a:r>
          </a:p>
          <a:p>
            <a:r>
              <a:rPr lang="en-US" dirty="0"/>
              <a:t>Manage a flexible, individual budget</a:t>
            </a:r>
          </a:p>
          <a:p>
            <a:r>
              <a:rPr lang="en-US" dirty="0"/>
              <a:t>Purchase items or services needed to live independently in the community</a:t>
            </a:r>
          </a:p>
          <a:p>
            <a:pPr>
              <a:buFont typeface="Arial" panose="020B0604020202020204" pitchFamily="34" charset="0"/>
              <a:buChar char="•"/>
            </a:pPr>
            <a:endParaRPr lang="en-US"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38217637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136" y="5596458"/>
            <a:ext cx="6359857" cy="369332"/>
          </a:xfrm>
          <a:prstGeom prst="rect">
            <a:avLst/>
          </a:prstGeom>
          <a:noFill/>
        </p:spPr>
        <p:txBody>
          <a:bodyPr wrap="square" rtlCol="0">
            <a:spAutoFit/>
          </a:bodyPr>
          <a:lstStyle/>
          <a:p>
            <a:r>
              <a:rPr lang="en-US" dirty="0"/>
              <a:t>T</a:t>
            </a:r>
            <a:r>
              <a:rPr lang="en-US" dirty="0">
                <a:latin typeface="Gill Sans MT" panose="020B0502020104020203" pitchFamily="34" charset="0"/>
              </a:rPr>
              <a:t>here are 12 tiers of support/funding determined by the VA.</a:t>
            </a:r>
          </a:p>
        </p:txBody>
      </p:sp>
      <p:sp>
        <p:nvSpPr>
          <p:cNvPr id="9" name="Rounded Rectangle 6">
            <a:extLst>
              <a:ext uri="{FF2B5EF4-FFF2-40B4-BE49-F238E27FC236}">
                <a16:creationId xmlns:a16="http://schemas.microsoft.com/office/drawing/2014/main" xmlns="" id="{FA74F43F-7E7D-4D83-9633-6839FB67A086}"/>
              </a:ext>
            </a:extLst>
          </p:cNvPr>
          <p:cNvSpPr/>
          <p:nvPr/>
        </p:nvSpPr>
        <p:spPr bwMode="auto">
          <a:xfrm>
            <a:off x="7836409" y="1293002"/>
            <a:ext cx="3758184" cy="3953164"/>
          </a:xfrm>
          <a:prstGeom prst="roundRect">
            <a:avLst/>
          </a:prstGeom>
          <a:solidFill>
            <a:schemeClr val="accent5">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defTabSz="914099" fontAlgn="base">
              <a:spcBef>
                <a:spcPct val="0"/>
              </a:spcBef>
              <a:spcAft>
                <a:spcPct val="0"/>
              </a:spcAft>
            </a:pPr>
            <a:endParaRPr lang="en-US" sz="2300" b="1" dirty="0">
              <a:solidFill>
                <a:schemeClr val="tx1"/>
              </a:solidFill>
              <a:latin typeface="Trebuchet MS" pitchFamily="34" charset="0"/>
            </a:endParaRPr>
          </a:p>
          <a:p>
            <a:pPr defTabSz="914099" fontAlgn="base">
              <a:spcBef>
                <a:spcPct val="0"/>
              </a:spcBef>
              <a:spcAft>
                <a:spcPct val="0"/>
              </a:spcAft>
            </a:pPr>
            <a:r>
              <a:rPr lang="en-US" sz="2100" b="1" dirty="0">
                <a:solidFill>
                  <a:schemeClr val="tx1"/>
                </a:solidFill>
                <a:latin typeface="Gill Sans MT" panose="020B0502020104020203" pitchFamily="34" charset="0"/>
              </a:rPr>
              <a:t>2 ADLs &amp; 2 of the following: </a:t>
            </a:r>
          </a:p>
          <a:p>
            <a:pPr marL="342900" indent="-342900" defTabSz="914099" fontAlgn="base">
              <a:spcBef>
                <a:spcPct val="0"/>
              </a:spcBef>
              <a:spcAft>
                <a:spcPct val="0"/>
              </a:spcAft>
              <a:buFont typeface="Arial" panose="020B0604020202020204" pitchFamily="34" charset="0"/>
              <a:buChar char="•"/>
            </a:pPr>
            <a:r>
              <a:rPr lang="en-US" sz="2100" b="1" dirty="0">
                <a:solidFill>
                  <a:schemeClr val="tx1"/>
                </a:solidFill>
                <a:latin typeface="Gill Sans MT" panose="020B0502020104020203" pitchFamily="34" charset="0"/>
              </a:rPr>
              <a:t>3+ Instrumental ADLs</a:t>
            </a:r>
          </a:p>
          <a:p>
            <a:pPr marL="342900" indent="-342900" defTabSz="914099" fontAlgn="base">
              <a:spcBef>
                <a:spcPct val="0"/>
              </a:spcBef>
              <a:spcAft>
                <a:spcPct val="0"/>
              </a:spcAft>
              <a:buFont typeface="Arial" panose="020B0604020202020204" pitchFamily="34" charset="0"/>
              <a:buChar char="•"/>
            </a:pPr>
            <a:r>
              <a:rPr lang="en-US" sz="2100" b="1" dirty="0">
                <a:solidFill>
                  <a:schemeClr val="tx1"/>
                </a:solidFill>
                <a:latin typeface="Gill Sans MT" panose="020B0502020104020203" pitchFamily="34" charset="0"/>
              </a:rPr>
              <a:t>Hospice enrollment</a:t>
            </a:r>
          </a:p>
          <a:p>
            <a:pPr marL="342900" indent="-342900" defTabSz="914099" fontAlgn="base">
              <a:spcBef>
                <a:spcPct val="0"/>
              </a:spcBef>
              <a:spcAft>
                <a:spcPct val="0"/>
              </a:spcAft>
              <a:buFont typeface="Arial" panose="020B0604020202020204" pitchFamily="34" charset="0"/>
              <a:buChar char="•"/>
            </a:pPr>
            <a:r>
              <a:rPr lang="en-US" sz="2100" b="1" dirty="0">
                <a:solidFill>
                  <a:schemeClr val="tx1"/>
                </a:solidFill>
                <a:latin typeface="Gill Sans MT" panose="020B0502020104020203" pitchFamily="34" charset="0"/>
              </a:rPr>
              <a:t>Recent SNF discharge</a:t>
            </a:r>
          </a:p>
          <a:p>
            <a:pPr marL="342900" indent="-342900" defTabSz="914099" fontAlgn="base">
              <a:spcBef>
                <a:spcPct val="0"/>
              </a:spcBef>
              <a:spcAft>
                <a:spcPct val="0"/>
              </a:spcAft>
              <a:buFont typeface="Arial" panose="020B0604020202020204" pitchFamily="34" charset="0"/>
              <a:buChar char="•"/>
            </a:pPr>
            <a:r>
              <a:rPr lang="en-US" sz="2100" b="1" dirty="0">
                <a:solidFill>
                  <a:schemeClr val="tx1"/>
                </a:solidFill>
                <a:latin typeface="Gill Sans MT" panose="020B0502020104020203" pitchFamily="34" charset="0"/>
              </a:rPr>
              <a:t>75+ years old</a:t>
            </a:r>
          </a:p>
          <a:p>
            <a:pPr marL="342900" indent="-342900" defTabSz="914099" fontAlgn="base">
              <a:spcBef>
                <a:spcPct val="0"/>
              </a:spcBef>
              <a:spcAft>
                <a:spcPct val="0"/>
              </a:spcAft>
              <a:buFont typeface="Arial" panose="020B0604020202020204" pitchFamily="34" charset="0"/>
              <a:buChar char="•"/>
            </a:pPr>
            <a:r>
              <a:rPr lang="en-US" sz="2100" b="1" dirty="0">
                <a:solidFill>
                  <a:schemeClr val="tx1"/>
                </a:solidFill>
                <a:latin typeface="Gill Sans MT" panose="020B0502020104020203" pitchFamily="34" charset="0"/>
              </a:rPr>
              <a:t>3 hospitalizations</a:t>
            </a:r>
          </a:p>
          <a:p>
            <a:pPr marL="342900" indent="-342900" defTabSz="914099" fontAlgn="base">
              <a:spcBef>
                <a:spcPct val="0"/>
              </a:spcBef>
              <a:spcAft>
                <a:spcPct val="0"/>
              </a:spcAft>
              <a:buFont typeface="Arial" panose="020B0604020202020204" pitchFamily="34" charset="0"/>
              <a:buChar char="•"/>
            </a:pPr>
            <a:r>
              <a:rPr lang="en-US" sz="2100" b="1" dirty="0">
                <a:solidFill>
                  <a:schemeClr val="tx1"/>
                </a:solidFill>
                <a:latin typeface="Gill Sans MT" panose="020B0502020104020203" pitchFamily="34" charset="0"/>
              </a:rPr>
              <a:t>Clinical Depression</a:t>
            </a:r>
          </a:p>
          <a:p>
            <a:pPr marL="342900" indent="-342900" defTabSz="914099" fontAlgn="base">
              <a:spcBef>
                <a:spcPct val="0"/>
              </a:spcBef>
              <a:spcAft>
                <a:spcPct val="0"/>
              </a:spcAft>
              <a:buFont typeface="Arial" panose="020B0604020202020204" pitchFamily="34" charset="0"/>
              <a:buChar char="•"/>
            </a:pPr>
            <a:r>
              <a:rPr lang="en-US" sz="2100" b="1" dirty="0">
                <a:solidFill>
                  <a:schemeClr val="tx1"/>
                </a:solidFill>
                <a:latin typeface="Gill Sans MT" panose="020B0502020104020203" pitchFamily="34" charset="0"/>
              </a:rPr>
              <a:t>Lives Alone</a:t>
            </a:r>
          </a:p>
          <a:p>
            <a:pPr algn="ctr" defTabSz="914099" fontAlgn="base">
              <a:spcBef>
                <a:spcPct val="0"/>
              </a:spcBef>
              <a:spcAft>
                <a:spcPct val="0"/>
              </a:spcAft>
            </a:pPr>
            <a:endParaRPr lang="en-US" sz="2300" dirty="0">
              <a:solidFill>
                <a:schemeClr val="bg1"/>
              </a:solidFill>
              <a:effectLst>
                <a:outerShdw blurRad="38100" dist="38100" dir="2700000" algn="tl">
                  <a:srgbClr val="000000">
                    <a:alpha val="43137"/>
                  </a:srgbClr>
                </a:outerShdw>
              </a:effectLst>
              <a:latin typeface="Trebuchet MS" pitchFamily="34" charset="0"/>
            </a:endParaRPr>
          </a:p>
        </p:txBody>
      </p:sp>
      <p:sp>
        <p:nvSpPr>
          <p:cNvPr id="8" name="TextBox 7"/>
          <p:cNvSpPr txBox="1"/>
          <p:nvPr/>
        </p:nvSpPr>
        <p:spPr>
          <a:xfrm>
            <a:off x="7188826" y="2869474"/>
            <a:ext cx="562785" cy="400110"/>
          </a:xfrm>
          <a:prstGeom prst="rect">
            <a:avLst/>
          </a:prstGeom>
          <a:noFill/>
        </p:spPr>
        <p:txBody>
          <a:bodyPr wrap="square" rtlCol="0">
            <a:spAutoFit/>
          </a:bodyPr>
          <a:lstStyle/>
          <a:p>
            <a:r>
              <a:rPr lang="en-US" sz="2000" dirty="0">
                <a:latin typeface="Gill Sans MT" panose="020B0502020104020203" pitchFamily="34" charset="0"/>
              </a:rPr>
              <a:t>Or</a:t>
            </a:r>
          </a:p>
        </p:txBody>
      </p:sp>
      <p:sp>
        <p:nvSpPr>
          <p:cNvPr id="6" name="Rounded Rectangle 5"/>
          <p:cNvSpPr/>
          <p:nvPr/>
        </p:nvSpPr>
        <p:spPr bwMode="auto">
          <a:xfrm>
            <a:off x="4719720" y="2037806"/>
            <a:ext cx="2125217" cy="2168434"/>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b="1" dirty="0">
                <a:solidFill>
                  <a:schemeClr val="tx1"/>
                </a:solidFill>
                <a:latin typeface="Gill Sans MT" panose="020B0502020104020203" pitchFamily="34" charset="0"/>
              </a:rPr>
              <a:t>Significant Cognitive Impairment</a:t>
            </a:r>
          </a:p>
        </p:txBody>
      </p:sp>
      <p:sp>
        <p:nvSpPr>
          <p:cNvPr id="5" name="TextBox 4"/>
          <p:cNvSpPr txBox="1"/>
          <p:nvPr/>
        </p:nvSpPr>
        <p:spPr>
          <a:xfrm>
            <a:off x="3685692" y="2869474"/>
            <a:ext cx="690365" cy="400110"/>
          </a:xfrm>
          <a:prstGeom prst="rect">
            <a:avLst/>
          </a:prstGeom>
          <a:noFill/>
        </p:spPr>
        <p:txBody>
          <a:bodyPr wrap="square" rtlCol="0">
            <a:spAutoFit/>
          </a:bodyPr>
          <a:lstStyle/>
          <a:p>
            <a:r>
              <a:rPr lang="en-US" sz="2000" dirty="0">
                <a:latin typeface="Gill Sans MT" panose="020B0502020104020203" pitchFamily="34" charset="0"/>
              </a:rPr>
              <a:t>Or</a:t>
            </a:r>
          </a:p>
        </p:txBody>
      </p:sp>
      <p:sp>
        <p:nvSpPr>
          <p:cNvPr id="4" name="Rounded Rectangle 3"/>
          <p:cNvSpPr/>
          <p:nvPr/>
        </p:nvSpPr>
        <p:spPr bwMode="auto">
          <a:xfrm>
            <a:off x="1231489" y="2129246"/>
            <a:ext cx="1981974" cy="2114875"/>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b="1" dirty="0">
                <a:solidFill>
                  <a:schemeClr val="tx1"/>
                </a:solidFill>
                <a:latin typeface="Gill Sans MT" panose="020B0502020104020203" pitchFamily="34" charset="0"/>
              </a:rPr>
              <a:t>3+</a:t>
            </a:r>
            <a:endParaRPr lang="en-US" sz="2400" b="1" dirty="0">
              <a:solidFill>
                <a:schemeClr val="tx1"/>
              </a:solidFill>
              <a:highlight>
                <a:srgbClr val="FFFF00"/>
              </a:highlight>
              <a:latin typeface="Gill Sans MT" panose="020B0502020104020203" pitchFamily="34" charset="0"/>
            </a:endParaRPr>
          </a:p>
          <a:p>
            <a:pPr algn="ctr" defTabSz="914099" fontAlgn="base">
              <a:spcBef>
                <a:spcPct val="0"/>
              </a:spcBef>
              <a:spcAft>
                <a:spcPct val="0"/>
              </a:spcAft>
            </a:pPr>
            <a:r>
              <a:rPr lang="en-US" sz="2400" b="1" dirty="0">
                <a:solidFill>
                  <a:schemeClr val="tx1"/>
                </a:solidFill>
                <a:latin typeface="Gill Sans MT" panose="020B0502020104020203" pitchFamily="34" charset="0"/>
              </a:rPr>
              <a:t>Activities of Daily Living (ADLs)</a:t>
            </a:r>
          </a:p>
        </p:txBody>
      </p:sp>
      <p:sp>
        <p:nvSpPr>
          <p:cNvPr id="2" name="Title 1"/>
          <p:cNvSpPr>
            <a:spLocks noGrp="1"/>
          </p:cNvSpPr>
          <p:nvPr>
            <p:ph type="title"/>
          </p:nvPr>
        </p:nvSpPr>
        <p:spPr>
          <a:xfrm>
            <a:off x="174171" y="0"/>
            <a:ext cx="11887200" cy="908504"/>
          </a:xfrm>
        </p:spPr>
        <p:txBody>
          <a:bodyPr>
            <a:normAutofit fontScale="90000"/>
          </a:bodyPr>
          <a:lstStyle/>
          <a:p>
            <a:r>
              <a:rPr lang="en-US" dirty="0"/>
              <a:t>Basic Qualifications for VIC</a:t>
            </a:r>
          </a:p>
        </p:txBody>
      </p:sp>
    </p:spTree>
    <p:extLst>
      <p:ext uri="{BB962C8B-B14F-4D97-AF65-F5344CB8AC3E}">
        <p14:creationId xmlns:p14="http://schemas.microsoft.com/office/powerpoint/2010/main" val="2211732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VA Coordinator: Eligibility and Monthly Budget&#10;Veterans/authorized representative: Services and Supports&#10;Financial Management Services: Manages Payroll for veteran&#10;The Independence Center: Care Coordination Service Planning Guidance and Navigation" title="Veteran in Charge Process"/>
          <p:cNvGraphicFramePr/>
          <p:nvPr>
            <p:extLst>
              <p:ext uri="{D42A27DB-BD31-4B8C-83A1-F6EECF244321}">
                <p14:modId xmlns:p14="http://schemas.microsoft.com/office/powerpoint/2010/main" val="3102640899"/>
              </p:ext>
            </p:extLst>
          </p:nvPr>
        </p:nvGraphicFramePr>
        <p:xfrm>
          <a:off x="1936955" y="1052052"/>
          <a:ext cx="8455742" cy="513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91886" y="0"/>
            <a:ext cx="11611428" cy="908504"/>
          </a:xfrm>
        </p:spPr>
        <p:txBody>
          <a:bodyPr>
            <a:normAutofit fontScale="90000"/>
          </a:bodyPr>
          <a:lstStyle/>
          <a:p>
            <a:r>
              <a:rPr lang="en-US" dirty="0"/>
              <a:t>Overview of  Veteran in Charge Process</a:t>
            </a:r>
          </a:p>
        </p:txBody>
      </p:sp>
    </p:spTree>
    <p:extLst>
      <p:ext uri="{BB962C8B-B14F-4D97-AF65-F5344CB8AC3E}">
        <p14:creationId xmlns:p14="http://schemas.microsoft.com/office/powerpoint/2010/main" val="494471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49" y="173114"/>
            <a:ext cx="10515600" cy="644262"/>
          </a:xfrm>
        </p:spPr>
        <p:txBody>
          <a:bodyPr>
            <a:normAutofit fontScale="90000"/>
          </a:bodyPr>
          <a:lstStyle/>
          <a:p>
            <a:r>
              <a:rPr lang="en-US" dirty="0"/>
              <a:t>What’s in a Plan?	</a:t>
            </a:r>
          </a:p>
        </p:txBody>
      </p:sp>
      <p:sp>
        <p:nvSpPr>
          <p:cNvPr id="3" name="Text Placeholder 2"/>
          <p:cNvSpPr>
            <a:spLocks noGrp="1"/>
          </p:cNvSpPr>
          <p:nvPr>
            <p:ph type="body" sz="quarter" idx="10"/>
          </p:nvPr>
        </p:nvSpPr>
        <p:spPr>
          <a:xfrm>
            <a:off x="1543665" y="1411553"/>
            <a:ext cx="8743335" cy="4477970"/>
          </a:xfrm>
        </p:spPr>
        <p:txBody>
          <a:bodyPr>
            <a:normAutofit/>
          </a:bodyPr>
          <a:lstStyle/>
          <a:p>
            <a:pPr>
              <a:buFont typeface="Arial" panose="020B0604020202020204" pitchFamily="34" charset="0"/>
              <a:buChar char="•"/>
            </a:pPr>
            <a:r>
              <a:rPr lang="en-US" dirty="0"/>
              <a:t>A veteran has the freedom and flexibility to choose his/her services or goods: </a:t>
            </a:r>
          </a:p>
          <a:p>
            <a:pPr>
              <a:buFont typeface="Arial" panose="020B0604020202020204" pitchFamily="34" charset="0"/>
              <a:buChar char="•"/>
            </a:pPr>
            <a:endParaRPr lang="en-US" dirty="0"/>
          </a:p>
          <a:p>
            <a:pPr lvl="1">
              <a:buFont typeface="Arial" panose="020B0604020202020204" pitchFamily="34" charset="0"/>
              <a:buChar char="•"/>
            </a:pPr>
            <a:r>
              <a:rPr lang="en-US" sz="2400" dirty="0"/>
              <a:t>Services may include: Homemaker Services, Personal Care Assistance, Transportation, Chores, Home-delivered Meals, Environmental Modifications, Technology for Safety and Independence, Health-related Services or Equipment</a:t>
            </a:r>
          </a:p>
          <a:p>
            <a:pPr lvl="1">
              <a:buFont typeface="Arial" panose="020B0604020202020204" pitchFamily="34" charset="0"/>
              <a:buChar char="•"/>
            </a:pPr>
            <a:endParaRPr lang="en-US" sz="2400" dirty="0"/>
          </a:p>
          <a:p>
            <a:pPr lvl="1"/>
            <a:r>
              <a:rPr lang="en-US" sz="2400" dirty="0"/>
              <a:t>Cannot duplicate any services that are already provided through the VA</a:t>
            </a:r>
          </a:p>
          <a:p>
            <a:pPr lvl="1">
              <a:buFont typeface="Arial" panose="020B0604020202020204" pitchFamily="34" charset="0"/>
              <a:buChar char="•"/>
            </a:pPr>
            <a:endParaRPr lang="en-US" sz="2400" dirty="0"/>
          </a:p>
          <a:p>
            <a:pPr marL="0" indent="0">
              <a:buNone/>
            </a:pPr>
            <a:endParaRPr lang="en-US" dirty="0"/>
          </a:p>
        </p:txBody>
      </p:sp>
    </p:spTree>
    <p:extLst>
      <p:ext uri="{BB962C8B-B14F-4D97-AF65-F5344CB8AC3E}">
        <p14:creationId xmlns:p14="http://schemas.microsoft.com/office/powerpoint/2010/main" val="41795343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D00F7-A8F1-439F-8B20-7CBAD2A89D5C}"/>
              </a:ext>
            </a:extLst>
          </p:cNvPr>
          <p:cNvSpPr>
            <a:spLocks noGrp="1"/>
          </p:cNvSpPr>
          <p:nvPr>
            <p:ph type="title"/>
          </p:nvPr>
        </p:nvSpPr>
        <p:spPr/>
        <p:txBody>
          <a:bodyPr>
            <a:normAutofit fontScale="90000"/>
          </a:bodyPr>
          <a:lstStyle/>
          <a:p>
            <a:r>
              <a:rPr lang="en-US" dirty="0"/>
              <a:t>VDC By The Numbers …</a:t>
            </a:r>
          </a:p>
        </p:txBody>
      </p:sp>
      <p:sp>
        <p:nvSpPr>
          <p:cNvPr id="3" name="Content Placeholder 2">
            <a:extLst>
              <a:ext uri="{FF2B5EF4-FFF2-40B4-BE49-F238E27FC236}">
                <a16:creationId xmlns:a16="http://schemas.microsoft.com/office/drawing/2014/main" xmlns="" id="{03BFD654-BB07-44DE-8316-CCC079F2A9F5}"/>
              </a:ext>
            </a:extLst>
          </p:cNvPr>
          <p:cNvSpPr>
            <a:spLocks noGrp="1"/>
          </p:cNvSpPr>
          <p:nvPr>
            <p:ph sz="half" idx="1"/>
          </p:nvPr>
        </p:nvSpPr>
        <p:spPr>
          <a:xfrm>
            <a:off x="815749" y="1441903"/>
            <a:ext cx="6393125" cy="4622013"/>
          </a:xfrm>
        </p:spPr>
        <p:txBody>
          <a:bodyPr>
            <a:normAutofit fontScale="92500" lnSpcReduction="20000"/>
          </a:bodyPr>
          <a:lstStyle/>
          <a:p>
            <a:pPr marL="0" indent="0">
              <a:buNone/>
            </a:pPr>
            <a:r>
              <a:rPr lang="en-US" dirty="0"/>
              <a:t>Number of Operational States</a:t>
            </a:r>
          </a:p>
          <a:p>
            <a:pPr marL="0" indent="0">
              <a:buNone/>
            </a:pPr>
            <a:r>
              <a:rPr lang="en-US" dirty="0"/>
              <a:t># of Aging &amp; Disability Network Sites</a:t>
            </a:r>
          </a:p>
          <a:p>
            <a:pPr marL="0" indent="0">
              <a:buNone/>
            </a:pPr>
            <a:r>
              <a:rPr lang="en-US" dirty="0"/>
              <a:t>Number of Operational VAMCs</a:t>
            </a:r>
          </a:p>
          <a:p>
            <a:pPr marL="0" indent="0">
              <a:buNone/>
            </a:pPr>
            <a:r>
              <a:rPr lang="en-US" dirty="0"/>
              <a:t>Total number of Veterans currently served</a:t>
            </a:r>
          </a:p>
          <a:p>
            <a:pPr marL="0" indent="0">
              <a:buNone/>
            </a:pPr>
            <a:r>
              <a:rPr lang="en-US" dirty="0"/>
              <a:t>Cumulative Veterans served</a:t>
            </a:r>
          </a:p>
          <a:p>
            <a:pPr marL="0" indent="0">
              <a:buNone/>
            </a:pPr>
            <a:endParaRPr lang="en-US" dirty="0"/>
          </a:p>
          <a:p>
            <a:pPr marL="0" indent="0">
              <a:lnSpc>
                <a:spcPct val="120000"/>
              </a:lnSpc>
              <a:buNone/>
            </a:pPr>
            <a:endParaRPr lang="en-US" dirty="0"/>
          </a:p>
          <a:p>
            <a:pPr marL="0" indent="0">
              <a:lnSpc>
                <a:spcPct val="120000"/>
              </a:lnSpc>
              <a:buNone/>
            </a:pPr>
            <a:r>
              <a:rPr lang="en-US" dirty="0"/>
              <a:t>Colorado has the second largest</a:t>
            </a:r>
          </a:p>
          <a:p>
            <a:pPr marL="0" indent="0">
              <a:lnSpc>
                <a:spcPct val="120000"/>
              </a:lnSpc>
              <a:buNone/>
            </a:pPr>
            <a:r>
              <a:rPr lang="en-US" dirty="0"/>
              <a:t>number of Veterans enrolled in VDC.</a:t>
            </a:r>
          </a:p>
        </p:txBody>
      </p:sp>
      <p:sp>
        <p:nvSpPr>
          <p:cNvPr id="4" name="Content Placeholder 3">
            <a:extLst>
              <a:ext uri="{FF2B5EF4-FFF2-40B4-BE49-F238E27FC236}">
                <a16:creationId xmlns:a16="http://schemas.microsoft.com/office/drawing/2014/main" xmlns="" id="{C7861ABD-BCAF-4C94-B100-C76095030D89}"/>
              </a:ext>
            </a:extLst>
          </p:cNvPr>
          <p:cNvSpPr>
            <a:spLocks noGrp="1"/>
          </p:cNvSpPr>
          <p:nvPr>
            <p:ph sz="half" idx="2"/>
          </p:nvPr>
        </p:nvSpPr>
        <p:spPr>
          <a:xfrm>
            <a:off x="7208874" y="1441904"/>
            <a:ext cx="4555036" cy="2069699"/>
          </a:xfrm>
        </p:spPr>
        <p:txBody>
          <a:bodyPr>
            <a:normAutofit fontScale="92500" lnSpcReduction="20000"/>
          </a:bodyPr>
          <a:lstStyle/>
          <a:p>
            <a:r>
              <a:rPr lang="en-US" dirty="0"/>
              <a:t>35 out of 50 (plus DC &amp; PR)</a:t>
            </a:r>
          </a:p>
          <a:p>
            <a:r>
              <a:rPr lang="en-US" dirty="0"/>
              <a:t>106</a:t>
            </a:r>
          </a:p>
          <a:p>
            <a:r>
              <a:rPr lang="en-US" dirty="0"/>
              <a:t>65 out of 154</a:t>
            </a:r>
          </a:p>
          <a:p>
            <a:r>
              <a:rPr lang="en-US" dirty="0"/>
              <a:t>2152</a:t>
            </a:r>
          </a:p>
          <a:p>
            <a:r>
              <a:rPr lang="en-US" dirty="0"/>
              <a:t>7092 (since 2008)</a:t>
            </a:r>
          </a:p>
          <a:p>
            <a:endParaRPr lang="en-US" dirty="0"/>
          </a:p>
        </p:txBody>
      </p:sp>
    </p:spTree>
    <p:extLst>
      <p:ext uri="{BB962C8B-B14F-4D97-AF65-F5344CB8AC3E}">
        <p14:creationId xmlns:p14="http://schemas.microsoft.com/office/powerpoint/2010/main" val="110695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44BFFEB3-A17B-40A6-9736-2D81873A2291}"/>
              </a:ext>
            </a:extLst>
          </p:cNvPr>
          <p:cNvSpPr>
            <a:spLocks noGrp="1"/>
          </p:cNvSpPr>
          <p:nvPr>
            <p:ph sz="half" idx="2"/>
          </p:nvPr>
        </p:nvSpPr>
        <p:spPr>
          <a:xfrm>
            <a:off x="941614" y="4158343"/>
            <a:ext cx="10475323" cy="2525486"/>
          </a:xfrm>
        </p:spPr>
        <p:txBody>
          <a:bodyPr>
            <a:normAutofit/>
          </a:bodyPr>
          <a:lstStyle/>
          <a:p>
            <a:r>
              <a:rPr lang="en-US" sz="1600" dirty="0"/>
              <a:t>Driveway is 3 miles from paved road.			</a:t>
            </a:r>
          </a:p>
          <a:p>
            <a:r>
              <a:rPr lang="en-US" sz="1600" dirty="0"/>
              <a:t>Going to your mailbox is miles away – not walking distance.	</a:t>
            </a:r>
          </a:p>
          <a:p>
            <a:r>
              <a:rPr lang="en-US" sz="1600" dirty="0"/>
              <a:t>Small grocery store is 15 miles away one way.</a:t>
            </a:r>
          </a:p>
          <a:p>
            <a:r>
              <a:rPr lang="en-US" sz="1600" dirty="0"/>
              <a:t>Walmart is 32 miles away one way.</a:t>
            </a:r>
          </a:p>
          <a:p>
            <a:r>
              <a:rPr lang="en-US" sz="1600" dirty="0"/>
              <a:t>Colorado Springs VAMC is 40 miles one way.</a:t>
            </a:r>
          </a:p>
          <a:p>
            <a:r>
              <a:rPr lang="en-US" sz="1600" dirty="0"/>
              <a:t>Denver VAMC is 100 miles one way.</a:t>
            </a:r>
          </a:p>
          <a:p>
            <a:endParaRPr lang="en-US" sz="1600" dirty="0"/>
          </a:p>
          <a:p>
            <a:endParaRPr lang="en-US" sz="1600" dirty="0"/>
          </a:p>
          <a:p>
            <a:endParaRPr lang="en-US" dirty="0"/>
          </a:p>
        </p:txBody>
      </p:sp>
      <p:pic>
        <p:nvPicPr>
          <p:cNvPr id="7" name="Picture 6" descr="Trees and logging dirt road" title="Logging Road">
            <a:extLst>
              <a:ext uri="{FF2B5EF4-FFF2-40B4-BE49-F238E27FC236}">
                <a16:creationId xmlns:a16="http://schemas.microsoft.com/office/drawing/2014/main" xmlns="" id="{AE10C780-E7F8-451E-9AFD-A27CC623C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837" y="1284516"/>
            <a:ext cx="3698966" cy="2774225"/>
          </a:xfrm>
          <a:prstGeom prst="rect">
            <a:avLst/>
          </a:prstGeom>
        </p:spPr>
      </p:pic>
      <p:pic>
        <p:nvPicPr>
          <p:cNvPr id="5" name="Content Placeholder 4" descr="Gravel Road, blue sky, green fields" title="Gravel Road">
            <a:extLst>
              <a:ext uri="{FF2B5EF4-FFF2-40B4-BE49-F238E27FC236}">
                <a16:creationId xmlns:a16="http://schemas.microsoft.com/office/drawing/2014/main" xmlns="" id="{8CEA88EC-3E24-4CDD-BB31-960B3F7131B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5063" y="1228998"/>
            <a:ext cx="3698966" cy="2774225"/>
          </a:xfrm>
        </p:spPr>
      </p:pic>
      <p:sp>
        <p:nvSpPr>
          <p:cNvPr id="3" name="Title 2"/>
          <p:cNvSpPr>
            <a:spLocks noGrp="1"/>
          </p:cNvSpPr>
          <p:nvPr>
            <p:ph type="title"/>
          </p:nvPr>
        </p:nvSpPr>
        <p:spPr/>
        <p:txBody>
          <a:bodyPr>
            <a:normAutofit fontScale="90000"/>
          </a:bodyPr>
          <a:lstStyle/>
          <a:p>
            <a:r>
              <a:rPr lang="en-US" dirty="0"/>
              <a:t> Veteran in Rural Community</a:t>
            </a:r>
          </a:p>
        </p:txBody>
      </p:sp>
    </p:spTree>
    <p:extLst>
      <p:ext uri="{BB962C8B-B14F-4D97-AF65-F5344CB8AC3E}">
        <p14:creationId xmlns:p14="http://schemas.microsoft.com/office/powerpoint/2010/main" val="3515321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9D79956-2FC4-47E2-BC35-C815AD677290}"/>
              </a:ext>
            </a:extLst>
          </p:cNvPr>
          <p:cNvSpPr>
            <a:spLocks noGrp="1"/>
          </p:cNvSpPr>
          <p:nvPr>
            <p:ph idx="1"/>
          </p:nvPr>
        </p:nvSpPr>
        <p:spPr/>
        <p:txBody>
          <a:bodyPr>
            <a:normAutofit/>
          </a:bodyPr>
          <a:lstStyle/>
          <a:p>
            <a:endParaRPr lang="en-US" dirty="0"/>
          </a:p>
          <a:p>
            <a:r>
              <a:rPr lang="en-US" dirty="0"/>
              <a:t>The Independence Center</a:t>
            </a:r>
          </a:p>
          <a:p>
            <a:r>
              <a:rPr lang="en-US" dirty="0"/>
              <a:t>Outreach Program</a:t>
            </a:r>
          </a:p>
          <a:p>
            <a:r>
              <a:rPr lang="en-US" dirty="0"/>
              <a:t>Veteran in Charge (Veteran Directed Care)</a:t>
            </a:r>
          </a:p>
          <a:p>
            <a:r>
              <a:rPr lang="en-US" dirty="0"/>
              <a:t>Case Study</a:t>
            </a:r>
          </a:p>
          <a:p>
            <a:r>
              <a:rPr lang="en-US" dirty="0"/>
              <a:t>Lessons Learned</a:t>
            </a:r>
          </a:p>
          <a:p>
            <a:r>
              <a:rPr lang="en-US" dirty="0"/>
              <a:t>Best Practices</a:t>
            </a:r>
          </a:p>
          <a:p>
            <a:pPr lvl="1"/>
            <a:endParaRPr lang="en-US" dirty="0"/>
          </a:p>
          <a:p>
            <a:pPr lvl="1"/>
            <a:endParaRPr lang="en-US" dirty="0"/>
          </a:p>
        </p:txBody>
      </p:sp>
      <p:sp>
        <p:nvSpPr>
          <p:cNvPr id="3" name="Title 2">
            <a:extLst>
              <a:ext uri="{FF2B5EF4-FFF2-40B4-BE49-F238E27FC236}">
                <a16:creationId xmlns:a16="http://schemas.microsoft.com/office/drawing/2014/main" xmlns="" id="{7CAC5D75-A5E8-4E5E-8107-0861D8ECA834}"/>
              </a:ext>
            </a:extLst>
          </p:cNvPr>
          <p:cNvSpPr>
            <a:spLocks noGrp="1"/>
          </p:cNvSpPr>
          <p:nvPr>
            <p:ph type="title"/>
          </p:nvPr>
        </p:nvSpPr>
        <p:spPr/>
        <p:txBody>
          <a:bodyPr>
            <a:normAutofit fontScale="90000"/>
          </a:bodyPr>
          <a:lstStyle/>
          <a:p>
            <a:r>
              <a:rPr lang="en-US" dirty="0"/>
              <a:t>Overview	</a:t>
            </a:r>
          </a:p>
        </p:txBody>
      </p:sp>
    </p:spTree>
    <p:extLst>
      <p:ext uri="{BB962C8B-B14F-4D97-AF65-F5344CB8AC3E}">
        <p14:creationId xmlns:p14="http://schemas.microsoft.com/office/powerpoint/2010/main" val="2795376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 Veteran in Rural </a:t>
            </a:r>
            <a:r>
              <a:rPr lang="en-US" dirty="0" smtClean="0"/>
              <a:t>Community </a:t>
            </a:r>
            <a:r>
              <a:rPr lang="en-US" dirty="0" err="1" smtClean="0"/>
              <a:t>Cont</a:t>
            </a:r>
            <a:endParaRPr lang="en-US" dirty="0"/>
          </a:p>
        </p:txBody>
      </p:sp>
      <p:sp>
        <p:nvSpPr>
          <p:cNvPr id="2" name="Content Placeholder 1">
            <a:extLst>
              <a:ext uri="{FF2B5EF4-FFF2-40B4-BE49-F238E27FC236}">
                <a16:creationId xmlns:a16="http://schemas.microsoft.com/office/drawing/2014/main" xmlns="" id="{1ADED848-B16D-4901-B096-59F76DAD33BB}"/>
              </a:ext>
            </a:extLst>
          </p:cNvPr>
          <p:cNvSpPr>
            <a:spLocks noGrp="1"/>
          </p:cNvSpPr>
          <p:nvPr>
            <p:ph sz="half" idx="1"/>
          </p:nvPr>
        </p:nvSpPr>
        <p:spPr>
          <a:xfrm>
            <a:off x="1713820" y="1072244"/>
            <a:ext cx="8981394" cy="5181600"/>
          </a:xfrm>
        </p:spPr>
        <p:txBody>
          <a:bodyPr>
            <a:normAutofit/>
          </a:bodyPr>
          <a:lstStyle/>
          <a:p>
            <a:r>
              <a:rPr lang="en-US" dirty="0"/>
              <a:t>71 year old male: </a:t>
            </a:r>
            <a:r>
              <a:rPr lang="en-US" sz="1800" dirty="0"/>
              <a:t>On Medicaid and Medicare</a:t>
            </a:r>
          </a:p>
          <a:p>
            <a:endParaRPr lang="en-US" dirty="0"/>
          </a:p>
          <a:p>
            <a:r>
              <a:rPr lang="en-US" dirty="0"/>
              <a:t>Began working with “Johnny” in 2016</a:t>
            </a:r>
          </a:p>
          <a:p>
            <a:pPr marL="0" indent="0">
              <a:buNone/>
            </a:pPr>
            <a:endParaRPr lang="en-US" dirty="0"/>
          </a:p>
          <a:p>
            <a:r>
              <a:rPr lang="en-US" dirty="0"/>
              <a:t>Health Issues: </a:t>
            </a:r>
            <a:r>
              <a:rPr lang="en-US" sz="1800" dirty="0"/>
              <a:t>Stroke with right side weakness, COPD, Non-compliant with Oxygen, Back Issues, PTSD, Hypertension, Congestive Heart Disease</a:t>
            </a:r>
          </a:p>
          <a:p>
            <a:endParaRPr lang="en-US" sz="1800" dirty="0"/>
          </a:p>
          <a:p>
            <a:r>
              <a:rPr lang="en-US" dirty="0"/>
              <a:t>Challenges to Health: </a:t>
            </a:r>
            <a:r>
              <a:rPr lang="en-US" sz="1800" dirty="0"/>
              <a:t>Smoker and Poor Diet</a:t>
            </a:r>
          </a:p>
          <a:p>
            <a:endParaRPr lang="en-US" sz="1800" dirty="0"/>
          </a:p>
          <a:p>
            <a:r>
              <a:rPr lang="en-US" dirty="0"/>
              <a:t>Current Health Issues: </a:t>
            </a:r>
            <a:r>
              <a:rPr lang="en-US" sz="1800" dirty="0"/>
              <a:t>(Since 2016) Testicular Cancer, Diabetes, Stage 4 Throat Cancer, 100 Pound Weight Loss</a:t>
            </a:r>
            <a:endParaRPr lang="en-US" dirty="0"/>
          </a:p>
        </p:txBody>
      </p:sp>
    </p:spTree>
    <p:extLst>
      <p:ext uri="{BB962C8B-B14F-4D97-AF65-F5344CB8AC3E}">
        <p14:creationId xmlns:p14="http://schemas.microsoft.com/office/powerpoint/2010/main" val="4107576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of Amplified Telephone" title="Telephone">
            <a:extLst>
              <a:ext uri="{FF2B5EF4-FFF2-40B4-BE49-F238E27FC236}">
                <a16:creationId xmlns:a16="http://schemas.microsoft.com/office/drawing/2014/main" xmlns="" id="{F38609B3-1CF9-480F-ADA6-5342B7218D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30263" y="1790474"/>
            <a:ext cx="4711700" cy="3533775"/>
          </a:xfrm>
        </p:spPr>
      </p:pic>
      <p:sp>
        <p:nvSpPr>
          <p:cNvPr id="8" name="TextBox 7">
            <a:extLst>
              <a:ext uri="{FF2B5EF4-FFF2-40B4-BE49-F238E27FC236}">
                <a16:creationId xmlns:a16="http://schemas.microsoft.com/office/drawing/2014/main" xmlns="" id="{1979EAC9-3CF9-434A-B84F-4E12F689A47C}"/>
              </a:ext>
            </a:extLst>
          </p:cNvPr>
          <p:cNvSpPr txBox="1"/>
          <p:nvPr/>
        </p:nvSpPr>
        <p:spPr>
          <a:xfrm>
            <a:off x="5050972" y="2509157"/>
            <a:ext cx="7206342" cy="2215991"/>
          </a:xfrm>
          <a:prstGeom prst="rect">
            <a:avLst/>
          </a:prstGeom>
          <a:noFill/>
        </p:spPr>
        <p:txBody>
          <a:bodyPr wrap="square" rtlCol="0">
            <a:spAutoFit/>
          </a:bodyPr>
          <a:lstStyle/>
          <a:p>
            <a:pPr algn="ctr"/>
            <a:r>
              <a:rPr lang="en-US" sz="2400" b="1" dirty="0"/>
              <a:t>Colorado Communications Technology Program – Colorado Department of Human Services</a:t>
            </a:r>
          </a:p>
          <a:p>
            <a:pPr algn="ctr"/>
            <a:endParaRPr lang="en-US" dirty="0"/>
          </a:p>
          <a:p>
            <a:r>
              <a:rPr lang="en-US" dirty="0"/>
              <a:t>Proof of Residency</a:t>
            </a:r>
          </a:p>
          <a:p>
            <a:r>
              <a:rPr lang="en-US" dirty="0"/>
              <a:t>Proof of Phone Service</a:t>
            </a:r>
          </a:p>
          <a:p>
            <a:r>
              <a:rPr lang="en-US" dirty="0"/>
              <a:t>Proof of Annual Gross Income – Less than 300% </a:t>
            </a:r>
            <a:r>
              <a:rPr lang="en-US" sz="1400" dirty="0"/>
              <a:t>Government Poverty Guidelines</a:t>
            </a:r>
          </a:p>
          <a:p>
            <a:endParaRPr lang="en-US" dirty="0"/>
          </a:p>
        </p:txBody>
      </p:sp>
      <p:sp>
        <p:nvSpPr>
          <p:cNvPr id="3" name="Title 2"/>
          <p:cNvSpPr>
            <a:spLocks noGrp="1"/>
          </p:cNvSpPr>
          <p:nvPr>
            <p:ph type="title"/>
          </p:nvPr>
        </p:nvSpPr>
        <p:spPr/>
        <p:txBody>
          <a:bodyPr>
            <a:normAutofit fontScale="90000"/>
          </a:bodyPr>
          <a:lstStyle/>
          <a:p>
            <a:r>
              <a:rPr lang="en-US" dirty="0"/>
              <a:t>Amplified Phone</a:t>
            </a:r>
          </a:p>
        </p:txBody>
      </p:sp>
    </p:spTree>
    <p:extLst>
      <p:ext uri="{BB962C8B-B14F-4D97-AF65-F5344CB8AC3E}">
        <p14:creationId xmlns:p14="http://schemas.microsoft.com/office/powerpoint/2010/main" val="770787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thtub with shower grab bar" title="Bathroom ">
            <a:extLst>
              <a:ext uri="{FF2B5EF4-FFF2-40B4-BE49-F238E27FC236}">
                <a16:creationId xmlns:a16="http://schemas.microsoft.com/office/drawing/2014/main" xmlns="" id="{90C20FED-9EA4-4A28-A549-53FC1E9ED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160516" y="2760918"/>
            <a:ext cx="3578906" cy="2684180"/>
          </a:xfrm>
          <a:prstGeom prst="rect">
            <a:avLst/>
          </a:prstGeom>
        </p:spPr>
      </p:pic>
      <p:pic>
        <p:nvPicPr>
          <p:cNvPr id="4" name="Picture 3" descr="Shower curtain and toilet" title="Bathroom ">
            <a:extLst>
              <a:ext uri="{FF2B5EF4-FFF2-40B4-BE49-F238E27FC236}">
                <a16:creationId xmlns:a16="http://schemas.microsoft.com/office/drawing/2014/main" xmlns="" id="{DF03A44F-483D-4876-BEBA-D160D0FF1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4906" y="2760919"/>
            <a:ext cx="3578904" cy="2684177"/>
          </a:xfrm>
          <a:prstGeom prst="rect">
            <a:avLst/>
          </a:prstGeom>
        </p:spPr>
      </p:pic>
      <p:pic>
        <p:nvPicPr>
          <p:cNvPr id="6" name="Picture 5" descr="Bathroom door and sink" title="Bathroom">
            <a:extLst>
              <a:ext uri="{FF2B5EF4-FFF2-40B4-BE49-F238E27FC236}">
                <a16:creationId xmlns:a16="http://schemas.microsoft.com/office/drawing/2014/main" xmlns="" id="{ABB1EC6E-EC8E-4CD9-AD93-121F8AE482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1720" y="2135640"/>
            <a:ext cx="4022272" cy="3016704"/>
          </a:xfrm>
          <a:prstGeom prst="rect">
            <a:avLst/>
          </a:prstGeom>
        </p:spPr>
      </p:pic>
      <p:sp>
        <p:nvSpPr>
          <p:cNvPr id="10" name="Content Placeholder 9">
            <a:extLst>
              <a:ext uri="{FF2B5EF4-FFF2-40B4-BE49-F238E27FC236}">
                <a16:creationId xmlns:a16="http://schemas.microsoft.com/office/drawing/2014/main" xmlns="" id="{3C9D425B-4717-4928-B82F-5B8A2AC6E96F}"/>
              </a:ext>
            </a:extLst>
          </p:cNvPr>
          <p:cNvSpPr>
            <a:spLocks noGrp="1"/>
          </p:cNvSpPr>
          <p:nvPr>
            <p:ph sz="half" idx="2"/>
          </p:nvPr>
        </p:nvSpPr>
        <p:spPr>
          <a:xfrm>
            <a:off x="4653643" y="1208314"/>
            <a:ext cx="6748056" cy="4871356"/>
          </a:xfrm>
        </p:spPr>
        <p:txBody>
          <a:bodyPr/>
          <a:lstStyle/>
          <a:p>
            <a:pPr marL="0" indent="0">
              <a:buNone/>
            </a:pPr>
            <a:r>
              <a:rPr lang="en-US" dirty="0"/>
              <a:t>Applications – Friends of Man,  A. V. Hunter,</a:t>
            </a:r>
          </a:p>
          <a:p>
            <a:pPr marL="0" indent="0">
              <a:buNone/>
            </a:pPr>
            <a:r>
              <a:rPr lang="en-US" dirty="0"/>
              <a:t>	Habitat for Humanity</a:t>
            </a:r>
          </a:p>
        </p:txBody>
      </p:sp>
      <p:sp>
        <p:nvSpPr>
          <p:cNvPr id="3" name="Title 2"/>
          <p:cNvSpPr>
            <a:spLocks noGrp="1"/>
          </p:cNvSpPr>
          <p:nvPr>
            <p:ph type="title"/>
          </p:nvPr>
        </p:nvSpPr>
        <p:spPr>
          <a:xfrm>
            <a:off x="815749" y="46114"/>
            <a:ext cx="10515600" cy="644262"/>
          </a:xfrm>
        </p:spPr>
        <p:txBody>
          <a:bodyPr>
            <a:normAutofit fontScale="90000"/>
          </a:bodyPr>
          <a:lstStyle/>
          <a:p>
            <a:r>
              <a:rPr lang="en-US"/>
              <a:t>Bathroom Modification</a:t>
            </a:r>
            <a:endParaRPr lang="en-US" dirty="0"/>
          </a:p>
        </p:txBody>
      </p:sp>
    </p:spTree>
    <p:extLst>
      <p:ext uri="{BB962C8B-B14F-4D97-AF65-F5344CB8AC3E}">
        <p14:creationId xmlns:p14="http://schemas.microsoft.com/office/powerpoint/2010/main" val="1318323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descr="Bathroom Modification" title="Bathroom Modification">
            <a:extLst>
              <a:ext uri="{FF2B5EF4-FFF2-40B4-BE49-F238E27FC236}">
                <a16:creationId xmlns:a16="http://schemas.microsoft.com/office/drawing/2014/main" xmlns="" id="{247AB924-1B87-43FC-B7C7-B112D5C51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ower bench modified shower" title="bathroom">
            <a:extLst>
              <a:ext uri="{FF2B5EF4-FFF2-40B4-BE49-F238E27FC236}">
                <a16:creationId xmlns:a16="http://schemas.microsoft.com/office/drawing/2014/main" xmlns="" id="{E51FE0D3-B6B6-4317-8581-60CD559E8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565" y="330045"/>
            <a:ext cx="2988235" cy="3997637"/>
          </a:xfrm>
          <a:prstGeom prst="rect">
            <a:avLst/>
          </a:prstGeom>
        </p:spPr>
      </p:pic>
      <p:pic>
        <p:nvPicPr>
          <p:cNvPr id="17" name="Picture 16" descr="Construction bathroom door" title="Bathroom Door">
            <a:extLst>
              <a:ext uri="{FF2B5EF4-FFF2-40B4-BE49-F238E27FC236}">
                <a16:creationId xmlns:a16="http://schemas.microsoft.com/office/drawing/2014/main" xmlns="" id="{1AED51E6-7FE1-4A08-9616-0AAE04C53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277" y="307731"/>
            <a:ext cx="2998228" cy="3997637"/>
          </a:xfrm>
          <a:prstGeom prst="rect">
            <a:avLst/>
          </a:prstGeom>
        </p:spPr>
      </p:pic>
      <p:pic>
        <p:nvPicPr>
          <p:cNvPr id="15" name="Picture 14" descr="Before photo of bathroom sink, tile, door" title="Bathroom Before Photo">
            <a:extLst>
              <a:ext uri="{FF2B5EF4-FFF2-40B4-BE49-F238E27FC236}">
                <a16:creationId xmlns:a16="http://schemas.microsoft.com/office/drawing/2014/main" xmlns="" id="{526D6938-CD95-4D4D-8EA4-BE7E5022E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30" y="307731"/>
            <a:ext cx="2998228" cy="3997637"/>
          </a:xfrm>
          <a:prstGeom prst="rect">
            <a:avLst/>
          </a:prstGeom>
        </p:spPr>
      </p:pic>
      <p:sp>
        <p:nvSpPr>
          <p:cNvPr id="3" name="Title 2"/>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mj-lt"/>
              </a:rPr>
              <a:t>Bathroom Modification</a:t>
            </a:r>
          </a:p>
        </p:txBody>
      </p:sp>
    </p:spTree>
    <p:extLst>
      <p:ext uri="{BB962C8B-B14F-4D97-AF65-F5344CB8AC3E}">
        <p14:creationId xmlns:p14="http://schemas.microsoft.com/office/powerpoint/2010/main" val="3538689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Content Placeholder 9" descr="Habitat for Humanity&#10;Applied over a year prior to them contacting the veteran" title="Text boxes">
            <a:extLst>
              <a:ext uri="{FF2B5EF4-FFF2-40B4-BE49-F238E27FC236}">
                <a16:creationId xmlns:a16="http://schemas.microsoft.com/office/drawing/2014/main" xmlns="" id="{CF29EB15-943F-4519-A082-1A45B1C6D831}"/>
              </a:ext>
            </a:extLst>
          </p:cNvPr>
          <p:cNvGraphicFramePr>
            <a:graphicFrameLocks noGrp="1"/>
          </p:cNvGraphicFramePr>
          <p:nvPr>
            <p:ph sz="half" idx="2"/>
            <p:extLst>
              <p:ext uri="{D42A27DB-BD31-4B8C-83A1-F6EECF244321}">
                <p14:modId xmlns:p14="http://schemas.microsoft.com/office/powerpoint/2010/main" val="3150990284"/>
              </p:ext>
            </p:extLst>
          </p:nvPr>
        </p:nvGraphicFramePr>
        <p:xfrm>
          <a:off x="4965432" y="2151017"/>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House with stairs leading to deck" title="House with deck">
            <a:extLst>
              <a:ext uri="{FF2B5EF4-FFF2-40B4-BE49-F238E27FC236}">
                <a16:creationId xmlns:a16="http://schemas.microsoft.com/office/drawing/2014/main" xmlns="" id="{F6C72B0F-60C8-4958-AB97-30FACDD43BC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875"/>
          <a:stretch/>
        </p:blipFill>
        <p:spPr>
          <a:xfrm rot="5400000">
            <a:off x="-1111204" y="1111204"/>
            <a:ext cx="6858000" cy="4635591"/>
          </a:xfrm>
          <a:prstGeom prst="rect">
            <a:avLst/>
          </a:prstGeom>
          <a:effectLst/>
        </p:spPr>
      </p:pic>
      <p:sp>
        <p:nvSpPr>
          <p:cNvPr id="3" name="Title 2"/>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latin typeface="+mj-lt"/>
              </a:rPr>
              <a:t>Replace Deck</a:t>
            </a:r>
          </a:p>
        </p:txBody>
      </p:sp>
    </p:spTree>
    <p:extLst>
      <p:ext uri="{BB962C8B-B14F-4D97-AF65-F5344CB8AC3E}">
        <p14:creationId xmlns:p14="http://schemas.microsoft.com/office/powerpoint/2010/main" val="9829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icture of deck floor" title="Deck">
            <a:extLst>
              <a:ext uri="{FF2B5EF4-FFF2-40B4-BE49-F238E27FC236}">
                <a16:creationId xmlns:a16="http://schemas.microsoft.com/office/drawing/2014/main" xmlns="" id="{F1AA5195-CF54-42E2-B73F-602EE7ADD3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1" r="2" b="3412"/>
          <a:stretch/>
        </p:blipFill>
        <p:spPr>
          <a:xfrm rot="5400000">
            <a:off x="5705540" y="982364"/>
            <a:ext cx="3751009" cy="2648371"/>
          </a:xfrm>
          <a:prstGeom prst="rect">
            <a:avLst/>
          </a:prstGeom>
        </p:spPr>
      </p:pic>
      <p:sp>
        <p:nvSpPr>
          <p:cNvPr id="33" name="Rectangle 32" descr="Replace Deck" title="Replace Deck">
            <a:extLst>
              <a:ext uri="{FF2B5EF4-FFF2-40B4-BE49-F238E27FC236}">
                <a16:creationId xmlns:a16="http://schemas.microsoft.com/office/drawing/2014/main" xmlns=""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mj-lt"/>
              </a:rPr>
              <a:t>Replace Deck</a:t>
            </a:r>
          </a:p>
        </p:txBody>
      </p:sp>
      <p:pic>
        <p:nvPicPr>
          <p:cNvPr id="12" name="Picture 11" descr="Progress of building ramp and handrail" title="Deck">
            <a:extLst>
              <a:ext uri="{FF2B5EF4-FFF2-40B4-BE49-F238E27FC236}">
                <a16:creationId xmlns:a16="http://schemas.microsoft.com/office/drawing/2014/main" xmlns="" id="{037D7840-1150-4E1B-BD53-602495FA5C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62" r="29589" b="2"/>
          <a:stretch/>
        </p:blipFill>
        <p:spPr>
          <a:xfrm>
            <a:off x="320041" y="423073"/>
            <a:ext cx="2659472" cy="3766953"/>
          </a:xfrm>
          <a:prstGeom prst="rect">
            <a:avLst/>
          </a:prstGeom>
        </p:spPr>
      </p:pic>
      <p:pic>
        <p:nvPicPr>
          <p:cNvPr id="5" name="Picture 4" descr="Photo of stairs on deck" title="Picture stairs">
            <a:extLst>
              <a:ext uri="{FF2B5EF4-FFF2-40B4-BE49-F238E27FC236}">
                <a16:creationId xmlns:a16="http://schemas.microsoft.com/office/drawing/2014/main" xmlns="" id="{7D0607A7-831F-4D20-9B47-0B57C9671F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55" r="-4" b="3619"/>
          <a:stretch/>
        </p:blipFill>
        <p:spPr>
          <a:xfrm rot="5400000">
            <a:off x="2740835" y="983211"/>
            <a:ext cx="3745293" cy="2646677"/>
          </a:xfrm>
          <a:prstGeom prst="rect">
            <a:avLst/>
          </a:prstGeom>
        </p:spPr>
      </p:pic>
      <p:pic>
        <p:nvPicPr>
          <p:cNvPr id="14" name="Picture 13" descr="Final ramp to deck photo" title="Final ramp">
            <a:extLst>
              <a:ext uri="{FF2B5EF4-FFF2-40B4-BE49-F238E27FC236}">
                <a16:creationId xmlns:a16="http://schemas.microsoft.com/office/drawing/2014/main" xmlns="" id="{00E1FF94-0654-4F60-A4E9-1A8F31A88F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90" r="2" b="2778"/>
          <a:stretch/>
        </p:blipFill>
        <p:spPr>
          <a:xfrm rot="5400000">
            <a:off x="8673848" y="1004677"/>
            <a:ext cx="3751212" cy="2648372"/>
          </a:xfrm>
          <a:prstGeom prst="rect">
            <a:avLst/>
          </a:prstGeom>
        </p:spPr>
      </p:pic>
    </p:spTree>
    <p:extLst>
      <p:ext uri="{BB962C8B-B14F-4D97-AF65-F5344CB8AC3E}">
        <p14:creationId xmlns:p14="http://schemas.microsoft.com/office/powerpoint/2010/main" val="2982885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title="Refrigerator">
            <a:extLst>
              <a:ext uri="{FF2B5EF4-FFF2-40B4-BE49-F238E27FC236}">
                <a16:creationId xmlns:a16="http://schemas.microsoft.com/office/drawing/2014/main" xmlns="" id="{F8655822-05AE-48B8-ADB9-5E4B60731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37684" y="544785"/>
            <a:ext cx="1588946" cy="1191709"/>
          </a:xfrm>
          <a:prstGeom prst="rect">
            <a:avLst/>
          </a:prstGeom>
        </p:spPr>
      </p:pic>
      <p:pic>
        <p:nvPicPr>
          <p:cNvPr id="8" name="Picture 7" title="Water Heater">
            <a:extLst>
              <a:ext uri="{FF2B5EF4-FFF2-40B4-BE49-F238E27FC236}">
                <a16:creationId xmlns:a16="http://schemas.microsoft.com/office/drawing/2014/main" xmlns="" id="{0717E3AE-8D6C-4D2F-9E38-B9336FD7C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35752" y="539660"/>
            <a:ext cx="1547944" cy="1160958"/>
          </a:xfrm>
          <a:prstGeom prst="rect">
            <a:avLst/>
          </a:prstGeom>
        </p:spPr>
      </p:pic>
      <p:pic>
        <p:nvPicPr>
          <p:cNvPr id="16" name="Picture 15" title="Smoke Detector">
            <a:extLst>
              <a:ext uri="{FF2B5EF4-FFF2-40B4-BE49-F238E27FC236}">
                <a16:creationId xmlns:a16="http://schemas.microsoft.com/office/drawing/2014/main" xmlns="" id="{141FE9F4-7933-4DC2-8582-C47BA51992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0314" y="346168"/>
            <a:ext cx="2060468" cy="1545352"/>
          </a:xfrm>
          <a:prstGeom prst="rect">
            <a:avLst/>
          </a:prstGeom>
        </p:spPr>
      </p:pic>
      <p:pic>
        <p:nvPicPr>
          <p:cNvPr id="10" name="Picture 9" title="digital ">
            <a:extLst>
              <a:ext uri="{FF2B5EF4-FFF2-40B4-BE49-F238E27FC236}">
                <a16:creationId xmlns:a16="http://schemas.microsoft.com/office/drawing/2014/main" xmlns="" id="{F294A6F4-EE0F-4527-AA75-30394E785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37689" y="2837662"/>
            <a:ext cx="1588934" cy="1191700"/>
          </a:xfrm>
          <a:prstGeom prst="rect">
            <a:avLst/>
          </a:prstGeom>
        </p:spPr>
      </p:pic>
      <p:pic>
        <p:nvPicPr>
          <p:cNvPr id="6" name="Picture 5" title="Heater">
            <a:extLst>
              <a:ext uri="{FF2B5EF4-FFF2-40B4-BE49-F238E27FC236}">
                <a16:creationId xmlns:a16="http://schemas.microsoft.com/office/drawing/2014/main" xmlns="" id="{D73A5DDB-F381-44D0-B3B0-BE250C9F1E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239242" y="5128369"/>
            <a:ext cx="1582664" cy="1186998"/>
          </a:xfrm>
          <a:prstGeom prst="rect">
            <a:avLst/>
          </a:prstGeom>
        </p:spPr>
      </p:pic>
      <p:sp>
        <p:nvSpPr>
          <p:cNvPr id="21" name="Rectangle 20" title="Energy Resource Center">
            <a:extLst>
              <a:ext uri="{FF2B5EF4-FFF2-40B4-BE49-F238E27FC236}">
                <a16:creationId xmlns:a16="http://schemas.microsoft.com/office/drawing/2014/main" xmlns="" id="{A5A17FC0-D416-4C8B-A9E6-5924D352B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55127" y="2300641"/>
            <a:ext cx="4236873"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title="Thermometer">
            <a:extLst>
              <a:ext uri="{FF2B5EF4-FFF2-40B4-BE49-F238E27FC236}">
                <a16:creationId xmlns:a16="http://schemas.microsoft.com/office/drawing/2014/main" xmlns="" id="{EB5DB807-D66F-450D-B99B-5C5334B311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101834" y="3120860"/>
            <a:ext cx="3875397" cy="2906548"/>
          </a:xfrm>
          <a:prstGeom prst="rect">
            <a:avLst/>
          </a:prstGeom>
        </p:spPr>
      </p:pic>
      <p:sp>
        <p:nvSpPr>
          <p:cNvPr id="3" name="Title 2"/>
          <p:cNvSpPr>
            <a:spLocks noGrp="1"/>
          </p:cNvSpPr>
          <p:nvPr>
            <p:ph type="title"/>
          </p:nvPr>
        </p:nvSpPr>
        <p:spPr>
          <a:xfrm>
            <a:off x="8282152" y="2916520"/>
            <a:ext cx="2840391" cy="2309364"/>
          </a:xfrm>
        </p:spPr>
        <p:txBody>
          <a:bodyPr vert="horz" lIns="91440" tIns="45720" rIns="91440" bIns="45720" rtlCol="0" anchor="b">
            <a:normAutofit/>
          </a:bodyPr>
          <a:lstStyle/>
          <a:p>
            <a:r>
              <a:rPr lang="en-US" sz="4800" kern="1200">
                <a:solidFill>
                  <a:srgbClr val="FFFFFF"/>
                </a:solidFill>
                <a:latin typeface="+mj-lt"/>
                <a:ea typeface="+mj-ea"/>
                <a:cs typeface="+mj-cs"/>
              </a:rPr>
              <a:t>Energy Resource Center</a:t>
            </a:r>
          </a:p>
        </p:txBody>
      </p:sp>
    </p:spTree>
    <p:extLst>
      <p:ext uri="{BB962C8B-B14F-4D97-AF65-F5344CB8AC3E}">
        <p14:creationId xmlns:p14="http://schemas.microsoft.com/office/powerpoint/2010/main" val="2502975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title="The Independence Center VIC">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title="Recliner in living room">
            <a:extLst>
              <a:ext uri="{FF2B5EF4-FFF2-40B4-BE49-F238E27FC236}">
                <a16:creationId xmlns:a16="http://schemas.microsoft.com/office/drawing/2014/main" xmlns="" id="{3C8D3DEE-0837-4838-931B-7780A0B510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49180" y="807435"/>
            <a:ext cx="3997637" cy="2998228"/>
          </a:xfrm>
          <a:prstGeom prst="rect">
            <a:avLst/>
          </a:prstGeom>
        </p:spPr>
      </p:pic>
      <p:pic>
        <p:nvPicPr>
          <p:cNvPr id="9" name="Picture 8" title="medical wheelchair">
            <a:extLst>
              <a:ext uri="{FF2B5EF4-FFF2-40B4-BE49-F238E27FC236}">
                <a16:creationId xmlns:a16="http://schemas.microsoft.com/office/drawing/2014/main" xmlns="" id="{D253FF6E-251D-406F-8C22-A9D39BE7B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45183" y="807435"/>
            <a:ext cx="3997637" cy="2998228"/>
          </a:xfrm>
          <a:prstGeom prst="rect">
            <a:avLst/>
          </a:prstGeom>
        </p:spPr>
      </p:pic>
      <p:sp>
        <p:nvSpPr>
          <p:cNvPr id="3" name="Title 2"/>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mj-lt"/>
              </a:rPr>
              <a:t>The Independence Center - VIC</a:t>
            </a:r>
          </a:p>
        </p:txBody>
      </p:sp>
    </p:spTree>
    <p:extLst>
      <p:ext uri="{BB962C8B-B14F-4D97-AF65-F5344CB8AC3E}">
        <p14:creationId xmlns:p14="http://schemas.microsoft.com/office/powerpoint/2010/main" val="398167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A71A2-AE3C-483A-AFD1-1AC6AC1D0900}"/>
              </a:ext>
            </a:extLst>
          </p:cNvPr>
          <p:cNvSpPr>
            <a:spLocks noGrp="1"/>
          </p:cNvSpPr>
          <p:nvPr>
            <p:ph type="title"/>
          </p:nvPr>
        </p:nvSpPr>
        <p:spPr/>
        <p:txBody>
          <a:bodyPr>
            <a:noAutofit/>
          </a:bodyPr>
          <a:lstStyle/>
          <a:p>
            <a:r>
              <a:rPr lang="en-US" sz="4400" dirty="0"/>
              <a:t>Challenges &amp; Lessons Learned - Outreach</a:t>
            </a:r>
          </a:p>
        </p:txBody>
      </p:sp>
      <p:sp>
        <p:nvSpPr>
          <p:cNvPr id="3" name="Content Placeholder 2">
            <a:extLst>
              <a:ext uri="{FF2B5EF4-FFF2-40B4-BE49-F238E27FC236}">
                <a16:creationId xmlns:a16="http://schemas.microsoft.com/office/drawing/2014/main" xmlns="" id="{A8E05909-54DA-4C47-AD38-F62E6CC63D21}"/>
              </a:ext>
            </a:extLst>
          </p:cNvPr>
          <p:cNvSpPr>
            <a:spLocks noGrp="1"/>
          </p:cNvSpPr>
          <p:nvPr>
            <p:ph sz="half" idx="1"/>
          </p:nvPr>
        </p:nvSpPr>
        <p:spPr>
          <a:xfrm>
            <a:off x="815749" y="1441903"/>
            <a:ext cx="10037308" cy="4610553"/>
          </a:xfrm>
        </p:spPr>
        <p:txBody>
          <a:bodyPr>
            <a:normAutofit fontScale="85000" lnSpcReduction="20000"/>
          </a:bodyPr>
          <a:lstStyle/>
          <a:p>
            <a:r>
              <a:rPr lang="en-US" dirty="0"/>
              <a:t>Rural Community – Lack of Services</a:t>
            </a:r>
          </a:p>
          <a:p>
            <a:pPr lvl="1"/>
            <a:r>
              <a:rPr lang="en-US" dirty="0"/>
              <a:t>Transportation, Housing, OT Assessment, Isolation </a:t>
            </a:r>
          </a:p>
          <a:p>
            <a:pPr marL="0" indent="0">
              <a:buNone/>
            </a:pPr>
            <a:endParaRPr lang="en-US" dirty="0"/>
          </a:p>
          <a:p>
            <a:r>
              <a:rPr lang="en-US" dirty="0"/>
              <a:t>Family Support</a:t>
            </a:r>
          </a:p>
          <a:p>
            <a:pPr marL="0" indent="0">
              <a:buNone/>
            </a:pPr>
            <a:endParaRPr lang="en-US" dirty="0"/>
          </a:p>
          <a:p>
            <a:r>
              <a:rPr lang="en-US" dirty="0"/>
              <a:t>Veteran Attitude to Receive Support</a:t>
            </a:r>
          </a:p>
          <a:p>
            <a:pPr lvl="1"/>
            <a:r>
              <a:rPr lang="en-US" dirty="0"/>
              <a:t>Owning Own Limitations</a:t>
            </a:r>
          </a:p>
          <a:p>
            <a:pPr lvl="1"/>
            <a:r>
              <a:rPr lang="en-US" dirty="0"/>
              <a:t>Prior Experience with the VA</a:t>
            </a:r>
          </a:p>
          <a:p>
            <a:endParaRPr lang="en-US" dirty="0"/>
          </a:p>
          <a:p>
            <a:r>
              <a:rPr lang="en-US" dirty="0"/>
              <a:t>Healthcare access</a:t>
            </a:r>
          </a:p>
          <a:p>
            <a:endParaRPr lang="en-US" dirty="0"/>
          </a:p>
          <a:p>
            <a:r>
              <a:rPr lang="en-US" dirty="0"/>
              <a:t>Programming limitations</a:t>
            </a:r>
          </a:p>
        </p:txBody>
      </p:sp>
    </p:spTree>
    <p:extLst>
      <p:ext uri="{BB962C8B-B14F-4D97-AF65-F5344CB8AC3E}">
        <p14:creationId xmlns:p14="http://schemas.microsoft.com/office/powerpoint/2010/main" val="272176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784AE-C5CA-4343-B01B-E9F737550482}"/>
              </a:ext>
            </a:extLst>
          </p:cNvPr>
          <p:cNvSpPr>
            <a:spLocks noGrp="1"/>
          </p:cNvSpPr>
          <p:nvPr>
            <p:ph type="title"/>
          </p:nvPr>
        </p:nvSpPr>
        <p:spPr>
          <a:xfrm>
            <a:off x="815749" y="46114"/>
            <a:ext cx="10515600" cy="644262"/>
          </a:xfrm>
        </p:spPr>
        <p:txBody>
          <a:bodyPr>
            <a:noAutofit/>
          </a:bodyPr>
          <a:lstStyle/>
          <a:p>
            <a:r>
              <a:rPr lang="en-US" sz="4800" dirty="0"/>
              <a:t>Challenges &amp; Lessons Learned - VIC</a:t>
            </a:r>
          </a:p>
        </p:txBody>
      </p:sp>
      <p:sp>
        <p:nvSpPr>
          <p:cNvPr id="3" name="Text Placeholder 2">
            <a:extLst>
              <a:ext uri="{FF2B5EF4-FFF2-40B4-BE49-F238E27FC236}">
                <a16:creationId xmlns:a16="http://schemas.microsoft.com/office/drawing/2014/main" xmlns="" id="{9689E9C2-4F68-464C-ABA6-3031C7F38E80}"/>
              </a:ext>
            </a:extLst>
          </p:cNvPr>
          <p:cNvSpPr>
            <a:spLocks noGrp="1"/>
          </p:cNvSpPr>
          <p:nvPr>
            <p:ph type="body" sz="quarter" idx="10"/>
          </p:nvPr>
        </p:nvSpPr>
        <p:spPr>
          <a:xfrm>
            <a:off x="508000" y="1411552"/>
            <a:ext cx="11176000" cy="4570148"/>
          </a:xfrm>
        </p:spPr>
        <p:txBody>
          <a:bodyPr>
            <a:normAutofit fontScale="92500" lnSpcReduction="20000"/>
          </a:bodyPr>
          <a:lstStyle/>
          <a:p>
            <a:pPr>
              <a:lnSpc>
                <a:spcPct val="150000"/>
              </a:lnSpc>
            </a:pPr>
            <a:r>
              <a:rPr lang="en-US" dirty="0"/>
              <a:t>Caregiving in rural communities</a:t>
            </a:r>
          </a:p>
          <a:p>
            <a:pPr>
              <a:lnSpc>
                <a:spcPct val="150000"/>
              </a:lnSpc>
            </a:pPr>
            <a:r>
              <a:rPr lang="en-US" dirty="0"/>
              <a:t>Internet access in rural areas</a:t>
            </a:r>
          </a:p>
          <a:p>
            <a:pPr>
              <a:lnSpc>
                <a:spcPct val="150000"/>
              </a:lnSpc>
            </a:pPr>
            <a:r>
              <a:rPr lang="en-US" dirty="0"/>
              <a:t>Age of Veterans and internet capabilities</a:t>
            </a:r>
          </a:p>
          <a:p>
            <a:pPr>
              <a:lnSpc>
                <a:spcPct val="150000"/>
              </a:lnSpc>
            </a:pPr>
            <a:r>
              <a:rPr lang="en-US" dirty="0"/>
              <a:t>Each VAMC is different and funding is controlled locally</a:t>
            </a:r>
          </a:p>
          <a:p>
            <a:pPr>
              <a:lnSpc>
                <a:spcPct val="150000"/>
              </a:lnSpc>
            </a:pPr>
            <a:r>
              <a:rPr lang="en-US" dirty="0"/>
              <a:t>Not all Veterans who are eligible are connected to the VA</a:t>
            </a:r>
          </a:p>
          <a:p>
            <a:pPr>
              <a:lnSpc>
                <a:spcPct val="150000"/>
              </a:lnSpc>
            </a:pPr>
            <a:r>
              <a:rPr lang="en-US" dirty="0"/>
              <a:t>VA oversight &amp; compliance vs. Veteran empowerment &amp; dignity of risk</a:t>
            </a:r>
          </a:p>
          <a:p>
            <a:pPr>
              <a:lnSpc>
                <a:spcPct val="150000"/>
              </a:lnSpc>
            </a:pPr>
            <a:r>
              <a:rPr lang="en-US" dirty="0"/>
              <a:t>Impact of Veterans using non-VA care on Veteran Directed Care</a:t>
            </a:r>
          </a:p>
        </p:txBody>
      </p:sp>
    </p:spTree>
    <p:extLst>
      <p:ext uri="{BB962C8B-B14F-4D97-AF65-F5344CB8AC3E}">
        <p14:creationId xmlns:p14="http://schemas.microsoft.com/office/powerpoint/2010/main" val="30429234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49" y="173114"/>
            <a:ext cx="10515600" cy="644262"/>
          </a:xfrm>
        </p:spPr>
        <p:txBody>
          <a:bodyPr>
            <a:normAutofit fontScale="90000"/>
          </a:bodyPr>
          <a:lstStyle/>
          <a:p>
            <a:r>
              <a:rPr lang="en-US" dirty="0"/>
              <a:t>The Independence Center	</a:t>
            </a:r>
          </a:p>
        </p:txBody>
      </p:sp>
      <p:sp>
        <p:nvSpPr>
          <p:cNvPr id="3" name="Text Placeholder 2"/>
          <p:cNvSpPr>
            <a:spLocks noGrp="1"/>
          </p:cNvSpPr>
          <p:nvPr>
            <p:ph type="body" sz="quarter" idx="10"/>
          </p:nvPr>
        </p:nvSpPr>
        <p:spPr>
          <a:xfrm>
            <a:off x="1433015" y="1411552"/>
            <a:ext cx="8966580" cy="3187744"/>
          </a:xfrm>
        </p:spPr>
        <p:txBody>
          <a:bodyPr>
            <a:noAutofit/>
          </a:bodyPr>
          <a:lstStyle/>
          <a:p>
            <a:endParaRPr lang="en-US" sz="3600" dirty="0"/>
          </a:p>
          <a:p>
            <a:pPr marL="0" indent="0" algn="ctr">
              <a:buNone/>
            </a:pPr>
            <a:r>
              <a:rPr lang="en-US" sz="3600" i="1" dirty="0"/>
              <a:t>Working with people with disabilities,</a:t>
            </a:r>
          </a:p>
          <a:p>
            <a:pPr marL="0" indent="0" algn="ctr">
              <a:buNone/>
            </a:pPr>
            <a:r>
              <a:rPr lang="en-US" sz="3600" i="1" dirty="0"/>
              <a:t>their families and the community,</a:t>
            </a:r>
          </a:p>
          <a:p>
            <a:pPr marL="0" indent="0" algn="ctr">
              <a:buNone/>
            </a:pPr>
            <a:r>
              <a:rPr lang="en-US" sz="3600" i="1" dirty="0"/>
              <a:t>we create independence so that all may thrive.  </a:t>
            </a:r>
          </a:p>
        </p:txBody>
      </p:sp>
    </p:spTree>
    <p:extLst>
      <p:ext uri="{BB962C8B-B14F-4D97-AF65-F5344CB8AC3E}">
        <p14:creationId xmlns:p14="http://schemas.microsoft.com/office/powerpoint/2010/main" val="424911993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F1335-E131-4C27-A039-B02076DBE910}"/>
              </a:ext>
            </a:extLst>
          </p:cNvPr>
          <p:cNvSpPr>
            <a:spLocks noGrp="1"/>
          </p:cNvSpPr>
          <p:nvPr>
            <p:ph type="title"/>
          </p:nvPr>
        </p:nvSpPr>
        <p:spPr/>
        <p:txBody>
          <a:bodyPr>
            <a:normAutofit fontScale="90000"/>
          </a:bodyPr>
          <a:lstStyle/>
          <a:p>
            <a:r>
              <a:rPr lang="en-US" dirty="0"/>
              <a:t>Best Practices	</a:t>
            </a:r>
          </a:p>
        </p:txBody>
      </p:sp>
      <p:sp>
        <p:nvSpPr>
          <p:cNvPr id="3" name="Text Placeholder 2">
            <a:extLst>
              <a:ext uri="{FF2B5EF4-FFF2-40B4-BE49-F238E27FC236}">
                <a16:creationId xmlns:a16="http://schemas.microsoft.com/office/drawing/2014/main" xmlns="" id="{0209BC57-206C-4834-99B9-6D5C23947974}"/>
              </a:ext>
            </a:extLst>
          </p:cNvPr>
          <p:cNvSpPr>
            <a:spLocks noGrp="1"/>
          </p:cNvSpPr>
          <p:nvPr>
            <p:ph type="body" sz="quarter" idx="10"/>
          </p:nvPr>
        </p:nvSpPr>
        <p:spPr>
          <a:xfrm>
            <a:off x="508000" y="1411552"/>
            <a:ext cx="11176000" cy="4612176"/>
          </a:xfrm>
        </p:spPr>
        <p:txBody>
          <a:bodyPr>
            <a:normAutofit lnSpcReduction="10000"/>
          </a:bodyPr>
          <a:lstStyle/>
          <a:p>
            <a:pPr marL="457200" lvl="1" indent="0">
              <a:buNone/>
            </a:pPr>
            <a:r>
              <a:rPr lang="en-US" sz="2400" dirty="0"/>
              <a:t>Outreach</a:t>
            </a:r>
          </a:p>
          <a:p>
            <a:pPr lvl="1"/>
            <a:r>
              <a:rPr lang="en-US" sz="2400" dirty="0"/>
              <a:t>Be ready and available when an opportunity arises</a:t>
            </a:r>
          </a:p>
          <a:p>
            <a:pPr lvl="1"/>
            <a:r>
              <a:rPr lang="en-US" sz="2400" dirty="0"/>
              <a:t>Develop and trust community partnerships</a:t>
            </a:r>
          </a:p>
          <a:p>
            <a:pPr lvl="1"/>
            <a:r>
              <a:rPr lang="en-US" sz="2400" dirty="0"/>
              <a:t>Peer Support residing in the community</a:t>
            </a:r>
          </a:p>
          <a:p>
            <a:pPr lvl="1"/>
            <a:r>
              <a:rPr lang="en-US" sz="2400" dirty="0"/>
              <a:t>Leverage partnerships</a:t>
            </a:r>
          </a:p>
          <a:p>
            <a:pPr lvl="1"/>
            <a:endParaRPr lang="en-US" sz="2400" dirty="0"/>
          </a:p>
          <a:p>
            <a:pPr marL="457200" lvl="1" indent="0">
              <a:buNone/>
            </a:pPr>
            <a:r>
              <a:rPr lang="en-US" sz="2400" dirty="0"/>
              <a:t>Reaching Veterans</a:t>
            </a:r>
          </a:p>
          <a:p>
            <a:pPr lvl="1"/>
            <a:r>
              <a:rPr lang="en-US" sz="2400" dirty="0"/>
              <a:t>Military culture</a:t>
            </a:r>
          </a:p>
          <a:p>
            <a:pPr lvl="1"/>
            <a:r>
              <a:rPr lang="en-US" sz="2400" dirty="0"/>
              <a:t>Advertising to Veterans directly</a:t>
            </a:r>
          </a:p>
          <a:p>
            <a:pPr lvl="1"/>
            <a:r>
              <a:rPr lang="en-US" sz="2400" dirty="0"/>
              <a:t>Word of mouth from Veterans</a:t>
            </a:r>
          </a:p>
          <a:p>
            <a:pPr lvl="1"/>
            <a:r>
              <a:rPr lang="en-US" sz="2400" dirty="0"/>
              <a:t>Have you ever served in the military?</a:t>
            </a:r>
          </a:p>
          <a:p>
            <a:pPr lvl="1"/>
            <a:r>
              <a:rPr lang="en-US" sz="2400" dirty="0"/>
              <a:t>Teaching Veterans self-advocacy and empowerment</a:t>
            </a:r>
          </a:p>
          <a:p>
            <a:endParaRPr lang="en-US" dirty="0"/>
          </a:p>
        </p:txBody>
      </p:sp>
    </p:spTree>
    <p:extLst>
      <p:ext uri="{BB962C8B-B14F-4D97-AF65-F5344CB8AC3E}">
        <p14:creationId xmlns:p14="http://schemas.microsoft.com/office/powerpoint/2010/main" val="12032361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49" y="173114"/>
            <a:ext cx="10515600" cy="644262"/>
          </a:xfrm>
        </p:spPr>
        <p:txBody>
          <a:bodyPr>
            <a:normAutofit fontScale="90000"/>
          </a:bodyPr>
          <a:lstStyle/>
          <a:p>
            <a:r>
              <a:rPr lang="en-US" dirty="0"/>
              <a:t>The Independence Center	</a:t>
            </a:r>
          </a:p>
        </p:txBody>
      </p:sp>
      <p:sp>
        <p:nvSpPr>
          <p:cNvPr id="3" name="Text Placeholder 2"/>
          <p:cNvSpPr>
            <a:spLocks noGrp="1"/>
          </p:cNvSpPr>
          <p:nvPr>
            <p:ph type="body" sz="quarter" idx="10"/>
          </p:nvPr>
        </p:nvSpPr>
        <p:spPr>
          <a:xfrm>
            <a:off x="1433015" y="1411552"/>
            <a:ext cx="8966580" cy="3187744"/>
          </a:xfrm>
        </p:spPr>
        <p:txBody>
          <a:bodyPr>
            <a:noAutofit/>
          </a:bodyPr>
          <a:lstStyle/>
          <a:p>
            <a:endParaRPr lang="en-US" sz="3600" dirty="0"/>
          </a:p>
          <a:p>
            <a:pPr marL="0" indent="0" algn="ctr">
              <a:buNone/>
            </a:pPr>
            <a:r>
              <a:rPr lang="en-US" sz="3600" i="1" dirty="0"/>
              <a:t>Working with people with disabilities,</a:t>
            </a:r>
          </a:p>
          <a:p>
            <a:pPr marL="0" indent="0" algn="ctr">
              <a:buNone/>
            </a:pPr>
            <a:r>
              <a:rPr lang="en-US" sz="3600" i="1" dirty="0"/>
              <a:t>their families and the community,</a:t>
            </a:r>
          </a:p>
          <a:p>
            <a:pPr marL="0" indent="0" algn="ctr">
              <a:buNone/>
            </a:pPr>
            <a:r>
              <a:rPr lang="en-US" sz="3600" i="1" dirty="0"/>
              <a:t>we create independence so that all may thrive.  </a:t>
            </a:r>
          </a:p>
        </p:txBody>
      </p:sp>
    </p:spTree>
    <p:extLst>
      <p:ext uri="{BB962C8B-B14F-4D97-AF65-F5344CB8AC3E}">
        <p14:creationId xmlns:p14="http://schemas.microsoft.com/office/powerpoint/2010/main" val="2803510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IC is the local home of civil rights for people with disabilities</a:t>
            </a:r>
          </a:p>
          <a:p>
            <a:endParaRPr lang="en-US" dirty="0"/>
          </a:p>
          <a:p>
            <a:r>
              <a:rPr lang="en-US" dirty="0"/>
              <a:t>Founded by people with disabilities who saw a need for independent living services and home health services in the community</a:t>
            </a:r>
          </a:p>
          <a:p>
            <a:endParaRPr lang="en-US" dirty="0"/>
          </a:p>
          <a:p>
            <a:pPr lvl="1"/>
            <a:r>
              <a:rPr lang="en-US" dirty="0"/>
              <a:t>In 1987,  home health services began</a:t>
            </a:r>
          </a:p>
          <a:p>
            <a:pPr lvl="1"/>
            <a:r>
              <a:rPr lang="en-US" dirty="0"/>
              <a:t>In 1994,  The Independence Center (The IC) joined home health</a:t>
            </a:r>
          </a:p>
          <a:p>
            <a:pPr lvl="1"/>
            <a:r>
              <a:rPr lang="en-US" dirty="0"/>
              <a:t>In December 2015, Veteran in Charge came to The IC</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The Independence Center</a:t>
            </a:r>
          </a:p>
        </p:txBody>
      </p:sp>
    </p:spTree>
    <p:extLst>
      <p:ext uri="{BB962C8B-B14F-4D97-AF65-F5344CB8AC3E}">
        <p14:creationId xmlns:p14="http://schemas.microsoft.com/office/powerpoint/2010/main" val="138162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Problem: Social Model, Dependence on others, attitudes and environments create limitations for people with disabilities.&#10;Problem Medical Model: Physical or mental impairment perceived limited skills or abilities&#10;Source of Problems Social Problem: Attitudes disability is a common part of the human condition &#10;Source of Problems Medical Model: Attitudes individual needs to be fixed&#10;Solution to Problem: Social Model: Barrier removal, civil rights and advocacy, veteran control over services, peer models and supports, self-help. &#10;Medical Model: Treatment from professionals" title="Social Model VS Medical Model Chart">
            <a:extLst>
              <a:ext uri="{FF2B5EF4-FFF2-40B4-BE49-F238E27FC236}">
                <a16:creationId xmlns:a16="http://schemas.microsoft.com/office/drawing/2014/main" xmlns="" id="{6586BB31-C002-4E21-9C98-890D1490F8CC}"/>
              </a:ext>
            </a:extLst>
          </p:cNvPr>
          <p:cNvGraphicFramePr>
            <a:graphicFrameLocks/>
          </p:cNvGraphicFramePr>
          <p:nvPr>
            <p:extLst>
              <p:ext uri="{D42A27DB-BD31-4B8C-83A1-F6EECF244321}">
                <p14:modId xmlns:p14="http://schemas.microsoft.com/office/powerpoint/2010/main" val="3577967097"/>
              </p:ext>
            </p:extLst>
          </p:nvPr>
        </p:nvGraphicFramePr>
        <p:xfrm>
          <a:off x="651163" y="2196975"/>
          <a:ext cx="10680185" cy="3746625"/>
        </p:xfrm>
        <a:graphic>
          <a:graphicData uri="http://schemas.openxmlformats.org/drawingml/2006/table">
            <a:tbl>
              <a:tblPr firstRow="1" firstCol="1" bandRow="1">
                <a:tableStyleId>{5C22544A-7EE6-4342-B048-85BDC9FD1C3A}</a:tableStyleId>
              </a:tblPr>
              <a:tblGrid>
                <a:gridCol w="2729779">
                  <a:extLst>
                    <a:ext uri="{9D8B030D-6E8A-4147-A177-3AD203B41FA5}">
                      <a16:colId xmlns:a16="http://schemas.microsoft.com/office/drawing/2014/main" xmlns="" val="3324399727"/>
                    </a:ext>
                  </a:extLst>
                </a:gridCol>
                <a:gridCol w="4449957">
                  <a:extLst>
                    <a:ext uri="{9D8B030D-6E8A-4147-A177-3AD203B41FA5}">
                      <a16:colId xmlns:a16="http://schemas.microsoft.com/office/drawing/2014/main" xmlns="" val="3614636209"/>
                    </a:ext>
                  </a:extLst>
                </a:gridCol>
                <a:gridCol w="3500449">
                  <a:extLst>
                    <a:ext uri="{9D8B030D-6E8A-4147-A177-3AD203B41FA5}">
                      <a16:colId xmlns:a16="http://schemas.microsoft.com/office/drawing/2014/main" xmlns="" val="2012084060"/>
                    </a:ext>
                  </a:extLst>
                </a:gridCol>
              </a:tblGrid>
              <a:tr h="326343">
                <a:tc>
                  <a:txBody>
                    <a:bodyPr/>
                    <a:lstStyle/>
                    <a:p>
                      <a:pPr marL="0" marR="0">
                        <a:lnSpc>
                          <a:spcPct val="107000"/>
                        </a:lnSpc>
                        <a:spcBef>
                          <a:spcPts val="0"/>
                        </a:spcBef>
                        <a:spcAft>
                          <a:spcPts val="0"/>
                        </a:spcAft>
                      </a:pPr>
                      <a:r>
                        <a:rPr lang="en-US" sz="2000" dirty="0">
                          <a:effectLst/>
                          <a:latin typeface="Gill Sans MT" panose="020B0502020104020203" pitchFamily="34" charset="0"/>
                        </a:rPr>
                        <a:t> </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0" marR="0">
                        <a:lnSpc>
                          <a:spcPct val="107000"/>
                        </a:lnSpc>
                        <a:spcBef>
                          <a:spcPts val="0"/>
                        </a:spcBef>
                        <a:spcAft>
                          <a:spcPts val="0"/>
                        </a:spcAft>
                      </a:pPr>
                      <a:r>
                        <a:rPr lang="en-US" sz="2000" dirty="0">
                          <a:effectLst/>
                          <a:latin typeface="Gill Sans MT" panose="020B0502020104020203" pitchFamily="34" charset="0"/>
                        </a:rPr>
                        <a:t>Social Model</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0" marR="0">
                        <a:lnSpc>
                          <a:spcPct val="107000"/>
                        </a:lnSpc>
                        <a:spcBef>
                          <a:spcPts val="0"/>
                        </a:spcBef>
                        <a:spcAft>
                          <a:spcPts val="0"/>
                        </a:spcAft>
                      </a:pPr>
                      <a:r>
                        <a:rPr lang="en-US" sz="2000" dirty="0">
                          <a:effectLst/>
                          <a:latin typeface="Gill Sans MT" panose="020B0502020104020203" pitchFamily="34" charset="0"/>
                        </a:rPr>
                        <a:t>Medical Model</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extLst>
                  <a:ext uri="{0D108BD9-81ED-4DB2-BD59-A6C34878D82A}">
                    <a16:rowId xmlns:a16="http://schemas.microsoft.com/office/drawing/2014/main" xmlns="" val="1060548362"/>
                  </a:ext>
                </a:extLst>
              </a:tr>
              <a:tr h="1023844">
                <a:tc>
                  <a:txBody>
                    <a:bodyPr/>
                    <a:lstStyle/>
                    <a:p>
                      <a:pPr marL="0" marR="0">
                        <a:lnSpc>
                          <a:spcPct val="107000"/>
                        </a:lnSpc>
                        <a:spcBef>
                          <a:spcPts val="0"/>
                        </a:spcBef>
                        <a:spcAft>
                          <a:spcPts val="0"/>
                        </a:spcAft>
                      </a:pPr>
                      <a:r>
                        <a:rPr lang="en-US" sz="2000" dirty="0">
                          <a:effectLst/>
                          <a:latin typeface="Gill Sans MT" panose="020B0502020104020203" pitchFamily="34" charset="0"/>
                        </a:rPr>
                        <a:t>Problem:</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0" marR="0">
                        <a:lnSpc>
                          <a:spcPct val="107000"/>
                        </a:lnSpc>
                        <a:spcBef>
                          <a:spcPts val="0"/>
                        </a:spcBef>
                        <a:spcAft>
                          <a:spcPts val="0"/>
                        </a:spcAft>
                      </a:pPr>
                      <a:r>
                        <a:rPr lang="en-US" sz="2000" dirty="0">
                          <a:effectLst/>
                          <a:latin typeface="Gill Sans MT" panose="020B0502020104020203" pitchFamily="34" charset="0"/>
                        </a:rPr>
                        <a:t>Dependence on others; attitudes and environments create limitations for people with disabilities </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0" marR="0">
                        <a:lnSpc>
                          <a:spcPct val="107000"/>
                        </a:lnSpc>
                        <a:spcBef>
                          <a:spcPts val="0"/>
                        </a:spcBef>
                        <a:spcAft>
                          <a:spcPts val="0"/>
                        </a:spcAft>
                      </a:pPr>
                      <a:r>
                        <a:rPr lang="en-US" sz="2000" dirty="0">
                          <a:effectLst/>
                          <a:latin typeface="Gill Sans MT" panose="020B0502020104020203" pitchFamily="34" charset="0"/>
                        </a:rPr>
                        <a:t>Physical or mental impairment; perceived limited skills or abilities</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extLst>
                  <a:ext uri="{0D108BD9-81ED-4DB2-BD59-A6C34878D82A}">
                    <a16:rowId xmlns:a16="http://schemas.microsoft.com/office/drawing/2014/main" xmlns="" val="2205744933"/>
                  </a:ext>
                </a:extLst>
              </a:tr>
              <a:tr h="675093">
                <a:tc>
                  <a:txBody>
                    <a:bodyPr/>
                    <a:lstStyle/>
                    <a:p>
                      <a:pPr marL="0" marR="0">
                        <a:lnSpc>
                          <a:spcPct val="107000"/>
                        </a:lnSpc>
                        <a:spcBef>
                          <a:spcPts val="0"/>
                        </a:spcBef>
                        <a:spcAft>
                          <a:spcPts val="0"/>
                        </a:spcAft>
                      </a:pPr>
                      <a:r>
                        <a:rPr lang="en-US" sz="2000">
                          <a:effectLst/>
                          <a:latin typeface="Gill Sans MT" panose="020B0502020104020203" pitchFamily="34" charset="0"/>
                        </a:rPr>
                        <a:t>Source of Problem: </a:t>
                      </a:r>
                      <a:endParaRPr lang="en-US" sz="200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0" marR="0">
                        <a:lnSpc>
                          <a:spcPct val="107000"/>
                        </a:lnSpc>
                        <a:spcBef>
                          <a:spcPts val="0"/>
                        </a:spcBef>
                        <a:spcAft>
                          <a:spcPts val="0"/>
                        </a:spcAft>
                      </a:pPr>
                      <a:r>
                        <a:rPr lang="en-US" sz="2000">
                          <a:effectLst/>
                          <a:latin typeface="Gill Sans MT" panose="020B0502020104020203" pitchFamily="34" charset="0"/>
                        </a:rPr>
                        <a:t>Attitudes: disability is a common part of the human condition</a:t>
                      </a:r>
                      <a:endParaRPr lang="en-US" sz="200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0" marR="0">
                        <a:lnSpc>
                          <a:spcPct val="107000"/>
                        </a:lnSpc>
                        <a:spcBef>
                          <a:spcPts val="0"/>
                        </a:spcBef>
                        <a:spcAft>
                          <a:spcPts val="0"/>
                        </a:spcAft>
                      </a:pPr>
                      <a:r>
                        <a:rPr lang="en-US" sz="2000" dirty="0">
                          <a:effectLst/>
                          <a:latin typeface="Gill Sans MT" panose="020B0502020104020203" pitchFamily="34" charset="0"/>
                        </a:rPr>
                        <a:t>Attitudes: individual needs to be “fixed”</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extLst>
                  <a:ext uri="{0D108BD9-81ED-4DB2-BD59-A6C34878D82A}">
                    <a16:rowId xmlns:a16="http://schemas.microsoft.com/office/drawing/2014/main" xmlns="" val="3011626450"/>
                  </a:ext>
                </a:extLst>
              </a:tr>
              <a:tr h="1721345">
                <a:tc>
                  <a:txBody>
                    <a:bodyPr/>
                    <a:lstStyle/>
                    <a:p>
                      <a:pPr marL="0" marR="0">
                        <a:lnSpc>
                          <a:spcPct val="107000"/>
                        </a:lnSpc>
                        <a:spcBef>
                          <a:spcPts val="0"/>
                        </a:spcBef>
                        <a:spcAft>
                          <a:spcPts val="0"/>
                        </a:spcAft>
                      </a:pPr>
                      <a:r>
                        <a:rPr lang="en-US" sz="2000" dirty="0">
                          <a:effectLst/>
                          <a:latin typeface="Gill Sans MT" panose="020B0502020104020203" pitchFamily="34" charset="0"/>
                        </a:rPr>
                        <a:t>Solution to Problem</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Gill Sans MT" panose="020B0502020104020203" pitchFamily="34" charset="0"/>
                        </a:rPr>
                        <a:t>Barrier removal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Gill Sans MT" panose="020B0502020104020203" pitchFamily="34" charset="0"/>
                        </a:rPr>
                        <a:t>Civil Rights and advocacy</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Gill Sans MT" panose="020B0502020104020203" pitchFamily="34" charset="0"/>
                        </a:rPr>
                        <a:t>Veteran control over services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Gill Sans MT" panose="020B0502020104020203" pitchFamily="34" charset="0"/>
                        </a:rPr>
                        <a:t>Peer models and support</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Gill Sans MT" panose="020B0502020104020203" pitchFamily="34" charset="0"/>
                        </a:rPr>
                        <a:t>Self-help</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tc>
                  <a:txBody>
                    <a:bodyPr/>
                    <a:lstStyle/>
                    <a:p>
                      <a:pPr marL="0" marR="0">
                        <a:lnSpc>
                          <a:spcPct val="107000"/>
                        </a:lnSpc>
                        <a:spcBef>
                          <a:spcPts val="0"/>
                        </a:spcBef>
                        <a:spcAft>
                          <a:spcPts val="0"/>
                        </a:spcAft>
                      </a:pPr>
                      <a:r>
                        <a:rPr lang="en-US" sz="2000" dirty="0">
                          <a:effectLst/>
                          <a:latin typeface="Gill Sans MT" panose="020B0502020104020203" pitchFamily="34" charset="0"/>
                        </a:rPr>
                        <a:t>Treatment from professionals</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9617" marR="59617" marT="0" marB="0" anchor="ctr"/>
                </a:tc>
                <a:extLst>
                  <a:ext uri="{0D108BD9-81ED-4DB2-BD59-A6C34878D82A}">
                    <a16:rowId xmlns:a16="http://schemas.microsoft.com/office/drawing/2014/main" xmlns="" val="1879036692"/>
                  </a:ext>
                </a:extLst>
              </a:tr>
            </a:tbl>
          </a:graphicData>
        </a:graphic>
      </p:graphicFrame>
      <p:sp>
        <p:nvSpPr>
          <p:cNvPr id="3" name="Text Placeholder 2">
            <a:extLst>
              <a:ext uri="{FF2B5EF4-FFF2-40B4-BE49-F238E27FC236}">
                <a16:creationId xmlns:a16="http://schemas.microsoft.com/office/drawing/2014/main" xmlns="" id="{909C62CE-B5CE-43BD-B353-888D84AE3CAE}"/>
              </a:ext>
            </a:extLst>
          </p:cNvPr>
          <p:cNvSpPr>
            <a:spLocks noGrp="1"/>
          </p:cNvSpPr>
          <p:nvPr>
            <p:ph type="body" sz="quarter" idx="10"/>
          </p:nvPr>
        </p:nvSpPr>
        <p:spPr>
          <a:xfrm>
            <a:off x="508000" y="1233056"/>
            <a:ext cx="11176000" cy="1143000"/>
          </a:xfrm>
        </p:spPr>
        <p:txBody>
          <a:bodyPr/>
          <a:lstStyle/>
          <a:p>
            <a:pPr marL="0" indent="0">
              <a:buNone/>
            </a:pPr>
            <a:r>
              <a:rPr lang="en-US" dirty="0"/>
              <a:t>We strive to educate communities, rather than changing people who have disabilities.</a:t>
            </a:r>
          </a:p>
          <a:p>
            <a:pPr marL="0" indent="0">
              <a:buNone/>
            </a:pPr>
            <a:endParaRPr lang="en-US" dirty="0"/>
          </a:p>
          <a:p>
            <a:pPr marL="0" indent="0">
              <a:buNone/>
            </a:pPr>
            <a:endParaRPr lang="en-US" dirty="0">
              <a:ea typeface="Calibri" panose="020F0502020204030204" pitchFamily="34"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xmlns="" id="{39792315-46D2-496A-B22E-33CC001C11E9}"/>
              </a:ext>
            </a:extLst>
          </p:cNvPr>
          <p:cNvSpPr>
            <a:spLocks noGrp="1"/>
          </p:cNvSpPr>
          <p:nvPr>
            <p:ph type="title"/>
          </p:nvPr>
        </p:nvSpPr>
        <p:spPr/>
        <p:txBody>
          <a:bodyPr>
            <a:normAutofit fontScale="90000"/>
          </a:bodyPr>
          <a:lstStyle/>
          <a:p>
            <a:r>
              <a:rPr lang="en-US" dirty="0"/>
              <a:t>Social Model vs. Medical Model</a:t>
            </a:r>
          </a:p>
        </p:txBody>
      </p:sp>
    </p:spTree>
    <p:extLst>
      <p:ext uri="{BB962C8B-B14F-4D97-AF65-F5344CB8AC3E}">
        <p14:creationId xmlns:p14="http://schemas.microsoft.com/office/powerpoint/2010/main" val="16584074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EF717-7AB9-4042-97C9-2C7F2CF71B03}"/>
              </a:ext>
            </a:extLst>
          </p:cNvPr>
          <p:cNvSpPr>
            <a:spLocks noGrp="1"/>
          </p:cNvSpPr>
          <p:nvPr>
            <p:ph type="title"/>
          </p:nvPr>
        </p:nvSpPr>
        <p:spPr/>
        <p:txBody>
          <a:bodyPr>
            <a:normAutofit fontScale="90000"/>
          </a:bodyPr>
          <a:lstStyle/>
          <a:p>
            <a:r>
              <a:rPr lang="en-US" dirty="0"/>
              <a:t>IL Philosophy</a:t>
            </a:r>
          </a:p>
        </p:txBody>
      </p:sp>
      <p:sp>
        <p:nvSpPr>
          <p:cNvPr id="3" name="Text Placeholder 2">
            <a:extLst>
              <a:ext uri="{FF2B5EF4-FFF2-40B4-BE49-F238E27FC236}">
                <a16:creationId xmlns:a16="http://schemas.microsoft.com/office/drawing/2014/main" xmlns="" id="{F4C62FD4-915C-4CEE-99AD-5934C0ADC166}"/>
              </a:ext>
            </a:extLst>
          </p:cNvPr>
          <p:cNvSpPr>
            <a:spLocks noGrp="1"/>
          </p:cNvSpPr>
          <p:nvPr>
            <p:ph type="body" sz="quarter" idx="10"/>
          </p:nvPr>
        </p:nvSpPr>
        <p:spPr>
          <a:xfrm>
            <a:off x="508000" y="1411552"/>
            <a:ext cx="11176000" cy="4650289"/>
          </a:xfrm>
        </p:spPr>
        <p:txBody>
          <a:bodyPr>
            <a:normAutofit/>
          </a:bodyPr>
          <a:lstStyle/>
          <a:p>
            <a:pPr marL="0" indent="0">
              <a:buNone/>
            </a:pPr>
            <a:r>
              <a:rPr lang="en-US" sz="2400" dirty="0"/>
              <a:t>Each person with a disability is unique and has the same civil rights as people who do not have disabilities.  People with disabilities:</a:t>
            </a:r>
          </a:p>
          <a:p>
            <a:pPr lvl="0"/>
            <a:r>
              <a:rPr lang="en-US" sz="2400" dirty="0"/>
              <a:t>Should live, work, shop and play where they choose. </a:t>
            </a:r>
          </a:p>
          <a:p>
            <a:pPr lvl="0"/>
            <a:r>
              <a:rPr lang="en-US" sz="2400" dirty="0"/>
              <a:t>Are not sick; they may become ill, but disability is not always an illness. </a:t>
            </a:r>
          </a:p>
          <a:p>
            <a:pPr lvl="0"/>
            <a:r>
              <a:rPr lang="en-US" sz="2400" dirty="0"/>
              <a:t>Have the same aspirations as people who do not have disabilities. </a:t>
            </a:r>
          </a:p>
          <a:p>
            <a:pPr lvl="0"/>
            <a:r>
              <a:rPr lang="en-US" sz="2400" dirty="0"/>
              <a:t>Know best what their barriers to independence are and what they need in order to live independently. </a:t>
            </a:r>
          </a:p>
          <a:p>
            <a:r>
              <a:rPr lang="en-US" sz="2400" dirty="0"/>
              <a:t>Are in the best position to guide, direct, and control programs for people with disabilities. </a:t>
            </a:r>
          </a:p>
          <a:p>
            <a:pPr marL="0" indent="0">
              <a:buNone/>
            </a:pPr>
            <a:r>
              <a:rPr lang="en-US" sz="2400" dirty="0"/>
              <a:t>For people with disabilities to live in the community, the community has a responsibility to be accessible. </a:t>
            </a:r>
          </a:p>
          <a:p>
            <a:endParaRPr lang="en-US" dirty="0"/>
          </a:p>
        </p:txBody>
      </p:sp>
    </p:spTree>
    <p:extLst>
      <p:ext uri="{BB962C8B-B14F-4D97-AF65-F5344CB8AC3E}">
        <p14:creationId xmlns:p14="http://schemas.microsoft.com/office/powerpoint/2010/main" val="13480842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46114"/>
            <a:ext cx="11165094" cy="644262"/>
          </a:xfrm>
        </p:spPr>
        <p:txBody>
          <a:bodyPr>
            <a:noAutofit/>
          </a:bodyPr>
          <a:lstStyle/>
          <a:p>
            <a:r>
              <a:rPr lang="en-US" sz="5800" dirty="0"/>
              <a:t>Who Can Access Services?</a:t>
            </a:r>
          </a:p>
        </p:txBody>
      </p:sp>
      <p:sp>
        <p:nvSpPr>
          <p:cNvPr id="3" name="Content Placeholder 2"/>
          <p:cNvSpPr>
            <a:spLocks noGrp="1"/>
          </p:cNvSpPr>
          <p:nvPr>
            <p:ph sz="half" idx="1"/>
          </p:nvPr>
        </p:nvSpPr>
        <p:spPr>
          <a:xfrm>
            <a:off x="815749" y="1441903"/>
            <a:ext cx="9349529" cy="4610553"/>
          </a:xfrm>
        </p:spPr>
        <p:txBody>
          <a:bodyPr/>
          <a:lstStyle/>
          <a:p>
            <a:pPr marL="0" indent="0">
              <a:buNone/>
            </a:pPr>
            <a:r>
              <a:rPr lang="en-US" dirty="0"/>
              <a:t>As long as you have a disability, you can access any of the Independent Living (IL) Services</a:t>
            </a:r>
          </a:p>
          <a:p>
            <a:pPr marL="0" indent="0">
              <a:buNone/>
            </a:pPr>
            <a:endParaRPr lang="en-US" dirty="0"/>
          </a:p>
          <a:p>
            <a:pPr lvl="1"/>
            <a:r>
              <a:rPr lang="en-US" dirty="0"/>
              <a:t>Self-disclosure (no paperwork required)</a:t>
            </a:r>
          </a:p>
          <a:p>
            <a:pPr lvl="1"/>
            <a:r>
              <a:rPr lang="en-US" dirty="0"/>
              <a:t>Person-centered assistance</a:t>
            </a:r>
          </a:p>
          <a:p>
            <a:pPr lvl="1"/>
            <a:r>
              <a:rPr lang="en-US" dirty="0"/>
              <a:t>We do “with” not “for”</a:t>
            </a:r>
          </a:p>
          <a:p>
            <a:pPr lvl="1"/>
            <a:r>
              <a:rPr lang="en-US" dirty="0"/>
              <a:t>All services are no cost to you</a:t>
            </a:r>
          </a:p>
          <a:p>
            <a:pPr lvl="1"/>
            <a:endParaRPr lang="en-US" sz="3600" dirty="0"/>
          </a:p>
          <a:p>
            <a:pPr lvl="1"/>
            <a:endParaRPr lang="en-US" dirty="0"/>
          </a:p>
          <a:p>
            <a:endParaRPr lang="en-US" dirty="0"/>
          </a:p>
        </p:txBody>
      </p:sp>
    </p:spTree>
    <p:extLst>
      <p:ext uri="{BB962C8B-B14F-4D97-AF65-F5344CB8AC3E}">
        <p14:creationId xmlns:p14="http://schemas.microsoft.com/office/powerpoint/2010/main" val="382648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46114"/>
            <a:ext cx="11165094" cy="644262"/>
          </a:xfrm>
        </p:spPr>
        <p:txBody>
          <a:bodyPr>
            <a:noAutofit/>
          </a:bodyPr>
          <a:lstStyle/>
          <a:p>
            <a:r>
              <a:rPr lang="en-US" sz="5800" dirty="0"/>
              <a:t>What Does Outreach Do?</a:t>
            </a:r>
          </a:p>
        </p:txBody>
      </p:sp>
      <p:sp>
        <p:nvSpPr>
          <p:cNvPr id="3" name="Content Placeholder 2"/>
          <p:cNvSpPr>
            <a:spLocks noGrp="1"/>
          </p:cNvSpPr>
          <p:nvPr>
            <p:ph sz="half" idx="1"/>
          </p:nvPr>
        </p:nvSpPr>
        <p:spPr>
          <a:xfrm>
            <a:off x="815749" y="1441903"/>
            <a:ext cx="9349529" cy="4610553"/>
          </a:xfrm>
        </p:spPr>
        <p:txBody>
          <a:bodyPr>
            <a:normAutofit/>
          </a:bodyPr>
          <a:lstStyle/>
          <a:p>
            <a:pPr marL="0" indent="0">
              <a:buNone/>
            </a:pPr>
            <a:r>
              <a:rPr lang="en-US" sz="2400" dirty="0"/>
              <a:t>The Outreach team provides services to consumers in the rural communities and tries to bring all programs offered at the main office to these communities.</a:t>
            </a:r>
          </a:p>
          <a:p>
            <a:pPr marL="0" indent="0">
              <a:buNone/>
            </a:pPr>
            <a:endParaRPr lang="en-US" sz="2400" dirty="0"/>
          </a:p>
          <a:p>
            <a:pPr lvl="0"/>
            <a:r>
              <a:rPr lang="en-US" sz="2400" dirty="0"/>
              <a:t>Works with consumers to find resources and makes referrals to other agencies. Creates goals and helps them gain independence.</a:t>
            </a:r>
          </a:p>
          <a:p>
            <a:pPr lvl="0"/>
            <a:r>
              <a:rPr lang="en-US" sz="2400" dirty="0"/>
              <a:t>Offers classes and support groups.</a:t>
            </a:r>
          </a:p>
          <a:p>
            <a:pPr lvl="0"/>
            <a:r>
              <a:rPr lang="en-US" sz="2400" dirty="0"/>
              <a:t>Develops a list of resources in their communities.</a:t>
            </a:r>
          </a:p>
          <a:p>
            <a:pPr lvl="0"/>
            <a:r>
              <a:rPr lang="en-US" sz="2400" dirty="0"/>
              <a:t>Networks with community agencies.</a:t>
            </a:r>
          </a:p>
          <a:p>
            <a:pPr lvl="0"/>
            <a:r>
              <a:rPr lang="en-US" sz="2400" dirty="0"/>
              <a:t>Markets The Independence Center in rural communities.</a:t>
            </a:r>
          </a:p>
          <a:p>
            <a:pPr lvl="1"/>
            <a:endParaRPr lang="en-US" dirty="0"/>
          </a:p>
          <a:p>
            <a:endParaRPr lang="en-US" dirty="0"/>
          </a:p>
        </p:txBody>
      </p:sp>
    </p:spTree>
    <p:extLst>
      <p:ext uri="{BB962C8B-B14F-4D97-AF65-F5344CB8AC3E}">
        <p14:creationId xmlns:p14="http://schemas.microsoft.com/office/powerpoint/2010/main" val="237756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black background&#10;&#10;Description generated with high confidence">
            <a:extLst>
              <a:ext uri="{FF2B5EF4-FFF2-40B4-BE49-F238E27FC236}">
                <a16:creationId xmlns:a16="http://schemas.microsoft.com/office/drawing/2014/main" xmlns="" id="{96B12070-7E29-4882-B2A7-89C5C7A27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451" y="1202119"/>
            <a:ext cx="10039226" cy="4992996"/>
          </a:xfrm>
          <a:prstGeom prst="rect">
            <a:avLst/>
          </a:prstGeom>
        </p:spPr>
      </p:pic>
      <p:sp>
        <p:nvSpPr>
          <p:cNvPr id="2" name="Title 1">
            <a:extLst>
              <a:ext uri="{FF2B5EF4-FFF2-40B4-BE49-F238E27FC236}">
                <a16:creationId xmlns:a16="http://schemas.microsoft.com/office/drawing/2014/main" xmlns="" id="{E1F316BE-072B-43BB-AAE2-F1F49E3B0DA2}"/>
              </a:ext>
            </a:extLst>
          </p:cNvPr>
          <p:cNvSpPr>
            <a:spLocks noGrp="1"/>
          </p:cNvSpPr>
          <p:nvPr>
            <p:ph type="title"/>
          </p:nvPr>
        </p:nvSpPr>
        <p:spPr/>
        <p:txBody>
          <a:bodyPr>
            <a:normAutofit fontScale="90000"/>
          </a:bodyPr>
          <a:lstStyle/>
          <a:p>
            <a:r>
              <a:rPr lang="en-US" dirty="0"/>
              <a:t>The IC Service Map</a:t>
            </a:r>
          </a:p>
        </p:txBody>
      </p:sp>
    </p:spTree>
    <p:extLst>
      <p:ext uri="{BB962C8B-B14F-4D97-AF65-F5344CB8AC3E}">
        <p14:creationId xmlns:p14="http://schemas.microsoft.com/office/powerpoint/2010/main" val="38160978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9E5B00"/>
      </a:dk2>
      <a:lt2>
        <a:srgbClr val="E7E6E6"/>
      </a:lt2>
      <a:accent1>
        <a:srgbClr val="00788A"/>
      </a:accent1>
      <a:accent2>
        <a:srgbClr val="ABD2DC"/>
      </a:accent2>
      <a:accent3>
        <a:srgbClr val="B69963"/>
      </a:accent3>
      <a:accent4>
        <a:srgbClr val="636466"/>
      </a:accent4>
      <a:accent5>
        <a:srgbClr val="C19038"/>
      </a:accent5>
      <a:accent6>
        <a:srgbClr val="FFFFFF"/>
      </a:accent6>
      <a:hlink>
        <a:srgbClr val="FFAE3E"/>
      </a:hlink>
      <a:folHlink>
        <a:srgbClr val="FCC77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id="{7CFECF1C-B060-4C5D-8FDF-CFC92379A919}" vid="{FCA31422-8108-4FF6-9C6C-FC721876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2052</Words>
  <Application>Microsoft Office PowerPoint</Application>
  <PresentationFormat>Widescreen</PresentationFormat>
  <Paragraphs>305</Paragraphs>
  <Slides>31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Gill Sans MT</vt:lpstr>
      <vt:lpstr>Symbol</vt:lpstr>
      <vt:lpstr>Times New Roman</vt:lpstr>
      <vt:lpstr>Trebuchet MS</vt:lpstr>
      <vt:lpstr>Office Theme</vt:lpstr>
      <vt:lpstr>IL Philosophy &amp; Veteran Services:  Merging Paradigms in Rural Communities </vt:lpstr>
      <vt:lpstr>Overview </vt:lpstr>
      <vt:lpstr>The Independence Center </vt:lpstr>
      <vt:lpstr>The Independence Center</vt:lpstr>
      <vt:lpstr>Social Model vs. Medical Model</vt:lpstr>
      <vt:lpstr>IL Philosophy</vt:lpstr>
      <vt:lpstr>Who Can Access Services?</vt:lpstr>
      <vt:lpstr>What Does Outreach Do?</vt:lpstr>
      <vt:lpstr>The IC Service Map</vt:lpstr>
      <vt:lpstr>Where is Outreach?</vt:lpstr>
      <vt:lpstr>Where is Outreach Continued?</vt:lpstr>
      <vt:lpstr>Partnerships</vt:lpstr>
      <vt:lpstr>Services Available</vt:lpstr>
      <vt:lpstr>What is Veteran in Charge (VIC)?</vt:lpstr>
      <vt:lpstr>Basic Qualifications for VIC</vt:lpstr>
      <vt:lpstr>Overview of  Veteran in Charge Process</vt:lpstr>
      <vt:lpstr>What’s in a Plan? </vt:lpstr>
      <vt:lpstr>VDC By The Numbers …</vt:lpstr>
      <vt:lpstr> Veteran in Rural Community</vt:lpstr>
      <vt:lpstr> Veteran in Rural Community Cont</vt:lpstr>
      <vt:lpstr>Amplified Phone</vt:lpstr>
      <vt:lpstr>Bathroom Modification</vt:lpstr>
      <vt:lpstr>Bathroom Modification</vt:lpstr>
      <vt:lpstr>Replace Deck</vt:lpstr>
      <vt:lpstr>Replace Deck</vt:lpstr>
      <vt:lpstr>Energy Resource Center</vt:lpstr>
      <vt:lpstr>The Independence Center - VIC</vt:lpstr>
      <vt:lpstr>Challenges &amp; Lessons Learned - Outreach</vt:lpstr>
      <vt:lpstr>Challenges &amp; Lessons Learned - VIC</vt:lpstr>
      <vt:lpstr>Best Practices </vt:lpstr>
      <vt:lpstr>The Independence Center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Philosophy &amp; Veteran Services:  Merging Paradigms in Rural Communities</dc:title>
  <dc:creator>Marsha Unruh</dc:creator>
  <cp:lastModifiedBy>Mary Olson</cp:lastModifiedBy>
  <cp:revision>5</cp:revision>
  <dcterms:created xsi:type="dcterms:W3CDTF">2018-09-27T20:24:19Z</dcterms:created>
  <dcterms:modified xsi:type="dcterms:W3CDTF">2018-10-25T20:26:12Z</dcterms:modified>
</cp:coreProperties>
</file>