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73"/>
  </p:notesMasterIdLst>
  <p:sldIdLst>
    <p:sldId id="256" r:id="rId2"/>
    <p:sldId id="258" r:id="rId3"/>
    <p:sldId id="260" r:id="rId4"/>
    <p:sldId id="313" r:id="rId5"/>
    <p:sldId id="262" r:id="rId6"/>
    <p:sldId id="318" r:id="rId7"/>
    <p:sldId id="319" r:id="rId8"/>
    <p:sldId id="261" r:id="rId9"/>
    <p:sldId id="263" r:id="rId10"/>
    <p:sldId id="264" r:id="rId11"/>
    <p:sldId id="265" r:id="rId12"/>
    <p:sldId id="266" r:id="rId13"/>
    <p:sldId id="321" r:id="rId14"/>
    <p:sldId id="322" r:id="rId15"/>
    <p:sldId id="320" r:id="rId16"/>
    <p:sldId id="267" r:id="rId17"/>
    <p:sldId id="268" r:id="rId18"/>
    <p:sldId id="269" r:id="rId19"/>
    <p:sldId id="270" r:id="rId20"/>
    <p:sldId id="323" r:id="rId21"/>
    <p:sldId id="271" r:id="rId22"/>
    <p:sldId id="283" r:id="rId23"/>
    <p:sldId id="272" r:id="rId24"/>
    <p:sldId id="324" r:id="rId25"/>
    <p:sldId id="325" r:id="rId26"/>
    <p:sldId id="273" r:id="rId27"/>
    <p:sldId id="274" r:id="rId28"/>
    <p:sldId id="275" r:id="rId29"/>
    <p:sldId id="276" r:id="rId30"/>
    <p:sldId id="277" r:id="rId31"/>
    <p:sldId id="278" r:id="rId32"/>
    <p:sldId id="279" r:id="rId33"/>
    <p:sldId id="326" r:id="rId34"/>
    <p:sldId id="280" r:id="rId35"/>
    <p:sldId id="327" r:id="rId36"/>
    <p:sldId id="281" r:id="rId37"/>
    <p:sldId id="316" r:id="rId38"/>
    <p:sldId id="282" r:id="rId39"/>
    <p:sldId id="285" r:id="rId40"/>
    <p:sldId id="284" r:id="rId41"/>
    <p:sldId id="328" r:id="rId42"/>
    <p:sldId id="286" r:id="rId43"/>
    <p:sldId id="287" r:id="rId44"/>
    <p:sldId id="317" r:id="rId45"/>
    <p:sldId id="288" r:id="rId46"/>
    <p:sldId id="289" r:id="rId47"/>
    <p:sldId id="291" r:id="rId48"/>
    <p:sldId id="290" r:id="rId49"/>
    <p:sldId id="292" r:id="rId50"/>
    <p:sldId id="293" r:id="rId51"/>
    <p:sldId id="294" r:id="rId52"/>
    <p:sldId id="295" r:id="rId53"/>
    <p:sldId id="298" r:id="rId54"/>
    <p:sldId id="301" r:id="rId55"/>
    <p:sldId id="314" r:id="rId56"/>
    <p:sldId id="302" r:id="rId57"/>
    <p:sldId id="303" r:id="rId58"/>
    <p:sldId id="304" r:id="rId59"/>
    <p:sldId id="329" r:id="rId60"/>
    <p:sldId id="305" r:id="rId61"/>
    <p:sldId id="306" r:id="rId62"/>
    <p:sldId id="330" r:id="rId63"/>
    <p:sldId id="331" r:id="rId64"/>
    <p:sldId id="300" r:id="rId65"/>
    <p:sldId id="307" r:id="rId66"/>
    <p:sldId id="296" r:id="rId67"/>
    <p:sldId id="310" r:id="rId68"/>
    <p:sldId id="311" r:id="rId69"/>
    <p:sldId id="332" r:id="rId70"/>
    <p:sldId id="312" r:id="rId71"/>
    <p:sldId id="29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7" autoAdjust="0"/>
    <p:restoredTop sz="72969" autoAdjust="0"/>
  </p:normalViewPr>
  <p:slideViewPr>
    <p:cSldViewPr>
      <p:cViewPr varScale="1">
        <p:scale>
          <a:sx n="55" d="100"/>
          <a:sy n="55" d="100"/>
        </p:scale>
        <p:origin x="14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40CE2-DC9B-4551-800E-DC4BDF65CB63}" type="datetimeFigureOut">
              <a:rPr lang="en-US" smtClean="0"/>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6DCBC-06A6-48A5-9098-23BCFB0EC60D}" type="slidenum">
              <a:rPr lang="en-US" smtClean="0"/>
              <a:t>‹#›</a:t>
            </a:fld>
            <a:endParaRPr lang="en-US"/>
          </a:p>
        </p:txBody>
      </p:sp>
    </p:spTree>
    <p:extLst>
      <p:ext uri="{BB962C8B-B14F-4D97-AF65-F5344CB8AC3E}">
        <p14:creationId xmlns:p14="http://schemas.microsoft.com/office/powerpoint/2010/main" val="15592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Smithsonian Institute</a:t>
            </a:r>
            <a:r>
              <a:rPr lang="en-US" dirty="0" smtClean="0"/>
              <a:t> has been documenting the history of disability for over fifty years. This virtual tour is available at </a:t>
            </a:r>
            <a:r>
              <a:rPr lang="en-US" b="1" dirty="0" smtClean="0"/>
              <a:t>everybody.si.edu</a:t>
            </a:r>
            <a:r>
              <a:rPr lang="en-US" dirty="0" smtClean="0"/>
              <a:t> and presents encounters with history through the material record of the people who lived it. How the story unfolds depends on how you, the visitor, shuffle it.</a:t>
            </a:r>
          </a:p>
          <a:p>
            <a:r>
              <a:rPr lang="en-US" dirty="0" smtClean="0"/>
              <a:t>When</a:t>
            </a:r>
            <a:r>
              <a:rPr lang="en-US" baseline="0" dirty="0" smtClean="0"/>
              <a:t> we view history from the perspective of people with disabilities – America’s largest minority group, it deepens our understanding of the American experience. Things like citizenship, work, and even wars challenge our assumptions </a:t>
            </a:r>
            <a:r>
              <a:rPr lang="en-US" sz="1200" b="0" i="0" u="none" strike="noStrike" kern="1200" dirty="0" smtClean="0">
                <a:solidFill>
                  <a:schemeClr val="tx1"/>
                </a:solidFill>
                <a:effectLst/>
                <a:latin typeface="+mn-lt"/>
                <a:ea typeface="+mn-ea"/>
                <a:cs typeface="+mn-cs"/>
              </a:rPr>
              <a:t>about what counts as history. </a:t>
            </a:r>
            <a:r>
              <a:rPr lang="en-US" dirty="0" smtClean="0"/>
              <a:t>Thinking about</a:t>
            </a:r>
            <a:r>
              <a:rPr lang="en-US" baseline="0" dirty="0" smtClean="0"/>
              <a:t> how we live and </a:t>
            </a:r>
            <a:r>
              <a:rPr lang="en-US" dirty="0" smtClean="0"/>
              <a:t>work</a:t>
            </a:r>
            <a:r>
              <a:rPr lang="en-US" baseline="0" dirty="0" smtClean="0"/>
              <a:t> </a:t>
            </a:r>
            <a:r>
              <a:rPr lang="en-US" dirty="0" smtClean="0"/>
              <a:t>becomes more complicated. </a:t>
            </a:r>
            <a:r>
              <a:rPr lang="en-US" baseline="0" dirty="0" smtClean="0"/>
              <a:t> It</a:t>
            </a:r>
            <a:r>
              <a:rPr lang="en-US" dirty="0" smtClean="0"/>
              <a:t> can change our connection with each other</a:t>
            </a:r>
            <a:r>
              <a:rPr lang="en-US" baseline="0" dirty="0" smtClean="0"/>
              <a:t> and reveals how complicated history really is.</a:t>
            </a:r>
            <a:r>
              <a:rPr lang="en-US" dirty="0" smtClean="0"/>
              <a:t> Because…</a:t>
            </a:r>
          </a:p>
          <a:p>
            <a:pPr fontAlgn="base"/>
            <a:r>
              <a:rPr lang="en-US" sz="1200" b="0" i="0" u="none" strike="noStrike" kern="1200" dirty="0" smtClean="0">
                <a:solidFill>
                  <a:schemeClr val="tx1"/>
                </a:solidFill>
                <a:effectLst/>
                <a:latin typeface="+mn-lt"/>
                <a:ea typeface="+mn-ea"/>
                <a:cs typeface="+mn-cs"/>
              </a:rPr>
              <a:t>Many stories and events related to people with disabilities never make it into the history books or shared public memories</a:t>
            </a:r>
          </a:p>
          <a:p>
            <a:pPr fontAlgn="base"/>
            <a:r>
              <a:rPr lang="en-US" sz="1200" b="0" i="0" u="none" strike="noStrike" kern="1200" dirty="0" smtClean="0">
                <a:solidFill>
                  <a:schemeClr val="tx1"/>
                </a:solidFill>
                <a:effectLst/>
                <a:latin typeface="+mn-lt"/>
                <a:ea typeface="+mn-ea"/>
                <a:cs typeface="+mn-cs"/>
              </a:rPr>
              <a:t>In addition, when history comes through artifacts, distinct themes emerge—for example, the significance of place, relationships, and technology—that are less apparent when only books and words are used.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1</a:t>
            </a:fld>
            <a:endParaRPr lang="en-US"/>
          </a:p>
        </p:txBody>
      </p:sp>
    </p:spTree>
    <p:extLst>
      <p:ext uri="{BB962C8B-B14F-4D97-AF65-F5344CB8AC3E}">
        <p14:creationId xmlns:p14="http://schemas.microsoft.com/office/powerpoint/2010/main" val="20153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looking at disabilities is complicated.</a:t>
            </a:r>
            <a:r>
              <a:rPr lang="en-US" sz="1200" kern="1200" baseline="0" dirty="0">
                <a:solidFill>
                  <a:schemeClr val="tx1"/>
                </a:solidFill>
                <a:effectLst/>
                <a:latin typeface="+mn-lt"/>
                <a:ea typeface="+mn-ea"/>
                <a:cs typeface="+mn-cs"/>
              </a:rPr>
              <a:t> As a society we have</a:t>
            </a:r>
            <a:r>
              <a:rPr lang="en-US" sz="1200" kern="1200" dirty="0">
                <a:solidFill>
                  <a:schemeClr val="tx1"/>
                </a:solidFill>
                <a:effectLst/>
                <a:latin typeface="+mn-lt"/>
                <a:ea typeface="+mn-ea"/>
                <a:cs typeface="+mn-cs"/>
              </a:rPr>
              <a:t> several ways of understanding difference. Sometimes these differences leads to stigma; other times a difference is valued. People may avoid the label of disability at all costs or embrace it. People who are different in similar ways may not identify themselves equally as having a disability. </a:t>
            </a:r>
          </a:p>
          <a:p>
            <a:r>
              <a:rPr lang="en-US" sz="1200" kern="1200" dirty="0">
                <a:solidFill>
                  <a:schemeClr val="tx1"/>
                </a:solidFill>
                <a:effectLst/>
                <a:latin typeface="+mn-lt"/>
                <a:ea typeface="+mn-ea"/>
                <a:cs typeface="+mn-cs"/>
              </a:rPr>
              <a:t>The lines drawn around disability through words, laws, and customs are largely arbitrary and situational. As a society it has been hard to determine what is a disability</a:t>
            </a:r>
            <a:r>
              <a:rPr lang="en-US" sz="1200" kern="1200" baseline="0" dirty="0">
                <a:solidFill>
                  <a:schemeClr val="tx1"/>
                </a:solidFill>
                <a:effectLst/>
                <a:latin typeface="+mn-lt"/>
                <a:ea typeface="+mn-ea"/>
                <a:cs typeface="+mn-cs"/>
              </a:rPr>
              <a:t> and it may always be in flux.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eople have heated opinions about whether such things as addiction, epilepsy, obesity, hemophilia, attention deficit disorder, dyslexia, and cancer are</a:t>
            </a:r>
            <a:r>
              <a:rPr lang="en-US" sz="1200" kern="1200" baseline="0" dirty="0">
                <a:solidFill>
                  <a:schemeClr val="tx1"/>
                </a:solidFill>
                <a:effectLst/>
                <a:latin typeface="+mn-lt"/>
                <a:ea typeface="+mn-ea"/>
                <a:cs typeface="+mn-cs"/>
              </a:rPr>
              <a:t> considered</a:t>
            </a:r>
            <a:r>
              <a:rPr lang="en-US" sz="1200" kern="1200" dirty="0">
                <a:solidFill>
                  <a:schemeClr val="tx1"/>
                </a:solidFill>
                <a:effectLst/>
                <a:latin typeface="+mn-lt"/>
                <a:ea typeface="+mn-ea"/>
                <a:cs typeface="+mn-cs"/>
              </a:rPr>
              <a:t> disabilities. And singling out people who are disabled often depends on their wealth, race, power, talent, and even location. Would you classify these people</a:t>
            </a:r>
            <a:r>
              <a:rPr lang="en-US" sz="1200" kern="1200" baseline="0" dirty="0">
                <a:solidFill>
                  <a:schemeClr val="tx1"/>
                </a:solidFill>
                <a:effectLst/>
                <a:latin typeface="+mn-lt"/>
                <a:ea typeface="+mn-ea"/>
                <a:cs typeface="+mn-cs"/>
              </a:rPr>
              <a:t> as disabled? </a:t>
            </a:r>
            <a:r>
              <a:rPr lang="en-US" sz="1200" kern="1200" dirty="0">
                <a:solidFill>
                  <a:schemeClr val="tx1"/>
                </a:solidFill>
                <a:effectLst/>
                <a:latin typeface="+mn-lt"/>
                <a:ea typeface="+mn-ea"/>
                <a:cs typeface="+mn-cs"/>
              </a:rPr>
              <a:t>Baseball great Mickey Mantle broke a bone and used a wheelchair. First lady Betty Ford was addicted to painkillers. Boxing legend Muhammad Ali has Parkinson’s disease. The late actor James Earl Jones whom</a:t>
            </a:r>
            <a:r>
              <a:rPr lang="en-US" sz="1200" kern="1200" baseline="0" dirty="0">
                <a:solidFill>
                  <a:schemeClr val="tx1"/>
                </a:solidFill>
                <a:effectLst/>
                <a:latin typeface="+mn-lt"/>
                <a:ea typeface="+mn-ea"/>
                <a:cs typeface="+mn-cs"/>
              </a:rPr>
              <a:t> you may know as Darth </a:t>
            </a:r>
            <a:r>
              <a:rPr lang="en-US" sz="1200" kern="1200" baseline="0" dirty="0" err="1">
                <a:solidFill>
                  <a:schemeClr val="tx1"/>
                </a:solidFill>
                <a:effectLst/>
                <a:latin typeface="+mn-lt"/>
                <a:ea typeface="+mn-ea"/>
                <a:cs typeface="+mn-cs"/>
              </a:rPr>
              <a:t>Vadar</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stuttered. President Franklin D. Roosevelt had polio. Scientific genius Albert Einstein had dyslexia. Tennis champion Arthur Ashe had AIDS.   So  It’s complicated.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photo is from the 1980’s and depicts a tourist, breathing oxygen through a mask and being carried in a basket on the back of a Sherpa guide. He has been disabled by the mountains </a:t>
            </a:r>
            <a:r>
              <a:rPr lang="en-US" sz="1200" kern="1200" dirty="0" err="1">
                <a:solidFill>
                  <a:schemeClr val="tx1"/>
                </a:solidFill>
                <a:effectLst/>
                <a:latin typeface="+mn-lt"/>
                <a:ea typeface="+mn-ea"/>
                <a:cs typeface="+mn-cs"/>
              </a:rPr>
              <a:t>altitutde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10</a:t>
            </a:fld>
            <a:endParaRPr lang="en-US"/>
          </a:p>
        </p:txBody>
      </p:sp>
    </p:spTree>
    <p:extLst>
      <p:ext uri="{BB962C8B-B14F-4D97-AF65-F5344CB8AC3E}">
        <p14:creationId xmlns:p14="http://schemas.microsoft.com/office/powerpoint/2010/main" val="118768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Colonial America, many Christian people believed that impairment was a punishment from God. Others thought certain disabilities indicated possession by an evil spirit. This could lead to a person with a disability being ostracized from their community. Religious belief has also led people to prayer and asking for divine intervention to produce a cure.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contrast, some American Indian groups did not have words for disability and instead focused on how a person fulfilled obligations to the community. </a:t>
            </a:r>
            <a:r>
              <a:rPr lang="en-US" sz="1200" baseline="0" dirty="0"/>
              <a:t>S</a:t>
            </a:r>
            <a:r>
              <a:rPr lang="en-US" dirty="0"/>
              <a:t>ome archeological</a:t>
            </a:r>
            <a:r>
              <a:rPr lang="en-US" baseline="0" dirty="0"/>
              <a:t> digs have revealed that people with disabilities were cared for by their community for their entire lives.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a retablo, from 1952, and depicts workers injured in a train accident with the crucified Christ above them in the sky. One of the workers painted it and also wrote the story of his accident on it and how his wife successfully prayed for his cure.</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11</a:t>
            </a:fld>
            <a:endParaRPr lang="en-US"/>
          </a:p>
        </p:txBody>
      </p:sp>
    </p:spTree>
    <p:extLst>
      <p:ext uri="{BB962C8B-B14F-4D97-AF65-F5344CB8AC3E}">
        <p14:creationId xmlns:p14="http://schemas.microsoft.com/office/powerpoint/2010/main" val="291095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charitable efforts directed at people with disabilities began in the early 1800s. Philanthropy has had to contend with the fine line between paternalism and empowerment.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the word</a:t>
            </a:r>
            <a:r>
              <a:rPr lang="en-US" sz="1200" kern="1200" baseline="0" dirty="0">
                <a:solidFill>
                  <a:schemeClr val="tx1"/>
                </a:solidFill>
                <a:effectLst/>
                <a:latin typeface="+mn-lt"/>
                <a:ea typeface="+mn-ea"/>
                <a:cs typeface="+mn-cs"/>
              </a:rPr>
              <a:t> “Handicapped” once accepted throughout the country is now viewed as derogatory. It is a reference to a person with a disability begging on the street, cap in hand, begging.</a:t>
            </a:r>
            <a:endParaRPr lang="en-US" sz="1200" kern="1200" dirty="0">
              <a:solidFill>
                <a:schemeClr val="tx1"/>
              </a:solidFill>
              <a:effectLst/>
              <a:latin typeface="+mn-lt"/>
              <a:ea typeface="+mn-ea"/>
              <a:cs typeface="+mn-cs"/>
            </a:endParaRPr>
          </a:p>
          <a:p>
            <a:r>
              <a:rPr lang="en-US" dirty="0"/>
              <a:t>On the left is Ron Mace from 1950, in a typical “poster child” pose, wears rolled-up pajama bottoms to expose his leg braces. He beams at the camera while a smiling nurse approves that “he can stand alone.” </a:t>
            </a:r>
            <a:r>
              <a:rPr lang="en-US" baseline="0" dirty="0"/>
              <a:t> It was </a:t>
            </a:r>
            <a:r>
              <a:rPr lang="en-US" dirty="0"/>
              <a:t>Mace who later helped create the field of Universal Design.</a:t>
            </a:r>
          </a:p>
          <a:p>
            <a:r>
              <a:rPr lang="en-US" dirty="0"/>
              <a:t>On</a:t>
            </a:r>
            <a:r>
              <a:rPr lang="en-US" baseline="0" dirty="0"/>
              <a:t> the right is</a:t>
            </a:r>
            <a:r>
              <a:rPr lang="en-US" dirty="0"/>
              <a:t> six-year-old Cindy Jones also from the 1950’s, on crutches and holding a March of Dimes collection card. Jones grew up to be a disability rights activist.</a:t>
            </a:r>
          </a:p>
        </p:txBody>
      </p:sp>
      <p:sp>
        <p:nvSpPr>
          <p:cNvPr id="4" name="Slide Number Placeholder 3"/>
          <p:cNvSpPr>
            <a:spLocks noGrp="1"/>
          </p:cNvSpPr>
          <p:nvPr>
            <p:ph type="sldNum" sz="quarter" idx="10"/>
          </p:nvPr>
        </p:nvSpPr>
        <p:spPr/>
        <p:txBody>
          <a:bodyPr/>
          <a:lstStyle/>
          <a:p>
            <a:fld id="{BDF6DCBC-06A6-48A5-9098-23BCFB0EC60D}" type="slidenum">
              <a:rPr lang="en-US" smtClean="0"/>
              <a:t>12</a:t>
            </a:fld>
            <a:endParaRPr lang="en-US"/>
          </a:p>
        </p:txBody>
      </p:sp>
    </p:spTree>
    <p:extLst>
      <p:ext uri="{BB962C8B-B14F-4D97-AF65-F5344CB8AC3E}">
        <p14:creationId xmlns:p14="http://schemas.microsoft.com/office/powerpoint/2010/main" val="42974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well known campaign to use children with disabilities is Muscular Dystrophy. This card shows Jerry Lewis holding the hand of the MDA’s Poster Child as they stand by a wishing well.</a:t>
            </a:r>
          </a:p>
        </p:txBody>
      </p:sp>
      <p:sp>
        <p:nvSpPr>
          <p:cNvPr id="4" name="Slide Number Placeholder 3"/>
          <p:cNvSpPr>
            <a:spLocks noGrp="1"/>
          </p:cNvSpPr>
          <p:nvPr>
            <p:ph type="sldNum" sz="quarter" idx="5"/>
          </p:nvPr>
        </p:nvSpPr>
        <p:spPr/>
        <p:txBody>
          <a:bodyPr/>
          <a:lstStyle/>
          <a:p>
            <a:fld id="{BDF6DCBC-06A6-48A5-9098-23BCFB0EC60D}" type="slidenum">
              <a:rPr lang="en-US" smtClean="0"/>
              <a:t>13</a:t>
            </a:fld>
            <a:endParaRPr lang="en-US"/>
          </a:p>
        </p:txBody>
      </p:sp>
    </p:spTree>
    <p:extLst>
      <p:ext uri="{BB962C8B-B14F-4D97-AF65-F5344CB8AC3E}">
        <p14:creationId xmlns:p14="http://schemas.microsoft.com/office/powerpoint/2010/main" val="2893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from 1910 shows a man reclining in a covered cart. His name was Arthur Fuller, and he is wearing a suit with necktie and is eating a meal from a tray across his stomach. He is selling Diagnosis and References. According to his sign, “Your sympathy will not pay my way.”</a:t>
            </a:r>
          </a:p>
        </p:txBody>
      </p:sp>
      <p:sp>
        <p:nvSpPr>
          <p:cNvPr id="4" name="Slide Number Placeholder 3"/>
          <p:cNvSpPr>
            <a:spLocks noGrp="1"/>
          </p:cNvSpPr>
          <p:nvPr>
            <p:ph type="sldNum" sz="quarter" idx="5"/>
          </p:nvPr>
        </p:nvSpPr>
        <p:spPr/>
        <p:txBody>
          <a:bodyPr/>
          <a:lstStyle/>
          <a:p>
            <a:fld id="{BDF6DCBC-06A6-48A5-9098-23BCFB0EC60D}" type="slidenum">
              <a:rPr lang="en-US" smtClean="0"/>
              <a:t>14</a:t>
            </a:fld>
            <a:endParaRPr lang="en-US"/>
          </a:p>
        </p:txBody>
      </p:sp>
    </p:spTree>
    <p:extLst>
      <p:ext uri="{BB962C8B-B14F-4D97-AF65-F5344CB8AC3E}">
        <p14:creationId xmlns:p14="http://schemas.microsoft.com/office/powerpoint/2010/main" val="63900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Beggars card from 1907. This man with a broken neck is show wearing a brace and sitting with his wife and child. Unlike charities that used depictions of children, beggars controlled their own images and kept all the money they raised.</a:t>
            </a:r>
          </a:p>
        </p:txBody>
      </p:sp>
      <p:sp>
        <p:nvSpPr>
          <p:cNvPr id="4" name="Slide Number Placeholder 3"/>
          <p:cNvSpPr>
            <a:spLocks noGrp="1"/>
          </p:cNvSpPr>
          <p:nvPr>
            <p:ph type="sldNum" sz="quarter" idx="5"/>
          </p:nvPr>
        </p:nvSpPr>
        <p:spPr/>
        <p:txBody>
          <a:bodyPr/>
          <a:lstStyle/>
          <a:p>
            <a:fld id="{BDF6DCBC-06A6-48A5-9098-23BCFB0EC60D}" type="slidenum">
              <a:rPr lang="en-US" smtClean="0"/>
              <a:t>15</a:t>
            </a:fld>
            <a:endParaRPr lang="en-US"/>
          </a:p>
        </p:txBody>
      </p:sp>
    </p:spTree>
    <p:extLst>
      <p:ext uri="{BB962C8B-B14F-4D97-AF65-F5344CB8AC3E}">
        <p14:creationId xmlns:p14="http://schemas.microsoft.com/office/powerpoint/2010/main" val="721245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find that variations like disabilities</a:t>
            </a:r>
            <a:r>
              <a:rPr lang="en-US" sz="1200" kern="1200" baseline="0" dirty="0">
                <a:solidFill>
                  <a:schemeClr val="tx1"/>
                </a:solidFill>
                <a:effectLst/>
                <a:latin typeface="+mn-lt"/>
                <a:ea typeface="+mn-ea"/>
                <a:cs typeface="+mn-cs"/>
              </a:rPr>
              <a:t> exists throughout nature. But as America modernized, s</a:t>
            </a:r>
            <a:r>
              <a:rPr lang="en-US" sz="1200" kern="1200" dirty="0">
                <a:solidFill>
                  <a:schemeClr val="tx1"/>
                </a:solidFill>
                <a:effectLst/>
                <a:latin typeface="+mn-lt"/>
                <a:ea typeface="+mn-ea"/>
                <a:cs typeface="+mn-cs"/>
              </a:rPr>
              <a:t>ome kinds of variation and human conditions were categorized as deficits, requiring treatment, prevention, or fixing. Scientific advances created expectations that the human body could and should be medically treated.  So as</a:t>
            </a:r>
            <a:r>
              <a:rPr lang="en-US" sz="1200" kern="1200" baseline="0" dirty="0">
                <a:solidFill>
                  <a:schemeClr val="tx1"/>
                </a:solidFill>
                <a:effectLst/>
                <a:latin typeface="+mn-lt"/>
                <a:ea typeface="+mn-ea"/>
                <a:cs typeface="+mn-cs"/>
              </a:rPr>
              <a:t> we move through</a:t>
            </a:r>
            <a:r>
              <a:rPr lang="en-US" sz="1200" kern="1200" dirty="0">
                <a:solidFill>
                  <a:schemeClr val="tx1"/>
                </a:solidFill>
                <a:effectLst/>
                <a:latin typeface="+mn-lt"/>
                <a:ea typeface="+mn-ea"/>
                <a:cs typeface="+mn-cs"/>
              </a:rPr>
              <a:t> history bodily difference gradually became a medical issue. The person became a patient with her or his individuality transformed into a medical case.</a:t>
            </a:r>
          </a:p>
          <a:p>
            <a:endParaRPr lang="en-US" sz="1200" dirty="0"/>
          </a:p>
          <a:p>
            <a:r>
              <a:rPr lang="en-US" sz="1200" dirty="0"/>
              <a:t>Medical textbooks such as this sample page from 1917 typically highlighted the pathology of the patient, often at the expense of the person’s modesty and self-respect. Here, a doctor demonstrates muscle manipulation on two nude children. </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16</a:t>
            </a:fld>
            <a:endParaRPr lang="en-US"/>
          </a:p>
        </p:txBody>
      </p:sp>
    </p:spTree>
    <p:extLst>
      <p:ext uri="{BB962C8B-B14F-4D97-AF65-F5344CB8AC3E}">
        <p14:creationId xmlns:p14="http://schemas.microsoft.com/office/powerpoint/2010/main" val="7218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“state of the art”  medical intervention in the 1950’s were like this orthopedic</a:t>
            </a:r>
            <a:r>
              <a:rPr lang="en-US" baseline="0" dirty="0"/>
              <a:t> device called a Browne splint. The baby shoes are attached to a steel bar and toddlers wore it to prevent “in-toeing” by adjusting hip, foot and tibia angles. It </a:t>
            </a:r>
            <a:r>
              <a:rPr lang="en-US" dirty="0"/>
              <a:t>can be something simple like this….</a:t>
            </a:r>
          </a:p>
        </p:txBody>
      </p:sp>
      <p:sp>
        <p:nvSpPr>
          <p:cNvPr id="4" name="Slide Number Placeholder 3"/>
          <p:cNvSpPr>
            <a:spLocks noGrp="1"/>
          </p:cNvSpPr>
          <p:nvPr>
            <p:ph type="sldNum" sz="quarter" idx="10"/>
          </p:nvPr>
        </p:nvSpPr>
        <p:spPr/>
        <p:txBody>
          <a:bodyPr/>
          <a:lstStyle/>
          <a:p>
            <a:fld id="{BDF6DCBC-06A6-48A5-9098-23BCFB0EC60D}" type="slidenum">
              <a:rPr lang="en-US" smtClean="0"/>
              <a:t>17</a:t>
            </a:fld>
            <a:endParaRPr lang="en-US"/>
          </a:p>
        </p:txBody>
      </p:sp>
    </p:spTree>
    <p:extLst>
      <p:ext uri="{BB962C8B-B14F-4D97-AF65-F5344CB8AC3E}">
        <p14:creationId xmlns:p14="http://schemas.microsoft.com/office/powerpoint/2010/main" val="1166997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as mis-guided as the use of lobotomy’s as</a:t>
            </a:r>
            <a:r>
              <a:rPr lang="en-US" baseline="0" dirty="0"/>
              <a:t> a</a:t>
            </a:r>
            <a:r>
              <a:rPr lang="en-US" dirty="0"/>
              <a:t> treatment for depression. </a:t>
            </a:r>
            <a:r>
              <a:rPr lang="en-US" sz="1200" b="0" i="0" u="none" strike="noStrike" kern="1200" dirty="0">
                <a:solidFill>
                  <a:schemeClr val="tx1"/>
                </a:solidFill>
                <a:effectLst/>
                <a:latin typeface="+mn-lt"/>
                <a:ea typeface="+mn-ea"/>
                <a:cs typeface="+mn-cs"/>
              </a:rPr>
              <a:t>A doctor might remove one of these two pointed steel rods from its black leather case, insert behind a patient’s eye through the orbital socket and destroy the prefrontal lobe of the brain. Doctors treated unruly or depressed patients by lobotomy in the 1950s and the </a:t>
            </a:r>
            <a:r>
              <a:rPr lang="en-US" dirty="0"/>
              <a:t>practice continued through the 1970’s</a:t>
            </a:r>
          </a:p>
        </p:txBody>
      </p:sp>
      <p:sp>
        <p:nvSpPr>
          <p:cNvPr id="4" name="Slide Number Placeholder 3"/>
          <p:cNvSpPr>
            <a:spLocks noGrp="1"/>
          </p:cNvSpPr>
          <p:nvPr>
            <p:ph type="sldNum" sz="quarter" idx="10"/>
          </p:nvPr>
        </p:nvSpPr>
        <p:spPr/>
        <p:txBody>
          <a:bodyPr/>
          <a:lstStyle/>
          <a:p>
            <a:fld id="{BDF6DCBC-06A6-48A5-9098-23BCFB0EC60D}" type="slidenum">
              <a:rPr lang="en-US" smtClean="0"/>
              <a:t>18</a:t>
            </a:fld>
            <a:endParaRPr lang="en-US"/>
          </a:p>
        </p:txBody>
      </p:sp>
    </p:spTree>
    <p:extLst>
      <p:ext uri="{BB962C8B-B14F-4D97-AF65-F5344CB8AC3E}">
        <p14:creationId xmlns:p14="http://schemas.microsoft.com/office/powerpoint/2010/main" val="1907142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Having a disability does not necessarily preclude a wish for medical treatment or for being less different. But it</a:t>
            </a:r>
            <a:r>
              <a:rPr lang="en-US" sz="1200" kern="1200" baseline="0" dirty="0">
                <a:solidFill>
                  <a:schemeClr val="tx1"/>
                </a:solidFill>
                <a:effectLst/>
                <a:latin typeface="+mn-lt"/>
                <a:ea typeface="+mn-ea"/>
                <a:cs typeface="+mn-cs"/>
              </a:rPr>
              <a:t> is a part of one’s identity.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Understanding that disability is fundamental to human existence and that how we view</a:t>
            </a:r>
            <a:r>
              <a:rPr lang="en-US" sz="1200" kern="1200" baseline="0" dirty="0">
                <a:solidFill>
                  <a:schemeClr val="tx1"/>
                </a:solidFill>
                <a:effectLst/>
                <a:latin typeface="+mn-lt"/>
                <a:ea typeface="+mn-ea"/>
                <a:cs typeface="+mn-cs"/>
              </a:rPr>
              <a:t> it</a:t>
            </a:r>
            <a:r>
              <a:rPr lang="en-US" sz="1200" kern="1200" dirty="0">
                <a:solidFill>
                  <a:schemeClr val="tx1"/>
                </a:solidFill>
                <a:effectLst/>
                <a:latin typeface="+mn-lt"/>
                <a:ea typeface="+mn-ea"/>
                <a:cs typeface="+mn-cs"/>
              </a:rPr>
              <a:t> is shaped by our society is a thinking that has become more widespread since the 1960s. Disability is now in a category similar to ethnicity, skin color, and gender.</a:t>
            </a:r>
          </a:p>
          <a:p>
            <a:endParaRPr lang="en-US" sz="1200" dirty="0"/>
          </a:p>
          <a:p>
            <a:r>
              <a:rPr lang="en-US" sz="1200" dirty="0"/>
              <a:t>This is an artificial lower limb, socket decorated in jungle motif, 2006 </a:t>
            </a:r>
          </a:p>
          <a:p>
            <a:r>
              <a:rPr lang="en-US" sz="1200" dirty="0"/>
              <a:t>The Flex-Foot design of this limb and the “Cheetah leg” used by Paralympians came from athlete and amputee Van Phillips. Its striking decoration with vines and lizards indicates that the wearer had no intention of hiding it from others.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19</a:t>
            </a:fld>
            <a:endParaRPr lang="en-US"/>
          </a:p>
        </p:txBody>
      </p:sp>
    </p:spTree>
    <p:extLst>
      <p:ext uri="{BB962C8B-B14F-4D97-AF65-F5344CB8AC3E}">
        <p14:creationId xmlns:p14="http://schemas.microsoft.com/office/powerpoint/2010/main" val="301198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So what is a disability? A person is not </a:t>
            </a:r>
            <a:r>
              <a:rPr lang="en-US" u="sng" dirty="0">
                <a:effectLst/>
              </a:rPr>
              <a:t>always</a:t>
            </a:r>
            <a:r>
              <a:rPr lang="en-US" dirty="0">
                <a:effectLst/>
              </a:rPr>
              <a:t> disabled or unable to do all things. </a:t>
            </a:r>
            <a:r>
              <a:rPr lang="en-US" dirty="0"/>
              <a:t>The generalized categories and</a:t>
            </a:r>
            <a:r>
              <a:rPr lang="en-US" baseline="0" dirty="0"/>
              <a:t> words</a:t>
            </a:r>
            <a:r>
              <a:rPr lang="en-US" dirty="0"/>
              <a:t> that identify people with disabilities have shifted across eras and locations. For example, concepts of physical beauty were different in a time when physical injury, smallpox marks, and other scarring were more common.  How a person uses words has not always been a universal measure of worth. People process information in many different ways. In</a:t>
            </a:r>
            <a:r>
              <a:rPr lang="en-US" baseline="0" dirty="0"/>
              <a:t> the past it was common that</a:t>
            </a:r>
            <a:r>
              <a:rPr lang="en-US" dirty="0"/>
              <a:t> a person might have left school to work in a mill before ever learning to read.</a:t>
            </a:r>
            <a:r>
              <a:rPr lang="en-US" baseline="0" dirty="0"/>
              <a:t> Or they</a:t>
            </a:r>
            <a:r>
              <a:rPr lang="en-US" dirty="0"/>
              <a:t> might have used a language other than English, or might have had other differences that made their writing and reading atypical.</a:t>
            </a:r>
          </a:p>
          <a:p>
            <a:endParaRPr lang="en-US" dirty="0"/>
          </a:p>
          <a:p>
            <a:r>
              <a:rPr lang="en-US" smtClean="0"/>
              <a:t>These </a:t>
            </a:r>
            <a:r>
              <a:rPr lang="en-US"/>
              <a:t>photos </a:t>
            </a:r>
            <a:r>
              <a:rPr lang="en-US" smtClean="0"/>
              <a:t>shows </a:t>
            </a:r>
            <a:r>
              <a:rPr lang="en-US"/>
              <a:t>old </a:t>
            </a:r>
            <a:r>
              <a:rPr lang="en-US" smtClean="0"/>
              <a:t>tintype </a:t>
            </a:r>
            <a:r>
              <a:rPr lang="en-US" dirty="0"/>
              <a:t>from the 1880 with groups of friends or family</a:t>
            </a:r>
          </a:p>
        </p:txBody>
      </p:sp>
      <p:sp>
        <p:nvSpPr>
          <p:cNvPr id="4" name="Slide Number Placeholder 3"/>
          <p:cNvSpPr>
            <a:spLocks noGrp="1"/>
          </p:cNvSpPr>
          <p:nvPr>
            <p:ph type="sldNum" sz="quarter" idx="10"/>
          </p:nvPr>
        </p:nvSpPr>
        <p:spPr/>
        <p:txBody>
          <a:bodyPr/>
          <a:lstStyle/>
          <a:p>
            <a:fld id="{BDF6DCBC-06A6-48A5-9098-23BCFB0EC60D}" type="slidenum">
              <a:rPr lang="en-US" smtClean="0"/>
              <a:t>2</a:t>
            </a:fld>
            <a:endParaRPr lang="en-US"/>
          </a:p>
        </p:txBody>
      </p:sp>
    </p:spTree>
    <p:extLst>
      <p:ext uri="{BB962C8B-B14F-4D97-AF65-F5344CB8AC3E}">
        <p14:creationId xmlns:p14="http://schemas.microsoft.com/office/powerpoint/2010/main" val="269877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is a worn leather oxford with a 19th century metal brace. The shoe on the right is a contemporary child’s sneaker and the two red polka dotted inserts are the braces made for children whose foot twists inward. The shoes were made over 100 years apart and illustrated the dramatic changes is aesthetics, understanding and stigma related to disability.</a:t>
            </a:r>
          </a:p>
        </p:txBody>
      </p:sp>
      <p:sp>
        <p:nvSpPr>
          <p:cNvPr id="4" name="Slide Number Placeholder 3"/>
          <p:cNvSpPr>
            <a:spLocks noGrp="1"/>
          </p:cNvSpPr>
          <p:nvPr>
            <p:ph type="sldNum" sz="quarter" idx="5"/>
          </p:nvPr>
        </p:nvSpPr>
        <p:spPr/>
        <p:txBody>
          <a:bodyPr/>
          <a:lstStyle/>
          <a:p>
            <a:fld id="{BDF6DCBC-06A6-48A5-9098-23BCFB0EC60D}" type="slidenum">
              <a:rPr lang="en-US" smtClean="0"/>
              <a:t>20</a:t>
            </a:fld>
            <a:endParaRPr lang="en-US"/>
          </a:p>
        </p:txBody>
      </p:sp>
    </p:spTree>
    <p:extLst>
      <p:ext uri="{BB962C8B-B14F-4D97-AF65-F5344CB8AC3E}">
        <p14:creationId xmlns:p14="http://schemas.microsoft.com/office/powerpoint/2010/main" val="106902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Disability History is about bodies, minds, and relationships.  Being markedly different shapes both individual and community experience in distinct ways.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photo is from the 1860’s and shows an elderly man in a top hat. His name was Comfort Bennett and he was a wealthy farmer and father of twelve children in western New York State. He is posing in an expensive suit, dark glasses, and holding a cane. His right sleeve is pinned up since he is missing the lower part of his arm.</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21</a:t>
            </a:fld>
            <a:endParaRPr lang="en-US"/>
          </a:p>
        </p:txBody>
      </p:sp>
    </p:spTree>
    <p:extLst>
      <p:ext uri="{BB962C8B-B14F-4D97-AF65-F5344CB8AC3E}">
        <p14:creationId xmlns:p14="http://schemas.microsoft.com/office/powerpoint/2010/main" val="1196991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Dependence, independence and interdependence. Everyone here has been</a:t>
            </a:r>
            <a:r>
              <a:rPr lang="en-US" sz="1200" kern="1200" baseline="0" dirty="0">
                <a:solidFill>
                  <a:schemeClr val="tx1"/>
                </a:solidFill>
                <a:effectLst/>
                <a:latin typeface="+mn-lt"/>
                <a:ea typeface="+mn-ea"/>
                <a:cs typeface="+mn-cs"/>
              </a:rPr>
              <a:t> dependent on someone at some point in time. Everyone here is interdependent with their society. And everyone here wants to be independent as well.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22</a:t>
            </a:fld>
            <a:endParaRPr lang="en-US"/>
          </a:p>
        </p:txBody>
      </p:sp>
    </p:spTree>
    <p:extLst>
      <p:ext uri="{BB962C8B-B14F-4D97-AF65-F5344CB8AC3E}">
        <p14:creationId xmlns:p14="http://schemas.microsoft.com/office/powerpoint/2010/main" val="101000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significant historical issues for people everywhere has been that of responsibility for their own lives. We all rely on society for basic needs and use various strategies to get our needs met.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left is a photo from the 1940s with a man standing with his elderly mother whom he probably lives with. His left arm and neck are bent.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right is little Ben </a:t>
            </a:r>
            <a:r>
              <a:rPr lang="en-US" sz="1200" kern="1200" dirty="0" err="1">
                <a:solidFill>
                  <a:schemeClr val="tx1"/>
                </a:solidFill>
                <a:effectLst/>
                <a:latin typeface="+mn-lt"/>
                <a:ea typeface="+mn-ea"/>
                <a:cs typeface="+mn-cs"/>
              </a:rPr>
              <a:t>Minowitz</a:t>
            </a:r>
            <a:r>
              <a:rPr lang="en-US" sz="1200" kern="1200" dirty="0">
                <a:solidFill>
                  <a:schemeClr val="tx1"/>
                </a:solidFill>
                <a:effectLst/>
                <a:latin typeface="+mn-lt"/>
                <a:ea typeface="+mn-ea"/>
                <a:cs typeface="+mn-cs"/>
              </a:rPr>
              <a:t>. His sister and mother have made a sling with their arms to carry him. He had paralysis from having polio in 1916.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23</a:t>
            </a:fld>
            <a:endParaRPr lang="en-US"/>
          </a:p>
        </p:txBody>
      </p:sp>
    </p:spTree>
    <p:extLst>
      <p:ext uri="{BB962C8B-B14F-4D97-AF65-F5344CB8AC3E}">
        <p14:creationId xmlns:p14="http://schemas.microsoft.com/office/powerpoint/2010/main" val="1203628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from the 1880’s shows a mother seated in a photography studio wearing a long fringed dress, her hair in a bun with a comb, and a crutch resting on her lap. Her son and daughter pose beside her. I’m pretty sure she was a very effective mother!</a:t>
            </a:r>
          </a:p>
        </p:txBody>
      </p:sp>
      <p:sp>
        <p:nvSpPr>
          <p:cNvPr id="4" name="Slide Number Placeholder 3"/>
          <p:cNvSpPr>
            <a:spLocks noGrp="1"/>
          </p:cNvSpPr>
          <p:nvPr>
            <p:ph type="sldNum" sz="quarter" idx="5"/>
          </p:nvPr>
        </p:nvSpPr>
        <p:spPr/>
        <p:txBody>
          <a:bodyPr/>
          <a:lstStyle/>
          <a:p>
            <a:fld id="{BDF6DCBC-06A6-48A5-9098-23BCFB0EC60D}" type="slidenum">
              <a:rPr lang="en-US" smtClean="0"/>
              <a:t>24</a:t>
            </a:fld>
            <a:endParaRPr lang="en-US"/>
          </a:p>
        </p:txBody>
      </p:sp>
    </p:spTree>
    <p:extLst>
      <p:ext uri="{BB962C8B-B14F-4D97-AF65-F5344CB8AC3E}">
        <p14:creationId xmlns:p14="http://schemas.microsoft.com/office/powerpoint/2010/main" val="3589748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you all coming together for this conference, friendships have been formed by coming together around common interests, sharing information, and advocating for each other. Historically these affinities have been the seedbed of transformative political and social change.</a:t>
            </a:r>
          </a:p>
          <a:p>
            <a:r>
              <a:rPr lang="en-US" dirty="0"/>
              <a:t>This photo shows a dozen different publications about disabilities.</a:t>
            </a:r>
          </a:p>
        </p:txBody>
      </p:sp>
      <p:sp>
        <p:nvSpPr>
          <p:cNvPr id="4" name="Slide Number Placeholder 3"/>
          <p:cNvSpPr>
            <a:spLocks noGrp="1"/>
          </p:cNvSpPr>
          <p:nvPr>
            <p:ph type="sldNum" sz="quarter" idx="5"/>
          </p:nvPr>
        </p:nvSpPr>
        <p:spPr/>
        <p:txBody>
          <a:bodyPr/>
          <a:lstStyle/>
          <a:p>
            <a:fld id="{BDF6DCBC-06A6-48A5-9098-23BCFB0EC60D}" type="slidenum">
              <a:rPr lang="en-US" smtClean="0"/>
              <a:t>25</a:t>
            </a:fld>
            <a:endParaRPr lang="en-US"/>
          </a:p>
        </p:txBody>
      </p:sp>
    </p:spTree>
    <p:extLst>
      <p:ext uri="{BB962C8B-B14F-4D97-AF65-F5344CB8AC3E}">
        <p14:creationId xmlns:p14="http://schemas.microsoft.com/office/powerpoint/2010/main" val="93408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disabilities</a:t>
            </a:r>
            <a:r>
              <a:rPr lang="en-US" baseline="0" dirty="0"/>
              <a:t> contribute to society in many different ways. </a:t>
            </a:r>
            <a:r>
              <a:rPr lang="en-US" dirty="0"/>
              <a:t>They have to be pioneers and adapt to an environment that was not designed for them. The result is a mixture of improvisation and creativity. </a:t>
            </a:r>
            <a:r>
              <a:rPr lang="en-US" baseline="0" dirty="0"/>
              <a:t> You can thank </a:t>
            </a:r>
            <a:r>
              <a:rPr lang="en-US" dirty="0"/>
              <a:t>Joseph Friedman who invented a method for bending paper straws in the 1930s. This ad promotes its use in hospitals and sick rooms.</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26</a:t>
            </a:fld>
            <a:endParaRPr lang="en-US"/>
          </a:p>
        </p:txBody>
      </p:sp>
    </p:spTree>
    <p:extLst>
      <p:ext uri="{BB962C8B-B14F-4D97-AF65-F5344CB8AC3E}">
        <p14:creationId xmlns:p14="http://schemas.microsoft.com/office/powerpoint/2010/main" val="3682272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found that many daily activities can be adapted</a:t>
            </a:r>
            <a:r>
              <a:rPr lang="en-US" baseline="0" dirty="0"/>
              <a:t> by using different technology. This photo from the 1940’s shows a young man out on the slopes. He lacks gloves and a hat but has created poles with four stabilizing prongs to help him ski. We now refer to devices like these as assistive technology.</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27</a:t>
            </a:fld>
            <a:endParaRPr lang="en-US"/>
          </a:p>
        </p:txBody>
      </p:sp>
    </p:spTree>
    <p:extLst>
      <p:ext uri="{BB962C8B-B14F-4D97-AF65-F5344CB8AC3E}">
        <p14:creationId xmlns:p14="http://schemas.microsoft.com/office/powerpoint/2010/main" val="2275776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attorney Charles Ruff was the last Watergate special prosecutor, and he was a member of the team who defended Anita Hill in 1991.</a:t>
            </a:r>
            <a:r>
              <a:rPr lang="en-US" baseline="0" dirty="0"/>
              <a:t> He was</a:t>
            </a:r>
            <a:r>
              <a:rPr lang="en-US" dirty="0"/>
              <a:t> President Bill Clinton’s chief counsel during his 1999 impeachment trial. He wore this adapted raincoat, cut to accommodate his wheelchair. He would be able to put on and remove this coat without getting up from his chair.</a:t>
            </a:r>
          </a:p>
        </p:txBody>
      </p:sp>
      <p:sp>
        <p:nvSpPr>
          <p:cNvPr id="4" name="Slide Number Placeholder 3"/>
          <p:cNvSpPr>
            <a:spLocks noGrp="1"/>
          </p:cNvSpPr>
          <p:nvPr>
            <p:ph type="sldNum" sz="quarter" idx="10"/>
          </p:nvPr>
        </p:nvSpPr>
        <p:spPr/>
        <p:txBody>
          <a:bodyPr/>
          <a:lstStyle/>
          <a:p>
            <a:fld id="{BDF6DCBC-06A6-48A5-9098-23BCFB0EC60D}" type="slidenum">
              <a:rPr lang="en-US" smtClean="0"/>
              <a:t>28</a:t>
            </a:fld>
            <a:endParaRPr lang="en-US"/>
          </a:p>
        </p:txBody>
      </p:sp>
    </p:spTree>
    <p:extLst>
      <p:ext uri="{BB962C8B-B14F-4D97-AF65-F5344CB8AC3E}">
        <p14:creationId xmlns:p14="http://schemas.microsoft.com/office/powerpoint/2010/main" val="3099991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Institutions, group homes, schools, nursing homes, camps, and independent living centers generated camaraderie and new ideas as well as rebellion and change. </a:t>
            </a:r>
            <a:endParaRPr lang="en-US" dirty="0"/>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29</a:t>
            </a:fld>
            <a:endParaRPr lang="en-US"/>
          </a:p>
        </p:txBody>
      </p:sp>
    </p:spTree>
    <p:extLst>
      <p:ext uri="{BB962C8B-B14F-4D97-AF65-F5344CB8AC3E}">
        <p14:creationId xmlns:p14="http://schemas.microsoft.com/office/powerpoint/2010/main" val="123288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is normal? what constitutes a disability depends on when and who is doing the judging.</a:t>
            </a:r>
          </a:p>
          <a:p>
            <a:endParaRPr lang="en-US" dirty="0"/>
          </a:p>
          <a:p>
            <a:r>
              <a:rPr lang="en-US" dirty="0"/>
              <a:t>For example if we look at 4 very</a:t>
            </a:r>
            <a:r>
              <a:rPr lang="en-US" baseline="0" dirty="0"/>
              <a:t> different people with the same disability: a blind beggar, a blind war veteran, a blind baby or blind musician. They all share the same experience of being blind, but stigma, discrimination, and access to resources would be very different for each. </a:t>
            </a:r>
          </a:p>
          <a:p>
            <a:endParaRPr lang="en-US" baseline="0" dirty="0"/>
          </a:p>
          <a:p>
            <a:r>
              <a:rPr lang="en-US" baseline="0" dirty="0"/>
              <a:t>This photo is a daguerreotype from the 1850’s of a boy holding his crutch</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3</a:t>
            </a:fld>
            <a:endParaRPr lang="en-US"/>
          </a:p>
        </p:txBody>
      </p:sp>
    </p:spTree>
    <p:extLst>
      <p:ext uri="{BB962C8B-B14F-4D97-AF65-F5344CB8AC3E}">
        <p14:creationId xmlns:p14="http://schemas.microsoft.com/office/powerpoint/2010/main" val="1930985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Throughout</a:t>
            </a:r>
            <a:r>
              <a:rPr lang="en-US" baseline="0" dirty="0">
                <a:effectLst/>
              </a:rPr>
              <a:t> history p</a:t>
            </a:r>
            <a:r>
              <a:rPr lang="en-US" dirty="0">
                <a:effectLst/>
              </a:rPr>
              <a:t>eople have been legally forced into and out of homes, hospitals and institutions. </a:t>
            </a:r>
            <a:r>
              <a:rPr lang="en-US" dirty="0"/>
              <a:t>This</a:t>
            </a:r>
            <a:r>
              <a:rPr lang="en-US" baseline="0" dirty="0"/>
              <a:t> is a postcard from 1911 of the</a:t>
            </a:r>
            <a:r>
              <a:rPr lang="en-US" dirty="0"/>
              <a:t> main building at the Deaf and Dumb Asylum in Columbus Ohio. </a:t>
            </a:r>
            <a:r>
              <a:rPr lang="en-US" dirty="0">
                <a:effectLst/>
              </a:rPr>
              <a:t>The asylum, opened in 1829, was also a vocational training school. </a:t>
            </a:r>
            <a:r>
              <a:rPr lang="en-US" sz="1200" kern="1200" dirty="0">
                <a:solidFill>
                  <a:schemeClr val="tx1"/>
                </a:solidFill>
                <a:effectLst/>
                <a:latin typeface="+mn-lt"/>
                <a:ea typeface="+mn-ea"/>
                <a:cs typeface="+mn-cs"/>
              </a:rPr>
              <a:t>These types of buildings were often a point of pride for local communities and a tourist site, worthy of postcard recognition.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existence of so many postcards from so many places indicates the extent to which people accepted institutions as mundane and uncontroversial.</a:t>
            </a:r>
          </a:p>
          <a:p>
            <a:r>
              <a:rPr lang="en-US" sz="1200" kern="1200" dirty="0">
                <a:solidFill>
                  <a:schemeClr val="tx1"/>
                </a:solidFill>
                <a:effectLst/>
                <a:latin typeface="+mn-lt"/>
                <a:ea typeface="+mn-ea"/>
                <a:cs typeface="+mn-cs"/>
              </a:rPr>
              <a:t>But t</a:t>
            </a:r>
            <a:r>
              <a:rPr lang="en-US" dirty="0"/>
              <a:t>he architecture and design of these spaces shapes social interactions and sends messages about who is welcome. </a:t>
            </a:r>
          </a:p>
        </p:txBody>
      </p:sp>
      <p:sp>
        <p:nvSpPr>
          <p:cNvPr id="4" name="Slide Number Placeholder 3"/>
          <p:cNvSpPr>
            <a:spLocks noGrp="1"/>
          </p:cNvSpPr>
          <p:nvPr>
            <p:ph type="sldNum" sz="quarter" idx="10"/>
          </p:nvPr>
        </p:nvSpPr>
        <p:spPr/>
        <p:txBody>
          <a:bodyPr/>
          <a:lstStyle/>
          <a:p>
            <a:fld id="{BDF6DCBC-06A6-48A5-9098-23BCFB0EC60D}" type="slidenum">
              <a:rPr lang="en-US" smtClean="0"/>
              <a:t>30</a:t>
            </a:fld>
            <a:endParaRPr lang="en-US"/>
          </a:p>
        </p:txBody>
      </p:sp>
    </p:spTree>
    <p:extLst>
      <p:ext uri="{BB962C8B-B14F-4D97-AF65-F5344CB8AC3E}">
        <p14:creationId xmlns:p14="http://schemas.microsoft.com/office/powerpoint/2010/main" val="3337610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many years in American history, the government made decisions about how and where people with disabilities should live. </a:t>
            </a:r>
            <a:r>
              <a:rPr lang="en-US" dirty="0"/>
              <a:t>Some Americans also concluded that those who were different, vulnerable, or less powerful should not even have certain legal protections.</a:t>
            </a:r>
          </a:p>
        </p:txBody>
      </p:sp>
      <p:sp>
        <p:nvSpPr>
          <p:cNvPr id="4" name="Slide Number Placeholder 3"/>
          <p:cNvSpPr>
            <a:spLocks noGrp="1"/>
          </p:cNvSpPr>
          <p:nvPr>
            <p:ph type="sldNum" sz="quarter" idx="10"/>
          </p:nvPr>
        </p:nvSpPr>
        <p:spPr/>
        <p:txBody>
          <a:bodyPr/>
          <a:lstStyle/>
          <a:p>
            <a:fld id="{BDF6DCBC-06A6-48A5-9098-23BCFB0EC60D}" type="slidenum">
              <a:rPr lang="en-US" smtClean="0"/>
              <a:t>31</a:t>
            </a:fld>
            <a:endParaRPr lang="en-US"/>
          </a:p>
        </p:txBody>
      </p:sp>
    </p:spTree>
    <p:extLst>
      <p:ext uri="{BB962C8B-B14F-4D97-AF65-F5344CB8AC3E}">
        <p14:creationId xmlns:p14="http://schemas.microsoft.com/office/powerpoint/2010/main" val="2707710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the beginning</a:t>
            </a:r>
            <a:r>
              <a:rPr lang="en-US" baseline="0" dirty="0"/>
              <a:t> of the 1800’s </a:t>
            </a:r>
            <a:r>
              <a:rPr lang="en-US" dirty="0"/>
              <a:t>America formed a </a:t>
            </a:r>
            <a:r>
              <a:rPr lang="en-US" i="1" dirty="0"/>
              <a:t>cultural</a:t>
            </a:r>
            <a:r>
              <a:rPr lang="en-US" dirty="0"/>
              <a:t> agreement on how to deal with differences. That means that everyone thought it was best to remove these people</a:t>
            </a:r>
            <a:r>
              <a:rPr lang="en-US" baseline="0" dirty="0"/>
              <a:t> from society, both for them and the rest of the community. </a:t>
            </a:r>
            <a:r>
              <a:rPr lang="en-US" dirty="0"/>
              <a:t>Ambitious construction of asylums, hospitals, and specialized schools continued throughout the mid 20</a:t>
            </a:r>
            <a:r>
              <a:rPr lang="en-US" baseline="30000" dirty="0"/>
              <a:t>th</a:t>
            </a:r>
            <a:r>
              <a:rPr lang="en-US" dirty="0"/>
              <a:t> century. </a:t>
            </a:r>
            <a:r>
              <a:rPr lang="en-US" dirty="0">
                <a:effectLst/>
              </a:rPr>
              <a:t> Massive brick or stone buildings such as this, the Lancaster County Home and Asylum, were often the most significant structures in town.</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32</a:t>
            </a:fld>
            <a:endParaRPr lang="en-US"/>
          </a:p>
        </p:txBody>
      </p:sp>
    </p:spTree>
    <p:extLst>
      <p:ext uri="{BB962C8B-B14F-4D97-AF65-F5344CB8AC3E}">
        <p14:creationId xmlns:p14="http://schemas.microsoft.com/office/powerpoint/2010/main" val="39892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has often been grouped with other stigmatized categories, including those with disease. Hospitals set aside wards for people with mental illness since the mid 18</a:t>
            </a:r>
            <a:r>
              <a:rPr lang="en-US" baseline="30000" dirty="0"/>
              <a:t>th</a:t>
            </a:r>
            <a:r>
              <a:rPr lang="en-US" dirty="0"/>
              <a:t> century. The government also removed Cherokee, Seminole, and other Indians in the Southeast in the early 1800’s as an example of how to deal with differences. Removal of people with disabilities from their original communities started at this time too. This brochure from the Children’s Bureau in 1932, entitled “Community Care of Dependent, Delinquent, and Handicapped Children, depicts a woman draped in classical flowing garment holding hands with two similarly clothed children and explains the proper way to care for the disabled.</a:t>
            </a:r>
          </a:p>
        </p:txBody>
      </p:sp>
      <p:sp>
        <p:nvSpPr>
          <p:cNvPr id="4" name="Slide Number Placeholder 3"/>
          <p:cNvSpPr>
            <a:spLocks noGrp="1"/>
          </p:cNvSpPr>
          <p:nvPr>
            <p:ph type="sldNum" sz="quarter" idx="5"/>
          </p:nvPr>
        </p:nvSpPr>
        <p:spPr/>
        <p:txBody>
          <a:bodyPr/>
          <a:lstStyle/>
          <a:p>
            <a:fld id="{BDF6DCBC-06A6-48A5-9098-23BCFB0EC60D}" type="slidenum">
              <a:rPr lang="en-US" smtClean="0"/>
              <a:t>33</a:t>
            </a:fld>
            <a:endParaRPr lang="en-US"/>
          </a:p>
        </p:txBody>
      </p:sp>
    </p:spTree>
    <p:extLst>
      <p:ext uri="{BB962C8B-B14F-4D97-AF65-F5344CB8AC3E}">
        <p14:creationId xmlns:p14="http://schemas.microsoft.com/office/powerpoint/2010/main" val="1578394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arrived, a person might find himself or herself to be a student, worker, inmate, patient, or “consumer.” No matter where people ended up, they grappled with issues of identity, community, and autonomy.  This is a photo of students with their teacher</a:t>
            </a:r>
            <a:r>
              <a:rPr lang="en-US" baseline="0" dirty="0"/>
              <a:t> at the </a:t>
            </a:r>
            <a:r>
              <a:rPr lang="en-US" dirty="0" err="1"/>
              <a:t>Onarga</a:t>
            </a:r>
            <a:r>
              <a:rPr lang="en-US" dirty="0"/>
              <a:t> School of the Blind, Illinois.</a:t>
            </a:r>
          </a:p>
          <a:p>
            <a:r>
              <a:rPr lang="en-US" dirty="0"/>
              <a:t>Notice</a:t>
            </a:r>
            <a:r>
              <a:rPr lang="en-US" baseline="0" dirty="0"/>
              <a:t> their</a:t>
            </a:r>
            <a:r>
              <a:rPr lang="en-US" dirty="0"/>
              <a:t> chopped hair, sack dresses, and</a:t>
            </a:r>
            <a:r>
              <a:rPr lang="en-US" baseline="0" dirty="0"/>
              <a:t> the</a:t>
            </a:r>
            <a:r>
              <a:rPr lang="en-US" dirty="0"/>
              <a:t> building with barred windows behind them. They</a:t>
            </a:r>
            <a:r>
              <a:rPr lang="en-US" baseline="0" dirty="0"/>
              <a:t> were often removed from their homes at a young age, and given no choice what to wear or how their hair should look.</a:t>
            </a:r>
            <a:r>
              <a:rPr lang="en-US" dirty="0"/>
              <a:t>  </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34</a:t>
            </a:fld>
            <a:endParaRPr lang="en-US"/>
          </a:p>
        </p:txBody>
      </p:sp>
    </p:spTree>
    <p:extLst>
      <p:ext uri="{BB962C8B-B14F-4D97-AF65-F5344CB8AC3E}">
        <p14:creationId xmlns:p14="http://schemas.microsoft.com/office/powerpoint/2010/main" val="1899778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advertisement from Harper’s New Monthly Magazine published in 1866, shows a drawing of the doctors morning round. The doctor is in a suit and bowler hat and walks among patients drawn in various postures that indicate madness. Keep in mind, at this time a woman could be put in an asylum for “hysteria”. Reasons for admission included political excitement, over taxing mental powers, taking medicine to prevent conception, and novel reading.</a:t>
            </a:r>
          </a:p>
        </p:txBody>
      </p:sp>
      <p:sp>
        <p:nvSpPr>
          <p:cNvPr id="4" name="Slide Number Placeholder 3"/>
          <p:cNvSpPr>
            <a:spLocks noGrp="1"/>
          </p:cNvSpPr>
          <p:nvPr>
            <p:ph type="sldNum" sz="quarter" idx="5"/>
          </p:nvPr>
        </p:nvSpPr>
        <p:spPr/>
        <p:txBody>
          <a:bodyPr/>
          <a:lstStyle/>
          <a:p>
            <a:fld id="{BDF6DCBC-06A6-48A5-9098-23BCFB0EC60D}" type="slidenum">
              <a:rPr lang="en-US" smtClean="0"/>
              <a:t>35</a:t>
            </a:fld>
            <a:endParaRPr lang="en-US"/>
          </a:p>
        </p:txBody>
      </p:sp>
    </p:spTree>
    <p:extLst>
      <p:ext uri="{BB962C8B-B14F-4D97-AF65-F5344CB8AC3E}">
        <p14:creationId xmlns:p14="http://schemas.microsoft.com/office/powerpoint/2010/main" val="3447928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many persons with a disability, the greatest struggle is to have others accept them as human. Being one among many could be difficult for people living far from home, without either the capacity for independent action or a means for personal development. Imagine being removed from your family and placed in an</a:t>
            </a:r>
            <a:r>
              <a:rPr lang="en-US" baseline="0" dirty="0"/>
              <a:t> asylum right now. People are deciding everything for you without your input. Bertha </a:t>
            </a:r>
            <a:r>
              <a:rPr lang="en-US" baseline="0" dirty="0" err="1"/>
              <a:t>Flaten’s</a:t>
            </a:r>
            <a:r>
              <a:rPr lang="en-US" baseline="0" dirty="0"/>
              <a:t> photo from 1892 (here with the serious expression long braid with bangs, and wearing a long dress) was put there by the state simply because she had a seizure disorder, paralysis on the right side, and was treated with chloroform, which causes cardiac an </a:t>
            </a:r>
            <a:r>
              <a:rPr lang="en-US" baseline="0" dirty="0" err="1"/>
              <a:t>respiritory</a:t>
            </a:r>
            <a:r>
              <a:rPr lang="en-US" baseline="0" dirty="0"/>
              <a:t> arrest. The FDA didn’t outlaw chloroform until 1976.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a:t>
            </a:r>
            <a:r>
              <a:rPr lang="en-US" baseline="0" dirty="0"/>
              <a:t> was a</a:t>
            </a:r>
            <a:r>
              <a:rPr lang="en-US" dirty="0"/>
              <a:t> common practice at state hospitals of burying the dead without name or date. This is an indication</a:t>
            </a:r>
            <a:r>
              <a:rPr lang="en-US" baseline="0" dirty="0"/>
              <a:t> of</a:t>
            </a:r>
            <a:r>
              <a:rPr lang="en-US" dirty="0"/>
              <a:t> the extreme loss of individuality. </a:t>
            </a:r>
          </a:p>
        </p:txBody>
      </p:sp>
      <p:sp>
        <p:nvSpPr>
          <p:cNvPr id="4" name="Slide Number Placeholder 3"/>
          <p:cNvSpPr>
            <a:spLocks noGrp="1"/>
          </p:cNvSpPr>
          <p:nvPr>
            <p:ph type="sldNum" sz="quarter" idx="10"/>
          </p:nvPr>
        </p:nvSpPr>
        <p:spPr/>
        <p:txBody>
          <a:bodyPr/>
          <a:lstStyle/>
          <a:p>
            <a:fld id="{BDF6DCBC-06A6-48A5-9098-23BCFB0EC60D}" type="slidenum">
              <a:rPr lang="en-US" smtClean="0"/>
              <a:t>36</a:t>
            </a:fld>
            <a:endParaRPr lang="en-US"/>
          </a:p>
        </p:txBody>
      </p:sp>
    </p:spTree>
    <p:extLst>
      <p:ext uri="{BB962C8B-B14F-4D97-AF65-F5344CB8AC3E}">
        <p14:creationId xmlns:p14="http://schemas.microsoft.com/office/powerpoint/2010/main" val="2319898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Bertha</a:t>
            </a:r>
            <a:r>
              <a:rPr lang="en-US" baseline="0" dirty="0"/>
              <a:t> </a:t>
            </a:r>
            <a:r>
              <a:rPr lang="en-US" dirty="0"/>
              <a:t>died, a cast-concrete marker with the number 7 was placed on her grave. There are thousands of such graves around the United States. It wasn’t until many years later that</a:t>
            </a:r>
            <a:r>
              <a:rPr lang="en-US" baseline="0" dirty="0"/>
              <a:t> </a:t>
            </a:r>
            <a:r>
              <a:rPr lang="en-US" dirty="0"/>
              <a:t>Bertha </a:t>
            </a:r>
            <a:r>
              <a:rPr lang="en-US" dirty="0" err="1"/>
              <a:t>Flaten’s</a:t>
            </a:r>
            <a:r>
              <a:rPr lang="en-US" dirty="0"/>
              <a:t> family was able to remove that marker and replace</a:t>
            </a:r>
            <a:r>
              <a:rPr lang="en-US" baseline="0" dirty="0"/>
              <a:t> </a:t>
            </a:r>
            <a:r>
              <a:rPr lang="en-US" dirty="0"/>
              <a:t>it with one with her name and dates.</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37</a:t>
            </a:fld>
            <a:endParaRPr lang="en-US"/>
          </a:p>
        </p:txBody>
      </p:sp>
    </p:spTree>
    <p:extLst>
      <p:ext uri="{BB962C8B-B14F-4D97-AF65-F5344CB8AC3E}">
        <p14:creationId xmlns:p14="http://schemas.microsoft.com/office/powerpoint/2010/main" val="1259184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community experiences varied widely. Bonds could be formed around shared routines. People might learn a trade or a language, receive an education, and make lifelong friendships. But at other times, there might be forced medical treatment, punishment, sub-standard care, and even abuse. These 1940’s disabled veterans</a:t>
            </a:r>
            <a:r>
              <a:rPr lang="en-US" baseline="0" dirty="0"/>
              <a:t> are in their pajamas and military uniforms and are</a:t>
            </a:r>
            <a:r>
              <a:rPr lang="en-US" dirty="0"/>
              <a:t> exercising in a courtyard.</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38</a:t>
            </a:fld>
            <a:endParaRPr lang="en-US"/>
          </a:p>
        </p:txBody>
      </p:sp>
    </p:spTree>
    <p:extLst>
      <p:ext uri="{BB962C8B-B14F-4D97-AF65-F5344CB8AC3E}">
        <p14:creationId xmlns:p14="http://schemas.microsoft.com/office/powerpoint/2010/main" val="1601525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1950s, over half a million people with disabilities lived in institutions. The movement to release people into group homes or their own homes, didn’t begin until the 1970s, continues today and is still considered controversial. This photo of children in the 1960’s pose in their classroom with some toys, several children are in wheelchairs.</a:t>
            </a:r>
          </a:p>
          <a:p>
            <a:r>
              <a:rPr lang="en-US" dirty="0"/>
              <a:t>The</a:t>
            </a:r>
            <a:r>
              <a:rPr lang="en-US" baseline="0" dirty="0"/>
              <a:t> very best solution is INCLUSION – where everyone has a chance to interact in the same accessible environment.</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39</a:t>
            </a:fld>
            <a:endParaRPr lang="en-US"/>
          </a:p>
        </p:txBody>
      </p:sp>
    </p:spTree>
    <p:extLst>
      <p:ext uri="{BB962C8B-B14F-4D97-AF65-F5344CB8AC3E}">
        <p14:creationId xmlns:p14="http://schemas.microsoft.com/office/powerpoint/2010/main" val="96782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is there anyone here today who is left handed? At one time being left handed was considered a disability. Teachers and others would push</a:t>
            </a:r>
            <a:r>
              <a:rPr lang="en-US" baseline="0" dirty="0"/>
              <a:t> them to change and conform to the right handed norm. </a:t>
            </a:r>
          </a:p>
          <a:p>
            <a:endParaRPr lang="en-US" baseline="0" dirty="0"/>
          </a:p>
          <a:p>
            <a:r>
              <a:rPr lang="en-US" baseline="0" dirty="0"/>
              <a:t>This is a photo of Sandy Koufax’s lefty baseball glove</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4</a:t>
            </a:fld>
            <a:endParaRPr lang="en-US"/>
          </a:p>
        </p:txBody>
      </p:sp>
    </p:spTree>
    <p:extLst>
      <p:ext uri="{BB962C8B-B14F-4D97-AF65-F5344CB8AC3E}">
        <p14:creationId xmlns:p14="http://schemas.microsoft.com/office/powerpoint/2010/main" val="903143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of autonomy and self-determination could be extreme in institutions. </a:t>
            </a:r>
            <a:r>
              <a:rPr lang="en-US" dirty="0">
                <a:effectLst/>
              </a:rPr>
              <a:t>Physical restraint of disruptive and rebellious people and as punishment included straight jackets, shackles, and confinement in cells. The stiff canvas bed restraint on the left is from the 1950’s and has webbing ties and weighs about twenty pounds. Physicians used surgical interventions as well. </a:t>
            </a:r>
            <a:r>
              <a:rPr lang="en-US" dirty="0"/>
              <a:t>The wooden box on the right contains the heavy regulator for the current and the electrodes that attached to a person’s temples where the electricity disrupted brain activity.</a:t>
            </a:r>
          </a:p>
        </p:txBody>
      </p:sp>
      <p:sp>
        <p:nvSpPr>
          <p:cNvPr id="4" name="Slide Number Placeholder 3"/>
          <p:cNvSpPr>
            <a:spLocks noGrp="1"/>
          </p:cNvSpPr>
          <p:nvPr>
            <p:ph type="sldNum" sz="quarter" idx="10"/>
          </p:nvPr>
        </p:nvSpPr>
        <p:spPr/>
        <p:txBody>
          <a:bodyPr/>
          <a:lstStyle/>
          <a:p>
            <a:fld id="{BDF6DCBC-06A6-48A5-9098-23BCFB0EC60D}" type="slidenum">
              <a:rPr lang="en-US" smtClean="0"/>
              <a:t>40</a:t>
            </a:fld>
            <a:endParaRPr lang="en-US"/>
          </a:p>
        </p:txBody>
      </p:sp>
    </p:spTree>
    <p:extLst>
      <p:ext uri="{BB962C8B-B14F-4D97-AF65-F5344CB8AC3E}">
        <p14:creationId xmlns:p14="http://schemas.microsoft.com/office/powerpoint/2010/main" val="874850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patients tried to escape from these institutions. These homemade keys were confiscated from people at the Winnebago Mental Health Institute in Wisconsin. They are made of randomly found materials, on the left is a piece of a tin can, pieces of pipe, and wire and carpenter nails on the right.</a:t>
            </a:r>
          </a:p>
        </p:txBody>
      </p:sp>
      <p:sp>
        <p:nvSpPr>
          <p:cNvPr id="4" name="Slide Number Placeholder 3"/>
          <p:cNvSpPr>
            <a:spLocks noGrp="1"/>
          </p:cNvSpPr>
          <p:nvPr>
            <p:ph type="sldNum" sz="quarter" idx="5"/>
          </p:nvPr>
        </p:nvSpPr>
        <p:spPr/>
        <p:txBody>
          <a:bodyPr/>
          <a:lstStyle/>
          <a:p>
            <a:fld id="{BDF6DCBC-06A6-48A5-9098-23BCFB0EC60D}" type="slidenum">
              <a:rPr lang="en-US" smtClean="0"/>
              <a:t>41</a:t>
            </a:fld>
            <a:endParaRPr lang="en-US"/>
          </a:p>
        </p:txBody>
      </p:sp>
    </p:spTree>
    <p:extLst>
      <p:ext uri="{BB962C8B-B14F-4D97-AF65-F5344CB8AC3E}">
        <p14:creationId xmlns:p14="http://schemas.microsoft.com/office/powerpoint/2010/main" val="2682648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information, purchasing goods, requesting services, getting from place to place—all entail devices, tools, and technology. Historically, technology has played a distinctive role in the lives of people with disabilities. New forms of technology that benefited mainstream society often initially excluded people with disabilities because of inadequate design or planning. The introduction of a new technology, whether movies, telephones, trains, planes, automobiles, or ATMs,  created discrimination, exclusion, and new barriers. </a:t>
            </a:r>
          </a:p>
        </p:txBody>
      </p:sp>
      <p:sp>
        <p:nvSpPr>
          <p:cNvPr id="4" name="Slide Number Placeholder 3"/>
          <p:cNvSpPr>
            <a:spLocks noGrp="1"/>
          </p:cNvSpPr>
          <p:nvPr>
            <p:ph type="sldNum" sz="quarter" idx="10"/>
          </p:nvPr>
        </p:nvSpPr>
        <p:spPr/>
        <p:txBody>
          <a:bodyPr/>
          <a:lstStyle/>
          <a:p>
            <a:fld id="{BDF6DCBC-06A6-48A5-9098-23BCFB0EC60D}" type="slidenum">
              <a:rPr lang="en-US" smtClean="0"/>
              <a:t>42</a:t>
            </a:fld>
            <a:endParaRPr lang="en-US"/>
          </a:p>
        </p:txBody>
      </p:sp>
    </p:spTree>
    <p:extLst>
      <p:ext uri="{BB962C8B-B14F-4D97-AF65-F5344CB8AC3E}">
        <p14:creationId xmlns:p14="http://schemas.microsoft.com/office/powerpoint/2010/main" val="3827376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Access to information not only reduces isolation but is the primary component of education, employment, and success in a community. </a:t>
            </a:r>
            <a:r>
              <a:rPr lang="en-US" dirty="0"/>
              <a:t>The telephone, invented in the 1870s, was especially beneficial for people isolated in their homes but it created exclusion for others who were hard of hearing. The teletypewriter, or TTY, which made telephone communication accessible to people who were deaf was not widely available until the 1970s. That’s a span of 100 years!</a:t>
            </a:r>
          </a:p>
          <a:p>
            <a:endParaRPr lang="en-US" dirty="0"/>
          </a:p>
          <a:p>
            <a:r>
              <a:rPr lang="en-US" dirty="0"/>
              <a:t>This photo shows the large mailbox sized device with a keyboard and paper roll. It connects to the paper tape Braille printer on the table on the left. The phone receiver rests on the modem.</a:t>
            </a:r>
          </a:p>
        </p:txBody>
      </p:sp>
      <p:sp>
        <p:nvSpPr>
          <p:cNvPr id="4" name="Slide Number Placeholder 3"/>
          <p:cNvSpPr>
            <a:spLocks noGrp="1"/>
          </p:cNvSpPr>
          <p:nvPr>
            <p:ph type="sldNum" sz="quarter" idx="10"/>
          </p:nvPr>
        </p:nvSpPr>
        <p:spPr/>
        <p:txBody>
          <a:bodyPr/>
          <a:lstStyle/>
          <a:p>
            <a:fld id="{BDF6DCBC-06A6-48A5-9098-23BCFB0EC60D}" type="slidenum">
              <a:rPr lang="en-US" smtClean="0"/>
              <a:t>43</a:t>
            </a:fld>
            <a:endParaRPr lang="en-US"/>
          </a:p>
        </p:txBody>
      </p:sp>
    </p:spTree>
    <p:extLst>
      <p:ext uri="{BB962C8B-B14F-4D97-AF65-F5344CB8AC3E}">
        <p14:creationId xmlns:p14="http://schemas.microsoft.com/office/powerpoint/2010/main" val="2067644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television</a:t>
            </a:r>
            <a:r>
              <a:rPr lang="en-US" baseline="0" dirty="0"/>
              <a:t> was invented in 1934 and by the 50’s was in nearly every American home. But someone who is deaf couldn’t understand what was said until the invention of </a:t>
            </a:r>
            <a:r>
              <a:rPr lang="en-US" baseline="0" dirty="0" err="1"/>
              <a:t>Telecaptioner</a:t>
            </a:r>
            <a:r>
              <a:rPr lang="en-US" baseline="0" dirty="0"/>
              <a:t> on the bottom, about the size of a VCR, invented in 1980. This has since been replaced by captioning chips included in television sets and has been required by law since 1993.</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44</a:t>
            </a:fld>
            <a:endParaRPr lang="en-US"/>
          </a:p>
        </p:txBody>
      </p:sp>
    </p:spTree>
    <p:extLst>
      <p:ext uri="{BB962C8B-B14F-4D97-AF65-F5344CB8AC3E}">
        <p14:creationId xmlns:p14="http://schemas.microsoft.com/office/powerpoint/2010/main" val="66739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Here’s a comparison</a:t>
            </a:r>
            <a:r>
              <a:rPr lang="en-US" sz="1200" baseline="0" dirty="0"/>
              <a:t> of technology.</a:t>
            </a:r>
          </a:p>
          <a:p>
            <a:r>
              <a:rPr lang="en-US" sz="1200" dirty="0"/>
              <a:t>On the left</a:t>
            </a:r>
            <a:r>
              <a:rPr lang="en-US" sz="1200" baseline="0" dirty="0"/>
              <a:t> - </a:t>
            </a:r>
            <a:r>
              <a:rPr lang="en-US" sz="1200" dirty="0"/>
              <a:t>This London Bell-style hearing aid from the 1850’s with engraved decoration and ivory earpiece is held up to the ear for amplification.</a:t>
            </a:r>
          </a:p>
          <a:p>
            <a:r>
              <a:rPr lang="en-US" sz="1200" dirty="0"/>
              <a:t>On the right - </a:t>
            </a:r>
            <a:r>
              <a:rPr lang="en-US" dirty="0"/>
              <a:t>The first commercial application for the transistor, which was</a:t>
            </a:r>
            <a:r>
              <a:rPr lang="en-US" baseline="0" dirty="0"/>
              <a:t> </a:t>
            </a:r>
            <a:r>
              <a:rPr lang="en-US" dirty="0"/>
              <a:t>developed during World War II, was for hearing aids. This is the first model, by Zenith. The open back shows the circuitry. It was about the size of a pack of cigarettes and could fit in your pocket.</a:t>
            </a:r>
          </a:p>
        </p:txBody>
      </p:sp>
      <p:sp>
        <p:nvSpPr>
          <p:cNvPr id="4" name="Slide Number Placeholder 3"/>
          <p:cNvSpPr>
            <a:spLocks noGrp="1"/>
          </p:cNvSpPr>
          <p:nvPr>
            <p:ph type="sldNum" sz="quarter" idx="10"/>
          </p:nvPr>
        </p:nvSpPr>
        <p:spPr/>
        <p:txBody>
          <a:bodyPr/>
          <a:lstStyle/>
          <a:p>
            <a:fld id="{BDF6DCBC-06A6-48A5-9098-23BCFB0EC60D}" type="slidenum">
              <a:rPr lang="en-US" smtClean="0"/>
              <a:t>45</a:t>
            </a:fld>
            <a:endParaRPr lang="en-US"/>
          </a:p>
        </p:txBody>
      </p:sp>
    </p:spTree>
    <p:extLst>
      <p:ext uri="{BB962C8B-B14F-4D97-AF65-F5344CB8AC3E}">
        <p14:creationId xmlns:p14="http://schemas.microsoft.com/office/powerpoint/2010/main" val="2406539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Getting around posed problems. For example, wheelchairs, an old mobility technology, were originally not compatible with either city streets or public transportation. Paved streets and sidewalks in the 20th century helped. </a:t>
            </a:r>
            <a:r>
              <a:rPr lang="en-US" dirty="0"/>
              <a:t>To circumvent barriers, people frequently made their own devices or adapted existing ones to their liking. This photo from 1860’s shows a man who sits in a cart with four buggy wheels large enough to raise it a few feet off the ground. He has poles for pushing himself along.</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46</a:t>
            </a:fld>
            <a:endParaRPr lang="en-US"/>
          </a:p>
        </p:txBody>
      </p:sp>
    </p:spTree>
    <p:extLst>
      <p:ext uri="{BB962C8B-B14F-4D97-AF65-F5344CB8AC3E}">
        <p14:creationId xmlns:p14="http://schemas.microsoft.com/office/powerpoint/2010/main" val="3915398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the left is a</a:t>
            </a:r>
            <a:r>
              <a:rPr lang="en-US" dirty="0"/>
              <a:t> knuckle board, 1920s-30s</a:t>
            </a:r>
          </a:p>
          <a:p>
            <a:r>
              <a:rPr lang="en-US" dirty="0"/>
              <a:t>This man travels the sidewalk on a low wheeled board. Hand weights provide propulsion and save his knuckles. He wears a suit and hat and smokes a pipe.</a:t>
            </a:r>
          </a:p>
          <a:p>
            <a:r>
              <a:rPr lang="en-US" dirty="0"/>
              <a:t>On</a:t>
            </a:r>
            <a:r>
              <a:rPr lang="en-US" baseline="0" dirty="0"/>
              <a:t> the right is Disability Rights Activist </a:t>
            </a:r>
            <a:r>
              <a:rPr lang="en-US" dirty="0"/>
              <a:t>Ed Roberts’ power wheelchair </a:t>
            </a:r>
          </a:p>
          <a:p>
            <a:r>
              <a:rPr lang="en-US" dirty="0"/>
              <a:t>He custom-made this chair</a:t>
            </a:r>
            <a:r>
              <a:rPr lang="en-US" baseline="0" dirty="0"/>
              <a:t> with </a:t>
            </a:r>
            <a:r>
              <a:rPr lang="en-US" dirty="0"/>
              <a:t>go-cart wheels, a joy stick for finger operation, and a headlight.</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47</a:t>
            </a:fld>
            <a:endParaRPr lang="en-US"/>
          </a:p>
        </p:txBody>
      </p:sp>
    </p:spTree>
    <p:extLst>
      <p:ext uri="{BB962C8B-B14F-4D97-AF65-F5344CB8AC3E}">
        <p14:creationId xmlns:p14="http://schemas.microsoft.com/office/powerpoint/2010/main" val="3144107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So using a chair on sidewalks works until you get to the edge. This photo from the 1970’s shows a wheelchair about to drop off a curb. Curb cuts and ramps didn’t</a:t>
            </a:r>
            <a:r>
              <a:rPr lang="en-US" baseline="0" dirty="0">
                <a:effectLst/>
              </a:rPr>
              <a:t> </a:t>
            </a:r>
            <a:r>
              <a:rPr lang="en-US" dirty="0">
                <a:effectLst/>
              </a:rPr>
              <a:t> begin appearing until the 1950s.</a:t>
            </a:r>
            <a:r>
              <a:rPr lang="en-US" baseline="0" dirty="0">
                <a:effectLst/>
              </a:rPr>
              <a:t>  And</a:t>
            </a:r>
            <a:r>
              <a:rPr lang="en-US" dirty="0">
                <a:effectLst/>
              </a:rPr>
              <a:t> barriers like this</a:t>
            </a:r>
            <a:r>
              <a:rPr lang="en-US" baseline="0" dirty="0">
                <a:effectLst/>
              </a:rPr>
              <a:t> </a:t>
            </a:r>
            <a:r>
              <a:rPr lang="en-US" u="sng" baseline="0" dirty="0">
                <a:effectLst/>
              </a:rPr>
              <a:t>still</a:t>
            </a:r>
            <a:r>
              <a:rPr lang="en-US" baseline="0" dirty="0">
                <a:effectLst/>
              </a:rPr>
              <a:t> exist today.</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48</a:t>
            </a:fld>
            <a:endParaRPr lang="en-US"/>
          </a:p>
        </p:txBody>
      </p:sp>
    </p:spTree>
    <p:extLst>
      <p:ext uri="{BB962C8B-B14F-4D97-AF65-F5344CB8AC3E}">
        <p14:creationId xmlns:p14="http://schemas.microsoft.com/office/powerpoint/2010/main" val="3763337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epidemics, such as polio, upset established communities and sometimes resulted in widespread disability. The German measles (rubella) epidemics of the 1960s were responsible for many children with deafness. Polio</a:t>
            </a:r>
            <a:r>
              <a:rPr lang="en-US" baseline="0" dirty="0"/>
              <a:t> often resulted in permanent paralysis such as this photo of an Iron lung ward of 1955. The iron lungs helped them breath.</a:t>
            </a:r>
            <a:r>
              <a:rPr lang="en-US" dirty="0"/>
              <a:t> </a:t>
            </a:r>
          </a:p>
          <a:p>
            <a:r>
              <a:rPr lang="en-US" dirty="0"/>
              <a:t>It was</a:t>
            </a:r>
            <a:r>
              <a:rPr lang="en-US" baseline="0" dirty="0"/>
              <a:t> common for a</a:t>
            </a:r>
            <a:r>
              <a:rPr lang="en-US" dirty="0"/>
              <a:t> person to be known, or identified by others, primarily by their medical condition.</a:t>
            </a:r>
          </a:p>
        </p:txBody>
      </p:sp>
      <p:sp>
        <p:nvSpPr>
          <p:cNvPr id="4" name="Slide Number Placeholder 3"/>
          <p:cNvSpPr>
            <a:spLocks noGrp="1"/>
          </p:cNvSpPr>
          <p:nvPr>
            <p:ph type="sldNum" sz="quarter" idx="10"/>
          </p:nvPr>
        </p:nvSpPr>
        <p:spPr/>
        <p:txBody>
          <a:bodyPr/>
          <a:lstStyle/>
          <a:p>
            <a:fld id="{BDF6DCBC-06A6-48A5-9098-23BCFB0EC60D}" type="slidenum">
              <a:rPr lang="en-US" smtClean="0"/>
              <a:t>49</a:t>
            </a:fld>
            <a:endParaRPr lang="en-US"/>
          </a:p>
        </p:txBody>
      </p:sp>
    </p:spTree>
    <p:extLst>
      <p:ext uri="{BB962C8B-B14F-4D97-AF65-F5344CB8AC3E}">
        <p14:creationId xmlns:p14="http://schemas.microsoft.com/office/powerpoint/2010/main" val="81442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a:t>
            </a:r>
            <a:r>
              <a:rPr lang="en-US" baseline="0" dirty="0"/>
              <a:t> - </a:t>
            </a:r>
            <a:r>
              <a:rPr lang="en-US" dirty="0"/>
              <a:t> let’s look at what it meant to be blind</a:t>
            </a:r>
            <a:r>
              <a:rPr lang="en-US" baseline="0" dirty="0"/>
              <a:t> in history. </a:t>
            </a:r>
            <a:r>
              <a:rPr lang="en-US" dirty="0"/>
              <a:t>A buggy or horseback rider in 1770 America had no billboards or road signs to read. Before the beginning of free public schools in the 1840s, very few people could read well, books other than the Bible were rare, and newspapers were scarce. How or if a person could read</a:t>
            </a:r>
            <a:r>
              <a:rPr lang="en-US" baseline="0" dirty="0"/>
              <a:t> </a:t>
            </a:r>
            <a:r>
              <a:rPr lang="en-US" dirty="0"/>
              <a:t>was not a universal measure of one’s worth. Standards of vision or reading comprehension were not relevant for many kinds of work and activities</a:t>
            </a:r>
            <a:r>
              <a:rPr lang="en-US" baseline="0" dirty="0"/>
              <a:t> they could do. </a:t>
            </a:r>
          </a:p>
          <a:p>
            <a:endParaRPr lang="en-US" baseline="0" dirty="0"/>
          </a:p>
          <a:p>
            <a:r>
              <a:rPr lang="en-US" baseline="0" dirty="0"/>
              <a:t>These photos are from the 1880’s and </a:t>
            </a:r>
            <a:r>
              <a:rPr lang="en-US" baseline="0" dirty="0" err="1"/>
              <a:t>depice</a:t>
            </a:r>
            <a:r>
              <a:rPr lang="en-US" baseline="0" dirty="0"/>
              <a:t> a man and woman posing for their portrait wearing tinted lenses</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5</a:t>
            </a:fld>
            <a:endParaRPr lang="en-US"/>
          </a:p>
        </p:txBody>
      </p:sp>
    </p:spTree>
    <p:extLst>
      <p:ext uri="{BB962C8B-B14F-4D97-AF65-F5344CB8AC3E}">
        <p14:creationId xmlns:p14="http://schemas.microsoft.com/office/powerpoint/2010/main" val="2355675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Wars created new generations of people with disabilities, along with a need to provide for them with major innovations</a:t>
            </a:r>
            <a:r>
              <a:rPr lang="en-US" baseline="0" dirty="0"/>
              <a:t> and technologies.</a:t>
            </a:r>
            <a:r>
              <a:rPr lang="en-US" dirty="0"/>
              <a:t> </a:t>
            </a:r>
          </a:p>
          <a:p>
            <a:r>
              <a:rPr lang="en-US" dirty="0"/>
              <a:t>On the left - Anna Coleman Ladd fashioned much-admired face masks for WWI soldiers in the European theater. Facial prosthetics and reconstructive surgery advanced significantly because of this war. </a:t>
            </a:r>
          </a:p>
          <a:p>
            <a:r>
              <a:rPr lang="en-US" dirty="0"/>
              <a:t>On the right - The U.S. government funded several laboratories tasked with improving prosthetics for disabled soldiers. Here a technician fits a man with a left leg.</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50</a:t>
            </a:fld>
            <a:endParaRPr lang="en-US"/>
          </a:p>
        </p:txBody>
      </p:sp>
    </p:spTree>
    <p:extLst>
      <p:ext uri="{BB962C8B-B14F-4D97-AF65-F5344CB8AC3E}">
        <p14:creationId xmlns:p14="http://schemas.microsoft.com/office/powerpoint/2010/main" val="3544117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 the home front, World</a:t>
            </a:r>
            <a:r>
              <a:rPr lang="en-US" baseline="0" dirty="0"/>
              <a:t> War II</a:t>
            </a:r>
            <a:r>
              <a:rPr lang="en-US" dirty="0"/>
              <a:t> brought job openings for people of color, women, and people with disabilities who filled the gap left open by troops off fighting, and new professions were created to care for disabled vets. These Filipino men are making limb prostheses in an army shop. </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51</a:t>
            </a:fld>
            <a:endParaRPr lang="en-US"/>
          </a:p>
        </p:txBody>
      </p:sp>
    </p:spTree>
    <p:extLst>
      <p:ext uri="{BB962C8B-B14F-4D97-AF65-F5344CB8AC3E}">
        <p14:creationId xmlns:p14="http://schemas.microsoft.com/office/powerpoint/2010/main" val="44228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citizenship for everyone is the result of centuries of struggle. Under the Constitution, Americans have certain inalienable rights. Full citizenship entails full inclusion</a:t>
            </a:r>
            <a:r>
              <a:rPr lang="en-US" baseline="0" dirty="0"/>
              <a:t> – earning an income, being able to visit family and friends, and certain personal freedoms.</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52</a:t>
            </a:fld>
            <a:endParaRPr lang="en-US"/>
          </a:p>
        </p:txBody>
      </p:sp>
    </p:spTree>
    <p:extLst>
      <p:ext uri="{BB962C8B-B14F-4D97-AF65-F5344CB8AC3E}">
        <p14:creationId xmlns:p14="http://schemas.microsoft.com/office/powerpoint/2010/main" val="3936838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laws singled out people with disabilities. For example,  Martha’s Vineyard had a thriving community of English immigrants with a recessive gene for deafness who had settled there in the 1630s.</a:t>
            </a:r>
            <a:r>
              <a:rPr lang="en-US" baseline="0" dirty="0"/>
              <a:t> Despite the deafness they were very successful but </a:t>
            </a:r>
            <a:r>
              <a:rPr lang="en-US" dirty="0"/>
              <a:t>in 1701 the colonial Massachusetts government passed the first of many laws preventing "lame, impotent or infirm persons, or those incapable of supporting themselves" from settling</a:t>
            </a:r>
            <a:r>
              <a:rPr lang="en-US" baseline="0" dirty="0"/>
              <a:t> there</a:t>
            </a:r>
            <a:r>
              <a:rPr lang="en-US" dirty="0"/>
              <a:t>. Such exclusionary laws forced families to either leave a member behind, fake “normalcy,” or risk deportation. This photo from the 1890s shows agents at Ellis Island inspecting a group of women for an eye disease. Most bans based on </a:t>
            </a:r>
            <a:r>
              <a:rPr lang="en-US" u="sng" dirty="0"/>
              <a:t>race</a:t>
            </a:r>
            <a:r>
              <a:rPr lang="en-US" dirty="0"/>
              <a:t> and </a:t>
            </a:r>
            <a:r>
              <a:rPr lang="en-US" u="sng" dirty="0"/>
              <a:t>ethnicity</a:t>
            </a:r>
            <a:r>
              <a:rPr lang="en-US" dirty="0"/>
              <a:t> have been removed, but restrictions based on disability continue to this day.</a:t>
            </a:r>
          </a:p>
        </p:txBody>
      </p:sp>
      <p:sp>
        <p:nvSpPr>
          <p:cNvPr id="4" name="Slide Number Placeholder 3"/>
          <p:cNvSpPr>
            <a:spLocks noGrp="1"/>
          </p:cNvSpPr>
          <p:nvPr>
            <p:ph type="sldNum" sz="quarter" idx="10"/>
          </p:nvPr>
        </p:nvSpPr>
        <p:spPr/>
        <p:txBody>
          <a:bodyPr/>
          <a:lstStyle/>
          <a:p>
            <a:fld id="{BDF6DCBC-06A6-48A5-9098-23BCFB0EC60D}" type="slidenum">
              <a:rPr lang="en-US" smtClean="0"/>
              <a:t>53</a:t>
            </a:fld>
            <a:endParaRPr lang="en-US"/>
          </a:p>
        </p:txBody>
      </p:sp>
    </p:spTree>
    <p:extLst>
      <p:ext uri="{BB962C8B-B14F-4D97-AF65-F5344CB8AC3E}">
        <p14:creationId xmlns:p14="http://schemas.microsoft.com/office/powerpoint/2010/main" val="1500984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a:t>
            </a:r>
            <a:r>
              <a:rPr lang="en-US" baseline="0" dirty="0"/>
              <a:t> is an important part of personal responsibility.  P</a:t>
            </a:r>
            <a:r>
              <a:rPr lang="en-US" dirty="0"/>
              <a:t>eople with disabilities throughout American history have faced difficulties in getting the skills needed to find jobs. It</a:t>
            </a:r>
            <a:r>
              <a:rPr lang="en-US" baseline="0" dirty="0"/>
              <a:t> was common in our history that</a:t>
            </a:r>
            <a:r>
              <a:rPr lang="en-US" dirty="0"/>
              <a:t> people with disabilities could only find work that exploited their physical differences. </a:t>
            </a:r>
          </a:p>
          <a:p>
            <a:r>
              <a:rPr lang="en-US" dirty="0"/>
              <a:t>This photo is of a poster from a 1951 program to employ people with disabilities.</a:t>
            </a:r>
          </a:p>
        </p:txBody>
      </p:sp>
      <p:sp>
        <p:nvSpPr>
          <p:cNvPr id="4" name="Slide Number Placeholder 3"/>
          <p:cNvSpPr>
            <a:spLocks noGrp="1"/>
          </p:cNvSpPr>
          <p:nvPr>
            <p:ph type="sldNum" sz="quarter" idx="10"/>
          </p:nvPr>
        </p:nvSpPr>
        <p:spPr/>
        <p:txBody>
          <a:bodyPr/>
          <a:lstStyle/>
          <a:p>
            <a:fld id="{BDF6DCBC-06A6-48A5-9098-23BCFB0EC60D}" type="slidenum">
              <a:rPr lang="en-US" smtClean="0"/>
              <a:t>54</a:t>
            </a:fld>
            <a:endParaRPr lang="en-US"/>
          </a:p>
        </p:txBody>
      </p:sp>
    </p:spTree>
    <p:extLst>
      <p:ext uri="{BB962C8B-B14F-4D97-AF65-F5344CB8AC3E}">
        <p14:creationId xmlns:p14="http://schemas.microsoft.com/office/powerpoint/2010/main" val="1592559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and uncertain wages provided a </a:t>
            </a:r>
            <a:r>
              <a:rPr lang="en-US" dirty="0" err="1"/>
              <a:t>precaurious</a:t>
            </a:r>
            <a:r>
              <a:rPr lang="en-US" dirty="0"/>
              <a:t> living. They often resorted to selling things</a:t>
            </a:r>
            <a:r>
              <a:rPr lang="en-US" baseline="0" dirty="0"/>
              <a:t> or begging on the streets with their disability in full view. Music paid the bills for W. C. Williams in the photo on the left from 1910. Wearing his uniform he played the instruments at his feet: guitar, banjo, triangle, drum, bells, and more. On the right, a man in the 1930s is selling newspapers by wheeling around on a board, the papers on his lap. </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55</a:t>
            </a:fld>
            <a:endParaRPr lang="en-US"/>
          </a:p>
        </p:txBody>
      </p:sp>
    </p:spTree>
    <p:extLst>
      <p:ext uri="{BB962C8B-B14F-4D97-AF65-F5344CB8AC3E}">
        <p14:creationId xmlns:p14="http://schemas.microsoft.com/office/powerpoint/2010/main" val="2748123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“freak shows” in the  circuses were popular from the 1840s clear into the 1960s.</a:t>
            </a:r>
          </a:p>
          <a:p>
            <a:r>
              <a:rPr lang="en-US" dirty="0"/>
              <a:t>On the left is Circus performer, Che-</a:t>
            </a:r>
            <a:r>
              <a:rPr lang="en-US" dirty="0" err="1"/>
              <a:t>Mah</a:t>
            </a:r>
            <a:r>
              <a:rPr lang="en-US" dirty="0"/>
              <a:t>, from 1891 dressed in Asian clothing</a:t>
            </a:r>
            <a:r>
              <a:rPr lang="en-US" baseline="0" dirty="0"/>
              <a:t> who </a:t>
            </a:r>
            <a:r>
              <a:rPr lang="en-US" dirty="0"/>
              <a:t>worked for Barnum and Bailey’s circus as a “Chinese dwarf.”</a:t>
            </a:r>
          </a:p>
          <a:p>
            <a:r>
              <a:rPr lang="en-US" dirty="0"/>
              <a:t>On the right is Mary and Margaret Gibb who sang and played the piano in the 1930’s. They exhibited themselves as “American Siamese Twins.”</a:t>
            </a:r>
          </a:p>
        </p:txBody>
      </p:sp>
      <p:sp>
        <p:nvSpPr>
          <p:cNvPr id="4" name="Slide Number Placeholder 3"/>
          <p:cNvSpPr>
            <a:spLocks noGrp="1"/>
          </p:cNvSpPr>
          <p:nvPr>
            <p:ph type="sldNum" sz="quarter" idx="10"/>
          </p:nvPr>
        </p:nvSpPr>
        <p:spPr/>
        <p:txBody>
          <a:bodyPr/>
          <a:lstStyle/>
          <a:p>
            <a:fld id="{BDF6DCBC-06A6-48A5-9098-23BCFB0EC60D}" type="slidenum">
              <a:rPr lang="en-US" smtClean="0"/>
              <a:t>56</a:t>
            </a:fld>
            <a:endParaRPr lang="en-US"/>
          </a:p>
        </p:txBody>
      </p:sp>
    </p:spTree>
    <p:extLst>
      <p:ext uri="{BB962C8B-B14F-4D97-AF65-F5344CB8AC3E}">
        <p14:creationId xmlns:p14="http://schemas.microsoft.com/office/powerpoint/2010/main" val="2037843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discrimination</a:t>
            </a:r>
            <a:r>
              <a:rPr lang="en-US" baseline="0" dirty="0"/>
              <a:t> </a:t>
            </a:r>
            <a:r>
              <a:rPr lang="en-US" dirty="0"/>
              <a:t>people with disabilities have worked in every field. </a:t>
            </a:r>
          </a:p>
          <a:p>
            <a:r>
              <a:rPr lang="en-US" dirty="0"/>
              <a:t>The woman on the left was</a:t>
            </a:r>
            <a:r>
              <a:rPr lang="en-US" baseline="0" dirty="0"/>
              <a:t> blind and</a:t>
            </a:r>
            <a:r>
              <a:rPr lang="en-US" dirty="0"/>
              <a:t> found secretarial work in 1911.  She typed on a large heavy typewriter while listening to a recorded voice dictating a document.</a:t>
            </a:r>
          </a:p>
          <a:p>
            <a:r>
              <a:rPr lang="en-US" dirty="0"/>
              <a:t>On the right accommodations in the workplace included a typewriter on the floor and a desk at foot height. This woman from the early 1900’s, in a long skirt and lacy blouse types a document with her feet because she does not have arms. </a:t>
            </a:r>
          </a:p>
          <a:p>
            <a:r>
              <a:rPr lang="en-US" dirty="0"/>
              <a:t>Accommodation is now a protected right for people with disabilities. If “readily achievable accommodation” can be made so a person with a disability can work, it is</a:t>
            </a:r>
            <a:r>
              <a:rPr lang="en-US" baseline="0" dirty="0"/>
              <a:t> the employers job to make sure that need is met or face discrimination lawsuits.</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57</a:t>
            </a:fld>
            <a:endParaRPr lang="en-US"/>
          </a:p>
        </p:txBody>
      </p:sp>
    </p:spTree>
    <p:extLst>
      <p:ext uri="{BB962C8B-B14F-4D97-AF65-F5344CB8AC3E}">
        <p14:creationId xmlns:p14="http://schemas.microsoft.com/office/powerpoint/2010/main" val="2519878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to counter pity while acknowledging disability can be difficult to balance. In an effort to change societies attitudes, ad campaigns like this poster of a young woman in a wheelchair typing at an office desk were started in the 1980’s. Notice that “people first” language hasn’t started yet. They are still using the negative image of “handicapped”. Now society dictates that we don’t use words like retard, moron or idiot. Instead we use person with intellectual disability.</a:t>
            </a:r>
          </a:p>
        </p:txBody>
      </p:sp>
      <p:sp>
        <p:nvSpPr>
          <p:cNvPr id="4" name="Slide Number Placeholder 3"/>
          <p:cNvSpPr>
            <a:spLocks noGrp="1"/>
          </p:cNvSpPr>
          <p:nvPr>
            <p:ph type="sldNum" sz="quarter" idx="10"/>
          </p:nvPr>
        </p:nvSpPr>
        <p:spPr/>
        <p:txBody>
          <a:bodyPr/>
          <a:lstStyle/>
          <a:p>
            <a:fld id="{BDF6DCBC-06A6-48A5-9098-23BCFB0EC60D}" type="slidenum">
              <a:rPr lang="en-US" smtClean="0"/>
              <a:t>58</a:t>
            </a:fld>
            <a:endParaRPr lang="en-US"/>
          </a:p>
        </p:txBody>
      </p:sp>
    </p:spTree>
    <p:extLst>
      <p:ext uri="{BB962C8B-B14F-4D97-AF65-F5344CB8AC3E}">
        <p14:creationId xmlns:p14="http://schemas.microsoft.com/office/powerpoint/2010/main" val="3577152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Eugenics, we tend to think of other countries. This advertisement in Germany shows a man on a chair with a doctor behind him and states “This person suffering from hereditary defects costs the community 60,000 Reichsmark during his lifetime. Fellow Germans, that is your money too.”</a:t>
            </a:r>
          </a:p>
        </p:txBody>
      </p:sp>
      <p:sp>
        <p:nvSpPr>
          <p:cNvPr id="4" name="Slide Number Placeholder 3"/>
          <p:cNvSpPr>
            <a:spLocks noGrp="1"/>
          </p:cNvSpPr>
          <p:nvPr>
            <p:ph type="sldNum" sz="quarter" idx="5"/>
          </p:nvPr>
        </p:nvSpPr>
        <p:spPr/>
        <p:txBody>
          <a:bodyPr/>
          <a:lstStyle/>
          <a:p>
            <a:fld id="{BDF6DCBC-06A6-48A5-9098-23BCFB0EC60D}" type="slidenum">
              <a:rPr lang="en-US" smtClean="0"/>
              <a:t>59</a:t>
            </a:fld>
            <a:endParaRPr lang="en-US"/>
          </a:p>
        </p:txBody>
      </p:sp>
    </p:spTree>
    <p:extLst>
      <p:ext uri="{BB962C8B-B14F-4D97-AF65-F5344CB8AC3E}">
        <p14:creationId xmlns:p14="http://schemas.microsoft.com/office/powerpoint/2010/main" val="178722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wasn’t until 1862 that the introduction of Snellen’s familiar eye chart with letters of various sizes could be used to measure visual acuity. Prior to that spectacles were fitted by trying on lenses until the person found ones that worked. This photo depicts a case of them that could be slipped individually into the testing frames.</a:t>
            </a:r>
          </a:p>
        </p:txBody>
      </p:sp>
      <p:sp>
        <p:nvSpPr>
          <p:cNvPr id="4" name="Slide Number Placeholder 3"/>
          <p:cNvSpPr>
            <a:spLocks noGrp="1"/>
          </p:cNvSpPr>
          <p:nvPr>
            <p:ph type="sldNum" sz="quarter" idx="5"/>
          </p:nvPr>
        </p:nvSpPr>
        <p:spPr/>
        <p:txBody>
          <a:bodyPr/>
          <a:lstStyle/>
          <a:p>
            <a:fld id="{BDF6DCBC-06A6-48A5-9098-23BCFB0EC60D}" type="slidenum">
              <a:rPr lang="en-US" smtClean="0"/>
              <a:t>6</a:t>
            </a:fld>
            <a:endParaRPr lang="en-US"/>
          </a:p>
        </p:txBody>
      </p:sp>
    </p:spTree>
    <p:extLst>
      <p:ext uri="{BB962C8B-B14F-4D97-AF65-F5344CB8AC3E}">
        <p14:creationId xmlns:p14="http://schemas.microsoft.com/office/powerpoint/2010/main" val="3042566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the ugly laws in the late 1800’s.</a:t>
            </a:r>
            <a:r>
              <a:rPr lang="en-US" baseline="0" dirty="0"/>
              <a:t> It was around this time that the </a:t>
            </a:r>
            <a:r>
              <a:rPr lang="en-US" dirty="0"/>
              <a:t>acceptance of people with disabilities diminished. Respect for and aid to people with disabilities and the poor had</a:t>
            </a:r>
            <a:r>
              <a:rPr lang="en-US" baseline="0" dirty="0"/>
              <a:t> </a:t>
            </a:r>
            <a:r>
              <a:rPr lang="en-US" dirty="0"/>
              <a:t>eroded. For example, during this time, some American citizens have been sterilized, warehoused, euthanized, and imprisoned because their voices, brains, and bodies were not acceptable to their communities. Eugenicists justified eliminating the “unfit” by citing the betterment of society. By the 1880’s it had become a popular idea and embraced by scientists, politicians, feminists and many others. Supporters of eugenics included Alexander Graham Bell, Woodrow Wilson and Thomas Edison.</a:t>
            </a:r>
          </a:p>
        </p:txBody>
      </p:sp>
      <p:sp>
        <p:nvSpPr>
          <p:cNvPr id="4" name="Slide Number Placeholder 3"/>
          <p:cNvSpPr>
            <a:spLocks noGrp="1"/>
          </p:cNvSpPr>
          <p:nvPr>
            <p:ph type="sldNum" sz="quarter" idx="10"/>
          </p:nvPr>
        </p:nvSpPr>
        <p:spPr/>
        <p:txBody>
          <a:bodyPr/>
          <a:lstStyle/>
          <a:p>
            <a:fld id="{BDF6DCBC-06A6-48A5-9098-23BCFB0EC60D}" type="slidenum">
              <a:rPr lang="en-US" smtClean="0"/>
              <a:t>60</a:t>
            </a:fld>
            <a:endParaRPr lang="en-US"/>
          </a:p>
        </p:txBody>
      </p:sp>
    </p:spTree>
    <p:extLst>
      <p:ext uri="{BB962C8B-B14F-4D97-AF65-F5344CB8AC3E}">
        <p14:creationId xmlns:p14="http://schemas.microsoft.com/office/powerpoint/2010/main" val="319896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Eugenic ideas reflected fears about the decline of Euro-American culture, among other things. In this image, six barefoot young people pose with an adult. The children appear to have developmental or cognitive disabilities and would have been interpreted as genetic failures. In 1907, Indiana became the first state with a forced sterilization law, allowing doctors to castrate or sterilize people in institutions against their will. The Supreme Court’s decision in 1927 upheld such laws. By the 1970s more than 60,000 individuals had been forcibly sterilized under 33 state laws. As recently as 1983, 15 states still had sterilization laws related to people with disabilities including New Jersey</a:t>
            </a:r>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61</a:t>
            </a:fld>
            <a:endParaRPr lang="en-US"/>
          </a:p>
        </p:txBody>
      </p:sp>
    </p:spTree>
    <p:extLst>
      <p:ext uri="{BB962C8B-B14F-4D97-AF65-F5344CB8AC3E}">
        <p14:creationId xmlns:p14="http://schemas.microsoft.com/office/powerpoint/2010/main" val="28921250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en-US" dirty="0" err="1"/>
              <a:t>poloroid</a:t>
            </a:r>
            <a:r>
              <a:rPr lang="en-US" dirty="0"/>
              <a:t> snapshot from 2000 of </a:t>
            </a:r>
            <a:r>
              <a:rPr lang="en-US" dirty="0" err="1"/>
              <a:t>Junius</a:t>
            </a:r>
            <a:r>
              <a:rPr lang="en-US" dirty="0"/>
              <a:t> Wilson wearing pajamas and a </a:t>
            </a:r>
            <a:r>
              <a:rPr lang="en-US" dirty="0" err="1"/>
              <a:t>santa</a:t>
            </a:r>
            <a:r>
              <a:rPr lang="en-US" dirty="0"/>
              <a:t> hat. He was a deaf man from North Carolina and was </a:t>
            </a:r>
            <a:r>
              <a:rPr lang="en-US" dirty="0" err="1"/>
              <a:t>falsly</a:t>
            </a:r>
            <a:r>
              <a:rPr lang="en-US" dirty="0"/>
              <a:t> accused of attempted rape in the early 1900’s. At his trial no members of the deaf-culture community testified. He was incorrectly judged incompetent and sentenced to indefinite imprisonment. In 1931, Wilson was castrated. It wasn’t until the 1990’s that Wilson’s social worker successfully brought a legal suit against the state for wrongful imprisonment and exposed decades of neglect.</a:t>
            </a:r>
          </a:p>
        </p:txBody>
      </p:sp>
      <p:sp>
        <p:nvSpPr>
          <p:cNvPr id="4" name="Slide Number Placeholder 3"/>
          <p:cNvSpPr>
            <a:spLocks noGrp="1"/>
          </p:cNvSpPr>
          <p:nvPr>
            <p:ph type="sldNum" sz="quarter" idx="5"/>
          </p:nvPr>
        </p:nvSpPr>
        <p:spPr/>
        <p:txBody>
          <a:bodyPr/>
          <a:lstStyle/>
          <a:p>
            <a:fld id="{BDF6DCBC-06A6-48A5-9098-23BCFB0EC60D}" type="slidenum">
              <a:rPr lang="en-US" smtClean="0"/>
              <a:t>62</a:t>
            </a:fld>
            <a:endParaRPr lang="en-US"/>
          </a:p>
        </p:txBody>
      </p:sp>
    </p:spTree>
    <p:extLst>
      <p:ext uri="{BB962C8B-B14F-4D97-AF65-F5344CB8AC3E}">
        <p14:creationId xmlns:p14="http://schemas.microsoft.com/office/powerpoint/2010/main" val="87664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organizing, Americans dealing with disabilities began to make changes. By the 1940’s and 1950’s, parent activists had organized to fight for education and services for children. These same children sometimes confronted their own parents fears and overly protective attitudes. This booklet from 1969 is “Your Rights as Parents of a Handicapped Child”</a:t>
            </a:r>
          </a:p>
        </p:txBody>
      </p:sp>
      <p:sp>
        <p:nvSpPr>
          <p:cNvPr id="4" name="Slide Number Placeholder 3"/>
          <p:cNvSpPr>
            <a:spLocks noGrp="1"/>
          </p:cNvSpPr>
          <p:nvPr>
            <p:ph type="sldNum" sz="quarter" idx="5"/>
          </p:nvPr>
        </p:nvSpPr>
        <p:spPr/>
        <p:txBody>
          <a:bodyPr/>
          <a:lstStyle/>
          <a:p>
            <a:fld id="{BDF6DCBC-06A6-48A5-9098-23BCFB0EC60D}" type="slidenum">
              <a:rPr lang="en-US" smtClean="0"/>
              <a:t>63</a:t>
            </a:fld>
            <a:endParaRPr lang="en-US"/>
          </a:p>
        </p:txBody>
      </p:sp>
    </p:spTree>
    <p:extLst>
      <p:ext uri="{BB962C8B-B14F-4D97-AF65-F5344CB8AC3E}">
        <p14:creationId xmlns:p14="http://schemas.microsoft.com/office/powerpoint/2010/main" val="39644377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mid-20th century, activism was getting institutions and local governments to begin adapting public spaces through altering the impassable height of curbs (</a:t>
            </a:r>
            <a:r>
              <a:rPr lang="en-US" dirty="0" err="1"/>
              <a:t>curbcuts</a:t>
            </a:r>
            <a:r>
              <a:rPr lang="en-US" dirty="0"/>
              <a:t>) and other ergonomic features. Urban landscapes were altered as disability activists successfully lobbied for federal legislation to make public buildings, transportation, and education accessible. The ADA was considered an un-funded mandate, and</a:t>
            </a:r>
            <a:r>
              <a:rPr lang="en-US" baseline="0" dirty="0"/>
              <a:t> opposition to making places accessible is still around today. </a:t>
            </a:r>
            <a:endParaRPr lang="en-US" dirty="0"/>
          </a:p>
          <a:p>
            <a:r>
              <a:rPr lang="en-US" dirty="0"/>
              <a:t>Ron Mace, the young boy used as</a:t>
            </a:r>
            <a:r>
              <a:rPr lang="en-US" baseline="0" dirty="0"/>
              <a:t> a poster child, </a:t>
            </a:r>
            <a:r>
              <a:rPr lang="en-US" dirty="0"/>
              <a:t>marked on the photograph on the left to show how to position a wall-mounted public telephone so people in wheelchairs can</a:t>
            </a:r>
            <a:r>
              <a:rPr lang="en-US" baseline="0" dirty="0"/>
              <a:t> use it</a:t>
            </a:r>
            <a:r>
              <a:rPr lang="en-US" dirty="0"/>
              <a:t>.</a:t>
            </a:r>
          </a:p>
          <a:p>
            <a:r>
              <a:rPr lang="en-US" dirty="0"/>
              <a:t>The Center for Universal Design produced this poster on the right from 1997 that describes seven principles for creating spaces and products that accommodate a wide range of peoples’ capacities.</a:t>
            </a:r>
          </a:p>
          <a:p>
            <a:r>
              <a:rPr lang="en-US" dirty="0"/>
              <a:t>The idea of Universal Design is: why not make everything accessible</a:t>
            </a:r>
            <a:r>
              <a:rPr lang="en-US" baseline="0" dirty="0"/>
              <a:t> to all?</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64</a:t>
            </a:fld>
            <a:endParaRPr lang="en-US"/>
          </a:p>
        </p:txBody>
      </p:sp>
    </p:spTree>
    <p:extLst>
      <p:ext uri="{BB962C8B-B14F-4D97-AF65-F5344CB8AC3E}">
        <p14:creationId xmlns:p14="http://schemas.microsoft.com/office/powerpoint/2010/main" val="7900079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this kind of discrimination that creates activism. Certain kinds of activism are unquestioned as part of social citizenship, such as voting, being informed, and going to school. People engage in other forms of activism, such as petitioning and protest, when rights are denied. This kind of Advocacy and Activism that brought the Civil Rights Movement and women's</a:t>
            </a:r>
            <a:r>
              <a:rPr lang="en-US" baseline="0" dirty="0"/>
              <a:t> Equal Rights Amendment into action.</a:t>
            </a:r>
            <a:endParaRPr lang="en-US" dirty="0"/>
          </a:p>
          <a:p>
            <a:r>
              <a:rPr lang="en-US" dirty="0"/>
              <a:t>"The notion that any one person is the single cause of any significant social change—that Abraham Lincoln alone freed the slaves—is a devastating stereotype which robs individuals of responsibility and credit, and actually inhibits social change.... You can be a revolution of one. In your living room, in your family, in your community." </a:t>
            </a:r>
            <a:r>
              <a:rPr lang="en-US" dirty="0">
                <a:effectLst/>
              </a:rPr>
              <a:t>—Justin Dart, 1998</a:t>
            </a:r>
          </a:p>
          <a:p>
            <a:r>
              <a:rPr lang="en-US" dirty="0">
                <a:effectLst/>
              </a:rPr>
              <a:t>This photo is of an ADAPT protest in Las Vegas from 1994. Dozens of protestors have hung a wheelchair on a cross and carry signs and an American flag with a wheelchair outlined in stars.</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65</a:t>
            </a:fld>
            <a:endParaRPr lang="en-US"/>
          </a:p>
        </p:txBody>
      </p:sp>
    </p:spTree>
    <p:extLst>
      <p:ext uri="{BB962C8B-B14F-4D97-AF65-F5344CB8AC3E}">
        <p14:creationId xmlns:p14="http://schemas.microsoft.com/office/powerpoint/2010/main" val="38286906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Disability Rights Movement, organized in the 1970s, has been similar to other movements in important ways. For instance</a:t>
            </a:r>
            <a:r>
              <a:rPr lang="en-US" baseline="0" dirty="0"/>
              <a:t> that a</a:t>
            </a:r>
            <a:r>
              <a:rPr lang="en-US" dirty="0"/>
              <a:t>ttitudes need</a:t>
            </a:r>
            <a:r>
              <a:rPr lang="en-US" baseline="0" dirty="0"/>
              <a:t> to</a:t>
            </a:r>
            <a:r>
              <a:rPr lang="en-US" dirty="0"/>
              <a:t> change for social change to happen. </a:t>
            </a:r>
          </a:p>
          <a:p>
            <a:r>
              <a:rPr lang="en-US" dirty="0">
                <a:effectLst/>
              </a:rPr>
              <a:t>But the Disability Rights Movement is different than other movements.</a:t>
            </a:r>
            <a:r>
              <a:rPr lang="en-US" baseline="0" dirty="0">
                <a:effectLst/>
              </a:rPr>
              <a:t> </a:t>
            </a:r>
            <a:r>
              <a:rPr lang="en-US" dirty="0">
                <a:effectLst/>
              </a:rPr>
              <a:t>For this social change to occur, architectural barriers also needed changing. Necessary accommodation and services were different than those for other groups. And because disability crosses race, class, and gender, and people came to it in many different ways, and expectations also varied.</a:t>
            </a:r>
          </a:p>
          <a:p>
            <a:r>
              <a:rPr lang="en-US" dirty="0">
                <a:effectLst/>
              </a:rPr>
              <a:t>This photo is from a protest to make public transportation accessible and shows people with signs on their wheelchairs.</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66</a:t>
            </a:fld>
            <a:endParaRPr lang="en-US"/>
          </a:p>
        </p:txBody>
      </p:sp>
    </p:spTree>
    <p:extLst>
      <p:ext uri="{BB962C8B-B14F-4D97-AF65-F5344CB8AC3E}">
        <p14:creationId xmlns:p14="http://schemas.microsoft.com/office/powerpoint/2010/main" val="21817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took an organized effort, like the civil rights march, to</a:t>
            </a:r>
            <a:r>
              <a:rPr lang="en-US" baseline="0" dirty="0"/>
              <a:t> bring attention to the need for change. Here a group of protesters in Los Angeles California in the mid 1980’s  are hammering at a curb to show the need for curb cuts so they can access public areas. The piece of curb on the upper left was removed by protestors because the city of Denver had discontinued its curb-reduction program and people trying to get up impassable curbs frequently were hit by cars. </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67</a:t>
            </a:fld>
            <a:endParaRPr lang="en-US"/>
          </a:p>
        </p:txBody>
      </p:sp>
    </p:spTree>
    <p:extLst>
      <p:ext uri="{BB962C8B-B14F-4D97-AF65-F5344CB8AC3E}">
        <p14:creationId xmlns:p14="http://schemas.microsoft.com/office/powerpoint/2010/main" val="2255240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like ADAPT chained themselves to buses,</a:t>
            </a:r>
            <a:r>
              <a:rPr lang="en-US" baseline="0" dirty="0"/>
              <a:t> or here they are risking their lives lying under the bus to show how public transportation and over-the-road coach companies like Greyhound were not accessible if you used a wheelchair. As an American citizen with a mobility disability you pay taxes supporting public transportation that you cannot even use.</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68</a:t>
            </a:fld>
            <a:endParaRPr lang="en-US"/>
          </a:p>
        </p:txBody>
      </p:sp>
    </p:spTree>
    <p:extLst>
      <p:ext uri="{BB962C8B-B14F-4D97-AF65-F5344CB8AC3E}">
        <p14:creationId xmlns:p14="http://schemas.microsoft.com/office/powerpoint/2010/main" val="2142249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like ADAPT and People First protested institutionalization. People with disabilities have the right to choose to be in their own home instead of nursing homes. </a:t>
            </a:r>
          </a:p>
        </p:txBody>
      </p:sp>
      <p:sp>
        <p:nvSpPr>
          <p:cNvPr id="4" name="Slide Number Placeholder 3"/>
          <p:cNvSpPr>
            <a:spLocks noGrp="1"/>
          </p:cNvSpPr>
          <p:nvPr>
            <p:ph type="sldNum" sz="quarter" idx="5"/>
          </p:nvPr>
        </p:nvSpPr>
        <p:spPr/>
        <p:txBody>
          <a:bodyPr/>
          <a:lstStyle/>
          <a:p>
            <a:fld id="{BDF6DCBC-06A6-48A5-9098-23BCFB0EC60D}" type="slidenum">
              <a:rPr lang="en-US" smtClean="0"/>
              <a:t>69</a:t>
            </a:fld>
            <a:endParaRPr lang="en-US"/>
          </a:p>
        </p:txBody>
      </p:sp>
    </p:spTree>
    <p:extLst>
      <p:ext uri="{BB962C8B-B14F-4D97-AF65-F5344CB8AC3E}">
        <p14:creationId xmlns:p14="http://schemas.microsoft.com/office/powerpoint/2010/main" val="406119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did not always depend on literacy. This photo shows a hand-written receipt from tobacco farmer Frank Peacock and indicates he was paid $80 for his crop. He could not read or write so he signed his name with an “X”. You still have this option today on ballots and other forms of documentation.</a:t>
            </a:r>
          </a:p>
        </p:txBody>
      </p:sp>
      <p:sp>
        <p:nvSpPr>
          <p:cNvPr id="4" name="Slide Number Placeholder 3"/>
          <p:cNvSpPr>
            <a:spLocks noGrp="1"/>
          </p:cNvSpPr>
          <p:nvPr>
            <p:ph type="sldNum" sz="quarter" idx="5"/>
          </p:nvPr>
        </p:nvSpPr>
        <p:spPr/>
        <p:txBody>
          <a:bodyPr/>
          <a:lstStyle/>
          <a:p>
            <a:fld id="{BDF6DCBC-06A6-48A5-9098-23BCFB0EC60D}" type="slidenum">
              <a:rPr lang="en-US" smtClean="0"/>
              <a:t>7</a:t>
            </a:fld>
            <a:endParaRPr lang="en-US"/>
          </a:p>
        </p:txBody>
      </p:sp>
    </p:spTree>
    <p:extLst>
      <p:ext uri="{BB962C8B-B14F-4D97-AF65-F5344CB8AC3E}">
        <p14:creationId xmlns:p14="http://schemas.microsoft.com/office/powerpoint/2010/main" val="30596010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buildings</a:t>
            </a:r>
            <a:r>
              <a:rPr lang="en-US" baseline="0" dirty="0"/>
              <a:t> were and </a:t>
            </a:r>
            <a:r>
              <a:rPr lang="en-US" u="sng" baseline="0" dirty="0"/>
              <a:t>still</a:t>
            </a:r>
            <a:r>
              <a:rPr lang="en-US" baseline="0" dirty="0"/>
              <a:t> are not accessible. On March 12, 1990 a group of demonstrators cast aside their wheelchairs, walkers and crutches and crawled or dragged themselves up the steps of the U.S. Capitol to illustrate it’s inaccessibility. This event became known as the Capitol Crawl and was part of a larger campaign to support the passage of the Americans with Disabilities Act. There is power in solidarity!</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70</a:t>
            </a:fld>
            <a:endParaRPr lang="en-US"/>
          </a:p>
        </p:txBody>
      </p:sp>
    </p:spTree>
    <p:extLst>
      <p:ext uri="{BB962C8B-B14F-4D97-AF65-F5344CB8AC3E}">
        <p14:creationId xmlns:p14="http://schemas.microsoft.com/office/powerpoint/2010/main" val="31416539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Laws may not immediately change attitudes but they do direct citizens’ behavior. </a:t>
            </a:r>
          </a:p>
          <a:p>
            <a:r>
              <a:rPr lang="en-US" b="1" dirty="0"/>
              <a:t>The Americans with Disabilities Act (ADA) was signed into law by President Bush (the first Bush) over 25 years ago.</a:t>
            </a:r>
          </a:p>
          <a:p>
            <a:r>
              <a:rPr lang="en-US" dirty="0"/>
              <a:t>It is one of the most significant civil rights documents of the 20th century. Its purpose was to end discrimination and reduce the barriers to employment and education for people with disabilities. The man on the right with the hat is Justin Dart. His father ran Dart Industries (the maker of Tupperware)</a:t>
            </a:r>
            <a:r>
              <a:rPr lang="en-US" baseline="0" dirty="0"/>
              <a:t> his mother was Ruth Walgreen Dart (of Walgreen pharmacies). He contracted polio in 1948. He went to University of Houston and earned a degree in History and education but the university wouldn’t give him a teaching certificate because he was disabled. So he worked for his fathers corporation and was very successful. In 1966 he toured a facility for children with polio in Vietnam. He was horrified at the way they were institutionalized, starving and lying in their own filth. So he came back to the United States and eventually became the chairman of the President’s Committee on Employment of People with Disabilities.</a:t>
            </a:r>
          </a:p>
          <a:p>
            <a:r>
              <a:rPr lang="en-US" dirty="0"/>
              <a:t>The ADA’s importance lies in how it led to the re-shaping of the physical environment and to communications access, and in the passion of the thousands of people who struggled for the rights embodied in it.</a:t>
            </a:r>
          </a:p>
          <a:p>
            <a:r>
              <a:rPr lang="en-US" dirty="0"/>
              <a:t>And</a:t>
            </a:r>
            <a:r>
              <a:rPr lang="en-US" baseline="0" dirty="0"/>
              <a:t> the struggle continues today, as we try to make our communities accepting and accessible.</a:t>
            </a:r>
            <a:endParaRPr lang="en-US" dirty="0"/>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71</a:t>
            </a:fld>
            <a:endParaRPr lang="en-US"/>
          </a:p>
        </p:txBody>
      </p:sp>
    </p:spTree>
    <p:extLst>
      <p:ext uri="{BB962C8B-B14F-4D97-AF65-F5344CB8AC3E}">
        <p14:creationId xmlns:p14="http://schemas.microsoft.com/office/powerpoint/2010/main" val="242680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can look at disability in so many ways. When being musical is valued, those who aren’t, are at a disadvantage. How many here might consider themselves singing challenged? Singer and musician Ray Charles, who was</a:t>
            </a:r>
            <a:r>
              <a:rPr lang="en-US" sz="1200" baseline="0" dirty="0"/>
              <a:t> blind,</a:t>
            </a:r>
            <a:r>
              <a:rPr lang="en-US" sz="1200" dirty="0"/>
              <a:t> probably faced more discrimination for being black than for being</a:t>
            </a:r>
            <a:r>
              <a:rPr lang="en-US" sz="1200" baseline="0" dirty="0"/>
              <a:t> blind. Here you can see his sunglasses and Yamaha keyboard that </a:t>
            </a:r>
            <a:r>
              <a:rPr lang="en-US" sz="1200" dirty="0"/>
              <a:t>used a Braille label maker to mark the programming switches </a:t>
            </a:r>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8</a:t>
            </a:fld>
            <a:endParaRPr lang="en-US"/>
          </a:p>
        </p:txBody>
      </p:sp>
    </p:spTree>
    <p:extLst>
      <p:ext uri="{BB962C8B-B14F-4D97-AF65-F5344CB8AC3E}">
        <p14:creationId xmlns:p14="http://schemas.microsoft.com/office/powerpoint/2010/main" val="141406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Appearance: The way people judged a person’s appearance was different in the past when physical injury, crooked or</a:t>
            </a:r>
            <a:r>
              <a:rPr lang="en-US" baseline="0" dirty="0"/>
              <a:t> missing teeth</a:t>
            </a:r>
            <a:r>
              <a:rPr lang="en-US" dirty="0"/>
              <a:t>, smallpox marks, and other scarring commonly affected people. People with such bodies were fairly normal. Think about the Civil</a:t>
            </a:r>
            <a:r>
              <a:rPr lang="en-US" baseline="0" dirty="0"/>
              <a:t> War era - l</a:t>
            </a:r>
            <a:r>
              <a:rPr lang="en-US" dirty="0"/>
              <a:t>osing a limb due to battles or farming accidents was common.   It</a:t>
            </a:r>
            <a:r>
              <a:rPr lang="en-US" baseline="0" dirty="0"/>
              <a:t> wasn’t until</a:t>
            </a:r>
            <a:r>
              <a:rPr lang="en-US" dirty="0"/>
              <a:t> the mid-1800s, some cities began to ban certain people from public streets. These so-called Ugly Laws were directed at people with disabilities who sometimes depended on begging for a livelihood. This photo shows a man on the street selling items from a box because he is blind.</a:t>
            </a:r>
          </a:p>
          <a:p>
            <a:r>
              <a:rPr lang="en-US" dirty="0"/>
              <a:t> “Any person who is diseased, maimed, mutilated, or in any way deformed so as to be an unsightly or disgusting object, or an improper person to be allowed in or on the streets, highways, thoroughfares or public places in the City of County of San Francisco, shall not therein or thereon expose himself or herself to public view.”  —San Francisco “Ugly Law,” 1867</a:t>
            </a:r>
          </a:p>
          <a:p>
            <a:r>
              <a:rPr lang="en-US" dirty="0"/>
              <a:t>In fact the last ugly law was still in</a:t>
            </a:r>
            <a:r>
              <a:rPr lang="en-US" baseline="0" dirty="0"/>
              <a:t> existence in Chicago until 1974</a:t>
            </a:r>
            <a:endParaRPr lang="en-US" dirty="0"/>
          </a:p>
          <a:p>
            <a:endParaRPr lang="en-US" dirty="0"/>
          </a:p>
        </p:txBody>
      </p:sp>
      <p:sp>
        <p:nvSpPr>
          <p:cNvPr id="4" name="Slide Number Placeholder 3"/>
          <p:cNvSpPr>
            <a:spLocks noGrp="1"/>
          </p:cNvSpPr>
          <p:nvPr>
            <p:ph type="sldNum" sz="quarter" idx="10"/>
          </p:nvPr>
        </p:nvSpPr>
        <p:spPr/>
        <p:txBody>
          <a:bodyPr/>
          <a:lstStyle/>
          <a:p>
            <a:fld id="{BDF6DCBC-06A6-48A5-9098-23BCFB0EC60D}" type="slidenum">
              <a:rPr lang="en-US" smtClean="0"/>
              <a:t>9</a:t>
            </a:fld>
            <a:endParaRPr lang="en-US"/>
          </a:p>
        </p:txBody>
      </p:sp>
    </p:spTree>
    <p:extLst>
      <p:ext uri="{BB962C8B-B14F-4D97-AF65-F5344CB8AC3E}">
        <p14:creationId xmlns:p14="http://schemas.microsoft.com/office/powerpoint/2010/main" val="148347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191261D-B704-45E9-AC1B-AD74A9B2F66E}" type="datetimeFigureOut">
              <a:rPr lang="en-US" smtClean="0"/>
              <a:t>11/8/2018</a:t>
            </a:fld>
            <a:endParaRPr lang="en-US"/>
          </a:p>
        </p:txBody>
      </p:sp>
      <p:sp>
        <p:nvSpPr>
          <p:cNvPr id="16" name="Slide Number Placeholder 15"/>
          <p:cNvSpPr>
            <a:spLocks noGrp="1"/>
          </p:cNvSpPr>
          <p:nvPr>
            <p:ph type="sldNum" sz="quarter" idx="11"/>
          </p:nvPr>
        </p:nvSpPr>
        <p:spPr/>
        <p:txBody>
          <a:bodyPr/>
          <a:lstStyle/>
          <a:p>
            <a:fld id="{6BB72E73-2E9E-4D11-8D61-770D5710AC0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91261D-B704-45E9-AC1B-AD74A9B2F66E}"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72E73-2E9E-4D11-8D61-770D5710AC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91261D-B704-45E9-AC1B-AD74A9B2F66E}"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72E73-2E9E-4D11-8D61-770D5710AC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2191261D-B704-45E9-AC1B-AD74A9B2F66E}" type="datetimeFigureOut">
              <a:rPr lang="en-US" smtClean="0"/>
              <a:t>11/8/2018</a:t>
            </a:fld>
            <a:endParaRPr lang="en-US"/>
          </a:p>
        </p:txBody>
      </p:sp>
      <p:sp>
        <p:nvSpPr>
          <p:cNvPr id="15" name="Slide Number Placeholder 14"/>
          <p:cNvSpPr>
            <a:spLocks noGrp="1"/>
          </p:cNvSpPr>
          <p:nvPr>
            <p:ph type="sldNum" sz="quarter" idx="15"/>
          </p:nvPr>
        </p:nvSpPr>
        <p:spPr/>
        <p:txBody>
          <a:bodyPr/>
          <a:lstStyle>
            <a:lvl1pPr algn="ctr">
              <a:defRPr/>
            </a:lvl1pPr>
          </a:lstStyle>
          <a:p>
            <a:fld id="{6BB72E73-2E9E-4D11-8D61-770D5710AC01}"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91261D-B704-45E9-AC1B-AD74A9B2F66E}"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72E73-2E9E-4D11-8D61-770D5710AC01}"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91261D-B704-45E9-AC1B-AD74A9B2F66E}"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72E73-2E9E-4D11-8D61-770D5710AC01}"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BB72E73-2E9E-4D11-8D61-770D5710AC01}"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191261D-B704-45E9-AC1B-AD74A9B2F66E}" type="datetimeFigureOut">
              <a:rPr lang="en-US" smtClean="0"/>
              <a:t>11/8/2018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91261D-B704-45E9-AC1B-AD74A9B2F66E}"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72E73-2E9E-4D11-8D61-770D5710AC01}"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1261D-B704-45E9-AC1B-AD74A9B2F66E}"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72E73-2E9E-4D11-8D61-770D5710AC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2191261D-B704-45E9-AC1B-AD74A9B2F66E}" type="datetimeFigureOut">
              <a:rPr lang="en-US" smtClean="0"/>
              <a:t>11/8/2018</a:t>
            </a:fld>
            <a:endParaRPr lang="en-US"/>
          </a:p>
        </p:txBody>
      </p:sp>
      <p:sp>
        <p:nvSpPr>
          <p:cNvPr id="9" name="Slide Number Placeholder 8"/>
          <p:cNvSpPr>
            <a:spLocks noGrp="1"/>
          </p:cNvSpPr>
          <p:nvPr>
            <p:ph type="sldNum" sz="quarter" idx="15"/>
          </p:nvPr>
        </p:nvSpPr>
        <p:spPr/>
        <p:txBody>
          <a:bodyPr/>
          <a:lstStyle/>
          <a:p>
            <a:fld id="{6BB72E73-2E9E-4D11-8D61-770D5710AC01}"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2191261D-B704-45E9-AC1B-AD74A9B2F66E}" type="datetimeFigureOut">
              <a:rPr lang="en-US" smtClean="0"/>
              <a:t>11/8/2018</a:t>
            </a:fld>
            <a:endParaRPr lang="en-US"/>
          </a:p>
        </p:txBody>
      </p:sp>
      <p:sp>
        <p:nvSpPr>
          <p:cNvPr id="9" name="Slide Number Placeholder 8"/>
          <p:cNvSpPr>
            <a:spLocks noGrp="1"/>
          </p:cNvSpPr>
          <p:nvPr>
            <p:ph type="sldNum" sz="quarter" idx="11"/>
          </p:nvPr>
        </p:nvSpPr>
        <p:spPr/>
        <p:txBody>
          <a:bodyPr/>
          <a:lstStyle/>
          <a:p>
            <a:fld id="{6BB72E73-2E9E-4D11-8D61-770D5710AC0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191261D-B704-45E9-AC1B-AD74A9B2F66E}" type="datetimeFigureOut">
              <a:rPr lang="en-US" smtClean="0"/>
              <a:t>11/8/2018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BB72E73-2E9E-4D11-8D61-770D5710AC01}"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verybody.si.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arget="../media/image14.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arget="../media/image17.jpeg" Type="http://schemas.openxmlformats.org/officeDocument/2006/relationships/image"/><Relationship Id="rId2" Target="../notesSlides/notesSlide13.xml" Type="http://schemas.openxmlformats.org/officeDocument/2006/relationships/notesSlid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8.jpeg" Type="http://schemas.openxmlformats.org/officeDocument/2006/relationships/image"/><Relationship Id="rId2" Target="../notesSlides/notesSlide14.xml" Type="http://schemas.openxmlformats.org/officeDocument/2006/relationships/notesSlid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9.jpeg" Type="http://schemas.openxmlformats.org/officeDocument/2006/relationships/image"/><Relationship Id="rId2" Target="../notesSlides/notesSlide15.xml" Type="http://schemas.openxmlformats.org/officeDocument/2006/relationships/notesSlid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arget="../media/image24.jpeg" Type="http://schemas.openxmlformats.org/officeDocument/2006/relationships/image"/><Relationship Id="rId2" Target="../notesSlides/notesSlide20.xml" Type="http://schemas.openxmlformats.org/officeDocument/2006/relationships/notesSlide"/><Relationship Id="rId1" Target="../slideLayouts/slideLayout7.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arget="../media/image28.jpeg" Type="http://schemas.openxmlformats.org/officeDocument/2006/relationships/image"/><Relationship Id="rId2" Target="../notesSlides/notesSlide24.xml" Type="http://schemas.openxmlformats.org/officeDocument/2006/relationships/notesSlid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29.jpeg" Type="http://schemas.openxmlformats.org/officeDocument/2006/relationships/image"/><Relationship Id="rId2" Target="../notesSlides/notesSlide25.xml" Type="http://schemas.openxmlformats.org/officeDocument/2006/relationships/notesSlid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arget="../media/image36.jpeg" Type="http://schemas.openxmlformats.org/officeDocument/2006/relationships/image"/><Relationship Id="rId2" Target="../notesSlides/notesSlide33.xml" Type="http://schemas.openxmlformats.org/officeDocument/2006/relationships/notesSlide"/><Relationship Id="rId1" Target="../slideLayouts/slideLayout7.xml" Type="http://schemas.openxmlformats.org/officeDocument/2006/relationships/slideLayout"/></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arget="../media/image38.jpeg" Type="http://schemas.openxmlformats.org/officeDocument/2006/relationships/image"/><Relationship Id="rId2" Target="../notesSlides/notesSlide35.xml" Type="http://schemas.openxmlformats.org/officeDocument/2006/relationships/notesSlide"/><Relationship Id="rId1" Target="../slideLayouts/slideLayout7.xml" Type="http://schemas.openxmlformats.org/officeDocument/2006/relationships/slideLayout"/></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arget="../media/image45.jpeg" Type="http://schemas.openxmlformats.org/officeDocument/2006/relationships/image"/><Relationship Id="rId2" Target="../notesSlides/notesSlide41.xml" Type="http://schemas.openxmlformats.org/officeDocument/2006/relationships/notesSlide"/><Relationship Id="rId1" Target="../slideLayouts/slideLayout7.xml" Type="http://schemas.openxmlformats.org/officeDocument/2006/relationships/slideLayout"/></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arget="../media/image47.jpeg" Type="http://schemas.openxmlformats.org/officeDocument/2006/relationships/image"/><Relationship Id="rId2" Target="../notesSlides/notesSlide44.xml" Type="http://schemas.openxmlformats.org/officeDocument/2006/relationships/notesSlide"/><Relationship Id="rId1" Target="../slideLayouts/slideLayout4.xml" Type="http://schemas.openxmlformats.org/officeDocument/2006/relationships/slideLayout"/></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arget="../media/image58.jpeg" Type="http://schemas.openxmlformats.org/officeDocument/2006/relationships/image"/><Relationship Id="rId2" Target="../notesSlides/notesSlide52.xml" Type="http://schemas.openxmlformats.org/officeDocument/2006/relationships/notesSlide"/><Relationship Id="rId1" Target="../slideLayouts/slideLayout7.xml" Type="http://schemas.openxmlformats.org/officeDocument/2006/relationships/slideLayout"/></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arget="../media/image60.jpeg" Type="http://schemas.openxmlformats.org/officeDocument/2006/relationships/image"/><Relationship Id="rId2" Target="../notesSlides/notesSlide54.xml" Type="http://schemas.openxmlformats.org/officeDocument/2006/relationships/notesSlid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3" Target="../media/image61.jpeg" Type="http://schemas.openxmlformats.org/officeDocument/2006/relationships/image"/><Relationship Id="rId2" Target="../notesSlides/notesSlide55.xml" Type="http://schemas.openxmlformats.org/officeDocument/2006/relationships/notesSlide"/><Relationship Id="rId1" Target="../slideLayouts/slideLayout4.xml" Type="http://schemas.openxmlformats.org/officeDocument/2006/relationships/slideLayout"/><Relationship Id="rId4" Target="../media/image62.jpeg" Type="http://schemas.openxmlformats.org/officeDocument/2006/relationships/image"/></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arget="../media/image68.jpeg" Type="http://schemas.openxmlformats.org/officeDocument/2006/relationships/image"/><Relationship Id="rId2" Target="../notesSlides/notesSlide59.xml" Type="http://schemas.openxmlformats.org/officeDocument/2006/relationships/notesSlid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9.jpe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s>
</file>

<file path=ppt/slides/_rels/slide6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arget="../media/image71.jpeg" Type="http://schemas.openxmlformats.org/officeDocument/2006/relationships/image"/><Relationship Id="rId2" Target="../notesSlides/notesSlide62.xml" Type="http://schemas.openxmlformats.org/officeDocument/2006/relationships/notesSlide"/><Relationship Id="rId1" Target="../slideLayouts/slideLayout7.xml" Type="http://schemas.openxmlformats.org/officeDocument/2006/relationships/slideLayout"/></Relationships>
</file>

<file path=ppt/slides/_rels/slide63.xml.rels><?xml version="1.0" encoding="UTF-8" standalone="yes" ?><Relationships xmlns="http://schemas.openxmlformats.org/package/2006/relationships"><Relationship Id="rId3" Target="../media/image72.jpeg" Type="http://schemas.openxmlformats.org/officeDocument/2006/relationships/image"/><Relationship Id="rId2" Target="../notesSlides/notesSlide63.xml" Type="http://schemas.openxmlformats.org/officeDocument/2006/relationships/notesSlide"/><Relationship Id="rId1" Target="../slideLayouts/slideLayout7.xml" Type="http://schemas.openxmlformats.org/officeDocument/2006/relationships/slideLayout"/></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74.jpeg"/></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arget="../media/image77.jpeg" Type="http://schemas.openxmlformats.org/officeDocument/2006/relationships/image"/><Relationship Id="rId2" Target="../notesSlides/notesSlide67.xml" Type="http://schemas.openxmlformats.org/officeDocument/2006/relationships/notesSlide"/><Relationship Id="rId1" Target="../slideLayouts/slideLayout7.xml" Type="http://schemas.openxmlformats.org/officeDocument/2006/relationships/slideLayout"/><Relationship Id="rId4" Target="../media/image78.jpeg" Type="http://schemas.openxmlformats.org/officeDocument/2006/relationships/image"/></Relationships>
</file>

<file path=ppt/slides/_rels/slide6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arget="../media/image80.jpeg" Type="http://schemas.openxmlformats.org/officeDocument/2006/relationships/image"/><Relationship Id="rId2" Target="../notesSlides/notesSlide69.xml" Type="http://schemas.openxmlformats.org/officeDocument/2006/relationships/notesSlid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0.jpeg" Type="http://schemas.openxmlformats.org/officeDocument/2006/relationships/image"/><Relationship Id="rId2" Target="../notesSlides/notesSlide7.xml" Type="http://schemas.openxmlformats.org/officeDocument/2006/relationships/notesSlide"/><Relationship Id="rId1" Target="../slideLayouts/slideLayout7.xml" Type="http://schemas.openxmlformats.org/officeDocument/2006/relationships/slideLayout"/></Relationships>
</file>

<file path=ppt/slides/_rels/slide7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396196"/>
          </a:xfrm>
        </p:spPr>
        <p:txBody>
          <a:bodyPr/>
          <a:lstStyle/>
          <a:p>
            <a:r>
              <a:rPr lang="en-US" sz="3200" dirty="0"/>
              <a:t>A History of Disability in America</a:t>
            </a:r>
          </a:p>
          <a:p>
            <a:r>
              <a:rPr lang="en-US" sz="3200" dirty="0"/>
              <a:t>Presented by Disability Action Center NW</a:t>
            </a:r>
          </a:p>
          <a:p>
            <a:r>
              <a:rPr lang="en-US" sz="3200" dirty="0" smtClean="0">
                <a:hlinkClick r:id="rId3"/>
              </a:rPr>
              <a:t>www.everybody.si.edu</a:t>
            </a:r>
            <a:endParaRPr lang="en-US" sz="3200" dirty="0" smtClean="0"/>
          </a:p>
          <a:p>
            <a:r>
              <a:rPr lang="en-US" sz="1600" dirty="0"/>
              <a:t>People with disabilities have been present throughout American history. Sometimes difference mattered, at other times it didn’t.</a:t>
            </a:r>
          </a:p>
          <a:p>
            <a:endParaRPr lang="en-US" sz="3200" dirty="0"/>
          </a:p>
        </p:txBody>
      </p:sp>
      <p:sp>
        <p:nvSpPr>
          <p:cNvPr id="4" name="Rectangle 3"/>
          <p:cNvSpPr/>
          <p:nvPr/>
        </p:nvSpPr>
        <p:spPr>
          <a:xfrm>
            <a:off x="762000" y="1295400"/>
            <a:ext cx="7620000" cy="1569660"/>
          </a:xfrm>
          <a:prstGeom prst="rect">
            <a:avLst/>
          </a:prstGeom>
          <a:noFill/>
        </p:spPr>
        <p:txBody>
          <a:bodyPr wrap="square" lIns="91440" tIns="45720" rIns="91440" bIns="45720">
            <a:spAutoFit/>
          </a:bodyPr>
          <a:lstStyle/>
          <a:p>
            <a:pPr algn="ct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EVERYBODY</a:t>
            </a:r>
          </a:p>
        </p:txBody>
      </p:sp>
    </p:spTree>
    <p:extLst>
      <p:ext uri="{BB962C8B-B14F-4D97-AF65-F5344CB8AC3E}">
        <p14:creationId xmlns:p14="http://schemas.microsoft.com/office/powerpoint/2010/main" val="243245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2"/>
          </p:nvPr>
        </p:nvSpPr>
        <p:spPr>
          <a:xfrm>
            <a:off x="533400" y="2286000"/>
            <a:ext cx="3505200" cy="3733800"/>
          </a:xfrm>
        </p:spPr>
        <p:txBody>
          <a:bodyPr/>
          <a:lstStyle/>
          <a:p>
            <a:r>
              <a:rPr lang="en-US" sz="2000" dirty="0"/>
              <a:t>People often use more than one framework at a time when thinking about disability but it’s more complicated than that</a:t>
            </a:r>
            <a:r>
              <a:rPr lang="en-US" dirty="0"/>
              <a:t>.</a:t>
            </a:r>
          </a:p>
          <a:p>
            <a:r>
              <a:rPr lang="en-US" dirty="0"/>
              <a:t>This tourist, breathing oxygen through a mask and being carried in a basket on the back of a Sherpa guide, is disabled by the mountain altitude.</a:t>
            </a:r>
          </a:p>
        </p:txBody>
      </p:sp>
      <p:sp>
        <p:nvSpPr>
          <p:cNvPr id="11" name="Title 10"/>
          <p:cNvSpPr>
            <a:spLocks noGrp="1"/>
          </p:cNvSpPr>
          <p:nvPr>
            <p:ph type="title"/>
          </p:nvPr>
        </p:nvSpPr>
        <p:spPr>
          <a:xfrm>
            <a:off x="533400" y="685800"/>
            <a:ext cx="3505200" cy="1066800"/>
          </a:xfrm>
        </p:spPr>
        <p:txBody>
          <a:bodyPr>
            <a:normAutofit/>
          </a:bodyPr>
          <a:lstStyle/>
          <a:p>
            <a:r>
              <a:rPr lang="en-US" sz="3200" dirty="0"/>
              <a:t>It's Complicated</a:t>
            </a:r>
            <a:r>
              <a:rPr lang="en-US" sz="2400" dirty="0"/>
              <a:t/>
            </a:r>
            <a:br>
              <a:rPr lang="en-US" sz="2400" dirty="0"/>
            </a:br>
            <a:endParaRPr lang="en-US" sz="2400" dirty="0"/>
          </a:p>
        </p:txBody>
      </p:sp>
      <p:pic>
        <p:nvPicPr>
          <p:cNvPr id="7171" name="Picture 3" descr="This photo is from the 1980’s and depicts a tourist, breathing oxygen through a mask and being carried in a basket on the back of a Sherpa guide.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7800" y="457200"/>
            <a:ext cx="3164880" cy="563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431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0600" y="533400"/>
            <a:ext cx="4114800" cy="4800600"/>
          </a:xfrm>
        </p:spPr>
        <p:txBody>
          <a:bodyPr>
            <a:noAutofit/>
          </a:bodyPr>
          <a:lstStyle/>
          <a:p>
            <a:r>
              <a:rPr lang="en-US" sz="3600" b="1" dirty="0"/>
              <a:t>"God is Testing You"</a:t>
            </a:r>
            <a:br>
              <a:rPr lang="en-US" sz="3600" b="1" dirty="0"/>
            </a:br>
            <a:r>
              <a:rPr lang="en-US" sz="3600" dirty="0"/>
              <a:t>Religious beliefs about disability have varied among the world’s traditions.</a:t>
            </a:r>
          </a:p>
        </p:txBody>
      </p:sp>
      <p:pic>
        <p:nvPicPr>
          <p:cNvPr id="7" name="Picture 6" descr="This is a retablo, from 1952, and depicts workers injured in a train accident with the crucified Christ above them in the sky. One of the workers painted it and also wrote the story of his accident on it and how his wife successfully prayed for his cure.&#10;">
            <a:extLst>
              <a:ext uri="{FF2B5EF4-FFF2-40B4-BE49-F238E27FC236}">
                <a16:creationId xmlns="" xmlns:a16="http://schemas.microsoft.com/office/drawing/2014/main" id="{D9C83F72-0BB0-6648-9907-45BA5C43D6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066801"/>
            <a:ext cx="4160861" cy="5029200"/>
          </a:xfrm>
          <a:prstGeom prst="rect">
            <a:avLst/>
          </a:prstGeom>
        </p:spPr>
      </p:pic>
    </p:spTree>
    <p:extLst>
      <p:ext uri="{BB962C8B-B14F-4D97-AF65-F5344CB8AC3E}">
        <p14:creationId xmlns:p14="http://schemas.microsoft.com/office/powerpoint/2010/main" val="424721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"Help the Handicapped"</a:t>
            </a:r>
            <a:br>
              <a:rPr lang="en-US" sz="2400" dirty="0">
                <a:effectLst/>
              </a:rPr>
            </a:br>
            <a:r>
              <a:rPr lang="en-US" sz="2400" dirty="0">
                <a:effectLst/>
              </a:rPr>
              <a:t>In the charity tradition, people with disabilities were seen as dependent and in need of help or saving.</a:t>
            </a:r>
            <a:endParaRPr lang="en-US" sz="2400" dirty="0"/>
          </a:p>
        </p:txBody>
      </p:sp>
      <p:pic>
        <p:nvPicPr>
          <p:cNvPr id="8194" name="Picture 2" descr="six-year-old Cindy Jones also from the 1950’s, on crutches and holding a March of Dimes collection card. Jones grew up to be a disability rights activist.&#10;"/>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4876801" y="2057400"/>
            <a:ext cx="3191790" cy="3985846"/>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Ron Mace from 1950, in a typical “poster child” pose, wears rolled-up pajama bottoms to expose his leg braces. He beams at the camera while a smiling nurse approves that “he can stand alone.”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1828800"/>
            <a:ext cx="2898325" cy="43817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6003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rry Lewis holding the hand of the MDA’s Poster Child as they stand by a wishing well.&#10;">
            <a:extLst>
              <a:ext uri="{FF2B5EF4-FFF2-40B4-BE49-F238E27FC236}">
                <a16:creationId xmlns="" xmlns:a16="http://schemas.microsoft.com/office/drawing/2014/main" id="{9E43F40C-80B0-ED42-8E19-9999FB3D03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799" y="533400"/>
            <a:ext cx="3581401" cy="5791200"/>
          </a:xfrm>
          <a:prstGeom prst="rect">
            <a:avLst/>
          </a:prstGeom>
        </p:spPr>
      </p:pic>
      <p:sp>
        <p:nvSpPr>
          <p:cNvPr id="4" name="TextBox 3">
            <a:extLst>
              <a:ext uri="{FF2B5EF4-FFF2-40B4-BE49-F238E27FC236}">
                <a16:creationId xmlns="" xmlns:a16="http://schemas.microsoft.com/office/drawing/2014/main" id="{38BB5413-0CBB-7148-9565-5C0F50E7B2DA}"/>
              </a:ext>
            </a:extLst>
          </p:cNvPr>
          <p:cNvSpPr txBox="1"/>
          <p:nvPr/>
        </p:nvSpPr>
        <p:spPr>
          <a:xfrm>
            <a:off x="5029200" y="990600"/>
            <a:ext cx="3124200" cy="3108543"/>
          </a:xfrm>
          <a:prstGeom prst="rect">
            <a:avLst/>
          </a:prstGeom>
          <a:noFill/>
        </p:spPr>
        <p:txBody>
          <a:bodyPr wrap="square" rtlCol="0">
            <a:spAutoFit/>
          </a:bodyPr>
          <a:lstStyle/>
          <a:p>
            <a:r>
              <a:rPr lang="en-US" sz="2800" dirty="0"/>
              <a:t>Muscular Dystrophy Association of America Inc. raised millions using poster children.</a:t>
            </a:r>
          </a:p>
        </p:txBody>
      </p:sp>
    </p:spTree>
    <p:extLst>
      <p:ext uri="{BB962C8B-B14F-4D97-AF65-F5344CB8AC3E}">
        <p14:creationId xmlns:p14="http://schemas.microsoft.com/office/powerpoint/2010/main" val="123943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photo from 1910 shows a man reclining in a covered cart. His name was Arthur Fuller, and he is wearing a suit with necktie and is eating a meal from a tray across his stomach. He is selling Diagnosis and References. According to his sign, “Your sympathy will not pay my way.”&#10;">
            <a:extLst>
              <a:ext uri="{FF2B5EF4-FFF2-40B4-BE49-F238E27FC236}">
                <a16:creationId xmlns="" xmlns:a16="http://schemas.microsoft.com/office/drawing/2014/main" id="{5255D284-101D-5746-8767-0D90925813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1" y="914400"/>
            <a:ext cx="5410200" cy="3886200"/>
          </a:xfrm>
          <a:prstGeom prst="rect">
            <a:avLst/>
          </a:prstGeom>
        </p:spPr>
      </p:pic>
      <p:sp>
        <p:nvSpPr>
          <p:cNvPr id="4" name="TextBox 3">
            <a:extLst>
              <a:ext uri="{FF2B5EF4-FFF2-40B4-BE49-F238E27FC236}">
                <a16:creationId xmlns="" xmlns:a16="http://schemas.microsoft.com/office/drawing/2014/main" id="{FBCDBF73-FC4A-3748-8CDB-305B2AB88803}"/>
              </a:ext>
            </a:extLst>
          </p:cNvPr>
          <p:cNvSpPr txBox="1"/>
          <p:nvPr/>
        </p:nvSpPr>
        <p:spPr>
          <a:xfrm>
            <a:off x="1066800" y="5181600"/>
            <a:ext cx="7315200" cy="461665"/>
          </a:xfrm>
          <a:prstGeom prst="rect">
            <a:avLst/>
          </a:prstGeom>
          <a:noFill/>
        </p:spPr>
        <p:txBody>
          <a:bodyPr wrap="square" rtlCol="0">
            <a:spAutoFit/>
          </a:bodyPr>
          <a:lstStyle/>
          <a:p>
            <a:r>
              <a:rPr lang="en-US" sz="2400" dirty="0"/>
              <a:t>Photo from 1910 – Not all were comfortable with pity</a:t>
            </a:r>
          </a:p>
        </p:txBody>
      </p:sp>
    </p:spTree>
    <p:extLst>
      <p:ext uri="{BB962C8B-B14F-4D97-AF65-F5344CB8AC3E}">
        <p14:creationId xmlns:p14="http://schemas.microsoft.com/office/powerpoint/2010/main" val="363730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ggars card from 1907. This man with a broken neck is show wearing a brace and sitting with his wife and child. Unlike charities that used depictions of children, beggars controlled their own images and kept all the money they raised.&#10;">
            <a:extLst>
              <a:ext uri="{FF2B5EF4-FFF2-40B4-BE49-F238E27FC236}">
                <a16:creationId xmlns="" xmlns:a16="http://schemas.microsoft.com/office/drawing/2014/main" id="{11353B72-A6A4-7749-A969-B671EFFBC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381000"/>
            <a:ext cx="3892338" cy="6096000"/>
          </a:xfrm>
          <a:prstGeom prst="rect">
            <a:avLst/>
          </a:prstGeom>
        </p:spPr>
      </p:pic>
      <p:sp>
        <p:nvSpPr>
          <p:cNvPr id="7" name="TextBox 6">
            <a:extLst>
              <a:ext uri="{FF2B5EF4-FFF2-40B4-BE49-F238E27FC236}">
                <a16:creationId xmlns="" xmlns:a16="http://schemas.microsoft.com/office/drawing/2014/main" id="{6456E6D8-30EB-6F4B-A6B9-9C94BB3070DF}"/>
              </a:ext>
            </a:extLst>
          </p:cNvPr>
          <p:cNvSpPr txBox="1"/>
          <p:nvPr/>
        </p:nvSpPr>
        <p:spPr>
          <a:xfrm>
            <a:off x="533400" y="1676400"/>
            <a:ext cx="3276600" cy="1323439"/>
          </a:xfrm>
          <a:prstGeom prst="rect">
            <a:avLst/>
          </a:prstGeom>
          <a:noFill/>
        </p:spPr>
        <p:txBody>
          <a:bodyPr wrap="square" rtlCol="0">
            <a:spAutoFit/>
          </a:bodyPr>
          <a:lstStyle/>
          <a:p>
            <a:r>
              <a:rPr lang="en-US" sz="4000" dirty="0"/>
              <a:t>Beggar’s card, 1907</a:t>
            </a:r>
          </a:p>
        </p:txBody>
      </p:sp>
    </p:spTree>
    <p:extLst>
      <p:ext uri="{BB962C8B-B14F-4D97-AF65-F5344CB8AC3E}">
        <p14:creationId xmlns:p14="http://schemas.microsoft.com/office/powerpoint/2010/main" val="390810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0" y="533400"/>
            <a:ext cx="3657600" cy="2865600"/>
          </a:xfrm>
        </p:spPr>
        <p:txBody>
          <a:bodyPr>
            <a:noAutofit/>
          </a:bodyPr>
          <a:lstStyle/>
          <a:p>
            <a:r>
              <a:rPr lang="en-US" sz="2000" dirty="0"/>
              <a:t>"What Is Wrong with You?“</a:t>
            </a:r>
            <a:br>
              <a:rPr lang="en-US" sz="2000" dirty="0"/>
            </a:br>
            <a:r>
              <a:rPr lang="en-US" sz="2000" dirty="0"/>
              <a:t/>
            </a:r>
            <a:br>
              <a:rPr lang="en-US" sz="2000" dirty="0"/>
            </a:br>
            <a:r>
              <a:rPr lang="en-US" sz="2000" dirty="0"/>
              <a:t>With the incorporation of medicine into more aspects of daily life in the 20th century, health practitioners and scientists closely studied human variations.</a:t>
            </a:r>
          </a:p>
        </p:txBody>
      </p:sp>
      <p:pic>
        <p:nvPicPr>
          <p:cNvPr id="9218" name="Picture 2" descr="Medical textbooks such as this sample page from 1917 typically highlighted the pathology of the patient, often at the expense of the person’s modesty and self-respect. Here, a doctor demonstrates muscle manipulation on two nude children.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39262"/>
            <a:ext cx="3790950" cy="5731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7184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781800" y="2057400"/>
            <a:ext cx="1984248" cy="3733800"/>
          </a:xfrm>
        </p:spPr>
        <p:txBody>
          <a:bodyPr/>
          <a:lstStyle/>
          <a:p>
            <a:r>
              <a:rPr lang="en-US" dirty="0"/>
              <a:t>This orthopedic device, called a Browne splint, was invented in 1931 and is still occasionally used. Toddlers wore it to prevent “in-toeing” by adjusting hip, foot, and tibia angles. </a:t>
            </a:r>
          </a:p>
        </p:txBody>
      </p:sp>
      <p:sp>
        <p:nvSpPr>
          <p:cNvPr id="2" name="Title 1"/>
          <p:cNvSpPr>
            <a:spLocks noGrp="1"/>
          </p:cNvSpPr>
          <p:nvPr>
            <p:ph type="title"/>
          </p:nvPr>
        </p:nvSpPr>
        <p:spPr>
          <a:xfrm>
            <a:off x="6781800" y="762000"/>
            <a:ext cx="1981200" cy="1066800"/>
          </a:xfrm>
        </p:spPr>
        <p:txBody>
          <a:bodyPr>
            <a:normAutofit/>
          </a:bodyPr>
          <a:lstStyle/>
          <a:p>
            <a:r>
              <a:rPr lang="en-US" sz="2000" dirty="0"/>
              <a:t>Baby shoes attached to steel bar, 1950s</a:t>
            </a:r>
            <a:endParaRPr lang="en-US" dirty="0"/>
          </a:p>
        </p:txBody>
      </p:sp>
      <p:pic>
        <p:nvPicPr>
          <p:cNvPr id="10242" name="Picture 2" descr="The baby shoes are attached to a steel bar and toddlers wore it to prevent “in-toeing” by adjusting hip, foot and tibia angles. It can be something simple like this….&#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1999" y="1447799"/>
            <a:ext cx="5486401" cy="2362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220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371600" y="2057400"/>
            <a:ext cx="2819400" cy="3733800"/>
          </a:xfrm>
        </p:spPr>
        <p:txBody>
          <a:bodyPr>
            <a:normAutofit/>
          </a:bodyPr>
          <a:lstStyle/>
          <a:p>
            <a:r>
              <a:rPr lang="en-US" dirty="0"/>
              <a:t>A doctor might remove one of these two pointed steel rods from its black leather case, insert behind a patient’s eye and destroy the prefrontal lobe of the brain. Doctors treated unruly or depressed patients by lobotomy from the 1950s to the 1970s.</a:t>
            </a:r>
          </a:p>
        </p:txBody>
      </p:sp>
      <p:sp>
        <p:nvSpPr>
          <p:cNvPr id="4" name="Title 3"/>
          <p:cNvSpPr>
            <a:spLocks noGrp="1"/>
          </p:cNvSpPr>
          <p:nvPr>
            <p:ph type="title"/>
          </p:nvPr>
        </p:nvSpPr>
        <p:spPr>
          <a:xfrm>
            <a:off x="1828800" y="762000"/>
            <a:ext cx="1981200" cy="1066800"/>
          </a:xfrm>
        </p:spPr>
        <p:txBody>
          <a:bodyPr/>
          <a:lstStyle/>
          <a:p>
            <a:r>
              <a:rPr lang="en-US" dirty="0"/>
              <a:t>Lobotomy knives, 1960s</a:t>
            </a:r>
          </a:p>
        </p:txBody>
      </p:sp>
      <p:pic>
        <p:nvPicPr>
          <p:cNvPr id="11266" name="Picture 2" descr="two pointed steel rods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05400" y="914400"/>
            <a:ext cx="3224990" cy="42933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096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581400" y="1295400"/>
            <a:ext cx="5184648" cy="4800600"/>
          </a:xfrm>
        </p:spPr>
        <p:txBody>
          <a:bodyPr>
            <a:normAutofit/>
          </a:bodyPr>
          <a:lstStyle/>
          <a:p>
            <a:r>
              <a:rPr lang="en-US" sz="3800" dirty="0"/>
              <a:t>Valuing disability as a part of one’s core identity is a principle of social empowerment</a:t>
            </a:r>
          </a:p>
          <a:p>
            <a:endParaRPr lang="en-US" sz="2800" dirty="0"/>
          </a:p>
          <a:p>
            <a:endParaRPr lang="en-US" sz="2800" dirty="0"/>
          </a:p>
        </p:txBody>
      </p:sp>
      <p:sp>
        <p:nvSpPr>
          <p:cNvPr id="4" name="Title 3"/>
          <p:cNvSpPr>
            <a:spLocks noGrp="1"/>
          </p:cNvSpPr>
          <p:nvPr>
            <p:ph type="title"/>
          </p:nvPr>
        </p:nvSpPr>
        <p:spPr>
          <a:xfrm>
            <a:off x="3581400" y="533399"/>
            <a:ext cx="4953000" cy="1066800"/>
          </a:xfrm>
        </p:spPr>
        <p:txBody>
          <a:bodyPr>
            <a:noAutofit/>
          </a:bodyPr>
          <a:lstStyle/>
          <a:p>
            <a:r>
              <a:rPr lang="en-US" sz="3600" dirty="0"/>
              <a:t>"Crip Is Hip"</a:t>
            </a:r>
            <a:br>
              <a:rPr lang="en-US" sz="3600" dirty="0"/>
            </a:br>
            <a:endParaRPr lang="en-US" sz="3600" dirty="0"/>
          </a:p>
        </p:txBody>
      </p:sp>
      <p:pic>
        <p:nvPicPr>
          <p:cNvPr id="12292" name="Picture 4" descr="This is an artificial lower limb, socket decorated in jungle motif, 2006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533399"/>
            <a:ext cx="2286000" cy="5718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9599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effectLst/>
              </a:rPr>
              <a:t>People with disabilities and ideas related to disability are everywhere in American history.</a:t>
            </a:r>
            <a:endParaRPr lang="en-US" sz="2800" dirty="0"/>
          </a:p>
        </p:txBody>
      </p:sp>
      <p:pic>
        <p:nvPicPr>
          <p:cNvPr id="2050" name="Picture 2" descr="early tin types" title="Old time ph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524000"/>
            <a:ext cx="3339339" cy="47847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man in wheelchair old timey" title="old timey phot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00600" y="1676399"/>
            <a:ext cx="3548098" cy="44958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5481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n the left is a worn leather oxford with a 19th century metal brace. The shoe on the right is a contemporary child’s sneaker and the two red polka dotted inserts are the braces made for children whose foot twists inward.">
            <a:extLst>
              <a:ext uri="{FF2B5EF4-FFF2-40B4-BE49-F238E27FC236}">
                <a16:creationId xmlns="" xmlns:a16="http://schemas.microsoft.com/office/drawing/2014/main" id="{B6DBE9DF-E0DD-734B-8740-0C314DBEAB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2057400"/>
            <a:ext cx="5734048" cy="3200400"/>
          </a:xfrm>
          <a:prstGeom prst="rect">
            <a:avLst/>
          </a:prstGeom>
        </p:spPr>
      </p:pic>
      <p:sp>
        <p:nvSpPr>
          <p:cNvPr id="4" name="TextBox 3">
            <a:extLst>
              <a:ext uri="{FF2B5EF4-FFF2-40B4-BE49-F238E27FC236}">
                <a16:creationId xmlns="" xmlns:a16="http://schemas.microsoft.com/office/drawing/2014/main" id="{1D2D4F76-1980-CF43-8F6E-0A1206945BC6}"/>
              </a:ext>
            </a:extLst>
          </p:cNvPr>
          <p:cNvSpPr txBox="1"/>
          <p:nvPr/>
        </p:nvSpPr>
        <p:spPr>
          <a:xfrm>
            <a:off x="1066800" y="914400"/>
            <a:ext cx="7086600" cy="523220"/>
          </a:xfrm>
          <a:prstGeom prst="rect">
            <a:avLst/>
          </a:prstGeom>
          <a:noFill/>
        </p:spPr>
        <p:txBody>
          <a:bodyPr wrap="square" rtlCol="0">
            <a:spAutoFit/>
          </a:bodyPr>
          <a:lstStyle/>
          <a:p>
            <a:r>
              <a:rPr lang="en-US" sz="2800" dirty="0"/>
              <a:t>Children’s shoes from the 1880’s and 2002</a:t>
            </a:r>
          </a:p>
        </p:txBody>
      </p:sp>
    </p:spTree>
    <p:extLst>
      <p:ext uri="{BB962C8B-B14F-4D97-AF65-F5344CB8AC3E}">
        <p14:creationId xmlns:p14="http://schemas.microsoft.com/office/powerpoint/2010/main" val="20231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is photo is from the 1860’s and shows an elderly man in a top hat. His name was Comfort Bennett and he was a wealthy farmer and father of twelve children in western New York State. He is posing in an expensive suit, dark glasses, and holding a cane. His right sleeve is pinned up since he is missing the lower part of his arm.&#10;"/>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219200" y="2133600"/>
            <a:ext cx="2833687"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effectLst/>
              </a:rPr>
              <a:t/>
            </a:r>
            <a:br>
              <a:rPr lang="en-US" dirty="0">
                <a:effectLst/>
              </a:rPr>
            </a:br>
            <a:r>
              <a:rPr lang="en-US" dirty="0">
                <a:effectLst/>
              </a:rPr>
              <a:t>Disability history is a people’s history.</a:t>
            </a:r>
            <a:endParaRPr lang="en-US" dirty="0"/>
          </a:p>
        </p:txBody>
      </p:sp>
      <p:sp>
        <p:nvSpPr>
          <p:cNvPr id="4" name="Rectangle 3"/>
          <p:cNvSpPr/>
          <p:nvPr/>
        </p:nvSpPr>
        <p:spPr>
          <a:xfrm>
            <a:off x="4191000" y="2057400"/>
            <a:ext cx="3429000" cy="1477328"/>
          </a:xfrm>
          <a:prstGeom prst="rect">
            <a:avLst/>
          </a:prstGeom>
        </p:spPr>
        <p:txBody>
          <a:bodyPr wrap="square">
            <a:spAutoFit/>
          </a:bodyPr>
          <a:lstStyle/>
          <a:p>
            <a:r>
              <a:rPr lang="en-US" dirty="0"/>
              <a:t>1860’s</a:t>
            </a:r>
          </a:p>
          <a:p>
            <a:r>
              <a:rPr lang="en-US" dirty="0"/>
              <a:t>Comfort Bennett was a wealthy farmer and father of twelve children in western New York State. </a:t>
            </a:r>
          </a:p>
        </p:txBody>
      </p:sp>
    </p:spTree>
    <p:extLst>
      <p:ext uri="{BB962C8B-B14F-4D97-AF65-F5344CB8AC3E}">
        <p14:creationId xmlns:p14="http://schemas.microsoft.com/office/powerpoint/2010/main" val="389623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800" dirty="0"/>
              <a:t>People</a:t>
            </a:r>
          </a:p>
        </p:txBody>
      </p:sp>
      <p:sp>
        <p:nvSpPr>
          <p:cNvPr id="3" name="Text Placeholder 2"/>
          <p:cNvSpPr>
            <a:spLocks noGrp="1"/>
          </p:cNvSpPr>
          <p:nvPr>
            <p:ph type="body" idx="1"/>
          </p:nvPr>
        </p:nvSpPr>
        <p:spPr/>
        <p:txBody>
          <a:bodyPr>
            <a:normAutofit/>
          </a:bodyPr>
          <a:lstStyle/>
          <a:p>
            <a:r>
              <a:rPr lang="en-US"/>
              <a:t>Everyone </a:t>
            </a:r>
            <a:r>
              <a:rPr lang="en-US" dirty="0"/>
              <a:t>experiences degrees of independence, dependence, and interdependence</a:t>
            </a:r>
          </a:p>
        </p:txBody>
      </p:sp>
    </p:spTree>
    <p:extLst>
      <p:ext uri="{BB962C8B-B14F-4D97-AF65-F5344CB8AC3E}">
        <p14:creationId xmlns:p14="http://schemas.microsoft.com/office/powerpoint/2010/main" val="377290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n the right is little Ben Minowitz. His sister and mother have made a sling with their arms to carry him. He had paralysis from having polio in 1916.&#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29200" y="873554"/>
            <a:ext cx="3616061" cy="5356412"/>
          </a:xfrm>
          <a:prstGeom prst="rect">
            <a:avLst/>
          </a:prstGeom>
          <a:noFill/>
          <a:extLst>
            <a:ext uri="{909E8E84-426E-40dd-AFC4-6F175D3DCCD1}">
              <a14:hiddenFill xmlns="" xmlns:a14="http://schemas.microsoft.com/office/drawing/2010/main">
                <a:solidFill>
                  <a:srgbClr val="FFFFFF"/>
                </a:solidFill>
              </a14:hiddenFill>
            </a:ext>
          </a:extLst>
        </p:spPr>
      </p:pic>
      <p:pic>
        <p:nvPicPr>
          <p:cNvPr id="14339" name="Picture 3" descr="photo from the 1940s with a man standing with his elderly mother whom he probably lives with. His left arm and neck are ben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19200" y="2438399"/>
            <a:ext cx="2775857" cy="391330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457200" y="609600"/>
            <a:ext cx="7467600" cy="584775"/>
          </a:xfrm>
          <a:prstGeom prst="rect">
            <a:avLst/>
          </a:prstGeom>
        </p:spPr>
        <p:txBody>
          <a:bodyPr wrap="square">
            <a:spAutoFit/>
          </a:bodyPr>
          <a:lstStyle/>
          <a:p>
            <a:r>
              <a:rPr lang="en-US" sz="3200" dirty="0"/>
              <a:t>Personal Responsibility</a:t>
            </a:r>
          </a:p>
        </p:txBody>
      </p:sp>
    </p:spTree>
    <p:extLst>
      <p:ext uri="{BB962C8B-B14F-4D97-AF65-F5344CB8AC3E}">
        <p14:creationId xmlns:p14="http://schemas.microsoft.com/office/powerpoint/2010/main" val="265479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photo from the 1880’s shows a mother seated in a photography studio wearing a long fringed dress, her hair in a bun with a comb, and a crutch resting on her lap. Her son and daughter pose beside her. ">
            <a:extLst>
              <a:ext uri="{FF2B5EF4-FFF2-40B4-BE49-F238E27FC236}">
                <a16:creationId xmlns="" xmlns:a16="http://schemas.microsoft.com/office/drawing/2014/main" id="{D4815F34-A92B-9543-897E-96A319548B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609600"/>
            <a:ext cx="4838503" cy="5791200"/>
          </a:xfrm>
          <a:prstGeom prst="rect">
            <a:avLst/>
          </a:prstGeom>
        </p:spPr>
      </p:pic>
      <p:sp>
        <p:nvSpPr>
          <p:cNvPr id="4" name="TextBox 3">
            <a:extLst>
              <a:ext uri="{FF2B5EF4-FFF2-40B4-BE49-F238E27FC236}">
                <a16:creationId xmlns="" xmlns:a16="http://schemas.microsoft.com/office/drawing/2014/main" id="{41FF9F41-31D1-F540-B553-09C2761C066F}"/>
              </a:ext>
            </a:extLst>
          </p:cNvPr>
          <p:cNvSpPr txBox="1"/>
          <p:nvPr/>
        </p:nvSpPr>
        <p:spPr>
          <a:xfrm>
            <a:off x="5943600" y="762000"/>
            <a:ext cx="2590800" cy="2062103"/>
          </a:xfrm>
          <a:prstGeom prst="rect">
            <a:avLst/>
          </a:prstGeom>
          <a:noFill/>
        </p:spPr>
        <p:txBody>
          <a:bodyPr wrap="square" rtlCol="0">
            <a:spAutoFit/>
          </a:bodyPr>
          <a:lstStyle/>
          <a:p>
            <a:r>
              <a:rPr lang="en-US" sz="3200" dirty="0"/>
              <a:t>Tintype from 1880’s of a mother and her children</a:t>
            </a:r>
          </a:p>
        </p:txBody>
      </p:sp>
    </p:spTree>
    <p:extLst>
      <p:ext uri="{BB962C8B-B14F-4D97-AF65-F5344CB8AC3E}">
        <p14:creationId xmlns:p14="http://schemas.microsoft.com/office/powerpoint/2010/main" val="281749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photo shows a dozen different publications about disabilities.&#10;">
            <a:extLst>
              <a:ext uri="{FF2B5EF4-FFF2-40B4-BE49-F238E27FC236}">
                <a16:creationId xmlns="" xmlns:a16="http://schemas.microsoft.com/office/drawing/2014/main" id="{66689186-0568-6A4A-9937-8DCB43ED6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1700" y="1676400"/>
            <a:ext cx="4800600" cy="3844925"/>
          </a:xfrm>
          <a:prstGeom prst="rect">
            <a:avLst/>
          </a:prstGeom>
        </p:spPr>
      </p:pic>
      <p:sp>
        <p:nvSpPr>
          <p:cNvPr id="4" name="TextBox 3">
            <a:extLst>
              <a:ext uri="{FF2B5EF4-FFF2-40B4-BE49-F238E27FC236}">
                <a16:creationId xmlns="" xmlns:a16="http://schemas.microsoft.com/office/drawing/2014/main" id="{FAE24FE3-CAFB-4643-8079-E1E7470A77CE}"/>
              </a:ext>
            </a:extLst>
          </p:cNvPr>
          <p:cNvSpPr txBox="1"/>
          <p:nvPr/>
        </p:nvSpPr>
        <p:spPr>
          <a:xfrm>
            <a:off x="1638300" y="457200"/>
            <a:ext cx="5867400" cy="646331"/>
          </a:xfrm>
          <a:prstGeom prst="rect">
            <a:avLst/>
          </a:prstGeom>
          <a:noFill/>
        </p:spPr>
        <p:txBody>
          <a:bodyPr wrap="square" rtlCol="0">
            <a:spAutoFit/>
          </a:bodyPr>
          <a:lstStyle/>
          <a:p>
            <a:r>
              <a:rPr lang="en-US" sz="3600" b="1" dirty="0"/>
              <a:t>Intentional Communities</a:t>
            </a:r>
          </a:p>
        </p:txBody>
      </p:sp>
    </p:spTree>
    <p:extLst>
      <p:ext uri="{BB962C8B-B14F-4D97-AF65-F5344CB8AC3E}">
        <p14:creationId xmlns:p14="http://schemas.microsoft.com/office/powerpoint/2010/main" val="349828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b="1" dirty="0"/>
              <a:t>Home and Daily Life</a:t>
            </a:r>
            <a:br>
              <a:rPr lang="en-US" sz="3200" b="1" dirty="0"/>
            </a:br>
            <a:r>
              <a:rPr lang="en-US" sz="3200" dirty="0"/>
              <a:t>Many people with a disability must be pioneers.</a:t>
            </a:r>
          </a:p>
        </p:txBody>
      </p:sp>
      <p:pic>
        <p:nvPicPr>
          <p:cNvPr id="15362" name="Picture 2" descr="flex straw a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57400" y="1981200"/>
            <a:ext cx="4648200" cy="36195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25350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is photo from the 1940’s shows a young man out on the slopes. He lacks gloves and a hat but has created poles with four stabilizing prongs to help him ski."/>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tretch>
            <a:fillRect/>
          </a:stretch>
        </p:blipFill>
        <p:spPr bwMode="auto">
          <a:xfrm>
            <a:off x="1581150" y="461962"/>
            <a:ext cx="4000500" cy="57054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a:xfrm>
            <a:off x="5791200" y="2324100"/>
            <a:ext cx="2895600" cy="1981200"/>
          </a:xfrm>
        </p:spPr>
        <p:txBody>
          <a:bodyPr>
            <a:normAutofit/>
          </a:bodyPr>
          <a:lstStyle/>
          <a:p>
            <a:r>
              <a:rPr lang="en-US" sz="2800" dirty="0"/>
              <a:t>Creative Adaption and Accommodation</a:t>
            </a:r>
          </a:p>
        </p:txBody>
      </p:sp>
    </p:spTree>
    <p:extLst>
      <p:ext uri="{BB962C8B-B14F-4D97-AF65-F5344CB8AC3E}">
        <p14:creationId xmlns:p14="http://schemas.microsoft.com/office/powerpoint/2010/main" val="2873376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Raincoat, 1990s</a:t>
            </a:r>
          </a:p>
        </p:txBody>
      </p:sp>
      <p:pic>
        <p:nvPicPr>
          <p:cNvPr id="17410" name="Picture 2" descr="adapted raincoat, cut to accommodate a wheelchai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752600"/>
            <a:ext cx="4419600" cy="42060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2390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sz="2800" b="1" dirty="0"/>
          </a:p>
          <a:p>
            <a:r>
              <a:rPr lang="en-US" sz="2800" dirty="0">
                <a:solidFill>
                  <a:schemeClr val="bg1"/>
                </a:solidFill>
              </a:rPr>
              <a:t>Space is a key factor in the history of disability. </a:t>
            </a:r>
          </a:p>
        </p:txBody>
      </p:sp>
      <p:sp>
        <p:nvSpPr>
          <p:cNvPr id="3" name="Title 2"/>
          <p:cNvSpPr>
            <a:spLocks noGrp="1"/>
          </p:cNvSpPr>
          <p:nvPr>
            <p:ph type="ctrTitle"/>
          </p:nvPr>
        </p:nvSpPr>
        <p:spPr/>
        <p:txBody>
          <a:bodyPr/>
          <a:lstStyle/>
          <a:p>
            <a:r>
              <a:rPr lang="en-US" sz="13800" dirty="0" smtClean="0">
                <a:solidFill>
                  <a:schemeClr val="tx1"/>
                </a:solidFill>
              </a:rPr>
              <a:t>Place</a:t>
            </a:r>
            <a:endParaRPr lang="en-US" sz="13800" dirty="0">
              <a:solidFill>
                <a:schemeClr val="tx1"/>
              </a:solidFill>
            </a:endParaRPr>
          </a:p>
        </p:txBody>
      </p:sp>
    </p:spTree>
    <p:extLst>
      <p:ext uri="{BB962C8B-B14F-4D97-AF65-F5344CB8AC3E}">
        <p14:creationId xmlns:p14="http://schemas.microsoft.com/office/powerpoint/2010/main" val="241343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5715000" cy="5715000"/>
          </a:xfrm>
        </p:spPr>
        <p:txBody>
          <a:bodyPr>
            <a:normAutofit/>
          </a:bodyPr>
          <a:lstStyle/>
          <a:p>
            <a:pPr marL="0" indent="0">
              <a:buNone/>
            </a:pPr>
            <a:endParaRPr lang="en-US" dirty="0"/>
          </a:p>
          <a:p>
            <a:r>
              <a:rPr lang="en-US" dirty="0"/>
              <a:t>What constitutes a disability has depended on who was judging and who was being judged. A lot depends on things such as where you are, what you are doing, and whether you feel safe or excluded.</a:t>
            </a:r>
          </a:p>
          <a:p>
            <a:r>
              <a:rPr lang="en-US" dirty="0"/>
              <a:t>For example, a beggar, a war veteran, a baby, and a musician may all have shared the experiences of being blind, but stigma, discrimination, and access to resources would be different for each.</a:t>
            </a:r>
          </a:p>
          <a:p>
            <a:endParaRPr lang="en-US" dirty="0"/>
          </a:p>
        </p:txBody>
      </p:sp>
      <p:sp>
        <p:nvSpPr>
          <p:cNvPr id="4" name="Title 3"/>
          <p:cNvSpPr>
            <a:spLocks noGrp="1"/>
          </p:cNvSpPr>
          <p:nvPr>
            <p:ph type="title"/>
          </p:nvPr>
        </p:nvSpPr>
        <p:spPr>
          <a:xfrm>
            <a:off x="6586795" y="762000"/>
            <a:ext cx="1981200" cy="1066800"/>
          </a:xfrm>
        </p:spPr>
        <p:txBody>
          <a:bodyPr>
            <a:noAutofit/>
          </a:bodyPr>
          <a:lstStyle/>
          <a:p>
            <a:r>
              <a:rPr lang="en-US" sz="3200" dirty="0"/>
              <a:t>Who is Normal?</a:t>
            </a:r>
          </a:p>
        </p:txBody>
      </p:sp>
      <p:pic>
        <p:nvPicPr>
          <p:cNvPr id="3074" name="Picture 2" descr="boy with crutch" title="boy with crutch old ti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9818" y="2209801"/>
            <a:ext cx="2435155" cy="281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55817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postcard from 1911 of the main building at the Deaf and Dumb Asylum in Columbus Ohio."/>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00200" y="1524000"/>
            <a:ext cx="6584244" cy="416659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effectLst/>
              </a:rPr>
              <a:t>OUTSIDE</a:t>
            </a:r>
            <a:br>
              <a:rPr lang="en-US" dirty="0">
                <a:effectLst/>
              </a:rPr>
            </a:br>
            <a:r>
              <a:rPr lang="en-US" dirty="0">
                <a:effectLst/>
              </a:rPr>
              <a:t>Everyone is somewhere.</a:t>
            </a:r>
            <a:endParaRPr lang="en-US" dirty="0"/>
          </a:p>
        </p:txBody>
      </p:sp>
    </p:spTree>
    <p:extLst>
      <p:ext uri="{BB962C8B-B14F-4D97-AF65-F5344CB8AC3E}">
        <p14:creationId xmlns:p14="http://schemas.microsoft.com/office/powerpoint/2010/main" val="377714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7924800" cy="838200"/>
          </a:xfrm>
        </p:spPr>
        <p:txBody>
          <a:bodyPr/>
          <a:lstStyle/>
          <a:p>
            <a:r>
              <a:rPr lang="en-US" b="1" dirty="0"/>
              <a:t>Removal</a:t>
            </a:r>
            <a:endParaRPr lang="en-US" dirty="0"/>
          </a:p>
        </p:txBody>
      </p:sp>
      <p:sp>
        <p:nvSpPr>
          <p:cNvPr id="3" name="Text Placeholder 2"/>
          <p:cNvSpPr>
            <a:spLocks noGrp="1"/>
          </p:cNvSpPr>
          <p:nvPr>
            <p:ph type="body" idx="1"/>
          </p:nvPr>
        </p:nvSpPr>
        <p:spPr>
          <a:xfrm>
            <a:off x="685800" y="5638800"/>
            <a:ext cx="7924800" cy="838200"/>
          </a:xfrm>
        </p:spPr>
        <p:txBody>
          <a:bodyPr/>
          <a:lstStyle/>
          <a:p>
            <a:r>
              <a:rPr lang="en-US" dirty="0"/>
              <a:t>Questions about where people belong and who decides have created tension throughout American history. </a:t>
            </a:r>
          </a:p>
        </p:txBody>
      </p:sp>
      <p:pic>
        <p:nvPicPr>
          <p:cNvPr id="19458" name="Picture 2" descr="old photo of street and ca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76400" y="1143000"/>
            <a:ext cx="5715000" cy="251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8235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304800"/>
            <a:ext cx="8077200" cy="1371600"/>
          </a:xfrm>
        </p:spPr>
        <p:txBody>
          <a:bodyPr>
            <a:normAutofit/>
          </a:bodyPr>
          <a:lstStyle/>
          <a:p>
            <a:r>
              <a:rPr lang="en-US" sz="2800" dirty="0"/>
              <a:t>Removal of people with disabilities from their original communities started in the early 1800’s.</a:t>
            </a:r>
          </a:p>
        </p:txBody>
      </p:sp>
      <p:pic>
        <p:nvPicPr>
          <p:cNvPr id="20482" name="Picture 2" descr="Massive brick or stone buildings such as this, the Lancaster County Home and Asylu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905000"/>
            <a:ext cx="6324600" cy="39087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2791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ochure from the Children’s Bureau in 1932, entitled “Community Care of Dependent, Delinquent, and Handicapped Children, depicts a woman draped in classical flowing garment holding hands with two similarly clothed children and explains the proper way to care for the disabled.&#10;">
            <a:extLst>
              <a:ext uri="{FF2B5EF4-FFF2-40B4-BE49-F238E27FC236}">
                <a16:creationId xmlns="" xmlns:a16="http://schemas.microsoft.com/office/drawing/2014/main" id="{C776913C-79CA-474B-A5F6-72F557EBD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381000"/>
            <a:ext cx="2803314" cy="6096000"/>
          </a:xfrm>
          <a:prstGeom prst="rect">
            <a:avLst/>
          </a:prstGeom>
        </p:spPr>
      </p:pic>
      <p:sp>
        <p:nvSpPr>
          <p:cNvPr id="7" name="TextBox 6">
            <a:extLst>
              <a:ext uri="{FF2B5EF4-FFF2-40B4-BE49-F238E27FC236}">
                <a16:creationId xmlns="" xmlns:a16="http://schemas.microsoft.com/office/drawing/2014/main" id="{A9AE184C-91CC-444D-A74E-8594282E828B}"/>
              </a:ext>
            </a:extLst>
          </p:cNvPr>
          <p:cNvSpPr txBox="1"/>
          <p:nvPr/>
        </p:nvSpPr>
        <p:spPr>
          <a:xfrm>
            <a:off x="685800" y="1295400"/>
            <a:ext cx="3657600" cy="3046988"/>
          </a:xfrm>
          <a:prstGeom prst="rect">
            <a:avLst/>
          </a:prstGeom>
          <a:noFill/>
        </p:spPr>
        <p:txBody>
          <a:bodyPr wrap="square" rtlCol="0">
            <a:spAutoFit/>
          </a:bodyPr>
          <a:lstStyle/>
          <a:p>
            <a:r>
              <a:rPr lang="en-US" sz="3200" dirty="0"/>
              <a:t>Department of Labor brochure from 1932 laid out the government’s plan to care for the disabled.</a:t>
            </a:r>
          </a:p>
        </p:txBody>
      </p:sp>
    </p:spTree>
    <p:extLst>
      <p:ext uri="{BB962C8B-B14F-4D97-AF65-F5344CB8AC3E}">
        <p14:creationId xmlns:p14="http://schemas.microsoft.com/office/powerpoint/2010/main" val="3954206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Institutions were formed for different kinds of disabilities and for different purposes.</a:t>
            </a:r>
          </a:p>
        </p:txBody>
      </p:sp>
      <p:pic>
        <p:nvPicPr>
          <p:cNvPr id="21506" name="Picture 2" descr="This is a photo of students with their teacher at the Onarga School of the Blind, Illino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457200"/>
            <a:ext cx="5410200" cy="41801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33242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s a photo of students with their teacher at the Onarga School of the Blind, Illinois.">
            <a:extLst>
              <a:ext uri="{FF2B5EF4-FFF2-40B4-BE49-F238E27FC236}">
                <a16:creationId xmlns="" xmlns:a16="http://schemas.microsoft.com/office/drawing/2014/main" id="{8299F4F5-9DC9-9542-AC2C-1FB3FEB8C9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295400"/>
            <a:ext cx="6152580" cy="3837833"/>
          </a:xfrm>
          <a:prstGeom prst="rect">
            <a:avLst/>
          </a:prstGeom>
        </p:spPr>
      </p:pic>
      <p:sp>
        <p:nvSpPr>
          <p:cNvPr id="6" name="TextBox 5">
            <a:extLst>
              <a:ext uri="{FF2B5EF4-FFF2-40B4-BE49-F238E27FC236}">
                <a16:creationId xmlns="" xmlns:a16="http://schemas.microsoft.com/office/drawing/2014/main" id="{EA62A9D4-E875-1549-BC8B-EB15C84D79A9}"/>
              </a:ext>
            </a:extLst>
          </p:cNvPr>
          <p:cNvSpPr txBox="1"/>
          <p:nvPr/>
        </p:nvSpPr>
        <p:spPr>
          <a:xfrm>
            <a:off x="762000" y="5638800"/>
            <a:ext cx="7620000" cy="461665"/>
          </a:xfrm>
          <a:prstGeom prst="rect">
            <a:avLst/>
          </a:prstGeom>
          <a:noFill/>
        </p:spPr>
        <p:txBody>
          <a:bodyPr wrap="square" rtlCol="0">
            <a:spAutoFit/>
          </a:bodyPr>
          <a:lstStyle/>
          <a:p>
            <a:r>
              <a:rPr lang="en-US" sz="2400" b="1" dirty="0"/>
              <a:t>Blackwell Island Lunatic Asylum, in New York, 1866</a:t>
            </a:r>
          </a:p>
        </p:txBody>
      </p:sp>
    </p:spTree>
    <p:extLst>
      <p:ext uri="{BB962C8B-B14F-4D97-AF65-F5344CB8AC3E}">
        <p14:creationId xmlns:p14="http://schemas.microsoft.com/office/powerpoint/2010/main" val="3378424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ertha Flaten’s photo from 1892 (here with the serious expression long braid with bangs, and wearing a long dress"/>
          <p:cNvPicPr>
            <a:picLocks noGrp="1" noChangeAspect="1" noChangeArrowheads="1"/>
          </p:cNvPicPr>
          <p:nvPr>
            <p:ph sz="quarter" idx="1"/>
          </p:nvPr>
        </p:nvPicPr>
        <p:blipFill rotWithShape="1">
          <a:blip r:embed="rId3" cstate="email">
            <a:extLst>
              <a:ext uri="{28A0092B-C50C-407E-A947-70E740481C1C}">
                <a14:useLocalDpi xmlns:a14="http://schemas.microsoft.com/office/drawing/2010/main"/>
              </a:ext>
            </a:extLst>
          </a:blip>
          <a:srcRect/>
          <a:stretch/>
        </p:blipFill>
        <p:spPr bwMode="auto">
          <a:xfrm>
            <a:off x="990600" y="1066800"/>
            <a:ext cx="3124200" cy="44196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 Placeholder 5"/>
          <p:cNvSpPr>
            <a:spLocks noGrp="1"/>
          </p:cNvSpPr>
          <p:nvPr>
            <p:ph type="body" idx="2"/>
          </p:nvPr>
        </p:nvSpPr>
        <p:spPr>
          <a:xfrm>
            <a:off x="4800600" y="1600200"/>
            <a:ext cx="3733800" cy="4572000"/>
          </a:xfrm>
        </p:spPr>
        <p:txBody>
          <a:bodyPr>
            <a:normAutofit/>
          </a:bodyPr>
          <a:lstStyle/>
          <a:p>
            <a:endParaRPr lang="en-US" dirty="0"/>
          </a:p>
          <a:p>
            <a:r>
              <a:rPr lang="en-US" sz="2400" dirty="0"/>
              <a:t>Bertha </a:t>
            </a:r>
            <a:r>
              <a:rPr lang="en-US" sz="2400" dirty="0" err="1"/>
              <a:t>Flaten</a:t>
            </a:r>
            <a:r>
              <a:rPr lang="en-US" sz="2400" dirty="0"/>
              <a:t> (1875-1905) was institutionalized because she had seizures. </a:t>
            </a:r>
          </a:p>
        </p:txBody>
      </p:sp>
      <p:sp>
        <p:nvSpPr>
          <p:cNvPr id="2" name="Title 1"/>
          <p:cNvSpPr>
            <a:spLocks noGrp="1"/>
          </p:cNvSpPr>
          <p:nvPr>
            <p:ph type="title"/>
          </p:nvPr>
        </p:nvSpPr>
        <p:spPr>
          <a:xfrm>
            <a:off x="4800600" y="533400"/>
            <a:ext cx="3657600" cy="1066800"/>
          </a:xfrm>
        </p:spPr>
        <p:txBody>
          <a:bodyPr>
            <a:normAutofit fontScale="90000"/>
          </a:bodyPr>
          <a:lstStyle/>
          <a:p>
            <a:r>
              <a:rPr lang="en-US" sz="4900" b="1" dirty="0"/>
              <a:t>Identity</a:t>
            </a:r>
            <a:r>
              <a:rPr lang="en-US" b="1" dirty="0"/>
              <a:t/>
            </a:r>
            <a:br>
              <a:rPr lang="en-US" b="1" dirty="0"/>
            </a:br>
            <a:endParaRPr lang="en-US" dirty="0"/>
          </a:p>
        </p:txBody>
      </p:sp>
    </p:spTree>
    <p:extLst>
      <p:ext uri="{BB962C8B-B14F-4D97-AF65-F5344CB8AC3E}">
        <p14:creationId xmlns:p14="http://schemas.microsoft.com/office/powerpoint/2010/main" val="3866559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st-concrete marker with the number 7 "/>
          <p:cNvPicPr>
            <a:picLocks noGrp="1" noChangeAspect="1"/>
          </p:cNvPicPr>
          <p:nvPr>
            <p:ph sz="quarter" idx="1"/>
          </p:nvPr>
        </p:nvPicPr>
        <p:blipFill rotWithShape="1">
          <a:blip r:embed="rId3" cstate="email">
            <a:extLst>
              <a:ext uri="{28A0092B-C50C-407E-A947-70E740481C1C}">
                <a14:useLocalDpi xmlns:a14="http://schemas.microsoft.com/office/drawing/2010/main"/>
              </a:ext>
            </a:extLst>
          </a:blip>
          <a:stretch/>
        </p:blipFill>
        <p:spPr>
          <a:xfrm>
            <a:off x="690562" y="1376362"/>
            <a:ext cx="5781675" cy="3876675"/>
          </a:xfrm>
        </p:spPr>
      </p:pic>
      <p:sp>
        <p:nvSpPr>
          <p:cNvPr id="4" name="Title 3"/>
          <p:cNvSpPr>
            <a:spLocks noGrp="1"/>
          </p:cNvSpPr>
          <p:nvPr>
            <p:ph type="title"/>
          </p:nvPr>
        </p:nvSpPr>
        <p:spPr>
          <a:xfrm>
            <a:off x="6781800" y="457200"/>
            <a:ext cx="1981200" cy="1752600"/>
          </a:xfrm>
        </p:spPr>
        <p:txBody>
          <a:bodyPr>
            <a:normAutofit/>
          </a:bodyPr>
          <a:lstStyle/>
          <a:p>
            <a:r>
              <a:rPr lang="en-US" sz="2800" dirty="0"/>
              <a:t>Grave Marker #7</a:t>
            </a:r>
          </a:p>
        </p:txBody>
      </p:sp>
    </p:spTree>
    <p:extLst>
      <p:ext uri="{BB962C8B-B14F-4D97-AF65-F5344CB8AC3E}">
        <p14:creationId xmlns:p14="http://schemas.microsoft.com/office/powerpoint/2010/main" val="3074574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Experiences inside institutions varied widely.</a:t>
            </a:r>
          </a:p>
        </p:txBody>
      </p:sp>
      <p:pic>
        <p:nvPicPr>
          <p:cNvPr id="23554" name="Picture 2" descr="These 1940’s disabled veterans are in their pajamas and military uniforms and are exercising in a courtyard.&#10;&#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524000"/>
            <a:ext cx="5410200" cy="43737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57072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Institutions</a:t>
            </a:r>
          </a:p>
        </p:txBody>
      </p:sp>
      <p:pic>
        <p:nvPicPr>
          <p:cNvPr id="1026" name="Picture 2" descr="This photo of children in the 1960’s pose in their classroom with some toys, several children are in wheelchairs.&#10;"/>
          <p:cNvPicPr>
            <a:picLocks noGrp="1" noChangeAspect="1" noChangeArrowheads="1"/>
          </p:cNvPicPr>
          <p:nvPr>
            <p:ph type="pic" idx="1"/>
          </p:nvPr>
        </p:nvPicPr>
        <p:blipFill rotWithShape="1">
          <a:blip r:embed="rId3" cstate="email">
            <a:extLst>
              <a:ext uri="{28A0092B-C50C-407E-A947-70E740481C1C}">
                <a14:useLocalDpi xmlns:a14="http://schemas.microsoft.com/office/drawing/2010/main"/>
              </a:ext>
            </a:extLst>
          </a:blip>
          <a:srcRect/>
          <a:stretch/>
        </p:blipFill>
        <p:spPr bwMode="auto">
          <a:xfrm>
            <a:off x="685800" y="1676400"/>
            <a:ext cx="5486400" cy="4343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r>
              <a:rPr lang="en-US" dirty="0"/>
              <a:t>It took 20 years to start the change to independent living.</a:t>
            </a:r>
          </a:p>
        </p:txBody>
      </p:sp>
    </p:spTree>
    <p:extLst>
      <p:ext uri="{BB962C8B-B14F-4D97-AF65-F5344CB8AC3E}">
        <p14:creationId xmlns:p14="http://schemas.microsoft.com/office/powerpoint/2010/main" val="221707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baseball glove"/>
          <p:cNvSpPr>
            <a:spLocks noGrp="1"/>
          </p:cNvSpPr>
          <p:nvPr>
            <p:ph type="title"/>
          </p:nvPr>
        </p:nvSpPr>
        <p:spPr>
          <a:xfrm>
            <a:off x="6019800" y="2438400"/>
            <a:ext cx="1981200" cy="1752600"/>
          </a:xfrm>
        </p:spPr>
        <p:txBody>
          <a:bodyPr>
            <a:noAutofit/>
          </a:bodyPr>
          <a:lstStyle/>
          <a:p>
            <a:r>
              <a:rPr lang="en-US" sz="2800" dirty="0"/>
              <a:t>Sandy Koufax,</a:t>
            </a:r>
            <a:br>
              <a:rPr lang="en-US" sz="2800" dirty="0"/>
            </a:br>
            <a:r>
              <a:rPr lang="en-US" sz="2800" dirty="0"/>
              <a:t>Left Handed pitcher for the Dodgers </a:t>
            </a:r>
          </a:p>
        </p:txBody>
      </p:sp>
      <p:pic>
        <p:nvPicPr>
          <p:cNvPr id="6" name="Picture 5" descr="baseball glov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00" y="1447800"/>
            <a:ext cx="3352800" cy="3733800"/>
          </a:xfrm>
          <a:prstGeom prst="rect">
            <a:avLst/>
          </a:prstGeom>
        </p:spPr>
      </p:pic>
    </p:spTree>
    <p:extLst>
      <p:ext uri="{BB962C8B-B14F-4D97-AF65-F5344CB8AC3E}">
        <p14:creationId xmlns:p14="http://schemas.microsoft.com/office/powerpoint/2010/main" val="269927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Straight jacket, mid-20th century</a:t>
            </a:r>
          </a:p>
        </p:txBody>
      </p:sp>
      <p:pic>
        <p:nvPicPr>
          <p:cNvPr id="2050" name="Picture 2" descr="wooden box on the right contains the heavy regulator for the current and the electrodes that attached to a person’s temples where the electricity disrupted brain activity.&#10;"/>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838200" y="2481376"/>
            <a:ext cx="2971800" cy="36336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normAutofit/>
          </a:bodyPr>
          <a:lstStyle/>
          <a:p>
            <a:r>
              <a:rPr lang="en-US" b="1" dirty="0"/>
              <a:t>Autonomy</a:t>
            </a:r>
            <a:endParaRPr lang="en-US" dirty="0"/>
          </a:p>
        </p:txBody>
      </p:sp>
      <p:sp>
        <p:nvSpPr>
          <p:cNvPr id="6" name="Text Placeholder 5"/>
          <p:cNvSpPr>
            <a:spLocks noGrp="1"/>
          </p:cNvSpPr>
          <p:nvPr>
            <p:ph type="body" idx="3"/>
          </p:nvPr>
        </p:nvSpPr>
        <p:spPr/>
        <p:txBody>
          <a:bodyPr/>
          <a:lstStyle/>
          <a:p>
            <a:r>
              <a:rPr lang="en-US" dirty="0"/>
              <a:t>Electroconvulsive shock device, 1950s</a:t>
            </a:r>
          </a:p>
        </p:txBody>
      </p:sp>
      <p:pic>
        <p:nvPicPr>
          <p:cNvPr id="2051" name="Picture 3" descr=". The stiff canvas bed restraint on the left is from the 1950’s and has webbing ties and weighs about twenty pound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00600" y="2510684"/>
            <a:ext cx="3472837" cy="32432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99032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n the left is a piece of a tin can, pieces of pipe, and wire and carpenter nails on the right.&#10;">
            <a:extLst>
              <a:ext uri="{FF2B5EF4-FFF2-40B4-BE49-F238E27FC236}">
                <a16:creationId xmlns="" xmlns:a16="http://schemas.microsoft.com/office/drawing/2014/main" id="{0D487D5B-8AAB-A54D-8629-4C8474D71F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0" y="1219199"/>
            <a:ext cx="5257800" cy="3623619"/>
          </a:xfrm>
          <a:prstGeom prst="rect">
            <a:avLst/>
          </a:prstGeom>
        </p:spPr>
      </p:pic>
      <p:sp>
        <p:nvSpPr>
          <p:cNvPr id="9" name="TextBox 8">
            <a:extLst>
              <a:ext uri="{FF2B5EF4-FFF2-40B4-BE49-F238E27FC236}">
                <a16:creationId xmlns="" xmlns:a16="http://schemas.microsoft.com/office/drawing/2014/main" id="{CFEEF9DB-18A1-C041-AFA8-C9307FC3A7D6}"/>
              </a:ext>
            </a:extLst>
          </p:cNvPr>
          <p:cNvSpPr txBox="1"/>
          <p:nvPr/>
        </p:nvSpPr>
        <p:spPr>
          <a:xfrm>
            <a:off x="1066800" y="5715000"/>
            <a:ext cx="7391400" cy="707886"/>
          </a:xfrm>
          <a:prstGeom prst="rect">
            <a:avLst/>
          </a:prstGeom>
          <a:noFill/>
        </p:spPr>
        <p:txBody>
          <a:bodyPr wrap="square" rtlCol="0">
            <a:spAutoFit/>
          </a:bodyPr>
          <a:lstStyle/>
          <a:p>
            <a:r>
              <a:rPr lang="en-US" sz="4000" b="1" dirty="0"/>
              <a:t>Homemade keys for escape</a:t>
            </a:r>
          </a:p>
        </p:txBody>
      </p:sp>
    </p:spTree>
    <p:extLst>
      <p:ext uri="{BB962C8B-B14F-4D97-AF65-F5344CB8AC3E}">
        <p14:creationId xmlns:p14="http://schemas.microsoft.com/office/powerpoint/2010/main" val="148071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b="1" dirty="0"/>
              <a:t>Technology</a:t>
            </a:r>
            <a:endParaRPr lang="en-US" sz="8000" dirty="0"/>
          </a:p>
        </p:txBody>
      </p:sp>
      <p:sp>
        <p:nvSpPr>
          <p:cNvPr id="3" name="Text Placeholder 2"/>
          <p:cNvSpPr>
            <a:spLocks noGrp="1"/>
          </p:cNvSpPr>
          <p:nvPr>
            <p:ph type="body" idx="1"/>
          </p:nvPr>
        </p:nvSpPr>
        <p:spPr/>
        <p:txBody>
          <a:bodyPr/>
          <a:lstStyle/>
          <a:p>
            <a:r>
              <a:rPr lang="en-US" dirty="0"/>
              <a:t>Access to resources often comes through technology.</a:t>
            </a:r>
          </a:p>
        </p:txBody>
      </p:sp>
    </p:spTree>
    <p:extLst>
      <p:ext uri="{BB962C8B-B14F-4D97-AF65-F5344CB8AC3E}">
        <p14:creationId xmlns:p14="http://schemas.microsoft.com/office/powerpoint/2010/main" val="838085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Communicating with one another is central to human survival.</a:t>
            </a:r>
          </a:p>
        </p:txBody>
      </p:sp>
      <p:sp>
        <p:nvSpPr>
          <p:cNvPr id="3" name="Title 2"/>
          <p:cNvSpPr>
            <a:spLocks noGrp="1"/>
          </p:cNvSpPr>
          <p:nvPr>
            <p:ph type="title"/>
          </p:nvPr>
        </p:nvSpPr>
        <p:spPr/>
        <p:txBody>
          <a:bodyPr>
            <a:normAutofit/>
          </a:bodyPr>
          <a:lstStyle/>
          <a:p>
            <a:r>
              <a:rPr lang="en-US" b="1" dirty="0"/>
              <a:t>Communication </a:t>
            </a:r>
            <a:endParaRPr lang="en-US" dirty="0"/>
          </a:p>
        </p:txBody>
      </p:sp>
      <p:pic>
        <p:nvPicPr>
          <p:cNvPr id="3074" name="Picture 2" descr="This photo shows the large mailbox sized device with a keyboard and paper roll. It connects to the paper tape Braille printer on the table on the left. The phone receiver rests on the modem.&#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67000" y="2743199"/>
            <a:ext cx="3638550" cy="297180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6553200" y="2373699"/>
            <a:ext cx="2076450" cy="646331"/>
          </a:xfrm>
          <a:prstGeom prst="rect">
            <a:avLst/>
          </a:prstGeom>
        </p:spPr>
        <p:txBody>
          <a:bodyPr wrap="square">
            <a:spAutoFit/>
          </a:bodyPr>
          <a:lstStyle/>
          <a:p>
            <a:r>
              <a:rPr lang="en-US" dirty="0"/>
              <a:t>TTY and Braille converter</a:t>
            </a:r>
          </a:p>
        </p:txBody>
      </p:sp>
    </p:spTree>
    <p:extLst>
      <p:ext uri="{BB962C8B-B14F-4D97-AF65-F5344CB8AC3E}">
        <p14:creationId xmlns:p14="http://schemas.microsoft.com/office/powerpoint/2010/main" val="3823429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4648200" cy="2133600"/>
          </a:xfrm>
        </p:spPr>
        <p:txBody>
          <a:bodyPr/>
          <a:lstStyle/>
          <a:p>
            <a:r>
              <a:rPr lang="en-US" dirty="0"/>
              <a:t>Television invented</a:t>
            </a:r>
            <a:br>
              <a:rPr lang="en-US" dirty="0"/>
            </a:br>
            <a:r>
              <a:rPr lang="en-US" dirty="0"/>
              <a:t> in 1934</a:t>
            </a:r>
          </a:p>
        </p:txBody>
      </p:sp>
      <p:pic>
        <p:nvPicPr>
          <p:cNvPr id="8" name="Picture 7" descr="Telecaptioner">
            <a:extLst>
              <a:ext uri="{FF2B5EF4-FFF2-40B4-BE49-F238E27FC236}">
                <a16:creationId xmlns="" xmlns:a16="http://schemas.microsoft.com/office/drawing/2014/main" id="{F4E1C0BF-78CB-3840-BF0C-A1FEAFC68D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0131" y="4114800"/>
            <a:ext cx="5792337" cy="2133600"/>
          </a:xfrm>
          <a:prstGeom prst="rect">
            <a:avLst/>
          </a:prstGeom>
        </p:spPr>
      </p:pic>
    </p:spTree>
    <p:extLst>
      <p:ext uri="{BB962C8B-B14F-4D97-AF65-F5344CB8AC3E}">
        <p14:creationId xmlns:p14="http://schemas.microsoft.com/office/powerpoint/2010/main" val="593137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t>
            </a:r>
          </a:p>
        </p:txBody>
      </p:sp>
      <p:sp>
        <p:nvSpPr>
          <p:cNvPr id="3" name="Content Placeholder 2"/>
          <p:cNvSpPr>
            <a:spLocks noGrp="1"/>
          </p:cNvSpPr>
          <p:nvPr>
            <p:ph sz="half" idx="1"/>
          </p:nvPr>
        </p:nvSpPr>
        <p:spPr/>
        <p:txBody>
          <a:bodyPr>
            <a:normAutofit/>
          </a:bodyPr>
          <a:lstStyle/>
          <a:p>
            <a:r>
              <a:rPr lang="en-US" sz="2000" dirty="0"/>
              <a:t>Hearing aid, 1850s</a:t>
            </a:r>
          </a:p>
          <a:p>
            <a:endParaRPr lang="en-US" sz="2000" dirty="0"/>
          </a:p>
        </p:txBody>
      </p:sp>
      <p:pic>
        <p:nvPicPr>
          <p:cNvPr id="4098" name="Picture 2" descr="London Bell-style hearing aid from the 1850’s with engraved decoration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66799" y="2743200"/>
            <a:ext cx="2819401"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 The first commercial application for the transistor, which was developed during World War II, was for hearing aids. This is the first model, by Zenith. The open back shows the circuitry. It was about the size of a pack of cigarettes and could fit in your pocke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3999" y="1143000"/>
            <a:ext cx="2667001" cy="304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5250986" y="5334000"/>
            <a:ext cx="3359613" cy="369332"/>
          </a:xfrm>
          <a:prstGeom prst="rect">
            <a:avLst/>
          </a:prstGeom>
        </p:spPr>
        <p:txBody>
          <a:bodyPr wrap="square">
            <a:spAutoFit/>
          </a:bodyPr>
          <a:lstStyle/>
          <a:p>
            <a:r>
              <a:rPr lang="en-US" dirty="0"/>
              <a:t>Transistor hearing aid, 1949</a:t>
            </a:r>
          </a:p>
        </p:txBody>
      </p:sp>
    </p:spTree>
    <p:extLst>
      <p:ext uri="{BB962C8B-B14F-4D97-AF65-F5344CB8AC3E}">
        <p14:creationId xmlns:p14="http://schemas.microsoft.com/office/powerpoint/2010/main" val="1500374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5867400" y="1562100"/>
            <a:ext cx="2060448" cy="3733800"/>
          </a:xfrm>
        </p:spPr>
        <p:txBody>
          <a:bodyPr/>
          <a:lstStyle/>
          <a:p>
            <a:r>
              <a:rPr lang="en-US" sz="2400" dirty="0"/>
              <a:t>Each advance in public conveyance has had the potential for exclusion.</a:t>
            </a:r>
          </a:p>
        </p:txBody>
      </p:sp>
      <p:sp>
        <p:nvSpPr>
          <p:cNvPr id="5" name="Title 4"/>
          <p:cNvSpPr>
            <a:spLocks noGrp="1"/>
          </p:cNvSpPr>
          <p:nvPr>
            <p:ph type="title"/>
          </p:nvPr>
        </p:nvSpPr>
        <p:spPr>
          <a:xfrm>
            <a:off x="5518823" y="457200"/>
            <a:ext cx="3244177" cy="1066800"/>
          </a:xfrm>
        </p:spPr>
        <p:txBody>
          <a:bodyPr>
            <a:normAutofit/>
          </a:bodyPr>
          <a:lstStyle/>
          <a:p>
            <a:r>
              <a:rPr lang="en-US" sz="2800" dirty="0"/>
              <a:t>Transportation</a:t>
            </a:r>
            <a:br>
              <a:rPr lang="en-US" sz="2800" dirty="0"/>
            </a:br>
            <a:endParaRPr lang="en-US" sz="2800" dirty="0"/>
          </a:p>
        </p:txBody>
      </p:sp>
      <p:pic>
        <p:nvPicPr>
          <p:cNvPr id="5122" name="Picture 2" descr="This photo from 1860’s shows a man who sits in a cart with four buggy wheels large enough to raise it a few feet off the ground. He has poles for pushing himself along. &#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7640" y="1295400"/>
            <a:ext cx="3752068" cy="3429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6024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Inventing Mobility</a:t>
            </a:r>
          </a:p>
        </p:txBody>
      </p:sp>
      <p:pic>
        <p:nvPicPr>
          <p:cNvPr id="7170" name="Picture 2" descr="a knuckle board, 1920s-30s&#10;This man travels the sidewalk on a low wheeled bo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524000"/>
            <a:ext cx="3543300" cy="4752976"/>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Disability Rights Activist Ed Roberts’ power wheelchair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00601" y="2286000"/>
            <a:ext cx="3200400" cy="3505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48023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Wheelchair at impassable curb, 1970s</a:t>
            </a:r>
          </a:p>
        </p:txBody>
      </p:sp>
      <p:pic>
        <p:nvPicPr>
          <p:cNvPr id="6146" name="Picture 2" descr="a wheelchair about to drop off a curb.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76400" y="1524000"/>
            <a:ext cx="6032444" cy="3505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46142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Medical technology has had complicated consequences for people with disabilities.</a:t>
            </a:r>
          </a:p>
        </p:txBody>
      </p:sp>
      <p:sp>
        <p:nvSpPr>
          <p:cNvPr id="2" name="Title 1"/>
          <p:cNvSpPr>
            <a:spLocks noGrp="1"/>
          </p:cNvSpPr>
          <p:nvPr>
            <p:ph type="title"/>
          </p:nvPr>
        </p:nvSpPr>
        <p:spPr/>
        <p:txBody>
          <a:bodyPr>
            <a:normAutofit/>
          </a:bodyPr>
          <a:lstStyle/>
          <a:p>
            <a:r>
              <a:rPr lang="en-US" b="1" dirty="0"/>
              <a:t>Medicine</a:t>
            </a:r>
            <a:endParaRPr lang="en-US" dirty="0"/>
          </a:p>
        </p:txBody>
      </p:sp>
      <p:pic>
        <p:nvPicPr>
          <p:cNvPr id="8194" name="Picture 2" descr="room full of iron lun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1700" y="2435215"/>
            <a:ext cx="4800600" cy="38131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8727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effectLst/>
              </a:rPr>
              <a:t>Vision: An individual’s capacity to see and ways to measure, protect, and assist vision vary.</a:t>
            </a:r>
            <a:endParaRPr lang="en-US" sz="3200" dirty="0"/>
          </a:p>
        </p:txBody>
      </p:sp>
      <p:pic>
        <p:nvPicPr>
          <p:cNvPr id="5122" name="Picture 2" descr="These photos are from the 1880’woman posing for their portrait wearing tinted lenses&#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19200" y="1981200"/>
            <a:ext cx="2438400" cy="37338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These photos are from the 1880’s and depice a man  posing for their portrait wearing tinted lenses&#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53000" y="2010508"/>
            <a:ext cx="3091557" cy="3812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7343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648200" y="1371600"/>
            <a:ext cx="4040188" cy="762000"/>
          </a:xfrm>
        </p:spPr>
        <p:txBody>
          <a:bodyPr/>
          <a:lstStyle/>
          <a:p>
            <a:r>
              <a:rPr lang="en-US" sz="2400" dirty="0"/>
              <a:t>Limb-fitting, World War II</a:t>
            </a:r>
          </a:p>
        </p:txBody>
      </p:sp>
      <p:sp>
        <p:nvSpPr>
          <p:cNvPr id="4" name="Title 3"/>
          <p:cNvSpPr>
            <a:spLocks noGrp="1"/>
          </p:cNvSpPr>
          <p:nvPr>
            <p:ph type="title"/>
          </p:nvPr>
        </p:nvSpPr>
        <p:spPr/>
        <p:txBody>
          <a:bodyPr>
            <a:normAutofit/>
          </a:bodyPr>
          <a:lstStyle/>
          <a:p>
            <a:r>
              <a:rPr lang="en-US" b="1" dirty="0"/>
              <a:t>War</a:t>
            </a:r>
            <a:endParaRPr lang="en-US" dirty="0"/>
          </a:p>
        </p:txBody>
      </p:sp>
      <p:sp>
        <p:nvSpPr>
          <p:cNvPr id="7" name="Text Placeholder 6"/>
          <p:cNvSpPr>
            <a:spLocks noGrp="1"/>
          </p:cNvSpPr>
          <p:nvPr>
            <p:ph type="body" idx="3"/>
          </p:nvPr>
        </p:nvSpPr>
        <p:spPr>
          <a:xfrm>
            <a:off x="381000" y="1273402"/>
            <a:ext cx="4040188" cy="762000"/>
          </a:xfrm>
        </p:spPr>
        <p:txBody>
          <a:bodyPr/>
          <a:lstStyle/>
          <a:p>
            <a:r>
              <a:rPr lang="en-US" dirty="0"/>
              <a:t>Facial prostheses, 1919</a:t>
            </a:r>
          </a:p>
        </p:txBody>
      </p:sp>
      <p:pic>
        <p:nvPicPr>
          <p:cNvPr id="9218" name="Picture 2" descr="a technician fits a man with a left leg.&#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2226128"/>
            <a:ext cx="3336322" cy="4290786"/>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 Facial prosthetic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2262414"/>
            <a:ext cx="3124200" cy="42158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21631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Soldier making limbs, World War II</a:t>
            </a:r>
          </a:p>
        </p:txBody>
      </p:sp>
      <p:pic>
        <p:nvPicPr>
          <p:cNvPr id="10242" name="Picture 2" descr="Filipino men are making limb prostheses in an army shop.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9187" y="1752600"/>
            <a:ext cx="6905625" cy="3918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8884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924800" cy="1371600"/>
          </a:xfrm>
        </p:spPr>
        <p:txBody>
          <a:bodyPr>
            <a:normAutofit fontScale="90000"/>
          </a:bodyPr>
          <a:lstStyle/>
          <a:p>
            <a:pPr algn="ctr"/>
            <a:r>
              <a:rPr lang="en-US" sz="8800" b="1" dirty="0"/>
              <a:t>Citizens</a:t>
            </a:r>
            <a:endParaRPr lang="en-US" sz="8800" dirty="0"/>
          </a:p>
        </p:txBody>
      </p:sp>
      <p:pic>
        <p:nvPicPr>
          <p:cNvPr id="7" name="Picture 6" descr="with rights come responsibilities. picture of voting booths one with legs one with a wheelchair">
            <a:extLst>
              <a:ext uri="{FF2B5EF4-FFF2-40B4-BE49-F238E27FC236}">
                <a16:creationId xmlns="" xmlns:a16="http://schemas.microsoft.com/office/drawing/2014/main" id="{892D8539-567B-1B41-B6BB-E42207F84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1719" y="1828800"/>
            <a:ext cx="4775761" cy="4507890"/>
          </a:xfrm>
          <a:prstGeom prst="rect">
            <a:avLst/>
          </a:prstGeom>
        </p:spPr>
      </p:pic>
    </p:spTree>
    <p:extLst>
      <p:ext uri="{BB962C8B-B14F-4D97-AF65-F5344CB8AC3E}">
        <p14:creationId xmlns:p14="http://schemas.microsoft.com/office/powerpoint/2010/main" val="2291480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Ellis Island inspection, 1890s</a:t>
            </a:r>
          </a:p>
        </p:txBody>
      </p:sp>
      <p:pic>
        <p:nvPicPr>
          <p:cNvPr id="13314" name="Picture 2" descr="the 1890s shows agents at Ellis Island inspecting a group of women for an eye disease"/>
          <p:cNvPicPr>
            <a:picLocks noGrp="1" noChangeAspect="1" noChangeArrowheads="1"/>
          </p:cNvPicPr>
          <p:nvPr>
            <p:ph type="pic" idx="1"/>
          </p:nvPr>
        </p:nvPicPr>
        <p:blipFill>
          <a:blip r:embed="rId3" cstate="email">
            <a:extLst>
              <a:ext uri="{28A0092B-C50C-407E-A947-70E740481C1C}">
                <a14:useLocalDpi xmlns:a14="http://schemas.microsoft.com/office/drawing/2010/main"/>
              </a:ext>
            </a:extLst>
          </a:blip>
          <a:srcRect/>
          <a:stretch>
            <a:fillRect/>
          </a:stretch>
        </p:blipFill>
        <p:spPr bwMode="auto">
          <a:xfrm>
            <a:off x="685800" y="914400"/>
            <a:ext cx="5334000" cy="49288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rmAutofit/>
          </a:bodyPr>
          <a:lstStyle/>
          <a:p>
            <a:r>
              <a:rPr lang="en-US" sz="1800" dirty="0"/>
              <a:t>These agents are inspecting a group of women for the contagious eye disease trachoma.</a:t>
            </a:r>
          </a:p>
        </p:txBody>
      </p:sp>
    </p:spTree>
    <p:extLst>
      <p:ext uri="{BB962C8B-B14F-4D97-AF65-F5344CB8AC3E}">
        <p14:creationId xmlns:p14="http://schemas.microsoft.com/office/powerpoint/2010/main" val="176118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Work</a:t>
            </a:r>
            <a:endParaRPr lang="en-US" dirty="0"/>
          </a:p>
        </p:txBody>
      </p:sp>
      <p:pic>
        <p:nvPicPr>
          <p:cNvPr id="7" name="Picture 6" descr="poster from a 1951 program to employ people with disabilities. America needs all of us hire the handicapped&#10;">
            <a:extLst>
              <a:ext uri="{FF2B5EF4-FFF2-40B4-BE49-F238E27FC236}">
                <a16:creationId xmlns="" xmlns:a16="http://schemas.microsoft.com/office/drawing/2014/main" id="{1723DF0D-BDFC-A44B-BBAF-F6A37BE936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1600200"/>
            <a:ext cx="4114800" cy="4579166"/>
          </a:xfrm>
          <a:prstGeom prst="rect">
            <a:avLst/>
          </a:prstGeom>
        </p:spPr>
      </p:pic>
    </p:spTree>
    <p:extLst>
      <p:ext uri="{BB962C8B-B14F-4D97-AF65-F5344CB8AC3E}">
        <p14:creationId xmlns:p14="http://schemas.microsoft.com/office/powerpoint/2010/main" val="1117393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a:r>
              <a:rPr lang="en-US" dirty="0"/>
              <a:t>Selling in the streets</a:t>
            </a:r>
          </a:p>
        </p:txBody>
      </p:sp>
      <p:pic>
        <p:nvPicPr>
          <p:cNvPr id="4" name="Picture 3" descr="a man in the 1930s is selling newspapers by wheeling around on a board, the papers on his lap. &#10;">
            <a:extLst>
              <a:ext uri="{FF2B5EF4-FFF2-40B4-BE49-F238E27FC236}">
                <a16:creationId xmlns="" xmlns:a16="http://schemas.microsoft.com/office/drawing/2014/main" id="{769D1389-16A0-D649-A738-B94327DBC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524000"/>
            <a:ext cx="3628865" cy="4876800"/>
          </a:xfrm>
          <a:prstGeom prst="rect">
            <a:avLst/>
          </a:prstGeom>
        </p:spPr>
      </p:pic>
      <p:pic>
        <p:nvPicPr>
          <p:cNvPr id="7" name="Picture 6" descr="Wearing his uniform he played the instruments at his feet: guitar, banjo, triangle, drum, bells, ">
            <a:extLst>
              <a:ext uri="{FF2B5EF4-FFF2-40B4-BE49-F238E27FC236}">
                <a16:creationId xmlns="" xmlns:a16="http://schemas.microsoft.com/office/drawing/2014/main" id="{B5BBDCA2-772D-E44B-AA56-A5110F54D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1531961"/>
            <a:ext cx="3345651" cy="5029200"/>
          </a:xfrm>
          <a:prstGeom prst="rect">
            <a:avLst/>
          </a:prstGeom>
        </p:spPr>
      </p:pic>
    </p:spTree>
    <p:extLst>
      <p:ext uri="{BB962C8B-B14F-4D97-AF65-F5344CB8AC3E}">
        <p14:creationId xmlns:p14="http://schemas.microsoft.com/office/powerpoint/2010/main" val="832236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Freak Shows</a:t>
            </a:r>
          </a:p>
        </p:txBody>
      </p:sp>
      <p:pic>
        <p:nvPicPr>
          <p:cNvPr id="16386" name="Picture 2" descr="Mary and Margaret Gibb who sang and played the piano in the 1930’s. They exhibited themselves as “American Siamese Twins.”&#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1447800"/>
            <a:ext cx="2962275" cy="4752976"/>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is Circus performer, Che-Mah, from 1891 dressed in Asian clothing who worked for Barnum and Bailey’s circus as a “Chinese dwarf.”&#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1484313"/>
            <a:ext cx="3076575" cy="47529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5127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a:t>
            </a:r>
          </a:p>
        </p:txBody>
      </p:sp>
      <p:pic>
        <p:nvPicPr>
          <p:cNvPr id="17410" name="Picture 2" descr="woman typing on a typewri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645977"/>
            <a:ext cx="3314700" cy="4524375"/>
          </a:xfrm>
          <a:prstGeom prst="rect">
            <a:avLst/>
          </a:prstGeom>
          <a:noFill/>
          <a:extLst>
            <a:ext uri="{909E8E84-426E-40dd-AFC4-6F175D3DCCD1}">
              <a14:hiddenFill xmlns="" xmlns:a14="http://schemas.microsoft.com/office/drawing/2010/main">
                <a:solidFill>
                  <a:srgbClr val="FFFFFF"/>
                </a:solidFill>
              </a14:hiddenFill>
            </a:ext>
          </a:extLst>
        </p:spPr>
      </p:pic>
      <p:pic>
        <p:nvPicPr>
          <p:cNvPr id="17412" name="Picture 4" descr="a typewriter on the floor and a desk at foot height. This woman from the early 1900’s, in a long skirt and lacy blouse types a document with her feet because she does not have arms.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4400" y="1968919"/>
            <a:ext cx="3565239" cy="38784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19218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2200" y="457200"/>
            <a:ext cx="2590800" cy="1600200"/>
          </a:xfrm>
        </p:spPr>
        <p:txBody>
          <a:bodyPr>
            <a:normAutofit/>
          </a:bodyPr>
          <a:lstStyle/>
          <a:p>
            <a:r>
              <a:rPr lang="en-US" sz="4000" dirty="0"/>
              <a:t>Focus on ability</a:t>
            </a:r>
          </a:p>
        </p:txBody>
      </p:sp>
      <p:pic>
        <p:nvPicPr>
          <p:cNvPr id="18434" name="Picture 2" descr="this poster of a young woman in a wheelchair typing at an office desk. You don't have to walk to typ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57200"/>
            <a:ext cx="4572000" cy="59991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58617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61690A1-3391-4145-8354-46CF5B659891}"/>
              </a:ext>
            </a:extLst>
          </p:cNvPr>
          <p:cNvSpPr txBox="1"/>
          <p:nvPr/>
        </p:nvSpPr>
        <p:spPr>
          <a:xfrm>
            <a:off x="457200" y="2674203"/>
            <a:ext cx="3581400" cy="830997"/>
          </a:xfrm>
          <a:prstGeom prst="rect">
            <a:avLst/>
          </a:prstGeom>
          <a:noFill/>
        </p:spPr>
        <p:txBody>
          <a:bodyPr wrap="square" rtlCol="0">
            <a:spAutoFit/>
          </a:bodyPr>
          <a:lstStyle/>
          <a:p>
            <a:r>
              <a:rPr lang="en-US" sz="4800" b="1" dirty="0"/>
              <a:t>Eugenics</a:t>
            </a:r>
          </a:p>
        </p:txBody>
      </p:sp>
      <p:pic>
        <p:nvPicPr>
          <p:cNvPr id="7" name="Picture 6" descr="advertisement in Germany shows a man on a chair with a doctor behind him and states “This person suffering from hereditary defects costs the community 60,000 Reichsmark during his lifetime">
            <a:extLst>
              <a:ext uri="{FF2B5EF4-FFF2-40B4-BE49-F238E27FC236}">
                <a16:creationId xmlns="" xmlns:a16="http://schemas.microsoft.com/office/drawing/2014/main" id="{F0717E2A-0E17-EE40-B0F7-BEA86FA39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6382" y="1066800"/>
            <a:ext cx="3844485" cy="4876800"/>
          </a:xfrm>
          <a:prstGeom prst="rect">
            <a:avLst/>
          </a:prstGeom>
        </p:spPr>
      </p:pic>
    </p:spTree>
    <p:extLst>
      <p:ext uri="{BB962C8B-B14F-4D97-AF65-F5344CB8AC3E}">
        <p14:creationId xmlns:p14="http://schemas.microsoft.com/office/powerpoint/2010/main" val="191233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photo depicts a case of eyeglasses that could be slipped individually into the testing frames.">
            <a:extLst>
              <a:ext uri="{FF2B5EF4-FFF2-40B4-BE49-F238E27FC236}">
                <a16:creationId xmlns="" xmlns:a16="http://schemas.microsoft.com/office/drawing/2014/main" id="{4111D4D9-3190-1145-8E76-626C31341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838200"/>
            <a:ext cx="3614588" cy="4105752"/>
          </a:xfrm>
          <a:prstGeom prst="rect">
            <a:avLst/>
          </a:prstGeom>
        </p:spPr>
      </p:pic>
      <p:sp>
        <p:nvSpPr>
          <p:cNvPr id="7" name="TextBox 6">
            <a:extLst>
              <a:ext uri="{FF2B5EF4-FFF2-40B4-BE49-F238E27FC236}">
                <a16:creationId xmlns="" xmlns:a16="http://schemas.microsoft.com/office/drawing/2014/main" id="{030F84BA-7F18-6444-9C10-0FD8C9A37EA8}"/>
              </a:ext>
            </a:extLst>
          </p:cNvPr>
          <p:cNvSpPr txBox="1"/>
          <p:nvPr/>
        </p:nvSpPr>
        <p:spPr>
          <a:xfrm>
            <a:off x="609600" y="838200"/>
            <a:ext cx="2438400" cy="3046988"/>
          </a:xfrm>
          <a:prstGeom prst="rect">
            <a:avLst/>
          </a:prstGeom>
          <a:noFill/>
        </p:spPr>
        <p:txBody>
          <a:bodyPr wrap="square" rtlCol="0">
            <a:spAutoFit/>
          </a:bodyPr>
          <a:lstStyle/>
          <a:p>
            <a:r>
              <a:rPr lang="en-US" sz="3200" dirty="0"/>
              <a:t>Modern vision testing didn’t begin until the mid 1800s.</a:t>
            </a:r>
          </a:p>
        </p:txBody>
      </p:sp>
    </p:spTree>
    <p:extLst>
      <p:ext uri="{BB962C8B-B14F-4D97-AF65-F5344CB8AC3E}">
        <p14:creationId xmlns:p14="http://schemas.microsoft.com/office/powerpoint/2010/main" val="3865853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Although citizenship guarantees certain rights, access to them has been unequal.</a:t>
            </a:r>
          </a:p>
        </p:txBody>
      </p:sp>
      <p:pic>
        <p:nvPicPr>
          <p:cNvPr id="19458" name="Picture 2" descr="You don't need a Eugenic Certificate .woman pushing a man. a cat walking behind hi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905000"/>
            <a:ext cx="6401812" cy="40798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13655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ix barefoot young people pose with an adul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219200"/>
            <a:ext cx="6096000" cy="430246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438400" y="5943600"/>
            <a:ext cx="4500656" cy="523220"/>
          </a:xfrm>
          <a:prstGeom prst="rect">
            <a:avLst/>
          </a:prstGeom>
        </p:spPr>
        <p:txBody>
          <a:bodyPr wrap="none">
            <a:spAutoFit/>
          </a:bodyPr>
          <a:lstStyle/>
          <a:p>
            <a:r>
              <a:rPr lang="en-US" sz="2800" dirty="0"/>
              <a:t>“Feebleminded family,” 1946</a:t>
            </a:r>
          </a:p>
        </p:txBody>
      </p:sp>
    </p:spTree>
    <p:extLst>
      <p:ext uri="{BB962C8B-B14F-4D97-AF65-F5344CB8AC3E}">
        <p14:creationId xmlns:p14="http://schemas.microsoft.com/office/powerpoint/2010/main" val="584973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loroid snapshot from 2000 of Junius Wilson wearing pajamas and a santa hat. ">
            <a:extLst>
              <a:ext uri="{FF2B5EF4-FFF2-40B4-BE49-F238E27FC236}">
                <a16:creationId xmlns="" xmlns:a16="http://schemas.microsoft.com/office/drawing/2014/main" id="{7BC2ADEF-7261-7840-9E0E-2058B7CF75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685800"/>
            <a:ext cx="4830305" cy="5029200"/>
          </a:xfrm>
          <a:prstGeom prst="rect">
            <a:avLst/>
          </a:prstGeom>
        </p:spPr>
      </p:pic>
      <p:sp>
        <p:nvSpPr>
          <p:cNvPr id="4" name="TextBox 3">
            <a:extLst>
              <a:ext uri="{FF2B5EF4-FFF2-40B4-BE49-F238E27FC236}">
                <a16:creationId xmlns="" xmlns:a16="http://schemas.microsoft.com/office/drawing/2014/main" id="{34CE8435-816C-EF48-8DF6-5F8F15DAD14D}"/>
              </a:ext>
            </a:extLst>
          </p:cNvPr>
          <p:cNvSpPr txBox="1"/>
          <p:nvPr/>
        </p:nvSpPr>
        <p:spPr>
          <a:xfrm>
            <a:off x="6019800" y="1066800"/>
            <a:ext cx="2514600" cy="2246769"/>
          </a:xfrm>
          <a:prstGeom prst="rect">
            <a:avLst/>
          </a:prstGeom>
          <a:noFill/>
        </p:spPr>
        <p:txBody>
          <a:bodyPr wrap="square" rtlCol="0">
            <a:spAutoFit/>
          </a:bodyPr>
          <a:lstStyle/>
          <a:p>
            <a:r>
              <a:rPr lang="en-US" sz="2800" b="1" dirty="0">
                <a:solidFill>
                  <a:schemeClr val="bg1"/>
                </a:solidFill>
              </a:rPr>
              <a:t>Forced Sterilization on people with disabilities</a:t>
            </a:r>
          </a:p>
        </p:txBody>
      </p:sp>
    </p:spTree>
    <p:extLst>
      <p:ext uri="{BB962C8B-B14F-4D97-AF65-F5344CB8AC3E}">
        <p14:creationId xmlns:p14="http://schemas.microsoft.com/office/powerpoint/2010/main" val="270468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let from 1969 is “Your Rights as Parents of a Handicapped Child”&#10;">
            <a:extLst>
              <a:ext uri="{FF2B5EF4-FFF2-40B4-BE49-F238E27FC236}">
                <a16:creationId xmlns="" xmlns:a16="http://schemas.microsoft.com/office/drawing/2014/main" id="{4152FBAC-375E-3D4E-A5E1-0F712756EA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685800"/>
            <a:ext cx="3595816" cy="5486400"/>
          </a:xfrm>
          <a:prstGeom prst="rect">
            <a:avLst/>
          </a:prstGeom>
        </p:spPr>
      </p:pic>
      <p:sp>
        <p:nvSpPr>
          <p:cNvPr id="5" name="TextBox 4">
            <a:extLst>
              <a:ext uri="{FF2B5EF4-FFF2-40B4-BE49-F238E27FC236}">
                <a16:creationId xmlns="" xmlns:a16="http://schemas.microsoft.com/office/drawing/2014/main" id="{0FDC8743-8887-1045-B456-8E3EBBC73062}"/>
              </a:ext>
            </a:extLst>
          </p:cNvPr>
          <p:cNvSpPr txBox="1"/>
          <p:nvPr/>
        </p:nvSpPr>
        <p:spPr>
          <a:xfrm>
            <a:off x="838200" y="1371600"/>
            <a:ext cx="3505200" cy="3631763"/>
          </a:xfrm>
          <a:prstGeom prst="rect">
            <a:avLst/>
          </a:prstGeom>
          <a:noFill/>
        </p:spPr>
        <p:txBody>
          <a:bodyPr wrap="square" rtlCol="0">
            <a:spAutoFit/>
          </a:bodyPr>
          <a:lstStyle/>
          <a:p>
            <a:r>
              <a:rPr lang="en-US" sz="4400" dirty="0"/>
              <a:t>Activism</a:t>
            </a:r>
          </a:p>
          <a:p>
            <a:r>
              <a:rPr lang="en-US" sz="2800" dirty="0"/>
              <a:t>Activism takes many forms. It can be as complicated as a class-action lawsuit or as simple as wearing a T-shirt.</a:t>
            </a:r>
          </a:p>
          <a:p>
            <a:endParaRPr lang="en-US" dirty="0"/>
          </a:p>
        </p:txBody>
      </p:sp>
    </p:spTree>
    <p:extLst>
      <p:ext uri="{BB962C8B-B14F-4D97-AF65-F5344CB8AC3E}">
        <p14:creationId xmlns:p14="http://schemas.microsoft.com/office/powerpoint/2010/main" val="2829959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Architecture</a:t>
            </a:r>
            <a:br>
              <a:rPr lang="en-US" b="1" dirty="0"/>
            </a:br>
            <a:r>
              <a:rPr lang="en-US" sz="2200" dirty="0"/>
              <a:t>Architectural design has entailed barriers that in turn created disability.</a:t>
            </a:r>
          </a:p>
        </p:txBody>
      </p:sp>
      <p:pic>
        <p:nvPicPr>
          <p:cNvPr id="14338" name="Picture 2" descr="a wall-mounted public telephone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19200" y="2971799"/>
            <a:ext cx="2209800" cy="26670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477062" y="5910098"/>
            <a:ext cx="2017925" cy="369332"/>
          </a:xfrm>
          <a:prstGeom prst="rect">
            <a:avLst/>
          </a:prstGeom>
        </p:spPr>
        <p:txBody>
          <a:bodyPr wrap="none">
            <a:spAutoFit/>
          </a:bodyPr>
          <a:lstStyle/>
          <a:p>
            <a:r>
              <a:rPr lang="en-US" dirty="0"/>
              <a:t>Phone booth, 1979</a:t>
            </a:r>
          </a:p>
        </p:txBody>
      </p:sp>
      <p:pic>
        <p:nvPicPr>
          <p:cNvPr id="15362" name="Picture 2" descr="poster from 1997 that describes seven principles for creating spaces and products that accommodate a wide range of peoples’ capacities. Principles of Universal Design&#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490168"/>
            <a:ext cx="3257550" cy="47529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56949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chemeClr val="bg1"/>
                </a:solidFill>
              </a:rPr>
              <a:t>ADAPT</a:t>
            </a:r>
          </a:p>
        </p:txBody>
      </p:sp>
      <p:pic>
        <p:nvPicPr>
          <p:cNvPr id="21506" name="Picture 2" descr="This photo is of an ADAPT protest in Las Vegas from 1994. Dozens of protestors have hung a wheelchair on a cross and carry signs and an American flag with a wheelchair outlined in stars.&#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143000"/>
            <a:ext cx="6238875" cy="42957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241153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Civil Rights, Disability Rights</a:t>
            </a:r>
            <a:endParaRPr lang="en-US" dirty="0"/>
          </a:p>
        </p:txBody>
      </p:sp>
      <p:pic>
        <p:nvPicPr>
          <p:cNvPr id="11266" name="Picture 2" descr="This photo is from a protest to make public transportation accessible and shows people with signs on their wheelchairs.&#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1"/>
            <a:ext cx="6410325" cy="43832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45595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219200" y="5562600"/>
            <a:ext cx="7924800" cy="685800"/>
          </a:xfrm>
          <a:noFill/>
        </p:spPr>
        <p:txBody>
          <a:bodyPr>
            <a:normAutofit/>
          </a:bodyPr>
          <a:lstStyle/>
          <a:p>
            <a:pPr marL="0" indent="0">
              <a:buNone/>
            </a:pPr>
            <a:r>
              <a:rPr lang="en-US" sz="2800" dirty="0">
                <a:solidFill>
                  <a:schemeClr val="bg1"/>
                </a:solidFill>
              </a:rPr>
              <a:t>Demonstrating the need for curb cuts.</a:t>
            </a:r>
          </a:p>
        </p:txBody>
      </p:sp>
      <p:pic>
        <p:nvPicPr>
          <p:cNvPr id="4" name="Picture 3" descr="a group of protesters in Los Angeles California in the mid 1980’s  are hammering at a curb to show the need for curb cuts so they can access public are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5858" y="1371600"/>
            <a:ext cx="4640942" cy="3276600"/>
          </a:xfrm>
          <a:prstGeom prst="rect">
            <a:avLst/>
          </a:prstGeom>
        </p:spPr>
      </p:pic>
      <p:pic>
        <p:nvPicPr>
          <p:cNvPr id="5" name="Picture 4" descr="piece of curb ">
            <a:extLst>
              <a:ext uri="{FF2B5EF4-FFF2-40B4-BE49-F238E27FC236}">
                <a16:creationId xmlns="" xmlns:a16="http://schemas.microsoft.com/office/drawing/2014/main" id="{35E5CF3D-493D-2B46-908C-41D342088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845" y="979064"/>
            <a:ext cx="2345956" cy="2275927"/>
          </a:xfrm>
          <a:prstGeom prst="rect">
            <a:avLst/>
          </a:prstGeom>
        </p:spPr>
      </p:pic>
    </p:spTree>
    <p:extLst>
      <p:ext uri="{BB962C8B-B14F-4D97-AF65-F5344CB8AC3E}">
        <p14:creationId xmlns:p14="http://schemas.microsoft.com/office/powerpoint/2010/main" val="1513097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Inaccessible Greyhound Bus Lines </a:t>
            </a:r>
          </a:p>
        </p:txBody>
      </p:sp>
      <p:pic>
        <p:nvPicPr>
          <p:cNvPr id="4" name="Picture 3" descr="man lying under the bus to show how public transportation and over-the-road coach companies like Greyhound were not accessible if you used a wheelchair.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5900" y="1524001"/>
            <a:ext cx="6172200" cy="3429000"/>
          </a:xfrm>
          <a:prstGeom prst="rect">
            <a:avLst/>
          </a:prstGeom>
        </p:spPr>
      </p:pic>
    </p:spTree>
    <p:extLst>
      <p:ext uri="{BB962C8B-B14F-4D97-AF65-F5344CB8AC3E}">
        <p14:creationId xmlns:p14="http://schemas.microsoft.com/office/powerpoint/2010/main" val="3726036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with signs free our people hell no we wont go nursing home. some in wheelchairs others sitting on the ground">
            <a:extLst>
              <a:ext uri="{FF2B5EF4-FFF2-40B4-BE49-F238E27FC236}">
                <a16:creationId xmlns="" xmlns:a16="http://schemas.microsoft.com/office/drawing/2014/main" id="{155AFCCA-B27A-F046-AC1E-353AEECB9B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00" y="1905000"/>
            <a:ext cx="5689600" cy="3276600"/>
          </a:xfrm>
          <a:prstGeom prst="rect">
            <a:avLst/>
          </a:prstGeom>
        </p:spPr>
      </p:pic>
      <p:sp>
        <p:nvSpPr>
          <p:cNvPr id="6" name="TextBox 5">
            <a:extLst>
              <a:ext uri="{FF2B5EF4-FFF2-40B4-BE49-F238E27FC236}">
                <a16:creationId xmlns="" xmlns:a16="http://schemas.microsoft.com/office/drawing/2014/main" id="{8773716D-1B3F-5A42-9DAC-50C844A120FD}"/>
              </a:ext>
            </a:extLst>
          </p:cNvPr>
          <p:cNvSpPr txBox="1"/>
          <p:nvPr/>
        </p:nvSpPr>
        <p:spPr>
          <a:xfrm>
            <a:off x="1295400" y="381000"/>
            <a:ext cx="6629400" cy="769441"/>
          </a:xfrm>
          <a:prstGeom prst="rect">
            <a:avLst/>
          </a:prstGeom>
          <a:noFill/>
        </p:spPr>
        <p:txBody>
          <a:bodyPr wrap="square" rtlCol="0">
            <a:spAutoFit/>
          </a:bodyPr>
          <a:lstStyle/>
          <a:p>
            <a:r>
              <a:rPr lang="en-US" sz="4400" b="1" dirty="0">
                <a:solidFill>
                  <a:schemeClr val="bg1"/>
                </a:solidFill>
              </a:rPr>
              <a:t>Nursing Homes</a:t>
            </a:r>
          </a:p>
        </p:txBody>
      </p:sp>
    </p:spTree>
    <p:extLst>
      <p:ext uri="{BB962C8B-B14F-4D97-AF65-F5344CB8AC3E}">
        <p14:creationId xmlns:p14="http://schemas.microsoft.com/office/powerpoint/2010/main" val="10162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photo shows a hand-written receipt from tobacco farmer Frank Peacock and indicates he was paid $80 for his crop. ">
            <a:extLst>
              <a:ext uri="{FF2B5EF4-FFF2-40B4-BE49-F238E27FC236}">
                <a16:creationId xmlns="" xmlns:a16="http://schemas.microsoft.com/office/drawing/2014/main" id="{3BC4C601-E708-894F-A07C-D55E69CBA1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609600"/>
            <a:ext cx="5816600" cy="4203700"/>
          </a:xfrm>
          <a:prstGeom prst="rect">
            <a:avLst/>
          </a:prstGeom>
        </p:spPr>
      </p:pic>
      <p:sp>
        <p:nvSpPr>
          <p:cNvPr id="4" name="TextBox 3">
            <a:extLst>
              <a:ext uri="{FF2B5EF4-FFF2-40B4-BE49-F238E27FC236}">
                <a16:creationId xmlns="" xmlns:a16="http://schemas.microsoft.com/office/drawing/2014/main" id="{4BFF29FD-EAE6-7C46-B0DA-12BFD345F106}"/>
              </a:ext>
            </a:extLst>
          </p:cNvPr>
          <p:cNvSpPr txBox="1"/>
          <p:nvPr/>
        </p:nvSpPr>
        <p:spPr>
          <a:xfrm>
            <a:off x="838200" y="5181600"/>
            <a:ext cx="7543800" cy="954107"/>
          </a:xfrm>
          <a:prstGeom prst="rect">
            <a:avLst/>
          </a:prstGeom>
          <a:noFill/>
        </p:spPr>
        <p:txBody>
          <a:bodyPr wrap="square" rtlCol="0">
            <a:spAutoFit/>
          </a:bodyPr>
          <a:lstStyle/>
          <a:p>
            <a:r>
              <a:rPr lang="en-US" sz="2800" dirty="0"/>
              <a:t>This hand-written receipt from tobacco farmer Frank Peacock is signed with an “X”.</a:t>
            </a:r>
          </a:p>
        </p:txBody>
      </p:sp>
    </p:spTree>
    <p:extLst>
      <p:ext uri="{BB962C8B-B14F-4D97-AF65-F5344CB8AC3E}">
        <p14:creationId xmlns:p14="http://schemas.microsoft.com/office/powerpoint/2010/main" val="21101997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111081" y="365919"/>
            <a:ext cx="2057400" cy="3154362"/>
          </a:xfrm>
        </p:spPr>
        <p:txBody>
          <a:bodyPr>
            <a:normAutofit fontScale="90000"/>
          </a:bodyPr>
          <a:lstStyle/>
          <a:p>
            <a:r>
              <a:rPr lang="en-US" dirty="0"/>
              <a:t>The  United States Capitol Building</a:t>
            </a:r>
          </a:p>
        </p:txBody>
      </p:sp>
      <p:pic>
        <p:nvPicPr>
          <p:cNvPr id="4" name="Picture 3" descr="Nations capital. people crawling up step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3000" y="457200"/>
            <a:ext cx="4120820" cy="5181600"/>
          </a:xfrm>
          <a:prstGeom prst="rect">
            <a:avLst/>
          </a:prstGeom>
        </p:spPr>
      </p:pic>
    </p:spTree>
    <p:extLst>
      <p:ext uri="{BB962C8B-B14F-4D97-AF65-F5344CB8AC3E}">
        <p14:creationId xmlns:p14="http://schemas.microsoft.com/office/powerpoint/2010/main" val="2601915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ADA - Americans with Disabilities Act</a:t>
            </a:r>
            <a:endParaRPr lang="en-US" dirty="0">
              <a:solidFill>
                <a:schemeClr val="bg1"/>
              </a:solidFill>
            </a:endParaRPr>
          </a:p>
        </p:txBody>
      </p:sp>
      <p:pic>
        <p:nvPicPr>
          <p:cNvPr id="12290" name="Picture 2" descr="President Bush, Justin Dart Jr. Evan Kemp. signing of the americans with disabilities ac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1169" y="1600200"/>
            <a:ext cx="5681662" cy="45510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9500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Ray Charles’ keyboard and sunglasses, late 20th century</a:t>
            </a:r>
            <a:r>
              <a:rPr lang="en-US" sz="2000" dirty="0"/>
              <a:t/>
            </a:r>
            <a:br>
              <a:rPr lang="en-US" sz="2000" dirty="0"/>
            </a:br>
            <a:endParaRPr lang="en-US" sz="2000" dirty="0"/>
          </a:p>
        </p:txBody>
      </p:sp>
      <p:pic>
        <p:nvPicPr>
          <p:cNvPr id="4098" name="Picture 2" descr="Singer and musician Ray Charles, who was blind, probably faced more discrimination for being black than for being blind. Here you can see his sunglasses and Yamaha keyboard that used a Braille label maker to mark the programming switches &#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57400" y="1905000"/>
            <a:ext cx="4700325" cy="2592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3009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s photo shows a man on the street selling items from a box because he is blind."/>
          <p:cNvPicPr>
            <a:picLocks noGrp="1" noChangeAspect="1" noChangeArrowheads="1"/>
          </p:cNvPicPr>
          <p:nvPr>
            <p:ph sz="quarter" idx="1"/>
          </p:nvPr>
        </p:nvPicPr>
        <p:blipFill rotWithShape="1">
          <a:blip r:embed="rId3" cstate="email">
            <a:extLst>
              <a:ext uri="{28A0092B-C50C-407E-A947-70E740481C1C}">
                <a14:useLocalDpi xmlns:a14="http://schemas.microsoft.com/office/drawing/2010/main"/>
              </a:ext>
            </a:extLst>
          </a:blip>
          <a:stretch/>
        </p:blipFill>
        <p:spPr bwMode="auto">
          <a:xfrm>
            <a:off x="1295400" y="800100"/>
            <a:ext cx="4572000" cy="5029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idx="2"/>
          </p:nvPr>
        </p:nvSpPr>
        <p:spPr/>
        <p:txBody>
          <a:bodyPr/>
          <a:lstStyle/>
          <a:p>
            <a:r>
              <a:rPr lang="en-US" dirty="0"/>
              <a:t>Concepts of beauty and comeliness can influence how people are valued and treated.</a:t>
            </a:r>
          </a:p>
          <a:p>
            <a:endParaRPr lang="en-US" dirty="0"/>
          </a:p>
        </p:txBody>
      </p:sp>
      <p:sp>
        <p:nvSpPr>
          <p:cNvPr id="4" name="Title 3"/>
          <p:cNvSpPr>
            <a:spLocks noGrp="1"/>
          </p:cNvSpPr>
          <p:nvPr>
            <p:ph type="title"/>
          </p:nvPr>
        </p:nvSpPr>
        <p:spPr/>
        <p:txBody>
          <a:bodyPr>
            <a:normAutofit/>
          </a:bodyPr>
          <a:lstStyle/>
          <a:p>
            <a:r>
              <a:rPr lang="en-US" sz="2400" dirty="0"/>
              <a:t>Appearance</a:t>
            </a:r>
          </a:p>
        </p:txBody>
      </p:sp>
    </p:spTree>
    <p:extLst>
      <p:ext uri="{BB962C8B-B14F-4D97-AF65-F5344CB8AC3E}">
        <p14:creationId xmlns:p14="http://schemas.microsoft.com/office/powerpoint/2010/main" val="2952832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6684</Words>
  <Application>Microsoft Office PowerPoint</Application>
  <PresentationFormat>On-screen Show (4:3)</PresentationFormat>
  <Paragraphs>317</Paragraphs>
  <Slides>71</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Calibri</vt:lpstr>
      <vt:lpstr>Constantia</vt:lpstr>
      <vt:lpstr>Wingdings 2</vt:lpstr>
      <vt:lpstr>Paper</vt:lpstr>
      <vt:lpstr>PowerPoint Presentation</vt:lpstr>
      <vt:lpstr>People with disabilities and ideas related to disability are everywhere in American history.</vt:lpstr>
      <vt:lpstr>Who is Normal?</vt:lpstr>
      <vt:lpstr>Sandy Koufax, Left Handed pitcher for the Dodgers </vt:lpstr>
      <vt:lpstr>Vision: An individual’s capacity to see and ways to measure, protect, and assist vision vary.</vt:lpstr>
      <vt:lpstr>PowerPoint Presentation</vt:lpstr>
      <vt:lpstr>PowerPoint Presentation</vt:lpstr>
      <vt:lpstr>Ray Charles’ keyboard and sunglasses, late 20th century </vt:lpstr>
      <vt:lpstr>Appearance</vt:lpstr>
      <vt:lpstr>It's Complicated </vt:lpstr>
      <vt:lpstr>"God is Testing You" Religious beliefs about disability have varied among the world’s traditions.</vt:lpstr>
      <vt:lpstr>"Help the Handicapped" In the charity tradition, people with disabilities were seen as dependent and in need of help or saving.</vt:lpstr>
      <vt:lpstr>PowerPoint Presentation</vt:lpstr>
      <vt:lpstr>PowerPoint Presentation</vt:lpstr>
      <vt:lpstr>PowerPoint Presentation</vt:lpstr>
      <vt:lpstr>"What Is Wrong with You?“  With the incorporation of medicine into more aspects of daily life in the 20th century, health practitioners and scientists closely studied human variations.</vt:lpstr>
      <vt:lpstr>Baby shoes attached to steel bar, 1950s</vt:lpstr>
      <vt:lpstr>Lobotomy knives, 1960s</vt:lpstr>
      <vt:lpstr>"Crip Is Hip" </vt:lpstr>
      <vt:lpstr>PowerPoint Presentation</vt:lpstr>
      <vt:lpstr> Disability history is a people’s history.</vt:lpstr>
      <vt:lpstr>People</vt:lpstr>
      <vt:lpstr>PowerPoint Presentation</vt:lpstr>
      <vt:lpstr>PowerPoint Presentation</vt:lpstr>
      <vt:lpstr>PowerPoint Presentation</vt:lpstr>
      <vt:lpstr>Home and Daily Life Many people with a disability must be pioneers.</vt:lpstr>
      <vt:lpstr>Creative Adaption and Accommodation</vt:lpstr>
      <vt:lpstr>Raincoat, 1990s</vt:lpstr>
      <vt:lpstr>Place</vt:lpstr>
      <vt:lpstr>OUTSIDE Everyone is somewhere.</vt:lpstr>
      <vt:lpstr>Removal</vt:lpstr>
      <vt:lpstr>PowerPoint Presentation</vt:lpstr>
      <vt:lpstr>PowerPoint Presentation</vt:lpstr>
      <vt:lpstr>PowerPoint Presentation</vt:lpstr>
      <vt:lpstr>PowerPoint Presentation</vt:lpstr>
      <vt:lpstr>Identity </vt:lpstr>
      <vt:lpstr>Grave Marker #7</vt:lpstr>
      <vt:lpstr>Experiences inside institutions varied widely.</vt:lpstr>
      <vt:lpstr>Institutions</vt:lpstr>
      <vt:lpstr>Autonomy</vt:lpstr>
      <vt:lpstr>PowerPoint Presentation</vt:lpstr>
      <vt:lpstr>Technology</vt:lpstr>
      <vt:lpstr>Communication </vt:lpstr>
      <vt:lpstr>Television invented  in 1934</vt:lpstr>
      <vt:lpstr>Comparison -</vt:lpstr>
      <vt:lpstr>Transportation </vt:lpstr>
      <vt:lpstr>Inventing Mobility</vt:lpstr>
      <vt:lpstr>Wheelchair at impassable curb, 1970s</vt:lpstr>
      <vt:lpstr>Medicine</vt:lpstr>
      <vt:lpstr>War</vt:lpstr>
      <vt:lpstr>Soldier making limbs, World War II</vt:lpstr>
      <vt:lpstr>Citizens</vt:lpstr>
      <vt:lpstr>Ellis Island inspection, 1890s</vt:lpstr>
      <vt:lpstr>Work</vt:lpstr>
      <vt:lpstr>Selling in the streets</vt:lpstr>
      <vt:lpstr>Freak Shows</vt:lpstr>
      <vt:lpstr>Accommodation</vt:lpstr>
      <vt:lpstr>Focus on ability</vt:lpstr>
      <vt:lpstr>PowerPoint Presentation</vt:lpstr>
      <vt:lpstr>Although citizenship guarantees certain rights, access to them has been unequal.</vt:lpstr>
      <vt:lpstr>PowerPoint Presentation</vt:lpstr>
      <vt:lpstr>PowerPoint Presentation</vt:lpstr>
      <vt:lpstr>PowerPoint Presentation</vt:lpstr>
      <vt:lpstr>Architecture Architectural design has entailed barriers that in turn created disability.</vt:lpstr>
      <vt:lpstr>ADAPT</vt:lpstr>
      <vt:lpstr>Civil Rights, Disability Rights</vt:lpstr>
      <vt:lpstr>PowerPoint Presentation</vt:lpstr>
      <vt:lpstr>Inaccessible Greyhound Bus Lines </vt:lpstr>
      <vt:lpstr>PowerPoint Presentation</vt:lpstr>
      <vt:lpstr>The  United States Capitol Building</vt:lpstr>
      <vt:lpstr>ADA - Americans with Disabilities 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2018-11-01T18:24:35Z</dcterms:created>
  <dcterms:modified xsi:type="dcterms:W3CDTF">2018-11-08T18:25:39Z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2765975</vt:lpwstr>
  </property>
  <property fmtid="{D5CDD505-2E9C-101B-9397-08002B2CF9AE}" name="NXPowerLiteSettings" pid="3">
    <vt:lpwstr>C7000400038000</vt:lpwstr>
  </property>
  <property fmtid="{D5CDD505-2E9C-101B-9397-08002B2CF9AE}" name="NXPowerLiteVersion" pid="4">
    <vt:lpwstr>S8.2.2</vt:lpwstr>
  </property>
</Properties>
</file>