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9" r:id="rId3"/>
    <p:sldId id="260" r:id="rId4"/>
    <p:sldId id="262" r:id="rId5"/>
    <p:sldId id="267" r:id="rId6"/>
    <p:sldId id="258" r:id="rId7"/>
    <p:sldId id="264" r:id="rId8"/>
    <p:sldId id="266" r:id="rId9"/>
    <p:sldId id="265" r:id="rId10"/>
    <p:sldId id="276" r:id="rId11"/>
    <p:sldId id="261" r:id="rId12"/>
    <p:sldId id="275" r:id="rId13"/>
    <p:sldId id="270" r:id="rId14"/>
    <p:sldId id="271" r:id="rId15"/>
    <p:sldId id="274" r:id="rId16"/>
    <p:sldId id="273"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0" autoAdjust="0"/>
  </p:normalViewPr>
  <p:slideViewPr>
    <p:cSldViewPr snapToGrid="0">
      <p:cViewPr varScale="1">
        <p:scale>
          <a:sx n="65" d="100"/>
          <a:sy n="65" d="100"/>
        </p:scale>
        <p:origin x="8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illie.greiman\Desktop\APRIL%202018\MT%20AR%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illie.greiman\Desktop\APRIL%202018\MT%20A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Sheet1!$A$9</c:f>
              <c:strCache>
                <c:ptCount val="1"/>
                <c:pt idx="0">
                  <c:v>Disability Rate </c:v>
                </c:pt>
              </c:strCache>
            </c:strRef>
          </c:tx>
          <c:spPr>
            <a:solidFill>
              <a:srgbClr val="990033">
                <a:alpha val="74902"/>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Sheet1!$B$7:$F$7</c:f>
              <c:strCache>
                <c:ptCount val="5"/>
                <c:pt idx="0">
                  <c:v>25 miles</c:v>
                </c:pt>
                <c:pt idx="1">
                  <c:v>50 miles</c:v>
                </c:pt>
                <c:pt idx="2">
                  <c:v>75 miles</c:v>
                </c:pt>
                <c:pt idx="3">
                  <c:v>100 miles</c:v>
                </c:pt>
                <c:pt idx="4">
                  <c:v>&gt;100 miles</c:v>
                </c:pt>
              </c:strCache>
            </c:strRef>
          </c:cat>
          <c:val>
            <c:numRef>
              <c:f>Sheet1!$B$9:$F$9</c:f>
              <c:numCache>
                <c:formatCode>0.00%</c:formatCode>
                <c:ptCount val="5"/>
                <c:pt idx="0">
                  <c:v>0.1368</c:v>
                </c:pt>
                <c:pt idx="1">
                  <c:v>0.1573</c:v>
                </c:pt>
                <c:pt idx="2">
                  <c:v>0.1895</c:v>
                </c:pt>
                <c:pt idx="3">
                  <c:v>0.2072</c:v>
                </c:pt>
                <c:pt idx="4">
                  <c:v>0.19650000000000001</c:v>
                </c:pt>
              </c:numCache>
            </c:numRef>
          </c:val>
          <c:extLst xmlns:c16r2="http://schemas.microsoft.com/office/drawing/2015/06/chart">
            <c:ext xmlns:c16="http://schemas.microsoft.com/office/drawing/2014/chart" uri="{C3380CC4-5D6E-409C-BE32-E72D297353CC}">
              <c16:uniqueId val="{00000000-29DC-4FD6-82C0-B8ACC7D71872}"/>
            </c:ext>
          </c:extLst>
        </c:ser>
        <c:dLbls>
          <c:showLegendKey val="0"/>
          <c:showVal val="0"/>
          <c:showCatName val="0"/>
          <c:showSerName val="0"/>
          <c:showPercent val="0"/>
          <c:showBubbleSize val="0"/>
        </c:dLbls>
        <c:gapWidth val="75"/>
        <c:axId val="492729568"/>
        <c:axId val="492744256"/>
      </c:barChart>
      <c:lineChart>
        <c:grouping val="stacked"/>
        <c:varyColors val="0"/>
        <c:ser>
          <c:idx val="0"/>
          <c:order val="0"/>
          <c:tx>
            <c:strRef>
              <c:f>Sheet1!$A$8</c:f>
              <c:strCache>
                <c:ptCount val="1"/>
                <c:pt idx="0">
                  <c:v>Disability Population</c:v>
                </c:pt>
              </c:strCache>
            </c:strRef>
          </c:tx>
          <c:spPr>
            <a:ln w="28575" cap="rnd">
              <a:solidFill>
                <a:schemeClr val="accent3">
                  <a:lumMod val="50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1"/>
              <c:layout>
                <c:manualLayout>
                  <c:x val="8.3333333333333332E-3"/>
                  <c:y val="9.25925925925925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DC-4FD6-82C0-B8ACC7D71872}"/>
                </c:ext>
                <c:ext xmlns:c15="http://schemas.microsoft.com/office/drawing/2012/chart" uri="{CE6537A1-D6FC-4f65-9D91-7224C49458BB}"/>
              </c:extLst>
            </c:dLbl>
            <c:dLbl>
              <c:idx val="2"/>
              <c:layout>
                <c:manualLayout>
                  <c:x val="2.7777777777777779E-3"/>
                  <c:y val="-1.85185185185185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9DC-4FD6-82C0-B8ACC7D718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Sheet1!$B$7:$F$7</c:f>
              <c:strCache>
                <c:ptCount val="5"/>
                <c:pt idx="0">
                  <c:v>25 miles</c:v>
                </c:pt>
                <c:pt idx="1">
                  <c:v>50 miles</c:v>
                </c:pt>
                <c:pt idx="2">
                  <c:v>75 miles</c:v>
                </c:pt>
                <c:pt idx="3">
                  <c:v>100 miles</c:v>
                </c:pt>
                <c:pt idx="4">
                  <c:v>&gt;100 miles</c:v>
                </c:pt>
              </c:strCache>
            </c:strRef>
          </c:cat>
          <c:val>
            <c:numRef>
              <c:f>Sheet1!$B$8:$F$8</c:f>
              <c:numCache>
                <c:formatCode>#,##0</c:formatCode>
                <c:ptCount val="5"/>
                <c:pt idx="0">
                  <c:v>146122</c:v>
                </c:pt>
                <c:pt idx="1">
                  <c:v>69111</c:v>
                </c:pt>
                <c:pt idx="2">
                  <c:v>93052</c:v>
                </c:pt>
                <c:pt idx="3">
                  <c:v>73323</c:v>
                </c:pt>
                <c:pt idx="4">
                  <c:v>108760</c:v>
                </c:pt>
              </c:numCache>
            </c:numRef>
          </c:val>
          <c:smooth val="0"/>
          <c:extLst xmlns:c16r2="http://schemas.microsoft.com/office/drawing/2015/06/chart">
            <c:ext xmlns:c16="http://schemas.microsoft.com/office/drawing/2014/chart" uri="{C3380CC4-5D6E-409C-BE32-E72D297353CC}">
              <c16:uniqueId val="{00000003-29DC-4FD6-82C0-B8ACC7D71872}"/>
            </c:ext>
          </c:extLst>
        </c:ser>
        <c:dLbls>
          <c:showLegendKey val="0"/>
          <c:showVal val="0"/>
          <c:showCatName val="0"/>
          <c:showSerName val="0"/>
          <c:showPercent val="0"/>
          <c:showBubbleSize val="0"/>
        </c:dLbls>
        <c:marker val="1"/>
        <c:smooth val="0"/>
        <c:axId val="492740992"/>
        <c:axId val="492730112"/>
      </c:lineChart>
      <c:catAx>
        <c:axId val="49274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92730112"/>
        <c:crosses val="autoZero"/>
        <c:auto val="1"/>
        <c:lblAlgn val="ctr"/>
        <c:lblOffset val="100"/>
        <c:noMultiLvlLbl val="0"/>
      </c:catAx>
      <c:valAx>
        <c:axId val="49273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2740992"/>
        <c:crosses val="autoZero"/>
        <c:crossBetween val="between"/>
      </c:valAx>
      <c:valAx>
        <c:axId val="492744256"/>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2729568"/>
        <c:crosses val="max"/>
        <c:crossBetween val="between"/>
      </c:valAx>
      <c:catAx>
        <c:axId val="492729568"/>
        <c:scaling>
          <c:orientation val="minMax"/>
        </c:scaling>
        <c:delete val="1"/>
        <c:axPos val="b"/>
        <c:numFmt formatCode="General" sourceLinked="1"/>
        <c:majorTickMark val="none"/>
        <c:minorTickMark val="none"/>
        <c:tickLblPos val="nextTo"/>
        <c:crossAx val="492744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Sheet1!$A$4</c:f>
              <c:strCache>
                <c:ptCount val="1"/>
                <c:pt idx="0">
                  <c:v>Disability Rate </c:v>
                </c:pt>
              </c:strCache>
            </c:strRef>
          </c:tx>
          <c:spPr>
            <a:solidFill>
              <a:srgbClr val="990033">
                <a:alpha val="74902"/>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25 miles</c:v>
                </c:pt>
                <c:pt idx="1">
                  <c:v>50 miles</c:v>
                </c:pt>
                <c:pt idx="2">
                  <c:v>75 miles</c:v>
                </c:pt>
                <c:pt idx="3">
                  <c:v>100 miles</c:v>
                </c:pt>
                <c:pt idx="4">
                  <c:v>&gt;100 miles</c:v>
                </c:pt>
              </c:strCache>
            </c:strRef>
          </c:cat>
          <c:val>
            <c:numRef>
              <c:f>Sheet1!$B$4:$F$4</c:f>
              <c:numCache>
                <c:formatCode>0%</c:formatCode>
                <c:ptCount val="5"/>
                <c:pt idx="0" formatCode="0.00%">
                  <c:v>0.1258</c:v>
                </c:pt>
                <c:pt idx="1">
                  <c:v>0.14000000000000001</c:v>
                </c:pt>
                <c:pt idx="2" formatCode="0.00%">
                  <c:v>0.1459</c:v>
                </c:pt>
                <c:pt idx="3" formatCode="0.00%">
                  <c:v>0.1605</c:v>
                </c:pt>
                <c:pt idx="4" formatCode="0.00%">
                  <c:v>0.14119999999999999</c:v>
                </c:pt>
              </c:numCache>
            </c:numRef>
          </c:val>
          <c:extLst xmlns:c16r2="http://schemas.microsoft.com/office/drawing/2015/06/chart">
            <c:ext xmlns:c16="http://schemas.microsoft.com/office/drawing/2014/chart" uri="{C3380CC4-5D6E-409C-BE32-E72D297353CC}">
              <c16:uniqueId val="{00000000-98B1-4B90-B672-DFAE28ED0937}"/>
            </c:ext>
          </c:extLst>
        </c:ser>
        <c:dLbls>
          <c:showLegendKey val="0"/>
          <c:showVal val="0"/>
          <c:showCatName val="0"/>
          <c:showSerName val="0"/>
          <c:showPercent val="0"/>
          <c:showBubbleSize val="0"/>
        </c:dLbls>
        <c:gapWidth val="75"/>
        <c:axId val="760148704"/>
        <c:axId val="760138912"/>
      </c:barChart>
      <c:lineChart>
        <c:grouping val="standard"/>
        <c:varyColors val="0"/>
        <c:ser>
          <c:idx val="0"/>
          <c:order val="0"/>
          <c:tx>
            <c:strRef>
              <c:f>Sheet1!$A$3</c:f>
              <c:strCache>
                <c:ptCount val="1"/>
                <c:pt idx="0">
                  <c:v>Disability Population</c:v>
                </c:pt>
              </c:strCache>
            </c:strRef>
          </c:tx>
          <c:spPr>
            <a:ln w="34925" cap="rnd">
              <a:solidFill>
                <a:schemeClr val="accent3">
                  <a:lumMod val="50000"/>
                </a:schemeClr>
              </a:solidFill>
              <a:round/>
            </a:ln>
            <a:effectLst>
              <a:outerShdw blurRad="57150" dist="19050" dir="5400000" algn="ctr" rotWithShape="0">
                <a:srgbClr val="000000">
                  <a:alpha val="63000"/>
                </a:srgbClr>
              </a:outerShdw>
            </a:effectLst>
          </c:spPr>
          <c:marker>
            <c:symbol val="circle"/>
            <c:size val="6"/>
            <c:spPr>
              <a:solidFill>
                <a:schemeClr val="bg2">
                  <a:lumMod val="10000"/>
                </a:schemeClr>
              </a:solidFill>
              <a:ln w="9525">
                <a:solidFill>
                  <a:schemeClr val="accent3">
                    <a:lumMod val="50000"/>
                  </a:schemeClr>
                </a:solidFill>
                <a:round/>
              </a:ln>
              <a:effectLst>
                <a:outerShdw blurRad="57150" dist="19050" dir="5400000" algn="ctr" rotWithShape="0">
                  <a:srgbClr val="000000">
                    <a:alpha val="63000"/>
                  </a:srgbClr>
                </a:outerShdw>
              </a:effectLst>
            </c:spPr>
          </c:marker>
          <c:dLbls>
            <c:dLbl>
              <c:idx val="0"/>
              <c:layout>
                <c:manualLayout>
                  <c:x val="-2.2222222222222247E-2"/>
                  <c:y val="-2.77777777777777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B1-4B90-B672-DFAE28ED0937}"/>
                </c:ext>
                <c:ext xmlns:c15="http://schemas.microsoft.com/office/drawing/2012/chart" uri="{CE6537A1-D6FC-4f65-9D91-7224C49458BB}"/>
              </c:extLst>
            </c:dLbl>
            <c:dLbl>
              <c:idx val="1"/>
              <c:layout>
                <c:manualLayout>
                  <c:x val="-7.5000000000000053E-2"/>
                  <c:y val="6.48148148148147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8B1-4B90-B672-DFAE28ED0937}"/>
                </c:ext>
                <c:ext xmlns:c15="http://schemas.microsoft.com/office/drawing/2012/chart" uri="{CE6537A1-D6FC-4f65-9D91-7224C49458BB}"/>
              </c:extLst>
            </c:dLbl>
            <c:dLbl>
              <c:idx val="2"/>
              <c:layout>
                <c:manualLayout>
                  <c:x val="-8.8888888888888892E-2"/>
                  <c:y val="5.09259259259259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B1-4B90-B672-DFAE28ED0937}"/>
                </c:ext>
                <c:ext xmlns:c15="http://schemas.microsoft.com/office/drawing/2012/chart" uri="{CE6537A1-D6FC-4f65-9D91-7224C49458BB}"/>
              </c:extLst>
            </c:dLbl>
            <c:dLbl>
              <c:idx val="3"/>
              <c:layout>
                <c:manualLayout>
                  <c:x val="-9.4444444444444442E-2"/>
                  <c:y val="-6.01851851851851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8B1-4B90-B672-DFAE28ED0937}"/>
                </c:ext>
                <c:ext xmlns:c15="http://schemas.microsoft.com/office/drawing/2012/chart" uri="{CE6537A1-D6FC-4f65-9D91-7224C49458BB}"/>
              </c:extLst>
            </c:dLbl>
            <c:dLbl>
              <c:idx val="4"/>
              <c:layout>
                <c:manualLayout>
                  <c:x val="-2.7777777777777776E-2"/>
                  <c:y val="5.55555555555556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B1-4B90-B672-DFAE28ED093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25 miles</c:v>
                </c:pt>
                <c:pt idx="1">
                  <c:v>50 miles</c:v>
                </c:pt>
                <c:pt idx="2">
                  <c:v>75 miles</c:v>
                </c:pt>
                <c:pt idx="3">
                  <c:v>100 miles</c:v>
                </c:pt>
                <c:pt idx="4">
                  <c:v>&gt;100 miles</c:v>
                </c:pt>
              </c:strCache>
            </c:strRef>
          </c:cat>
          <c:val>
            <c:numRef>
              <c:f>Sheet1!$B$3:$F$3</c:f>
              <c:numCache>
                <c:formatCode>#,##0</c:formatCode>
                <c:ptCount val="5"/>
                <c:pt idx="0">
                  <c:v>78599</c:v>
                </c:pt>
                <c:pt idx="1">
                  <c:v>16058</c:v>
                </c:pt>
                <c:pt idx="2">
                  <c:v>11170</c:v>
                </c:pt>
                <c:pt idx="3">
                  <c:v>7351</c:v>
                </c:pt>
                <c:pt idx="4">
                  <c:v>19391</c:v>
                </c:pt>
              </c:numCache>
            </c:numRef>
          </c:val>
          <c:smooth val="0"/>
          <c:extLst xmlns:c16r2="http://schemas.microsoft.com/office/drawing/2015/06/chart">
            <c:ext xmlns:c16="http://schemas.microsoft.com/office/drawing/2014/chart" uri="{C3380CC4-5D6E-409C-BE32-E72D297353CC}">
              <c16:uniqueId val="{00000006-98B1-4B90-B672-DFAE28ED0937}"/>
            </c:ext>
          </c:extLst>
        </c:ser>
        <c:dLbls>
          <c:showLegendKey val="0"/>
          <c:showVal val="0"/>
          <c:showCatName val="0"/>
          <c:showSerName val="0"/>
          <c:showPercent val="0"/>
          <c:showBubbleSize val="0"/>
        </c:dLbls>
        <c:marker val="1"/>
        <c:smooth val="0"/>
        <c:axId val="444509616"/>
        <c:axId val="760152512"/>
      </c:lineChart>
      <c:catAx>
        <c:axId val="44450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0152512"/>
        <c:crosses val="autoZero"/>
        <c:auto val="1"/>
        <c:lblAlgn val="ctr"/>
        <c:lblOffset val="100"/>
        <c:noMultiLvlLbl val="0"/>
      </c:catAx>
      <c:valAx>
        <c:axId val="760152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4509616"/>
        <c:crosses val="autoZero"/>
        <c:crossBetween val="between"/>
      </c:valAx>
      <c:valAx>
        <c:axId val="76013891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148704"/>
        <c:crosses val="max"/>
        <c:crossBetween val="between"/>
      </c:valAx>
      <c:catAx>
        <c:axId val="760148704"/>
        <c:scaling>
          <c:orientation val="minMax"/>
        </c:scaling>
        <c:delete val="1"/>
        <c:axPos val="b"/>
        <c:numFmt formatCode="General" sourceLinked="1"/>
        <c:majorTickMark val="none"/>
        <c:minorTickMark val="none"/>
        <c:tickLblPos val="nextTo"/>
        <c:crossAx val="760138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FBC70-4235-4D62-AF93-473A3D0B72D2}"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C9CFB-D5CE-43BF-BE52-B8163B189E04}" type="slidenum">
              <a:rPr lang="en-US" smtClean="0"/>
              <a:t>‹#›</a:t>
            </a:fld>
            <a:endParaRPr lang="en-US"/>
          </a:p>
        </p:txBody>
      </p:sp>
    </p:spTree>
    <p:extLst>
      <p:ext uri="{BB962C8B-B14F-4D97-AF65-F5344CB8AC3E}">
        <p14:creationId xmlns:p14="http://schemas.microsoft.com/office/powerpoint/2010/main" val="299594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77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68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8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18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18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EE119-41D7-43E4-A899-809432C44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01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rural centers but many</a:t>
            </a:r>
            <a:r>
              <a:rPr lang="en-US" baseline="0" dirty="0" smtClean="0"/>
              <a:t> more that serve rural areas</a:t>
            </a:r>
            <a:endParaRPr lang="en-US" dirty="0"/>
          </a:p>
        </p:txBody>
      </p:sp>
      <p:sp>
        <p:nvSpPr>
          <p:cNvPr id="4" name="Slide Number Placeholder 3"/>
          <p:cNvSpPr>
            <a:spLocks noGrp="1"/>
          </p:cNvSpPr>
          <p:nvPr>
            <p:ph type="sldNum" sz="quarter" idx="10"/>
          </p:nvPr>
        </p:nvSpPr>
        <p:spPr/>
        <p:txBody>
          <a:bodyPr/>
          <a:lstStyle/>
          <a:p>
            <a:fld id="{B01FEA10-F962-4528-AECE-A63AA6CC6339}" type="slidenum">
              <a:rPr lang="en-US" smtClean="0"/>
              <a:t>28</a:t>
            </a:fld>
            <a:endParaRPr lang="en-US"/>
          </a:p>
        </p:txBody>
      </p:sp>
    </p:spTree>
    <p:extLst>
      <p:ext uri="{BB962C8B-B14F-4D97-AF65-F5344CB8AC3E}">
        <p14:creationId xmlns:p14="http://schemas.microsoft.com/office/powerpoint/2010/main" val="227041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do this vs can we do this?</a:t>
            </a:r>
            <a:r>
              <a:rPr lang="en-US" baseline="0" dirty="0" smtClean="0"/>
              <a:t> </a:t>
            </a:r>
          </a:p>
          <a:p>
            <a:endParaRPr lang="en-US" baseline="0" dirty="0" smtClean="0"/>
          </a:p>
          <a:p>
            <a:r>
              <a:rPr lang="en-US" baseline="0" dirty="0" smtClean="0"/>
              <a:t>CILs were involved from the VERY beginning </a:t>
            </a:r>
          </a:p>
          <a:p>
            <a:endParaRPr lang="en-US" baseline="0" dirty="0" smtClean="0"/>
          </a:p>
          <a:p>
            <a:r>
              <a:rPr lang="en-US" baseline="0" dirty="0" smtClean="0"/>
              <a:t>Potential partnerships around specific issues/programs rather that broad program coordination</a:t>
            </a:r>
          </a:p>
          <a:p>
            <a:endParaRPr lang="en-US" baseline="0" dirty="0" smtClean="0"/>
          </a:p>
          <a:p>
            <a:r>
              <a:rPr lang="en-US" baseline="0" dirty="0" smtClean="0"/>
              <a:t>Identifying opportunities to blend programs and strategies…..around transportation?</a:t>
            </a:r>
            <a:endParaRPr lang="en-US" dirty="0" smtClean="0"/>
          </a:p>
        </p:txBody>
      </p:sp>
      <p:sp>
        <p:nvSpPr>
          <p:cNvPr id="4" name="Slide Number Placeholder 3"/>
          <p:cNvSpPr>
            <a:spLocks noGrp="1"/>
          </p:cNvSpPr>
          <p:nvPr>
            <p:ph type="sldNum" sz="quarter" idx="10"/>
          </p:nvPr>
        </p:nvSpPr>
        <p:spPr/>
        <p:txBody>
          <a:bodyPr/>
          <a:lstStyle/>
          <a:p>
            <a:fld id="{B01FEA10-F962-4528-AECE-A63AA6CC6339}" type="slidenum">
              <a:rPr lang="en-US" smtClean="0"/>
              <a:t>35</a:t>
            </a:fld>
            <a:endParaRPr lang="en-US"/>
          </a:p>
        </p:txBody>
      </p:sp>
    </p:spTree>
    <p:extLst>
      <p:ext uri="{BB962C8B-B14F-4D97-AF65-F5344CB8AC3E}">
        <p14:creationId xmlns:p14="http://schemas.microsoft.com/office/powerpoint/2010/main" val="329290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BB88F-2D24-400D-AAF6-8F06B738DDF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132157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BB88F-2D24-400D-AAF6-8F06B738DDF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25566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BB88F-2D24-400D-AAF6-8F06B738DDF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301779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33935" y="802298"/>
            <a:ext cx="7620917" cy="2541431"/>
          </a:xfrm>
        </p:spPr>
        <p:txBody>
          <a:bodyPr bIns="0" anchor="b">
            <a:normAutofit/>
          </a:bodyPr>
          <a:lstStyle>
            <a:lvl1pPr algn="l">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3433934" y="3531204"/>
            <a:ext cx="7620917"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p:cNvSpPr/>
          <p:nvPr userDrawn="1"/>
        </p:nvSpPr>
        <p:spPr>
          <a:xfrm>
            <a:off x="0" y="0"/>
            <a:ext cx="3209166" cy="612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252412" y="942975"/>
            <a:ext cx="2686050" cy="2588229"/>
          </a:xfrm>
          <a:prstGeom prst="rect">
            <a:avLst/>
          </a:prstGeom>
          <a:solidFill>
            <a:schemeClr val="bg2"/>
          </a:solidFill>
          <a:effectLst>
            <a:outerShdw blurRad="342900" sx="122000" sy="12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9"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2412" y="884538"/>
            <a:ext cx="2705101" cy="2705101"/>
          </a:xfrm>
          <a:prstGeom prst="rect">
            <a:avLst/>
          </a:prstGeom>
        </p:spPr>
      </p:pic>
    </p:spTree>
    <p:extLst>
      <p:ext uri="{BB962C8B-B14F-4D97-AF65-F5344CB8AC3E}">
        <p14:creationId xmlns:p14="http://schemas.microsoft.com/office/powerpoint/2010/main" val="25875791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42175330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7012592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81437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7511230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159236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pic>
        <p:nvPicPr>
          <p:cNvPr id="5" name="Picture 4"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568837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910105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BB88F-2D24-400D-AAF6-8F06B738DDF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259493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77557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40727230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3792168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CBB88F-2D24-400D-AAF6-8F06B738DDF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378486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BB88F-2D24-400D-AAF6-8F06B738DDF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184920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BB88F-2D24-400D-AAF6-8F06B738DDFF}"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354241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BB88F-2D24-400D-AAF6-8F06B738DDFF}"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177062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B88F-2D24-400D-AAF6-8F06B738DDFF}"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521DB-1576-406F-A14A-5740BDA36C62}" type="slidenum">
              <a:rPr lang="en-US" smtClean="0"/>
              <a:t>‹#›</a:t>
            </a:fld>
            <a:endParaRPr lang="en-US"/>
          </a:p>
        </p:txBody>
      </p:sp>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rot="5400000">
            <a:off x="5250653" y="-5250657"/>
            <a:ext cx="1690689" cy="12192001"/>
          </a:xfrm>
          <a:prstGeom prst="rect">
            <a:avLst/>
          </a:prstGeom>
        </p:spPr>
      </p:pic>
    </p:spTree>
    <p:extLst>
      <p:ext uri="{BB962C8B-B14F-4D97-AF65-F5344CB8AC3E}">
        <p14:creationId xmlns:p14="http://schemas.microsoft.com/office/powerpoint/2010/main" val="2098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BB88F-2D24-400D-AAF6-8F06B738DDF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406038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BB88F-2D24-400D-AAF6-8F06B738DDF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521DB-1576-406F-A14A-5740BDA36C62}" type="slidenum">
              <a:rPr lang="en-US" smtClean="0"/>
              <a:t>‹#›</a:t>
            </a:fld>
            <a:endParaRPr lang="en-US"/>
          </a:p>
        </p:txBody>
      </p:sp>
    </p:spTree>
    <p:extLst>
      <p:ext uri="{BB962C8B-B14F-4D97-AF65-F5344CB8AC3E}">
        <p14:creationId xmlns:p14="http://schemas.microsoft.com/office/powerpoint/2010/main" val="109562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BB88F-2D24-400D-AAF6-8F06B738DDFF}"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521DB-1576-406F-A14A-5740BDA36C62}" type="slidenum">
              <a:rPr lang="en-US" smtClean="0"/>
              <a:t>‹#›</a:t>
            </a:fld>
            <a:endParaRPr lang="en-US"/>
          </a:p>
        </p:txBody>
      </p:sp>
    </p:spTree>
    <p:extLst>
      <p:ext uri="{BB962C8B-B14F-4D97-AF65-F5344CB8AC3E}">
        <p14:creationId xmlns:p14="http://schemas.microsoft.com/office/powerpoint/2010/main" val="169281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10/26/2018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defTabSz="457200"/>
            <a:fld id="{6D22F896-40B5-4ADD-8801-0D06FADFA095}" type="slidenum">
              <a:rPr lang="en-US" dirty="0">
                <a:solidFill>
                  <a:srgbClr val="5E001D"/>
                </a:solidFill>
              </a:rPr>
              <a:pPr defTabSz="457200"/>
              <a:t>‹#›</a:t>
            </a:fld>
            <a:endParaRPr lang="en-US" dirty="0">
              <a:solidFill>
                <a:srgbClr val="5E001D"/>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9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Montana sunset and highway"/>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12192001" cy="6792686"/>
          </a:xfrm>
          <a:prstGeom prst="rect">
            <a:avLst/>
          </a:prstGeom>
        </p:spPr>
      </p:pic>
      <p:sp>
        <p:nvSpPr>
          <p:cNvPr id="5" name="Title 4"/>
          <p:cNvSpPr>
            <a:spLocks noGrp="1"/>
          </p:cNvSpPr>
          <p:nvPr>
            <p:ph type="ctrTitle"/>
          </p:nvPr>
        </p:nvSpPr>
        <p:spPr>
          <a:xfrm>
            <a:off x="1524000" y="0"/>
            <a:ext cx="9144000" cy="1762582"/>
          </a:xfrm>
        </p:spPr>
        <p:txBody>
          <a:bodyPr/>
          <a:lstStyle/>
          <a:p>
            <a:r>
              <a:rPr lang="en-US" dirty="0" smtClean="0"/>
              <a:t>Cutting Edge IL Research on Rural Community Living</a:t>
            </a:r>
            <a:endParaRPr lang="en-US" dirty="0"/>
          </a:p>
        </p:txBody>
      </p:sp>
      <p:sp>
        <p:nvSpPr>
          <p:cNvPr id="8" name="TextBox 7"/>
          <p:cNvSpPr txBox="1"/>
          <p:nvPr/>
        </p:nvSpPr>
        <p:spPr>
          <a:xfrm>
            <a:off x="2723535" y="4949287"/>
            <a:ext cx="4677648" cy="1569660"/>
          </a:xfrm>
          <a:prstGeom prst="rect">
            <a:avLst/>
          </a:prstGeom>
          <a:noFill/>
        </p:spPr>
        <p:txBody>
          <a:bodyPr wrap="square" rtlCol="0">
            <a:spAutoFit/>
          </a:bodyPr>
          <a:lstStyle/>
          <a:p>
            <a:r>
              <a:rPr lang="en-US" sz="3200" dirty="0" smtClean="0">
                <a:solidFill>
                  <a:srgbClr val="FF0000"/>
                </a:solidFill>
              </a:rPr>
              <a:t>Craig </a:t>
            </a:r>
            <a:r>
              <a:rPr lang="en-US" sz="3200" dirty="0" err="1" smtClean="0">
                <a:solidFill>
                  <a:srgbClr val="FF0000"/>
                </a:solidFill>
              </a:rPr>
              <a:t>Ravesloot</a:t>
            </a:r>
            <a:endParaRPr lang="en-US" sz="3200" dirty="0" smtClean="0">
              <a:solidFill>
                <a:srgbClr val="FF0000"/>
              </a:solidFill>
            </a:endParaRPr>
          </a:p>
          <a:p>
            <a:r>
              <a:rPr lang="en-US" sz="3200" dirty="0" smtClean="0">
                <a:solidFill>
                  <a:srgbClr val="FF0000"/>
                </a:solidFill>
              </a:rPr>
              <a:t>Rayna Sage</a:t>
            </a:r>
          </a:p>
          <a:p>
            <a:r>
              <a:rPr lang="en-US" sz="3200" dirty="0" smtClean="0">
                <a:solidFill>
                  <a:srgbClr val="FF0000"/>
                </a:solidFill>
              </a:rPr>
              <a:t>Lillie </a:t>
            </a:r>
            <a:r>
              <a:rPr lang="en-US" sz="3200" dirty="0" err="1" smtClean="0">
                <a:solidFill>
                  <a:srgbClr val="FF0000"/>
                </a:solidFill>
              </a:rPr>
              <a:t>Greiman</a:t>
            </a:r>
            <a:endParaRPr lang="en-US" sz="3200" dirty="0">
              <a:solidFill>
                <a:srgbClr val="FF0000"/>
              </a:solidFill>
            </a:endParaRPr>
          </a:p>
        </p:txBody>
      </p:sp>
      <p:pic>
        <p:nvPicPr>
          <p:cNvPr id="2" name="Picture 1" descr="RTC Rural Logo Research and Training " title="RTC RURAL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2094" y="4816402"/>
            <a:ext cx="2239347" cy="1702545"/>
          </a:xfrm>
          <a:prstGeom prst="rect">
            <a:avLst/>
          </a:prstGeom>
        </p:spPr>
      </p:pic>
    </p:spTree>
    <p:extLst>
      <p:ext uri="{BB962C8B-B14F-4D97-AF65-F5344CB8AC3E}">
        <p14:creationId xmlns:p14="http://schemas.microsoft.com/office/powerpoint/2010/main" val="3725438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1113" y="0"/>
            <a:ext cx="10081635" cy="1077218"/>
          </a:xfrm>
          <a:prstGeom prst="rect">
            <a:avLst/>
          </a:prstGeom>
          <a:noFill/>
        </p:spPr>
        <p:txBody>
          <a:bodyPr wrap="square" rtlCol="0">
            <a:spAutoFit/>
          </a:bodyPr>
          <a:lstStyle/>
          <a:p>
            <a:r>
              <a:rPr lang="en-US" sz="3200" dirty="0" smtClean="0"/>
              <a:t>So, what matters (satisfaction) when people with disabilities go out to do things in their rural community?</a:t>
            </a:r>
            <a:endParaRPr lang="en-US" sz="3200" dirty="0"/>
          </a:p>
        </p:txBody>
      </p:sp>
      <p:sp>
        <p:nvSpPr>
          <p:cNvPr id="15" name="TextBox 14"/>
          <p:cNvSpPr txBox="1"/>
          <p:nvPr/>
        </p:nvSpPr>
        <p:spPr>
          <a:xfrm>
            <a:off x="1747509" y="1852011"/>
            <a:ext cx="418704" cy="646331"/>
          </a:xfrm>
          <a:prstGeom prst="rect">
            <a:avLst/>
          </a:prstGeom>
          <a:noFill/>
        </p:spPr>
        <p:txBody>
          <a:bodyPr wrap="none" rtlCol="0">
            <a:spAutoFit/>
          </a:bodyPr>
          <a:lstStyle/>
          <a:p>
            <a:r>
              <a:rPr lang="en-US" sz="3600" b="1" dirty="0" smtClean="0"/>
              <a:t>1</a:t>
            </a:r>
            <a:endParaRPr lang="en-US" b="1" dirty="0"/>
          </a:p>
        </p:txBody>
      </p:sp>
      <p:sp>
        <p:nvSpPr>
          <p:cNvPr id="16" name="TextBox 15"/>
          <p:cNvSpPr txBox="1"/>
          <p:nvPr/>
        </p:nvSpPr>
        <p:spPr>
          <a:xfrm>
            <a:off x="5834746" y="1861806"/>
            <a:ext cx="418704" cy="646331"/>
          </a:xfrm>
          <a:prstGeom prst="rect">
            <a:avLst/>
          </a:prstGeom>
          <a:noFill/>
        </p:spPr>
        <p:txBody>
          <a:bodyPr wrap="none" rtlCol="0">
            <a:spAutoFit/>
          </a:bodyPr>
          <a:lstStyle/>
          <a:p>
            <a:r>
              <a:rPr lang="en-US" sz="3600" b="1" dirty="0"/>
              <a:t>2</a:t>
            </a:r>
            <a:endParaRPr lang="en-US" b="1" dirty="0"/>
          </a:p>
        </p:txBody>
      </p:sp>
      <p:sp>
        <p:nvSpPr>
          <p:cNvPr id="17" name="TextBox 16"/>
          <p:cNvSpPr txBox="1"/>
          <p:nvPr/>
        </p:nvSpPr>
        <p:spPr>
          <a:xfrm>
            <a:off x="9727950" y="1852010"/>
            <a:ext cx="418704" cy="646331"/>
          </a:xfrm>
          <a:prstGeom prst="rect">
            <a:avLst/>
          </a:prstGeom>
          <a:noFill/>
        </p:spPr>
        <p:txBody>
          <a:bodyPr wrap="none" rtlCol="0">
            <a:spAutoFit/>
          </a:bodyPr>
          <a:lstStyle/>
          <a:p>
            <a:r>
              <a:rPr lang="en-US" sz="3600" b="1" dirty="0" smtClean="0"/>
              <a:t>3</a:t>
            </a:r>
            <a:endParaRPr lang="en-US" b="1" dirty="0"/>
          </a:p>
        </p:txBody>
      </p:sp>
      <p:sp>
        <p:nvSpPr>
          <p:cNvPr id="18" name="TextBox 17"/>
          <p:cNvSpPr txBox="1"/>
          <p:nvPr/>
        </p:nvSpPr>
        <p:spPr>
          <a:xfrm>
            <a:off x="967184" y="4953790"/>
            <a:ext cx="1846788" cy="369332"/>
          </a:xfrm>
          <a:prstGeom prst="rect">
            <a:avLst/>
          </a:prstGeom>
          <a:noFill/>
        </p:spPr>
        <p:txBody>
          <a:bodyPr wrap="none" rtlCol="0">
            <a:spAutoFit/>
          </a:bodyPr>
          <a:lstStyle/>
          <a:p>
            <a:r>
              <a:rPr lang="en-US" dirty="0" smtClean="0"/>
              <a:t>Disability Severity</a:t>
            </a:r>
            <a:endParaRPr lang="en-US" dirty="0"/>
          </a:p>
        </p:txBody>
      </p:sp>
      <p:pic>
        <p:nvPicPr>
          <p:cNvPr id="13" name="Picture 12" title="Barn Doo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81006" y="2724184"/>
            <a:ext cx="2701636" cy="2909517"/>
          </a:xfrm>
          <a:prstGeom prst="rect">
            <a:avLst/>
          </a:prstGeom>
        </p:spPr>
      </p:pic>
      <p:sp>
        <p:nvSpPr>
          <p:cNvPr id="19" name="TextBox 18"/>
          <p:cNvSpPr txBox="1"/>
          <p:nvPr/>
        </p:nvSpPr>
        <p:spPr>
          <a:xfrm>
            <a:off x="5161687" y="4991688"/>
            <a:ext cx="1805302" cy="369332"/>
          </a:xfrm>
          <a:prstGeom prst="rect">
            <a:avLst/>
          </a:prstGeom>
          <a:noFill/>
        </p:spPr>
        <p:txBody>
          <a:bodyPr wrap="none" rtlCol="0">
            <a:spAutoFit/>
          </a:bodyPr>
          <a:lstStyle/>
          <a:p>
            <a:r>
              <a:rPr lang="en-US" dirty="0" smtClean="0"/>
              <a:t>Able to just do it!</a:t>
            </a:r>
            <a:endParaRPr lang="en-US" dirty="0"/>
          </a:p>
        </p:txBody>
      </p:sp>
      <p:sp>
        <p:nvSpPr>
          <p:cNvPr id="20" name="TextBox 19"/>
          <p:cNvSpPr txBox="1"/>
          <p:nvPr/>
        </p:nvSpPr>
        <p:spPr>
          <a:xfrm>
            <a:off x="9222338" y="4947243"/>
            <a:ext cx="1560620" cy="369332"/>
          </a:xfrm>
          <a:prstGeom prst="rect">
            <a:avLst/>
          </a:prstGeom>
          <a:noFill/>
        </p:spPr>
        <p:txBody>
          <a:bodyPr wrap="none" rtlCol="0">
            <a:spAutoFit/>
          </a:bodyPr>
          <a:lstStyle/>
          <a:p>
            <a:r>
              <a:rPr lang="en-US" dirty="0" smtClean="0"/>
              <a:t>Needs are met</a:t>
            </a:r>
            <a:endParaRPr lang="en-US" dirty="0"/>
          </a:p>
        </p:txBody>
      </p:sp>
      <p:pic>
        <p:nvPicPr>
          <p:cNvPr id="14" name="Picture 13" title="Barn Doo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8651830" y="2724184"/>
            <a:ext cx="2701636" cy="2909517"/>
          </a:xfrm>
          <a:prstGeom prst="rect">
            <a:avLst/>
          </a:prstGeom>
        </p:spPr>
      </p:pic>
      <p:pic>
        <p:nvPicPr>
          <p:cNvPr id="12" name="Picture 11" title="Barn Doo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693280" y="2724184"/>
            <a:ext cx="2701636" cy="2909517"/>
          </a:xfrm>
          <a:prstGeom prst="rect">
            <a:avLst/>
          </a:prstGeom>
        </p:spPr>
      </p:pic>
      <p:pic>
        <p:nvPicPr>
          <p:cNvPr id="2" name="Picture 1" title="Rooste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62913" y="5746761"/>
            <a:ext cx="636475" cy="954713"/>
          </a:xfrm>
          <a:prstGeom prst="rect">
            <a:avLst/>
          </a:prstGeom>
        </p:spPr>
      </p:pic>
      <p:pic>
        <p:nvPicPr>
          <p:cNvPr id="3" name="Picture 2" title="Pi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3781" y="5772880"/>
            <a:ext cx="1580633" cy="888165"/>
          </a:xfrm>
          <a:prstGeom prst="rect">
            <a:avLst/>
          </a:prstGeom>
        </p:spPr>
      </p:pic>
      <p:pic>
        <p:nvPicPr>
          <p:cNvPr id="4" name="Picture 3" title="Cow"/>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63396" y="5694716"/>
            <a:ext cx="1566515" cy="1006758"/>
          </a:xfrm>
          <a:prstGeom prst="rect">
            <a:avLst/>
          </a:prstGeom>
        </p:spPr>
      </p:pic>
    </p:spTree>
    <p:extLst>
      <p:ext uri="{BB962C8B-B14F-4D97-AF65-F5344CB8AC3E}">
        <p14:creationId xmlns:p14="http://schemas.microsoft.com/office/powerpoint/2010/main" val="34402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
                                        </p:tgtEl>
                                        <p:attrNameLst>
                                          <p:attrName>ppt_h</p:attrName>
                                        </p:attrNameLst>
                                      </p:cBhvr>
                                      <p:tavLst>
                                        <p:tav tm="0">
                                          <p:val>
                                            <p:strVal val="ppt_h"/>
                                          </p:val>
                                        </p:tav>
                                        <p:tav tm="100000">
                                          <p:val>
                                            <p:strVal val="ppt_h"/>
                                          </p:val>
                                        </p:tav>
                                      </p:tavLst>
                                    </p:anim>
                                    <p:set>
                                      <p:cBhvr>
                                        <p:cTn id="9" dur="1" fill="hold">
                                          <p:stCondLst>
                                            <p:cond delay="1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12"/>
                                        </p:tgtEl>
                                      </p:cBhvr>
                                    </p:animEffect>
                                    <p:anim calcmode="lin" valueType="num">
                                      <p:cBhvr>
                                        <p:cTn id="14"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2"/>
                                        </p:tgtEl>
                                        <p:attrNameLst>
                                          <p:attrName>ppt_h</p:attrName>
                                        </p:attrNameLst>
                                      </p:cBhvr>
                                      <p:tavLst>
                                        <p:tav tm="0">
                                          <p:val>
                                            <p:strVal val="ppt_h"/>
                                          </p:val>
                                        </p:tav>
                                        <p:tav tm="100000">
                                          <p:val>
                                            <p:strVal val="ppt_h"/>
                                          </p:val>
                                        </p:tav>
                                      </p:tavLst>
                                    </p:anim>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nodeType="clickEffect">
                                  <p:stCondLst>
                                    <p:cond delay="0"/>
                                  </p:stCondLst>
                                  <p:childTnLst>
                                    <p:animEffect transition="out" filter="fade">
                                      <p:cBhvr>
                                        <p:cTn id="20" dur="2000"/>
                                        <p:tgtEl>
                                          <p:spTgt spid="14"/>
                                        </p:tgtEl>
                                      </p:cBhvr>
                                    </p:animEffect>
                                    <p:anim calcmode="lin" valueType="num">
                                      <p:cBhvr>
                                        <p:cTn id="21"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14"/>
                                        </p:tgtEl>
                                        <p:attrNameLst>
                                          <p:attrName>ppt_h</p:attrName>
                                        </p:attrNameLst>
                                      </p:cBhvr>
                                      <p:tavLst>
                                        <p:tav tm="0">
                                          <p:val>
                                            <p:strVal val="ppt_h"/>
                                          </p:val>
                                        </p:tav>
                                        <p:tav tm="100000">
                                          <p:val>
                                            <p:strVal val="ppt_h"/>
                                          </p:val>
                                        </p:tav>
                                      </p:tavLst>
                                    </p:anim>
                                    <p:set>
                                      <p:cBhvr>
                                        <p:cTn id="23" dur="1" fill="hold">
                                          <p:stCondLst>
                                            <p:cond delay="1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149290"/>
            <a:ext cx="6475444" cy="584775"/>
          </a:xfrm>
          <a:prstGeom prst="rect">
            <a:avLst/>
          </a:prstGeom>
          <a:noFill/>
        </p:spPr>
        <p:txBody>
          <a:bodyPr wrap="square" rtlCol="0">
            <a:spAutoFit/>
          </a:bodyPr>
          <a:lstStyle/>
          <a:p>
            <a:r>
              <a:rPr lang="en-US" sz="3200" dirty="0" smtClean="0"/>
              <a:t>Research stuff</a:t>
            </a:r>
            <a:endParaRPr lang="en-US" sz="3200" dirty="0"/>
          </a:p>
        </p:txBody>
      </p:sp>
      <p:sp>
        <p:nvSpPr>
          <p:cNvPr id="5" name="TextBox 4"/>
          <p:cNvSpPr txBox="1"/>
          <p:nvPr/>
        </p:nvSpPr>
        <p:spPr>
          <a:xfrm>
            <a:off x="354562" y="1710613"/>
            <a:ext cx="10366311" cy="5509200"/>
          </a:xfrm>
          <a:prstGeom prst="rect">
            <a:avLst/>
          </a:prstGeom>
          <a:noFill/>
        </p:spPr>
        <p:txBody>
          <a:bodyPr wrap="square" rtlCol="0">
            <a:spAutoFit/>
          </a:bodyPr>
          <a:lstStyle/>
          <a:p>
            <a:r>
              <a:rPr lang="en-US" sz="3200" dirty="0" smtClean="0"/>
              <a:t>Where?  </a:t>
            </a:r>
          </a:p>
          <a:p>
            <a:pPr marL="914400" lvl="1" indent="-457200">
              <a:buFont typeface="Arial" panose="020B0604020202020204" pitchFamily="34" charset="0"/>
              <a:buChar char="•"/>
            </a:pPr>
            <a:r>
              <a:rPr lang="en-US" sz="3200" dirty="0" smtClean="0"/>
              <a:t>Small towns in Montana and Idaho</a:t>
            </a:r>
          </a:p>
          <a:p>
            <a:r>
              <a:rPr lang="en-US" sz="3200" dirty="0" smtClean="0"/>
              <a:t>Who? </a:t>
            </a:r>
          </a:p>
          <a:p>
            <a:pPr marL="914400" lvl="1" indent="-457200">
              <a:buFont typeface="Arial" panose="020B0604020202020204" pitchFamily="34" charset="0"/>
              <a:buChar char="•"/>
            </a:pPr>
            <a:r>
              <a:rPr lang="en-US" sz="3200" dirty="0" smtClean="0"/>
              <a:t>People who answered yes to disability questions</a:t>
            </a:r>
          </a:p>
          <a:p>
            <a:pPr lvl="2"/>
            <a:r>
              <a:rPr lang="en-US" sz="3200" dirty="0"/>
              <a:t>“Had difficulty doing errands alone such as visiting 		a doctor’s office or shopping.” (rating 0-10</a:t>
            </a:r>
            <a:r>
              <a:rPr lang="en-US" sz="3200" dirty="0" smtClean="0"/>
              <a:t>)</a:t>
            </a:r>
          </a:p>
          <a:p>
            <a:r>
              <a:rPr lang="en-US" sz="3200" dirty="0" smtClean="0"/>
              <a:t>How? </a:t>
            </a:r>
          </a:p>
          <a:p>
            <a:pPr marL="914400" lvl="1" indent="-457200">
              <a:buFont typeface="Arial" panose="020B0604020202020204" pitchFamily="34" charset="0"/>
              <a:buChar char="•"/>
            </a:pPr>
            <a:r>
              <a:rPr lang="en-US" sz="3200" dirty="0" smtClean="0"/>
              <a:t>Used smartphones to ask questions when people left home and stayed somewhere for 10 minutes</a:t>
            </a:r>
          </a:p>
          <a:p>
            <a:r>
              <a:rPr lang="en-US" sz="3200" dirty="0"/>
              <a:t>	</a:t>
            </a:r>
            <a:r>
              <a:rPr lang="en-US" sz="3200" dirty="0" smtClean="0"/>
              <a:t>	“How satisfied are you with this activity?”</a:t>
            </a:r>
          </a:p>
          <a:p>
            <a:r>
              <a:rPr lang="en-US" sz="3200" dirty="0"/>
              <a:t>	</a:t>
            </a:r>
            <a:r>
              <a:rPr lang="en-US" sz="3200" dirty="0" smtClean="0"/>
              <a:t>	</a:t>
            </a:r>
            <a:endParaRPr lang="en-US" sz="3200" dirty="0"/>
          </a:p>
        </p:txBody>
      </p:sp>
    </p:spTree>
    <p:extLst>
      <p:ext uri="{BB962C8B-B14F-4D97-AF65-F5344CB8AC3E}">
        <p14:creationId xmlns:p14="http://schemas.microsoft.com/office/powerpoint/2010/main" val="56927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 10: Thinking about where you are now, rate the following.&#10;There is a good fit between what this place offers me and what I need. Not at all, slightly, somewhat, mederately Very Much.&#10;&#10;Question 11: Thinking about where you are now, rate the following. I have the ability to meet the demands of the situation.&#10;Not at all, slightly, somewhat, moderately, very much" title="Survey Ques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98719" y="1942760"/>
            <a:ext cx="7029297" cy="4651651"/>
          </a:xfrm>
          <a:prstGeom prst="rect">
            <a:avLst/>
          </a:prstGeom>
        </p:spPr>
      </p:pic>
      <p:sp>
        <p:nvSpPr>
          <p:cNvPr id="3" name="TextBox 2"/>
          <p:cNvSpPr txBox="1"/>
          <p:nvPr/>
        </p:nvSpPr>
        <p:spPr>
          <a:xfrm>
            <a:off x="209684" y="94493"/>
            <a:ext cx="5958298" cy="769441"/>
          </a:xfrm>
          <a:prstGeom prst="rect">
            <a:avLst/>
          </a:prstGeom>
          <a:noFill/>
        </p:spPr>
        <p:txBody>
          <a:bodyPr wrap="none" rtlCol="0">
            <a:spAutoFit/>
          </a:bodyPr>
          <a:lstStyle/>
          <a:p>
            <a:r>
              <a:rPr lang="en-US" sz="4400" dirty="0" smtClean="0"/>
              <a:t>In the moment questions</a:t>
            </a:r>
            <a:endParaRPr lang="en-US" sz="4400" dirty="0"/>
          </a:p>
        </p:txBody>
      </p:sp>
    </p:spTree>
    <p:extLst>
      <p:ext uri="{BB962C8B-B14F-4D97-AF65-F5344CB8AC3E}">
        <p14:creationId xmlns:p14="http://schemas.microsoft.com/office/powerpoint/2010/main" val="313216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Wheelchair Disability severit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9323" y="2496518"/>
            <a:ext cx="1944793" cy="2548349"/>
          </a:xfrm>
          <a:prstGeom prst="rect">
            <a:avLst/>
          </a:prstGeom>
        </p:spPr>
      </p:pic>
      <p:pic>
        <p:nvPicPr>
          <p:cNvPr id="4" name="Picture 3" title="Wheelchair user going down s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4166" y="2496518"/>
            <a:ext cx="2536156" cy="2572735"/>
          </a:xfrm>
          <a:prstGeom prst="rect">
            <a:avLst/>
          </a:prstGeom>
        </p:spPr>
      </p:pic>
      <p:pic>
        <p:nvPicPr>
          <p:cNvPr id="5" name="Picture 4" title="Wheelchair user using a ramp"/>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37829" y="2496518"/>
            <a:ext cx="1920406" cy="2548349"/>
          </a:xfrm>
          <a:prstGeom prst="rect">
            <a:avLst/>
          </a:prstGeom>
        </p:spPr>
      </p:pic>
      <p:sp>
        <p:nvSpPr>
          <p:cNvPr id="6" name="TextBox 5"/>
          <p:cNvSpPr txBox="1"/>
          <p:nvPr/>
        </p:nvSpPr>
        <p:spPr>
          <a:xfrm>
            <a:off x="141315" y="108066"/>
            <a:ext cx="8890718" cy="584775"/>
          </a:xfrm>
          <a:prstGeom prst="rect">
            <a:avLst/>
          </a:prstGeom>
          <a:noFill/>
        </p:spPr>
        <p:txBody>
          <a:bodyPr wrap="square" rtlCol="0">
            <a:spAutoFit/>
          </a:bodyPr>
          <a:lstStyle/>
          <a:p>
            <a:r>
              <a:rPr lang="en-US" sz="3200" dirty="0" smtClean="0"/>
              <a:t>Results:  Two of three matter and one does not!</a:t>
            </a:r>
            <a:endParaRPr lang="en-US" sz="3200" dirty="0"/>
          </a:p>
        </p:txBody>
      </p:sp>
      <p:sp>
        <p:nvSpPr>
          <p:cNvPr id="7" name="&quot;No&quot; Symbol 6" title="No Symbol"/>
          <p:cNvSpPr/>
          <p:nvPr/>
        </p:nvSpPr>
        <p:spPr>
          <a:xfrm>
            <a:off x="1357349" y="2174367"/>
            <a:ext cx="3000895" cy="3034145"/>
          </a:xfrm>
          <a:prstGeom prst="noSmoking">
            <a:avLst>
              <a:gd name="adj" fmla="val 90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title="Roasted turkey, live pig, live cow"/>
          <p:cNvGrpSpPr/>
          <p:nvPr/>
        </p:nvGrpSpPr>
        <p:grpSpPr>
          <a:xfrm>
            <a:off x="2024742" y="5530663"/>
            <a:ext cx="8657575" cy="1005927"/>
            <a:chOff x="1976910" y="5530663"/>
            <a:chExt cx="9025630" cy="1005927"/>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693298" y="5530663"/>
              <a:ext cx="6309242" cy="1005927"/>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76910" y="5530663"/>
              <a:ext cx="1761771" cy="991290"/>
            </a:xfrm>
            <a:prstGeom prst="rect">
              <a:avLst/>
            </a:prstGeom>
          </p:spPr>
        </p:pic>
      </p:grpSp>
    </p:spTree>
    <p:extLst>
      <p:ext uri="{BB962C8B-B14F-4D97-AF65-F5344CB8AC3E}">
        <p14:creationId xmlns:p14="http://schemas.microsoft.com/office/powerpoint/2010/main" val="9545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546" y="111967"/>
            <a:ext cx="3919086" cy="584775"/>
          </a:xfrm>
          <a:prstGeom prst="rect">
            <a:avLst/>
          </a:prstGeom>
          <a:noFill/>
        </p:spPr>
        <p:txBody>
          <a:bodyPr wrap="none" rtlCol="0">
            <a:spAutoFit/>
          </a:bodyPr>
          <a:lstStyle/>
          <a:p>
            <a:r>
              <a:rPr lang="en-US" sz="3200" dirty="0" smtClean="0"/>
              <a:t>What does this mean?</a:t>
            </a:r>
            <a:endParaRPr lang="en-US" sz="3200" dirty="0"/>
          </a:p>
        </p:txBody>
      </p:sp>
      <p:sp>
        <p:nvSpPr>
          <p:cNvPr id="3" name="TextBox 2"/>
          <p:cNvSpPr txBox="1"/>
          <p:nvPr/>
        </p:nvSpPr>
        <p:spPr>
          <a:xfrm>
            <a:off x="485192" y="2034073"/>
            <a:ext cx="11532637"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Difficulty in going out was not related to satisfaction for the people in this study.</a:t>
            </a:r>
          </a:p>
          <a:p>
            <a:pPr marL="457200" indent="-457200">
              <a:buFont typeface="Arial" panose="020B0604020202020204" pitchFamily="34" charset="0"/>
              <a:buChar char="•"/>
            </a:pPr>
            <a:r>
              <a:rPr lang="en-US" sz="3200" dirty="0" smtClean="0"/>
              <a:t>Being capable of participating was strongly related to satisfaction, but it was not their ability that mattered the most.</a:t>
            </a:r>
          </a:p>
          <a:p>
            <a:pPr marL="457200" indent="-457200">
              <a:buFont typeface="Arial" panose="020B0604020202020204" pitchFamily="34" charset="0"/>
              <a:buChar char="•"/>
            </a:pPr>
            <a:r>
              <a:rPr lang="en-US" sz="3200" dirty="0" smtClean="0"/>
              <a:t>Instead, getting needs met when participating in community matters the most.</a:t>
            </a:r>
          </a:p>
          <a:p>
            <a:pPr marL="457200" indent="-457200">
              <a:buFont typeface="Arial" panose="020B0604020202020204" pitchFamily="34" charset="0"/>
              <a:buChar char="•"/>
            </a:pPr>
            <a:r>
              <a:rPr lang="en-US" sz="3200" dirty="0" smtClean="0"/>
              <a:t>Does it matter how needs get met (e.g., ramps versus assistance)?</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751250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861" y="102635"/>
            <a:ext cx="5141168" cy="646331"/>
          </a:xfrm>
          <a:prstGeom prst="rect">
            <a:avLst/>
          </a:prstGeom>
          <a:noFill/>
        </p:spPr>
        <p:txBody>
          <a:bodyPr wrap="square" rtlCol="0">
            <a:spAutoFit/>
          </a:bodyPr>
          <a:lstStyle/>
          <a:p>
            <a:r>
              <a:rPr lang="en-US" sz="3600" dirty="0" smtClean="0"/>
              <a:t>For your consideration:</a:t>
            </a:r>
            <a:endParaRPr lang="en-US" sz="3600" dirty="0"/>
          </a:p>
        </p:txBody>
      </p:sp>
      <p:sp>
        <p:nvSpPr>
          <p:cNvPr id="4" name="TextBox 3"/>
          <p:cNvSpPr txBox="1"/>
          <p:nvPr/>
        </p:nvSpPr>
        <p:spPr>
          <a:xfrm>
            <a:off x="690465" y="2034073"/>
            <a:ext cx="11122089"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What do these results mean for community access and universal design?</a:t>
            </a:r>
          </a:p>
          <a:p>
            <a:pPr marL="457200" indent="-457200">
              <a:buFont typeface="Arial" panose="020B0604020202020204" pitchFamily="34" charset="0"/>
              <a:buChar char="•"/>
            </a:pPr>
            <a:r>
              <a:rPr lang="en-US" sz="3200" dirty="0" smtClean="0"/>
              <a:t>How does rural culture create dependence, independence and interdependence?</a:t>
            </a:r>
          </a:p>
          <a:p>
            <a:pPr marL="457200" indent="-457200">
              <a:buFont typeface="Arial" panose="020B0604020202020204" pitchFamily="34" charset="0"/>
              <a:buChar char="•"/>
            </a:pPr>
            <a:r>
              <a:rPr lang="en-US" sz="3200" dirty="0" smtClean="0"/>
              <a:t>What is the role of IL in creating rural community culture?</a:t>
            </a:r>
          </a:p>
          <a:p>
            <a:pPr lvl="2"/>
            <a:r>
              <a:rPr lang="en-US" sz="3200" dirty="0" smtClean="0"/>
              <a:t>In plain English, </a:t>
            </a:r>
            <a:r>
              <a:rPr lang="en-US" sz="3200" i="1" dirty="0" smtClean="0"/>
              <a:t>what can CILs do to change how rural people’s needs are met when they are out in their community?</a:t>
            </a:r>
          </a:p>
        </p:txBody>
      </p:sp>
    </p:spTree>
    <p:extLst>
      <p:ext uri="{BB962C8B-B14F-4D97-AF65-F5344CB8AC3E}">
        <p14:creationId xmlns:p14="http://schemas.microsoft.com/office/powerpoint/2010/main" val="59146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500" cap="none" dirty="0" smtClean="0"/>
              <a:t>Rural events: Why inclusion matters and how it happens</a:t>
            </a:r>
            <a:endParaRPr lang="en-US" sz="4500" cap="none" dirty="0"/>
          </a:p>
        </p:txBody>
      </p:sp>
      <p:sp>
        <p:nvSpPr>
          <p:cNvPr id="5" name="Subtitle 4"/>
          <p:cNvSpPr>
            <a:spLocks noGrp="1"/>
          </p:cNvSpPr>
          <p:nvPr>
            <p:ph type="subTitle" idx="1"/>
          </p:nvPr>
        </p:nvSpPr>
        <p:spPr>
          <a:xfrm>
            <a:off x="3433934" y="3531203"/>
            <a:ext cx="8329698" cy="2795455"/>
          </a:xfrm>
        </p:spPr>
        <p:txBody>
          <a:bodyPr>
            <a:normAutofit/>
          </a:bodyPr>
          <a:lstStyle/>
          <a:p>
            <a:pPr>
              <a:lnSpc>
                <a:spcPct val="100000"/>
              </a:lnSpc>
            </a:pPr>
            <a:r>
              <a:rPr lang="en-US" sz="2100" cap="none" dirty="0" smtClean="0"/>
              <a:t>Rayna Sage, Erin Flores, and Craig Ravesloot </a:t>
            </a:r>
          </a:p>
          <a:p>
            <a:pPr>
              <a:lnSpc>
                <a:spcPct val="100000"/>
              </a:lnSpc>
            </a:pPr>
            <a:r>
              <a:rPr lang="en-US" sz="2000" cap="none" dirty="0" smtClean="0"/>
              <a:t>October 6, 2018 </a:t>
            </a:r>
          </a:p>
          <a:p>
            <a:pPr>
              <a:lnSpc>
                <a:spcPct val="100000"/>
              </a:lnSpc>
            </a:pPr>
            <a:r>
              <a:rPr lang="en-US" sz="2000" cap="none" dirty="0" smtClean="0"/>
              <a:t>Annual Meeting of APRIL</a:t>
            </a:r>
          </a:p>
          <a:p>
            <a:pPr>
              <a:lnSpc>
                <a:spcPct val="100000"/>
              </a:lnSpc>
            </a:pPr>
            <a:r>
              <a:rPr lang="en-US" sz="2000" cap="none" dirty="0" smtClean="0"/>
              <a:t>Denver, CO</a:t>
            </a:r>
          </a:p>
        </p:txBody>
      </p:sp>
      <p:sp>
        <p:nvSpPr>
          <p:cNvPr id="6" name="TextBox 5"/>
          <p:cNvSpPr txBox="1"/>
          <p:nvPr/>
        </p:nvSpPr>
        <p:spPr>
          <a:xfrm>
            <a:off x="10515600" y="5357509"/>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82088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10134995" cy="1049235"/>
          </a:xfrm>
        </p:spPr>
        <p:txBody>
          <a:bodyPr>
            <a:normAutofit fontScale="90000"/>
          </a:bodyPr>
          <a:lstStyle/>
          <a:p>
            <a:r>
              <a:rPr lang="en-US" sz="4000" cap="none" dirty="0" smtClean="0"/>
              <a:t>Cultural reproduction, rural events, and disability</a:t>
            </a:r>
            <a:endParaRPr lang="en-US" sz="4000" cap="none" dirty="0"/>
          </a:p>
        </p:txBody>
      </p:sp>
      <p:sp>
        <p:nvSpPr>
          <p:cNvPr id="3" name="Content Placeholder 2"/>
          <p:cNvSpPr>
            <a:spLocks noGrp="1"/>
          </p:cNvSpPr>
          <p:nvPr>
            <p:ph idx="1"/>
          </p:nvPr>
        </p:nvSpPr>
        <p:spPr>
          <a:xfrm>
            <a:off x="1451579" y="2015732"/>
            <a:ext cx="9821845" cy="4273857"/>
          </a:xfrm>
        </p:spPr>
        <p:txBody>
          <a:bodyPr>
            <a:normAutofit/>
          </a:bodyPr>
          <a:lstStyle/>
          <a:p>
            <a:r>
              <a:rPr lang="en-US" sz="3000" dirty="0" smtClean="0"/>
              <a:t>What is cultural reproduction?</a:t>
            </a:r>
          </a:p>
          <a:p>
            <a:pPr lvl="1"/>
            <a:r>
              <a:rPr lang="en-US" sz="2800" dirty="0" smtClean="0"/>
              <a:t>Created shared norms that we perform, adapt, or challenge</a:t>
            </a:r>
          </a:p>
          <a:p>
            <a:pPr lvl="1"/>
            <a:r>
              <a:rPr lang="en-US" sz="2800" dirty="0" smtClean="0"/>
              <a:t>Example: How do we ask for and receive “help”?</a:t>
            </a:r>
          </a:p>
          <a:p>
            <a:endParaRPr lang="en-US" sz="3000" dirty="0" smtClean="0"/>
          </a:p>
        </p:txBody>
      </p:sp>
      <p:sp>
        <p:nvSpPr>
          <p:cNvPr id="5" name="TextBox 4"/>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2736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80214"/>
            <a:ext cx="9603275" cy="673540"/>
          </a:xfrm>
        </p:spPr>
        <p:txBody>
          <a:bodyPr>
            <a:normAutofit fontScale="90000"/>
          </a:bodyPr>
          <a:lstStyle/>
          <a:p>
            <a:r>
              <a:rPr lang="en-US" sz="4000" cap="none" dirty="0" smtClean="0"/>
              <a:t>Cultural reproduction in rural community events</a:t>
            </a:r>
            <a:endParaRPr lang="en-US" sz="4000" cap="none" dirty="0"/>
          </a:p>
        </p:txBody>
      </p:sp>
      <p:sp>
        <p:nvSpPr>
          <p:cNvPr id="3" name="Content Placeholder 2"/>
          <p:cNvSpPr>
            <a:spLocks noGrp="1"/>
          </p:cNvSpPr>
          <p:nvPr>
            <p:ph idx="1"/>
          </p:nvPr>
        </p:nvSpPr>
        <p:spPr>
          <a:xfrm>
            <a:off x="5455227" y="2015732"/>
            <a:ext cx="5599627" cy="3608891"/>
          </a:xfrm>
        </p:spPr>
        <p:txBody>
          <a:bodyPr>
            <a:normAutofit lnSpcReduction="10000"/>
          </a:bodyPr>
          <a:lstStyle/>
          <a:p>
            <a:r>
              <a:rPr lang="en-US" sz="2600" dirty="0" smtClean="0"/>
              <a:t>A physical and social space where culture can be maintained or changed</a:t>
            </a:r>
          </a:p>
          <a:p>
            <a:r>
              <a:rPr lang="en-US" sz="2600" dirty="0" smtClean="0"/>
              <a:t>People with privilege control decision-making processes</a:t>
            </a:r>
          </a:p>
          <a:p>
            <a:r>
              <a:rPr lang="en-US" sz="2600" dirty="0" smtClean="0"/>
              <a:t>Meet the tension between </a:t>
            </a:r>
            <a:endParaRPr lang="en-US" sz="2600" dirty="0"/>
          </a:p>
          <a:p>
            <a:pPr lvl="1">
              <a:buFont typeface="Wingdings" panose="05000000000000000000" pitchFamily="2" charset="2"/>
              <a:buChar char="q"/>
            </a:pPr>
            <a:r>
              <a:rPr lang="en-US" sz="2400" dirty="0" smtClean="0"/>
              <a:t>maintaining tradition and history and</a:t>
            </a:r>
          </a:p>
          <a:p>
            <a:pPr lvl="1">
              <a:buFont typeface="Wingdings" panose="05000000000000000000" pitchFamily="2" charset="2"/>
              <a:buChar char="q"/>
            </a:pPr>
            <a:r>
              <a:rPr lang="en-US" sz="2400" dirty="0" smtClean="0"/>
              <a:t>making changes to be more inclusive</a:t>
            </a:r>
            <a:endParaRPr lang="en-US" sz="2200" dirty="0"/>
          </a:p>
        </p:txBody>
      </p:sp>
      <p:sp>
        <p:nvSpPr>
          <p:cNvPr id="7" name="TextBox 6"/>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descr="Pictured here is a faded wooden boardwalk at ground-level, surrounded by green grass. At the end of the boardwalk stands a small wooden building surrounded by a half a dozen adults and children using it's shade. One woman is sitting on the boardwalk near the one step entry to the building." title="Wooden boardwal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846295" y="2546587"/>
            <a:ext cx="4842267" cy="3631700"/>
          </a:xfrm>
          <a:prstGeom prst="rect">
            <a:avLst/>
          </a:prstGeom>
        </p:spPr>
      </p:pic>
    </p:spTree>
    <p:extLst>
      <p:ext uri="{BB962C8B-B14F-4D97-AF65-F5344CB8AC3E}">
        <p14:creationId xmlns:p14="http://schemas.microsoft.com/office/powerpoint/2010/main" val="2304848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smtClean="0"/>
              <a:t>Research Questions</a:t>
            </a:r>
            <a:endParaRPr lang="en-US" sz="4000" cap="none" dirty="0"/>
          </a:p>
        </p:txBody>
      </p:sp>
      <p:sp>
        <p:nvSpPr>
          <p:cNvPr id="3" name="Content Placeholder 2"/>
          <p:cNvSpPr>
            <a:spLocks noGrp="1"/>
          </p:cNvSpPr>
          <p:nvPr>
            <p:ph idx="1"/>
          </p:nvPr>
        </p:nvSpPr>
        <p:spPr>
          <a:xfrm>
            <a:off x="1330999" y="2081026"/>
            <a:ext cx="6617383" cy="3450613"/>
          </a:xfrm>
        </p:spPr>
        <p:txBody>
          <a:bodyPr>
            <a:noAutofit/>
          </a:bodyPr>
          <a:lstStyle/>
          <a:p>
            <a:pPr lvl="0"/>
            <a:r>
              <a:rPr lang="en-US" sz="2600" dirty="0" smtClean="0"/>
              <a:t>What are the benefits of participating in rural community events?</a:t>
            </a:r>
          </a:p>
          <a:p>
            <a:pPr lvl="0"/>
            <a:r>
              <a:rPr lang="en-US" sz="2600" dirty="0" smtClean="0"/>
              <a:t>How are people with disabilities included and excluded?</a:t>
            </a:r>
            <a:endParaRPr lang="en-US" sz="2600" dirty="0"/>
          </a:p>
        </p:txBody>
      </p:sp>
      <p:pic>
        <p:nvPicPr>
          <p:cNvPr id="5" name="Picture 4" descr="The sun is beginning to burst through a spattering of clouds in an otherwise blue above the small hills in the distance along a two-lane highway." title="Sunrise in Southwestern Montana"/>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8229278" y="2015732"/>
            <a:ext cx="3847896" cy="3977295"/>
          </a:xfrm>
          <a:prstGeom prst="rect">
            <a:avLst/>
          </a:prstGeom>
        </p:spPr>
      </p:pic>
      <p:sp>
        <p:nvSpPr>
          <p:cNvPr id="7" name="TextBox 6"/>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5350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325563"/>
          </a:xfrm>
        </p:spPr>
        <p:txBody>
          <a:bodyPr/>
          <a:lstStyle/>
          <a:p>
            <a:r>
              <a:rPr lang="en-US" dirty="0" smtClean="0"/>
              <a:t>Acknowledgements</a:t>
            </a:r>
            <a:endParaRPr lang="en-US" dirty="0"/>
          </a:p>
        </p:txBody>
      </p:sp>
      <p:sp>
        <p:nvSpPr>
          <p:cNvPr id="4" name="Rectangle 3"/>
          <p:cNvSpPr/>
          <p:nvPr/>
        </p:nvSpPr>
        <p:spPr>
          <a:xfrm>
            <a:off x="207084" y="5690825"/>
            <a:ext cx="11558818" cy="923330"/>
          </a:xfrm>
          <a:prstGeom prst="rect">
            <a:avLst/>
          </a:prstGeom>
        </p:spPr>
        <p:txBody>
          <a:bodyPr wrap="square">
            <a:spAutoFit/>
          </a:bodyPr>
          <a:lstStyle/>
          <a:p>
            <a:r>
              <a:rPr lang="en-US" dirty="0" smtClean="0"/>
              <a:t>This research was supported by grant #90RT5025 from the National Institute on Disability, Independent Living, and Rehabilitation Research within the Administration for Community Living. The opinions reflect those of the authors and are not necessarily those of the funding agency.</a:t>
            </a:r>
            <a:endParaRPr lang="en-US" dirty="0"/>
          </a:p>
        </p:txBody>
      </p:sp>
      <p:sp>
        <p:nvSpPr>
          <p:cNvPr id="5" name="TextBox 4"/>
          <p:cNvSpPr txBox="1"/>
          <p:nvPr/>
        </p:nvSpPr>
        <p:spPr>
          <a:xfrm>
            <a:off x="718457" y="2146041"/>
            <a:ext cx="9629192"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Rural people who participated in our research</a:t>
            </a:r>
          </a:p>
          <a:p>
            <a:pPr marL="457200" indent="-457200">
              <a:buFont typeface="Arial" panose="020B0604020202020204" pitchFamily="34" charset="0"/>
              <a:buChar char="•"/>
            </a:pPr>
            <a:r>
              <a:rPr lang="en-US" sz="3200" dirty="0" smtClean="0"/>
              <a:t>CIL staff who have guided and facilitated what we do</a:t>
            </a:r>
          </a:p>
          <a:p>
            <a:pPr marL="457200" indent="-457200">
              <a:buFont typeface="Arial" panose="020B0604020202020204" pitchFamily="34" charset="0"/>
              <a:buChar char="•"/>
            </a:pPr>
            <a:r>
              <a:rPr lang="en-US" sz="3200" dirty="0" smtClean="0"/>
              <a:t>APRIL, Billy and Mary for consistent support</a:t>
            </a:r>
          </a:p>
          <a:p>
            <a:pPr marL="457200" indent="-457200">
              <a:buFont typeface="Arial" panose="020B0604020202020204" pitchFamily="34" charset="0"/>
              <a:buChar char="•"/>
            </a:pPr>
            <a:r>
              <a:rPr lang="en-US" sz="3200" dirty="0" smtClean="0"/>
              <a:t>The University of Montana </a:t>
            </a:r>
          </a:p>
          <a:p>
            <a:pPr marL="457200" indent="-457200">
              <a:buFont typeface="Arial" panose="020B0604020202020204" pitchFamily="34" charset="0"/>
              <a:buChar char="•"/>
            </a:pPr>
            <a:r>
              <a:rPr lang="en-US" sz="3200" dirty="0" smtClean="0"/>
              <a:t>NIDILRR at the Administration for Community Living</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389609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8826" y="489099"/>
            <a:ext cx="8394641" cy="1129610"/>
          </a:xfrm>
        </p:spPr>
        <p:txBody>
          <a:bodyPr>
            <a:normAutofit/>
          </a:bodyPr>
          <a:lstStyle/>
          <a:p>
            <a:r>
              <a:rPr lang="en-US" sz="4000" cap="none" dirty="0" smtClean="0"/>
              <a:t>This study, rural Western </a:t>
            </a:r>
            <a:r>
              <a:rPr lang="en-US" sz="4000" cap="none" dirty="0"/>
              <a:t>Montana</a:t>
            </a:r>
            <a:br>
              <a:rPr lang="en-US" sz="4000" cap="none" dirty="0"/>
            </a:br>
            <a:r>
              <a:rPr lang="en-US" sz="2200" cap="none" dirty="0"/>
              <a:t>Identifying characteristics have been changed to protect confidentiality </a:t>
            </a:r>
          </a:p>
        </p:txBody>
      </p:sp>
      <p:sp>
        <p:nvSpPr>
          <p:cNvPr id="5" name="Oval 4"/>
          <p:cNvSpPr/>
          <p:nvPr/>
        </p:nvSpPr>
        <p:spPr>
          <a:xfrm>
            <a:off x="2805831" y="2103026"/>
            <a:ext cx="4986164" cy="4183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a:ea typeface="+mn-ea"/>
                <a:cs typeface="+mn-cs"/>
              </a:rPr>
              <a:t>63 “In the moment” interviews at 6 rural community events in the summer of 2017</a:t>
            </a:r>
            <a:endParaRPr kumimoji="0" lang="en-US" sz="3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7" name="Picture 6" descr="This sign is like many that sprung up across the pacific Northwest during the late 80s and 90s when the Spotted Owl was put on the Endangered Species list, contributing to the closure of some timberlands from being harvested. It is bright, almost neon yellow, with block black spray-painted letters that say &quot;THIS BUSINESS SUPPORTED BY TIMBER DOLLARS&quot;" title="Supported by Timer Dollars Sig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62215" y="5112974"/>
            <a:ext cx="3576747" cy="1587859"/>
          </a:xfrm>
          <a:prstGeom prst="rect">
            <a:avLst/>
          </a:prstGeom>
        </p:spPr>
      </p:pic>
      <p:pic>
        <p:nvPicPr>
          <p:cNvPr id="10" name="Picture 9" descr="This is a wooden sign painted white that states in all caps &quot;ELDERS&quot; and below it &quot;HANDICAP&quot; in carved out black letters to signify reserved parking near a powwow event." title="Elders Handicap Sig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6034" y="1619023"/>
            <a:ext cx="2209926" cy="1893047"/>
          </a:xfrm>
          <a:prstGeom prst="rect">
            <a:avLst/>
          </a:prstGeom>
        </p:spPr>
      </p:pic>
      <p:sp>
        <p:nvSpPr>
          <p:cNvPr id="11" name="TextBox 10"/>
          <p:cNvSpPr txBox="1"/>
          <p:nvPr/>
        </p:nvSpPr>
        <p:spPr>
          <a:xfrm>
            <a:off x="6789539" y="1742362"/>
            <a:ext cx="186461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Arts Festival</a:t>
            </a:r>
          </a:p>
        </p:txBody>
      </p:sp>
      <p:sp>
        <p:nvSpPr>
          <p:cNvPr id="14" name="TextBox 13"/>
          <p:cNvSpPr txBox="1"/>
          <p:nvPr/>
        </p:nvSpPr>
        <p:spPr>
          <a:xfrm>
            <a:off x="7721846" y="2963893"/>
            <a:ext cx="2646815"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Community Picnic</a:t>
            </a:r>
          </a:p>
        </p:txBody>
      </p:sp>
      <p:sp>
        <p:nvSpPr>
          <p:cNvPr id="15" name="TextBox 14"/>
          <p:cNvSpPr txBox="1"/>
          <p:nvPr/>
        </p:nvSpPr>
        <p:spPr>
          <a:xfrm>
            <a:off x="1552572" y="6092390"/>
            <a:ext cx="247478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Hometown Days</a:t>
            </a:r>
          </a:p>
        </p:txBody>
      </p:sp>
      <p:sp>
        <p:nvSpPr>
          <p:cNvPr id="16" name="TextBox 15"/>
          <p:cNvSpPr txBox="1"/>
          <p:nvPr/>
        </p:nvSpPr>
        <p:spPr>
          <a:xfrm>
            <a:off x="1546678" y="4953616"/>
            <a:ext cx="1085554"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Rodeo</a:t>
            </a:r>
          </a:p>
        </p:txBody>
      </p:sp>
      <p:sp>
        <p:nvSpPr>
          <p:cNvPr id="17" name="TextBox 16"/>
          <p:cNvSpPr txBox="1"/>
          <p:nvPr/>
        </p:nvSpPr>
        <p:spPr>
          <a:xfrm>
            <a:off x="756054" y="3814842"/>
            <a:ext cx="142314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Powwow</a:t>
            </a:r>
          </a:p>
        </p:txBody>
      </p:sp>
      <p:sp>
        <p:nvSpPr>
          <p:cNvPr id="18" name="TextBox 17"/>
          <p:cNvSpPr txBox="1"/>
          <p:nvPr/>
        </p:nvSpPr>
        <p:spPr>
          <a:xfrm>
            <a:off x="7965594" y="4185424"/>
            <a:ext cx="3512180"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Gill Sans MT" panose="020B0502020104020203"/>
                <a:ea typeface="+mn-ea"/>
                <a:cs typeface="+mn-cs"/>
              </a:rPr>
              <a:t>Ghost Town Celebration</a:t>
            </a:r>
          </a:p>
        </p:txBody>
      </p:sp>
      <p:sp>
        <p:nvSpPr>
          <p:cNvPr id="20" name="TextBox 19"/>
          <p:cNvSpPr txBox="1"/>
          <p:nvPr/>
        </p:nvSpPr>
        <p:spPr>
          <a:xfrm>
            <a:off x="10442655" y="81401"/>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19061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4521"/>
            <a:ext cx="9884903" cy="769233"/>
          </a:xfrm>
        </p:spPr>
        <p:txBody>
          <a:bodyPr>
            <a:normAutofit/>
          </a:bodyPr>
          <a:lstStyle/>
          <a:p>
            <a:pPr algn="ctr"/>
            <a:r>
              <a:rPr lang="en-US" sz="4000" cap="none" dirty="0" smtClean="0"/>
              <a:t>Benefits: Connecting and reconnecting</a:t>
            </a:r>
            <a:endParaRPr lang="en-US" sz="4000" cap="none" dirty="0"/>
          </a:p>
        </p:txBody>
      </p:sp>
      <p:sp>
        <p:nvSpPr>
          <p:cNvPr id="3" name="Content Placeholder 2"/>
          <p:cNvSpPr>
            <a:spLocks noGrp="1"/>
          </p:cNvSpPr>
          <p:nvPr>
            <p:ph idx="1"/>
          </p:nvPr>
        </p:nvSpPr>
        <p:spPr>
          <a:xfrm>
            <a:off x="4426527" y="2015732"/>
            <a:ext cx="6909955" cy="3450613"/>
          </a:xfrm>
        </p:spPr>
        <p:txBody>
          <a:bodyPr>
            <a:normAutofit lnSpcReduction="10000"/>
          </a:bodyPr>
          <a:lstStyle/>
          <a:p>
            <a:pPr lvl="1"/>
            <a:r>
              <a:rPr lang="en-US" sz="2400" dirty="0" smtClean="0"/>
              <a:t>“</a:t>
            </a:r>
            <a:r>
              <a:rPr lang="en-US" sz="2400" dirty="0"/>
              <a:t>It's a good way to meet new people, but also reconnect with, you know</a:t>
            </a:r>
            <a:r>
              <a:rPr lang="en-US" sz="2400" dirty="0" smtClean="0"/>
              <a:t>…”</a:t>
            </a:r>
          </a:p>
          <a:p>
            <a:pPr marL="457200" lvl="1" indent="0">
              <a:buNone/>
            </a:pPr>
            <a:r>
              <a:rPr lang="en-US" sz="1900" dirty="0">
                <a:solidFill>
                  <a:prstClr val="black"/>
                </a:solidFill>
              </a:rPr>
              <a:t>	     </a:t>
            </a:r>
            <a:r>
              <a:rPr lang="en-US" sz="1900" dirty="0" smtClean="0">
                <a:solidFill>
                  <a:prstClr val="black"/>
                </a:solidFill>
              </a:rPr>
              <a:t>      Cathy, mid-50s, attendee at arts </a:t>
            </a:r>
            <a:r>
              <a:rPr lang="en-US" sz="1900" dirty="0">
                <a:solidFill>
                  <a:prstClr val="black"/>
                </a:solidFill>
              </a:rPr>
              <a:t>f</a:t>
            </a:r>
            <a:r>
              <a:rPr lang="en-US" sz="1900" dirty="0" smtClean="0">
                <a:solidFill>
                  <a:prstClr val="black"/>
                </a:solidFill>
              </a:rPr>
              <a:t>estival</a:t>
            </a:r>
            <a:endParaRPr lang="en-US" sz="1900" dirty="0" smtClean="0"/>
          </a:p>
          <a:p>
            <a:pPr lvl="1">
              <a:buClr>
                <a:srgbClr val="5E001D"/>
              </a:buClr>
            </a:pPr>
            <a:r>
              <a:rPr lang="en-US" sz="2700" dirty="0">
                <a:solidFill>
                  <a:prstClr val="black"/>
                </a:solidFill>
              </a:rPr>
              <a:t>“The people are probably the number one thing. It's just everywhere you go, there are friendly faces. There's no strangers.”</a:t>
            </a:r>
          </a:p>
          <a:p>
            <a:pPr marL="457200" lvl="1" indent="0">
              <a:lnSpc>
                <a:spcPct val="100000"/>
              </a:lnSpc>
              <a:spcBef>
                <a:spcPts val="0"/>
              </a:spcBef>
              <a:buClr>
                <a:srgbClr val="5E001D"/>
              </a:buClr>
              <a:buNone/>
            </a:pPr>
            <a:r>
              <a:rPr lang="en-US" sz="4000" dirty="0">
                <a:solidFill>
                  <a:prstClr val="black"/>
                </a:solidFill>
              </a:rPr>
              <a:t>	     </a:t>
            </a:r>
            <a:r>
              <a:rPr lang="en-US" dirty="0">
                <a:solidFill>
                  <a:prstClr val="black"/>
                </a:solidFill>
              </a:rPr>
              <a:t>Dan, motorcycle enthusiast, community picnic</a:t>
            </a:r>
          </a:p>
          <a:p>
            <a:pPr lvl="1"/>
            <a:endParaRPr lang="en-US" sz="2400" dirty="0" smtClean="0"/>
          </a:p>
          <a:p>
            <a:pPr lvl="1"/>
            <a:endParaRPr lang="en-US" sz="2200" dirty="0"/>
          </a:p>
        </p:txBody>
      </p:sp>
      <p:sp>
        <p:nvSpPr>
          <p:cNvPr id="5" name="TextBox 4"/>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8" name="Picture 7" descr="Three boys, about 10 years old are eating cream pies without using their hands while a half a dozen children and adults look on with cheer." title="Pie eating contes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972" y="2015732"/>
            <a:ext cx="4060288" cy="3974937"/>
          </a:xfrm>
          <a:prstGeom prst="rect">
            <a:avLst/>
          </a:prstGeom>
        </p:spPr>
      </p:pic>
    </p:spTree>
    <p:extLst>
      <p:ext uri="{BB962C8B-B14F-4D97-AF65-F5344CB8AC3E}">
        <p14:creationId xmlns:p14="http://schemas.microsoft.com/office/powerpoint/2010/main" val="3294137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084521"/>
            <a:ext cx="9603275" cy="769233"/>
          </a:xfrm>
        </p:spPr>
        <p:txBody>
          <a:bodyPr>
            <a:normAutofit/>
          </a:bodyPr>
          <a:lstStyle/>
          <a:p>
            <a:pPr algn="ctr"/>
            <a:r>
              <a:rPr lang="en-US" sz="4000" cap="none" dirty="0" smtClean="0"/>
              <a:t>Benefits: Building and maintaining community</a:t>
            </a:r>
            <a:endParaRPr lang="en-US" sz="4000" cap="none" dirty="0"/>
          </a:p>
        </p:txBody>
      </p:sp>
      <p:sp>
        <p:nvSpPr>
          <p:cNvPr id="3" name="Content Placeholder 2"/>
          <p:cNvSpPr>
            <a:spLocks noGrp="1"/>
          </p:cNvSpPr>
          <p:nvPr>
            <p:ph idx="1"/>
          </p:nvPr>
        </p:nvSpPr>
        <p:spPr>
          <a:xfrm>
            <a:off x="4426527" y="1853754"/>
            <a:ext cx="7497249" cy="4139618"/>
          </a:xfrm>
        </p:spPr>
        <p:txBody>
          <a:bodyPr>
            <a:normAutofit lnSpcReduction="10000"/>
          </a:bodyPr>
          <a:lstStyle/>
          <a:p>
            <a:pPr lvl="1">
              <a:lnSpc>
                <a:spcPct val="100000"/>
              </a:lnSpc>
              <a:spcBef>
                <a:spcPts val="0"/>
              </a:spcBef>
            </a:pPr>
            <a:r>
              <a:rPr lang="en-US" sz="2700" dirty="0" smtClean="0"/>
              <a:t>“I </a:t>
            </a:r>
            <a:r>
              <a:rPr lang="en-US" sz="2700" dirty="0"/>
              <a:t>get a lot out of it. I mean it's in you, it's a part of our culture. I'm a strong, strong advocate for our culture and our ways of the Bitterroot Salish people</a:t>
            </a:r>
            <a:r>
              <a:rPr lang="en-US" sz="2700" dirty="0" smtClean="0"/>
              <a:t>.” </a:t>
            </a:r>
          </a:p>
          <a:p>
            <a:pPr marL="457200" lvl="1" indent="0">
              <a:lnSpc>
                <a:spcPct val="100000"/>
              </a:lnSpc>
              <a:spcBef>
                <a:spcPts val="0"/>
              </a:spcBef>
              <a:buNone/>
            </a:pPr>
            <a:r>
              <a:rPr lang="en-US" sz="1900" dirty="0"/>
              <a:t> </a:t>
            </a:r>
            <a:r>
              <a:rPr lang="en-US" sz="1900" dirty="0" smtClean="0"/>
              <a:t>              Jennifer, mid-40s, powwow vendor</a:t>
            </a:r>
          </a:p>
          <a:p>
            <a:pPr lvl="1">
              <a:lnSpc>
                <a:spcPct val="100000"/>
              </a:lnSpc>
              <a:spcBef>
                <a:spcPts val="0"/>
              </a:spcBef>
            </a:pPr>
            <a:r>
              <a:rPr lang="en-US" sz="2700" dirty="0" smtClean="0"/>
              <a:t>“I was born and raised here. I don’t remember not coming to this event.”</a:t>
            </a:r>
          </a:p>
          <a:p>
            <a:pPr marL="457200" lvl="1" indent="0">
              <a:lnSpc>
                <a:spcPct val="100000"/>
              </a:lnSpc>
              <a:spcBef>
                <a:spcPts val="0"/>
              </a:spcBef>
              <a:buNone/>
            </a:pPr>
            <a:r>
              <a:rPr lang="en-US" sz="2700" dirty="0"/>
              <a:t>	      </a:t>
            </a:r>
            <a:r>
              <a:rPr lang="en-US" dirty="0" smtClean="0"/>
              <a:t>Sandra, mid-30s pushing brother in wheelchair, hometown days</a:t>
            </a:r>
          </a:p>
          <a:p>
            <a:pPr lvl="1"/>
            <a:r>
              <a:rPr lang="en-US" sz="2700" dirty="0" smtClean="0"/>
              <a:t>“</a:t>
            </a:r>
            <a:r>
              <a:rPr lang="en-US" sz="2700" dirty="0"/>
              <a:t>Just the whole community.”</a:t>
            </a:r>
          </a:p>
          <a:p>
            <a:pPr marL="457200" lvl="1" indent="0">
              <a:lnSpc>
                <a:spcPct val="100000"/>
              </a:lnSpc>
              <a:spcBef>
                <a:spcPts val="0"/>
              </a:spcBef>
              <a:buNone/>
            </a:pPr>
            <a:r>
              <a:rPr lang="en-US" sz="2700" dirty="0"/>
              <a:t>	      </a:t>
            </a:r>
            <a:r>
              <a:rPr lang="en-US" dirty="0"/>
              <a:t>Stacey, mid-50s with a mobility disability, rodeo</a:t>
            </a:r>
          </a:p>
          <a:p>
            <a:pPr marL="457200" lvl="1" indent="0">
              <a:lnSpc>
                <a:spcPct val="100000"/>
              </a:lnSpc>
              <a:spcBef>
                <a:spcPts val="0"/>
              </a:spcBef>
              <a:buNone/>
            </a:pPr>
            <a:endParaRPr lang="en-US" dirty="0" smtClean="0"/>
          </a:p>
          <a:p>
            <a:pPr marL="457200" lvl="1" indent="0">
              <a:buNone/>
            </a:pPr>
            <a:endParaRPr lang="en-US" sz="2700" dirty="0"/>
          </a:p>
        </p:txBody>
      </p:sp>
      <p:sp>
        <p:nvSpPr>
          <p:cNvPr id="6" name="TextBox 5"/>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7" name="Picture 6" descr="An accessible porta-potty sit in at the end of a narrow gravel path off the sidewalk, surrounded by grass. The porta-potty sits against a concrete wall with a colorful mural and faces the backside of booths lining the street." title="Accessible porta-potty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658373" y="2600942"/>
            <a:ext cx="4681687" cy="3511265"/>
          </a:xfrm>
          <a:prstGeom prst="rect">
            <a:avLst/>
          </a:prstGeom>
        </p:spPr>
      </p:pic>
    </p:spTree>
    <p:extLst>
      <p:ext uri="{BB962C8B-B14F-4D97-AF65-F5344CB8AC3E}">
        <p14:creationId xmlns:p14="http://schemas.microsoft.com/office/powerpoint/2010/main" val="121622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48316"/>
            <a:ext cx="9603275" cy="705438"/>
          </a:xfrm>
        </p:spPr>
        <p:txBody>
          <a:bodyPr>
            <a:normAutofit fontScale="90000"/>
          </a:bodyPr>
          <a:lstStyle/>
          <a:p>
            <a:pPr algn="ctr"/>
            <a:r>
              <a:rPr lang="en-US" sz="4000" cap="none" dirty="0" smtClean="0"/>
              <a:t>Benefits: Access to alternative economic networks</a:t>
            </a:r>
            <a:endParaRPr lang="en-US" sz="4000" cap="none" dirty="0"/>
          </a:p>
        </p:txBody>
      </p:sp>
      <p:sp>
        <p:nvSpPr>
          <p:cNvPr id="3" name="Content Placeholder 2"/>
          <p:cNvSpPr>
            <a:spLocks noGrp="1"/>
          </p:cNvSpPr>
          <p:nvPr>
            <p:ph idx="1"/>
          </p:nvPr>
        </p:nvSpPr>
        <p:spPr>
          <a:xfrm>
            <a:off x="1451579" y="1853754"/>
            <a:ext cx="9508864" cy="4324624"/>
          </a:xfrm>
        </p:spPr>
        <p:txBody>
          <a:bodyPr>
            <a:noAutofit/>
          </a:bodyPr>
          <a:lstStyle/>
          <a:p>
            <a:pPr>
              <a:spcBef>
                <a:spcPts val="0"/>
              </a:spcBef>
            </a:pPr>
            <a:r>
              <a:rPr lang="en-US" sz="2400" dirty="0" smtClean="0"/>
              <a:t>“I </a:t>
            </a:r>
            <a:r>
              <a:rPr lang="en-US" sz="2400" dirty="0"/>
              <a:t>like meeting new people, especially people with the same </a:t>
            </a:r>
            <a:r>
              <a:rPr lang="en-US" sz="2400" dirty="0" smtClean="0"/>
              <a:t>interest…make </a:t>
            </a:r>
            <a:r>
              <a:rPr lang="en-US" sz="2400" dirty="0"/>
              <a:t>those </a:t>
            </a:r>
            <a:r>
              <a:rPr lang="en-US" sz="2400" dirty="0" smtClean="0"/>
              <a:t>connections </a:t>
            </a:r>
            <a:r>
              <a:rPr lang="en-US" sz="2400" dirty="0"/>
              <a:t>with other small business women </a:t>
            </a:r>
            <a:r>
              <a:rPr lang="en-US" sz="2400" dirty="0" smtClean="0"/>
              <a:t>owners.”</a:t>
            </a:r>
          </a:p>
          <a:p>
            <a:pPr marL="0" indent="0">
              <a:spcBef>
                <a:spcPts val="0"/>
              </a:spcBef>
              <a:buNone/>
            </a:pPr>
            <a:r>
              <a:rPr lang="en-US" sz="1800" dirty="0" smtClean="0"/>
              <a:t>						Barbara, mid-40s, arts festivals</a:t>
            </a:r>
          </a:p>
          <a:p>
            <a:pPr>
              <a:spcBef>
                <a:spcPts val="0"/>
              </a:spcBef>
            </a:pPr>
            <a:r>
              <a:rPr lang="en-US" sz="2400" dirty="0" smtClean="0"/>
              <a:t>“</a:t>
            </a:r>
            <a:r>
              <a:rPr lang="en-GB" sz="2400" dirty="0"/>
              <a:t>That's how I look at life. You wake up and you don't need to bend over backwards for somebody, you know. </a:t>
            </a:r>
            <a:r>
              <a:rPr lang="en-GB" sz="2400" dirty="0" smtClean="0"/>
              <a:t> A </a:t>
            </a:r>
            <a:r>
              <a:rPr lang="en-GB" sz="2400" dirty="0"/>
              <a:t>boss. You are doing your job, and you know that you're doing it to the best of your ability. You don't have to bend over backwards. That's just the way I look at things, you don't just bend over backwards for somebody who will just take advantage of you</a:t>
            </a:r>
            <a:r>
              <a:rPr lang="en-GB" sz="2400" dirty="0" smtClean="0"/>
              <a:t>.”</a:t>
            </a:r>
          </a:p>
          <a:p>
            <a:pPr marL="0" indent="0">
              <a:spcBef>
                <a:spcPts val="0"/>
              </a:spcBef>
              <a:buNone/>
            </a:pPr>
            <a:r>
              <a:rPr lang="en-GB" sz="1800" dirty="0" smtClean="0"/>
              <a:t>                                                                          Teresa, mid-60s with mobility disability, powwow</a:t>
            </a:r>
            <a:endParaRPr lang="en-US" sz="1800" dirty="0"/>
          </a:p>
        </p:txBody>
      </p:sp>
      <p:sp>
        <p:nvSpPr>
          <p:cNvPr id="5" name="TextBox 4"/>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88957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552726"/>
            <a:ext cx="9603275" cy="1049235"/>
          </a:xfrm>
        </p:spPr>
        <p:txBody>
          <a:bodyPr>
            <a:normAutofit/>
          </a:bodyPr>
          <a:lstStyle/>
          <a:p>
            <a:pPr algn="ctr"/>
            <a:r>
              <a:rPr lang="en-US" sz="4000" cap="none" dirty="0" smtClean="0"/>
              <a:t>Patterns of inclusion and exclusion</a:t>
            </a:r>
            <a:endParaRPr lang="en-US" sz="4000" cap="none" dirty="0"/>
          </a:p>
        </p:txBody>
      </p:sp>
      <p:sp>
        <p:nvSpPr>
          <p:cNvPr id="3" name="Content Placeholder 2"/>
          <p:cNvSpPr>
            <a:spLocks noGrp="1"/>
          </p:cNvSpPr>
          <p:nvPr>
            <p:ph idx="1"/>
          </p:nvPr>
        </p:nvSpPr>
        <p:spPr>
          <a:xfrm>
            <a:off x="542260" y="1199057"/>
            <a:ext cx="10896884" cy="5045880"/>
          </a:xfrm>
        </p:spPr>
        <p:txBody>
          <a:bodyPr>
            <a:noAutofit/>
          </a:bodyPr>
          <a:lstStyle/>
          <a:p>
            <a:pPr lvl="1"/>
            <a:r>
              <a:rPr lang="en-GB" sz="2400" dirty="0" smtClean="0"/>
              <a:t>“We’ve </a:t>
            </a:r>
            <a:r>
              <a:rPr lang="en-GB" sz="2400" dirty="0"/>
              <a:t>always had disabled people. Even when it was on the ranch…everybody just says, </a:t>
            </a:r>
            <a:r>
              <a:rPr lang="en-GB" sz="2400" dirty="0" smtClean="0"/>
              <a:t>‘Oh</a:t>
            </a:r>
            <a:r>
              <a:rPr lang="en-GB" sz="2400" dirty="0"/>
              <a:t>, I’ll help you with that</a:t>
            </a:r>
            <a:r>
              <a:rPr lang="en-GB" sz="2400" dirty="0" smtClean="0"/>
              <a:t>!’ </a:t>
            </a:r>
            <a:r>
              <a:rPr lang="en-GB" sz="2400" dirty="0"/>
              <a:t>I mean, you push the wheelchair out, you help them in and out of their </a:t>
            </a:r>
            <a:r>
              <a:rPr lang="en-GB" sz="2400" dirty="0" smtClean="0"/>
              <a:t>trucks.”</a:t>
            </a:r>
          </a:p>
          <a:p>
            <a:pPr marL="457200" lvl="1" indent="0">
              <a:buNone/>
            </a:pPr>
            <a:r>
              <a:rPr lang="en-GB" dirty="0" smtClean="0"/>
              <a:t>					        Ester, late-50s, Arts Festival organizer</a:t>
            </a:r>
          </a:p>
          <a:p>
            <a:pPr lvl="1"/>
            <a:r>
              <a:rPr lang="en-US" sz="2400" dirty="0" smtClean="0"/>
              <a:t>“But if you want to stay authentic, there’s a limited amount that you can do about that and I’m content to send him off with a camera while I sit and wait…”</a:t>
            </a:r>
          </a:p>
          <a:p>
            <a:pPr marL="457200" lvl="1" indent="0" algn="r">
              <a:buNone/>
            </a:pPr>
            <a:r>
              <a:rPr lang="en-US" dirty="0" smtClean="0"/>
              <a:t>Ann, late-60s with </a:t>
            </a:r>
            <a:r>
              <a:rPr lang="en-US" dirty="0"/>
              <a:t>m</a:t>
            </a:r>
            <a:r>
              <a:rPr lang="en-US" dirty="0" smtClean="0"/>
              <a:t>ultiple sclerosis, ghost town celebration</a:t>
            </a:r>
          </a:p>
          <a:p>
            <a:pPr lvl="1"/>
            <a:r>
              <a:rPr lang="en-US" sz="2400" dirty="0" smtClean="0"/>
              <a:t>“I </a:t>
            </a:r>
            <a:r>
              <a:rPr lang="en-US" sz="2400" dirty="0"/>
              <a:t>mean, it's a ghost town so there are boardwalks and things like that. You're very limited on what you might be able </a:t>
            </a:r>
            <a:r>
              <a:rPr lang="en-US" sz="2400" dirty="0" smtClean="0"/>
              <a:t>to do...you can just step into most </a:t>
            </a:r>
            <a:r>
              <a:rPr lang="en-US" sz="2400" dirty="0"/>
              <a:t>of the cabins so we'll just grab their hands and help them up</a:t>
            </a:r>
            <a:r>
              <a:rPr lang="en-US" sz="2400" dirty="0" smtClean="0"/>
              <a:t>.”</a:t>
            </a:r>
          </a:p>
          <a:p>
            <a:pPr marL="457200" lvl="1" indent="0">
              <a:buNone/>
            </a:pPr>
            <a:r>
              <a:rPr lang="en-US" dirty="0" smtClean="0"/>
              <a:t>					        Laura, mid-20s, lifetime ghost town celebration attendee</a:t>
            </a:r>
            <a:endParaRPr lang="en-US" dirty="0"/>
          </a:p>
          <a:p>
            <a:pPr lvl="1"/>
            <a:endParaRPr lang="en-US" sz="2400" dirty="0"/>
          </a:p>
          <a:p>
            <a:pPr lvl="1"/>
            <a:endParaRPr lang="en-US" sz="2400" dirty="0" smtClean="0"/>
          </a:p>
        </p:txBody>
      </p:sp>
      <p:sp>
        <p:nvSpPr>
          <p:cNvPr id="4" name="TextBox 3"/>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2697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05786"/>
            <a:ext cx="9603275" cy="747968"/>
          </a:xfrm>
        </p:spPr>
        <p:txBody>
          <a:bodyPr>
            <a:normAutofit/>
          </a:bodyPr>
          <a:lstStyle/>
          <a:p>
            <a:pPr algn="ctr"/>
            <a:r>
              <a:rPr lang="en-US" sz="4000" cap="none" dirty="0" smtClean="0"/>
              <a:t>Patterns of inclusion and exclusion</a:t>
            </a:r>
            <a:endParaRPr lang="en-US" sz="4000" cap="none" dirty="0"/>
          </a:p>
        </p:txBody>
      </p:sp>
      <p:sp>
        <p:nvSpPr>
          <p:cNvPr id="3" name="Content Placeholder 2"/>
          <p:cNvSpPr>
            <a:spLocks noGrp="1"/>
          </p:cNvSpPr>
          <p:nvPr>
            <p:ph idx="1"/>
          </p:nvPr>
        </p:nvSpPr>
        <p:spPr>
          <a:xfrm>
            <a:off x="1451580" y="2015732"/>
            <a:ext cx="6257025" cy="4229204"/>
          </a:xfrm>
        </p:spPr>
        <p:txBody>
          <a:bodyPr>
            <a:noAutofit/>
          </a:bodyPr>
          <a:lstStyle/>
          <a:p>
            <a:pPr lvl="1"/>
            <a:r>
              <a:rPr lang="en-GB" sz="2400" dirty="0" smtClean="0"/>
              <a:t>“</a:t>
            </a:r>
            <a:r>
              <a:rPr lang="en-US" sz="2400" dirty="0"/>
              <a:t>There should be a spot-- There used to be a spot for the-- This used to be a baseball field… There used to be a dugout on that end and a dugout on that end. </a:t>
            </a:r>
            <a:r>
              <a:rPr lang="en-US" sz="2400" dirty="0" smtClean="0"/>
              <a:t> That's </a:t>
            </a:r>
            <a:r>
              <a:rPr lang="en-US" sz="2400" dirty="0"/>
              <a:t>where the handicapped people would sit because they could get in there with their chairs</a:t>
            </a:r>
            <a:r>
              <a:rPr lang="en-US" sz="2400" dirty="0" smtClean="0"/>
              <a:t>.”</a:t>
            </a:r>
          </a:p>
          <a:p>
            <a:pPr marL="457200" lvl="1" indent="0" algn="r">
              <a:buNone/>
            </a:pPr>
            <a:r>
              <a:rPr lang="en-US" dirty="0" smtClean="0"/>
              <a:t>Danny, mid-30s, rodeo vendor and attendee</a:t>
            </a:r>
            <a:endParaRPr lang="en-US" dirty="0"/>
          </a:p>
          <a:p>
            <a:pPr lvl="1"/>
            <a:endParaRPr lang="en-US" sz="2400" dirty="0" smtClean="0"/>
          </a:p>
        </p:txBody>
      </p:sp>
      <p:pic>
        <p:nvPicPr>
          <p:cNvPr id="4" name="Picture 3" descr="A handmade sign that says &quot;Rodeo Office&quot; taped on the outside of a camp trailer that can be towed behind a pickup truck." title="Rodeo offic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37236" y="2015733"/>
            <a:ext cx="2655876" cy="3541168"/>
          </a:xfrm>
          <a:prstGeom prst="rect">
            <a:avLst/>
          </a:prstGeom>
        </p:spPr>
      </p:pic>
      <p:sp>
        <p:nvSpPr>
          <p:cNvPr id="5" name="TextBox 4"/>
          <p:cNvSpPr txBox="1"/>
          <p:nvPr/>
        </p:nvSpPr>
        <p:spPr>
          <a:xfrm>
            <a:off x="7847763" y="5596932"/>
            <a:ext cx="277242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TextBox 5"/>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48493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48316"/>
            <a:ext cx="9603275" cy="705438"/>
          </a:xfrm>
        </p:spPr>
        <p:txBody>
          <a:bodyPr>
            <a:normAutofit/>
          </a:bodyPr>
          <a:lstStyle/>
          <a:p>
            <a:r>
              <a:rPr lang="en-US" sz="4000" cap="none" dirty="0" smtClean="0"/>
              <a:t>Conclusions and application</a:t>
            </a:r>
            <a:endParaRPr lang="en-US" sz="4000" cap="none" dirty="0"/>
          </a:p>
        </p:txBody>
      </p:sp>
      <p:sp>
        <p:nvSpPr>
          <p:cNvPr id="3" name="Content Placeholder 2"/>
          <p:cNvSpPr>
            <a:spLocks noGrp="1"/>
          </p:cNvSpPr>
          <p:nvPr>
            <p:ph idx="1"/>
          </p:nvPr>
        </p:nvSpPr>
        <p:spPr>
          <a:xfrm>
            <a:off x="4279392" y="2015732"/>
            <a:ext cx="7203770" cy="4268110"/>
          </a:xfrm>
        </p:spPr>
        <p:txBody>
          <a:bodyPr>
            <a:normAutofit fontScale="92500" lnSpcReduction="10000"/>
          </a:bodyPr>
          <a:lstStyle/>
          <a:p>
            <a:r>
              <a:rPr lang="en-US" sz="2600" dirty="0" smtClean="0"/>
              <a:t>How do we include people? Who, when, where, and how?</a:t>
            </a:r>
          </a:p>
          <a:p>
            <a:r>
              <a:rPr lang="en-US" sz="2600" dirty="0" smtClean="0"/>
              <a:t>Rural community events as an conduit for action and involvement</a:t>
            </a:r>
            <a:endParaRPr lang="en-US" sz="2600" dirty="0"/>
          </a:p>
          <a:p>
            <a:pPr lvl="1"/>
            <a:r>
              <a:rPr lang="en-US" sz="2400" dirty="0" smtClean="0"/>
              <a:t>Culturally and contextually appropriate accessibility</a:t>
            </a:r>
          </a:p>
          <a:p>
            <a:pPr lvl="1"/>
            <a:r>
              <a:rPr lang="en-US" sz="2400" dirty="0" smtClean="0"/>
              <a:t>Meaningful involvement</a:t>
            </a:r>
          </a:p>
          <a:p>
            <a:r>
              <a:rPr lang="en-US" sz="2600" dirty="0" smtClean="0"/>
              <a:t>2018-2019 goals: Work with organizers and peer advocates to develop event report and improve accessibility and participation</a:t>
            </a:r>
            <a:endParaRPr lang="en-US" sz="2600" dirty="0"/>
          </a:p>
        </p:txBody>
      </p:sp>
      <p:sp>
        <p:nvSpPr>
          <p:cNvPr id="5" name="TextBox 4"/>
          <p:cNvSpPr txBox="1"/>
          <p:nvPr/>
        </p:nvSpPr>
        <p:spPr>
          <a:xfrm>
            <a:off x="212651" y="158188"/>
            <a:ext cx="14963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rayna_sage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RTC_Rural</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6" name="Picture 5" descr="A two story brick and wooden preserved historic hotel sitting in front of a wooden boardwalk and dirt main street. It is surrounded by over a dozen people, a few on the front porch area at the top of over eight steps. One woman is using the wooden handrail to make her way down the steep stairs." title="Old Hotel at Ghost T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36" y="2015732"/>
            <a:ext cx="3781425" cy="4181475"/>
          </a:xfrm>
          <a:prstGeom prst="rect">
            <a:avLst/>
          </a:prstGeom>
        </p:spPr>
      </p:pic>
    </p:spTree>
    <p:extLst>
      <p:ext uri="{BB962C8B-B14F-4D97-AF65-F5344CB8AC3E}">
        <p14:creationId xmlns:p14="http://schemas.microsoft.com/office/powerpoint/2010/main" val="4265497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33935" y="802298"/>
            <a:ext cx="8697105" cy="2541431"/>
          </a:xfrm>
        </p:spPr>
        <p:txBody>
          <a:bodyPr>
            <a:normAutofit/>
          </a:bodyPr>
          <a:lstStyle/>
          <a:p>
            <a:pPr algn="ctr"/>
            <a:r>
              <a:rPr lang="en-US" sz="3200" dirty="0" smtClean="0"/>
              <a:t>Exploring Access </a:t>
            </a:r>
            <a:r>
              <a:rPr lang="en-US" sz="3200" dirty="0"/>
              <a:t>to Rural Independent Living </a:t>
            </a:r>
            <a:r>
              <a:rPr lang="en-US" sz="3200" dirty="0" smtClean="0"/>
              <a:t>Services using a Transportation Network analysis</a:t>
            </a:r>
            <a:endParaRPr lang="en-US" sz="3200" cap="small" dirty="0"/>
          </a:p>
        </p:txBody>
      </p:sp>
      <p:sp>
        <p:nvSpPr>
          <p:cNvPr id="5" name="Subtitle 4"/>
          <p:cNvSpPr>
            <a:spLocks noGrp="1"/>
          </p:cNvSpPr>
          <p:nvPr>
            <p:ph type="subTitle" idx="1"/>
          </p:nvPr>
        </p:nvSpPr>
        <p:spPr>
          <a:xfrm>
            <a:off x="3433934" y="3531204"/>
            <a:ext cx="8636146" cy="2469002"/>
          </a:xfrm>
        </p:spPr>
        <p:txBody>
          <a:bodyPr>
            <a:normAutofit/>
          </a:bodyPr>
          <a:lstStyle/>
          <a:p>
            <a:r>
              <a:rPr lang="en-US" cap="none" dirty="0" smtClean="0"/>
              <a:t>Lillie Greiman, RTC: Rural, University of Montana</a:t>
            </a:r>
          </a:p>
          <a:p>
            <a:r>
              <a:rPr lang="en-US" cap="none" dirty="0" smtClean="0"/>
              <a:t>Kourtney Johnson, Dept. of Geography, University of Montana</a:t>
            </a:r>
          </a:p>
          <a:p>
            <a:r>
              <a:rPr lang="en-US" cap="none" dirty="0" smtClean="0"/>
              <a:t>Billy </a:t>
            </a:r>
            <a:r>
              <a:rPr lang="en-US" cap="none" dirty="0" err="1" smtClean="0"/>
              <a:t>Altom</a:t>
            </a:r>
            <a:r>
              <a:rPr lang="en-US" cap="none" dirty="0" smtClean="0"/>
              <a:t>,  Association of Programs for Rural Independent Living (APRIL)</a:t>
            </a:r>
          </a:p>
          <a:p>
            <a:r>
              <a:rPr lang="en-US" cap="none" dirty="0" smtClean="0"/>
              <a:t>Christiane von Reichert, Dept. of Geography, University of Montana</a:t>
            </a:r>
            <a:endParaRPr lang="en-US" cap="none" dirty="0"/>
          </a:p>
        </p:txBody>
      </p:sp>
    </p:spTree>
    <p:extLst>
      <p:ext uri="{BB962C8B-B14F-4D97-AF65-F5344CB8AC3E}">
        <p14:creationId xmlns:p14="http://schemas.microsoft.com/office/powerpoint/2010/main" val="3860570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111"/>
            <a:ext cx="9603275" cy="1049235"/>
          </a:xfrm>
        </p:spPr>
        <p:txBody>
          <a:bodyPr/>
          <a:lstStyle/>
          <a:p>
            <a:r>
              <a:rPr lang="en-US" dirty="0"/>
              <a:t>Centers for Independent Living and Disability in Rural America</a:t>
            </a:r>
          </a:p>
        </p:txBody>
      </p:sp>
      <p:pic>
        <p:nvPicPr>
          <p:cNvPr id="3" name="Picture 2" descr="Map showing the locations of CILs across the country. There are 440 in urban counties and 200 in rural areas. " title="Rural and Urban Centers for Independent Liv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8826" y="1693022"/>
            <a:ext cx="6088826" cy="4705002"/>
          </a:xfrm>
          <a:prstGeom prst="rect">
            <a:avLst/>
          </a:prstGeom>
        </p:spPr>
      </p:pic>
      <p:pic>
        <p:nvPicPr>
          <p:cNvPr id="4" name="Picture 3" descr="Map showing county rates of disability for the US. Dark purple indicates higher rates throughout rural America." title="Disability in America Map"/>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693022"/>
            <a:ext cx="6088826" cy="4705002"/>
          </a:xfrm>
          <a:prstGeom prst="rect">
            <a:avLst/>
          </a:prstGeom>
        </p:spPr>
      </p:pic>
    </p:spTree>
    <p:extLst>
      <p:ext uri="{BB962C8B-B14F-4D97-AF65-F5344CB8AC3E}">
        <p14:creationId xmlns:p14="http://schemas.microsoft.com/office/powerpoint/2010/main" val="3906395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showing locations of CILs in the lower 48 states with transportation network bands of 65 miles around each center location. There are large portions of the rural south and west that are further than 65 miles from a CIL." title="National CIL network band analysis map"/>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98221" y="0"/>
            <a:ext cx="7830048" cy="6074176"/>
          </a:xfrm>
          <a:prstGeom prst="rect">
            <a:avLst/>
          </a:prstGeom>
        </p:spPr>
      </p:pic>
      <p:sp>
        <p:nvSpPr>
          <p:cNvPr id="3" name="Rectangle 2"/>
          <p:cNvSpPr/>
          <p:nvPr/>
        </p:nvSpPr>
        <p:spPr>
          <a:xfrm>
            <a:off x="171796" y="833988"/>
            <a:ext cx="4034985" cy="3924151"/>
          </a:xfrm>
          <a:prstGeom prst="rect">
            <a:avLst/>
          </a:prstGeom>
        </p:spPr>
        <p:txBody>
          <a:bodyPr wrap="square">
            <a:spAutoFit/>
          </a:bodyPr>
          <a:lstStyle/>
          <a:p>
            <a:pPr marL="285750" indent="-285750">
              <a:spcBef>
                <a:spcPts val="300"/>
              </a:spcBef>
              <a:buFont typeface="Arial" panose="020B0604020202020204" pitchFamily="34" charset="0"/>
              <a:buChar char="•"/>
            </a:pPr>
            <a:r>
              <a:rPr lang="en-US" dirty="0"/>
              <a:t>Our network analysis uses a national network of roads to measure travel distance from a CIL. </a:t>
            </a:r>
            <a:endParaRPr lang="en-US" dirty="0" smtClean="0"/>
          </a:p>
          <a:p>
            <a:pPr marL="285750" indent="-285750">
              <a:spcBef>
                <a:spcPts val="300"/>
              </a:spcBef>
              <a:buFont typeface="Arial" panose="020B0604020202020204" pitchFamily="34" charset="0"/>
              <a:buChar char="•"/>
            </a:pPr>
            <a:r>
              <a:rPr lang="en-US" dirty="0" smtClean="0"/>
              <a:t>Focus on primary and secondary roads (interstates and highways) to create “travel bands” of 50 miles</a:t>
            </a:r>
          </a:p>
          <a:p>
            <a:pPr marL="742950" lvl="1" indent="-285750">
              <a:spcBef>
                <a:spcPts val="300"/>
              </a:spcBef>
              <a:buFont typeface="Arial" panose="020B0604020202020204" pitchFamily="34" charset="0"/>
              <a:buChar char="•"/>
            </a:pPr>
            <a:r>
              <a:rPr lang="en-US" dirty="0" smtClean="0"/>
              <a:t>Added a 15 miles buffer to capture local road traffic</a:t>
            </a:r>
          </a:p>
          <a:p>
            <a:pPr marL="285750" indent="-285750">
              <a:spcBef>
                <a:spcPts val="300"/>
              </a:spcBef>
              <a:buFont typeface="Arial" panose="020B0604020202020204" pitchFamily="34" charset="0"/>
              <a:buChar char="•"/>
            </a:pPr>
            <a:r>
              <a:rPr lang="en-US" dirty="0" smtClean="0"/>
              <a:t>Feedback at APRIL 2017</a:t>
            </a:r>
          </a:p>
          <a:p>
            <a:pPr marL="742950" lvl="1" indent="-285750">
              <a:spcBef>
                <a:spcPts val="300"/>
              </a:spcBef>
              <a:buFont typeface="Arial" panose="020B0604020202020204" pitchFamily="34" charset="0"/>
              <a:buChar char="•"/>
            </a:pPr>
            <a:r>
              <a:rPr lang="en-US" dirty="0" smtClean="0"/>
              <a:t>Network bands crossed state lines</a:t>
            </a:r>
          </a:p>
          <a:p>
            <a:pPr marL="742950" lvl="1" indent="-285750">
              <a:spcBef>
                <a:spcPts val="300"/>
              </a:spcBef>
              <a:buFont typeface="Arial" panose="020B0604020202020204" pitchFamily="34" charset="0"/>
              <a:buChar char="•"/>
            </a:pPr>
            <a:r>
              <a:rPr lang="en-US" dirty="0" smtClean="0"/>
              <a:t>65 miles wasn’t far enough</a:t>
            </a:r>
          </a:p>
          <a:p>
            <a:pPr marL="285750" indent="-285750">
              <a:spcBef>
                <a:spcPts val="300"/>
              </a:spcBef>
              <a:buFont typeface="Arial" panose="020B0604020202020204" pitchFamily="34" charset="0"/>
              <a:buChar char="•"/>
            </a:pPr>
            <a:r>
              <a:rPr lang="en-US" dirty="0" smtClean="0"/>
              <a:t>Case Studies-MT and AR </a:t>
            </a:r>
          </a:p>
        </p:txBody>
      </p:sp>
      <p:sp>
        <p:nvSpPr>
          <p:cNvPr id="4" name="TextBox 3"/>
          <p:cNvSpPr txBox="1"/>
          <p:nvPr/>
        </p:nvSpPr>
        <p:spPr>
          <a:xfrm>
            <a:off x="76071" y="166253"/>
            <a:ext cx="4375557" cy="369332"/>
          </a:xfrm>
          <a:prstGeom prst="rect">
            <a:avLst/>
          </a:prstGeom>
          <a:noFill/>
        </p:spPr>
        <p:txBody>
          <a:bodyPr wrap="none" rtlCol="0">
            <a:spAutoFit/>
          </a:bodyPr>
          <a:lstStyle/>
          <a:p>
            <a:r>
              <a:rPr lang="en-US" cap="all" dirty="0" smtClean="0"/>
              <a:t>Transportation Network Analysis</a:t>
            </a:r>
            <a:endParaRPr lang="en-US" cap="all" dirty="0"/>
          </a:p>
        </p:txBody>
      </p:sp>
    </p:spTree>
    <p:extLst>
      <p:ext uri="{BB962C8B-B14F-4D97-AF65-F5344CB8AC3E}">
        <p14:creationId xmlns:p14="http://schemas.microsoft.com/office/powerpoint/2010/main" val="170723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325563"/>
          </a:xfrm>
        </p:spPr>
        <p:txBody>
          <a:bodyPr/>
          <a:lstStyle/>
          <a:p>
            <a:r>
              <a:rPr lang="en-US" dirty="0" smtClean="0"/>
              <a:t>Overview</a:t>
            </a:r>
            <a:endParaRPr lang="en-US" dirty="0"/>
          </a:p>
        </p:txBody>
      </p:sp>
      <p:sp>
        <p:nvSpPr>
          <p:cNvPr id="4" name="TextBox 3"/>
          <p:cNvSpPr txBox="1"/>
          <p:nvPr/>
        </p:nvSpPr>
        <p:spPr>
          <a:xfrm>
            <a:off x="814646" y="2319251"/>
            <a:ext cx="10217148" cy="2062103"/>
          </a:xfrm>
          <a:prstGeom prst="rect">
            <a:avLst/>
          </a:prstGeom>
          <a:noFill/>
        </p:spPr>
        <p:txBody>
          <a:bodyPr wrap="square" rtlCol="0">
            <a:spAutoFit/>
          </a:bodyPr>
          <a:lstStyle/>
          <a:p>
            <a:pPr marL="514350" indent="-514350">
              <a:buFont typeface="+mj-lt"/>
              <a:buAutoNum type="arabicPeriod"/>
            </a:pPr>
            <a:r>
              <a:rPr lang="en-US" sz="3200" dirty="0" smtClean="0"/>
              <a:t>Satisfaction with rural community engagement</a:t>
            </a:r>
          </a:p>
          <a:p>
            <a:pPr marL="514350" indent="-514350">
              <a:buFont typeface="+mj-lt"/>
              <a:buAutoNum type="arabicPeriod"/>
            </a:pPr>
            <a:r>
              <a:rPr lang="en-US" sz="3200" dirty="0" smtClean="0"/>
              <a:t>Rural events: Why inclusion matters and how it happens</a:t>
            </a:r>
          </a:p>
          <a:p>
            <a:pPr marL="514350" indent="-514350">
              <a:buFont typeface="+mj-lt"/>
              <a:buAutoNum type="arabicPeriod"/>
            </a:pPr>
            <a:r>
              <a:rPr lang="en-US" sz="3200" dirty="0" smtClean="0"/>
              <a:t>Rural CIL services [replace with actual title]</a:t>
            </a:r>
          </a:p>
          <a:p>
            <a:pPr marL="514350" indent="-514350">
              <a:buFont typeface="+mj-lt"/>
              <a:buAutoNum type="arabicPeriod"/>
            </a:pPr>
            <a:endParaRPr lang="en-US" sz="3200" dirty="0"/>
          </a:p>
        </p:txBody>
      </p:sp>
    </p:spTree>
    <p:extLst>
      <p:ext uri="{BB962C8B-B14F-4D97-AF65-F5344CB8AC3E}">
        <p14:creationId xmlns:p14="http://schemas.microsoft.com/office/powerpoint/2010/main" val="1613163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showing the 4 CILs in AR and thier service areas. Many counties in AR are unserved by a CIL." title="CIL service area map of Arkansa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135445" cy="4741026"/>
          </a:xfrm>
          <a:prstGeom prst="rect">
            <a:avLst/>
          </a:prstGeom>
          <a:ln>
            <a:noFill/>
          </a:ln>
          <a:effectLst>
            <a:outerShdw blurRad="292100" dist="139700" dir="2700000" algn="tl" rotWithShape="0">
              <a:srgbClr val="333333">
                <a:alpha val="65000"/>
              </a:srgbClr>
            </a:outerShdw>
          </a:effectLst>
        </p:spPr>
      </p:pic>
      <p:pic>
        <p:nvPicPr>
          <p:cNvPr id="7" name="Picture 6" descr="Map showing that all counties in Montana are served by one of 4 CILs." title="Montana CIL service area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5445" y="2177935"/>
            <a:ext cx="6056555" cy="46800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644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showing the rate of disability by county in Arkansas. The counties with the highest rates are rural and located far from urban areas. " title="Arkansas disability rat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4523"/>
            <a:ext cx="6201295" cy="4791910"/>
          </a:xfrm>
          <a:prstGeom prst="rect">
            <a:avLst/>
          </a:prstGeom>
          <a:ln>
            <a:noFill/>
          </a:ln>
          <a:effectLst>
            <a:outerShdw blurRad="292100" dist="139700" dir="2700000" algn="tl" rotWithShape="0">
              <a:srgbClr val="333333">
                <a:alpha val="65000"/>
              </a:srgbClr>
            </a:outerShdw>
          </a:effectLst>
        </p:spPr>
      </p:pic>
      <p:pic>
        <p:nvPicPr>
          <p:cNvPr id="8" name="Picture 7" descr="Map showing county level disabiltiy rates for Montana. The counties with the highest rates of disability are located in rural areas, the highest rates are found in the far western counties. " title="Montana disabiltiy rat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7868" y="2094807"/>
            <a:ext cx="6164131" cy="4763193"/>
          </a:xfrm>
          <a:prstGeom prst="rect">
            <a:avLst/>
          </a:prstGeom>
          <a:ln>
            <a:noFill/>
          </a:ln>
          <a:effectLst>
            <a:outerShdw blurRad="292100" dist="139700" dir="2700000" algn="tl" rotWithShape="0">
              <a:srgbClr val="333333">
                <a:alpha val="65000"/>
              </a:srgbClr>
            </a:outerShdw>
          </a:effectLst>
        </p:spPr>
      </p:pic>
      <p:pic>
        <p:nvPicPr>
          <p:cNvPr id="2" name="Picture 1" title="AR Service Area map"/>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639" y="4211516"/>
            <a:ext cx="3185918" cy="2461846"/>
          </a:xfrm>
          <a:prstGeom prst="rect">
            <a:avLst/>
          </a:prstGeom>
          <a:ln>
            <a:noFill/>
          </a:ln>
          <a:effectLst>
            <a:outerShdw blurRad="292100" dist="139700" dir="2700000" algn="tl" rotWithShape="0">
              <a:srgbClr val="333333">
                <a:alpha val="65000"/>
              </a:srgbClr>
            </a:outerShdw>
          </a:effectLst>
        </p:spPr>
      </p:pic>
      <p:pic>
        <p:nvPicPr>
          <p:cNvPr id="3" name="Picture 2" title="MT service area map"/>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37231" y="0"/>
            <a:ext cx="3235913" cy="2500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showing transportation network bands at 25, 50, 75, and 100 miles from CIL locations in Arkansas. The central and northwest parts of the state are well covered with less coverage along the southern boarder and in the northeast.  " title="AR network analysis map-100 mil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74646"/>
            <a:ext cx="6065518" cy="4686992"/>
          </a:xfrm>
          <a:prstGeom prst="rect">
            <a:avLst/>
          </a:prstGeom>
          <a:ln>
            <a:noFill/>
          </a:ln>
          <a:effectLst>
            <a:outerShdw blurRad="292100" dist="139700" dir="2700000" algn="tl" rotWithShape="0">
              <a:srgbClr val="333333">
                <a:alpha val="65000"/>
              </a:srgbClr>
            </a:outerShdw>
          </a:effectLst>
        </p:spPr>
      </p:pic>
      <p:pic>
        <p:nvPicPr>
          <p:cNvPr id="3" name="Picture 2" descr="Map showing transportation network bands at 25, 50, 75, and 100 miles from CIL locations in Montana. There is good coverage in the western half of the state but much less coverage throughout the east and southeast counties. " title="MT CIL Network Band map"/>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6480" y="-1"/>
            <a:ext cx="6065520" cy="4686992"/>
          </a:xfrm>
          <a:prstGeom prst="rect">
            <a:avLst/>
          </a:prstGeom>
          <a:ln>
            <a:noFill/>
          </a:ln>
          <a:effectLst>
            <a:outerShdw blurRad="292100" dist="139700" dir="2700000" algn="tl" rotWithShape="0">
              <a:srgbClr val="333333">
                <a:alpha val="65000"/>
              </a:srgbClr>
            </a:outerShdw>
          </a:effectLst>
        </p:spPr>
      </p:pic>
      <p:graphicFrame>
        <p:nvGraphicFramePr>
          <p:cNvPr id="6" name="Chart 5" title="Chart of Disability Rates and Disability Populations"/>
          <p:cNvGraphicFramePr>
            <a:graphicFrameLocks/>
          </p:cNvGraphicFramePr>
          <p:nvPr>
            <p:extLst>
              <p:ext uri="{D42A27DB-BD31-4B8C-83A1-F6EECF244321}">
                <p14:modId xmlns:p14="http://schemas.microsoft.com/office/powerpoint/2010/main" val="3604983718"/>
              </p:ext>
            </p:extLst>
          </p:nvPr>
        </p:nvGraphicFramePr>
        <p:xfrm>
          <a:off x="0" y="4525346"/>
          <a:ext cx="6065517" cy="23326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title="Chart of Disability Rates and Disability Populations"/>
          <p:cNvGraphicFramePr>
            <a:graphicFrameLocks/>
          </p:cNvGraphicFramePr>
          <p:nvPr>
            <p:extLst>
              <p:ext uri="{D42A27DB-BD31-4B8C-83A1-F6EECF244321}">
                <p14:modId xmlns:p14="http://schemas.microsoft.com/office/powerpoint/2010/main" val="164337511"/>
              </p:ext>
            </p:extLst>
          </p:nvPr>
        </p:nvGraphicFramePr>
        <p:xfrm>
          <a:off x="6126480" y="4525346"/>
          <a:ext cx="6065520" cy="2332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13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80407"/>
            <a:ext cx="9603275" cy="673347"/>
          </a:xfrm>
        </p:spPr>
        <p:txBody>
          <a:bodyPr/>
          <a:lstStyle/>
          <a:p>
            <a:r>
              <a:rPr lang="en-US" dirty="0"/>
              <a:t>Strategies for expanding access</a:t>
            </a:r>
          </a:p>
        </p:txBody>
      </p:sp>
      <p:sp>
        <p:nvSpPr>
          <p:cNvPr id="3" name="Content Placeholder 2"/>
          <p:cNvSpPr>
            <a:spLocks noGrp="1"/>
          </p:cNvSpPr>
          <p:nvPr>
            <p:ph idx="1"/>
          </p:nvPr>
        </p:nvSpPr>
        <p:spPr/>
        <p:txBody>
          <a:bodyPr>
            <a:normAutofit/>
          </a:bodyPr>
          <a:lstStyle/>
          <a:p>
            <a:r>
              <a:rPr lang="en-US" dirty="0" smtClean="0"/>
              <a:t>Increased funding to serve rural communities</a:t>
            </a:r>
          </a:p>
          <a:p>
            <a:pPr lvl="1"/>
            <a:r>
              <a:rPr lang="en-US" dirty="0" smtClean="0"/>
              <a:t>Recognition that it costs more to serve rural</a:t>
            </a:r>
          </a:p>
          <a:p>
            <a:pPr lvl="2"/>
            <a:r>
              <a:rPr lang="en-US" dirty="0" smtClean="0"/>
              <a:t>Transportation costs</a:t>
            </a:r>
          </a:p>
          <a:p>
            <a:pPr lvl="3"/>
            <a:r>
              <a:rPr lang="en-US" dirty="0" smtClean="0"/>
              <a:t>CIL staff traveling out to meet with rural consumers and conduct rural outreach….this leads to lots of windshield time</a:t>
            </a:r>
          </a:p>
          <a:p>
            <a:pPr lvl="2"/>
            <a:r>
              <a:rPr lang="en-US" dirty="0" smtClean="0"/>
              <a:t>Funding equations that are tied to population disadvantage CILs in rural states</a:t>
            </a:r>
          </a:p>
          <a:p>
            <a:r>
              <a:rPr lang="en-US" dirty="0" smtClean="0"/>
              <a:t>Partnering with other agencies to leverage funding and services</a:t>
            </a:r>
          </a:p>
          <a:p>
            <a:pPr lvl="1"/>
            <a:r>
              <a:rPr lang="en-US" dirty="0" smtClean="0"/>
              <a:t>Example:  Area Agencies on Aging</a:t>
            </a:r>
          </a:p>
          <a:p>
            <a:pPr lvl="2"/>
            <a:r>
              <a:rPr lang="en-US" dirty="0" smtClean="0"/>
              <a:t>ACL “No Wrong Door”/ADRC initiatives</a:t>
            </a:r>
            <a:endParaRPr lang="en-US" dirty="0"/>
          </a:p>
        </p:txBody>
      </p:sp>
    </p:spTree>
    <p:extLst>
      <p:ext uri="{BB962C8B-B14F-4D97-AF65-F5344CB8AC3E}">
        <p14:creationId xmlns:p14="http://schemas.microsoft.com/office/powerpoint/2010/main" val="1273250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map show that by including AAA in the network analysis coverage of services is improved in the northeast and southern counties of Arkansas." title="Arkansas Transportaion network map with CILs and AA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0"/>
            <a:ext cx="6292735" cy="4862568"/>
          </a:xfrm>
          <a:prstGeom prst="rect">
            <a:avLst/>
          </a:prstGeom>
          <a:ln>
            <a:noFill/>
          </a:ln>
          <a:effectLst>
            <a:outerShdw blurRad="292100" dist="139700" dir="2700000" algn="tl" rotWithShape="0">
              <a:srgbClr val="333333">
                <a:alpha val="65000"/>
              </a:srgbClr>
            </a:outerShdw>
          </a:effectLst>
        </p:spPr>
      </p:pic>
      <p:pic>
        <p:nvPicPr>
          <p:cNvPr id="3" name="Picture 2" descr="This map shows that while including AAAs in the map improves network covereage there is still limited coverage in the southeastern counties in MT. " title="Montana Transportation Network Map with CILs and AA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7720" y="2202873"/>
            <a:ext cx="6024280" cy="465512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7036" y="5156816"/>
            <a:ext cx="5664487" cy="400110"/>
          </a:xfrm>
          <a:prstGeom prst="rect">
            <a:avLst/>
          </a:prstGeom>
          <a:noFill/>
        </p:spPr>
        <p:txBody>
          <a:bodyPr wrap="square" rtlCol="0">
            <a:spAutoFit/>
          </a:bodyPr>
          <a:lstStyle/>
          <a:p>
            <a:r>
              <a:rPr lang="en-US" sz="2000" dirty="0" smtClean="0">
                <a:solidFill>
                  <a:srgbClr val="C00000"/>
                </a:solidFill>
              </a:rPr>
              <a:t>108,760 </a:t>
            </a:r>
            <a:r>
              <a:rPr lang="en-US" sz="2000" dirty="0" smtClean="0"/>
              <a:t>to </a:t>
            </a:r>
            <a:r>
              <a:rPr lang="en-US" sz="2000" u="sng" dirty="0" smtClean="0"/>
              <a:t>3,279</a:t>
            </a:r>
            <a:r>
              <a:rPr lang="en-US" sz="2000" dirty="0" smtClean="0"/>
              <a:t> potentially “unserved” in Arkansas</a:t>
            </a:r>
            <a:endParaRPr lang="en-US" sz="2000" dirty="0"/>
          </a:p>
        </p:txBody>
      </p:sp>
      <p:sp>
        <p:nvSpPr>
          <p:cNvPr id="7" name="TextBox 6"/>
          <p:cNvSpPr txBox="1"/>
          <p:nvPr/>
        </p:nvSpPr>
        <p:spPr>
          <a:xfrm>
            <a:off x="6534336" y="1215710"/>
            <a:ext cx="5416061" cy="400110"/>
          </a:xfrm>
          <a:prstGeom prst="rect">
            <a:avLst/>
          </a:prstGeom>
          <a:noFill/>
        </p:spPr>
        <p:txBody>
          <a:bodyPr wrap="square" rtlCol="0">
            <a:spAutoFit/>
          </a:bodyPr>
          <a:lstStyle/>
          <a:p>
            <a:r>
              <a:rPr lang="en-US" sz="2000" dirty="0" smtClean="0">
                <a:solidFill>
                  <a:srgbClr val="C00000"/>
                </a:solidFill>
              </a:rPr>
              <a:t>19,391</a:t>
            </a:r>
            <a:r>
              <a:rPr lang="en-US" sz="2000" dirty="0" smtClean="0"/>
              <a:t> to </a:t>
            </a:r>
            <a:r>
              <a:rPr lang="en-US" sz="2000" u="sng" dirty="0" smtClean="0"/>
              <a:t>5,086</a:t>
            </a:r>
            <a:r>
              <a:rPr lang="en-US" sz="2000" dirty="0" smtClean="0"/>
              <a:t> potentially “unserved” in Montana</a:t>
            </a:r>
            <a:endParaRPr lang="en-US" sz="2000" dirty="0"/>
          </a:p>
        </p:txBody>
      </p:sp>
    </p:spTree>
    <p:extLst>
      <p:ext uri="{BB962C8B-B14F-4D97-AF65-F5344CB8AC3E}">
        <p14:creationId xmlns:p14="http://schemas.microsoft.com/office/powerpoint/2010/main" val="28534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3658"/>
            <a:ext cx="9603275" cy="640096"/>
          </a:xfrm>
        </p:spPr>
        <p:txBody>
          <a:bodyPr/>
          <a:lstStyle/>
          <a:p>
            <a:r>
              <a:rPr lang="en-US" dirty="0" smtClean="0"/>
              <a:t>Challenges</a:t>
            </a:r>
            <a:endParaRPr lang="en-US" dirty="0"/>
          </a:p>
        </p:txBody>
      </p:sp>
      <p:sp>
        <p:nvSpPr>
          <p:cNvPr id="3" name="Content Placeholder 2"/>
          <p:cNvSpPr>
            <a:spLocks noGrp="1"/>
          </p:cNvSpPr>
          <p:nvPr>
            <p:ph idx="1"/>
          </p:nvPr>
        </p:nvSpPr>
        <p:spPr>
          <a:xfrm>
            <a:off x="1451579" y="1943099"/>
            <a:ext cx="9603275" cy="4067003"/>
          </a:xfrm>
        </p:spPr>
        <p:txBody>
          <a:bodyPr>
            <a:normAutofit fontScale="77500" lnSpcReduction="20000"/>
          </a:bodyPr>
          <a:lstStyle/>
          <a:p>
            <a:r>
              <a:rPr lang="en-US" dirty="0" smtClean="0"/>
              <a:t>No one size fits all</a:t>
            </a:r>
          </a:p>
          <a:p>
            <a:pPr lvl="1"/>
            <a:r>
              <a:rPr lang="en-US" dirty="0" smtClean="0"/>
              <a:t>Strategies for expanding rural services will likely vary from state to state</a:t>
            </a:r>
          </a:p>
          <a:p>
            <a:pPr lvl="1"/>
            <a:r>
              <a:rPr lang="en-US" dirty="0" smtClean="0"/>
              <a:t>A comprehensive understanding of where and how different services are offered across states</a:t>
            </a:r>
          </a:p>
          <a:p>
            <a:r>
              <a:rPr lang="en-US" dirty="0" smtClean="0"/>
              <a:t>Differences in value systems and philosophy between organizations </a:t>
            </a:r>
          </a:p>
          <a:p>
            <a:pPr lvl="1"/>
            <a:r>
              <a:rPr lang="en-US" dirty="0" smtClean="0"/>
              <a:t>Aging and Independent Living</a:t>
            </a:r>
          </a:p>
          <a:p>
            <a:pPr lvl="1"/>
            <a:r>
              <a:rPr lang="en-US" dirty="0" smtClean="0"/>
              <a:t>Strategies for effective translation between system?</a:t>
            </a:r>
          </a:p>
          <a:p>
            <a:r>
              <a:rPr lang="en-US" dirty="0" smtClean="0"/>
              <a:t>Transparent </a:t>
            </a:r>
            <a:r>
              <a:rPr lang="en-US" dirty="0"/>
              <a:t>and equitable funding </a:t>
            </a:r>
          </a:p>
          <a:p>
            <a:pPr lvl="1"/>
            <a:r>
              <a:rPr lang="en-US" dirty="0" smtClean="0"/>
              <a:t>What can these partnerships look like and how are funding decisions made?</a:t>
            </a:r>
          </a:p>
          <a:p>
            <a:pPr lvl="1"/>
            <a:r>
              <a:rPr lang="en-US" dirty="0" smtClean="0"/>
              <a:t>Who is at the table and who is on the menu? </a:t>
            </a:r>
          </a:p>
          <a:p>
            <a:r>
              <a:rPr lang="en-US" dirty="0" smtClean="0"/>
              <a:t>What can we learn from existing/past partnerships? </a:t>
            </a:r>
          </a:p>
          <a:p>
            <a:pPr lvl="1"/>
            <a:r>
              <a:rPr lang="en-US" dirty="0" smtClean="0"/>
              <a:t>Results from No Wrong Door pilot programs?</a:t>
            </a:r>
          </a:p>
          <a:p>
            <a:pPr lvl="1"/>
            <a:r>
              <a:rPr lang="en-US" dirty="0" smtClean="0"/>
              <a:t>Effective strategies from Transition coordination programs (Arkansas-Passages)</a:t>
            </a:r>
          </a:p>
          <a:p>
            <a:pPr lvl="1"/>
            <a:r>
              <a:rPr lang="en-US" dirty="0" smtClean="0"/>
              <a:t>Partnerships around specific programs- e.g. transition, transportation </a:t>
            </a:r>
            <a:endParaRPr lang="en-US" dirty="0"/>
          </a:p>
        </p:txBody>
      </p:sp>
    </p:spTree>
    <p:extLst>
      <p:ext uri="{BB962C8B-B14F-4D97-AF65-F5344CB8AC3E}">
        <p14:creationId xmlns:p14="http://schemas.microsoft.com/office/powerpoint/2010/main" val="788215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55222"/>
            <a:ext cx="9603275" cy="598532"/>
          </a:xfrm>
        </p:spPr>
        <p:txBody>
          <a:bodyPr/>
          <a:lstStyle/>
          <a:p>
            <a:r>
              <a:rPr lang="en-US" dirty="0"/>
              <a:t>Conclusions and Questions</a:t>
            </a:r>
          </a:p>
        </p:txBody>
      </p:sp>
      <p:sp>
        <p:nvSpPr>
          <p:cNvPr id="3" name="Content Placeholder 2"/>
          <p:cNvSpPr>
            <a:spLocks noGrp="1"/>
          </p:cNvSpPr>
          <p:nvPr>
            <p:ph idx="1"/>
          </p:nvPr>
        </p:nvSpPr>
        <p:spPr>
          <a:xfrm>
            <a:off x="1451579" y="2015732"/>
            <a:ext cx="9603275" cy="4094123"/>
          </a:xfrm>
        </p:spPr>
        <p:txBody>
          <a:bodyPr>
            <a:normAutofit fontScale="92500"/>
          </a:bodyPr>
          <a:lstStyle/>
          <a:p>
            <a:r>
              <a:rPr lang="en-US" sz="2800" dirty="0" smtClean="0"/>
              <a:t>Rural </a:t>
            </a:r>
            <a:r>
              <a:rPr lang="en-US" sz="2800" dirty="0"/>
              <a:t>Centers for Independent living face unique challenges in serving rural areas. </a:t>
            </a:r>
            <a:endParaRPr lang="en-US" sz="2800" dirty="0" smtClean="0"/>
          </a:p>
          <a:p>
            <a:r>
              <a:rPr lang="en-US" sz="2800" dirty="0" smtClean="0"/>
              <a:t>Strategies </a:t>
            </a:r>
            <a:r>
              <a:rPr lang="en-US" sz="2800" dirty="0"/>
              <a:t>exist for increasing access to services by partnering with other service </a:t>
            </a:r>
            <a:r>
              <a:rPr lang="en-US" sz="2800" dirty="0" smtClean="0"/>
              <a:t>organizations, such as Area Agencies on Aging</a:t>
            </a:r>
          </a:p>
          <a:p>
            <a:pPr lvl="1"/>
            <a:r>
              <a:rPr lang="en-US" sz="2400" dirty="0" smtClean="0"/>
              <a:t>These </a:t>
            </a:r>
            <a:r>
              <a:rPr lang="en-US" sz="2400" dirty="0"/>
              <a:t>partnerships need to be </a:t>
            </a:r>
            <a:r>
              <a:rPr lang="en-US" sz="2400" dirty="0" smtClean="0"/>
              <a:t>strategic, inclusive and equitable</a:t>
            </a:r>
          </a:p>
          <a:p>
            <a:r>
              <a:rPr lang="en-US" sz="2800" dirty="0"/>
              <a:t>A transportation network analysis is an alternative way of exploring access to CIL services and can provide insight for policy makers</a:t>
            </a:r>
          </a:p>
          <a:p>
            <a:pPr marL="0" indent="0">
              <a:buNone/>
            </a:pPr>
            <a:endParaRPr lang="en-US" dirty="0"/>
          </a:p>
          <a:p>
            <a:pPr marL="0" indent="0">
              <a:buNone/>
            </a:pPr>
            <a:endParaRPr lang="en-US" sz="2200" dirty="0"/>
          </a:p>
          <a:p>
            <a:endParaRPr lang="en-US" dirty="0"/>
          </a:p>
        </p:txBody>
      </p:sp>
    </p:spTree>
    <p:extLst>
      <p:ext uri="{BB962C8B-B14F-4D97-AF65-F5344CB8AC3E}">
        <p14:creationId xmlns:p14="http://schemas.microsoft.com/office/powerpoint/2010/main" val="1184460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725" y="2437784"/>
            <a:ext cx="10065191" cy="707886"/>
          </a:xfrm>
          <a:prstGeom prst="rect">
            <a:avLst/>
          </a:prstGeom>
          <a:noFill/>
        </p:spPr>
        <p:txBody>
          <a:bodyPr wrap="none" rtlCol="0">
            <a:spAutoFit/>
          </a:bodyPr>
          <a:lstStyle/>
          <a:p>
            <a:r>
              <a:rPr lang="en-US" sz="4000" dirty="0" smtClean="0"/>
              <a:t>Satisfaction with Rural Community Engagement</a:t>
            </a:r>
            <a:endParaRPr lang="en-US" sz="4000" dirty="0"/>
          </a:p>
        </p:txBody>
      </p:sp>
      <p:sp>
        <p:nvSpPr>
          <p:cNvPr id="3" name="TextBox 2"/>
          <p:cNvSpPr txBox="1"/>
          <p:nvPr/>
        </p:nvSpPr>
        <p:spPr>
          <a:xfrm>
            <a:off x="2570000" y="3641854"/>
            <a:ext cx="6524625" cy="400110"/>
          </a:xfrm>
          <a:prstGeom prst="rect">
            <a:avLst/>
          </a:prstGeom>
          <a:noFill/>
        </p:spPr>
        <p:txBody>
          <a:bodyPr wrap="square" rtlCol="0">
            <a:spAutoFit/>
          </a:bodyPr>
          <a:lstStyle/>
          <a:p>
            <a:pPr algn="ctr"/>
            <a:r>
              <a:rPr lang="en-US" sz="2000" dirty="0"/>
              <a:t>Craig Ravesloot, </a:t>
            </a:r>
            <a:r>
              <a:rPr lang="en-US" sz="2000" dirty="0" err="1" smtClean="0"/>
              <a:t>Tannis</a:t>
            </a:r>
            <a:r>
              <a:rPr lang="en-US" sz="2000" dirty="0" smtClean="0"/>
              <a:t> Hargrove, Jennifer Wong</a:t>
            </a:r>
          </a:p>
        </p:txBody>
      </p:sp>
    </p:spTree>
    <p:extLst>
      <p:ext uri="{BB962C8B-B14F-4D97-AF65-F5344CB8AC3E}">
        <p14:creationId xmlns:p14="http://schemas.microsoft.com/office/powerpoint/2010/main" val="211293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of Rodeo stands and arena with smaller pictures of a wheelchair on top." title="Rode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01845" y="626135"/>
            <a:ext cx="7541747" cy="5356212"/>
          </a:xfrm>
          <a:prstGeom prst="rect">
            <a:avLst/>
          </a:prstGeom>
        </p:spPr>
      </p:pic>
      <p:pic>
        <p:nvPicPr>
          <p:cNvPr id="10" name="Picture 9" title="Wheelchai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623547" y="3808072"/>
            <a:ext cx="689956" cy="852707"/>
          </a:xfrm>
          <a:prstGeom prst="parallelogram">
            <a:avLst>
              <a:gd name="adj" fmla="val 11819"/>
            </a:avLst>
          </a:prstGeom>
        </p:spPr>
      </p:pic>
      <p:sp>
        <p:nvSpPr>
          <p:cNvPr id="2" name="Rectangle 1"/>
          <p:cNvSpPr/>
          <p:nvPr/>
        </p:nvSpPr>
        <p:spPr>
          <a:xfrm>
            <a:off x="0" y="3085323"/>
            <a:ext cx="3740961" cy="923330"/>
          </a:xfrm>
          <a:prstGeom prst="rect">
            <a:avLst/>
          </a:prstGeom>
        </p:spPr>
        <p:txBody>
          <a:bodyPr wrap="none">
            <a:spAutoFit/>
          </a:bodyPr>
          <a:lstStyle/>
          <a:p>
            <a:r>
              <a:rPr lang="en-US" sz="5400" dirty="0">
                <a:solidFill>
                  <a:prstClr val="black"/>
                </a:solidFill>
                <a:latin typeface="Calibri Light" panose="020F0302020204030204"/>
                <a:ea typeface="+mj-ea"/>
                <a:cs typeface="+mj-cs"/>
              </a:rPr>
              <a:t>…the Rodeo!</a:t>
            </a:r>
            <a:endParaRPr lang="en-US" dirty="0"/>
          </a:p>
        </p:txBody>
      </p:sp>
    </p:spTree>
    <p:extLst>
      <p:ext uri="{BB962C8B-B14F-4D97-AF65-F5344CB8AC3E}">
        <p14:creationId xmlns:p14="http://schemas.microsoft.com/office/powerpoint/2010/main" val="5732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ople walking down a road in a ghost town.&#10;" title="Ghost Town Festival"/>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rot="5400000">
            <a:off x="4953356" y="189750"/>
            <a:ext cx="6501926" cy="6467987"/>
          </a:xfrm>
        </p:spPr>
      </p:pic>
      <p:sp>
        <p:nvSpPr>
          <p:cNvPr id="6" name="Title 3"/>
          <p:cNvSpPr>
            <a:spLocks noGrp="1"/>
          </p:cNvSpPr>
          <p:nvPr>
            <p:ph type="title"/>
          </p:nvPr>
        </p:nvSpPr>
        <p:spPr>
          <a:xfrm>
            <a:off x="473825" y="2477193"/>
            <a:ext cx="4331451" cy="1600200"/>
          </a:xfrm>
        </p:spPr>
        <p:txBody>
          <a:bodyPr>
            <a:noAutofit/>
          </a:bodyPr>
          <a:lstStyle/>
          <a:p>
            <a:r>
              <a:rPr lang="en-US" sz="5400" dirty="0" smtClean="0"/>
              <a:t>…a Ghost Town Festival!</a:t>
            </a:r>
            <a:endParaRPr lang="en-US" sz="5400" dirty="0"/>
          </a:p>
        </p:txBody>
      </p:sp>
      <p:pic>
        <p:nvPicPr>
          <p:cNvPr id="7" name="Picture 6" descr="Wheelchair" title="Wheelchai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4499" y="3559196"/>
            <a:ext cx="688908" cy="853514"/>
          </a:xfrm>
          <a:prstGeom prst="rect">
            <a:avLst/>
          </a:prstGeom>
        </p:spPr>
      </p:pic>
    </p:spTree>
    <p:extLst>
      <p:ext uri="{BB962C8B-B14F-4D97-AF65-F5344CB8AC3E}">
        <p14:creationId xmlns:p14="http://schemas.microsoft.com/office/powerpoint/2010/main" val="3793459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81" y="2470917"/>
            <a:ext cx="3932237" cy="1600200"/>
          </a:xfrm>
        </p:spPr>
        <p:txBody>
          <a:bodyPr/>
          <a:lstStyle/>
          <a:p>
            <a:r>
              <a:rPr lang="en-US" dirty="0" smtClean="0"/>
              <a:t>Check out the old hotel!</a:t>
            </a:r>
            <a:endParaRPr lang="en-US" dirty="0"/>
          </a:p>
        </p:txBody>
      </p:sp>
      <p:pic>
        <p:nvPicPr>
          <p:cNvPr id="5" name="Content Placeholder 4" title="Old hotel in ghost town"/>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rot="5400000">
            <a:off x="5349036" y="262054"/>
            <a:ext cx="5736188" cy="6126481"/>
          </a:xfrm>
        </p:spPr>
      </p:pic>
      <p:pic>
        <p:nvPicPr>
          <p:cNvPr id="6" name="Picture 5" title="Wheelchai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16965" y="4071117"/>
            <a:ext cx="591064" cy="732291"/>
          </a:xfrm>
          <a:prstGeom prst="rect">
            <a:avLst/>
          </a:prstGeom>
        </p:spPr>
      </p:pic>
    </p:spTree>
    <p:extLst>
      <p:ext uri="{BB962C8B-B14F-4D97-AF65-F5344CB8AC3E}">
        <p14:creationId xmlns:p14="http://schemas.microsoft.com/office/powerpoint/2010/main" val="39170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922" y="2527069"/>
            <a:ext cx="3932237" cy="1600200"/>
          </a:xfrm>
        </p:spPr>
        <p:txBody>
          <a:bodyPr/>
          <a:lstStyle/>
          <a:p>
            <a:r>
              <a:rPr lang="en-US" dirty="0" smtClean="0"/>
              <a:t>Ok, well maybe I’ll just go to the loo instead.</a:t>
            </a:r>
            <a:endParaRPr lang="en-US" dirty="0"/>
          </a:p>
        </p:txBody>
      </p:sp>
      <p:pic>
        <p:nvPicPr>
          <p:cNvPr id="5" name="Content Placeholder 4" title="Outhous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5832475" y="1596629"/>
            <a:ext cx="4873625" cy="3655218"/>
          </a:xfrm>
        </p:spPr>
      </p:pic>
      <p:pic>
        <p:nvPicPr>
          <p:cNvPr id="6" name="Picture 5" title="Wheelchai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23395">
            <a:off x="9424952" y="3755537"/>
            <a:ext cx="1343890" cy="1660895"/>
          </a:xfrm>
          <a:prstGeom prst="parallelogram">
            <a:avLst>
              <a:gd name="adj" fmla="val 11819"/>
            </a:avLst>
          </a:prstGeom>
        </p:spPr>
      </p:pic>
    </p:spTree>
    <p:extLst>
      <p:ext uri="{BB962C8B-B14F-4D97-AF65-F5344CB8AC3E}">
        <p14:creationId xmlns:p14="http://schemas.microsoft.com/office/powerpoint/2010/main" val="27903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894" y="149290"/>
            <a:ext cx="2159374" cy="584775"/>
          </a:xfrm>
          <a:prstGeom prst="rect">
            <a:avLst/>
          </a:prstGeom>
          <a:noFill/>
        </p:spPr>
        <p:txBody>
          <a:bodyPr wrap="none" rtlCol="0">
            <a:spAutoFit/>
          </a:bodyPr>
          <a:lstStyle/>
          <a:p>
            <a:r>
              <a:rPr lang="en-US" sz="3200" dirty="0" smtClean="0"/>
              <a:t>Background</a:t>
            </a:r>
            <a:endParaRPr lang="en-US" sz="3200" dirty="0"/>
          </a:p>
        </p:txBody>
      </p:sp>
      <p:sp>
        <p:nvSpPr>
          <p:cNvPr id="6" name="TextBox 5"/>
          <p:cNvSpPr txBox="1"/>
          <p:nvPr/>
        </p:nvSpPr>
        <p:spPr>
          <a:xfrm>
            <a:off x="363894" y="1726164"/>
            <a:ext cx="1106610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Rural community participation raises important questions about dependence, independence and interdependence (White et al. 2010).</a:t>
            </a:r>
          </a:p>
          <a:p>
            <a:pPr marL="514350" indent="-514350">
              <a:buFont typeface="+mj-lt"/>
              <a:buAutoNum type="arabicPeriod"/>
            </a:pPr>
            <a:endParaRPr lang="en-US" sz="3200" dirty="0"/>
          </a:p>
          <a:p>
            <a:pPr marL="457200" indent="-457200">
              <a:buFont typeface="Arial" panose="020B0604020202020204" pitchFamily="34" charset="0"/>
              <a:buChar char="•"/>
            </a:pPr>
            <a:r>
              <a:rPr lang="en-US" sz="3200" dirty="0" smtClean="0"/>
              <a:t>Rural communities are less accessible than urban communities. People have adapted to lack of accessibility for decades (</a:t>
            </a:r>
            <a:r>
              <a:rPr lang="en-US" sz="3200" dirty="0" err="1" smtClean="0"/>
              <a:t>Seekins</a:t>
            </a:r>
            <a:r>
              <a:rPr lang="en-US" sz="3200" dirty="0" smtClean="0"/>
              <a:t> et al., 2014).</a:t>
            </a:r>
          </a:p>
          <a:p>
            <a:endParaRPr lang="en-US" sz="3200" dirty="0"/>
          </a:p>
        </p:txBody>
      </p:sp>
    </p:spTree>
    <p:extLst>
      <p:ext uri="{BB962C8B-B14F-4D97-AF65-F5344CB8AC3E}">
        <p14:creationId xmlns:p14="http://schemas.microsoft.com/office/powerpoint/2010/main" val="143847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Custom 1">
      <a:dk1>
        <a:sysClr val="windowText" lastClr="000000"/>
      </a:dk1>
      <a:lt1>
        <a:sysClr val="window" lastClr="FFFFFF"/>
      </a:lt1>
      <a:dk2>
        <a:srgbClr val="454545"/>
      </a:dk2>
      <a:lt2>
        <a:srgbClr val="DFDBD5"/>
      </a:lt2>
      <a:accent1>
        <a:srgbClr val="5E001D"/>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2607</TotalTime>
  <Words>1387</Words>
  <Application>Microsoft Office PowerPoint</Application>
  <PresentationFormat>Widescreen</PresentationFormat>
  <Paragraphs>197</Paragraphs>
  <Slides>36</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Gill Sans MT</vt:lpstr>
      <vt:lpstr>Wingdings</vt:lpstr>
      <vt:lpstr>Office Theme</vt:lpstr>
      <vt:lpstr>Gallery</vt:lpstr>
      <vt:lpstr>Cutting Edge IL Research on Rural Community Living</vt:lpstr>
      <vt:lpstr>Acknowledgements</vt:lpstr>
      <vt:lpstr>Overview</vt:lpstr>
      <vt:lpstr>PowerPoint Presentation</vt:lpstr>
      <vt:lpstr>PowerPoint Presentation</vt:lpstr>
      <vt:lpstr>…a Ghost Town Festival!</vt:lpstr>
      <vt:lpstr>Check out the old hotel!</vt:lpstr>
      <vt:lpstr>Ok, well maybe I’ll just go to the loo instead.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events: Why inclusion matters and how it happens</vt:lpstr>
      <vt:lpstr>Cultural reproduction, rural events, and disability</vt:lpstr>
      <vt:lpstr>Cultural reproduction in rural community events</vt:lpstr>
      <vt:lpstr>Research Questions</vt:lpstr>
      <vt:lpstr>This study, rural Western Montana Identifying characteristics have been changed to protect confidentiality </vt:lpstr>
      <vt:lpstr>Benefits: Connecting and reconnecting</vt:lpstr>
      <vt:lpstr>Benefits: Building and maintaining community</vt:lpstr>
      <vt:lpstr>Benefits: Access to alternative economic networks</vt:lpstr>
      <vt:lpstr>Patterns of inclusion and exclusion</vt:lpstr>
      <vt:lpstr>Patterns of inclusion and exclusion</vt:lpstr>
      <vt:lpstr>Conclusions and application</vt:lpstr>
      <vt:lpstr>Exploring Access to Rural Independent Living Services using a Transportation Network analysis</vt:lpstr>
      <vt:lpstr>Centers for Independent Living and Disability in Rural America</vt:lpstr>
      <vt:lpstr>PowerPoint Presentation</vt:lpstr>
      <vt:lpstr>PowerPoint Presentation</vt:lpstr>
      <vt:lpstr>PowerPoint Presentation</vt:lpstr>
      <vt:lpstr>PowerPoint Presentation</vt:lpstr>
      <vt:lpstr>Strategies for expanding access</vt:lpstr>
      <vt:lpstr>PowerPoint Presentation</vt:lpstr>
      <vt:lpstr>Challenges</vt:lpstr>
      <vt:lpstr>Conclusions and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Ravesloot, Craig</dc:creator>
  <cp:lastModifiedBy>Mary Olson</cp:lastModifiedBy>
  <cp:revision>55</cp:revision>
  <dcterms:created xsi:type="dcterms:W3CDTF">2018-09-26T18:30:43Z</dcterms:created>
  <dcterms:modified xsi:type="dcterms:W3CDTF">2018-10-26T16:21:56Z</dcterms:modified>
</cp:coreProperties>
</file>