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Lst>
  <p:notesMasterIdLst>
    <p:notesMasterId r:id="rId58"/>
  </p:notesMasterIdLst>
  <p:handoutMasterIdLst>
    <p:handoutMasterId r:id="rId59"/>
  </p:handoutMasterIdLst>
  <p:sldIdLst>
    <p:sldId id="460" r:id="rId2"/>
    <p:sldId id="417" r:id="rId3"/>
    <p:sldId id="514" r:id="rId4"/>
    <p:sldId id="517" r:id="rId5"/>
    <p:sldId id="483" r:id="rId6"/>
    <p:sldId id="512" r:id="rId7"/>
    <p:sldId id="510" r:id="rId8"/>
    <p:sldId id="484" r:id="rId9"/>
    <p:sldId id="485" r:id="rId10"/>
    <p:sldId id="486" r:id="rId11"/>
    <p:sldId id="541" r:id="rId12"/>
    <p:sldId id="487" r:id="rId13"/>
    <p:sldId id="488" r:id="rId14"/>
    <p:sldId id="507" r:id="rId15"/>
    <p:sldId id="542" r:id="rId16"/>
    <p:sldId id="543" r:id="rId17"/>
    <p:sldId id="489" r:id="rId18"/>
    <p:sldId id="538" r:id="rId19"/>
    <p:sldId id="511" r:id="rId20"/>
    <p:sldId id="537" r:id="rId21"/>
    <p:sldId id="539" r:id="rId22"/>
    <p:sldId id="490" r:id="rId23"/>
    <p:sldId id="531" r:id="rId24"/>
    <p:sldId id="532" r:id="rId25"/>
    <p:sldId id="533" r:id="rId26"/>
    <p:sldId id="499" r:id="rId27"/>
    <p:sldId id="500" r:id="rId28"/>
    <p:sldId id="501" r:id="rId29"/>
    <p:sldId id="491" r:id="rId30"/>
    <p:sldId id="492" r:id="rId31"/>
    <p:sldId id="493" r:id="rId32"/>
    <p:sldId id="494" r:id="rId33"/>
    <p:sldId id="520" r:id="rId34"/>
    <p:sldId id="519" r:id="rId35"/>
    <p:sldId id="521" r:id="rId36"/>
    <p:sldId id="522" r:id="rId37"/>
    <p:sldId id="523" r:id="rId38"/>
    <p:sldId id="524" r:id="rId39"/>
    <p:sldId id="525" r:id="rId40"/>
    <p:sldId id="526" r:id="rId41"/>
    <p:sldId id="527" r:id="rId42"/>
    <p:sldId id="528" r:id="rId43"/>
    <p:sldId id="509" r:id="rId44"/>
    <p:sldId id="513" r:id="rId45"/>
    <p:sldId id="496" r:id="rId46"/>
    <p:sldId id="497" r:id="rId47"/>
    <p:sldId id="498" r:id="rId48"/>
    <p:sldId id="502" r:id="rId49"/>
    <p:sldId id="503" r:id="rId50"/>
    <p:sldId id="504" r:id="rId51"/>
    <p:sldId id="505" r:id="rId52"/>
    <p:sldId id="516" r:id="rId53"/>
    <p:sldId id="518" r:id="rId54"/>
    <p:sldId id="530" r:id="rId55"/>
    <p:sldId id="540" r:id="rId56"/>
    <p:sldId id="464" r:id="rId5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FF"/>
    <a:srgbClr val="FF3300"/>
    <a:srgbClr val="800080"/>
    <a:srgbClr val="CCCC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98" autoAdjust="0"/>
    <p:restoredTop sz="93032" autoAdjust="0"/>
  </p:normalViewPr>
  <p:slideViewPr>
    <p:cSldViewPr>
      <p:cViewPr varScale="1">
        <p:scale>
          <a:sx n="70" d="100"/>
          <a:sy n="70" d="100"/>
        </p:scale>
        <p:origin x="174" y="72"/>
      </p:cViewPr>
      <p:guideLst>
        <p:guide orient="horz" pos="2160"/>
        <p:guide pos="2880"/>
      </p:guideLst>
    </p:cSldViewPr>
  </p:slideViewPr>
  <p:notesTextViewPr>
    <p:cViewPr>
      <p:scale>
        <a:sx n="3" d="2"/>
        <a:sy n="3" d="2"/>
      </p:scale>
      <p:origin x="0" y="0"/>
    </p:cViewPr>
  </p:notesTextViewPr>
  <p:sorterViewPr>
    <p:cViewPr>
      <p:scale>
        <a:sx n="86" d="100"/>
        <a:sy n="86" d="100"/>
      </p:scale>
      <p:origin x="0" y="0"/>
    </p:cViewPr>
  </p:sorterViewPr>
  <p:notesViewPr>
    <p:cSldViewPr>
      <p:cViewPr varScale="1">
        <p:scale>
          <a:sx n="59" d="100"/>
          <a:sy n="59" d="100"/>
        </p:scale>
        <p:origin x="-1642"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34" tIns="45717" rIns="91434" bIns="45717"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34" tIns="45717" rIns="91434" bIns="45717" rtlCol="0"/>
          <a:lstStyle>
            <a:lvl1pPr algn="r">
              <a:defRPr sz="1200">
                <a:latin typeface="Arial" charset="0"/>
                <a:cs typeface="Arial" charset="0"/>
              </a:defRPr>
            </a:lvl1pPr>
          </a:lstStyle>
          <a:p>
            <a:pPr>
              <a:defRPr/>
            </a:pPr>
            <a:fld id="{DF11F201-66DE-4768-8708-1BB4DCA59B75}" type="datetimeFigureOut">
              <a:rPr lang="en-US"/>
              <a:pPr>
                <a:defRPr/>
              </a:pPr>
              <a:t>10/26/2018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34" tIns="45717" rIns="91434" bIns="45717"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34" tIns="45717" rIns="91434" bIns="45717" rtlCol="0" anchor="b"/>
          <a:lstStyle>
            <a:lvl1pPr algn="r">
              <a:defRPr sz="1200">
                <a:latin typeface="Arial" charset="0"/>
                <a:cs typeface="Arial" charset="0"/>
              </a:defRPr>
            </a:lvl1pPr>
          </a:lstStyle>
          <a:p>
            <a:pPr>
              <a:defRPr/>
            </a:pPr>
            <a:fld id="{87067A58-0AC0-41D9-9277-C80CC0CD0A5D}" type="slidenum">
              <a:rPr lang="en-US"/>
              <a:pPr>
                <a:defRPr/>
              </a:pPr>
              <a:t>‹#›</a:t>
            </a:fld>
            <a:endParaRPr lang="en-US"/>
          </a:p>
        </p:txBody>
      </p:sp>
    </p:spTree>
    <p:extLst>
      <p:ext uri="{BB962C8B-B14F-4D97-AF65-F5344CB8AC3E}">
        <p14:creationId xmlns:p14="http://schemas.microsoft.com/office/powerpoint/2010/main" val="2604691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DBC547A-FE0E-4BFB-83D6-33A023531DC3}" type="datetimeFigureOut">
              <a:rPr lang="en-US" smtClean="0"/>
              <a:t>10/26/2018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C4412E4-D992-484E-9CFB-BA8EB7114A73}" type="slidenum">
              <a:rPr lang="en-US" smtClean="0"/>
              <a:t>‹#›</a:t>
            </a:fld>
            <a:endParaRPr lang="en-US"/>
          </a:p>
        </p:txBody>
      </p:sp>
    </p:spTree>
    <p:extLst>
      <p:ext uri="{BB962C8B-B14F-4D97-AF65-F5344CB8AC3E}">
        <p14:creationId xmlns:p14="http://schemas.microsoft.com/office/powerpoint/2010/main" val="142862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57600" y="6291263"/>
            <a:ext cx="190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1600" dirty="0" smtClean="0">
                <a:solidFill>
                  <a:srgbClr val="1F497D"/>
                </a:solidFill>
              </a:rPr>
              <a:t>Slide</a:t>
            </a:r>
            <a:r>
              <a:rPr lang="en-US" sz="1600" b="1" dirty="0" smtClean="0">
                <a:solidFill>
                  <a:srgbClr val="1F497D"/>
                </a:solidFill>
              </a:rPr>
              <a:t> </a:t>
            </a:r>
            <a:fld id="{862792C6-9DC3-48D4-8EFA-1A5E86A10704}" type="slidenum">
              <a:rPr lang="en-US" sz="1600" smtClean="0">
                <a:solidFill>
                  <a:srgbClr val="1F497D"/>
                </a:solidFill>
              </a:rPr>
              <a:pPr algn="ctr">
                <a:defRPr/>
              </a:pPr>
              <a:t>‹#›</a:t>
            </a:fld>
            <a:endParaRPr lang="en-US" sz="1600" dirty="0" smtClean="0">
              <a:solidFill>
                <a:srgbClr val="1F497D"/>
              </a:solidFill>
            </a:endParaRPr>
          </a:p>
        </p:txBody>
      </p:sp>
      <p:sp>
        <p:nvSpPr>
          <p:cNvPr id="5" name="Rectangle 7"/>
          <p:cNvSpPr>
            <a:spLocks noChangeArrowheads="1"/>
          </p:cNvSpPr>
          <p:nvPr userDrawn="1"/>
        </p:nvSpPr>
        <p:spPr bwMode="auto">
          <a:xfrm>
            <a:off x="533400" y="6207125"/>
            <a:ext cx="28194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a:t>© </a:t>
            </a:r>
            <a:r>
              <a:rPr lang="en-US" sz="900" dirty="0" smtClean="0"/>
              <a:t>2013 </a:t>
            </a:r>
            <a:r>
              <a:rPr lang="en-US" sz="900" dirty="0"/>
              <a:t>The Regents of the University of Colorado, </a:t>
            </a:r>
          </a:p>
          <a:p>
            <a:r>
              <a:rPr lang="en-US" sz="900" dirty="0"/>
              <a:t>a body corporate. All rights reserved. Created by </a:t>
            </a:r>
          </a:p>
          <a:p>
            <a:r>
              <a:rPr lang="en-US" sz="900" dirty="0"/>
              <a:t>Assistive Technology Partners.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03300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1200" b="1">
                <a:solidFill>
                  <a:srgbClr val="1F497D"/>
                </a:solidFill>
                <a:latin typeface="+mn-lt"/>
                <a:cs typeface="Arial" charset="0"/>
              </a:defRPr>
            </a:lvl1pPr>
          </a:lstStyle>
          <a:p>
            <a:pPr>
              <a:defRPr/>
            </a:pPr>
            <a:r>
              <a:rPr lang="en-US"/>
              <a:t>Slide  </a:t>
            </a:r>
            <a:fld id="{E5784D58-21CF-44FE-8EFA-B4D59F8AE4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2" r:id="rId1"/>
  </p:sldLayoutIdLst>
  <p:hf hdr="0" ftr="0" dt="0"/>
  <p:txStyles>
    <p:titleStyle>
      <a:lvl1pPr algn="l"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mailto:cleathers@goodwilldenver.org" TargetMode="External"/><Relationship Id="rId2" Type="http://schemas.openxmlformats.org/officeDocument/2006/relationships/hyperlink" Target="mailto:Julia.beems@ucdenver.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title"/>
          </p:nvPr>
        </p:nvSpPr>
        <p:spPr/>
        <p:txBody>
          <a:bodyPr/>
          <a:lstStyle/>
          <a:p>
            <a:r>
              <a:rPr lang="en-US" smtClean="0">
                <a:latin typeface="Arial" charset="0"/>
                <a:cs typeface="Arial" charset="0"/>
              </a:rPr>
              <a:t>  </a:t>
            </a:r>
          </a:p>
        </p:txBody>
      </p:sp>
      <p:sp>
        <p:nvSpPr>
          <p:cNvPr id="8" name="Title 1"/>
          <p:cNvSpPr txBox="1">
            <a:spLocks/>
          </p:cNvSpPr>
          <p:nvPr/>
        </p:nvSpPr>
        <p:spPr bwMode="auto">
          <a:xfrm>
            <a:off x="0" y="1737519"/>
            <a:ext cx="914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77500" lnSpcReduction="20000"/>
          </a:bodyPr>
          <a:lstStyle>
            <a:lvl1pPr algn="l"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a:lstStyle>
          <a:p>
            <a:pPr algn="ctr"/>
            <a:r>
              <a:rPr lang="en-US" sz="5700" dirty="0" smtClean="0"/>
              <a:t>Be a Hero:</a:t>
            </a:r>
          </a:p>
          <a:p>
            <a:pPr algn="ctr"/>
            <a:r>
              <a:rPr lang="en-US" sz="5700" dirty="0" smtClean="0"/>
              <a:t>Emergency Preparedness Planning for Persons with Disabilities</a:t>
            </a:r>
            <a:endParaRPr lang="en-US" sz="5700" dirty="0"/>
          </a:p>
          <a:p>
            <a:pPr algn="ctr"/>
            <a:endParaRPr lang="en-US" sz="2400" dirty="0" smtClean="0"/>
          </a:p>
          <a:p>
            <a:pPr algn="ctr"/>
            <a:r>
              <a:rPr lang="en-US" sz="2400" dirty="0" smtClean="0"/>
              <a:t>Julia Beems, MA</a:t>
            </a:r>
          </a:p>
          <a:p>
            <a:pPr algn="ctr"/>
            <a:r>
              <a:rPr lang="en-US" sz="2400" dirty="0" smtClean="0"/>
              <a:t>University of Colorado Denver, Assistive Technology Partners</a:t>
            </a:r>
          </a:p>
          <a:p>
            <a:pPr algn="ctr"/>
            <a:endParaRPr lang="en-US" sz="2400" dirty="0" smtClean="0"/>
          </a:p>
          <a:p>
            <a:pPr algn="ctr"/>
            <a:r>
              <a:rPr lang="en-US" sz="2400" dirty="0" smtClean="0"/>
              <a:t>Candiss Leathers</a:t>
            </a:r>
          </a:p>
          <a:p>
            <a:pPr algn="ctr"/>
            <a:r>
              <a:rPr lang="en-US" sz="2400" dirty="0" smtClean="0"/>
              <a:t>Colorado </a:t>
            </a:r>
            <a:r>
              <a:rPr lang="en-US" sz="2400" dirty="0" err="1" smtClean="0"/>
              <a:t>AgrAbility</a:t>
            </a:r>
            <a:r>
              <a:rPr lang="en-US" sz="2400" dirty="0" smtClean="0"/>
              <a:t>, Goodwill Industries of Denver</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Man Made Disasters/Emergencies</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lvl="1" indent="-228600">
              <a:buFont typeface="Arial" panose="020B0604020202020204" pitchFamily="34" charset="0"/>
              <a:buChar char="•"/>
            </a:pPr>
            <a:r>
              <a:rPr lang="en-US" sz="2000" dirty="0">
                <a:solidFill>
                  <a:schemeClr val="tx2"/>
                </a:solidFill>
              </a:rPr>
              <a:t>Active Shooter</a:t>
            </a:r>
          </a:p>
          <a:p>
            <a:pPr marL="228600" lvl="1" indent="-228600">
              <a:buFont typeface="Arial" panose="020B0604020202020204" pitchFamily="34" charset="0"/>
              <a:buChar char="•"/>
            </a:pPr>
            <a:r>
              <a:rPr lang="en-US" sz="2000" dirty="0">
                <a:solidFill>
                  <a:schemeClr val="tx2"/>
                </a:solidFill>
              </a:rPr>
              <a:t>Biological Threats</a:t>
            </a:r>
          </a:p>
          <a:p>
            <a:pPr marL="228600" lvl="1" indent="-228600">
              <a:buFont typeface="Arial" panose="020B0604020202020204" pitchFamily="34" charset="0"/>
              <a:buChar char="•"/>
            </a:pPr>
            <a:r>
              <a:rPr lang="en-US" sz="2000" dirty="0">
                <a:solidFill>
                  <a:schemeClr val="tx2"/>
                </a:solidFill>
              </a:rPr>
              <a:t>Chemical Threats</a:t>
            </a:r>
          </a:p>
          <a:p>
            <a:pPr marL="228600" lvl="1" indent="-228600">
              <a:buFont typeface="Arial" panose="020B0604020202020204" pitchFamily="34" charset="0"/>
              <a:buChar char="•"/>
            </a:pPr>
            <a:r>
              <a:rPr lang="en-US" sz="2000" dirty="0">
                <a:solidFill>
                  <a:schemeClr val="tx2"/>
                </a:solidFill>
              </a:rPr>
              <a:t>Explosions</a:t>
            </a:r>
          </a:p>
          <a:p>
            <a:pPr marL="228600" lvl="1" indent="-228600">
              <a:buFont typeface="Arial" panose="020B0604020202020204" pitchFamily="34" charset="0"/>
              <a:buChar char="•"/>
            </a:pPr>
            <a:r>
              <a:rPr lang="en-US" sz="2000" dirty="0">
                <a:solidFill>
                  <a:schemeClr val="tx2"/>
                </a:solidFill>
              </a:rPr>
              <a:t>Fires</a:t>
            </a:r>
          </a:p>
          <a:p>
            <a:pPr marL="228600" lvl="1" indent="-228600">
              <a:buFont typeface="Arial" panose="020B0604020202020204" pitchFamily="34" charset="0"/>
              <a:buChar char="•"/>
            </a:pPr>
            <a:r>
              <a:rPr lang="en-US" sz="2000" dirty="0">
                <a:solidFill>
                  <a:schemeClr val="tx2"/>
                </a:solidFill>
              </a:rPr>
              <a:t>Nuclear Threat</a:t>
            </a:r>
          </a:p>
          <a:p>
            <a:pPr marL="228600" lvl="1" indent="-228600">
              <a:buFont typeface="Arial" panose="020B0604020202020204" pitchFamily="34" charset="0"/>
              <a:buChar char="•"/>
            </a:pPr>
            <a:r>
              <a:rPr lang="en-US" sz="2000" dirty="0">
                <a:solidFill>
                  <a:schemeClr val="tx2"/>
                </a:solidFill>
              </a:rPr>
              <a:t>Power Outage</a:t>
            </a:r>
          </a:p>
          <a:p>
            <a:pPr marL="228600" lvl="1" indent="-228600">
              <a:buFont typeface="Arial" panose="020B0604020202020204" pitchFamily="34" charset="0"/>
              <a:buChar char="•"/>
            </a:pPr>
            <a:r>
              <a:rPr lang="en-US" sz="2000" dirty="0">
                <a:solidFill>
                  <a:schemeClr val="tx2"/>
                </a:solidFill>
              </a:rPr>
              <a:t>Radiation Threat</a:t>
            </a:r>
          </a:p>
        </p:txBody>
      </p:sp>
    </p:spTree>
    <p:extLst>
      <p:ext uri="{BB962C8B-B14F-4D97-AF65-F5344CB8AC3E}">
        <p14:creationId xmlns:p14="http://schemas.microsoft.com/office/powerpoint/2010/main" val="2470298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a:solidFill>
                  <a:srgbClr val="009900"/>
                </a:solidFill>
              </a:rPr>
              <a:t>Power Outages</a:t>
            </a:r>
            <a:endParaRPr lang="en-US" sz="4000" dirty="0">
              <a:solidFill>
                <a:srgbClr val="009900"/>
              </a:solidFill>
              <a:cs typeface="Arial" charset="0"/>
            </a:endParaRPr>
          </a:p>
        </p:txBody>
      </p:sp>
      <p:pic>
        <p:nvPicPr>
          <p:cNvPr id="2" name="Picture 1" descr="Communication, Air Quality, Mental Health, Light, Temperature Control, Clean Water, Sewage Disposal, Food Storage, Medication Storage, Life Support devices and medical technologies, safety mechanisms, transportation, " title="What do we Lose when we lose pow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92491" y="1279973"/>
            <a:ext cx="4359018" cy="4298053"/>
          </a:xfrm>
          <a:prstGeom prst="rect">
            <a:avLst/>
          </a:prstGeom>
        </p:spPr>
      </p:pic>
      <p:sp>
        <p:nvSpPr>
          <p:cNvPr id="29" name="TextBox 28"/>
          <p:cNvSpPr txBox="1"/>
          <p:nvPr/>
        </p:nvSpPr>
        <p:spPr>
          <a:xfrm>
            <a:off x="2895600" y="5791200"/>
            <a:ext cx="3420292" cy="307777"/>
          </a:xfrm>
          <a:prstGeom prst="rect">
            <a:avLst/>
          </a:prstGeom>
          <a:noFill/>
        </p:spPr>
        <p:txBody>
          <a:bodyPr wrap="square" rtlCol="0">
            <a:spAutoFit/>
          </a:bodyPr>
          <a:lstStyle/>
          <a:p>
            <a:pPr algn="ctr"/>
            <a:r>
              <a:rPr lang="en-US" sz="1400" dirty="0" smtClean="0"/>
              <a:t>(Public Health England, 2014)</a:t>
            </a:r>
            <a:endParaRPr lang="en-US" sz="1400" dirty="0"/>
          </a:p>
        </p:txBody>
      </p:sp>
    </p:spTree>
    <p:extLst>
      <p:ext uri="{BB962C8B-B14F-4D97-AF65-F5344CB8AC3E}">
        <p14:creationId xmlns:p14="http://schemas.microsoft.com/office/powerpoint/2010/main" val="305685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Medical Emergencies</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dirty="0">
                <a:solidFill>
                  <a:schemeClr val="tx2"/>
                </a:solidFill>
              </a:rPr>
              <a:t>Equipment </a:t>
            </a:r>
            <a:r>
              <a:rPr lang="en-US" sz="2000" dirty="0" smtClean="0">
                <a:solidFill>
                  <a:schemeClr val="tx2"/>
                </a:solidFill>
              </a:rPr>
              <a:t>Failure</a:t>
            </a:r>
          </a:p>
          <a:p>
            <a:pPr marL="690563" indent="-233363"/>
            <a:endParaRPr lang="en-US" sz="1400" dirty="0">
              <a:solidFill>
                <a:schemeClr val="tx2"/>
              </a:solidFill>
            </a:endParaRPr>
          </a:p>
          <a:p>
            <a:pPr marL="228600" indent="-228600">
              <a:buFont typeface="Arial" panose="020B0604020202020204" pitchFamily="34" charset="0"/>
              <a:buChar char="•"/>
            </a:pPr>
            <a:r>
              <a:rPr lang="en-US" sz="2000" dirty="0">
                <a:solidFill>
                  <a:schemeClr val="tx2"/>
                </a:solidFill>
              </a:rPr>
              <a:t>Injury and Illness</a:t>
            </a:r>
          </a:p>
          <a:p>
            <a:pPr marL="1090613" lvl="2" indent="-233363">
              <a:buFont typeface="Arial" panose="020B0604020202020204" pitchFamily="34" charset="0"/>
              <a:buChar char="•"/>
            </a:pPr>
            <a:r>
              <a:rPr lang="en-US" dirty="0">
                <a:solidFill>
                  <a:schemeClr val="tx2"/>
                </a:solidFill>
              </a:rPr>
              <a:t>Allergic reaction</a:t>
            </a:r>
          </a:p>
          <a:p>
            <a:pPr marL="1090613" lvl="2" indent="-233363">
              <a:buFont typeface="Arial" panose="020B0604020202020204" pitchFamily="34" charset="0"/>
              <a:buChar char="•"/>
            </a:pPr>
            <a:r>
              <a:rPr lang="en-US" dirty="0">
                <a:solidFill>
                  <a:schemeClr val="tx2"/>
                </a:solidFill>
              </a:rPr>
              <a:t>Chronic health condition complications</a:t>
            </a:r>
          </a:p>
          <a:p>
            <a:pPr marL="1090613" lvl="2" indent="-233363">
              <a:buFont typeface="Arial" panose="020B0604020202020204" pitchFamily="34" charset="0"/>
              <a:buChar char="•"/>
            </a:pPr>
            <a:r>
              <a:rPr lang="en-US" dirty="0">
                <a:solidFill>
                  <a:schemeClr val="tx2"/>
                </a:solidFill>
              </a:rPr>
              <a:t>Heart attack</a:t>
            </a:r>
          </a:p>
          <a:p>
            <a:pPr marL="1090613" lvl="2" indent="-233363">
              <a:buFont typeface="Arial" panose="020B0604020202020204" pitchFamily="34" charset="0"/>
              <a:buChar char="•"/>
            </a:pPr>
            <a:r>
              <a:rPr lang="en-US" dirty="0" smtClean="0">
                <a:solidFill>
                  <a:schemeClr val="tx2"/>
                </a:solidFill>
              </a:rPr>
              <a:t>Seizures</a:t>
            </a:r>
            <a:endParaRPr lang="en-US" dirty="0">
              <a:solidFill>
                <a:schemeClr val="tx2"/>
              </a:solidFill>
            </a:endParaRPr>
          </a:p>
          <a:p>
            <a:pPr marL="1090613" lvl="2" indent="-233363">
              <a:buFont typeface="Arial" panose="020B0604020202020204" pitchFamily="34" charset="0"/>
              <a:buChar char="•"/>
            </a:pPr>
            <a:r>
              <a:rPr lang="en-US" dirty="0" smtClean="0">
                <a:solidFill>
                  <a:schemeClr val="tx2"/>
                </a:solidFill>
              </a:rPr>
              <a:t>Temperature </a:t>
            </a:r>
            <a:r>
              <a:rPr lang="en-US" dirty="0">
                <a:solidFill>
                  <a:schemeClr val="tx2"/>
                </a:solidFill>
              </a:rPr>
              <a:t>regulation</a:t>
            </a:r>
          </a:p>
          <a:p>
            <a:pPr marL="457200"/>
            <a:endParaRPr lang="en-US" sz="2000" dirty="0" smtClean="0">
              <a:solidFill>
                <a:schemeClr val="tx2"/>
              </a:solidFill>
            </a:endParaRPr>
          </a:p>
          <a:p>
            <a:pPr marL="228600" indent="-228600">
              <a:buFont typeface="Arial" panose="020B0604020202020204" pitchFamily="34" charset="0"/>
              <a:buChar char="•"/>
            </a:pPr>
            <a:r>
              <a:rPr lang="en-US" sz="2000" dirty="0" smtClean="0">
                <a:solidFill>
                  <a:schemeClr val="tx2"/>
                </a:solidFill>
              </a:rPr>
              <a:t>Motor Vehicle</a:t>
            </a:r>
          </a:p>
          <a:p>
            <a:pPr marL="457200"/>
            <a:endParaRPr lang="en-US" sz="2000" dirty="0" smtClean="0">
              <a:solidFill>
                <a:schemeClr val="tx2"/>
              </a:solidFill>
            </a:endParaRPr>
          </a:p>
          <a:p>
            <a:pPr marL="457200"/>
            <a:endParaRPr lang="en-US" sz="2000" dirty="0" smtClean="0">
              <a:solidFill>
                <a:schemeClr val="tx2"/>
              </a:solidFill>
            </a:endParaRPr>
          </a:p>
          <a:p>
            <a:pPr marL="457200"/>
            <a:endParaRPr lang="en-US" sz="2000" dirty="0">
              <a:solidFill>
                <a:schemeClr val="tx2"/>
              </a:solidFill>
            </a:endParaRPr>
          </a:p>
          <a:p>
            <a:pPr marL="457200"/>
            <a:endParaRPr lang="en-US" sz="2000" dirty="0">
              <a:solidFill>
                <a:schemeClr val="tx2"/>
              </a:solidFill>
            </a:endParaRPr>
          </a:p>
          <a:p>
            <a:pPr marL="228600" indent="-228600">
              <a:buFont typeface="Arial" panose="020B0604020202020204" pitchFamily="34" charset="0"/>
              <a:buChar char="•"/>
            </a:pPr>
            <a:r>
              <a:rPr lang="en-US" sz="2000" dirty="0">
                <a:solidFill>
                  <a:schemeClr val="tx2"/>
                </a:solidFill>
              </a:rPr>
              <a:t>Pandemic events</a:t>
            </a:r>
          </a:p>
          <a:p>
            <a:pPr marL="1090613" lvl="2" indent="-233363">
              <a:buFont typeface="Arial" panose="020B0604020202020204" pitchFamily="34" charset="0"/>
              <a:buChar char="•"/>
            </a:pPr>
            <a:r>
              <a:rPr lang="en-US" dirty="0">
                <a:solidFill>
                  <a:schemeClr val="tx2"/>
                </a:solidFill>
              </a:rPr>
              <a:t>Past – plague, flu, smallpox, measles, </a:t>
            </a:r>
            <a:r>
              <a:rPr lang="en-US" dirty="0" smtClean="0">
                <a:solidFill>
                  <a:schemeClr val="tx2"/>
                </a:solidFill>
              </a:rPr>
              <a:t>tuberculosis</a:t>
            </a:r>
            <a:endParaRPr lang="en-US" dirty="0">
              <a:solidFill>
                <a:schemeClr val="tx2"/>
              </a:solidFill>
            </a:endParaRPr>
          </a:p>
          <a:p>
            <a:pPr marL="1090613" lvl="2" indent="-233363">
              <a:buFont typeface="Arial" panose="020B0604020202020204" pitchFamily="34" charset="0"/>
              <a:buChar char="•"/>
            </a:pPr>
            <a:r>
              <a:rPr lang="en-US" dirty="0">
                <a:solidFill>
                  <a:schemeClr val="tx2"/>
                </a:solidFill>
              </a:rPr>
              <a:t>Future – antibiotic resistance, flu, SARS, zika</a:t>
            </a:r>
          </a:p>
          <a:p>
            <a:pPr marL="1090613" lvl="2" indent="-233363">
              <a:buFont typeface="Arial" panose="020B0604020202020204" pitchFamily="34" charset="0"/>
              <a:buChar char="•"/>
            </a:pPr>
            <a:r>
              <a:rPr lang="en-US" dirty="0">
                <a:solidFill>
                  <a:schemeClr val="tx2"/>
                </a:solidFill>
              </a:rPr>
              <a:t>Biological warfare - </a:t>
            </a:r>
            <a:r>
              <a:rPr lang="en-US" dirty="0" smtClean="0">
                <a:solidFill>
                  <a:schemeClr val="tx2"/>
                </a:solidFill>
              </a:rPr>
              <a:t>anthrax</a:t>
            </a:r>
            <a:endParaRPr lang="en-US" dirty="0">
              <a:solidFill>
                <a:schemeClr val="tx2"/>
              </a:solidFill>
            </a:endParaRPr>
          </a:p>
        </p:txBody>
      </p:sp>
    </p:spTree>
    <p:extLst>
      <p:ext uri="{BB962C8B-B14F-4D97-AF65-F5344CB8AC3E}">
        <p14:creationId xmlns:p14="http://schemas.microsoft.com/office/powerpoint/2010/main" val="3136360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74638"/>
            <a:ext cx="8763000" cy="1143000"/>
          </a:xfrm>
        </p:spPr>
        <p:txBody>
          <a:bodyPr/>
          <a:lstStyle/>
          <a:p>
            <a:pPr eaLnBrk="1" hangingPunct="1"/>
            <a:r>
              <a:rPr lang="en-US" sz="4000" dirty="0" smtClean="0">
                <a:solidFill>
                  <a:srgbClr val="009900"/>
                </a:solidFill>
              </a:rPr>
              <a:t>Work-Related Emergencies </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750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lvl="1" indent="-228600">
              <a:buFont typeface="Arial" panose="020B0604020202020204" pitchFamily="34" charset="0"/>
              <a:buChar char="•"/>
            </a:pPr>
            <a:r>
              <a:rPr lang="en-US" sz="2000" dirty="0" smtClean="0">
                <a:solidFill>
                  <a:schemeClr val="tx2"/>
                </a:solidFill>
              </a:rPr>
              <a:t>Machinery</a:t>
            </a:r>
            <a:endParaRPr lang="en-US" sz="2000" dirty="0">
              <a:solidFill>
                <a:schemeClr val="tx2"/>
              </a:solidFill>
            </a:endParaRPr>
          </a:p>
          <a:p>
            <a:pPr marL="1147763" lvl="3" indent="-233363">
              <a:buFont typeface="Arial" panose="020B0604020202020204" pitchFamily="34" charset="0"/>
              <a:buChar char="•"/>
            </a:pPr>
            <a:r>
              <a:rPr lang="en-US" dirty="0">
                <a:solidFill>
                  <a:schemeClr val="tx2"/>
                </a:solidFill>
              </a:rPr>
              <a:t>Slips &amp; Falls</a:t>
            </a:r>
          </a:p>
          <a:p>
            <a:pPr marL="1147763" lvl="3" indent="-233363">
              <a:buFont typeface="Arial" panose="020B0604020202020204" pitchFamily="34" charset="0"/>
              <a:buChar char="•"/>
            </a:pPr>
            <a:r>
              <a:rPr lang="en-US" dirty="0">
                <a:solidFill>
                  <a:schemeClr val="tx2"/>
                </a:solidFill>
              </a:rPr>
              <a:t>Bruises and contusions</a:t>
            </a:r>
          </a:p>
          <a:p>
            <a:pPr marL="1147763" lvl="3" indent="-233363">
              <a:buFont typeface="Arial" panose="020B0604020202020204" pitchFamily="34" charset="0"/>
              <a:buChar char="•"/>
            </a:pPr>
            <a:r>
              <a:rPr lang="en-US" dirty="0" smtClean="0">
                <a:solidFill>
                  <a:schemeClr val="tx2"/>
                </a:solidFill>
              </a:rPr>
              <a:t>Entanglement</a:t>
            </a:r>
            <a:endParaRPr lang="en-US" dirty="0">
              <a:solidFill>
                <a:schemeClr val="tx2"/>
              </a:solidFill>
            </a:endParaRPr>
          </a:p>
          <a:p>
            <a:pPr marL="1147763" lvl="3" indent="-233363">
              <a:buFont typeface="Arial" panose="020B0604020202020204" pitchFamily="34" charset="0"/>
              <a:buChar char="•"/>
            </a:pPr>
            <a:r>
              <a:rPr lang="en-US" dirty="0">
                <a:solidFill>
                  <a:schemeClr val="tx2"/>
                </a:solidFill>
              </a:rPr>
              <a:t>Amputation</a:t>
            </a:r>
          </a:p>
          <a:p>
            <a:pPr marL="1147763" lvl="3" indent="-233363">
              <a:buFont typeface="Arial" panose="020B0604020202020204" pitchFamily="34" charset="0"/>
              <a:buChar char="•"/>
            </a:pPr>
            <a:r>
              <a:rPr lang="en-US" dirty="0" smtClean="0">
                <a:solidFill>
                  <a:schemeClr val="tx2"/>
                </a:solidFill>
              </a:rPr>
              <a:t>Spinal Cord Injury</a:t>
            </a:r>
            <a:endParaRPr lang="en-US" dirty="0">
              <a:solidFill>
                <a:schemeClr val="tx2"/>
              </a:solidFill>
            </a:endParaRPr>
          </a:p>
          <a:p>
            <a:pPr marL="1147763" lvl="3" indent="-233363">
              <a:buFont typeface="Arial" panose="020B0604020202020204" pitchFamily="34" charset="0"/>
              <a:buChar char="•"/>
            </a:pPr>
            <a:r>
              <a:rPr lang="en-US" dirty="0">
                <a:solidFill>
                  <a:schemeClr val="tx2"/>
                </a:solidFill>
              </a:rPr>
              <a:t>Lacerations</a:t>
            </a:r>
          </a:p>
          <a:p>
            <a:pPr marL="1147763" lvl="3" indent="-233363">
              <a:buFont typeface="Arial" panose="020B0604020202020204" pitchFamily="34" charset="0"/>
              <a:buChar char="•"/>
            </a:pPr>
            <a:r>
              <a:rPr lang="en-US" dirty="0">
                <a:solidFill>
                  <a:schemeClr val="tx2"/>
                </a:solidFill>
              </a:rPr>
              <a:t>Getting struck</a:t>
            </a:r>
          </a:p>
          <a:p>
            <a:pPr marL="1147763" lvl="3" indent="-233363">
              <a:buFont typeface="Arial" panose="020B0604020202020204" pitchFamily="34" charset="0"/>
              <a:buChar char="•"/>
            </a:pPr>
            <a:r>
              <a:rPr lang="en-US" dirty="0">
                <a:solidFill>
                  <a:schemeClr val="tx2"/>
                </a:solidFill>
              </a:rPr>
              <a:t>Crushing</a:t>
            </a:r>
          </a:p>
          <a:p>
            <a:pPr marL="1147763" lvl="3" indent="-233363">
              <a:buFont typeface="Arial" panose="020B0604020202020204" pitchFamily="34" charset="0"/>
              <a:buChar char="•"/>
            </a:pPr>
            <a:r>
              <a:rPr lang="en-US" dirty="0">
                <a:solidFill>
                  <a:schemeClr val="tx2"/>
                </a:solidFill>
              </a:rPr>
              <a:t>Long bone </a:t>
            </a:r>
            <a:r>
              <a:rPr lang="en-US" dirty="0" smtClean="0">
                <a:solidFill>
                  <a:schemeClr val="tx2"/>
                </a:solidFill>
              </a:rPr>
              <a:t>fractures</a:t>
            </a: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914400" lvl="3" indent="0"/>
            <a:endParaRPr lang="en-US" sz="1600" dirty="0">
              <a:solidFill>
                <a:schemeClr val="tx2"/>
              </a:solidFill>
            </a:endParaRPr>
          </a:p>
          <a:p>
            <a:pPr marL="228600" lvl="1" indent="-228600">
              <a:buFont typeface="Arial" panose="020B0604020202020204" pitchFamily="34" charset="0"/>
              <a:buChar char="•"/>
            </a:pPr>
            <a:r>
              <a:rPr lang="en-US" sz="2000" dirty="0">
                <a:solidFill>
                  <a:schemeClr val="tx2"/>
                </a:solidFill>
              </a:rPr>
              <a:t>Confined Spaces</a:t>
            </a:r>
          </a:p>
          <a:p>
            <a:pPr marL="1147763" lvl="3" indent="-233363">
              <a:buFont typeface="Arial" panose="020B0604020202020204" pitchFamily="34" charset="0"/>
              <a:buChar char="•"/>
            </a:pPr>
            <a:r>
              <a:rPr lang="en-US" dirty="0">
                <a:solidFill>
                  <a:schemeClr val="tx2"/>
                </a:solidFill>
              </a:rPr>
              <a:t>Engulfment</a:t>
            </a:r>
          </a:p>
          <a:p>
            <a:pPr marL="1147763" lvl="3" indent="-233363">
              <a:buFont typeface="Arial" panose="020B0604020202020204" pitchFamily="34" charset="0"/>
              <a:buChar char="•"/>
            </a:pPr>
            <a:r>
              <a:rPr lang="en-US" dirty="0">
                <a:solidFill>
                  <a:schemeClr val="tx2"/>
                </a:solidFill>
              </a:rPr>
              <a:t>Suffocation</a:t>
            </a:r>
          </a:p>
          <a:p>
            <a:pPr marL="1147763" lvl="3" indent="-233363">
              <a:buFont typeface="Arial" panose="020B0604020202020204" pitchFamily="34" charset="0"/>
              <a:buChar char="•"/>
            </a:pPr>
            <a:r>
              <a:rPr lang="en-US" dirty="0">
                <a:solidFill>
                  <a:schemeClr val="tx2"/>
                </a:solidFill>
              </a:rPr>
              <a:t>Hypothermia</a:t>
            </a:r>
          </a:p>
          <a:p>
            <a:pPr marL="1147763" lvl="3" indent="-233363">
              <a:buFont typeface="Arial" panose="020B0604020202020204" pitchFamily="34" charset="0"/>
              <a:buChar char="•"/>
            </a:pPr>
            <a:r>
              <a:rPr lang="en-US" dirty="0">
                <a:solidFill>
                  <a:schemeClr val="tx2"/>
                </a:solidFill>
              </a:rPr>
              <a:t>Mechanical</a:t>
            </a:r>
          </a:p>
          <a:p>
            <a:pPr marL="1147763" lvl="3" indent="-233363">
              <a:buFont typeface="Arial" panose="020B0604020202020204" pitchFamily="34" charset="0"/>
              <a:buChar char="•"/>
            </a:pPr>
            <a:r>
              <a:rPr lang="en-US" dirty="0" smtClean="0">
                <a:solidFill>
                  <a:schemeClr val="tx2"/>
                </a:solidFill>
              </a:rPr>
              <a:t>Nitrogen </a:t>
            </a:r>
            <a:r>
              <a:rPr lang="en-US" dirty="0">
                <a:solidFill>
                  <a:schemeClr val="tx2"/>
                </a:solidFill>
              </a:rPr>
              <a:t>dioxide</a:t>
            </a:r>
          </a:p>
          <a:p>
            <a:pPr marL="1147763" lvl="3" indent="-233363">
              <a:buFont typeface="Arial" panose="020B0604020202020204" pitchFamily="34" charset="0"/>
              <a:buChar char="•"/>
            </a:pPr>
            <a:r>
              <a:rPr lang="en-US" dirty="0">
                <a:solidFill>
                  <a:schemeClr val="tx2"/>
                </a:solidFill>
              </a:rPr>
              <a:t>Falls</a:t>
            </a:r>
          </a:p>
          <a:p>
            <a:pPr marL="1147763" lvl="3" indent="-233363">
              <a:buFont typeface="Arial" panose="020B0604020202020204" pitchFamily="34" charset="0"/>
              <a:buChar char="•"/>
            </a:pPr>
            <a:r>
              <a:rPr lang="en-US" dirty="0">
                <a:solidFill>
                  <a:schemeClr val="tx2"/>
                </a:solidFill>
              </a:rPr>
              <a:t>Hydrogen sulfide</a:t>
            </a:r>
          </a:p>
          <a:p>
            <a:pPr marL="1147763" lvl="3" indent="-233363">
              <a:buFont typeface="Arial" panose="020B0604020202020204" pitchFamily="34" charset="0"/>
              <a:buChar char="•"/>
            </a:pPr>
            <a:r>
              <a:rPr lang="en-US" dirty="0" smtClean="0">
                <a:solidFill>
                  <a:schemeClr val="tx2"/>
                </a:solidFill>
              </a:rPr>
              <a:t>Drowning</a:t>
            </a:r>
          </a:p>
          <a:p>
            <a:pPr marL="914400" lvl="3" indent="0"/>
            <a:endParaRPr lang="en-US" sz="1000" dirty="0">
              <a:solidFill>
                <a:schemeClr val="tx2"/>
              </a:solidFill>
            </a:endParaRPr>
          </a:p>
          <a:p>
            <a:pPr marL="228600" lvl="1" indent="-228600">
              <a:buFont typeface="Arial" panose="020B0604020202020204" pitchFamily="34" charset="0"/>
              <a:buChar char="•"/>
            </a:pPr>
            <a:r>
              <a:rPr lang="en-US" sz="2000" dirty="0" smtClean="0">
                <a:solidFill>
                  <a:schemeClr val="tx2"/>
                </a:solidFill>
              </a:rPr>
              <a:t>Ag </a:t>
            </a:r>
            <a:r>
              <a:rPr lang="en-US" sz="2000" dirty="0">
                <a:solidFill>
                  <a:schemeClr val="tx2"/>
                </a:solidFill>
              </a:rPr>
              <a:t>Chemicals</a:t>
            </a:r>
          </a:p>
          <a:p>
            <a:pPr marL="1147763" lvl="3" indent="-233363">
              <a:buFont typeface="Arial" panose="020B0604020202020204" pitchFamily="34" charset="0"/>
              <a:buChar char="•"/>
            </a:pPr>
            <a:r>
              <a:rPr lang="en-US" dirty="0" smtClean="0">
                <a:solidFill>
                  <a:schemeClr val="tx2"/>
                </a:solidFill>
              </a:rPr>
              <a:t>Asphyxiation</a:t>
            </a:r>
          </a:p>
          <a:p>
            <a:pPr marL="1147763" lvl="3" indent="-233363">
              <a:buFont typeface="Arial" panose="020B0604020202020204" pitchFamily="34" charset="0"/>
              <a:buChar char="•"/>
            </a:pPr>
            <a:r>
              <a:rPr lang="en-US" dirty="0" smtClean="0">
                <a:solidFill>
                  <a:schemeClr val="tx2"/>
                </a:solidFill>
              </a:rPr>
              <a:t>Burns</a:t>
            </a:r>
            <a:endParaRPr lang="en-US" dirty="0">
              <a:solidFill>
                <a:schemeClr val="tx2"/>
              </a:solidFill>
            </a:endParaRPr>
          </a:p>
          <a:p>
            <a:pPr marL="1147763" lvl="3" indent="-233363">
              <a:buFont typeface="Arial" panose="020B0604020202020204" pitchFamily="34" charset="0"/>
              <a:buChar char="•"/>
            </a:pPr>
            <a:r>
              <a:rPr lang="en-US" dirty="0" smtClean="0">
                <a:solidFill>
                  <a:schemeClr val="tx2"/>
                </a:solidFill>
              </a:rPr>
              <a:t>Poisoning</a:t>
            </a:r>
            <a:endParaRPr lang="en-US" dirty="0">
              <a:solidFill>
                <a:schemeClr val="tx2"/>
              </a:solidFill>
            </a:endParaRPr>
          </a:p>
          <a:p>
            <a:pPr marL="1147763" lvl="3" indent="-233363">
              <a:buFont typeface="Arial" panose="020B0604020202020204" pitchFamily="34" charset="0"/>
              <a:buChar char="•"/>
            </a:pPr>
            <a:r>
              <a:rPr lang="en-US" dirty="0">
                <a:solidFill>
                  <a:schemeClr val="tx2"/>
                </a:solidFill>
              </a:rPr>
              <a:t>Chemical </a:t>
            </a:r>
            <a:r>
              <a:rPr lang="en-US" dirty="0" smtClean="0">
                <a:solidFill>
                  <a:schemeClr val="tx2"/>
                </a:solidFill>
              </a:rPr>
              <a:t>reactions</a:t>
            </a:r>
            <a:endParaRPr lang="en-US" dirty="0">
              <a:solidFill>
                <a:schemeClr val="tx2"/>
              </a:solidFill>
            </a:endParaRPr>
          </a:p>
          <a:p>
            <a:pPr marL="1147763" lvl="3" indent="-233363">
              <a:buFont typeface="Arial" panose="020B0604020202020204" pitchFamily="34" charset="0"/>
              <a:buChar char="•"/>
            </a:pPr>
            <a:r>
              <a:rPr lang="en-US" dirty="0" smtClean="0">
                <a:solidFill>
                  <a:schemeClr val="tx2"/>
                </a:solidFill>
              </a:rPr>
              <a:t>Combustibles</a:t>
            </a:r>
            <a:endParaRPr lang="en-US" sz="1400" dirty="0">
              <a:solidFill>
                <a:schemeClr val="tx2"/>
              </a:solidFill>
            </a:endParaRPr>
          </a:p>
        </p:txBody>
      </p:sp>
    </p:spTree>
    <p:extLst>
      <p:ext uri="{BB962C8B-B14F-4D97-AF65-F5344CB8AC3E}">
        <p14:creationId xmlns:p14="http://schemas.microsoft.com/office/powerpoint/2010/main" val="2973300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74638"/>
            <a:ext cx="8763000" cy="1143000"/>
          </a:xfrm>
        </p:spPr>
        <p:txBody>
          <a:bodyPr/>
          <a:lstStyle/>
          <a:p>
            <a:pPr eaLnBrk="1" hangingPunct="1"/>
            <a:r>
              <a:rPr lang="en-US" sz="4000" dirty="0" smtClean="0">
                <a:solidFill>
                  <a:srgbClr val="009900"/>
                </a:solidFill>
              </a:rPr>
              <a:t>Work-Related Emergencies </a:t>
            </a:r>
            <a:r>
              <a:rPr lang="en-US" sz="4000" i="1" dirty="0" smtClean="0">
                <a:solidFill>
                  <a:srgbClr val="009900"/>
                </a:solidFill>
              </a:rPr>
              <a:t>continued</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lvl="1" indent="-228600">
              <a:buFont typeface="Arial" panose="020B0604020202020204" pitchFamily="34" charset="0"/>
              <a:buChar char="•"/>
            </a:pPr>
            <a:r>
              <a:rPr lang="en-US" sz="2000" dirty="0" smtClean="0">
                <a:solidFill>
                  <a:schemeClr val="tx2"/>
                </a:solidFill>
              </a:rPr>
              <a:t>Animals</a:t>
            </a:r>
          </a:p>
          <a:p>
            <a:pPr marL="1090613" lvl="2" indent="-233363">
              <a:buFont typeface="Arial" panose="020B0604020202020204" pitchFamily="34" charset="0"/>
              <a:buChar char="•"/>
            </a:pPr>
            <a:r>
              <a:rPr lang="en-US" dirty="0" smtClean="0">
                <a:solidFill>
                  <a:schemeClr val="tx2"/>
                </a:solidFill>
              </a:rPr>
              <a:t>Bruises</a:t>
            </a:r>
          </a:p>
          <a:p>
            <a:pPr marL="1090613" lvl="2" indent="-233363">
              <a:buFont typeface="Arial" panose="020B0604020202020204" pitchFamily="34" charset="0"/>
              <a:buChar char="•"/>
            </a:pPr>
            <a:r>
              <a:rPr lang="en-US" dirty="0" smtClean="0">
                <a:solidFill>
                  <a:schemeClr val="tx2"/>
                </a:solidFill>
              </a:rPr>
              <a:t>Cuts and scratches</a:t>
            </a:r>
          </a:p>
          <a:p>
            <a:pPr marL="1090613" lvl="2" indent="-233363">
              <a:buFont typeface="Arial" panose="020B0604020202020204" pitchFamily="34" charset="0"/>
              <a:buChar char="•"/>
            </a:pPr>
            <a:r>
              <a:rPr lang="en-US" dirty="0" smtClean="0">
                <a:solidFill>
                  <a:schemeClr val="tx2"/>
                </a:solidFill>
              </a:rPr>
              <a:t>Fractures</a:t>
            </a:r>
          </a:p>
          <a:p>
            <a:pPr marL="1090613" lvl="2" indent="-233363">
              <a:buFont typeface="Arial" panose="020B0604020202020204" pitchFamily="34" charset="0"/>
              <a:buChar char="•"/>
            </a:pPr>
            <a:r>
              <a:rPr lang="en-US" dirty="0" smtClean="0">
                <a:solidFill>
                  <a:schemeClr val="tx2"/>
                </a:solidFill>
              </a:rPr>
              <a:t>Falling objects</a:t>
            </a:r>
          </a:p>
          <a:p>
            <a:pPr marL="1090613" lvl="2" indent="-233363">
              <a:buFont typeface="Arial" panose="020B0604020202020204" pitchFamily="34" charset="0"/>
              <a:buChar char="•"/>
            </a:pPr>
            <a:r>
              <a:rPr lang="en-US" dirty="0" smtClean="0">
                <a:solidFill>
                  <a:schemeClr val="tx2"/>
                </a:solidFill>
              </a:rPr>
              <a:t>Blunt force chest trauma</a:t>
            </a:r>
          </a:p>
          <a:p>
            <a:pPr marL="1090613" lvl="2" indent="-233363">
              <a:buFont typeface="Arial" panose="020B0604020202020204" pitchFamily="34" charset="0"/>
              <a:buChar char="•"/>
            </a:pPr>
            <a:r>
              <a:rPr lang="en-US" dirty="0" smtClean="0">
                <a:solidFill>
                  <a:schemeClr val="tx2"/>
                </a:solidFill>
              </a:rPr>
              <a:t>Crushing-type injuries/internal injuries</a:t>
            </a:r>
          </a:p>
          <a:p>
            <a:pPr marL="1090613" lvl="2" indent="-233363">
              <a:buFont typeface="Arial" panose="020B0604020202020204" pitchFamily="34" charset="0"/>
              <a:buChar char="•"/>
            </a:pPr>
            <a:r>
              <a:rPr lang="en-US" dirty="0" smtClean="0">
                <a:solidFill>
                  <a:schemeClr val="tx2"/>
                </a:solidFill>
              </a:rPr>
              <a:t>Head injuries</a:t>
            </a:r>
          </a:p>
          <a:p>
            <a:pPr marL="1090613" lvl="2" indent="-233363">
              <a:buFont typeface="Arial" panose="020B0604020202020204" pitchFamily="34" charset="0"/>
              <a:buChar char="•"/>
            </a:pPr>
            <a:r>
              <a:rPr lang="en-US" dirty="0" smtClean="0">
                <a:solidFill>
                  <a:schemeClr val="tx2"/>
                </a:solidFill>
              </a:rPr>
              <a:t>Disease transmission</a:t>
            </a:r>
          </a:p>
          <a:p>
            <a:pPr marL="857250" lvl="2" indent="0"/>
            <a:endParaRPr lang="en-US" dirty="0" smtClean="0">
              <a:solidFill>
                <a:schemeClr val="tx2"/>
              </a:solidFill>
            </a:endParaRPr>
          </a:p>
          <a:p>
            <a:pPr marL="228600" lvl="1" indent="-228600">
              <a:buFont typeface="Arial" panose="020B0604020202020204" pitchFamily="34" charset="0"/>
              <a:buChar char="•"/>
            </a:pPr>
            <a:r>
              <a:rPr lang="en-US" sz="2000" dirty="0" smtClean="0">
                <a:solidFill>
                  <a:schemeClr val="tx2"/>
                </a:solidFill>
              </a:rPr>
              <a:t>Other</a:t>
            </a:r>
          </a:p>
          <a:p>
            <a:pPr marL="1090613" lvl="2" indent="-233363">
              <a:buFont typeface="Arial" panose="020B0604020202020204" pitchFamily="34" charset="0"/>
              <a:buChar char="•"/>
            </a:pPr>
            <a:r>
              <a:rPr lang="en-US" dirty="0" smtClean="0">
                <a:solidFill>
                  <a:schemeClr val="tx2"/>
                </a:solidFill>
              </a:rPr>
              <a:t>Over </a:t>
            </a:r>
            <a:r>
              <a:rPr lang="en-US" dirty="0">
                <a:solidFill>
                  <a:schemeClr val="tx2"/>
                </a:solidFill>
              </a:rPr>
              <a:t>exertion back strain or strains</a:t>
            </a:r>
          </a:p>
          <a:p>
            <a:pPr marL="1090613" lvl="2" indent="-233363">
              <a:buFont typeface="Arial" panose="020B0604020202020204" pitchFamily="34" charset="0"/>
              <a:buChar char="•"/>
            </a:pPr>
            <a:r>
              <a:rPr lang="en-US" dirty="0" smtClean="0">
                <a:solidFill>
                  <a:schemeClr val="tx2"/>
                </a:solidFill>
              </a:rPr>
              <a:t>Noise</a:t>
            </a:r>
          </a:p>
          <a:p>
            <a:pPr marL="1090613" lvl="2" indent="-233363">
              <a:buFont typeface="Arial" panose="020B0604020202020204" pitchFamily="34" charset="0"/>
              <a:buChar char="•"/>
            </a:pPr>
            <a:r>
              <a:rPr lang="en-US" dirty="0">
                <a:solidFill>
                  <a:schemeClr val="tx2"/>
                </a:solidFill>
              </a:rPr>
              <a:t>Firearms</a:t>
            </a:r>
          </a:p>
          <a:p>
            <a:pPr marL="690563" lvl="1" indent="-233363">
              <a:buFont typeface="Arial" panose="020B0604020202020204" pitchFamily="34" charset="0"/>
              <a:buChar char="•"/>
            </a:pPr>
            <a:endParaRPr lang="en-US" sz="1400" dirty="0">
              <a:solidFill>
                <a:schemeClr val="tx2"/>
              </a:solidFill>
            </a:endParaRPr>
          </a:p>
        </p:txBody>
      </p:sp>
      <p:pic>
        <p:nvPicPr>
          <p:cNvPr id="2" name="Picture 1" title="Horse falling on a ma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62600" y="1417638"/>
            <a:ext cx="3276600" cy="1811491"/>
          </a:xfrm>
          <a:prstGeom prst="rect">
            <a:avLst/>
          </a:prstGeom>
        </p:spPr>
      </p:pic>
      <p:pic>
        <p:nvPicPr>
          <p:cNvPr id="3" name="Picture 2" descr="Two men in wheelchairs and cowboy hats looking at another man standing in a open landscape" title="Two men in wheelchairs and cowboy hat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0" y="3528673"/>
            <a:ext cx="2590800" cy="1943100"/>
          </a:xfrm>
          <a:prstGeom prst="rect">
            <a:avLst/>
          </a:prstGeom>
        </p:spPr>
      </p:pic>
    </p:spTree>
    <p:extLst>
      <p:ext uri="{BB962C8B-B14F-4D97-AF65-F5344CB8AC3E}">
        <p14:creationId xmlns:p14="http://schemas.microsoft.com/office/powerpoint/2010/main" val="402277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74638"/>
            <a:ext cx="8763000" cy="1143000"/>
          </a:xfrm>
        </p:spPr>
        <p:txBody>
          <a:bodyPr/>
          <a:lstStyle/>
          <a:p>
            <a:pPr eaLnBrk="1" hangingPunct="1"/>
            <a:r>
              <a:rPr lang="en-US" sz="3600" dirty="0">
                <a:solidFill>
                  <a:srgbClr val="009900"/>
                </a:solidFill>
              </a:rPr>
              <a:t>Personal &amp; Family Disasters/Disruptions</a:t>
            </a:r>
            <a:endParaRPr lang="en-US" sz="3600" dirty="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57213" lvl="1" indent="-214313">
              <a:buFont typeface="Arial" panose="020B0604020202020204" pitchFamily="34" charset="0"/>
              <a:buChar char="•"/>
            </a:pPr>
            <a:r>
              <a:rPr lang="en-US" sz="2000" dirty="0">
                <a:solidFill>
                  <a:schemeClr val="tx2"/>
                </a:solidFill>
              </a:rPr>
              <a:t>House Fire</a:t>
            </a:r>
          </a:p>
          <a:p>
            <a:pPr marL="557213" lvl="1" indent="-214313">
              <a:buFont typeface="Arial" panose="020B0604020202020204" pitchFamily="34" charset="0"/>
              <a:buChar char="•"/>
            </a:pPr>
            <a:r>
              <a:rPr lang="en-US" sz="2000" dirty="0">
                <a:solidFill>
                  <a:schemeClr val="tx2"/>
                </a:solidFill>
              </a:rPr>
              <a:t>Car, Bus, Train Accident</a:t>
            </a:r>
          </a:p>
          <a:p>
            <a:pPr marL="557213" lvl="1" indent="-214313">
              <a:buFont typeface="Arial" panose="020B0604020202020204" pitchFamily="34" charset="0"/>
              <a:buChar char="•"/>
            </a:pPr>
            <a:r>
              <a:rPr lang="en-US" sz="2000" dirty="0">
                <a:solidFill>
                  <a:schemeClr val="tx2"/>
                </a:solidFill>
              </a:rPr>
              <a:t>Flat Tire, Car Breakdown</a:t>
            </a:r>
          </a:p>
          <a:p>
            <a:pPr marL="557213" lvl="1" indent="-214313">
              <a:buFont typeface="Arial" panose="020B0604020202020204" pitchFamily="34" charset="0"/>
              <a:buChar char="•"/>
            </a:pPr>
            <a:r>
              <a:rPr lang="en-US" sz="2000" dirty="0">
                <a:solidFill>
                  <a:schemeClr val="tx2"/>
                </a:solidFill>
              </a:rPr>
              <a:t>Computer Failure</a:t>
            </a:r>
          </a:p>
          <a:p>
            <a:pPr marL="557213" lvl="1" indent="-214313">
              <a:buFont typeface="Arial" panose="020B0604020202020204" pitchFamily="34" charset="0"/>
              <a:buChar char="•"/>
            </a:pPr>
            <a:r>
              <a:rPr lang="en-US" sz="2000" dirty="0">
                <a:solidFill>
                  <a:schemeClr val="tx2"/>
                </a:solidFill>
              </a:rPr>
              <a:t>Unemployment</a:t>
            </a:r>
          </a:p>
          <a:p>
            <a:pPr marL="557213" lvl="1" indent="-214313">
              <a:buFont typeface="Arial" panose="020B0604020202020204" pitchFamily="34" charset="0"/>
              <a:buChar char="•"/>
            </a:pPr>
            <a:r>
              <a:rPr lang="en-US" sz="2000" dirty="0">
                <a:solidFill>
                  <a:schemeClr val="tx2"/>
                </a:solidFill>
              </a:rPr>
              <a:t>Chronic Illness</a:t>
            </a:r>
          </a:p>
          <a:p>
            <a:pPr marL="557213" lvl="1" indent="-214313">
              <a:buFont typeface="Arial" panose="020B0604020202020204" pitchFamily="34" charset="0"/>
              <a:buChar char="•"/>
            </a:pPr>
            <a:r>
              <a:rPr lang="en-US" sz="2000" dirty="0">
                <a:solidFill>
                  <a:schemeClr val="tx2"/>
                </a:solidFill>
              </a:rPr>
              <a:t>Divorce</a:t>
            </a:r>
          </a:p>
          <a:p>
            <a:pPr marL="557213" lvl="1" indent="-214313">
              <a:buFont typeface="Arial" panose="020B0604020202020204" pitchFamily="34" charset="0"/>
              <a:buChar char="•"/>
            </a:pPr>
            <a:r>
              <a:rPr lang="en-US" sz="2000" dirty="0">
                <a:solidFill>
                  <a:schemeClr val="tx2"/>
                </a:solidFill>
              </a:rPr>
              <a:t>Medical Emergency</a:t>
            </a:r>
          </a:p>
          <a:p>
            <a:pPr marL="557213" lvl="1" indent="-214313">
              <a:buFont typeface="Arial" panose="020B0604020202020204" pitchFamily="34" charset="0"/>
              <a:buChar char="•"/>
            </a:pPr>
            <a:r>
              <a:rPr lang="en-US" sz="2000" dirty="0">
                <a:solidFill>
                  <a:schemeClr val="tx2"/>
                </a:solidFill>
              </a:rPr>
              <a:t>Domestic Violence</a:t>
            </a:r>
          </a:p>
          <a:p>
            <a:pPr marL="557213" lvl="1" indent="-214313">
              <a:buFont typeface="Arial" panose="020B0604020202020204" pitchFamily="34" charset="0"/>
              <a:buChar char="•"/>
            </a:pPr>
            <a:r>
              <a:rPr lang="en-US" sz="2000" dirty="0">
                <a:solidFill>
                  <a:schemeClr val="tx2"/>
                </a:solidFill>
              </a:rPr>
              <a:t>Aging Spouse or Parent</a:t>
            </a:r>
          </a:p>
          <a:p>
            <a:pPr marL="557213" lvl="1" indent="-214313">
              <a:buFont typeface="Arial" panose="020B0604020202020204" pitchFamily="34" charset="0"/>
              <a:buChar char="•"/>
            </a:pPr>
            <a:r>
              <a:rPr lang="en-US" sz="2000" dirty="0">
                <a:solidFill>
                  <a:schemeClr val="tx2"/>
                </a:solidFill>
              </a:rPr>
              <a:t>Death of Family Member</a:t>
            </a:r>
          </a:p>
        </p:txBody>
      </p:sp>
    </p:spTree>
    <p:extLst>
      <p:ext uri="{BB962C8B-B14F-4D97-AF65-F5344CB8AC3E}">
        <p14:creationId xmlns:p14="http://schemas.microsoft.com/office/powerpoint/2010/main" val="2241921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74638"/>
            <a:ext cx="8763000" cy="1143000"/>
          </a:xfrm>
        </p:spPr>
        <p:txBody>
          <a:bodyPr/>
          <a:lstStyle/>
          <a:p>
            <a:pPr eaLnBrk="1" hangingPunct="1"/>
            <a:r>
              <a:rPr lang="en-US" sz="3600" dirty="0">
                <a:solidFill>
                  <a:srgbClr val="009900"/>
                </a:solidFill>
              </a:rPr>
              <a:t>Season-Specific Preparations</a:t>
            </a:r>
            <a:endParaRPr lang="en-US" sz="3600" dirty="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57213" lvl="1" indent="-214313">
              <a:buFont typeface="Arial" panose="020B0604020202020204" pitchFamily="34" charset="0"/>
              <a:buChar char="•"/>
            </a:pPr>
            <a:r>
              <a:rPr lang="en-US" sz="2400" dirty="0">
                <a:solidFill>
                  <a:schemeClr val="tx2"/>
                </a:solidFill>
              </a:rPr>
              <a:t>Plan for hot, cold, wet, dry, and windy weather</a:t>
            </a:r>
          </a:p>
          <a:p>
            <a:pPr lvl="1"/>
            <a:endParaRPr lang="en-US" sz="2400" dirty="0">
              <a:solidFill>
                <a:schemeClr val="tx2"/>
              </a:solidFill>
            </a:endParaRPr>
          </a:p>
          <a:p>
            <a:pPr marL="557213" lvl="1" indent="-214313">
              <a:buFont typeface="Arial" panose="020B0604020202020204" pitchFamily="34" charset="0"/>
              <a:buChar char="•"/>
            </a:pPr>
            <a:r>
              <a:rPr lang="en-US" sz="2400" dirty="0">
                <a:solidFill>
                  <a:schemeClr val="tx2"/>
                </a:solidFill>
              </a:rPr>
              <a:t>Special preparations may include:</a:t>
            </a:r>
          </a:p>
          <a:p>
            <a:pPr marL="900113" lvl="2" indent="-214313">
              <a:buFont typeface="Arial" panose="020B0604020202020204" pitchFamily="34" charset="0"/>
              <a:buChar char="•"/>
            </a:pPr>
            <a:r>
              <a:rPr lang="en-US" dirty="0">
                <a:solidFill>
                  <a:schemeClr val="tx2"/>
                </a:solidFill>
              </a:rPr>
              <a:t>Storing extra heating oil</a:t>
            </a:r>
          </a:p>
          <a:p>
            <a:pPr marL="900113" lvl="2" indent="-214313">
              <a:buFont typeface="Arial" panose="020B0604020202020204" pitchFamily="34" charset="0"/>
              <a:buChar char="•"/>
            </a:pPr>
            <a:r>
              <a:rPr lang="en-US" dirty="0">
                <a:solidFill>
                  <a:schemeClr val="tx2"/>
                </a:solidFill>
              </a:rPr>
              <a:t>Winterizing cars and lawnmowers</a:t>
            </a:r>
          </a:p>
          <a:p>
            <a:pPr marL="900113" lvl="2" indent="-214313">
              <a:buFont typeface="Arial" panose="020B0604020202020204" pitchFamily="34" charset="0"/>
              <a:buChar char="•"/>
            </a:pPr>
            <a:r>
              <a:rPr lang="en-US" dirty="0">
                <a:solidFill>
                  <a:schemeClr val="tx2"/>
                </a:solidFill>
              </a:rPr>
              <a:t>Knowing how to prevent freezing pipes</a:t>
            </a:r>
          </a:p>
          <a:p>
            <a:pPr marL="900113" lvl="2" indent="-214313">
              <a:buFont typeface="Arial" panose="020B0604020202020204" pitchFamily="34" charset="0"/>
              <a:buChar char="•"/>
            </a:pPr>
            <a:r>
              <a:rPr lang="en-US" dirty="0">
                <a:solidFill>
                  <a:schemeClr val="tx2"/>
                </a:solidFill>
              </a:rPr>
              <a:t>Packing an umbrella</a:t>
            </a:r>
          </a:p>
          <a:p>
            <a:pPr lvl="2"/>
            <a:endParaRPr lang="en-US" sz="1050" dirty="0"/>
          </a:p>
          <a:p>
            <a:pPr lvl="2"/>
            <a:endParaRPr lang="en-US" sz="1050" dirty="0"/>
          </a:p>
          <a:p>
            <a:r>
              <a:rPr lang="en-US" sz="1400" dirty="0">
                <a:solidFill>
                  <a:schemeClr val="tx2"/>
                </a:solidFill>
              </a:rPr>
              <a:t> </a:t>
            </a:r>
            <a:r>
              <a:rPr lang="en-US" sz="1400" dirty="0" smtClean="0">
                <a:solidFill>
                  <a:schemeClr val="tx2"/>
                </a:solidFill>
              </a:rPr>
              <a:t>             (</a:t>
            </a:r>
            <a:r>
              <a:rPr lang="en-US" sz="1400" dirty="0">
                <a:solidFill>
                  <a:schemeClr val="tx2"/>
                </a:solidFill>
              </a:rPr>
              <a:t>Taken from “</a:t>
            </a:r>
            <a:r>
              <a:rPr lang="en-US" sz="1400" i="1" dirty="0">
                <a:solidFill>
                  <a:schemeClr val="tx2"/>
                </a:solidFill>
              </a:rPr>
              <a:t>How to Prepare for Everything” </a:t>
            </a:r>
            <a:r>
              <a:rPr lang="en-US" sz="1400" dirty="0">
                <a:solidFill>
                  <a:schemeClr val="tx2"/>
                </a:solidFill>
              </a:rPr>
              <a:t>by Aaron Titus)</a:t>
            </a:r>
          </a:p>
        </p:txBody>
      </p:sp>
    </p:spTree>
    <p:extLst>
      <p:ext uri="{BB962C8B-B14F-4D97-AF65-F5344CB8AC3E}">
        <p14:creationId xmlns:p14="http://schemas.microsoft.com/office/powerpoint/2010/main" val="2129767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Personal Assessment</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dirty="0">
                <a:solidFill>
                  <a:schemeClr val="tx2"/>
                </a:solidFill>
              </a:rPr>
              <a:t>Personal Care</a:t>
            </a:r>
          </a:p>
          <a:p>
            <a:pPr marL="228600" indent="-228600">
              <a:buFont typeface="Arial" panose="020B0604020202020204" pitchFamily="34" charset="0"/>
              <a:buChar char="•"/>
            </a:pPr>
            <a:r>
              <a:rPr lang="en-US" sz="2000" dirty="0">
                <a:solidFill>
                  <a:schemeClr val="tx2"/>
                </a:solidFill>
              </a:rPr>
              <a:t>Personal Care </a:t>
            </a:r>
            <a:r>
              <a:rPr lang="en-US" sz="2000" dirty="0" smtClean="0">
                <a:solidFill>
                  <a:schemeClr val="tx2"/>
                </a:solidFill>
              </a:rPr>
              <a:t>Equipment</a:t>
            </a:r>
          </a:p>
          <a:p>
            <a:pPr marL="228600" indent="-228600">
              <a:buFont typeface="Arial" panose="020B0604020202020204" pitchFamily="34" charset="0"/>
              <a:buChar char="•"/>
            </a:pPr>
            <a:r>
              <a:rPr lang="en-US" sz="2000" dirty="0" smtClean="0">
                <a:solidFill>
                  <a:schemeClr val="tx2"/>
                </a:solidFill>
              </a:rPr>
              <a:t>Power </a:t>
            </a:r>
            <a:r>
              <a:rPr lang="en-US" sz="2000" dirty="0">
                <a:solidFill>
                  <a:schemeClr val="tx2"/>
                </a:solidFill>
              </a:rPr>
              <a:t>Dependent </a:t>
            </a:r>
            <a:r>
              <a:rPr lang="en-US" sz="2000" dirty="0" smtClean="0">
                <a:solidFill>
                  <a:schemeClr val="tx2"/>
                </a:solidFill>
              </a:rPr>
              <a:t>Equipment</a:t>
            </a:r>
          </a:p>
          <a:p>
            <a:pPr marL="228600" indent="-228600">
              <a:buFont typeface="Arial" panose="020B0604020202020204" pitchFamily="34" charset="0"/>
              <a:buChar char="•"/>
            </a:pPr>
            <a:r>
              <a:rPr lang="en-US" sz="2000" dirty="0" smtClean="0">
                <a:solidFill>
                  <a:schemeClr val="tx2"/>
                </a:solidFill>
              </a:rPr>
              <a:t>Medical </a:t>
            </a:r>
            <a:r>
              <a:rPr lang="en-US" sz="2000" dirty="0">
                <a:solidFill>
                  <a:schemeClr val="tx2"/>
                </a:solidFill>
              </a:rPr>
              <a:t>Needs</a:t>
            </a:r>
          </a:p>
          <a:p>
            <a:pPr marL="228600" indent="-228600">
              <a:buFont typeface="Arial" panose="020B0604020202020204" pitchFamily="34" charset="0"/>
              <a:buChar char="•"/>
            </a:pPr>
            <a:r>
              <a:rPr lang="en-US" sz="2000" dirty="0">
                <a:solidFill>
                  <a:schemeClr val="tx2"/>
                </a:solidFill>
              </a:rPr>
              <a:t>Water Service</a:t>
            </a:r>
          </a:p>
          <a:p>
            <a:pPr marL="228600" indent="-228600">
              <a:buFont typeface="Arial" panose="020B0604020202020204" pitchFamily="34" charset="0"/>
              <a:buChar char="•"/>
            </a:pPr>
            <a:r>
              <a:rPr lang="en-US" sz="2000" dirty="0">
                <a:solidFill>
                  <a:schemeClr val="tx2"/>
                </a:solidFill>
              </a:rPr>
              <a:t>Disaster Debris</a:t>
            </a:r>
          </a:p>
          <a:p>
            <a:pPr marL="228600" indent="-228600">
              <a:buFont typeface="Arial" panose="020B0604020202020204" pitchFamily="34" charset="0"/>
              <a:buChar char="•"/>
            </a:pPr>
            <a:r>
              <a:rPr lang="en-US" sz="2000" dirty="0">
                <a:solidFill>
                  <a:schemeClr val="tx2"/>
                </a:solidFill>
              </a:rPr>
              <a:t>Transportation</a:t>
            </a:r>
          </a:p>
          <a:p>
            <a:pPr marL="228600" indent="-228600">
              <a:buFont typeface="Arial" panose="020B0604020202020204" pitchFamily="34" charset="0"/>
              <a:buChar char="•"/>
            </a:pPr>
            <a:r>
              <a:rPr lang="en-US" sz="2000" dirty="0">
                <a:solidFill>
                  <a:schemeClr val="tx2"/>
                </a:solidFill>
              </a:rPr>
              <a:t>Building </a:t>
            </a:r>
            <a:r>
              <a:rPr lang="en-US" sz="2000" dirty="0" smtClean="0">
                <a:solidFill>
                  <a:schemeClr val="tx2"/>
                </a:solidFill>
              </a:rPr>
              <a:t>Evacuations</a:t>
            </a:r>
            <a:endParaRPr lang="en-US" sz="2000" dirty="0">
              <a:solidFill>
                <a:schemeClr val="tx2"/>
              </a:solidFill>
            </a:endParaRPr>
          </a:p>
          <a:p>
            <a:pPr marL="228600" indent="-228600">
              <a:buFont typeface="Arial" panose="020B0604020202020204" pitchFamily="34" charset="0"/>
              <a:buChar char="•"/>
            </a:pPr>
            <a:r>
              <a:rPr lang="en-US" sz="2000" dirty="0">
                <a:solidFill>
                  <a:schemeClr val="tx2"/>
                </a:solidFill>
              </a:rPr>
              <a:t>Mobility Aids</a:t>
            </a:r>
          </a:p>
          <a:p>
            <a:pPr marL="228600" indent="-228600">
              <a:buFont typeface="Arial" panose="020B0604020202020204" pitchFamily="34" charset="0"/>
              <a:buChar char="•"/>
            </a:pPr>
            <a:r>
              <a:rPr lang="en-US" sz="2000" dirty="0">
                <a:solidFill>
                  <a:schemeClr val="tx2"/>
                </a:solidFill>
              </a:rPr>
              <a:t>Ramp Access</a:t>
            </a:r>
          </a:p>
          <a:p>
            <a:pPr marL="228600" indent="-228600">
              <a:buFont typeface="Arial" panose="020B0604020202020204" pitchFamily="34" charset="0"/>
              <a:buChar char="•"/>
            </a:pPr>
            <a:r>
              <a:rPr lang="en-US" sz="2000" dirty="0">
                <a:solidFill>
                  <a:schemeClr val="tx2"/>
                </a:solidFill>
              </a:rPr>
              <a:t>Service Animals and Pets</a:t>
            </a:r>
          </a:p>
        </p:txBody>
      </p:sp>
    </p:spTree>
    <p:extLst>
      <p:ext uri="{BB962C8B-B14F-4D97-AF65-F5344CB8AC3E}">
        <p14:creationId xmlns:p14="http://schemas.microsoft.com/office/powerpoint/2010/main" val="2628979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C-MIST</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828800"/>
            <a:ext cx="8229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dirty="0">
                <a:solidFill>
                  <a:schemeClr val="tx2"/>
                </a:solidFill>
              </a:rPr>
              <a:t>A</a:t>
            </a:r>
            <a:r>
              <a:rPr lang="en-US" sz="2400" dirty="0" smtClean="0">
                <a:solidFill>
                  <a:schemeClr val="tx2"/>
                </a:solidFill>
              </a:rPr>
              <a:t> </a:t>
            </a:r>
            <a:r>
              <a:rPr lang="en-US" sz="2400" dirty="0">
                <a:solidFill>
                  <a:schemeClr val="tx2"/>
                </a:solidFill>
              </a:rPr>
              <a:t>framework for emergency planning and management</a:t>
            </a:r>
            <a:r>
              <a:rPr lang="en-US" sz="2400" dirty="0" smtClean="0">
                <a:solidFill>
                  <a:schemeClr val="tx2"/>
                </a:solidFill>
              </a:rPr>
              <a:t>.</a:t>
            </a:r>
          </a:p>
          <a:p>
            <a:endParaRPr lang="en-US" sz="2000" dirty="0" smtClean="0">
              <a:solidFill>
                <a:schemeClr val="tx2"/>
              </a:solidFill>
            </a:endParaRPr>
          </a:p>
          <a:p>
            <a:pPr marL="342900" indent="-342900">
              <a:buFont typeface="Arial" panose="020B0604020202020204" pitchFamily="34" charset="0"/>
              <a:buChar char="•"/>
            </a:pPr>
            <a:r>
              <a:rPr lang="en-US" sz="2000" dirty="0" smtClean="0">
                <a:solidFill>
                  <a:schemeClr val="tx2"/>
                </a:solidFill>
              </a:rPr>
              <a:t>Helps </a:t>
            </a:r>
            <a:r>
              <a:rPr lang="en-US" sz="2000" dirty="0">
                <a:solidFill>
                  <a:schemeClr val="tx2"/>
                </a:solidFill>
              </a:rPr>
              <a:t>everybody speak the same language. </a:t>
            </a:r>
          </a:p>
          <a:p>
            <a:pPr marL="342900" indent="-342900">
              <a:buFont typeface="Arial" panose="020B0604020202020204" pitchFamily="34" charset="0"/>
              <a:buChar char="•"/>
            </a:pPr>
            <a:r>
              <a:rPr lang="en-US" sz="2000" dirty="0" smtClean="0">
                <a:solidFill>
                  <a:schemeClr val="tx2"/>
                </a:solidFill>
              </a:rPr>
              <a:t>Based </a:t>
            </a:r>
            <a:r>
              <a:rPr lang="en-US" sz="2000" dirty="0">
                <a:solidFill>
                  <a:schemeClr val="tx2"/>
                </a:solidFill>
              </a:rPr>
              <a:t>on a “Functional Needs Framework”. </a:t>
            </a:r>
            <a:endParaRPr lang="en-US" sz="2000" dirty="0" smtClean="0">
              <a:solidFill>
                <a:schemeClr val="tx2"/>
              </a:solidFill>
            </a:endParaRPr>
          </a:p>
          <a:p>
            <a:pPr marL="342900" indent="-342900">
              <a:buFont typeface="Arial" panose="020B0604020202020204" pitchFamily="34" charset="0"/>
              <a:buChar char="•"/>
            </a:pPr>
            <a:r>
              <a:rPr lang="en-US" sz="2000" dirty="0" smtClean="0">
                <a:solidFill>
                  <a:schemeClr val="tx2"/>
                </a:solidFill>
              </a:rPr>
              <a:t>Identifies </a:t>
            </a:r>
            <a:r>
              <a:rPr lang="en-US" sz="2000" dirty="0">
                <a:solidFill>
                  <a:schemeClr val="tx2"/>
                </a:solidFill>
              </a:rPr>
              <a:t>people’s actual needs during an emergency rather than labeling them as “special needs”. </a:t>
            </a:r>
          </a:p>
          <a:p>
            <a:pPr marL="342900" indent="-342900">
              <a:buFont typeface="Arial" panose="020B0604020202020204" pitchFamily="34" charset="0"/>
              <a:buChar char="•"/>
            </a:pPr>
            <a:r>
              <a:rPr lang="en-US" sz="2000" dirty="0" smtClean="0">
                <a:solidFill>
                  <a:schemeClr val="tx2"/>
                </a:solidFill>
              </a:rPr>
              <a:t>More </a:t>
            </a:r>
            <a:r>
              <a:rPr lang="en-US" sz="2000" dirty="0">
                <a:solidFill>
                  <a:schemeClr val="tx2"/>
                </a:solidFill>
              </a:rPr>
              <a:t>inclusive as it identifies people with temporary needs or those who do not identify themselves as having a disability</a:t>
            </a:r>
            <a:r>
              <a:rPr lang="en-US" sz="2000" dirty="0" smtClean="0">
                <a:solidFill>
                  <a:schemeClr val="tx2"/>
                </a:solidFill>
              </a:rPr>
              <a:t>.</a:t>
            </a:r>
          </a:p>
          <a:p>
            <a:endParaRPr lang="en-US" sz="2000" dirty="0" smtClean="0">
              <a:solidFill>
                <a:schemeClr val="tx2"/>
              </a:solidFill>
            </a:endParaRPr>
          </a:p>
        </p:txBody>
      </p:sp>
      <p:pic>
        <p:nvPicPr>
          <p:cNvPr id="4" name="Picture 3" descr="Hand and star Independence" title="Indepen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648" y="358323"/>
            <a:ext cx="948438" cy="948438"/>
          </a:xfrm>
          <a:prstGeom prst="rect">
            <a:avLst/>
          </a:prstGeom>
        </p:spPr>
      </p:pic>
      <p:pic>
        <p:nvPicPr>
          <p:cNvPr id="5" name="Picture 4" descr="Wheel Transportation" title="Transportatio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47445" y="351607"/>
            <a:ext cx="954407" cy="967247"/>
          </a:xfrm>
          <a:prstGeom prst="rect">
            <a:avLst/>
          </a:prstGeom>
        </p:spPr>
      </p:pic>
      <p:pic>
        <p:nvPicPr>
          <p:cNvPr id="6" name="Picture 5" descr="supervision two faces" title="supervis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348143"/>
            <a:ext cx="968797" cy="968797"/>
          </a:xfrm>
          <a:prstGeom prst="rect">
            <a:avLst/>
          </a:prstGeom>
        </p:spPr>
      </p:pic>
      <p:pic>
        <p:nvPicPr>
          <p:cNvPr id="7" name="Picture 6" descr="Communication" title="Communicati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7000" y="385515"/>
            <a:ext cx="921246" cy="921246"/>
          </a:xfrm>
          <a:prstGeom prst="rect">
            <a:avLst/>
          </a:prstGeom>
        </p:spPr>
      </p:pic>
      <p:pic>
        <p:nvPicPr>
          <p:cNvPr id="8" name="Picture 7" descr="Medical first aid sign" title="Medical"/>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6399" y="368337"/>
            <a:ext cx="955601" cy="955601"/>
          </a:xfrm>
          <a:prstGeom prst="rect">
            <a:avLst/>
          </a:prstGeom>
        </p:spPr>
      </p:pic>
    </p:spTree>
    <p:extLst>
      <p:ext uri="{BB962C8B-B14F-4D97-AF65-F5344CB8AC3E}">
        <p14:creationId xmlns:p14="http://schemas.microsoft.com/office/powerpoint/2010/main" val="2442088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C-MIST</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b="1" dirty="0" smtClean="0">
                <a:solidFill>
                  <a:schemeClr val="tx2"/>
                </a:solidFill>
              </a:rPr>
              <a:t>Communication</a:t>
            </a:r>
            <a:r>
              <a:rPr lang="en-US" sz="2000" dirty="0" smtClean="0">
                <a:solidFill>
                  <a:schemeClr val="tx2"/>
                </a:solidFill>
              </a:rPr>
              <a:t> - </a:t>
            </a:r>
            <a:r>
              <a:rPr lang="en-US" dirty="0">
                <a:solidFill>
                  <a:schemeClr val="tx2"/>
                </a:solidFill>
              </a:rPr>
              <a:t>people who have limited or no ability to speak, see, hear or understand. During an emergency, people with communication needs may not be able to hear announcements, see signs, understand messages or verbalize their concerns</a:t>
            </a:r>
            <a:r>
              <a:rPr lang="en-US" dirty="0" smtClean="0">
                <a:solidFill>
                  <a:schemeClr val="tx2"/>
                </a:solidFill>
              </a:rPr>
              <a:t>.</a:t>
            </a:r>
          </a:p>
          <a:p>
            <a:endParaRPr lang="en-US" dirty="0" smtClean="0">
              <a:solidFill>
                <a:schemeClr val="tx2"/>
              </a:solidFill>
            </a:endParaRPr>
          </a:p>
          <a:p>
            <a:pPr marL="228600" indent="-228600">
              <a:buFont typeface="Arial" panose="020B0604020202020204" pitchFamily="34" charset="0"/>
              <a:buChar char="•"/>
            </a:pPr>
            <a:r>
              <a:rPr lang="en-US" sz="2000" b="1" dirty="0" smtClean="0">
                <a:solidFill>
                  <a:schemeClr val="tx2"/>
                </a:solidFill>
              </a:rPr>
              <a:t>Medical</a:t>
            </a:r>
            <a:r>
              <a:rPr lang="en-US" sz="2000" dirty="0" smtClean="0">
                <a:solidFill>
                  <a:schemeClr val="tx2"/>
                </a:solidFill>
              </a:rPr>
              <a:t> – people who </a:t>
            </a:r>
            <a:r>
              <a:rPr lang="en-US" dirty="0" smtClean="0">
                <a:solidFill>
                  <a:schemeClr val="tx2"/>
                </a:solidFill>
              </a:rPr>
              <a:t>require </a:t>
            </a:r>
            <a:r>
              <a:rPr lang="en-US" dirty="0">
                <a:solidFill>
                  <a:schemeClr val="tx2"/>
                </a:solidFill>
              </a:rPr>
              <a:t>assistance in managing activities of daily living such as eating, dressing, grooming, transferring and going to the toilet. It includes managing chronic, terminal or contagious health conditions (such as ongoing treatment and administration of medications, IV therapy, catheters, tube feeding, dialysis, oxygen, operating </a:t>
            </a:r>
            <a:r>
              <a:rPr lang="en-US" dirty="0" smtClean="0">
                <a:solidFill>
                  <a:schemeClr val="tx2"/>
                </a:solidFill>
              </a:rPr>
              <a:t>life sustaining </a:t>
            </a:r>
            <a:r>
              <a:rPr lang="en-US" dirty="0">
                <a:solidFill>
                  <a:schemeClr val="tx2"/>
                </a:solidFill>
              </a:rPr>
              <a:t>equipment...) During an emergency, people may be separated from family and friends. Early </a:t>
            </a:r>
            <a:r>
              <a:rPr lang="en-US" dirty="0" smtClean="0">
                <a:solidFill>
                  <a:schemeClr val="tx2"/>
                </a:solidFill>
              </a:rPr>
              <a:t>identification </a:t>
            </a:r>
            <a:r>
              <a:rPr lang="en-US" dirty="0">
                <a:solidFill>
                  <a:schemeClr val="tx2"/>
                </a:solidFill>
              </a:rPr>
              <a:t>of these needs and intervention can avoid deterioration of health</a:t>
            </a:r>
            <a:r>
              <a:rPr lang="en-US" dirty="0" smtClean="0">
                <a:solidFill>
                  <a:schemeClr val="tx2"/>
                </a:solidFill>
              </a:rPr>
              <a:t>.</a:t>
            </a:r>
          </a:p>
        </p:txBody>
      </p:sp>
    </p:spTree>
    <p:extLst>
      <p:ext uri="{BB962C8B-B14F-4D97-AF65-F5344CB8AC3E}">
        <p14:creationId xmlns:p14="http://schemas.microsoft.com/office/powerpoint/2010/main" val="1180991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7162800" cy="1143000"/>
          </a:xfrm>
        </p:spPr>
        <p:txBody>
          <a:bodyPr/>
          <a:lstStyle/>
          <a:p>
            <a:pPr eaLnBrk="1" hangingPunct="1"/>
            <a:r>
              <a:rPr lang="en-US" sz="4000" dirty="0" smtClean="0">
                <a:solidFill>
                  <a:srgbClr val="009900"/>
                </a:solidFill>
                <a:latin typeface="Arial" charset="0"/>
                <a:cs typeface="Arial" charset="0"/>
              </a:rPr>
              <a:t>What We Are Going To Cover</a:t>
            </a:r>
          </a:p>
        </p:txBody>
      </p:sp>
      <p:sp>
        <p:nvSpPr>
          <p:cNvPr id="7175" name="TextBox 7"/>
          <p:cNvSpPr txBox="1">
            <a:spLocks noChangeArrowheads="1"/>
          </p:cNvSpPr>
          <p:nvPr/>
        </p:nvSpPr>
        <p:spPr bwMode="auto">
          <a:xfrm>
            <a:off x="430306" y="1752600"/>
            <a:ext cx="8229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400" dirty="0" smtClean="0">
                <a:solidFill>
                  <a:schemeClr val="tx2"/>
                </a:solidFill>
              </a:rPr>
              <a:t>The Role of Emergency </a:t>
            </a:r>
            <a:r>
              <a:rPr lang="en-US" sz="2400" dirty="0">
                <a:solidFill>
                  <a:schemeClr val="tx2"/>
                </a:solidFill>
              </a:rPr>
              <a:t>M</a:t>
            </a:r>
            <a:r>
              <a:rPr lang="en-US" sz="2400" dirty="0" smtClean="0">
                <a:solidFill>
                  <a:schemeClr val="tx2"/>
                </a:solidFill>
              </a:rPr>
              <a:t>anagement</a:t>
            </a:r>
          </a:p>
          <a:p>
            <a:pPr marL="228600" indent="-228600">
              <a:buFont typeface="Arial" panose="020B0604020202020204" pitchFamily="34" charset="0"/>
              <a:buChar char="•"/>
            </a:pPr>
            <a:r>
              <a:rPr lang="en-US" sz="2400" dirty="0" smtClean="0">
                <a:solidFill>
                  <a:schemeClr val="tx2"/>
                </a:solidFill>
              </a:rPr>
              <a:t>Hazards, Disasters, and Disruptions</a:t>
            </a:r>
          </a:p>
          <a:p>
            <a:pPr marL="228600" indent="-228600">
              <a:buFont typeface="Arial" panose="020B0604020202020204" pitchFamily="34" charset="0"/>
              <a:buChar char="•"/>
            </a:pPr>
            <a:r>
              <a:rPr lang="en-US" sz="2400" dirty="0" smtClean="0">
                <a:solidFill>
                  <a:schemeClr val="tx2"/>
                </a:solidFill>
              </a:rPr>
              <a:t>Personal Assessments</a:t>
            </a:r>
          </a:p>
          <a:p>
            <a:pPr marL="228600" indent="-228600">
              <a:buFont typeface="Arial" panose="020B0604020202020204" pitchFamily="34" charset="0"/>
              <a:buChar char="•"/>
            </a:pPr>
            <a:r>
              <a:rPr lang="en-US" sz="2400" dirty="0" smtClean="0">
                <a:solidFill>
                  <a:schemeClr val="tx2"/>
                </a:solidFill>
              </a:rPr>
              <a:t>Evacuations vs Sheltering-in-Place</a:t>
            </a:r>
          </a:p>
          <a:p>
            <a:pPr marL="228600" indent="-228600">
              <a:buFont typeface="Arial" panose="020B0604020202020204" pitchFamily="34" charset="0"/>
              <a:buChar char="•"/>
            </a:pPr>
            <a:r>
              <a:rPr lang="en-US" sz="2400" dirty="0" smtClean="0">
                <a:solidFill>
                  <a:schemeClr val="tx2"/>
                </a:solidFill>
              </a:rPr>
              <a:t>Personal Support Networks</a:t>
            </a:r>
          </a:p>
          <a:p>
            <a:pPr marL="228600" indent="-228600">
              <a:buFont typeface="Arial" panose="020B0604020202020204" pitchFamily="34" charset="0"/>
              <a:buChar char="•"/>
            </a:pPr>
            <a:r>
              <a:rPr lang="en-US" sz="2400" dirty="0" smtClean="0">
                <a:solidFill>
                  <a:schemeClr val="tx2"/>
                </a:solidFill>
              </a:rPr>
              <a:t>Communication Plans</a:t>
            </a:r>
          </a:p>
          <a:p>
            <a:pPr marL="228600" indent="-228600">
              <a:buFont typeface="Arial" panose="020B0604020202020204" pitchFamily="34" charset="0"/>
              <a:buChar char="•"/>
            </a:pPr>
            <a:r>
              <a:rPr lang="en-US" sz="2400" dirty="0" smtClean="0">
                <a:solidFill>
                  <a:schemeClr val="tx2"/>
                </a:solidFill>
              </a:rPr>
              <a:t>Emergency Kits</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C-MIST</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b="1" dirty="0" smtClean="0">
                <a:solidFill>
                  <a:schemeClr val="tx2"/>
                </a:solidFill>
              </a:rPr>
              <a:t>Independence</a:t>
            </a:r>
            <a:r>
              <a:rPr lang="en-US" sz="2000" dirty="0" smtClean="0">
                <a:solidFill>
                  <a:schemeClr val="tx2"/>
                </a:solidFill>
              </a:rPr>
              <a:t> </a:t>
            </a:r>
            <a:r>
              <a:rPr lang="en-US" dirty="0" smtClean="0">
                <a:solidFill>
                  <a:schemeClr val="tx2"/>
                </a:solidFill>
              </a:rPr>
              <a:t>- </a:t>
            </a:r>
            <a:r>
              <a:rPr lang="en-US" dirty="0">
                <a:solidFill>
                  <a:schemeClr val="tx2"/>
                </a:solidFill>
              </a:rPr>
              <a:t>people who are able to function independently if they have their assistive devices and/or equipment. Items consist of mobility aids (such as wheelchairs, walkers, canes, crutches); communication aids; medical equipment, (such as catheters, oxygen, syringes, medications); and </a:t>
            </a:r>
            <a:r>
              <a:rPr lang="en-US" dirty="0" smtClean="0">
                <a:solidFill>
                  <a:schemeClr val="tx2"/>
                </a:solidFill>
              </a:rPr>
              <a:t>service </a:t>
            </a:r>
            <a:r>
              <a:rPr lang="en-US" dirty="0">
                <a:solidFill>
                  <a:schemeClr val="tx2"/>
                </a:solidFill>
              </a:rPr>
              <a:t>animals. Individuals may become separated from their assistive equipment and/or animals in an emergency. Those at risk whose needs are recognized and restored early are able to maintain their independence and manage in mass shelters. Effectively meeting their functional needs prevents secondary </a:t>
            </a:r>
            <a:r>
              <a:rPr lang="en-US" dirty="0" smtClean="0">
                <a:solidFill>
                  <a:schemeClr val="tx2"/>
                </a:solidFill>
              </a:rPr>
              <a:t>complications.</a:t>
            </a:r>
          </a:p>
          <a:p>
            <a:endParaRPr lang="en-US" dirty="0" smtClean="0">
              <a:solidFill>
                <a:schemeClr val="tx2"/>
              </a:solidFill>
            </a:endParaRPr>
          </a:p>
          <a:p>
            <a:pPr marL="228600" indent="-228600">
              <a:buFont typeface="Arial" panose="020B0604020202020204" pitchFamily="34" charset="0"/>
              <a:buChar char="•"/>
            </a:pPr>
            <a:r>
              <a:rPr lang="en-US" sz="2000" b="1" dirty="0" smtClean="0">
                <a:solidFill>
                  <a:schemeClr val="tx2"/>
                </a:solidFill>
              </a:rPr>
              <a:t>Supervision</a:t>
            </a:r>
            <a:r>
              <a:rPr lang="en-US" sz="2000" dirty="0" smtClean="0">
                <a:solidFill>
                  <a:schemeClr val="tx2"/>
                </a:solidFill>
              </a:rPr>
              <a:t> </a:t>
            </a:r>
            <a:r>
              <a:rPr lang="en-US" dirty="0" smtClean="0">
                <a:solidFill>
                  <a:schemeClr val="tx2"/>
                </a:solidFill>
              </a:rPr>
              <a:t>- </a:t>
            </a:r>
            <a:r>
              <a:rPr lang="en-US" dirty="0">
                <a:solidFill>
                  <a:schemeClr val="tx2"/>
                </a:solidFill>
              </a:rPr>
              <a:t>may include those who have psychiatric conditions (such as dementia, Alzheimer, Schizophrenia, depression or severe mental illness); addiction problems; brain injury, or become anxious due to transfer trauma. During an emergency, some people with mental illness may be able to function well while others require a more protected and supervised setting.</a:t>
            </a:r>
            <a:endParaRPr lang="en-US" dirty="0" smtClean="0">
              <a:solidFill>
                <a:schemeClr val="tx2"/>
              </a:solidFill>
            </a:endParaRPr>
          </a:p>
          <a:p>
            <a:endParaRPr lang="en-US" sz="2000" dirty="0">
              <a:solidFill>
                <a:schemeClr val="tx2"/>
              </a:solidFill>
            </a:endParaRPr>
          </a:p>
        </p:txBody>
      </p:sp>
    </p:spTree>
    <p:extLst>
      <p:ext uri="{BB962C8B-B14F-4D97-AF65-F5344CB8AC3E}">
        <p14:creationId xmlns:p14="http://schemas.microsoft.com/office/powerpoint/2010/main" val="1160428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C-MIST</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b="1" dirty="0" smtClean="0">
                <a:solidFill>
                  <a:schemeClr val="tx2"/>
                </a:solidFill>
              </a:rPr>
              <a:t>Transportation</a:t>
            </a:r>
            <a:r>
              <a:rPr lang="en-US" sz="2000" dirty="0" smtClean="0">
                <a:solidFill>
                  <a:schemeClr val="tx2"/>
                </a:solidFill>
              </a:rPr>
              <a:t> </a:t>
            </a:r>
            <a:r>
              <a:rPr lang="en-US" dirty="0" smtClean="0">
                <a:solidFill>
                  <a:schemeClr val="tx2"/>
                </a:solidFill>
              </a:rPr>
              <a:t>- </a:t>
            </a:r>
            <a:r>
              <a:rPr lang="en-US" dirty="0">
                <a:solidFill>
                  <a:schemeClr val="tx2"/>
                </a:solidFill>
              </a:rPr>
              <a:t>people who are unable to drive because of disability, age, temporary injury, poverty, addiction, legal restriction or have no access to a vehicle. Wheelchair accessible transportation may be necessary. Pre-planning evacuation needs helps prevent chaos during an emergency and many people can function independently once evacuated to safety.</a:t>
            </a:r>
            <a:endParaRPr lang="en-US" dirty="0" smtClean="0">
              <a:solidFill>
                <a:schemeClr val="tx2"/>
              </a:solidFill>
            </a:endParaRPr>
          </a:p>
          <a:p>
            <a:endParaRPr lang="en-US" sz="2000" dirty="0">
              <a:solidFill>
                <a:schemeClr val="tx2"/>
              </a:solidFill>
            </a:endParaRPr>
          </a:p>
        </p:txBody>
      </p:sp>
    </p:spTree>
    <p:extLst>
      <p:ext uri="{BB962C8B-B14F-4D97-AF65-F5344CB8AC3E}">
        <p14:creationId xmlns:p14="http://schemas.microsoft.com/office/powerpoint/2010/main" val="718278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a:solidFill>
                  <a:srgbClr val="009900"/>
                </a:solidFill>
              </a:rPr>
              <a:t>Disability Implications</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buFont typeface="Arial" panose="020B0604020202020204" pitchFamily="34" charset="0"/>
              <a:buChar char="•"/>
            </a:pPr>
            <a:r>
              <a:rPr lang="en-US" sz="2000" dirty="0">
                <a:solidFill>
                  <a:schemeClr val="tx2"/>
                </a:solidFill>
              </a:rPr>
              <a:t>Cognition – sensory overload, language, comprehension of message, next steps, </a:t>
            </a:r>
            <a:r>
              <a:rPr lang="en-US" sz="2000" dirty="0" smtClean="0">
                <a:solidFill>
                  <a:schemeClr val="tx2"/>
                </a:solidFill>
              </a:rPr>
              <a:t>time</a:t>
            </a:r>
          </a:p>
          <a:p>
            <a:endParaRPr lang="en-US" sz="1000" dirty="0">
              <a:solidFill>
                <a:schemeClr val="tx2"/>
              </a:solidFill>
            </a:endParaRPr>
          </a:p>
          <a:p>
            <a:pPr marL="342900" indent="-342900">
              <a:buFont typeface="Arial" panose="020B0604020202020204" pitchFamily="34" charset="0"/>
              <a:buChar char="•"/>
            </a:pPr>
            <a:r>
              <a:rPr lang="en-US" sz="2000" dirty="0">
                <a:solidFill>
                  <a:schemeClr val="tx2"/>
                </a:solidFill>
              </a:rPr>
              <a:t>Hearing – reception of message, language, visual </a:t>
            </a:r>
            <a:r>
              <a:rPr lang="en-US" sz="2000" dirty="0" smtClean="0">
                <a:solidFill>
                  <a:schemeClr val="tx2"/>
                </a:solidFill>
              </a:rPr>
              <a:t>formats</a:t>
            </a:r>
          </a:p>
          <a:p>
            <a:endParaRPr lang="en-US" sz="1000" dirty="0">
              <a:solidFill>
                <a:schemeClr val="tx2"/>
              </a:solidFill>
            </a:endParaRPr>
          </a:p>
          <a:p>
            <a:pPr marL="342900" indent="-342900">
              <a:buFont typeface="Arial" panose="020B0604020202020204" pitchFamily="34" charset="0"/>
              <a:buChar char="•"/>
            </a:pPr>
            <a:r>
              <a:rPr lang="en-US" sz="2000" dirty="0">
                <a:solidFill>
                  <a:schemeClr val="tx2"/>
                </a:solidFill>
              </a:rPr>
              <a:t>Mobility – time </a:t>
            </a:r>
            <a:endParaRPr lang="en-US" sz="2000" dirty="0" smtClean="0">
              <a:solidFill>
                <a:schemeClr val="tx2"/>
              </a:solidFill>
            </a:endParaRPr>
          </a:p>
          <a:p>
            <a:endParaRPr lang="en-US" sz="1000" dirty="0">
              <a:solidFill>
                <a:schemeClr val="tx2"/>
              </a:solidFill>
            </a:endParaRPr>
          </a:p>
          <a:p>
            <a:pPr marL="342900" indent="-342900">
              <a:buFont typeface="Arial" panose="020B0604020202020204" pitchFamily="34" charset="0"/>
              <a:buChar char="•"/>
            </a:pPr>
            <a:r>
              <a:rPr lang="en-US" sz="2000" dirty="0">
                <a:solidFill>
                  <a:schemeClr val="tx2"/>
                </a:solidFill>
              </a:rPr>
              <a:t>Vision – reception of message, audible and tactile </a:t>
            </a:r>
            <a:r>
              <a:rPr lang="en-US" sz="2000" dirty="0" smtClean="0">
                <a:solidFill>
                  <a:schemeClr val="tx2"/>
                </a:solidFill>
              </a:rPr>
              <a:t>formats</a:t>
            </a:r>
          </a:p>
          <a:p>
            <a:endParaRPr lang="en-US" sz="1000" dirty="0">
              <a:solidFill>
                <a:schemeClr val="tx2"/>
              </a:solidFill>
            </a:endParaRPr>
          </a:p>
          <a:p>
            <a:pPr marL="342900" indent="-342900">
              <a:buFont typeface="Arial" panose="020B0604020202020204" pitchFamily="34" charset="0"/>
              <a:buChar char="•"/>
            </a:pPr>
            <a:r>
              <a:rPr lang="en-US" sz="2000" dirty="0">
                <a:solidFill>
                  <a:schemeClr val="tx2"/>
                </a:solidFill>
              </a:rPr>
              <a:t>Deaf-Blind – audible, visual and tactile </a:t>
            </a:r>
            <a:r>
              <a:rPr lang="en-US" sz="2000" dirty="0" smtClean="0">
                <a:solidFill>
                  <a:schemeClr val="tx2"/>
                </a:solidFill>
              </a:rPr>
              <a:t>formats</a:t>
            </a:r>
          </a:p>
          <a:p>
            <a:endParaRPr lang="en-US" sz="1000" dirty="0">
              <a:solidFill>
                <a:schemeClr val="tx2"/>
              </a:solidFill>
            </a:endParaRPr>
          </a:p>
          <a:p>
            <a:pPr marL="342900" indent="-342900">
              <a:buFont typeface="Arial" panose="020B0604020202020204" pitchFamily="34" charset="0"/>
              <a:buChar char="•"/>
            </a:pPr>
            <a:r>
              <a:rPr lang="en-US" sz="2000" dirty="0">
                <a:solidFill>
                  <a:schemeClr val="tx2"/>
                </a:solidFill>
              </a:rPr>
              <a:t>Age Related – sensory overload, language, comprehension of message, audible, visual and tactile formats, reception of message, time</a:t>
            </a:r>
          </a:p>
        </p:txBody>
      </p:sp>
    </p:spTree>
    <p:extLst>
      <p:ext uri="{BB962C8B-B14F-4D97-AF65-F5344CB8AC3E}">
        <p14:creationId xmlns:p14="http://schemas.microsoft.com/office/powerpoint/2010/main" val="4075018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en-US" altLang="en-US" sz="4000" smtClean="0">
                <a:solidFill>
                  <a:srgbClr val="009900"/>
                </a:solidFill>
              </a:rPr>
              <a:t>Shelter-in-Place vs. Evacuation</a:t>
            </a:r>
          </a:p>
        </p:txBody>
      </p:sp>
      <p:sp>
        <p:nvSpPr>
          <p:cNvPr id="38915" name="Content Placeholder 2"/>
          <p:cNvSpPr>
            <a:spLocks noGrp="1"/>
          </p:cNvSpPr>
          <p:nvPr>
            <p:ph idx="1"/>
          </p:nvPr>
        </p:nvSpPr>
        <p:spPr>
          <a:xfrm>
            <a:off x="457200" y="1638300"/>
            <a:ext cx="8229600" cy="4525963"/>
          </a:xfrm>
        </p:spPr>
        <p:txBody>
          <a:bodyPr/>
          <a:lstStyle/>
          <a:p>
            <a:pPr>
              <a:lnSpc>
                <a:spcPct val="150000"/>
              </a:lnSpc>
            </a:pPr>
            <a:r>
              <a:rPr lang="en-US" altLang="en-US" sz="2000" dirty="0" smtClean="0"/>
              <a:t>Is it a watch       or an emergency      ?</a:t>
            </a:r>
          </a:p>
          <a:p>
            <a:pPr>
              <a:lnSpc>
                <a:spcPct val="150000"/>
              </a:lnSpc>
            </a:pPr>
            <a:r>
              <a:rPr lang="en-US" altLang="en-US" sz="2000" dirty="0" smtClean="0"/>
              <a:t>What is the </a:t>
            </a:r>
            <a:r>
              <a:rPr lang="en-US" altLang="en-US" sz="2000" dirty="0" smtClean="0"/>
              <a:t>severity &amp; </a:t>
            </a:r>
            <a:r>
              <a:rPr lang="en-US" altLang="en-US" sz="2000" dirty="0" smtClean="0"/>
              <a:t>duration </a:t>
            </a:r>
            <a:r>
              <a:rPr lang="en-US" altLang="en-US" sz="2000" dirty="0" smtClean="0"/>
              <a:t>of </a:t>
            </a:r>
            <a:r>
              <a:rPr lang="en-US" altLang="en-US" sz="2000" dirty="0" smtClean="0"/>
              <a:t>the situation?</a:t>
            </a:r>
          </a:p>
          <a:p>
            <a:pPr>
              <a:lnSpc>
                <a:spcPct val="150000"/>
              </a:lnSpc>
            </a:pPr>
            <a:r>
              <a:rPr lang="en-US" altLang="en-US" sz="2000" dirty="0" smtClean="0"/>
              <a:t>Is it day or night?</a:t>
            </a:r>
          </a:p>
          <a:p>
            <a:pPr>
              <a:lnSpc>
                <a:spcPct val="150000"/>
              </a:lnSpc>
            </a:pPr>
            <a:r>
              <a:rPr lang="en-US" altLang="en-US" sz="2000" dirty="0" smtClean="0"/>
              <a:t>Do you have the potential to lose power?</a:t>
            </a:r>
          </a:p>
          <a:p>
            <a:r>
              <a:rPr lang="en-US" altLang="en-US" sz="2000" dirty="0" smtClean="0"/>
              <a:t>Do you have family members out in the community: </a:t>
            </a:r>
            <a:br>
              <a:rPr lang="en-US" altLang="en-US" sz="2000" dirty="0" smtClean="0"/>
            </a:br>
            <a:r>
              <a:rPr lang="en-US" altLang="en-US" sz="2000" dirty="0" smtClean="0"/>
              <a:t>day care, school, work?</a:t>
            </a:r>
          </a:p>
          <a:p>
            <a:pPr>
              <a:lnSpc>
                <a:spcPct val="150000"/>
              </a:lnSpc>
            </a:pPr>
            <a:r>
              <a:rPr lang="en-US" altLang="en-US" sz="2000" dirty="0" smtClean="0"/>
              <a:t>Do you have a way to communicate with others?</a:t>
            </a:r>
          </a:p>
          <a:p>
            <a:pPr>
              <a:lnSpc>
                <a:spcPct val="150000"/>
              </a:lnSpc>
            </a:pPr>
            <a:r>
              <a:rPr lang="en-US" altLang="en-US" sz="2000" dirty="0" smtClean="0"/>
              <a:t>Is English your first language?</a:t>
            </a:r>
          </a:p>
          <a:p>
            <a:pPr>
              <a:lnSpc>
                <a:spcPct val="150000"/>
              </a:lnSpc>
            </a:pPr>
            <a:r>
              <a:rPr lang="en-US" altLang="en-US" sz="2000" dirty="0" smtClean="0"/>
              <a:t>Do you have food and water for everyone for 3 days?</a:t>
            </a:r>
          </a:p>
          <a:p>
            <a:pPr>
              <a:lnSpc>
                <a:spcPct val="150000"/>
              </a:lnSpc>
            </a:pPr>
            <a:endParaRPr lang="en-US" altLang="en-US" sz="2000" dirty="0" smtClean="0"/>
          </a:p>
          <a:p>
            <a:pPr>
              <a:lnSpc>
                <a:spcPct val="150000"/>
              </a:lnSpc>
            </a:pPr>
            <a:endParaRPr lang="en-US" altLang="en-US" sz="2000" dirty="0" smtClean="0"/>
          </a:p>
        </p:txBody>
      </p:sp>
      <p:pic>
        <p:nvPicPr>
          <p:cNvPr id="38916" name="Picture 3" descr="Exclamation point in yellow triagle " title="Watc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3571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exclamation point in Red triangle " title="emergency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1676400"/>
            <a:ext cx="3873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238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altLang="en-US" sz="4000" smtClean="0">
                <a:solidFill>
                  <a:srgbClr val="009900"/>
                </a:solidFill>
              </a:rPr>
              <a:t>Shelter-in-Place vs. Evacuation</a:t>
            </a:r>
          </a:p>
        </p:txBody>
      </p:sp>
      <p:sp>
        <p:nvSpPr>
          <p:cNvPr id="39939" name="Content Placeholder 2"/>
          <p:cNvSpPr>
            <a:spLocks noGrp="1"/>
          </p:cNvSpPr>
          <p:nvPr>
            <p:ph idx="1"/>
          </p:nvPr>
        </p:nvSpPr>
        <p:spPr>
          <a:xfrm>
            <a:off x="457200" y="1638300"/>
            <a:ext cx="8229600" cy="4525963"/>
          </a:xfrm>
        </p:spPr>
        <p:txBody>
          <a:bodyPr/>
          <a:lstStyle/>
          <a:p>
            <a:pPr>
              <a:lnSpc>
                <a:spcPct val="150000"/>
              </a:lnSpc>
            </a:pPr>
            <a:r>
              <a:rPr lang="en-US" altLang="en-US" sz="2000" dirty="0" smtClean="0"/>
              <a:t>Do you have medications for everyone for 3 days?</a:t>
            </a:r>
          </a:p>
          <a:p>
            <a:r>
              <a:rPr lang="en-US" altLang="en-US" sz="2000" dirty="0" smtClean="0"/>
              <a:t>Do you have your medical equipment, </a:t>
            </a:r>
            <a:r>
              <a:rPr lang="en-US" altLang="en-US" sz="2000" dirty="0" smtClean="0"/>
              <a:t>supplies</a:t>
            </a:r>
            <a:r>
              <a:rPr lang="en-US" altLang="en-US" sz="2000" dirty="0" smtClean="0"/>
              <a:t>, </a:t>
            </a:r>
            <a:r>
              <a:rPr lang="en-US" altLang="en-US" sz="2000" dirty="0" smtClean="0"/>
              <a:t>and </a:t>
            </a:r>
            <a:r>
              <a:rPr lang="en-US" altLang="en-US" sz="2000" dirty="0" smtClean="0"/>
              <a:t>assistive technology?</a:t>
            </a:r>
          </a:p>
          <a:p>
            <a:pPr>
              <a:lnSpc>
                <a:spcPct val="150000"/>
              </a:lnSpc>
            </a:pPr>
            <a:r>
              <a:rPr lang="en-US" altLang="en-US" sz="2000" dirty="0" smtClean="0"/>
              <a:t>Do you have first aid supplies?</a:t>
            </a:r>
          </a:p>
          <a:p>
            <a:pPr>
              <a:lnSpc>
                <a:spcPct val="150000"/>
              </a:lnSpc>
            </a:pPr>
            <a:r>
              <a:rPr lang="en-US" altLang="en-US" sz="2000" dirty="0" smtClean="0"/>
              <a:t>Do you have supplies for your service animal/pets?</a:t>
            </a:r>
          </a:p>
          <a:p>
            <a:pPr>
              <a:lnSpc>
                <a:spcPct val="150000"/>
              </a:lnSpc>
            </a:pPr>
            <a:r>
              <a:rPr lang="en-US" altLang="en-US" sz="2000" dirty="0" smtClean="0"/>
              <a:t>Do you have transportation? </a:t>
            </a:r>
          </a:p>
          <a:p>
            <a:pPr>
              <a:lnSpc>
                <a:spcPct val="150000"/>
              </a:lnSpc>
            </a:pPr>
            <a:r>
              <a:rPr lang="en-US" altLang="en-US" sz="2000" dirty="0" smtClean="0"/>
              <a:t>Do you have fuel?</a:t>
            </a:r>
          </a:p>
          <a:p>
            <a:r>
              <a:rPr lang="en-US" altLang="en-US" sz="2000" dirty="0" smtClean="0"/>
              <a:t>Do you have a place to stay: family or friends, hotel or public shelter?</a:t>
            </a:r>
          </a:p>
          <a:p>
            <a:pPr>
              <a:lnSpc>
                <a:spcPct val="150000"/>
              </a:lnSpc>
            </a:pPr>
            <a:r>
              <a:rPr lang="en-US" altLang="en-US" sz="2000" dirty="0" smtClean="0"/>
              <a:t>Do you have an emergency kit?</a:t>
            </a:r>
          </a:p>
          <a:p>
            <a:pPr>
              <a:lnSpc>
                <a:spcPct val="150000"/>
              </a:lnSpc>
            </a:pPr>
            <a:endParaRPr lang="en-US" altLang="en-US" sz="2000" dirty="0" smtClean="0"/>
          </a:p>
          <a:p>
            <a:pPr>
              <a:lnSpc>
                <a:spcPct val="150000"/>
              </a:lnSpc>
            </a:pPr>
            <a:endParaRPr lang="en-US" altLang="en-US" sz="2000" dirty="0" smtClean="0"/>
          </a:p>
        </p:txBody>
      </p:sp>
      <p:pic>
        <p:nvPicPr>
          <p:cNvPr id="39946" name="Picture 20" descr="woman in wheelchair with service dog" title="woman in wheelchair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25" y="3298825"/>
            <a:ext cx="7699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1" descr="man in wheelchair out front van" title="man in wheelchai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962400"/>
            <a:ext cx="6556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92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a:r>
              <a:rPr lang="en-US" altLang="en-US" sz="4000" smtClean="0">
                <a:solidFill>
                  <a:srgbClr val="009900"/>
                </a:solidFill>
              </a:rPr>
              <a:t>Shelter-in-Place vs. Evacuation</a:t>
            </a:r>
          </a:p>
        </p:txBody>
      </p:sp>
      <p:sp>
        <p:nvSpPr>
          <p:cNvPr id="3" name="Content Placeholder 2"/>
          <p:cNvSpPr>
            <a:spLocks noGrp="1"/>
          </p:cNvSpPr>
          <p:nvPr>
            <p:ph idx="1"/>
          </p:nvPr>
        </p:nvSpPr>
        <p:spPr>
          <a:xfrm>
            <a:off x="457200" y="1638300"/>
            <a:ext cx="8229600" cy="4525963"/>
          </a:xfrm>
        </p:spPr>
        <p:txBody>
          <a:bodyPr/>
          <a:lstStyle/>
          <a:p>
            <a:pPr marL="194824" indent="-194824">
              <a:lnSpc>
                <a:spcPct val="150000"/>
              </a:lnSpc>
              <a:defRPr/>
            </a:pPr>
            <a:r>
              <a:rPr lang="en-US" sz="2000" dirty="0" smtClean="0"/>
              <a:t>Do you have cash available?</a:t>
            </a:r>
          </a:p>
          <a:p>
            <a:pPr marL="194824" indent="-194824">
              <a:lnSpc>
                <a:spcPct val="150000"/>
              </a:lnSpc>
              <a:defRPr/>
            </a:pPr>
            <a:r>
              <a:rPr lang="en-US" sz="2000" dirty="0" smtClean="0"/>
              <a:t>Do you have all your important documents available?</a:t>
            </a:r>
          </a:p>
          <a:p>
            <a:pPr marL="194824" indent="-194824">
              <a:lnSpc>
                <a:spcPct val="150000"/>
              </a:lnSpc>
              <a:defRPr/>
            </a:pPr>
            <a:r>
              <a:rPr lang="en-US" sz="2000" dirty="0" smtClean="0"/>
              <a:t>Do you know the evacuation routes?</a:t>
            </a:r>
          </a:p>
          <a:p>
            <a:pPr>
              <a:lnSpc>
                <a:spcPct val="150000"/>
              </a:lnSpc>
              <a:defRPr/>
            </a:pPr>
            <a:endParaRPr lang="en-US" sz="2000" dirty="0" smtClean="0"/>
          </a:p>
          <a:p>
            <a:pPr>
              <a:lnSpc>
                <a:spcPct val="150000"/>
              </a:lnSpc>
              <a:defRPr/>
            </a:pPr>
            <a:endParaRPr lang="en-US" sz="2000" dirty="0"/>
          </a:p>
        </p:txBody>
      </p:sp>
    </p:spTree>
    <p:extLst>
      <p:ext uri="{BB962C8B-B14F-4D97-AF65-F5344CB8AC3E}">
        <p14:creationId xmlns:p14="http://schemas.microsoft.com/office/powerpoint/2010/main" val="1437480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Shelter In Place vs Evacuation</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buFont typeface="Arial" panose="020B0604020202020204" pitchFamily="34" charset="0"/>
              <a:buChar char="•"/>
            </a:pPr>
            <a:r>
              <a:rPr lang="en-US" sz="2000" dirty="0">
                <a:solidFill>
                  <a:schemeClr val="tx2"/>
                </a:solidFill>
              </a:rPr>
              <a:t>Depends on type of hazard/event</a:t>
            </a:r>
          </a:p>
          <a:p>
            <a:pPr lvl="1">
              <a:buFont typeface="Arial" panose="020B0604020202020204" pitchFamily="34" charset="0"/>
              <a:buChar char="•"/>
            </a:pPr>
            <a:r>
              <a:rPr lang="en-US" dirty="0">
                <a:solidFill>
                  <a:schemeClr val="tx2"/>
                </a:solidFill>
              </a:rPr>
              <a:t>Choosing a safe location</a:t>
            </a:r>
          </a:p>
          <a:p>
            <a:pPr lvl="1">
              <a:buFont typeface="Arial" panose="020B0604020202020204" pitchFamily="34" charset="0"/>
              <a:buChar char="•"/>
            </a:pPr>
            <a:r>
              <a:rPr lang="en-US" dirty="0">
                <a:solidFill>
                  <a:schemeClr val="tx2"/>
                </a:solidFill>
              </a:rPr>
              <a:t>Length of time in shelter</a:t>
            </a:r>
          </a:p>
          <a:p>
            <a:pPr lvl="1">
              <a:buFont typeface="Arial" panose="020B0604020202020204" pitchFamily="34" charset="0"/>
              <a:buChar char="•"/>
            </a:pPr>
            <a:r>
              <a:rPr lang="en-US" dirty="0">
                <a:solidFill>
                  <a:schemeClr val="tx2"/>
                </a:solidFill>
              </a:rPr>
              <a:t>Available </a:t>
            </a:r>
            <a:r>
              <a:rPr lang="en-US" dirty="0" smtClean="0">
                <a:solidFill>
                  <a:schemeClr val="tx2"/>
                </a:solidFill>
              </a:rPr>
              <a:t>supplies</a:t>
            </a:r>
          </a:p>
          <a:p>
            <a:pPr marL="457200" lvl="1" indent="0"/>
            <a:endParaRPr lang="en-US" dirty="0">
              <a:solidFill>
                <a:schemeClr val="tx2"/>
              </a:solidFill>
            </a:endParaRPr>
          </a:p>
          <a:p>
            <a:pPr marL="285750" indent="-285750">
              <a:buFont typeface="Arial" panose="020B0604020202020204" pitchFamily="34" charset="0"/>
              <a:buChar char="•"/>
            </a:pPr>
            <a:r>
              <a:rPr lang="en-US" sz="2000" dirty="0">
                <a:solidFill>
                  <a:schemeClr val="tx2"/>
                </a:solidFill>
              </a:rPr>
              <a:t>Sheltering in Place</a:t>
            </a:r>
          </a:p>
          <a:p>
            <a:pPr lvl="1">
              <a:buFont typeface="Arial" panose="020B0604020202020204" pitchFamily="34" charset="0"/>
              <a:buChar char="•"/>
            </a:pPr>
            <a:r>
              <a:rPr lang="en-US" dirty="0">
                <a:solidFill>
                  <a:schemeClr val="tx2"/>
                </a:solidFill>
              </a:rPr>
              <a:t>Conditions require immediate protection</a:t>
            </a:r>
          </a:p>
          <a:p>
            <a:pPr lvl="1">
              <a:buFont typeface="Arial" panose="020B0604020202020204" pitchFamily="34" charset="0"/>
              <a:buChar char="•"/>
            </a:pPr>
            <a:r>
              <a:rPr lang="en-US" dirty="0">
                <a:solidFill>
                  <a:schemeClr val="tx2"/>
                </a:solidFill>
              </a:rPr>
              <a:t>Debris in the air or air is </a:t>
            </a:r>
            <a:r>
              <a:rPr lang="en-US" dirty="0" smtClean="0">
                <a:solidFill>
                  <a:schemeClr val="tx2"/>
                </a:solidFill>
              </a:rPr>
              <a:t>contaminated</a:t>
            </a:r>
          </a:p>
          <a:p>
            <a:pPr marL="457200" lvl="1" indent="0"/>
            <a:endParaRPr lang="en-US" dirty="0">
              <a:solidFill>
                <a:schemeClr val="tx2"/>
              </a:solidFill>
            </a:endParaRPr>
          </a:p>
          <a:p>
            <a:pPr marL="285750" indent="-285750">
              <a:buFont typeface="Arial" panose="020B0604020202020204" pitchFamily="34" charset="0"/>
              <a:buChar char="•"/>
            </a:pPr>
            <a:r>
              <a:rPr lang="en-US" sz="2000" dirty="0">
                <a:solidFill>
                  <a:schemeClr val="tx2"/>
                </a:solidFill>
              </a:rPr>
              <a:t>Evacuation</a:t>
            </a:r>
          </a:p>
          <a:p>
            <a:pPr lvl="1">
              <a:buFont typeface="Arial" panose="020B0604020202020204" pitchFamily="34" charset="0"/>
              <a:buChar char="•"/>
            </a:pPr>
            <a:r>
              <a:rPr lang="en-US" dirty="0">
                <a:solidFill>
                  <a:schemeClr val="tx2"/>
                </a:solidFill>
              </a:rPr>
              <a:t>Authorities tell you to evacuate </a:t>
            </a:r>
          </a:p>
          <a:p>
            <a:pPr lvl="1">
              <a:buFont typeface="Arial" panose="020B0604020202020204" pitchFamily="34" charset="0"/>
              <a:buChar char="•"/>
            </a:pPr>
            <a:r>
              <a:rPr lang="en-US" dirty="0">
                <a:solidFill>
                  <a:schemeClr val="tx2"/>
                </a:solidFill>
              </a:rPr>
              <a:t>Know how long it will take you, you may want to leave before notification</a:t>
            </a:r>
          </a:p>
          <a:p>
            <a:pPr lvl="1">
              <a:buFont typeface="Arial" panose="020B0604020202020204" pitchFamily="34" charset="0"/>
              <a:buChar char="•"/>
            </a:pPr>
            <a:r>
              <a:rPr lang="en-US" b="1" dirty="0">
                <a:solidFill>
                  <a:schemeClr val="tx2"/>
                </a:solidFill>
              </a:rPr>
              <a:t>Use community shelters as a last resort</a:t>
            </a:r>
          </a:p>
          <a:p>
            <a:endParaRPr lang="en-US" sz="2000" dirty="0">
              <a:solidFill>
                <a:schemeClr val="tx2"/>
              </a:solidFill>
            </a:endParaRPr>
          </a:p>
        </p:txBody>
      </p:sp>
    </p:spTree>
    <p:extLst>
      <p:ext uri="{BB962C8B-B14F-4D97-AF65-F5344CB8AC3E}">
        <p14:creationId xmlns:p14="http://schemas.microsoft.com/office/powerpoint/2010/main" val="4034096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Evacuation Plans</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447800"/>
            <a:ext cx="82296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dirty="0">
                <a:solidFill>
                  <a:schemeClr val="tx2"/>
                </a:solidFill>
              </a:rPr>
              <a:t>Decide where you will go before hand</a:t>
            </a:r>
          </a:p>
          <a:p>
            <a:pPr lvl="2">
              <a:buFont typeface="Arial" panose="020B0604020202020204" pitchFamily="34" charset="0"/>
              <a:buChar char="•"/>
            </a:pPr>
            <a:r>
              <a:rPr lang="en-US" dirty="0">
                <a:solidFill>
                  <a:schemeClr val="tx2"/>
                </a:solidFill>
              </a:rPr>
              <a:t>Determine at least three locations</a:t>
            </a:r>
          </a:p>
          <a:p>
            <a:pPr marL="228600" indent="-228600">
              <a:buFont typeface="Arial" panose="020B0604020202020204" pitchFamily="34" charset="0"/>
              <a:buChar char="•"/>
            </a:pPr>
            <a:r>
              <a:rPr lang="en-US" sz="2000" dirty="0">
                <a:solidFill>
                  <a:schemeClr val="tx2"/>
                </a:solidFill>
              </a:rPr>
              <a:t>Call for transportation if you need assistance</a:t>
            </a:r>
          </a:p>
          <a:p>
            <a:pPr marL="228600" indent="-228600">
              <a:buFont typeface="Arial" panose="020B0604020202020204" pitchFamily="34" charset="0"/>
              <a:buChar char="•"/>
            </a:pPr>
            <a:r>
              <a:rPr lang="en-US" sz="2000" dirty="0">
                <a:solidFill>
                  <a:schemeClr val="tx2"/>
                </a:solidFill>
              </a:rPr>
              <a:t>Grab emergency supply kit</a:t>
            </a:r>
          </a:p>
          <a:p>
            <a:pPr marL="228600" indent="-228600">
              <a:buFont typeface="Arial" panose="020B0604020202020204" pitchFamily="34" charset="0"/>
              <a:buChar char="•"/>
            </a:pPr>
            <a:r>
              <a:rPr lang="en-US" sz="2000" dirty="0">
                <a:solidFill>
                  <a:schemeClr val="tx2"/>
                </a:solidFill>
              </a:rPr>
              <a:t>Know what equipment you need</a:t>
            </a:r>
          </a:p>
          <a:p>
            <a:pPr marL="228600" indent="-228600">
              <a:buFont typeface="Arial" panose="020B0604020202020204" pitchFamily="34" charset="0"/>
              <a:buChar char="•"/>
            </a:pPr>
            <a:r>
              <a:rPr lang="en-US" sz="2000" dirty="0">
                <a:solidFill>
                  <a:schemeClr val="tx2"/>
                </a:solidFill>
              </a:rPr>
              <a:t>Care for </a:t>
            </a:r>
            <a:r>
              <a:rPr lang="en-US" sz="2000" dirty="0" smtClean="0">
                <a:solidFill>
                  <a:schemeClr val="tx2"/>
                </a:solidFill>
              </a:rPr>
              <a:t>pets/livestock</a:t>
            </a:r>
            <a:endParaRPr lang="en-US" sz="2000" dirty="0">
              <a:solidFill>
                <a:schemeClr val="tx2"/>
              </a:solidFill>
            </a:endParaRPr>
          </a:p>
          <a:p>
            <a:pPr marL="228600" indent="-228600">
              <a:buFont typeface="Arial" panose="020B0604020202020204" pitchFamily="34" charset="0"/>
              <a:buChar char="•"/>
            </a:pPr>
            <a:r>
              <a:rPr lang="en-US" sz="2000" dirty="0">
                <a:solidFill>
                  <a:schemeClr val="tx2"/>
                </a:solidFill>
              </a:rPr>
              <a:t>Turn off electricity</a:t>
            </a:r>
          </a:p>
          <a:p>
            <a:pPr marL="228600" indent="-228600">
              <a:buFont typeface="Arial" panose="020B0604020202020204" pitchFamily="34" charset="0"/>
              <a:buChar char="•"/>
            </a:pPr>
            <a:r>
              <a:rPr lang="en-US" sz="2000" dirty="0">
                <a:solidFill>
                  <a:schemeClr val="tx2"/>
                </a:solidFill>
              </a:rPr>
              <a:t>Call personal support group</a:t>
            </a:r>
          </a:p>
          <a:p>
            <a:pPr marL="228600" indent="-228600">
              <a:buFont typeface="Arial" panose="020B0604020202020204" pitchFamily="34" charset="0"/>
              <a:buChar char="•"/>
            </a:pPr>
            <a:r>
              <a:rPr lang="en-US" sz="2000" dirty="0">
                <a:solidFill>
                  <a:schemeClr val="tx2"/>
                </a:solidFill>
              </a:rPr>
              <a:t>Advocate for yourself</a:t>
            </a:r>
          </a:p>
          <a:p>
            <a:pPr marL="228600" indent="-228600">
              <a:buFont typeface="Arial" panose="020B0604020202020204" pitchFamily="34" charset="0"/>
              <a:buChar char="•"/>
            </a:pPr>
            <a:r>
              <a:rPr lang="en-US" sz="2000" dirty="0">
                <a:solidFill>
                  <a:schemeClr val="tx2"/>
                </a:solidFill>
              </a:rPr>
              <a:t>Practice plan</a:t>
            </a:r>
          </a:p>
          <a:p>
            <a:pPr marL="228600" indent="-228600">
              <a:buFont typeface="Arial" panose="020B0604020202020204" pitchFamily="34" charset="0"/>
              <a:buChar char="•"/>
            </a:pPr>
            <a:r>
              <a:rPr lang="en-US" sz="2000" dirty="0">
                <a:solidFill>
                  <a:schemeClr val="tx2"/>
                </a:solidFill>
              </a:rPr>
              <a:t>Review and revise plan</a:t>
            </a:r>
          </a:p>
          <a:p>
            <a:endParaRPr lang="en-US" sz="2000" dirty="0">
              <a:solidFill>
                <a:schemeClr val="tx2"/>
              </a:solidFill>
            </a:endParaRPr>
          </a:p>
        </p:txBody>
      </p:sp>
      <p:pic>
        <p:nvPicPr>
          <p:cNvPr id="2" name="Picture 1" title="Tracto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81550" y="3048000"/>
            <a:ext cx="3915641" cy="2590800"/>
          </a:xfrm>
          <a:prstGeom prst="rect">
            <a:avLst/>
          </a:prstGeom>
        </p:spPr>
      </p:pic>
    </p:spTree>
    <p:extLst>
      <p:ext uri="{BB962C8B-B14F-4D97-AF65-F5344CB8AC3E}">
        <p14:creationId xmlns:p14="http://schemas.microsoft.com/office/powerpoint/2010/main" val="3803560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Reasonable Accommodations</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dirty="0">
                <a:solidFill>
                  <a:schemeClr val="tx2"/>
                </a:solidFill>
              </a:rPr>
              <a:t>Need for power</a:t>
            </a:r>
          </a:p>
          <a:p>
            <a:pPr marL="228600" indent="-228600">
              <a:buFont typeface="Arial" panose="020B0604020202020204" pitchFamily="34" charset="0"/>
              <a:buChar char="•"/>
            </a:pPr>
            <a:r>
              <a:rPr lang="en-US" sz="2000" dirty="0" smtClean="0">
                <a:solidFill>
                  <a:schemeClr val="tx2"/>
                </a:solidFill>
              </a:rPr>
              <a:t>Special </a:t>
            </a:r>
            <a:r>
              <a:rPr lang="en-US" sz="2000" dirty="0">
                <a:solidFill>
                  <a:schemeClr val="tx2"/>
                </a:solidFill>
              </a:rPr>
              <a:t>mattress</a:t>
            </a:r>
          </a:p>
          <a:p>
            <a:pPr marL="228600" indent="-228600">
              <a:buFont typeface="Arial" panose="020B0604020202020204" pitchFamily="34" charset="0"/>
              <a:buChar char="•"/>
            </a:pPr>
            <a:r>
              <a:rPr lang="en-US" sz="2000" dirty="0">
                <a:solidFill>
                  <a:schemeClr val="tx2"/>
                </a:solidFill>
              </a:rPr>
              <a:t>Quiet room</a:t>
            </a:r>
          </a:p>
          <a:p>
            <a:pPr marL="228600" indent="-228600">
              <a:buFont typeface="Arial" panose="020B0604020202020204" pitchFamily="34" charset="0"/>
              <a:buChar char="•"/>
            </a:pPr>
            <a:r>
              <a:rPr lang="en-US" sz="2000" dirty="0">
                <a:solidFill>
                  <a:schemeClr val="tx2"/>
                </a:solidFill>
              </a:rPr>
              <a:t>ASL sign language interpreter</a:t>
            </a:r>
          </a:p>
          <a:p>
            <a:pPr marL="228600" indent="-228600">
              <a:buFont typeface="Arial" panose="020B0604020202020204" pitchFamily="34" charset="0"/>
              <a:buChar char="•"/>
            </a:pPr>
            <a:r>
              <a:rPr lang="en-US" sz="2000" dirty="0">
                <a:solidFill>
                  <a:schemeClr val="tx2"/>
                </a:solidFill>
              </a:rPr>
              <a:t>Special diets</a:t>
            </a:r>
          </a:p>
          <a:p>
            <a:pPr marL="228600" indent="-228600">
              <a:buFont typeface="Arial" panose="020B0604020202020204" pitchFamily="34" charset="0"/>
              <a:buChar char="•"/>
            </a:pPr>
            <a:r>
              <a:rPr lang="en-US" sz="2000" dirty="0">
                <a:solidFill>
                  <a:schemeClr val="tx2"/>
                </a:solidFill>
              </a:rPr>
              <a:t>Personal assistant</a:t>
            </a:r>
          </a:p>
          <a:p>
            <a:pPr marL="228600" indent="-228600">
              <a:buFont typeface="Arial" panose="020B0604020202020204" pitchFamily="34" charset="0"/>
              <a:buChar char="•"/>
            </a:pPr>
            <a:r>
              <a:rPr lang="en-US" sz="2000" dirty="0">
                <a:solidFill>
                  <a:schemeClr val="tx2"/>
                </a:solidFill>
              </a:rPr>
              <a:t>Service animal</a:t>
            </a:r>
          </a:p>
        </p:txBody>
      </p:sp>
      <p:pic>
        <p:nvPicPr>
          <p:cNvPr id="2" name="Picture 1" descr="people on cots in emergency shelter" title="emergency shelt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85408" y="1789596"/>
            <a:ext cx="4572001" cy="3048000"/>
          </a:xfrm>
          <a:prstGeom prst="rect">
            <a:avLst/>
          </a:prstGeom>
        </p:spPr>
      </p:pic>
    </p:spTree>
    <p:extLst>
      <p:ext uri="{BB962C8B-B14F-4D97-AF65-F5344CB8AC3E}">
        <p14:creationId xmlns:p14="http://schemas.microsoft.com/office/powerpoint/2010/main" val="319719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a:solidFill>
                  <a:srgbClr val="009900"/>
                </a:solidFill>
              </a:rPr>
              <a:t>Personal Support Network</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dirty="0">
                <a:solidFill>
                  <a:schemeClr val="tx2"/>
                </a:solidFill>
              </a:rPr>
              <a:t>Family </a:t>
            </a:r>
          </a:p>
          <a:p>
            <a:pPr marL="228600" indent="-228600">
              <a:buFont typeface="Arial" panose="020B0604020202020204" pitchFamily="34" charset="0"/>
              <a:buChar char="•"/>
            </a:pPr>
            <a:r>
              <a:rPr lang="en-US" sz="2000" dirty="0">
                <a:solidFill>
                  <a:schemeClr val="tx2"/>
                </a:solidFill>
              </a:rPr>
              <a:t>Friends</a:t>
            </a:r>
          </a:p>
          <a:p>
            <a:pPr marL="228600" indent="-228600">
              <a:buFont typeface="Arial" panose="020B0604020202020204" pitchFamily="34" charset="0"/>
              <a:buChar char="•"/>
            </a:pPr>
            <a:r>
              <a:rPr lang="en-US" sz="2000" dirty="0" smtClean="0">
                <a:solidFill>
                  <a:schemeClr val="tx2"/>
                </a:solidFill>
              </a:rPr>
              <a:t>Co-workers</a:t>
            </a:r>
            <a:endParaRPr lang="en-US" sz="2000" dirty="0">
              <a:solidFill>
                <a:schemeClr val="tx2"/>
              </a:solidFill>
            </a:endParaRPr>
          </a:p>
          <a:p>
            <a:pPr marL="228600" indent="-228600">
              <a:buFont typeface="Arial" panose="020B0604020202020204" pitchFamily="34" charset="0"/>
              <a:buChar char="•"/>
            </a:pPr>
            <a:r>
              <a:rPr lang="en-US" sz="2000" dirty="0">
                <a:solidFill>
                  <a:schemeClr val="tx2"/>
                </a:solidFill>
              </a:rPr>
              <a:t>Personal care attendant</a:t>
            </a:r>
          </a:p>
          <a:p>
            <a:pPr marL="228600" indent="-228600">
              <a:buFont typeface="Arial" panose="020B0604020202020204" pitchFamily="34" charset="0"/>
              <a:buChar char="•"/>
            </a:pPr>
            <a:r>
              <a:rPr lang="en-US" sz="2000" dirty="0">
                <a:solidFill>
                  <a:schemeClr val="tx2"/>
                </a:solidFill>
              </a:rPr>
              <a:t>Neighbors</a:t>
            </a:r>
          </a:p>
          <a:p>
            <a:pPr marL="228600" indent="-228600">
              <a:buFont typeface="Arial" panose="020B0604020202020204" pitchFamily="34" charset="0"/>
              <a:buChar char="•"/>
            </a:pPr>
            <a:r>
              <a:rPr lang="en-US" sz="2000" dirty="0">
                <a:solidFill>
                  <a:schemeClr val="tx2"/>
                </a:solidFill>
              </a:rPr>
              <a:t>Roommates</a:t>
            </a:r>
          </a:p>
          <a:p>
            <a:pPr marL="228600" indent="-228600">
              <a:buFont typeface="Arial" panose="020B0604020202020204" pitchFamily="34" charset="0"/>
              <a:buChar char="•"/>
            </a:pPr>
            <a:r>
              <a:rPr lang="en-US" sz="2000" dirty="0">
                <a:solidFill>
                  <a:schemeClr val="tx2"/>
                </a:solidFill>
              </a:rPr>
              <a:t>Fellow parishioners</a:t>
            </a:r>
          </a:p>
        </p:txBody>
      </p:sp>
      <p:pic>
        <p:nvPicPr>
          <p:cNvPr id="2" name="Picture 1" descr="combine in  a field with group of people" title="fiel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91000" y="1756104"/>
            <a:ext cx="4305300" cy="3231771"/>
          </a:xfrm>
          <a:prstGeom prst="rect">
            <a:avLst/>
          </a:prstGeom>
        </p:spPr>
      </p:pic>
    </p:spTree>
    <p:extLst>
      <p:ext uri="{BB962C8B-B14F-4D97-AF65-F5344CB8AC3E}">
        <p14:creationId xmlns:p14="http://schemas.microsoft.com/office/powerpoint/2010/main" val="867323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4000" dirty="0" smtClean="0">
                <a:solidFill>
                  <a:srgbClr val="009900"/>
                </a:solidFill>
              </a:rPr>
              <a:t>What is Emergency Preparedness?</a:t>
            </a:r>
          </a:p>
        </p:txBody>
      </p:sp>
      <p:sp>
        <p:nvSpPr>
          <p:cNvPr id="9219" name="Content Placeholder 2"/>
          <p:cNvSpPr>
            <a:spLocks noGrp="1"/>
          </p:cNvSpPr>
          <p:nvPr>
            <p:ph idx="1"/>
          </p:nvPr>
        </p:nvSpPr>
        <p:spPr>
          <a:xfrm>
            <a:off x="152400" y="1600200"/>
            <a:ext cx="8819758" cy="4525963"/>
          </a:xfrm>
        </p:spPr>
        <p:txBody>
          <a:bodyPr/>
          <a:lstStyle/>
          <a:p>
            <a:r>
              <a:rPr lang="en-US" altLang="en-US" sz="2800" dirty="0" smtClean="0"/>
              <a:t>What does it mean to you?</a:t>
            </a:r>
          </a:p>
          <a:p>
            <a:pPr lvl="1"/>
            <a:r>
              <a:rPr lang="en-US" altLang="en-US" sz="2000" dirty="0" smtClean="0"/>
              <a:t>Having emergency contact numbers</a:t>
            </a:r>
          </a:p>
          <a:p>
            <a:pPr lvl="1"/>
            <a:r>
              <a:rPr lang="en-US" altLang="en-US" sz="2000" dirty="0" smtClean="0"/>
              <a:t>Having a first aid kit</a:t>
            </a:r>
          </a:p>
          <a:p>
            <a:pPr lvl="1"/>
            <a:r>
              <a:rPr lang="en-US" altLang="en-US" sz="2000" dirty="0" smtClean="0"/>
              <a:t>Having a smoke and carbon monoxide detectors</a:t>
            </a:r>
          </a:p>
          <a:p>
            <a:pPr lvl="1"/>
            <a:r>
              <a:rPr lang="en-US" altLang="en-US" sz="2000" dirty="0" smtClean="0"/>
              <a:t>Having a written emergency plan</a:t>
            </a:r>
          </a:p>
          <a:p>
            <a:pPr lvl="1"/>
            <a:r>
              <a:rPr lang="en-US" altLang="en-US" sz="2000" dirty="0" smtClean="0"/>
              <a:t>Having an emergency kit for evacuation</a:t>
            </a:r>
          </a:p>
          <a:p>
            <a:pPr lvl="1"/>
            <a:r>
              <a:rPr lang="en-US" altLang="en-US" sz="2000" dirty="0" smtClean="0"/>
              <a:t>Having a place to go during an evacuation</a:t>
            </a:r>
          </a:p>
          <a:p>
            <a:pPr lvl="1"/>
            <a:r>
              <a:rPr lang="en-US" altLang="en-US" sz="2000" dirty="0" smtClean="0"/>
              <a:t>Having 3 days of food and water to shelter in place</a:t>
            </a:r>
          </a:p>
          <a:p>
            <a:pPr lvl="1"/>
            <a:r>
              <a:rPr lang="en-US" altLang="en-US" sz="2000" dirty="0" smtClean="0"/>
              <a:t>Being completely self-reliant</a:t>
            </a:r>
          </a:p>
          <a:p>
            <a:pPr lvl="1"/>
            <a:endParaRPr lang="en-US" altLang="en-US" sz="2400" dirty="0" smtClean="0"/>
          </a:p>
        </p:txBody>
      </p:sp>
      <p:pic>
        <p:nvPicPr>
          <p:cNvPr id="2" name="Picture 1" descr="Energy, Food, Shelter, Water" title="Preparedness basic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048000"/>
            <a:ext cx="2057400" cy="1191986"/>
          </a:xfrm>
          <a:prstGeom prst="rect">
            <a:avLst/>
          </a:prstGeom>
        </p:spPr>
      </p:pic>
    </p:spTree>
    <p:extLst>
      <p:ext uri="{BB962C8B-B14F-4D97-AF65-F5344CB8AC3E}">
        <p14:creationId xmlns:p14="http://schemas.microsoft.com/office/powerpoint/2010/main" val="3822441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a:solidFill>
                  <a:srgbClr val="009900"/>
                </a:solidFill>
              </a:rPr>
              <a:t>Personal Support Network</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447800"/>
            <a:ext cx="8229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dirty="0" smtClean="0">
                <a:solidFill>
                  <a:schemeClr val="tx2"/>
                </a:solidFill>
              </a:rPr>
              <a:t>Communication</a:t>
            </a:r>
          </a:p>
          <a:p>
            <a:pPr marL="228600" indent="-228600">
              <a:buFont typeface="Arial" panose="020B0604020202020204" pitchFamily="34" charset="0"/>
              <a:buChar char="•"/>
            </a:pPr>
            <a:r>
              <a:rPr lang="en-US" sz="2000" dirty="0" smtClean="0">
                <a:solidFill>
                  <a:schemeClr val="tx2"/>
                </a:solidFill>
              </a:rPr>
              <a:t>Trust</a:t>
            </a:r>
          </a:p>
          <a:p>
            <a:pPr marL="228600" lvl="1" indent="-228600">
              <a:buFont typeface="Arial" panose="020B0604020202020204" pitchFamily="34" charset="0"/>
              <a:buChar char="•"/>
            </a:pPr>
            <a:r>
              <a:rPr lang="en-US" sz="2000" dirty="0" smtClean="0">
                <a:solidFill>
                  <a:schemeClr val="tx2"/>
                </a:solidFill>
              </a:rPr>
              <a:t>Extra keys</a:t>
            </a:r>
          </a:p>
          <a:p>
            <a:pPr marL="228600" lvl="1" indent="-228600">
              <a:buFont typeface="Arial" panose="020B0604020202020204" pitchFamily="34" charset="0"/>
              <a:buChar char="•"/>
            </a:pPr>
            <a:r>
              <a:rPr lang="en-US" sz="2000" dirty="0" smtClean="0">
                <a:solidFill>
                  <a:schemeClr val="tx2"/>
                </a:solidFill>
              </a:rPr>
              <a:t>Emergency supplies</a:t>
            </a:r>
          </a:p>
          <a:p>
            <a:pPr marL="228600" lvl="1" indent="-228600">
              <a:buFont typeface="Arial" panose="020B0604020202020204" pitchFamily="34" charset="0"/>
              <a:buChar char="•"/>
            </a:pPr>
            <a:r>
              <a:rPr lang="en-US" sz="2000" dirty="0" smtClean="0">
                <a:solidFill>
                  <a:schemeClr val="tx2"/>
                </a:solidFill>
              </a:rPr>
              <a:t>Escape plan</a:t>
            </a:r>
          </a:p>
          <a:p>
            <a:pPr marL="228600" lvl="1" indent="-228600">
              <a:buFont typeface="Arial" panose="020B0604020202020204" pitchFamily="34" charset="0"/>
              <a:buChar char="•"/>
            </a:pPr>
            <a:r>
              <a:rPr lang="en-US" sz="2000" dirty="0" smtClean="0">
                <a:solidFill>
                  <a:schemeClr val="tx2"/>
                </a:solidFill>
              </a:rPr>
              <a:t>Emergency documents</a:t>
            </a:r>
          </a:p>
          <a:p>
            <a:pPr marL="228600" lvl="1" indent="-228600">
              <a:buFont typeface="Arial" panose="020B0604020202020204" pitchFamily="34" charset="0"/>
              <a:buChar char="•"/>
            </a:pPr>
            <a:r>
              <a:rPr lang="en-US" sz="2000" dirty="0" smtClean="0">
                <a:solidFill>
                  <a:schemeClr val="tx2"/>
                </a:solidFill>
              </a:rPr>
              <a:t>Health information </a:t>
            </a:r>
          </a:p>
          <a:p>
            <a:pPr marL="228600" lvl="1" indent="-228600">
              <a:buFont typeface="Arial" panose="020B0604020202020204" pitchFamily="34" charset="0"/>
              <a:buChar char="•"/>
            </a:pPr>
            <a:r>
              <a:rPr lang="en-US" sz="2000" dirty="0" smtClean="0">
                <a:solidFill>
                  <a:schemeClr val="tx2"/>
                </a:solidFill>
              </a:rPr>
              <a:t>Out of town contacts</a:t>
            </a:r>
          </a:p>
          <a:p>
            <a:pPr marL="228600" indent="-228600">
              <a:buFont typeface="Arial" panose="020B0604020202020204" pitchFamily="34" charset="0"/>
              <a:buChar char="•"/>
            </a:pPr>
            <a:r>
              <a:rPr lang="en-US" sz="2000" dirty="0" smtClean="0">
                <a:solidFill>
                  <a:schemeClr val="tx2"/>
                </a:solidFill>
              </a:rPr>
              <a:t>Physically strong enough to help</a:t>
            </a:r>
          </a:p>
          <a:p>
            <a:pPr marL="228600" indent="-228600">
              <a:buFont typeface="Arial" panose="020B0604020202020204" pitchFamily="34" charset="0"/>
              <a:buChar char="•"/>
            </a:pPr>
            <a:r>
              <a:rPr lang="en-US" sz="2000" dirty="0" smtClean="0">
                <a:solidFill>
                  <a:schemeClr val="tx2"/>
                </a:solidFill>
              </a:rPr>
              <a:t>Guide you to safety</a:t>
            </a:r>
            <a:endParaRPr lang="en-US" sz="2000" dirty="0">
              <a:solidFill>
                <a:schemeClr val="tx2"/>
              </a:solidFill>
            </a:endParaRPr>
          </a:p>
        </p:txBody>
      </p:sp>
    </p:spTree>
    <p:extLst>
      <p:ext uri="{BB962C8B-B14F-4D97-AF65-F5344CB8AC3E}">
        <p14:creationId xmlns:p14="http://schemas.microsoft.com/office/powerpoint/2010/main" val="97303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Communication Strategies</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dirty="0">
                <a:solidFill>
                  <a:schemeClr val="tx2"/>
                </a:solidFill>
              </a:rPr>
              <a:t>Personal Communication Plan</a:t>
            </a:r>
          </a:p>
          <a:p>
            <a:pPr marL="1090613" lvl="2" indent="-233363">
              <a:buFont typeface="Arial" panose="020B0604020202020204" pitchFamily="34" charset="0"/>
              <a:buChar char="•"/>
            </a:pPr>
            <a:r>
              <a:rPr lang="en-US" dirty="0">
                <a:solidFill>
                  <a:schemeClr val="tx2"/>
                </a:solidFill>
              </a:rPr>
              <a:t>How are you going to communicate</a:t>
            </a:r>
          </a:p>
          <a:p>
            <a:pPr marL="1090613" lvl="2" indent="-233363">
              <a:buFont typeface="Arial" panose="020B0604020202020204" pitchFamily="34" charset="0"/>
              <a:buChar char="•"/>
            </a:pPr>
            <a:r>
              <a:rPr lang="en-US" dirty="0">
                <a:solidFill>
                  <a:schemeClr val="tx2"/>
                </a:solidFill>
              </a:rPr>
              <a:t>Who are you going to call</a:t>
            </a:r>
          </a:p>
          <a:p>
            <a:pPr marL="1090613" lvl="2" indent="-233363">
              <a:buFont typeface="Arial" panose="020B0604020202020204" pitchFamily="34" charset="0"/>
              <a:buChar char="•"/>
            </a:pPr>
            <a:r>
              <a:rPr lang="en-US" dirty="0">
                <a:solidFill>
                  <a:schemeClr val="tx2"/>
                </a:solidFill>
              </a:rPr>
              <a:t>Multiple contacts</a:t>
            </a:r>
          </a:p>
          <a:p>
            <a:pPr marL="228600" indent="-228600">
              <a:lnSpc>
                <a:spcPct val="150000"/>
              </a:lnSpc>
              <a:buFont typeface="Arial" panose="020B0604020202020204" pitchFamily="34" charset="0"/>
              <a:buChar char="•"/>
            </a:pPr>
            <a:r>
              <a:rPr lang="en-US" sz="2000" dirty="0">
                <a:solidFill>
                  <a:schemeClr val="tx2"/>
                </a:solidFill>
              </a:rPr>
              <a:t>Smart 911</a:t>
            </a:r>
          </a:p>
          <a:p>
            <a:pPr marL="228600" indent="-228600">
              <a:lnSpc>
                <a:spcPct val="150000"/>
              </a:lnSpc>
              <a:buFont typeface="Arial" panose="020B0604020202020204" pitchFamily="34" charset="0"/>
              <a:buChar char="•"/>
            </a:pPr>
            <a:r>
              <a:rPr lang="en-US" sz="2000" dirty="0">
                <a:solidFill>
                  <a:schemeClr val="tx2"/>
                </a:solidFill>
              </a:rPr>
              <a:t>Text to </a:t>
            </a:r>
            <a:r>
              <a:rPr lang="en-US" sz="2000" dirty="0" smtClean="0">
                <a:solidFill>
                  <a:schemeClr val="tx2"/>
                </a:solidFill>
              </a:rPr>
              <a:t>911</a:t>
            </a:r>
          </a:p>
          <a:p>
            <a:pPr marL="457200">
              <a:lnSpc>
                <a:spcPct val="150000"/>
              </a:lnSpc>
            </a:pPr>
            <a:endParaRPr lang="en-US" sz="400" dirty="0">
              <a:solidFill>
                <a:schemeClr val="tx2"/>
              </a:solidFill>
            </a:endParaRPr>
          </a:p>
          <a:p>
            <a:pPr marL="228600" indent="-228600">
              <a:buFont typeface="Arial" panose="020B0604020202020204" pitchFamily="34" charset="0"/>
              <a:buChar char="•"/>
            </a:pPr>
            <a:r>
              <a:rPr lang="en-US" sz="2000" dirty="0">
                <a:solidFill>
                  <a:schemeClr val="tx2"/>
                </a:solidFill>
              </a:rPr>
              <a:t>Post Emergency contacts at each </a:t>
            </a:r>
            <a:r>
              <a:rPr lang="en-US" sz="2000" dirty="0" smtClean="0">
                <a:solidFill>
                  <a:schemeClr val="tx2"/>
                </a:solidFill>
              </a:rPr>
              <a:t/>
            </a:r>
            <a:br>
              <a:rPr lang="en-US" sz="2000" dirty="0" smtClean="0">
                <a:solidFill>
                  <a:schemeClr val="tx2"/>
                </a:solidFill>
              </a:rPr>
            </a:br>
            <a:r>
              <a:rPr lang="en-US" sz="2000" dirty="0" smtClean="0">
                <a:solidFill>
                  <a:schemeClr val="tx2"/>
                </a:solidFill>
              </a:rPr>
              <a:t>phone </a:t>
            </a:r>
            <a:r>
              <a:rPr lang="en-US" sz="2000" dirty="0">
                <a:solidFill>
                  <a:schemeClr val="tx2"/>
                </a:solidFill>
              </a:rPr>
              <a:t>and building </a:t>
            </a:r>
            <a:r>
              <a:rPr lang="en-US" sz="2000" dirty="0" smtClean="0">
                <a:solidFill>
                  <a:schemeClr val="tx2"/>
                </a:solidFill>
              </a:rPr>
              <a:t>entrance</a:t>
            </a:r>
          </a:p>
          <a:p>
            <a:pPr marL="228600" indent="-228600">
              <a:buFont typeface="Arial" panose="020B0604020202020204" pitchFamily="34" charset="0"/>
              <a:buChar char="•"/>
            </a:pPr>
            <a:endParaRPr lang="en-US" sz="800" dirty="0">
              <a:solidFill>
                <a:schemeClr val="tx2"/>
              </a:solidFill>
            </a:endParaRPr>
          </a:p>
          <a:p>
            <a:pPr marL="228600" indent="-228600">
              <a:buFont typeface="Arial" panose="020B0604020202020204" pitchFamily="34" charset="0"/>
              <a:buChar char="•"/>
            </a:pPr>
            <a:r>
              <a:rPr lang="en-US" sz="2000" dirty="0">
                <a:solidFill>
                  <a:schemeClr val="tx2"/>
                </a:solidFill>
              </a:rPr>
              <a:t>Keep building street address(</a:t>
            </a:r>
            <a:r>
              <a:rPr lang="en-US" sz="2000" dirty="0" err="1">
                <a:solidFill>
                  <a:schemeClr val="tx2"/>
                </a:solidFill>
              </a:rPr>
              <a:t>es</a:t>
            </a:r>
            <a:r>
              <a:rPr lang="en-US" sz="2000" dirty="0">
                <a:solidFill>
                  <a:schemeClr val="tx2"/>
                </a:solidFill>
              </a:rPr>
              <a:t>) clearly </a:t>
            </a:r>
            <a:r>
              <a:rPr lang="en-US" sz="2000" dirty="0" smtClean="0">
                <a:solidFill>
                  <a:schemeClr val="tx2"/>
                </a:solidFill>
              </a:rPr>
              <a:t/>
            </a:r>
            <a:br>
              <a:rPr lang="en-US" sz="2000" dirty="0" smtClean="0">
                <a:solidFill>
                  <a:schemeClr val="tx2"/>
                </a:solidFill>
              </a:rPr>
            </a:br>
            <a:r>
              <a:rPr lang="en-US" sz="2000" dirty="0" smtClean="0">
                <a:solidFill>
                  <a:schemeClr val="tx2"/>
                </a:solidFill>
              </a:rPr>
              <a:t>posted </a:t>
            </a:r>
            <a:r>
              <a:rPr lang="en-US" sz="2000" dirty="0">
                <a:solidFill>
                  <a:schemeClr val="tx2"/>
                </a:solidFill>
              </a:rPr>
              <a:t>for 911 </a:t>
            </a:r>
            <a:r>
              <a:rPr lang="en-US" sz="2000" dirty="0" smtClean="0">
                <a:solidFill>
                  <a:schemeClr val="tx2"/>
                </a:solidFill>
              </a:rPr>
              <a:t>operator and first responders</a:t>
            </a:r>
            <a:endParaRPr lang="en-US" sz="2000" dirty="0">
              <a:solidFill>
                <a:schemeClr val="tx2"/>
              </a:solidFill>
            </a:endParaRPr>
          </a:p>
        </p:txBody>
      </p:sp>
    </p:spTree>
    <p:extLst>
      <p:ext uri="{BB962C8B-B14F-4D97-AF65-F5344CB8AC3E}">
        <p14:creationId xmlns:p14="http://schemas.microsoft.com/office/powerpoint/2010/main" val="1097302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Emergency Contacts</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lnSpc>
                <a:spcPct val="150000"/>
              </a:lnSpc>
              <a:buFont typeface="Arial" panose="020B0604020202020204" pitchFamily="34" charset="0"/>
              <a:buChar char="•"/>
            </a:pPr>
            <a:r>
              <a:rPr lang="en-US" sz="2000" dirty="0">
                <a:solidFill>
                  <a:schemeClr val="tx2"/>
                </a:solidFill>
              </a:rPr>
              <a:t>Local contacts</a:t>
            </a:r>
          </a:p>
          <a:p>
            <a:pPr marL="228600" indent="-228600">
              <a:lnSpc>
                <a:spcPct val="150000"/>
              </a:lnSpc>
              <a:buFont typeface="Arial" panose="020B0604020202020204" pitchFamily="34" charset="0"/>
              <a:buChar char="•"/>
            </a:pPr>
            <a:r>
              <a:rPr lang="en-US" sz="2000" dirty="0">
                <a:solidFill>
                  <a:schemeClr val="tx2"/>
                </a:solidFill>
              </a:rPr>
              <a:t>Out of state contacts</a:t>
            </a:r>
          </a:p>
          <a:p>
            <a:pPr marL="228600" indent="-228600">
              <a:buFont typeface="Arial" panose="020B0604020202020204" pitchFamily="34" charset="0"/>
              <a:buChar char="•"/>
            </a:pPr>
            <a:r>
              <a:rPr lang="en-US" sz="2000" dirty="0">
                <a:solidFill>
                  <a:schemeClr val="tx2"/>
                </a:solidFill>
              </a:rPr>
              <a:t>Emergency Telephone List</a:t>
            </a:r>
          </a:p>
          <a:p>
            <a:pPr lvl="2">
              <a:buFont typeface="Arial" panose="020B0604020202020204" pitchFamily="34" charset="0"/>
              <a:buChar char="•"/>
            </a:pPr>
            <a:r>
              <a:rPr lang="en-US" dirty="0">
                <a:solidFill>
                  <a:schemeClr val="tx2"/>
                </a:solidFill>
              </a:rPr>
              <a:t>Family </a:t>
            </a:r>
          </a:p>
          <a:p>
            <a:pPr lvl="2">
              <a:buFont typeface="Arial" panose="020B0604020202020204" pitchFamily="34" charset="0"/>
              <a:buChar char="•"/>
            </a:pPr>
            <a:r>
              <a:rPr lang="en-US" dirty="0">
                <a:solidFill>
                  <a:schemeClr val="tx2"/>
                </a:solidFill>
              </a:rPr>
              <a:t>Friends/Co-Workers</a:t>
            </a:r>
          </a:p>
          <a:p>
            <a:pPr lvl="2">
              <a:buFont typeface="Arial" panose="020B0604020202020204" pitchFamily="34" charset="0"/>
              <a:buChar char="•"/>
            </a:pPr>
            <a:r>
              <a:rPr lang="en-US" dirty="0">
                <a:solidFill>
                  <a:schemeClr val="tx2"/>
                </a:solidFill>
              </a:rPr>
              <a:t>Doctors</a:t>
            </a:r>
          </a:p>
          <a:p>
            <a:pPr lvl="2">
              <a:buFont typeface="Arial" panose="020B0604020202020204" pitchFamily="34" charset="0"/>
              <a:buChar char="•"/>
            </a:pPr>
            <a:r>
              <a:rPr lang="en-US" dirty="0">
                <a:solidFill>
                  <a:schemeClr val="tx2"/>
                </a:solidFill>
              </a:rPr>
              <a:t>Others</a:t>
            </a:r>
          </a:p>
        </p:txBody>
      </p:sp>
    </p:spTree>
    <p:extLst>
      <p:ext uri="{BB962C8B-B14F-4D97-AF65-F5344CB8AC3E}">
        <p14:creationId xmlns:p14="http://schemas.microsoft.com/office/powerpoint/2010/main" val="2910622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233363"/>
            <a:ext cx="8610600" cy="1143000"/>
          </a:xfrm>
        </p:spPr>
        <p:txBody>
          <a:bodyPr/>
          <a:lstStyle/>
          <a:p>
            <a:r>
              <a:rPr lang="en-US" altLang="en-US" sz="4000" dirty="0" smtClean="0">
                <a:solidFill>
                  <a:srgbClr val="009900"/>
                </a:solidFill>
                <a:latin typeface="+mj-lt"/>
              </a:rPr>
              <a:t>Public Safety Answering Points (PSAPs)</a:t>
            </a:r>
          </a:p>
        </p:txBody>
      </p:sp>
      <p:sp>
        <p:nvSpPr>
          <p:cNvPr id="4" name="TextBox 3"/>
          <p:cNvSpPr txBox="1"/>
          <p:nvPr/>
        </p:nvSpPr>
        <p:spPr bwMode="auto">
          <a:xfrm>
            <a:off x="533400" y="1752600"/>
            <a:ext cx="8458200" cy="1630363"/>
          </a:xfrm>
          <a:prstGeom prst="rect">
            <a:avLst/>
          </a:prstGeom>
          <a:noFill/>
          <a:ln w="28575">
            <a:noFill/>
            <a:miter lim="800000"/>
            <a:headEnd/>
            <a:tailEnd/>
          </a:ln>
        </p:spPr>
        <p:txBody>
          <a:bodyPr anchor="ctr">
            <a:spAutoFit/>
          </a:bodyPr>
          <a:lstStyle/>
          <a:p>
            <a:pPr marL="285750" indent="-285750">
              <a:buFont typeface="Arial" panose="020B0604020202020204" pitchFamily="34" charset="0"/>
              <a:buChar char="•"/>
              <a:defRPr/>
            </a:pPr>
            <a:r>
              <a:rPr lang="en-US" sz="2000" kern="0" dirty="0">
                <a:solidFill>
                  <a:schemeClr val="tx2"/>
                </a:solidFill>
                <a:ea typeface="+mj-ea"/>
              </a:rPr>
              <a:t>911 Call Centers</a:t>
            </a:r>
          </a:p>
          <a:p>
            <a:pPr marL="285750" indent="-285750">
              <a:buFont typeface="Arial" panose="020B0604020202020204" pitchFamily="34" charset="0"/>
              <a:buChar char="•"/>
              <a:defRPr/>
            </a:pPr>
            <a:r>
              <a:rPr lang="en-US" sz="2000" kern="0" dirty="0">
                <a:solidFill>
                  <a:schemeClr val="tx2"/>
                </a:solidFill>
                <a:ea typeface="+mj-ea"/>
              </a:rPr>
              <a:t>Call if you can, Text if you can’t</a:t>
            </a:r>
          </a:p>
          <a:p>
            <a:pPr marL="285750" indent="-285750">
              <a:buFont typeface="Arial" panose="020B0604020202020204" pitchFamily="34" charset="0"/>
              <a:buChar char="•"/>
              <a:defRPr/>
            </a:pPr>
            <a:r>
              <a:rPr lang="en-US" sz="2000" dirty="0">
                <a:solidFill>
                  <a:schemeClr val="tx2"/>
                </a:solidFill>
              </a:rPr>
              <a:t>If text to 911 service is not yet available, you will receive an automatic "bounce-back" message that will advise you to contact emergency services by another means.</a:t>
            </a:r>
            <a:endParaRPr lang="en-US" sz="2000" kern="0" dirty="0">
              <a:solidFill>
                <a:schemeClr val="tx2"/>
              </a:solidFill>
              <a:ea typeface="+mj-ea"/>
            </a:endParaRPr>
          </a:p>
        </p:txBody>
      </p:sp>
    </p:spTree>
    <p:extLst>
      <p:ext uri="{BB962C8B-B14F-4D97-AF65-F5344CB8AC3E}">
        <p14:creationId xmlns:p14="http://schemas.microsoft.com/office/powerpoint/2010/main" val="489357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4000" dirty="0" smtClean="0">
                <a:solidFill>
                  <a:srgbClr val="009900"/>
                </a:solidFill>
                <a:latin typeface="+mj-lt"/>
              </a:rPr>
              <a:t>Mitch &amp; Lauren</a:t>
            </a:r>
          </a:p>
        </p:txBody>
      </p:sp>
      <p:pic>
        <p:nvPicPr>
          <p:cNvPr id="15363" name="Picture 1" title="man and woman smili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987675" y="1600200"/>
            <a:ext cx="32448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title="man and woman in wedding attire"/>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2667000"/>
            <a:ext cx="152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title="man and woman in power chairs holdng hands"/>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477000" y="3259138"/>
            <a:ext cx="250507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331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492125"/>
            <a:ext cx="8229600" cy="708025"/>
          </a:xfrm>
          <a:ln w="28575">
            <a:miter lim="800000"/>
            <a:headEnd/>
            <a:tailEnd/>
          </a:ln>
        </p:spPr>
        <p:txBody>
          <a:bodyPr>
            <a:spAutoFit/>
          </a:bodyPr>
          <a:lstStyle/>
          <a:p>
            <a:pPr>
              <a:defRPr/>
            </a:pPr>
            <a:r>
              <a:rPr lang="en-US" sz="4000" kern="0" dirty="0" smtClean="0">
                <a:solidFill>
                  <a:srgbClr val="009900"/>
                </a:solidFill>
                <a:latin typeface="+mj-lt"/>
              </a:rPr>
              <a:t>Medical Emergency Message</a:t>
            </a:r>
            <a:endParaRPr lang="en-US" sz="4000" kern="0" dirty="0">
              <a:solidFill>
                <a:srgbClr val="009900"/>
              </a:solidFill>
              <a:latin typeface="+mj-lt"/>
            </a:endParaRPr>
          </a:p>
        </p:txBody>
      </p:sp>
      <p:sp>
        <p:nvSpPr>
          <p:cNvPr id="5" name="Rectangle 3"/>
          <p:cNvSpPr>
            <a:spLocks noGrp="1" noChangeArrowheads="1"/>
          </p:cNvSpPr>
          <p:nvPr>
            <p:ph idx="1"/>
          </p:nvPr>
        </p:nvSpPr>
        <p:spPr>
          <a:xfrm>
            <a:off x="474663" y="1524000"/>
            <a:ext cx="8229600" cy="4702175"/>
          </a:xfrm>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buFont typeface="Arial" panose="020B0604020202020204" pitchFamily="34" charset="0"/>
              <a:buNone/>
              <a:defRPr/>
            </a:pPr>
            <a:r>
              <a:rPr lang="en-US" altLang="en-US" sz="2000" b="1" u="sng" dirty="0">
                <a:solidFill>
                  <a:schemeClr val="tx2"/>
                </a:solidFill>
              </a:rPr>
              <a:t>MEDICAL EMERGENCY</a:t>
            </a:r>
            <a:endParaRPr lang="en-US" altLang="en-US" sz="2000" dirty="0">
              <a:solidFill>
                <a:schemeClr val="tx2"/>
              </a:solidFill>
            </a:endParaRPr>
          </a:p>
          <a:p>
            <a:pPr>
              <a:defRPr/>
            </a:pPr>
            <a:r>
              <a:rPr lang="en-US" altLang="en-US" sz="1800" dirty="0">
                <a:solidFill>
                  <a:schemeClr val="tx2"/>
                </a:solidFill>
              </a:rPr>
              <a:t>I need medical assistance at (Address).  </a:t>
            </a:r>
          </a:p>
          <a:p>
            <a:pPr>
              <a:defRPr/>
            </a:pPr>
            <a:r>
              <a:rPr lang="en-US" altLang="en-US" sz="1800" dirty="0">
                <a:solidFill>
                  <a:schemeClr val="tx2"/>
                </a:solidFill>
              </a:rPr>
              <a:t>My phone number is ______________. </a:t>
            </a:r>
          </a:p>
          <a:p>
            <a:pPr>
              <a:defRPr/>
            </a:pPr>
            <a:r>
              <a:rPr lang="en-US" altLang="en-US" sz="1800" dirty="0">
                <a:solidFill>
                  <a:schemeClr val="tx2"/>
                </a:solidFill>
              </a:rPr>
              <a:t>Repeat address.</a:t>
            </a:r>
          </a:p>
          <a:p>
            <a:pPr>
              <a:defRPr/>
            </a:pPr>
            <a:r>
              <a:rPr lang="en-US" altLang="en-US" sz="1800" dirty="0">
                <a:solidFill>
                  <a:schemeClr val="tx2"/>
                </a:solidFill>
              </a:rPr>
              <a:t>I cannot talk. </a:t>
            </a:r>
          </a:p>
          <a:p>
            <a:pPr>
              <a:defRPr/>
            </a:pPr>
            <a:r>
              <a:rPr lang="en-US" altLang="en-US" sz="1800" dirty="0">
                <a:solidFill>
                  <a:schemeClr val="tx2"/>
                </a:solidFill>
              </a:rPr>
              <a:t>I use a communication device and can hear you, but cannot answer questions in a timely manner. </a:t>
            </a:r>
          </a:p>
          <a:p>
            <a:pPr>
              <a:defRPr/>
            </a:pPr>
            <a:r>
              <a:rPr lang="en-US" altLang="en-US" sz="1800" dirty="0">
                <a:solidFill>
                  <a:schemeClr val="tx2"/>
                </a:solidFill>
              </a:rPr>
              <a:t>I have ___________ (medical condition). </a:t>
            </a:r>
          </a:p>
          <a:p>
            <a:pPr>
              <a:defRPr/>
            </a:pPr>
            <a:r>
              <a:rPr lang="en-US" altLang="en-US" sz="1800" dirty="0">
                <a:solidFill>
                  <a:schemeClr val="tx2"/>
                </a:solidFill>
              </a:rPr>
              <a:t>I am ____________ years old. </a:t>
            </a:r>
          </a:p>
          <a:p>
            <a:pPr>
              <a:defRPr/>
            </a:pPr>
            <a:r>
              <a:rPr lang="en-US" altLang="en-US" sz="1800" dirty="0">
                <a:solidFill>
                  <a:schemeClr val="tx2"/>
                </a:solidFill>
              </a:rPr>
              <a:t>My name is (First and Last)</a:t>
            </a:r>
          </a:p>
          <a:p>
            <a:pPr>
              <a:defRPr/>
            </a:pPr>
            <a:r>
              <a:rPr lang="en-US" altLang="en-US" sz="1800" b="1" i="1" u="sng" dirty="0">
                <a:solidFill>
                  <a:schemeClr val="tx2"/>
                </a:solidFill>
              </a:rPr>
              <a:t>If lock box</a:t>
            </a:r>
            <a:r>
              <a:rPr lang="en-US" altLang="en-US" sz="1800" b="1" dirty="0">
                <a:solidFill>
                  <a:schemeClr val="tx2"/>
                </a:solidFill>
              </a:rPr>
              <a:t>:</a:t>
            </a:r>
            <a:endParaRPr lang="en-US" altLang="en-US" sz="1800" dirty="0">
              <a:solidFill>
                <a:schemeClr val="tx2"/>
              </a:solidFill>
            </a:endParaRPr>
          </a:p>
          <a:p>
            <a:pPr>
              <a:defRPr/>
            </a:pPr>
            <a:r>
              <a:rPr lang="en-US" altLang="en-US" sz="1800" dirty="0">
                <a:solidFill>
                  <a:schemeClr val="tx2"/>
                </a:solidFill>
              </a:rPr>
              <a:t>There is a lock box on the front door. The Code is _________.</a:t>
            </a:r>
          </a:p>
          <a:p>
            <a:pPr>
              <a:defRPr/>
            </a:pPr>
            <a:r>
              <a:rPr lang="en-US" altLang="en-US" sz="1800" b="1" u="sng" dirty="0">
                <a:solidFill>
                  <a:schemeClr val="tx2"/>
                </a:solidFill>
              </a:rPr>
              <a:t>If you need further information please ask me Yes/No questions.</a:t>
            </a:r>
            <a:endParaRPr lang="en-US" altLang="en-US" sz="1800" dirty="0">
              <a:solidFill>
                <a:schemeClr val="tx2"/>
              </a:solidFill>
            </a:endParaRPr>
          </a:p>
          <a:p>
            <a:pPr marL="0" indent="0">
              <a:buFont typeface="Arial" panose="020B0604020202020204" pitchFamily="34" charset="0"/>
              <a:buNone/>
              <a:defRPr/>
            </a:pPr>
            <a:endParaRPr lang="en-US" altLang="en-US" sz="2000" dirty="0"/>
          </a:p>
        </p:txBody>
      </p:sp>
    </p:spTree>
    <p:extLst>
      <p:ext uri="{BB962C8B-B14F-4D97-AF65-F5344CB8AC3E}">
        <p14:creationId xmlns:p14="http://schemas.microsoft.com/office/powerpoint/2010/main" val="2258490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492125"/>
            <a:ext cx="8686800" cy="708025"/>
          </a:xfrm>
          <a:ln w="28575">
            <a:miter lim="800000"/>
            <a:headEnd/>
            <a:tailEnd/>
          </a:ln>
        </p:spPr>
        <p:txBody>
          <a:bodyPr wrap="square">
            <a:spAutoFit/>
          </a:bodyPr>
          <a:lstStyle/>
          <a:p>
            <a:pPr>
              <a:defRPr/>
            </a:pPr>
            <a:r>
              <a:rPr lang="en-US" sz="4000" kern="0" dirty="0" smtClean="0">
                <a:solidFill>
                  <a:srgbClr val="009900"/>
                </a:solidFill>
                <a:latin typeface="+mj-lt"/>
              </a:rPr>
              <a:t>Fire Message</a:t>
            </a:r>
            <a:endParaRPr lang="en-US" sz="4000" kern="0" dirty="0">
              <a:solidFill>
                <a:srgbClr val="009900"/>
              </a:solidFill>
              <a:latin typeface="+mj-lt"/>
            </a:endParaRPr>
          </a:p>
        </p:txBody>
      </p:sp>
      <p:sp>
        <p:nvSpPr>
          <p:cNvPr id="6" name="Rectangle 3"/>
          <p:cNvSpPr>
            <a:spLocks noChangeArrowheads="1"/>
          </p:cNvSpPr>
          <p:nvPr/>
        </p:nvSpPr>
        <p:spPr bwMode="auto">
          <a:xfrm>
            <a:off x="457200" y="1524000"/>
            <a:ext cx="9144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000" b="1" u="sng" dirty="0" smtClean="0">
                <a:solidFill>
                  <a:schemeClr val="tx2"/>
                </a:solidFill>
              </a:rPr>
              <a:t>FIRE EMERGENCY</a:t>
            </a:r>
            <a:endParaRPr lang="en-US" altLang="en-US" sz="2000" dirty="0" smtClean="0">
              <a:solidFill>
                <a:schemeClr val="tx2"/>
              </a:solidFill>
            </a:endParaRPr>
          </a:p>
          <a:p>
            <a:pPr marL="285750" indent="-285750">
              <a:buFont typeface="Arial" panose="020B0604020202020204" pitchFamily="34" charset="0"/>
              <a:buChar char="•"/>
              <a:defRPr/>
            </a:pPr>
            <a:r>
              <a:rPr lang="en-US" altLang="en-US" dirty="0" smtClean="0">
                <a:solidFill>
                  <a:schemeClr val="tx2"/>
                </a:solidFill>
              </a:rPr>
              <a:t>There is a fire at my house. </a:t>
            </a:r>
          </a:p>
          <a:p>
            <a:pPr marL="285750" indent="-285750">
              <a:buFont typeface="Arial" panose="020B0604020202020204" pitchFamily="34" charset="0"/>
              <a:buChar char="•"/>
              <a:defRPr/>
            </a:pPr>
            <a:r>
              <a:rPr lang="en-US" altLang="en-US" dirty="0" smtClean="0">
                <a:solidFill>
                  <a:schemeClr val="tx2"/>
                </a:solidFill>
              </a:rPr>
              <a:t>My address is __________________. </a:t>
            </a:r>
          </a:p>
          <a:p>
            <a:pPr marL="285750" indent="-285750">
              <a:buFont typeface="Arial" panose="020B0604020202020204" pitchFamily="34" charset="0"/>
              <a:buChar char="•"/>
              <a:defRPr/>
            </a:pPr>
            <a:r>
              <a:rPr lang="en-US" altLang="en-US" dirty="0" smtClean="0">
                <a:solidFill>
                  <a:schemeClr val="tx2"/>
                </a:solidFill>
              </a:rPr>
              <a:t>My phone number is ____________.</a:t>
            </a:r>
          </a:p>
          <a:p>
            <a:pPr marL="285750" indent="-285750">
              <a:buFont typeface="Arial" panose="020B0604020202020204" pitchFamily="34" charset="0"/>
              <a:buChar char="•"/>
              <a:defRPr/>
            </a:pPr>
            <a:r>
              <a:rPr lang="en-US" altLang="en-US" dirty="0" smtClean="0">
                <a:solidFill>
                  <a:schemeClr val="tx2"/>
                </a:solidFill>
              </a:rPr>
              <a:t>Repeat address.</a:t>
            </a:r>
          </a:p>
          <a:p>
            <a:pPr marL="285750" indent="-285750">
              <a:buFont typeface="Arial" panose="020B0604020202020204" pitchFamily="34" charset="0"/>
              <a:buChar char="•"/>
              <a:defRPr/>
            </a:pPr>
            <a:r>
              <a:rPr lang="en-US" altLang="en-US" dirty="0" smtClean="0">
                <a:solidFill>
                  <a:schemeClr val="tx2"/>
                </a:solidFill>
              </a:rPr>
              <a:t>I cannot talk.</a:t>
            </a:r>
          </a:p>
          <a:p>
            <a:pPr marL="285750" indent="-285750">
              <a:buFont typeface="Arial" panose="020B0604020202020204" pitchFamily="34" charset="0"/>
              <a:buChar char="•"/>
              <a:defRPr/>
            </a:pPr>
            <a:r>
              <a:rPr lang="en-US" altLang="en-US" dirty="0" smtClean="0">
                <a:solidFill>
                  <a:schemeClr val="tx2"/>
                </a:solidFill>
              </a:rPr>
              <a:t>I use a communication device and can hear you, but cannot answer questions </a:t>
            </a:r>
            <a:br>
              <a:rPr lang="en-US" altLang="en-US" dirty="0" smtClean="0">
                <a:solidFill>
                  <a:schemeClr val="tx2"/>
                </a:solidFill>
              </a:rPr>
            </a:br>
            <a:r>
              <a:rPr lang="en-US" altLang="en-US" dirty="0" smtClean="0">
                <a:solidFill>
                  <a:schemeClr val="tx2"/>
                </a:solidFill>
              </a:rPr>
              <a:t>in a timely manner. </a:t>
            </a:r>
          </a:p>
          <a:p>
            <a:pPr marL="285750" indent="-285750">
              <a:buFont typeface="Arial" panose="020B0604020202020204" pitchFamily="34" charset="0"/>
              <a:buChar char="•"/>
              <a:defRPr/>
            </a:pPr>
            <a:r>
              <a:rPr lang="en-US" altLang="en-US" dirty="0" smtClean="0">
                <a:solidFill>
                  <a:schemeClr val="tx2"/>
                </a:solidFill>
              </a:rPr>
              <a:t>My name is (First and Last)</a:t>
            </a:r>
          </a:p>
          <a:p>
            <a:pPr marL="285750" indent="-285750">
              <a:buFont typeface="Arial" panose="020B0604020202020204" pitchFamily="34" charset="0"/>
              <a:buChar char="•"/>
              <a:defRPr/>
            </a:pPr>
            <a:r>
              <a:rPr lang="en-US" altLang="en-US" b="1" u="sng" dirty="0" smtClean="0">
                <a:solidFill>
                  <a:schemeClr val="tx2"/>
                </a:solidFill>
              </a:rPr>
              <a:t>If you need further information please ask me Yes/No questions.</a:t>
            </a:r>
            <a:endParaRPr lang="en-US" altLang="en-US" dirty="0" smtClean="0">
              <a:solidFill>
                <a:schemeClr val="tx2"/>
              </a:solidFill>
            </a:endParaRPr>
          </a:p>
          <a:p>
            <a:pPr>
              <a:defRPr/>
            </a:pPr>
            <a:r>
              <a:rPr lang="en-US" altLang="en-US" b="1" dirty="0" smtClean="0">
                <a:solidFill>
                  <a:schemeClr val="tx2"/>
                </a:solidFill>
              </a:rPr>
              <a:t> </a:t>
            </a:r>
            <a:endParaRPr lang="en-US" altLang="en-US" dirty="0" smtClean="0">
              <a:solidFill>
                <a:schemeClr val="tx2"/>
              </a:solidFill>
            </a:endParaRPr>
          </a:p>
        </p:txBody>
      </p:sp>
    </p:spTree>
    <p:extLst>
      <p:ext uri="{BB962C8B-B14F-4D97-AF65-F5344CB8AC3E}">
        <p14:creationId xmlns:p14="http://schemas.microsoft.com/office/powerpoint/2010/main" val="2826591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492125"/>
            <a:ext cx="8686800" cy="708025"/>
          </a:xfrm>
          <a:ln w="28575">
            <a:miter lim="800000"/>
            <a:headEnd/>
            <a:tailEnd/>
          </a:ln>
        </p:spPr>
        <p:txBody>
          <a:bodyPr wrap="square">
            <a:spAutoFit/>
          </a:bodyPr>
          <a:lstStyle/>
          <a:p>
            <a:pPr>
              <a:defRPr/>
            </a:pPr>
            <a:r>
              <a:rPr lang="en-US" sz="4000" kern="0" dirty="0" smtClean="0">
                <a:solidFill>
                  <a:srgbClr val="009900"/>
                </a:solidFill>
                <a:latin typeface="+mj-lt"/>
              </a:rPr>
              <a:t>Gas Leak/Utility Message</a:t>
            </a:r>
            <a:endParaRPr lang="en-US" sz="4000" kern="0" dirty="0">
              <a:solidFill>
                <a:srgbClr val="009900"/>
              </a:solidFill>
              <a:latin typeface="+mj-lt"/>
            </a:endParaRPr>
          </a:p>
        </p:txBody>
      </p:sp>
      <p:sp>
        <p:nvSpPr>
          <p:cNvPr id="5" name="Rectangle 3"/>
          <p:cNvSpPr>
            <a:spLocks noChangeArrowheads="1"/>
          </p:cNvSpPr>
          <p:nvPr/>
        </p:nvSpPr>
        <p:spPr bwMode="auto">
          <a:xfrm>
            <a:off x="457200" y="1524000"/>
            <a:ext cx="8991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000" b="1" u="sng" dirty="0" smtClean="0">
                <a:solidFill>
                  <a:schemeClr val="tx2"/>
                </a:solidFill>
              </a:rPr>
              <a:t>UTILITY EMERGENCY</a:t>
            </a:r>
            <a:endParaRPr lang="en-US" altLang="en-US" sz="2000" dirty="0" smtClean="0">
              <a:solidFill>
                <a:schemeClr val="tx2"/>
              </a:solidFill>
            </a:endParaRPr>
          </a:p>
          <a:p>
            <a:pPr marL="285750" indent="-285750">
              <a:buFont typeface="Arial" panose="020B0604020202020204" pitchFamily="34" charset="0"/>
              <a:buChar char="•"/>
              <a:defRPr/>
            </a:pPr>
            <a:r>
              <a:rPr lang="en-US" altLang="en-US" dirty="0" smtClean="0">
                <a:solidFill>
                  <a:schemeClr val="tx2"/>
                </a:solidFill>
              </a:rPr>
              <a:t>I need the Fire Department for a Utility problem. </a:t>
            </a:r>
          </a:p>
          <a:p>
            <a:pPr marL="285750" indent="-285750">
              <a:buFont typeface="Arial" panose="020B0604020202020204" pitchFamily="34" charset="0"/>
              <a:buChar char="•"/>
              <a:defRPr/>
            </a:pPr>
            <a:r>
              <a:rPr lang="en-US" altLang="en-US" dirty="0" smtClean="0">
                <a:solidFill>
                  <a:schemeClr val="tx2"/>
                </a:solidFill>
              </a:rPr>
              <a:t>My address is __________________. </a:t>
            </a:r>
          </a:p>
          <a:p>
            <a:pPr marL="285750" indent="-285750">
              <a:buFont typeface="Arial" panose="020B0604020202020204" pitchFamily="34" charset="0"/>
              <a:buChar char="•"/>
              <a:defRPr/>
            </a:pPr>
            <a:r>
              <a:rPr lang="en-US" altLang="en-US" dirty="0" smtClean="0">
                <a:solidFill>
                  <a:schemeClr val="tx2"/>
                </a:solidFill>
              </a:rPr>
              <a:t>My phone number is ____________.</a:t>
            </a:r>
          </a:p>
          <a:p>
            <a:pPr marL="285750" indent="-285750">
              <a:buFont typeface="Arial" panose="020B0604020202020204" pitchFamily="34" charset="0"/>
              <a:buChar char="•"/>
              <a:defRPr/>
            </a:pPr>
            <a:r>
              <a:rPr lang="en-US" altLang="en-US" dirty="0" smtClean="0">
                <a:solidFill>
                  <a:schemeClr val="tx2"/>
                </a:solidFill>
              </a:rPr>
              <a:t>Repeat address.</a:t>
            </a:r>
          </a:p>
          <a:p>
            <a:pPr marL="285750" indent="-285750">
              <a:buFont typeface="Arial" panose="020B0604020202020204" pitchFamily="34" charset="0"/>
              <a:buChar char="•"/>
              <a:defRPr/>
            </a:pPr>
            <a:r>
              <a:rPr lang="en-US" altLang="en-US" dirty="0" smtClean="0">
                <a:solidFill>
                  <a:schemeClr val="tx2"/>
                </a:solidFill>
              </a:rPr>
              <a:t>I cannot talk.</a:t>
            </a:r>
          </a:p>
          <a:p>
            <a:pPr marL="285750" indent="-285750">
              <a:buFont typeface="Arial" panose="020B0604020202020204" pitchFamily="34" charset="0"/>
              <a:buChar char="•"/>
              <a:defRPr/>
            </a:pPr>
            <a:r>
              <a:rPr lang="en-US" altLang="en-US" dirty="0" smtClean="0">
                <a:solidFill>
                  <a:schemeClr val="tx2"/>
                </a:solidFill>
              </a:rPr>
              <a:t>I use a communication device and can hear you, but cannot answer questions </a:t>
            </a:r>
            <a:br>
              <a:rPr lang="en-US" altLang="en-US" dirty="0" smtClean="0">
                <a:solidFill>
                  <a:schemeClr val="tx2"/>
                </a:solidFill>
              </a:rPr>
            </a:br>
            <a:r>
              <a:rPr lang="en-US" altLang="en-US" dirty="0" smtClean="0">
                <a:solidFill>
                  <a:schemeClr val="tx2"/>
                </a:solidFill>
              </a:rPr>
              <a:t>in a timely manner. </a:t>
            </a:r>
          </a:p>
          <a:p>
            <a:pPr marL="285750" indent="-285750">
              <a:buFont typeface="Arial" panose="020B0604020202020204" pitchFamily="34" charset="0"/>
              <a:buChar char="•"/>
              <a:defRPr/>
            </a:pPr>
            <a:r>
              <a:rPr lang="en-US" altLang="en-US" dirty="0" smtClean="0">
                <a:solidFill>
                  <a:schemeClr val="tx2"/>
                </a:solidFill>
              </a:rPr>
              <a:t>My name is (First and Last)</a:t>
            </a:r>
          </a:p>
          <a:p>
            <a:pPr marL="285750" indent="-285750">
              <a:buFont typeface="Arial" panose="020B0604020202020204" pitchFamily="34" charset="0"/>
              <a:buChar char="•"/>
              <a:defRPr/>
            </a:pPr>
            <a:r>
              <a:rPr lang="en-US" altLang="en-US" b="1" u="sng" dirty="0" smtClean="0">
                <a:solidFill>
                  <a:schemeClr val="tx2"/>
                </a:solidFill>
              </a:rPr>
              <a:t>If you need further information please ask me Yes/No questions. </a:t>
            </a:r>
            <a:r>
              <a:rPr lang="en-US" altLang="en-US" b="1" dirty="0" smtClean="0">
                <a:solidFill>
                  <a:schemeClr val="tx2"/>
                </a:solidFill>
              </a:rPr>
              <a:t> </a:t>
            </a:r>
            <a:endParaRPr lang="en-US" altLang="en-US" dirty="0" smtClean="0">
              <a:solidFill>
                <a:schemeClr val="tx2"/>
              </a:solidFill>
            </a:endParaRPr>
          </a:p>
        </p:txBody>
      </p:sp>
    </p:spTree>
    <p:extLst>
      <p:ext uri="{BB962C8B-B14F-4D97-AF65-F5344CB8AC3E}">
        <p14:creationId xmlns:p14="http://schemas.microsoft.com/office/powerpoint/2010/main" val="964023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492125"/>
            <a:ext cx="8229600" cy="708025"/>
          </a:xfrm>
          <a:ln w="28575">
            <a:miter lim="800000"/>
            <a:headEnd/>
            <a:tailEnd/>
          </a:ln>
        </p:spPr>
        <p:txBody>
          <a:bodyPr wrap="square">
            <a:spAutoFit/>
          </a:bodyPr>
          <a:lstStyle/>
          <a:p>
            <a:pPr>
              <a:defRPr/>
            </a:pPr>
            <a:r>
              <a:rPr lang="en-US" sz="4000" kern="0" dirty="0" smtClean="0">
                <a:solidFill>
                  <a:srgbClr val="009900"/>
                </a:solidFill>
                <a:latin typeface="+mj-lt"/>
              </a:rPr>
              <a:t>Police Emergency Message</a:t>
            </a:r>
            <a:endParaRPr lang="en-US" sz="4000" kern="0" dirty="0">
              <a:solidFill>
                <a:srgbClr val="009900"/>
              </a:solidFill>
              <a:latin typeface="+mj-lt"/>
            </a:endParaRPr>
          </a:p>
        </p:txBody>
      </p:sp>
      <p:sp>
        <p:nvSpPr>
          <p:cNvPr id="6" name="Rectangle 3"/>
          <p:cNvSpPr>
            <a:spLocks noChangeArrowheads="1"/>
          </p:cNvSpPr>
          <p:nvPr/>
        </p:nvSpPr>
        <p:spPr bwMode="auto">
          <a:xfrm>
            <a:off x="457200" y="1524000"/>
            <a:ext cx="8991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000" b="1" u="sng" dirty="0" smtClean="0">
                <a:solidFill>
                  <a:schemeClr val="tx2"/>
                </a:solidFill>
              </a:rPr>
              <a:t>EMERGENCY LAW ENFORCEMENT –</a:t>
            </a:r>
            <a:br>
              <a:rPr lang="en-US" altLang="en-US" sz="2000" b="1" u="sng" dirty="0" smtClean="0">
                <a:solidFill>
                  <a:schemeClr val="tx2"/>
                </a:solidFill>
              </a:rPr>
            </a:br>
            <a:r>
              <a:rPr lang="en-US" altLang="en-US" b="1" u="sng" dirty="0" smtClean="0">
                <a:solidFill>
                  <a:schemeClr val="tx2"/>
                </a:solidFill>
              </a:rPr>
              <a:t>life, bodily harm or property – in-progress (assault, burglary, robbery, vicious dog)</a:t>
            </a:r>
            <a:endParaRPr lang="en-US" altLang="en-US" dirty="0" smtClean="0">
              <a:solidFill>
                <a:schemeClr val="tx2"/>
              </a:solidFill>
            </a:endParaRPr>
          </a:p>
          <a:p>
            <a:pPr marL="285750" indent="-285750">
              <a:buFont typeface="Arial" panose="020B0604020202020204" pitchFamily="34" charset="0"/>
              <a:buChar char="•"/>
              <a:defRPr/>
            </a:pPr>
            <a:r>
              <a:rPr lang="en-US" altLang="en-US" dirty="0" smtClean="0">
                <a:solidFill>
                  <a:schemeClr val="tx2"/>
                </a:solidFill>
              </a:rPr>
              <a:t>I have a Law Enforcement emergency at (Address).  </a:t>
            </a:r>
          </a:p>
          <a:p>
            <a:pPr marL="285750" indent="-285750">
              <a:buFont typeface="Arial" panose="020B0604020202020204" pitchFamily="34" charset="0"/>
              <a:buChar char="•"/>
              <a:defRPr/>
            </a:pPr>
            <a:r>
              <a:rPr lang="en-US" altLang="en-US" dirty="0" smtClean="0">
                <a:solidFill>
                  <a:schemeClr val="tx2"/>
                </a:solidFill>
              </a:rPr>
              <a:t>My phone number is __________.</a:t>
            </a:r>
          </a:p>
          <a:p>
            <a:pPr marL="285750" indent="-285750">
              <a:buFont typeface="Arial" panose="020B0604020202020204" pitchFamily="34" charset="0"/>
              <a:buChar char="•"/>
              <a:defRPr/>
            </a:pPr>
            <a:r>
              <a:rPr lang="en-US" altLang="en-US" dirty="0" smtClean="0">
                <a:solidFill>
                  <a:schemeClr val="tx2"/>
                </a:solidFill>
              </a:rPr>
              <a:t>Repeat address.</a:t>
            </a:r>
          </a:p>
          <a:p>
            <a:pPr marL="285750" indent="-285750">
              <a:buFont typeface="Arial" panose="020B0604020202020204" pitchFamily="34" charset="0"/>
              <a:buChar char="•"/>
              <a:defRPr/>
            </a:pPr>
            <a:r>
              <a:rPr lang="en-US" altLang="en-US" dirty="0" smtClean="0">
                <a:solidFill>
                  <a:schemeClr val="tx2"/>
                </a:solidFill>
              </a:rPr>
              <a:t>I cannot talk.</a:t>
            </a:r>
          </a:p>
          <a:p>
            <a:pPr marL="285750" indent="-285750">
              <a:buFont typeface="Arial" panose="020B0604020202020204" pitchFamily="34" charset="0"/>
              <a:buChar char="•"/>
              <a:defRPr/>
            </a:pPr>
            <a:r>
              <a:rPr lang="en-US" altLang="en-US" dirty="0" smtClean="0">
                <a:solidFill>
                  <a:schemeClr val="tx2"/>
                </a:solidFill>
              </a:rPr>
              <a:t>I use a communication device and cannot answer questions in a timely manner. </a:t>
            </a:r>
          </a:p>
          <a:p>
            <a:pPr marL="285750" indent="-285750">
              <a:buFont typeface="Arial" panose="020B0604020202020204" pitchFamily="34" charset="0"/>
              <a:buChar char="•"/>
              <a:defRPr/>
            </a:pPr>
            <a:r>
              <a:rPr lang="en-US" altLang="en-US" dirty="0" smtClean="0">
                <a:solidFill>
                  <a:schemeClr val="tx2"/>
                </a:solidFill>
              </a:rPr>
              <a:t>My name is (First and Last)</a:t>
            </a:r>
          </a:p>
          <a:p>
            <a:pPr marL="285750" indent="-285750">
              <a:buFont typeface="Arial" panose="020B0604020202020204" pitchFamily="34" charset="0"/>
              <a:buChar char="•"/>
              <a:defRPr/>
            </a:pPr>
            <a:r>
              <a:rPr lang="en-US" altLang="en-US" b="1" u="sng" dirty="0" smtClean="0">
                <a:solidFill>
                  <a:schemeClr val="tx2"/>
                </a:solidFill>
              </a:rPr>
              <a:t>If you need further information please ask me Yes/No questions.</a:t>
            </a:r>
            <a:endParaRPr lang="en-US" altLang="en-US" dirty="0" smtClean="0">
              <a:solidFill>
                <a:schemeClr val="tx2"/>
              </a:solidFill>
            </a:endParaRPr>
          </a:p>
          <a:p>
            <a:pPr>
              <a:defRPr/>
            </a:pPr>
            <a:r>
              <a:rPr lang="en-US" altLang="en-US" dirty="0" smtClean="0"/>
              <a:t> </a:t>
            </a:r>
          </a:p>
          <a:p>
            <a:pPr>
              <a:defRPr/>
            </a:pPr>
            <a:endParaRPr lang="en-US" altLang="en-US" dirty="0" smtClean="0"/>
          </a:p>
        </p:txBody>
      </p:sp>
    </p:spTree>
    <p:extLst>
      <p:ext uri="{BB962C8B-B14F-4D97-AF65-F5344CB8AC3E}">
        <p14:creationId xmlns:p14="http://schemas.microsoft.com/office/powerpoint/2010/main" val="2733855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492125"/>
            <a:ext cx="8229600" cy="708025"/>
          </a:xfrm>
          <a:ln w="28575">
            <a:miter lim="800000"/>
            <a:headEnd/>
            <a:tailEnd/>
          </a:ln>
        </p:spPr>
        <p:txBody>
          <a:bodyPr>
            <a:spAutoFit/>
          </a:bodyPr>
          <a:lstStyle/>
          <a:p>
            <a:pPr>
              <a:defRPr/>
            </a:pPr>
            <a:r>
              <a:rPr lang="en-US" sz="4000" kern="0" dirty="0" smtClean="0">
                <a:solidFill>
                  <a:srgbClr val="009900"/>
                </a:solidFill>
                <a:latin typeface="+mj-lt"/>
              </a:rPr>
              <a:t>Police Non-Emergency Message</a:t>
            </a:r>
            <a:endParaRPr lang="en-US" sz="4000" kern="0" dirty="0">
              <a:solidFill>
                <a:srgbClr val="009900"/>
              </a:solidFill>
              <a:latin typeface="+mj-lt"/>
            </a:endParaRPr>
          </a:p>
        </p:txBody>
      </p:sp>
      <p:sp>
        <p:nvSpPr>
          <p:cNvPr id="5" name="Rectangle 3"/>
          <p:cNvSpPr>
            <a:spLocks noChangeArrowheads="1"/>
          </p:cNvSpPr>
          <p:nvPr/>
        </p:nvSpPr>
        <p:spPr bwMode="auto">
          <a:xfrm>
            <a:off x="457200" y="1524000"/>
            <a:ext cx="89916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000" b="1" u="sng" dirty="0" smtClean="0">
                <a:solidFill>
                  <a:schemeClr val="tx2"/>
                </a:solidFill>
              </a:rPr>
              <a:t>NON-EMERGENCY LAW ENFORCEMENT – </a:t>
            </a:r>
            <a:endParaRPr lang="en-US" altLang="en-US" sz="2000" dirty="0" smtClean="0">
              <a:solidFill>
                <a:schemeClr val="tx2"/>
              </a:solidFill>
            </a:endParaRPr>
          </a:p>
          <a:p>
            <a:pPr marL="285750" indent="-285750">
              <a:buFont typeface="Arial" panose="020B0604020202020204" pitchFamily="34" charset="0"/>
              <a:buChar char="•"/>
              <a:defRPr/>
            </a:pPr>
            <a:r>
              <a:rPr lang="en-US" altLang="en-US" dirty="0" smtClean="0">
                <a:solidFill>
                  <a:schemeClr val="tx2"/>
                </a:solidFill>
              </a:rPr>
              <a:t>I have a non-emergency Law Enforcement need at (Address).  </a:t>
            </a:r>
          </a:p>
          <a:p>
            <a:pPr marL="285750" indent="-285750">
              <a:buFont typeface="Arial" panose="020B0604020202020204" pitchFamily="34" charset="0"/>
              <a:buChar char="•"/>
              <a:defRPr/>
            </a:pPr>
            <a:r>
              <a:rPr lang="en-US" altLang="en-US" dirty="0" smtClean="0">
                <a:solidFill>
                  <a:schemeClr val="tx2"/>
                </a:solidFill>
              </a:rPr>
              <a:t>My phone number is __________.</a:t>
            </a:r>
          </a:p>
          <a:p>
            <a:pPr marL="285750" indent="-285750">
              <a:buFont typeface="Arial" panose="020B0604020202020204" pitchFamily="34" charset="0"/>
              <a:buChar char="•"/>
              <a:defRPr/>
            </a:pPr>
            <a:r>
              <a:rPr lang="en-US" altLang="en-US" dirty="0" smtClean="0">
                <a:solidFill>
                  <a:schemeClr val="tx2"/>
                </a:solidFill>
              </a:rPr>
              <a:t>Repeat address.</a:t>
            </a:r>
          </a:p>
          <a:p>
            <a:pPr marL="285750" indent="-285750">
              <a:buFont typeface="Arial" panose="020B0604020202020204" pitchFamily="34" charset="0"/>
              <a:buChar char="•"/>
              <a:defRPr/>
            </a:pPr>
            <a:r>
              <a:rPr lang="en-US" altLang="en-US" dirty="0" smtClean="0">
                <a:solidFill>
                  <a:schemeClr val="tx2"/>
                </a:solidFill>
              </a:rPr>
              <a:t>I cannot talk.</a:t>
            </a:r>
          </a:p>
          <a:p>
            <a:pPr marL="285750" indent="-285750">
              <a:buFont typeface="Arial" panose="020B0604020202020204" pitchFamily="34" charset="0"/>
              <a:buChar char="•"/>
              <a:defRPr/>
            </a:pPr>
            <a:r>
              <a:rPr lang="en-US" altLang="en-US" dirty="0" smtClean="0">
                <a:solidFill>
                  <a:schemeClr val="tx2"/>
                </a:solidFill>
              </a:rPr>
              <a:t>I use a communication device and cannot answer questions in a timely manner. </a:t>
            </a:r>
          </a:p>
          <a:p>
            <a:pPr marL="285750" indent="-285750">
              <a:buFont typeface="Arial" panose="020B0604020202020204" pitchFamily="34" charset="0"/>
              <a:buChar char="•"/>
              <a:defRPr/>
            </a:pPr>
            <a:r>
              <a:rPr lang="en-US" altLang="en-US" dirty="0" smtClean="0">
                <a:solidFill>
                  <a:schemeClr val="tx2"/>
                </a:solidFill>
              </a:rPr>
              <a:t>My name is (First and Last)</a:t>
            </a:r>
          </a:p>
          <a:p>
            <a:pPr marL="285750" indent="-285750">
              <a:buFont typeface="Arial" panose="020B0604020202020204" pitchFamily="34" charset="0"/>
              <a:buChar char="•"/>
              <a:defRPr/>
            </a:pPr>
            <a:r>
              <a:rPr lang="en-US" altLang="en-US" dirty="0" smtClean="0">
                <a:solidFill>
                  <a:schemeClr val="tx2"/>
                </a:solidFill>
              </a:rPr>
              <a:t>I would like to have an office/deputy contact me at my residence.</a:t>
            </a:r>
          </a:p>
          <a:p>
            <a:pPr marL="285750" indent="-285750">
              <a:buFont typeface="Arial" panose="020B0604020202020204" pitchFamily="34" charset="0"/>
              <a:buChar char="•"/>
              <a:defRPr/>
            </a:pPr>
            <a:r>
              <a:rPr lang="en-US" altLang="en-US" b="1" u="sng" dirty="0" smtClean="0">
                <a:solidFill>
                  <a:schemeClr val="tx2"/>
                </a:solidFill>
              </a:rPr>
              <a:t>If you need further information please ask me Yes/No questions.</a:t>
            </a:r>
            <a:endParaRPr lang="en-US" altLang="en-US" dirty="0" smtClean="0">
              <a:solidFill>
                <a:schemeClr val="tx2"/>
              </a:solidFill>
            </a:endParaRPr>
          </a:p>
        </p:txBody>
      </p:sp>
    </p:spTree>
    <p:extLst>
      <p:ext uri="{BB962C8B-B14F-4D97-AF65-F5344CB8AC3E}">
        <p14:creationId xmlns:p14="http://schemas.microsoft.com/office/powerpoint/2010/main" val="1046991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4000" dirty="0" smtClean="0">
                <a:solidFill>
                  <a:srgbClr val="009900"/>
                </a:solidFill>
                <a:latin typeface="+mj-lt"/>
              </a:rPr>
              <a:t>Making</a:t>
            </a:r>
            <a:r>
              <a:rPr lang="en-US" altLang="en-US" sz="4000" dirty="0" smtClean="0">
                <a:solidFill>
                  <a:srgbClr val="009900"/>
                </a:solidFill>
              </a:rPr>
              <a:t> a Plan</a:t>
            </a:r>
          </a:p>
        </p:txBody>
      </p:sp>
      <p:sp>
        <p:nvSpPr>
          <p:cNvPr id="35843" name="Content Placeholder 2"/>
          <p:cNvSpPr>
            <a:spLocks noGrp="1"/>
          </p:cNvSpPr>
          <p:nvPr>
            <p:ph idx="1"/>
          </p:nvPr>
        </p:nvSpPr>
        <p:spPr/>
        <p:txBody>
          <a:bodyPr/>
          <a:lstStyle/>
          <a:p>
            <a:pPr indent="-228600">
              <a:spcBef>
                <a:spcPts val="0"/>
              </a:spcBef>
            </a:pPr>
            <a:r>
              <a:rPr lang="en-US" altLang="en-US" sz="2000" dirty="0" smtClean="0"/>
              <a:t>Know local alerts</a:t>
            </a:r>
          </a:p>
          <a:p>
            <a:pPr indent="-228600">
              <a:spcBef>
                <a:spcPts val="0"/>
              </a:spcBef>
            </a:pPr>
            <a:r>
              <a:rPr lang="en-US" altLang="en-US" sz="2000" dirty="0" smtClean="0"/>
              <a:t>Sign up for community alerts</a:t>
            </a:r>
          </a:p>
          <a:p>
            <a:pPr indent="-228600">
              <a:spcBef>
                <a:spcPts val="0"/>
              </a:spcBef>
            </a:pPr>
            <a:r>
              <a:rPr lang="en-US" altLang="en-US" sz="2000" dirty="0" smtClean="0"/>
              <a:t>Shelter-in-Place Plan</a:t>
            </a:r>
          </a:p>
          <a:p>
            <a:pPr indent="-228600">
              <a:spcBef>
                <a:spcPts val="0"/>
              </a:spcBef>
            </a:pPr>
            <a:r>
              <a:rPr lang="en-US" altLang="en-US" sz="2000" dirty="0" smtClean="0"/>
              <a:t>Power Back-Up Plan</a:t>
            </a:r>
          </a:p>
          <a:p>
            <a:pPr indent="-228600">
              <a:spcBef>
                <a:spcPts val="0"/>
              </a:spcBef>
            </a:pPr>
            <a:r>
              <a:rPr lang="en-US" altLang="en-US" sz="2000" dirty="0" smtClean="0"/>
              <a:t>Evacuation Plan</a:t>
            </a:r>
          </a:p>
          <a:p>
            <a:pPr indent="-228600">
              <a:spcBef>
                <a:spcPts val="0"/>
              </a:spcBef>
            </a:pPr>
            <a:r>
              <a:rPr lang="en-US" altLang="en-US" sz="2000" dirty="0" smtClean="0"/>
              <a:t>Personal Support Network</a:t>
            </a:r>
          </a:p>
          <a:p>
            <a:pPr indent="-228600">
              <a:spcBef>
                <a:spcPts val="0"/>
              </a:spcBef>
            </a:pPr>
            <a:r>
              <a:rPr lang="en-US" altLang="en-US" sz="2000" dirty="0" smtClean="0"/>
              <a:t>Communications Plan</a:t>
            </a:r>
          </a:p>
          <a:p>
            <a:pPr indent="-228600">
              <a:spcBef>
                <a:spcPts val="0"/>
              </a:spcBef>
            </a:pPr>
            <a:r>
              <a:rPr lang="en-US" altLang="en-US" sz="2000" dirty="0" smtClean="0"/>
              <a:t>Cybersecurity Plan</a:t>
            </a:r>
          </a:p>
          <a:p>
            <a:pPr indent="-228600">
              <a:spcBef>
                <a:spcPts val="0"/>
              </a:spcBef>
            </a:pPr>
            <a:r>
              <a:rPr lang="en-US" altLang="en-US" sz="2000" dirty="0" smtClean="0"/>
              <a:t>Active Shooter/Active Threat Plan</a:t>
            </a:r>
          </a:p>
          <a:p>
            <a:pPr indent="-228600">
              <a:spcBef>
                <a:spcPts val="0"/>
              </a:spcBef>
            </a:pPr>
            <a:r>
              <a:rPr lang="en-US" altLang="en-US" sz="2000" dirty="0" smtClean="0"/>
              <a:t>Service Animal Plan</a:t>
            </a:r>
          </a:p>
          <a:p>
            <a:pPr indent="-228600">
              <a:spcBef>
                <a:spcPts val="0"/>
              </a:spcBef>
            </a:pPr>
            <a:r>
              <a:rPr lang="en-US" altLang="en-US" sz="2000" dirty="0" smtClean="0"/>
              <a:t>Education Plan</a:t>
            </a:r>
          </a:p>
          <a:p>
            <a:pPr indent="-228600">
              <a:spcBef>
                <a:spcPts val="0"/>
              </a:spcBef>
            </a:pPr>
            <a:r>
              <a:rPr lang="en-US" altLang="en-US" sz="2000" dirty="0" smtClean="0"/>
              <a:t>Action Plan</a:t>
            </a:r>
          </a:p>
          <a:p>
            <a:endParaRPr lang="en-US" altLang="en-US" sz="2000" dirty="0" smtClean="0"/>
          </a:p>
        </p:txBody>
      </p:sp>
      <p:pic>
        <p:nvPicPr>
          <p:cNvPr id="6" name="Picture 5" descr="One male in a wheelchair, two children, one woman around a table." title="Family at a ta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037" y="2091531"/>
            <a:ext cx="3686175" cy="1771650"/>
          </a:xfrm>
          <a:prstGeom prst="rect">
            <a:avLst/>
          </a:prstGeom>
        </p:spPr>
      </p:pic>
    </p:spTree>
    <p:extLst>
      <p:ext uri="{BB962C8B-B14F-4D97-AF65-F5344CB8AC3E}">
        <p14:creationId xmlns:p14="http://schemas.microsoft.com/office/powerpoint/2010/main" val="4131569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492125"/>
            <a:ext cx="8229600" cy="708025"/>
          </a:xfrm>
          <a:ln w="28575">
            <a:miter lim="800000"/>
            <a:headEnd/>
            <a:tailEnd/>
          </a:ln>
        </p:spPr>
        <p:txBody>
          <a:bodyPr>
            <a:spAutoFit/>
          </a:bodyPr>
          <a:lstStyle/>
          <a:p>
            <a:pPr>
              <a:defRPr/>
            </a:pPr>
            <a:r>
              <a:rPr lang="en-US" sz="4000" kern="0" dirty="0" smtClean="0">
                <a:solidFill>
                  <a:srgbClr val="009900"/>
                </a:solidFill>
                <a:latin typeface="+mj-lt"/>
              </a:rPr>
              <a:t>Practice, Practice, Practice</a:t>
            </a:r>
            <a:endParaRPr lang="en-US" sz="4000" kern="0" dirty="0">
              <a:solidFill>
                <a:srgbClr val="009900"/>
              </a:solidFill>
              <a:latin typeface="+mj-lt"/>
            </a:endParaRPr>
          </a:p>
        </p:txBody>
      </p:sp>
      <p:sp>
        <p:nvSpPr>
          <p:cNvPr id="26627" name="Rectangle 3"/>
          <p:cNvSpPr>
            <a:spLocks noChangeArrowheads="1"/>
          </p:cNvSpPr>
          <p:nvPr/>
        </p:nvSpPr>
        <p:spPr bwMode="auto">
          <a:xfrm>
            <a:off x="457200" y="1524000"/>
            <a:ext cx="8534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2"/>
                </a:solidFill>
                <a:latin typeface="Arial" panose="020B0604020202020204" pitchFamily="34" charset="0"/>
                <a:cs typeface="Arial" panose="020B0604020202020204" pitchFamily="34" charset="0"/>
              </a:defRPr>
            </a:lvl1pPr>
            <a:lvl2pPr marL="1085850" indent="-34290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a:spcBef>
                <a:spcPct val="0"/>
              </a:spcBef>
            </a:pPr>
            <a:r>
              <a:rPr lang="en-US" altLang="en-US" sz="2000" dirty="0"/>
              <a:t>Work with Speech Language Pathologist</a:t>
            </a:r>
          </a:p>
          <a:p>
            <a:pPr>
              <a:spcBef>
                <a:spcPct val="0"/>
              </a:spcBef>
            </a:pPr>
            <a:r>
              <a:rPr lang="en-US" altLang="en-US" sz="2000" dirty="0"/>
              <a:t>Utilize icons/photos individual is familiar with</a:t>
            </a:r>
          </a:p>
          <a:p>
            <a:pPr>
              <a:spcBef>
                <a:spcPct val="0"/>
              </a:spcBef>
            </a:pPr>
            <a:r>
              <a:rPr lang="en-US" altLang="en-US" sz="2000" dirty="0"/>
              <a:t>Determine preference for single button message </a:t>
            </a:r>
            <a:r>
              <a:rPr lang="en-US" altLang="en-US" sz="2000" dirty="0" smtClean="0"/>
              <a:t/>
            </a:r>
            <a:br>
              <a:rPr lang="en-US" altLang="en-US" sz="2000" dirty="0" smtClean="0"/>
            </a:br>
            <a:r>
              <a:rPr lang="en-US" altLang="en-US" sz="2000" dirty="0" smtClean="0"/>
              <a:t>or </a:t>
            </a:r>
            <a:r>
              <a:rPr lang="en-US" altLang="en-US" sz="2000" dirty="0"/>
              <a:t>multiple button message</a:t>
            </a:r>
          </a:p>
          <a:p>
            <a:pPr>
              <a:spcBef>
                <a:spcPct val="0"/>
              </a:spcBef>
            </a:pPr>
            <a:r>
              <a:rPr lang="en-US" altLang="en-US" sz="2000" dirty="0"/>
              <a:t>Contact local PSAP/911 Call Center for a tour</a:t>
            </a:r>
          </a:p>
          <a:p>
            <a:pPr>
              <a:spcBef>
                <a:spcPct val="0"/>
              </a:spcBef>
            </a:pPr>
            <a:r>
              <a:rPr lang="en-US" altLang="en-US" sz="2000" dirty="0"/>
              <a:t>Contact local PSAP/911 Call Center and tell them </a:t>
            </a:r>
            <a:r>
              <a:rPr lang="en-US" altLang="en-US" sz="2000" dirty="0" smtClean="0"/>
              <a:t/>
            </a:r>
            <a:br>
              <a:rPr lang="en-US" altLang="en-US" sz="2000" dirty="0" smtClean="0"/>
            </a:br>
            <a:r>
              <a:rPr lang="en-US" altLang="en-US" sz="2000" dirty="0" smtClean="0"/>
              <a:t>you </a:t>
            </a:r>
            <a:r>
              <a:rPr lang="en-US" altLang="en-US" sz="2000" dirty="0"/>
              <a:t>want to </a:t>
            </a:r>
            <a:r>
              <a:rPr lang="en-US" altLang="en-US" sz="2000" dirty="0" smtClean="0"/>
              <a:t>practice </a:t>
            </a:r>
            <a:r>
              <a:rPr lang="en-US" altLang="en-US" sz="2000" dirty="0"/>
              <a:t>making a call</a:t>
            </a:r>
          </a:p>
          <a:p>
            <a:pPr lvl="1">
              <a:spcBef>
                <a:spcPct val="0"/>
              </a:spcBef>
              <a:buFont typeface="Arial" panose="020B0604020202020204" pitchFamily="34" charset="0"/>
              <a:buChar char="•"/>
            </a:pPr>
            <a:r>
              <a:rPr lang="en-US" altLang="en-US" sz="1800" dirty="0"/>
              <a:t>They may give you a different number to call</a:t>
            </a:r>
          </a:p>
          <a:p>
            <a:pPr>
              <a:spcBef>
                <a:spcPct val="0"/>
              </a:spcBef>
            </a:pPr>
            <a:r>
              <a:rPr lang="en-US" altLang="en-US" sz="2000" dirty="0"/>
              <a:t>Let them know if you will be using a communication device</a:t>
            </a:r>
          </a:p>
          <a:p>
            <a:pPr>
              <a:spcBef>
                <a:spcPct val="0"/>
              </a:spcBef>
            </a:pPr>
            <a:r>
              <a:rPr lang="en-US" altLang="en-US" sz="2000" dirty="0"/>
              <a:t>Practice with different messages</a:t>
            </a:r>
          </a:p>
          <a:p>
            <a:pPr lvl="1">
              <a:spcBef>
                <a:spcPct val="0"/>
              </a:spcBef>
              <a:buFont typeface="Arial" panose="020B0604020202020204" pitchFamily="34" charset="0"/>
              <a:buChar char="•"/>
            </a:pPr>
            <a:r>
              <a:rPr lang="en-US" altLang="en-US" sz="1800" dirty="0"/>
              <a:t>If making a call for the fire department, make sure </a:t>
            </a:r>
            <a:r>
              <a:rPr lang="en-US" altLang="en-US" sz="1800" b="1" dirty="0"/>
              <a:t>everyone</a:t>
            </a:r>
            <a:r>
              <a:rPr lang="en-US" altLang="en-US" sz="1800" dirty="0"/>
              <a:t> involved is notified</a:t>
            </a:r>
          </a:p>
        </p:txBody>
      </p:sp>
    </p:spTree>
    <p:extLst>
      <p:ext uri="{BB962C8B-B14F-4D97-AF65-F5344CB8AC3E}">
        <p14:creationId xmlns:p14="http://schemas.microsoft.com/office/powerpoint/2010/main" val="3429158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492125"/>
            <a:ext cx="8229600" cy="708025"/>
          </a:xfrm>
          <a:ln w="28575">
            <a:miter lim="800000"/>
            <a:headEnd/>
            <a:tailEnd/>
          </a:ln>
        </p:spPr>
        <p:txBody>
          <a:bodyPr>
            <a:spAutoFit/>
          </a:bodyPr>
          <a:lstStyle/>
          <a:p>
            <a:pPr>
              <a:defRPr/>
            </a:pPr>
            <a:r>
              <a:rPr lang="en-US" sz="4000" kern="0" dirty="0" smtClean="0">
                <a:solidFill>
                  <a:srgbClr val="009900"/>
                </a:solidFill>
                <a:latin typeface="+mj-lt"/>
              </a:rPr>
              <a:t>Low Tech Solutions</a:t>
            </a:r>
            <a:endParaRPr lang="en-US" sz="4000" kern="0" dirty="0">
              <a:solidFill>
                <a:srgbClr val="009900"/>
              </a:solidFill>
              <a:latin typeface="+mj-lt"/>
            </a:endParaRPr>
          </a:p>
        </p:txBody>
      </p:sp>
      <p:sp>
        <p:nvSpPr>
          <p:cNvPr id="27651" name="Rectangle 3"/>
          <p:cNvSpPr>
            <a:spLocks noChangeArrowheads="1"/>
          </p:cNvSpPr>
          <p:nvPr/>
        </p:nvSpPr>
        <p:spPr bwMode="auto">
          <a:xfrm>
            <a:off x="466725" y="1828800"/>
            <a:ext cx="8534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2"/>
                </a:solidFill>
                <a:latin typeface="Arial" panose="020B0604020202020204" pitchFamily="34" charset="0"/>
                <a:cs typeface="Arial" panose="020B0604020202020204" pitchFamily="34" charset="0"/>
              </a:defRPr>
            </a:lvl1pPr>
            <a:lvl2pPr marL="1085850" indent="-34290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a:spcBef>
                <a:spcPct val="0"/>
              </a:spcBef>
            </a:pPr>
            <a:r>
              <a:rPr lang="en-US" altLang="en-US" sz="2000" dirty="0"/>
              <a:t>Body Gestures/Emergency Jewelry</a:t>
            </a:r>
          </a:p>
          <a:p>
            <a:pPr>
              <a:spcBef>
                <a:spcPct val="0"/>
              </a:spcBef>
            </a:pPr>
            <a:r>
              <a:rPr lang="en-US" altLang="en-US" sz="2000" dirty="0"/>
              <a:t>Alphabet Boards</a:t>
            </a:r>
          </a:p>
          <a:p>
            <a:pPr>
              <a:spcBef>
                <a:spcPct val="0"/>
              </a:spcBef>
            </a:pPr>
            <a:r>
              <a:rPr lang="en-US" altLang="en-US" sz="2000" dirty="0"/>
              <a:t>Communication Boards</a:t>
            </a:r>
          </a:p>
          <a:p>
            <a:pPr>
              <a:spcBef>
                <a:spcPct val="0"/>
              </a:spcBef>
            </a:pPr>
            <a:r>
              <a:rPr lang="en-US" altLang="en-US" sz="2000" dirty="0"/>
              <a:t>Pain Scale</a:t>
            </a:r>
          </a:p>
          <a:p>
            <a:pPr>
              <a:spcBef>
                <a:spcPct val="0"/>
              </a:spcBef>
            </a:pPr>
            <a:r>
              <a:rPr lang="en-US" altLang="en-US" sz="2000" dirty="0"/>
              <a:t>Communication Arm Bands</a:t>
            </a:r>
          </a:p>
        </p:txBody>
      </p:sp>
      <p:pic>
        <p:nvPicPr>
          <p:cNvPr id="27652" name="Picture 1" title="man in wheelchair with communication boar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7913" y="1676400"/>
            <a:ext cx="15938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title="medical id tag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6044" y="3460750"/>
            <a:ext cx="1162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title="pain scal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413" y="3733800"/>
            <a:ext cx="2290762"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title="pain scal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3301" y="5320506"/>
            <a:ext cx="22510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title="communication aem band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8013" y="4756150"/>
            <a:ext cx="135096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8" title="alphabet board"/>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4013" y="4259263"/>
            <a:ext cx="1447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599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492125"/>
            <a:ext cx="8229600" cy="708025"/>
          </a:xfrm>
          <a:ln w="28575">
            <a:miter lim="800000"/>
            <a:headEnd/>
            <a:tailEnd/>
          </a:ln>
        </p:spPr>
        <p:txBody>
          <a:bodyPr>
            <a:spAutoFit/>
          </a:bodyPr>
          <a:lstStyle/>
          <a:p>
            <a:pPr>
              <a:defRPr/>
            </a:pPr>
            <a:r>
              <a:rPr lang="en-US" sz="4000" kern="0" dirty="0" smtClean="0">
                <a:solidFill>
                  <a:srgbClr val="009900"/>
                </a:solidFill>
                <a:latin typeface="+mj-lt"/>
              </a:rPr>
              <a:t>Communication Arm Bands</a:t>
            </a:r>
            <a:endParaRPr lang="en-US" sz="4000" kern="0" dirty="0">
              <a:solidFill>
                <a:srgbClr val="009900"/>
              </a:solidFill>
              <a:latin typeface="+mj-lt"/>
            </a:endParaRPr>
          </a:p>
        </p:txBody>
      </p:sp>
      <p:sp>
        <p:nvSpPr>
          <p:cNvPr id="28675" name="Rectangle 3"/>
          <p:cNvSpPr>
            <a:spLocks noChangeArrowheads="1"/>
          </p:cNvSpPr>
          <p:nvPr/>
        </p:nvSpPr>
        <p:spPr bwMode="auto">
          <a:xfrm>
            <a:off x="466725" y="1828800"/>
            <a:ext cx="85344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2"/>
                </a:solidFill>
                <a:latin typeface="Arial" panose="020B0604020202020204" pitchFamily="34" charset="0"/>
                <a:cs typeface="Arial" panose="020B0604020202020204" pitchFamily="34" charset="0"/>
              </a:defRPr>
            </a:lvl1pPr>
            <a:lvl2pPr marL="1085850" indent="-34290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a:spcBef>
                <a:spcPct val="0"/>
              </a:spcBef>
            </a:pPr>
            <a:r>
              <a:rPr lang="en-US" altLang="en-US" sz="2000" dirty="0"/>
              <a:t>Search: </a:t>
            </a:r>
          </a:p>
          <a:p>
            <a:pPr lvl="1">
              <a:spcBef>
                <a:spcPct val="0"/>
              </a:spcBef>
            </a:pPr>
            <a:r>
              <a:rPr lang="en-US" altLang="en-US" sz="1800" dirty="0"/>
              <a:t>Combat </a:t>
            </a:r>
            <a:r>
              <a:rPr lang="en-US" altLang="en-US" sz="1800" dirty="0" err="1"/>
              <a:t>Dri</a:t>
            </a:r>
            <a:r>
              <a:rPr lang="en-US" altLang="en-US" sz="1800" dirty="0"/>
              <a:t>-Fit </a:t>
            </a:r>
            <a:r>
              <a:rPr lang="en-US" altLang="en-US" sz="1800" dirty="0" err="1"/>
              <a:t>PlayCoach</a:t>
            </a:r>
            <a:r>
              <a:rPr lang="en-US" altLang="en-US" sz="1800" dirty="0"/>
              <a:t> $14.99</a:t>
            </a:r>
          </a:p>
          <a:p>
            <a:pPr lvl="1">
              <a:spcBef>
                <a:spcPct val="0"/>
              </a:spcBef>
            </a:pPr>
            <a:r>
              <a:rPr lang="en-US" altLang="en-US" sz="1800" dirty="0"/>
              <a:t>Playbook Wristband $6.99</a:t>
            </a:r>
          </a:p>
          <a:p>
            <a:pPr lvl="1">
              <a:spcBef>
                <a:spcPct val="0"/>
              </a:spcBef>
            </a:pPr>
            <a:r>
              <a:rPr lang="en-US" altLang="en-US" sz="1800" dirty="0"/>
              <a:t>Quarterback Wristband Football Playbook $4.29</a:t>
            </a:r>
          </a:p>
          <a:p>
            <a:pPr lvl="1">
              <a:spcBef>
                <a:spcPct val="0"/>
              </a:spcBef>
            </a:pPr>
            <a:r>
              <a:rPr lang="en-US" altLang="en-US" sz="1800" dirty="0"/>
              <a:t>Wrist Coach $5.99</a:t>
            </a:r>
          </a:p>
          <a:p>
            <a:pPr>
              <a:spcBef>
                <a:spcPct val="0"/>
              </a:spcBef>
            </a:pPr>
            <a:r>
              <a:rPr lang="en-US" altLang="en-US" sz="2000" dirty="0"/>
              <a:t>Sizes: Adult, Youth, Pee Wee</a:t>
            </a:r>
          </a:p>
          <a:p>
            <a:pPr>
              <a:spcBef>
                <a:spcPct val="0"/>
              </a:spcBef>
            </a:pPr>
            <a:r>
              <a:rPr lang="en-US" altLang="en-US" sz="2000" dirty="0"/>
              <a:t>Colors: All</a:t>
            </a:r>
          </a:p>
          <a:p>
            <a:pPr>
              <a:spcBef>
                <a:spcPct val="0"/>
              </a:spcBef>
            </a:pPr>
            <a:r>
              <a:rPr lang="en-US" altLang="en-US" sz="2000" dirty="0"/>
              <a:t>Comes with single or multiple pages</a:t>
            </a:r>
          </a:p>
        </p:txBody>
      </p:sp>
      <p:pic>
        <p:nvPicPr>
          <p:cNvPr id="28679" name="Picture 10" title="arm band communication boar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9525" y="2119313"/>
            <a:ext cx="1371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713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610600" cy="1143000"/>
          </a:xfrm>
        </p:spPr>
        <p:txBody>
          <a:bodyPr/>
          <a:lstStyle/>
          <a:p>
            <a:pPr eaLnBrk="1" hangingPunct="1"/>
            <a:r>
              <a:rPr lang="en-US" sz="4000" dirty="0" smtClean="0">
                <a:solidFill>
                  <a:srgbClr val="009900"/>
                </a:solidFill>
              </a:rPr>
              <a:t>Pack an Emergency Kit</a:t>
            </a:r>
            <a:endParaRPr lang="en-US" sz="4000" i="1"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295400"/>
            <a:ext cx="8686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b="1" dirty="0">
                <a:solidFill>
                  <a:schemeClr val="tx2"/>
                </a:solidFill>
              </a:rPr>
              <a:t>Personal </a:t>
            </a:r>
            <a:r>
              <a:rPr lang="en-US" sz="2000" b="1" dirty="0" smtClean="0">
                <a:solidFill>
                  <a:schemeClr val="tx2"/>
                </a:solidFill>
              </a:rPr>
              <a:t>Kit/Fanny Pack </a:t>
            </a:r>
            <a:r>
              <a:rPr lang="en-US" sz="2000" dirty="0" smtClean="0">
                <a:solidFill>
                  <a:schemeClr val="tx2"/>
                </a:solidFill>
              </a:rPr>
              <a:t>– essential items to keep </a:t>
            </a:r>
            <a:br>
              <a:rPr lang="en-US" sz="2000" dirty="0" smtClean="0">
                <a:solidFill>
                  <a:schemeClr val="tx2"/>
                </a:solidFill>
              </a:rPr>
            </a:br>
            <a:r>
              <a:rPr lang="en-US" sz="2000" dirty="0" smtClean="0">
                <a:solidFill>
                  <a:schemeClr val="tx2"/>
                </a:solidFill>
              </a:rPr>
              <a:t>with you at all times</a:t>
            </a:r>
            <a:endParaRPr lang="en-US" sz="2000" dirty="0">
              <a:solidFill>
                <a:schemeClr val="tx2"/>
              </a:solidFill>
            </a:endParaRPr>
          </a:p>
          <a:p>
            <a:pPr marL="228600" indent="-228600">
              <a:buFont typeface="Arial" panose="020B0604020202020204" pitchFamily="34" charset="0"/>
              <a:buChar char="•"/>
            </a:pPr>
            <a:r>
              <a:rPr lang="en-US" sz="2000" b="1" dirty="0">
                <a:solidFill>
                  <a:schemeClr val="tx2"/>
                </a:solidFill>
              </a:rPr>
              <a:t>Grab-and-Go/Workplace </a:t>
            </a:r>
            <a:r>
              <a:rPr lang="en-US" sz="2000" b="1" dirty="0" smtClean="0">
                <a:solidFill>
                  <a:schemeClr val="tx2"/>
                </a:solidFill>
              </a:rPr>
              <a:t>Kit </a:t>
            </a:r>
            <a:r>
              <a:rPr lang="en-US" sz="2000" dirty="0" smtClean="0">
                <a:solidFill>
                  <a:schemeClr val="tx2"/>
                </a:solidFill>
              </a:rPr>
              <a:t>– </a:t>
            </a:r>
            <a:r>
              <a:rPr lang="en-US" sz="2000" dirty="0">
                <a:solidFill>
                  <a:schemeClr val="tx2"/>
                </a:solidFill>
              </a:rPr>
              <a:t>easy-to-carry kit to </a:t>
            </a:r>
            <a:r>
              <a:rPr lang="en-US" sz="2000" dirty="0" smtClean="0">
                <a:solidFill>
                  <a:schemeClr val="tx2"/>
                </a:solidFill>
              </a:rPr>
              <a:t/>
            </a:r>
            <a:br>
              <a:rPr lang="en-US" sz="2000" dirty="0" smtClean="0">
                <a:solidFill>
                  <a:schemeClr val="tx2"/>
                </a:solidFill>
              </a:rPr>
            </a:br>
            <a:r>
              <a:rPr lang="en-US" sz="2000" dirty="0" smtClean="0">
                <a:solidFill>
                  <a:schemeClr val="tx2"/>
                </a:solidFill>
              </a:rPr>
              <a:t>grab </a:t>
            </a:r>
            <a:r>
              <a:rPr lang="en-US" sz="2000" dirty="0">
                <a:solidFill>
                  <a:schemeClr val="tx2"/>
                </a:solidFill>
              </a:rPr>
              <a:t>if you have to evacuate your location in a hurry</a:t>
            </a:r>
          </a:p>
          <a:p>
            <a:pPr marL="228600" indent="-228600">
              <a:buFont typeface="Arial" panose="020B0604020202020204" pitchFamily="34" charset="0"/>
              <a:buChar char="•"/>
            </a:pPr>
            <a:r>
              <a:rPr lang="en-US" sz="2000" b="1" dirty="0" smtClean="0">
                <a:solidFill>
                  <a:schemeClr val="tx2"/>
                </a:solidFill>
              </a:rPr>
              <a:t>Home Kit </a:t>
            </a:r>
            <a:r>
              <a:rPr lang="en-US" sz="2000" dirty="0" smtClean="0">
                <a:solidFill>
                  <a:schemeClr val="tx2"/>
                </a:solidFill>
              </a:rPr>
              <a:t>- </a:t>
            </a:r>
            <a:r>
              <a:rPr lang="en-US" sz="2000" dirty="0">
                <a:solidFill>
                  <a:schemeClr val="tx2"/>
                </a:solidFill>
              </a:rPr>
              <a:t>a large kit that contains essential you need to be self-sufficient for 3-7 days in your home or emergency shelter</a:t>
            </a:r>
            <a:r>
              <a:rPr lang="en-US" sz="2000" dirty="0" smtClean="0">
                <a:solidFill>
                  <a:schemeClr val="tx2"/>
                </a:solidFill>
              </a:rPr>
              <a:t> </a:t>
            </a:r>
          </a:p>
          <a:p>
            <a:pPr marL="228600" indent="-228600">
              <a:buFont typeface="Arial" panose="020B0604020202020204" pitchFamily="34" charset="0"/>
              <a:buChar char="•"/>
            </a:pPr>
            <a:r>
              <a:rPr lang="en-US" sz="2000" b="1" dirty="0" smtClean="0">
                <a:solidFill>
                  <a:schemeClr val="tx2"/>
                </a:solidFill>
              </a:rPr>
              <a:t>Bedside Kit </a:t>
            </a:r>
            <a:r>
              <a:rPr lang="en-US" sz="2000" dirty="0" smtClean="0">
                <a:solidFill>
                  <a:schemeClr val="tx2"/>
                </a:solidFill>
              </a:rPr>
              <a:t>- </a:t>
            </a:r>
            <a:r>
              <a:rPr lang="en-US" sz="2000" dirty="0">
                <a:solidFill>
                  <a:schemeClr val="tx2"/>
                </a:solidFill>
              </a:rPr>
              <a:t>contains items you need if you are trapped in or near your bed and unable to get to other parts of your </a:t>
            </a:r>
            <a:r>
              <a:rPr lang="en-US" sz="2000" dirty="0" smtClean="0">
                <a:solidFill>
                  <a:schemeClr val="tx2"/>
                </a:solidFill>
              </a:rPr>
              <a:t>home </a:t>
            </a:r>
          </a:p>
          <a:p>
            <a:pPr marL="228600" indent="-228600">
              <a:buFont typeface="Arial" panose="020B0604020202020204" pitchFamily="34" charset="0"/>
              <a:buChar char="•"/>
            </a:pPr>
            <a:r>
              <a:rPr lang="en-US" sz="2000" b="1" dirty="0" smtClean="0">
                <a:solidFill>
                  <a:schemeClr val="tx2"/>
                </a:solidFill>
              </a:rPr>
              <a:t>Car Kit </a:t>
            </a:r>
            <a:r>
              <a:rPr lang="en-US" sz="2000" dirty="0" smtClean="0">
                <a:solidFill>
                  <a:schemeClr val="tx2"/>
                </a:solidFill>
              </a:rPr>
              <a:t>- </a:t>
            </a:r>
            <a:r>
              <a:rPr lang="en-US" sz="2000" dirty="0">
                <a:solidFill>
                  <a:schemeClr val="tx2"/>
                </a:solidFill>
              </a:rPr>
              <a:t>includes items you need if you have in your vehicle in case of an emergency or during an evacuation </a:t>
            </a:r>
            <a:endParaRPr lang="en-US" sz="2000" dirty="0" smtClean="0">
              <a:solidFill>
                <a:schemeClr val="tx2"/>
              </a:solidFill>
            </a:endParaRPr>
          </a:p>
          <a:p>
            <a:pPr marL="228600" indent="-228600">
              <a:buFont typeface="Arial" panose="020B0604020202020204" pitchFamily="34" charset="0"/>
              <a:buChar char="•"/>
            </a:pPr>
            <a:r>
              <a:rPr lang="en-US" sz="2000" b="1" dirty="0" smtClean="0">
                <a:solidFill>
                  <a:schemeClr val="tx2"/>
                </a:solidFill>
              </a:rPr>
              <a:t>Service Animal Kit </a:t>
            </a:r>
            <a:r>
              <a:rPr lang="en-US" sz="2000" dirty="0" smtClean="0">
                <a:solidFill>
                  <a:schemeClr val="tx2"/>
                </a:solidFill>
              </a:rPr>
              <a:t>- </a:t>
            </a:r>
            <a:r>
              <a:rPr lang="en-US" sz="2000" dirty="0">
                <a:solidFill>
                  <a:schemeClr val="tx2"/>
                </a:solidFill>
              </a:rPr>
              <a:t>includes familiar items to keep your service animal comfortable and secure 3-7 days in a time of stress</a:t>
            </a:r>
            <a:endParaRPr lang="en-US" sz="2000" dirty="0" smtClean="0">
              <a:solidFill>
                <a:schemeClr val="tx2"/>
              </a:solidFill>
            </a:endParaRPr>
          </a:p>
          <a:p>
            <a:pPr marL="228600" indent="-228600">
              <a:buFont typeface="Arial" panose="020B0604020202020204" pitchFamily="34" charset="0"/>
              <a:buChar char="•"/>
            </a:pPr>
            <a:r>
              <a:rPr lang="en-US" sz="2000" b="1" dirty="0" smtClean="0">
                <a:solidFill>
                  <a:schemeClr val="tx2"/>
                </a:solidFill>
              </a:rPr>
              <a:t>Portable Fireproof Box/Safe Deposit Box/Flash Drive </a:t>
            </a:r>
            <a:r>
              <a:rPr lang="en-US" sz="2000" dirty="0" smtClean="0">
                <a:solidFill>
                  <a:schemeClr val="tx2"/>
                </a:solidFill>
              </a:rPr>
              <a:t>– emergency papers</a:t>
            </a:r>
          </a:p>
          <a:p>
            <a:pPr marL="228600" indent="-228600">
              <a:buFont typeface="Arial" panose="020B0604020202020204" pitchFamily="34" charset="0"/>
              <a:buChar char="•"/>
            </a:pPr>
            <a:r>
              <a:rPr lang="en-US" sz="2000" b="1" dirty="0" smtClean="0">
                <a:solidFill>
                  <a:schemeClr val="tx2"/>
                </a:solidFill>
              </a:rPr>
              <a:t>Children’s Activity Kit</a:t>
            </a:r>
            <a:r>
              <a:rPr lang="en-US" sz="2000" dirty="0" smtClean="0">
                <a:solidFill>
                  <a:schemeClr val="tx2"/>
                </a:solidFill>
              </a:rPr>
              <a:t> – items familiar to child to keep them comforted and entertained</a:t>
            </a:r>
          </a:p>
          <a:p>
            <a:pPr marL="342900" indent="-342900">
              <a:buFont typeface="Arial" panose="020B0604020202020204" pitchFamily="34" charset="0"/>
              <a:buChar char="•"/>
            </a:pPr>
            <a:endParaRPr lang="en-US" sz="2000" dirty="0">
              <a:solidFill>
                <a:schemeClr val="tx2"/>
              </a:solidFill>
            </a:endParaRPr>
          </a:p>
          <a:p>
            <a:pPr marL="631825" indent="-174625">
              <a:buFont typeface="Arial" panose="020B0604020202020204" pitchFamily="34" charset="0"/>
              <a:buChar char="•"/>
            </a:pPr>
            <a:endParaRPr lang="en-US" sz="2000" dirty="0">
              <a:solidFill>
                <a:schemeClr val="tx2"/>
              </a:solidFill>
            </a:endParaRPr>
          </a:p>
        </p:txBody>
      </p:sp>
    </p:spTree>
    <p:extLst>
      <p:ext uri="{BB962C8B-B14F-4D97-AF65-F5344CB8AC3E}">
        <p14:creationId xmlns:p14="http://schemas.microsoft.com/office/powerpoint/2010/main" val="22907180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Medical Information</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lnSpc>
                <a:spcPct val="150000"/>
              </a:lnSpc>
              <a:buFont typeface="Arial" panose="020B0604020202020204" pitchFamily="34" charset="0"/>
              <a:buChar char="•"/>
            </a:pPr>
            <a:r>
              <a:rPr lang="en-US" sz="2000" dirty="0">
                <a:solidFill>
                  <a:schemeClr val="tx2"/>
                </a:solidFill>
              </a:rPr>
              <a:t>Physicians</a:t>
            </a:r>
          </a:p>
          <a:p>
            <a:pPr marL="228600" indent="-228600">
              <a:lnSpc>
                <a:spcPct val="150000"/>
              </a:lnSpc>
              <a:buFont typeface="Arial" panose="020B0604020202020204" pitchFamily="34" charset="0"/>
              <a:buChar char="•"/>
            </a:pPr>
            <a:r>
              <a:rPr lang="en-US" sz="2000" dirty="0">
                <a:solidFill>
                  <a:schemeClr val="tx2"/>
                </a:solidFill>
              </a:rPr>
              <a:t>Type of Health Insurance</a:t>
            </a:r>
          </a:p>
          <a:p>
            <a:pPr marL="228600" indent="-228600">
              <a:lnSpc>
                <a:spcPct val="150000"/>
              </a:lnSpc>
              <a:buFont typeface="Arial" panose="020B0604020202020204" pitchFamily="34" charset="0"/>
              <a:buChar char="•"/>
            </a:pPr>
            <a:r>
              <a:rPr lang="en-US" sz="2000" dirty="0">
                <a:solidFill>
                  <a:schemeClr val="tx2"/>
                </a:solidFill>
              </a:rPr>
              <a:t>Blood Type</a:t>
            </a:r>
          </a:p>
          <a:p>
            <a:pPr marL="228600" indent="-228600">
              <a:lnSpc>
                <a:spcPct val="150000"/>
              </a:lnSpc>
              <a:buFont typeface="Arial" panose="020B0604020202020204" pitchFamily="34" charset="0"/>
              <a:buChar char="•"/>
            </a:pPr>
            <a:r>
              <a:rPr lang="en-US" sz="2000" dirty="0">
                <a:solidFill>
                  <a:schemeClr val="tx2"/>
                </a:solidFill>
              </a:rPr>
              <a:t>Allergies and sensitivities</a:t>
            </a:r>
          </a:p>
          <a:p>
            <a:pPr marL="228600" indent="-228600">
              <a:lnSpc>
                <a:spcPct val="150000"/>
              </a:lnSpc>
              <a:buFont typeface="Arial" panose="020B0604020202020204" pitchFamily="34" charset="0"/>
              <a:buChar char="•"/>
            </a:pPr>
            <a:r>
              <a:rPr lang="en-US" sz="2000" dirty="0">
                <a:solidFill>
                  <a:schemeClr val="tx2"/>
                </a:solidFill>
              </a:rPr>
              <a:t>Medications and dosage</a:t>
            </a:r>
          </a:p>
          <a:p>
            <a:pPr marL="285750" indent="-285750">
              <a:buFont typeface="Arial" panose="020B0604020202020204" pitchFamily="34" charset="0"/>
              <a:buChar char="•"/>
            </a:pPr>
            <a:r>
              <a:rPr lang="en-US" sz="2000" dirty="0">
                <a:solidFill>
                  <a:schemeClr val="tx2"/>
                </a:solidFill>
              </a:rPr>
              <a:t>Specific medical conditions</a:t>
            </a:r>
          </a:p>
          <a:p>
            <a:pPr lvl="1">
              <a:buFont typeface="Arial" panose="020B0604020202020204" pitchFamily="34" charset="0"/>
              <a:buChar char="•"/>
            </a:pPr>
            <a:r>
              <a:rPr lang="en-US" dirty="0">
                <a:solidFill>
                  <a:schemeClr val="tx2"/>
                </a:solidFill>
              </a:rPr>
              <a:t>Physical limitations</a:t>
            </a:r>
          </a:p>
          <a:p>
            <a:pPr lvl="1">
              <a:buFont typeface="Arial" panose="020B0604020202020204" pitchFamily="34" charset="0"/>
              <a:buChar char="•"/>
            </a:pPr>
            <a:r>
              <a:rPr lang="en-US" dirty="0">
                <a:solidFill>
                  <a:schemeClr val="tx2"/>
                </a:solidFill>
              </a:rPr>
              <a:t>Communication difficulties</a:t>
            </a:r>
          </a:p>
          <a:p>
            <a:pPr lvl="1">
              <a:buFont typeface="Arial" panose="020B0604020202020204" pitchFamily="34" charset="0"/>
              <a:buChar char="•"/>
            </a:pPr>
            <a:r>
              <a:rPr lang="en-US" dirty="0">
                <a:solidFill>
                  <a:schemeClr val="tx2"/>
                </a:solidFill>
              </a:rPr>
              <a:t>Cognitive difficulties</a:t>
            </a:r>
          </a:p>
          <a:p>
            <a:pPr lvl="1">
              <a:buFont typeface="Arial" panose="020B0604020202020204" pitchFamily="34" charset="0"/>
              <a:buChar char="•"/>
            </a:pPr>
            <a:r>
              <a:rPr lang="en-US" dirty="0">
                <a:solidFill>
                  <a:schemeClr val="tx2"/>
                </a:solidFill>
              </a:rPr>
              <a:t>Mental health condition</a:t>
            </a:r>
          </a:p>
          <a:p>
            <a:pPr lvl="1">
              <a:buFont typeface="Arial" panose="020B0604020202020204" pitchFamily="34" charset="0"/>
              <a:buChar char="•"/>
            </a:pPr>
            <a:r>
              <a:rPr lang="en-US" dirty="0">
                <a:solidFill>
                  <a:schemeClr val="tx2"/>
                </a:solidFill>
              </a:rPr>
              <a:t>Other </a:t>
            </a:r>
          </a:p>
          <a:p>
            <a:pPr marL="285750" indent="-285750">
              <a:lnSpc>
                <a:spcPct val="150000"/>
              </a:lnSpc>
              <a:buFont typeface="Arial" panose="020B0604020202020204" pitchFamily="34" charset="0"/>
              <a:buChar char="•"/>
            </a:pPr>
            <a:r>
              <a:rPr lang="en-US" sz="2000" dirty="0">
                <a:solidFill>
                  <a:schemeClr val="tx2"/>
                </a:solidFill>
              </a:rPr>
              <a:t>Assistive technology and vendor contacts</a:t>
            </a:r>
          </a:p>
        </p:txBody>
      </p:sp>
    </p:spTree>
    <p:extLst>
      <p:ext uri="{BB962C8B-B14F-4D97-AF65-F5344CB8AC3E}">
        <p14:creationId xmlns:p14="http://schemas.microsoft.com/office/powerpoint/2010/main" val="2664696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Important Papers</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33363" indent="-233363">
              <a:buFont typeface="Arial" panose="020B0604020202020204" pitchFamily="34" charset="0"/>
              <a:buChar char="•"/>
            </a:pPr>
            <a:r>
              <a:rPr lang="en-US" sz="2000" dirty="0">
                <a:solidFill>
                  <a:schemeClr val="tx2"/>
                </a:solidFill>
              </a:rPr>
              <a:t>Social security card/number</a:t>
            </a:r>
          </a:p>
          <a:p>
            <a:pPr marL="233363" indent="-233363">
              <a:buFont typeface="Arial" panose="020B0604020202020204" pitchFamily="34" charset="0"/>
              <a:buChar char="•"/>
            </a:pPr>
            <a:r>
              <a:rPr lang="en-US" sz="2000" dirty="0">
                <a:solidFill>
                  <a:schemeClr val="tx2"/>
                </a:solidFill>
              </a:rPr>
              <a:t>Passport</a:t>
            </a:r>
          </a:p>
          <a:p>
            <a:pPr marL="233363" indent="-233363">
              <a:buFont typeface="Arial" panose="020B0604020202020204" pitchFamily="34" charset="0"/>
              <a:buChar char="•"/>
            </a:pPr>
            <a:r>
              <a:rPr lang="en-US" sz="2000" dirty="0" smtClean="0">
                <a:solidFill>
                  <a:schemeClr val="tx2"/>
                </a:solidFill>
              </a:rPr>
              <a:t>Map </a:t>
            </a:r>
            <a:r>
              <a:rPr lang="en-US" sz="2000" dirty="0">
                <a:solidFill>
                  <a:schemeClr val="tx2"/>
                </a:solidFill>
              </a:rPr>
              <a:t>of area</a:t>
            </a:r>
          </a:p>
          <a:p>
            <a:pPr marL="233363" indent="-233363">
              <a:buFont typeface="Arial" panose="020B0604020202020204" pitchFamily="34" charset="0"/>
              <a:buChar char="•"/>
            </a:pPr>
            <a:r>
              <a:rPr lang="en-US" sz="2000" dirty="0">
                <a:solidFill>
                  <a:schemeClr val="tx2"/>
                </a:solidFill>
              </a:rPr>
              <a:t>List of medical </a:t>
            </a:r>
            <a:r>
              <a:rPr lang="en-US" sz="2000" dirty="0" smtClean="0">
                <a:solidFill>
                  <a:schemeClr val="tx2"/>
                </a:solidFill>
              </a:rPr>
              <a:t>equipment/supplies</a:t>
            </a:r>
          </a:p>
          <a:p>
            <a:endParaRPr lang="en-US" sz="800" dirty="0">
              <a:solidFill>
                <a:schemeClr val="tx2"/>
              </a:solidFill>
            </a:endParaRPr>
          </a:p>
          <a:p>
            <a:pPr marL="233363" indent="-233363">
              <a:buFont typeface="Arial" panose="020B0604020202020204" pitchFamily="34" charset="0"/>
              <a:buChar char="•"/>
            </a:pPr>
            <a:r>
              <a:rPr lang="en-US" sz="2000" dirty="0">
                <a:solidFill>
                  <a:schemeClr val="tx2"/>
                </a:solidFill>
              </a:rPr>
              <a:t>Style/serial numbers of </a:t>
            </a:r>
            <a:r>
              <a:rPr lang="en-US" sz="2000" dirty="0" smtClean="0">
                <a:solidFill>
                  <a:schemeClr val="tx2"/>
                </a:solidFill>
              </a:rPr>
              <a:t>medical devices</a:t>
            </a:r>
          </a:p>
          <a:p>
            <a:endParaRPr lang="en-US" sz="800" dirty="0">
              <a:solidFill>
                <a:schemeClr val="tx2"/>
              </a:solidFill>
            </a:endParaRPr>
          </a:p>
          <a:p>
            <a:pPr marL="233363" indent="-233363">
              <a:buFont typeface="Arial" panose="020B0604020202020204" pitchFamily="34" charset="0"/>
              <a:buChar char="•"/>
            </a:pPr>
            <a:r>
              <a:rPr lang="en-US" sz="2000" dirty="0">
                <a:solidFill>
                  <a:schemeClr val="tx2"/>
                </a:solidFill>
              </a:rPr>
              <a:t>Health history information </a:t>
            </a:r>
            <a:r>
              <a:rPr lang="en-US" sz="2000" dirty="0" smtClean="0">
                <a:solidFill>
                  <a:schemeClr val="tx2"/>
                </a:solidFill>
              </a:rPr>
              <a:t>card</a:t>
            </a:r>
          </a:p>
          <a:p>
            <a:endParaRPr lang="en-US" sz="800" dirty="0">
              <a:solidFill>
                <a:schemeClr val="tx2"/>
              </a:solidFill>
            </a:endParaRPr>
          </a:p>
          <a:p>
            <a:pPr marL="233363" indent="-233363">
              <a:buFont typeface="Arial" panose="020B0604020202020204" pitchFamily="34" charset="0"/>
              <a:buChar char="•"/>
            </a:pPr>
            <a:r>
              <a:rPr lang="en-US" sz="2000" dirty="0">
                <a:solidFill>
                  <a:schemeClr val="tx2"/>
                </a:solidFill>
              </a:rPr>
              <a:t>Legal papers – wills, deeds, marriage certificate, divorce </a:t>
            </a:r>
            <a:r>
              <a:rPr lang="en-US" sz="2000" dirty="0" smtClean="0">
                <a:solidFill>
                  <a:schemeClr val="tx2"/>
                </a:solidFill>
              </a:rPr>
              <a:t>papers</a:t>
            </a:r>
            <a:endParaRPr lang="en-US" sz="2000" dirty="0">
              <a:solidFill>
                <a:schemeClr val="tx2"/>
              </a:solidFill>
            </a:endParaRPr>
          </a:p>
          <a:p>
            <a:pPr marL="233363" indent="-233363">
              <a:buFont typeface="Arial" panose="020B0604020202020204" pitchFamily="34" charset="0"/>
              <a:buChar char="•"/>
            </a:pPr>
            <a:r>
              <a:rPr lang="en-US" sz="2000" dirty="0">
                <a:solidFill>
                  <a:schemeClr val="tx2"/>
                </a:solidFill>
              </a:rPr>
              <a:t>Bank account </a:t>
            </a:r>
            <a:r>
              <a:rPr lang="en-US" sz="2000" dirty="0" smtClean="0">
                <a:solidFill>
                  <a:schemeClr val="tx2"/>
                </a:solidFill>
              </a:rPr>
              <a:t>information</a:t>
            </a:r>
          </a:p>
          <a:p>
            <a:endParaRPr lang="en-US" sz="800" dirty="0">
              <a:solidFill>
                <a:schemeClr val="tx2"/>
              </a:solidFill>
            </a:endParaRPr>
          </a:p>
          <a:p>
            <a:pPr marL="233363" indent="-233363">
              <a:buFont typeface="Arial" panose="020B0604020202020204" pitchFamily="34" charset="0"/>
              <a:buChar char="•"/>
            </a:pPr>
            <a:r>
              <a:rPr lang="en-US" sz="2000" dirty="0">
                <a:solidFill>
                  <a:schemeClr val="tx2"/>
                </a:solidFill>
              </a:rPr>
              <a:t>Insurance policy numbers and contact numbers</a:t>
            </a:r>
          </a:p>
          <a:p>
            <a:pPr marL="233363" indent="-233363">
              <a:buFont typeface="Arial" panose="020B0604020202020204" pitchFamily="34" charset="0"/>
              <a:buChar char="•"/>
            </a:pPr>
            <a:r>
              <a:rPr lang="en-US" sz="2000" dirty="0">
                <a:solidFill>
                  <a:schemeClr val="tx2"/>
                </a:solidFill>
              </a:rPr>
              <a:t>Inventory of household goods</a:t>
            </a:r>
          </a:p>
          <a:p>
            <a:pPr marL="233363" indent="-233363">
              <a:buFont typeface="Arial" panose="020B0604020202020204" pitchFamily="34" charset="0"/>
              <a:buChar char="•"/>
            </a:pPr>
            <a:r>
              <a:rPr lang="en-US" sz="2000" dirty="0">
                <a:solidFill>
                  <a:schemeClr val="tx2"/>
                </a:solidFill>
              </a:rPr>
              <a:t>School papers – diplomas</a:t>
            </a:r>
          </a:p>
          <a:p>
            <a:pPr marL="233363" indent="-233363">
              <a:buFont typeface="Arial" panose="020B0604020202020204" pitchFamily="34" charset="0"/>
              <a:buChar char="•"/>
            </a:pPr>
            <a:r>
              <a:rPr lang="en-US" sz="2000" dirty="0">
                <a:solidFill>
                  <a:schemeClr val="tx2"/>
                </a:solidFill>
              </a:rPr>
              <a:t>Professional certificates/licenses</a:t>
            </a:r>
          </a:p>
          <a:p>
            <a:pPr marL="233363" indent="-233363">
              <a:buFont typeface="Arial" panose="020B0604020202020204" pitchFamily="34" charset="0"/>
              <a:buChar char="•"/>
            </a:pPr>
            <a:r>
              <a:rPr lang="en-US" sz="2000" dirty="0">
                <a:solidFill>
                  <a:schemeClr val="tx2"/>
                </a:solidFill>
              </a:rPr>
              <a:t>Military discharge </a:t>
            </a:r>
            <a:r>
              <a:rPr lang="en-US" sz="2000" dirty="0" smtClean="0">
                <a:solidFill>
                  <a:schemeClr val="tx2"/>
                </a:solidFill>
              </a:rPr>
              <a:t>papers</a:t>
            </a:r>
          </a:p>
          <a:p>
            <a:endParaRPr lang="en-US" sz="800" dirty="0">
              <a:solidFill>
                <a:schemeClr val="tx2"/>
              </a:solidFill>
            </a:endParaRPr>
          </a:p>
          <a:p>
            <a:pPr marL="233363" indent="-233363">
              <a:buFont typeface="Arial" panose="020B0604020202020204" pitchFamily="34" charset="0"/>
              <a:buChar char="•"/>
            </a:pPr>
            <a:r>
              <a:rPr lang="en-US" sz="2000" dirty="0">
                <a:solidFill>
                  <a:schemeClr val="tx2"/>
                </a:solidFill>
              </a:rPr>
              <a:t>Credit card account numbers and contact information</a:t>
            </a:r>
          </a:p>
        </p:txBody>
      </p:sp>
    </p:spTree>
    <p:extLst>
      <p:ext uri="{BB962C8B-B14F-4D97-AF65-F5344CB8AC3E}">
        <p14:creationId xmlns:p14="http://schemas.microsoft.com/office/powerpoint/2010/main" val="1713353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3600" dirty="0" smtClean="0">
                <a:solidFill>
                  <a:srgbClr val="009900"/>
                </a:solidFill>
              </a:rPr>
              <a:t>Disability-Related Supplies &amp; Equipment</a:t>
            </a:r>
            <a:endParaRPr lang="en-US" sz="36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dirty="0">
                <a:solidFill>
                  <a:schemeClr val="tx2"/>
                </a:solidFill>
              </a:rPr>
              <a:t>Batteries </a:t>
            </a:r>
          </a:p>
          <a:p>
            <a:pPr marL="228600" indent="-228600">
              <a:buFont typeface="Arial" panose="020B0604020202020204" pitchFamily="34" charset="0"/>
              <a:buChar char="•"/>
            </a:pPr>
            <a:r>
              <a:rPr lang="en-US" sz="2000" dirty="0">
                <a:solidFill>
                  <a:schemeClr val="tx2"/>
                </a:solidFill>
              </a:rPr>
              <a:t>Glasses</a:t>
            </a:r>
          </a:p>
          <a:p>
            <a:pPr marL="228600" indent="-228600">
              <a:buFont typeface="Arial" panose="020B0604020202020204" pitchFamily="34" charset="0"/>
              <a:buChar char="•"/>
            </a:pPr>
            <a:r>
              <a:rPr lang="en-US" sz="2000" dirty="0">
                <a:solidFill>
                  <a:schemeClr val="tx2"/>
                </a:solidFill>
              </a:rPr>
              <a:t>Eating utensils</a:t>
            </a:r>
          </a:p>
          <a:p>
            <a:pPr marL="228600" indent="-228600">
              <a:buFont typeface="Arial" panose="020B0604020202020204" pitchFamily="34" charset="0"/>
              <a:buChar char="•"/>
            </a:pPr>
            <a:r>
              <a:rPr lang="en-US" sz="2000" dirty="0">
                <a:solidFill>
                  <a:schemeClr val="tx2"/>
                </a:solidFill>
              </a:rPr>
              <a:t>Grooming utensils</a:t>
            </a:r>
          </a:p>
          <a:p>
            <a:pPr marL="228600" indent="-228600">
              <a:buFont typeface="Arial" panose="020B0604020202020204" pitchFamily="34" charset="0"/>
              <a:buChar char="•"/>
            </a:pPr>
            <a:r>
              <a:rPr lang="en-US" sz="2000" dirty="0">
                <a:solidFill>
                  <a:schemeClr val="tx2"/>
                </a:solidFill>
              </a:rPr>
              <a:t>Dressing devices</a:t>
            </a:r>
          </a:p>
          <a:p>
            <a:pPr marL="228600" indent="-228600">
              <a:buFont typeface="Arial" panose="020B0604020202020204" pitchFamily="34" charset="0"/>
              <a:buChar char="•"/>
            </a:pPr>
            <a:r>
              <a:rPr lang="en-US" sz="2000" dirty="0">
                <a:solidFill>
                  <a:schemeClr val="tx2"/>
                </a:solidFill>
              </a:rPr>
              <a:t>Writing devices</a:t>
            </a:r>
          </a:p>
          <a:p>
            <a:pPr marL="228600" indent="-228600">
              <a:buFont typeface="Arial" panose="020B0604020202020204" pitchFamily="34" charset="0"/>
              <a:buChar char="•"/>
            </a:pPr>
            <a:r>
              <a:rPr lang="en-US" sz="2000" dirty="0">
                <a:solidFill>
                  <a:schemeClr val="tx2"/>
                </a:solidFill>
              </a:rPr>
              <a:t>Hearing devices</a:t>
            </a:r>
          </a:p>
          <a:p>
            <a:pPr marL="228600" indent="-228600">
              <a:buFont typeface="Arial" panose="020B0604020202020204" pitchFamily="34" charset="0"/>
              <a:buChar char="•"/>
            </a:pPr>
            <a:r>
              <a:rPr lang="en-US" sz="2000" dirty="0">
                <a:solidFill>
                  <a:schemeClr val="tx2"/>
                </a:solidFill>
              </a:rPr>
              <a:t>Oxygen and flow rate</a:t>
            </a:r>
          </a:p>
          <a:p>
            <a:pPr marL="228600" indent="-228600">
              <a:buFont typeface="Arial" panose="020B0604020202020204" pitchFamily="34" charset="0"/>
              <a:buChar char="•"/>
            </a:pPr>
            <a:r>
              <a:rPr lang="en-US" sz="2000" dirty="0">
                <a:solidFill>
                  <a:schemeClr val="tx2"/>
                </a:solidFill>
              </a:rPr>
              <a:t>Suction equipment</a:t>
            </a:r>
          </a:p>
          <a:p>
            <a:pPr marL="228600" indent="-228600">
              <a:buFont typeface="Arial" panose="020B0604020202020204" pitchFamily="34" charset="0"/>
              <a:buChar char="•"/>
            </a:pPr>
            <a:r>
              <a:rPr lang="en-US" sz="2000" dirty="0">
                <a:solidFill>
                  <a:schemeClr val="tx2"/>
                </a:solidFill>
              </a:rPr>
              <a:t>Dialysis equipment</a:t>
            </a:r>
          </a:p>
          <a:p>
            <a:pPr marL="233363" indent="-233363">
              <a:buFont typeface="Arial" panose="020B0604020202020204" pitchFamily="34" charset="0"/>
              <a:buChar char="•"/>
            </a:pPr>
            <a:r>
              <a:rPr lang="en-US" sz="2000" dirty="0">
                <a:solidFill>
                  <a:schemeClr val="tx2"/>
                </a:solidFill>
              </a:rPr>
              <a:t>Sanitary supplies</a:t>
            </a:r>
          </a:p>
          <a:p>
            <a:pPr marL="233363" indent="-233363">
              <a:buFont typeface="Arial" panose="020B0604020202020204" pitchFamily="34" charset="0"/>
              <a:buChar char="•"/>
            </a:pPr>
            <a:r>
              <a:rPr lang="en-US" sz="2000" dirty="0">
                <a:solidFill>
                  <a:schemeClr val="tx2"/>
                </a:solidFill>
              </a:rPr>
              <a:t>Urinary supplies </a:t>
            </a:r>
          </a:p>
          <a:p>
            <a:pPr marL="233363" indent="-233363">
              <a:buFont typeface="Arial" panose="020B0604020202020204" pitchFamily="34" charset="0"/>
              <a:buChar char="•"/>
            </a:pPr>
            <a:r>
              <a:rPr lang="en-US" sz="2000" dirty="0">
                <a:solidFill>
                  <a:schemeClr val="tx2"/>
                </a:solidFill>
              </a:rPr>
              <a:t>Ostomy supplies</a:t>
            </a:r>
          </a:p>
          <a:p>
            <a:pPr marL="233363" indent="-233363">
              <a:buFont typeface="Arial" panose="020B0604020202020204" pitchFamily="34" charset="0"/>
              <a:buChar char="•"/>
            </a:pPr>
            <a:r>
              <a:rPr lang="en-US" sz="2000" dirty="0">
                <a:solidFill>
                  <a:schemeClr val="tx2"/>
                </a:solidFill>
              </a:rPr>
              <a:t>Wheelchair and repair kit</a:t>
            </a:r>
          </a:p>
          <a:p>
            <a:pPr marL="233363" indent="-233363">
              <a:buFont typeface="Arial" panose="020B0604020202020204" pitchFamily="34" charset="0"/>
              <a:buChar char="•"/>
            </a:pPr>
            <a:r>
              <a:rPr lang="en-US" sz="2000" dirty="0">
                <a:solidFill>
                  <a:schemeClr val="tx2"/>
                </a:solidFill>
              </a:rPr>
              <a:t>Walker</a:t>
            </a:r>
          </a:p>
          <a:p>
            <a:pPr marL="233363" indent="-233363">
              <a:buFont typeface="Arial" panose="020B0604020202020204" pitchFamily="34" charset="0"/>
              <a:buChar char="•"/>
            </a:pPr>
            <a:r>
              <a:rPr lang="en-US" sz="2000" dirty="0">
                <a:solidFill>
                  <a:schemeClr val="tx2"/>
                </a:solidFill>
              </a:rPr>
              <a:t>Crutches</a:t>
            </a:r>
          </a:p>
          <a:p>
            <a:pPr marL="233363" indent="-233363">
              <a:buFont typeface="Arial" panose="020B0604020202020204" pitchFamily="34" charset="0"/>
              <a:buChar char="•"/>
            </a:pPr>
            <a:r>
              <a:rPr lang="en-US" sz="2000" dirty="0">
                <a:solidFill>
                  <a:schemeClr val="tx2"/>
                </a:solidFill>
              </a:rPr>
              <a:t>Cane</a:t>
            </a:r>
          </a:p>
          <a:p>
            <a:pPr marL="233363" indent="-233363">
              <a:buFont typeface="Arial" panose="020B0604020202020204" pitchFamily="34" charset="0"/>
              <a:buChar char="•"/>
            </a:pPr>
            <a:r>
              <a:rPr lang="en-US" sz="2000" dirty="0">
                <a:solidFill>
                  <a:schemeClr val="tx2"/>
                </a:solidFill>
              </a:rPr>
              <a:t>Dentures or retainers</a:t>
            </a:r>
          </a:p>
          <a:p>
            <a:pPr marL="233363" indent="-233363">
              <a:buFont typeface="Arial" panose="020B0604020202020204" pitchFamily="34" charset="0"/>
              <a:buChar char="•"/>
            </a:pPr>
            <a:r>
              <a:rPr lang="en-US" sz="2000" dirty="0">
                <a:solidFill>
                  <a:schemeClr val="tx2"/>
                </a:solidFill>
              </a:rPr>
              <a:t>Monitors </a:t>
            </a:r>
          </a:p>
        </p:txBody>
      </p:sp>
    </p:spTree>
    <p:extLst>
      <p:ext uri="{BB962C8B-B14F-4D97-AF65-F5344CB8AC3E}">
        <p14:creationId xmlns:p14="http://schemas.microsoft.com/office/powerpoint/2010/main" val="2318656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Assistive Technology</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lnSpc>
                <a:spcPct val="150000"/>
              </a:lnSpc>
              <a:buFont typeface="Arial" panose="020B0604020202020204" pitchFamily="34" charset="0"/>
              <a:buChar char="•"/>
            </a:pPr>
            <a:r>
              <a:rPr lang="en-US" sz="2000" dirty="0">
                <a:solidFill>
                  <a:schemeClr val="tx2"/>
                </a:solidFill>
              </a:rPr>
              <a:t>Vendor/contact information</a:t>
            </a:r>
          </a:p>
          <a:p>
            <a:pPr marL="228600" indent="-228600">
              <a:lnSpc>
                <a:spcPct val="150000"/>
              </a:lnSpc>
              <a:buFont typeface="Arial" panose="020B0604020202020204" pitchFamily="34" charset="0"/>
              <a:buChar char="•"/>
            </a:pPr>
            <a:r>
              <a:rPr lang="en-US" sz="2000" dirty="0">
                <a:solidFill>
                  <a:schemeClr val="tx2"/>
                </a:solidFill>
              </a:rPr>
              <a:t>Name of device</a:t>
            </a:r>
          </a:p>
          <a:p>
            <a:pPr marL="228600" indent="-228600">
              <a:lnSpc>
                <a:spcPct val="150000"/>
              </a:lnSpc>
              <a:buFont typeface="Arial" panose="020B0604020202020204" pitchFamily="34" charset="0"/>
              <a:buChar char="•"/>
            </a:pPr>
            <a:r>
              <a:rPr lang="en-US" sz="2000" dirty="0">
                <a:solidFill>
                  <a:schemeClr val="tx2"/>
                </a:solidFill>
              </a:rPr>
              <a:t>Serial number</a:t>
            </a:r>
          </a:p>
          <a:p>
            <a:pPr marL="228600" indent="-228600">
              <a:lnSpc>
                <a:spcPct val="150000"/>
              </a:lnSpc>
              <a:buFont typeface="Arial" panose="020B0604020202020204" pitchFamily="34" charset="0"/>
              <a:buChar char="•"/>
            </a:pPr>
            <a:r>
              <a:rPr lang="en-US" sz="2000" dirty="0">
                <a:solidFill>
                  <a:schemeClr val="tx2"/>
                </a:solidFill>
              </a:rPr>
              <a:t>Photo</a:t>
            </a:r>
          </a:p>
          <a:p>
            <a:pPr marL="228600" indent="-228600">
              <a:lnSpc>
                <a:spcPct val="150000"/>
              </a:lnSpc>
              <a:buFont typeface="Arial" panose="020B0604020202020204" pitchFamily="34" charset="0"/>
              <a:buChar char="•"/>
            </a:pPr>
            <a:r>
              <a:rPr lang="en-US" sz="2000" dirty="0">
                <a:solidFill>
                  <a:schemeClr val="tx2"/>
                </a:solidFill>
              </a:rPr>
              <a:t>Power back-up solution</a:t>
            </a:r>
          </a:p>
          <a:p>
            <a:pPr marL="228600" indent="-228600">
              <a:lnSpc>
                <a:spcPct val="150000"/>
              </a:lnSpc>
              <a:buFont typeface="Arial" panose="020B0604020202020204" pitchFamily="34" charset="0"/>
              <a:buChar char="•"/>
            </a:pPr>
            <a:r>
              <a:rPr lang="en-US" sz="2000" dirty="0">
                <a:solidFill>
                  <a:schemeClr val="tx2"/>
                </a:solidFill>
              </a:rPr>
              <a:t>Low tech back-up solution</a:t>
            </a:r>
          </a:p>
          <a:p>
            <a:pPr marL="228600" indent="-228600">
              <a:lnSpc>
                <a:spcPct val="150000"/>
              </a:lnSpc>
              <a:buFont typeface="Arial" panose="020B0604020202020204" pitchFamily="34" charset="0"/>
              <a:buChar char="•"/>
            </a:pPr>
            <a:r>
              <a:rPr lang="en-US" sz="2000" dirty="0">
                <a:solidFill>
                  <a:schemeClr val="tx2"/>
                </a:solidFill>
              </a:rPr>
              <a:t>Replacement </a:t>
            </a:r>
            <a:r>
              <a:rPr lang="en-US" sz="2000" dirty="0" smtClean="0">
                <a:solidFill>
                  <a:schemeClr val="tx2"/>
                </a:solidFill>
              </a:rPr>
              <a:t>Insurance</a:t>
            </a:r>
          </a:p>
          <a:p>
            <a:pPr marL="228600" indent="-228600">
              <a:lnSpc>
                <a:spcPct val="150000"/>
              </a:lnSpc>
              <a:buFont typeface="Arial" panose="020B0604020202020204" pitchFamily="34" charset="0"/>
              <a:buChar char="•"/>
            </a:pPr>
            <a:r>
              <a:rPr lang="en-US" sz="2000" dirty="0" smtClean="0">
                <a:solidFill>
                  <a:schemeClr val="tx2"/>
                </a:solidFill>
              </a:rPr>
              <a:t>Other information</a:t>
            </a:r>
          </a:p>
          <a:p>
            <a:pPr marL="971550" lvl="1" indent="-228600">
              <a:buFont typeface="Arial" panose="020B0604020202020204" pitchFamily="34" charset="0"/>
              <a:buChar char="•"/>
            </a:pPr>
            <a:r>
              <a:rPr lang="en-US" sz="2000" dirty="0" smtClean="0">
                <a:solidFill>
                  <a:schemeClr val="tx2"/>
                </a:solidFill>
              </a:rPr>
              <a:t>Pairing with other equipment</a:t>
            </a:r>
            <a:endParaRPr lang="en-US" sz="2000" dirty="0">
              <a:solidFill>
                <a:schemeClr val="tx2"/>
              </a:solidFill>
            </a:endParaRPr>
          </a:p>
          <a:p>
            <a:endParaRPr lang="en-US" sz="2000" dirty="0">
              <a:solidFill>
                <a:schemeClr val="tx2"/>
              </a:solidFill>
            </a:endParaRPr>
          </a:p>
        </p:txBody>
      </p:sp>
      <p:pic>
        <p:nvPicPr>
          <p:cNvPr id="2" name="Picture 1" title="woman with push c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25381"/>
            <a:ext cx="2381250" cy="3429000"/>
          </a:xfrm>
          <a:prstGeom prst="rect">
            <a:avLst/>
          </a:prstGeom>
        </p:spPr>
      </p:pic>
    </p:spTree>
    <p:extLst>
      <p:ext uri="{BB962C8B-B14F-4D97-AF65-F5344CB8AC3E}">
        <p14:creationId xmlns:p14="http://schemas.microsoft.com/office/powerpoint/2010/main" val="33896655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Service Animals &amp; Pets</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219200"/>
            <a:ext cx="8229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lnSpc>
                <a:spcPct val="150000"/>
              </a:lnSpc>
              <a:buFont typeface="Arial" panose="020B0604020202020204" pitchFamily="34" charset="0"/>
              <a:buChar char="•"/>
            </a:pPr>
            <a:r>
              <a:rPr lang="en-US" sz="2000" dirty="0">
                <a:solidFill>
                  <a:schemeClr val="tx2"/>
                </a:solidFill>
              </a:rPr>
              <a:t>Post types of animal kept inside house</a:t>
            </a:r>
          </a:p>
          <a:p>
            <a:pPr marL="228600" indent="-228600">
              <a:lnSpc>
                <a:spcPct val="150000"/>
              </a:lnSpc>
              <a:buFont typeface="Arial" panose="020B0604020202020204" pitchFamily="34" charset="0"/>
              <a:buChar char="•"/>
            </a:pPr>
            <a:r>
              <a:rPr lang="en-US" sz="2000" dirty="0">
                <a:solidFill>
                  <a:schemeClr val="tx2"/>
                </a:solidFill>
              </a:rPr>
              <a:t>Current licenses and ID tags</a:t>
            </a:r>
          </a:p>
          <a:p>
            <a:pPr marL="685800" lvl="1" indent="-228600">
              <a:buFont typeface="Arial" panose="020B0604020202020204" pitchFamily="34" charset="0"/>
              <a:buChar char="•"/>
            </a:pPr>
            <a:r>
              <a:rPr lang="en-US" dirty="0">
                <a:solidFill>
                  <a:schemeClr val="tx2"/>
                </a:solidFill>
              </a:rPr>
              <a:t>Your telephone number</a:t>
            </a:r>
          </a:p>
          <a:p>
            <a:pPr marL="685800" lvl="1" indent="-228600">
              <a:buFont typeface="Arial" panose="020B0604020202020204" pitchFamily="34" charset="0"/>
              <a:buChar char="•"/>
            </a:pPr>
            <a:r>
              <a:rPr lang="en-US" dirty="0">
                <a:solidFill>
                  <a:schemeClr val="tx2"/>
                </a:solidFill>
              </a:rPr>
              <a:t>Out of state phone numbers</a:t>
            </a:r>
          </a:p>
          <a:p>
            <a:pPr marL="228600" lvl="1" indent="-228600">
              <a:lnSpc>
                <a:spcPct val="150000"/>
              </a:lnSpc>
              <a:buFont typeface="Arial" panose="020B0604020202020204" pitchFamily="34" charset="0"/>
              <a:buChar char="•"/>
            </a:pPr>
            <a:r>
              <a:rPr lang="en-US" sz="2000" dirty="0">
                <a:solidFill>
                  <a:schemeClr val="tx2"/>
                </a:solidFill>
              </a:rPr>
              <a:t>Back-up caretaker/assistant</a:t>
            </a:r>
          </a:p>
          <a:p>
            <a:pPr marL="228600" lvl="1" indent="-228600">
              <a:lnSpc>
                <a:spcPct val="150000"/>
              </a:lnSpc>
              <a:buFont typeface="Arial" panose="020B0604020202020204" pitchFamily="34" charset="0"/>
              <a:buChar char="•"/>
            </a:pPr>
            <a:r>
              <a:rPr lang="en-US" sz="2000" dirty="0">
                <a:solidFill>
                  <a:schemeClr val="tx2"/>
                </a:solidFill>
              </a:rPr>
              <a:t>Emergency supply </a:t>
            </a:r>
            <a:r>
              <a:rPr lang="en-US" sz="2000" dirty="0" smtClean="0">
                <a:solidFill>
                  <a:schemeClr val="tx2"/>
                </a:solidFill>
              </a:rPr>
              <a:t>kit</a:t>
            </a:r>
            <a:endParaRPr lang="en-US" dirty="0" smtClean="0">
              <a:solidFill>
                <a:schemeClr val="tx2"/>
              </a:solidFill>
            </a:endParaRPr>
          </a:p>
          <a:p>
            <a:pPr marL="685800" lvl="2">
              <a:buFont typeface="Arial" panose="020B0604020202020204" pitchFamily="34" charset="0"/>
              <a:buChar char="•"/>
            </a:pPr>
            <a:r>
              <a:rPr lang="en-US" dirty="0">
                <a:solidFill>
                  <a:schemeClr val="tx2"/>
                </a:solidFill>
              </a:rPr>
              <a:t>I</a:t>
            </a:r>
            <a:r>
              <a:rPr lang="en-US" dirty="0" smtClean="0">
                <a:solidFill>
                  <a:schemeClr val="tx2"/>
                </a:solidFill>
              </a:rPr>
              <a:t>ncludes </a:t>
            </a:r>
            <a:r>
              <a:rPr lang="en-US" dirty="0">
                <a:solidFill>
                  <a:schemeClr val="tx2"/>
                </a:solidFill>
              </a:rPr>
              <a:t>familiar items to keep your service </a:t>
            </a:r>
            <a:r>
              <a:rPr lang="en-US" dirty="0" smtClean="0">
                <a:solidFill>
                  <a:schemeClr val="tx2"/>
                </a:solidFill>
              </a:rPr>
              <a:t/>
            </a:r>
            <a:br>
              <a:rPr lang="en-US" dirty="0" smtClean="0">
                <a:solidFill>
                  <a:schemeClr val="tx2"/>
                </a:solidFill>
              </a:rPr>
            </a:br>
            <a:r>
              <a:rPr lang="en-US" dirty="0" smtClean="0">
                <a:solidFill>
                  <a:schemeClr val="tx2"/>
                </a:solidFill>
              </a:rPr>
              <a:t>animal </a:t>
            </a:r>
            <a:r>
              <a:rPr lang="en-US" dirty="0">
                <a:solidFill>
                  <a:schemeClr val="tx2"/>
                </a:solidFill>
              </a:rPr>
              <a:t>comfortable and secure 3-7 days in a time of stress</a:t>
            </a:r>
          </a:p>
          <a:p>
            <a:pPr marL="685800" lvl="0" indent="-228600">
              <a:buFont typeface="Arial" panose="020B0604020202020204" pitchFamily="34" charset="0"/>
              <a:buChar char="•"/>
            </a:pPr>
            <a:r>
              <a:rPr lang="en-US" dirty="0" smtClean="0">
                <a:solidFill>
                  <a:schemeClr val="tx2"/>
                </a:solidFill>
              </a:rPr>
              <a:t>License </a:t>
            </a:r>
            <a:endParaRPr lang="en-US" dirty="0">
              <a:solidFill>
                <a:schemeClr val="tx2"/>
              </a:solidFill>
            </a:endParaRPr>
          </a:p>
          <a:p>
            <a:pPr marL="685800" lvl="0" indent="-228600">
              <a:buFont typeface="Arial" panose="020B0604020202020204" pitchFamily="34" charset="0"/>
              <a:buChar char="•"/>
            </a:pPr>
            <a:r>
              <a:rPr lang="en-US" dirty="0">
                <a:solidFill>
                  <a:schemeClr val="tx2"/>
                </a:solidFill>
              </a:rPr>
              <a:t>Medical/vaccination records</a:t>
            </a:r>
          </a:p>
          <a:p>
            <a:pPr marL="685800" lvl="0" indent="-228600">
              <a:buFont typeface="Arial" panose="020B0604020202020204" pitchFamily="34" charset="0"/>
              <a:buChar char="•"/>
            </a:pPr>
            <a:r>
              <a:rPr lang="en-US" dirty="0">
                <a:solidFill>
                  <a:schemeClr val="tx2"/>
                </a:solidFill>
              </a:rPr>
              <a:t>Photo of </a:t>
            </a:r>
            <a:r>
              <a:rPr lang="en-US" dirty="0" smtClean="0">
                <a:solidFill>
                  <a:schemeClr val="tx2"/>
                </a:solidFill>
              </a:rPr>
              <a:t>animal with you, </a:t>
            </a:r>
            <a:r>
              <a:rPr lang="en-US" dirty="0">
                <a:solidFill>
                  <a:schemeClr val="tx2"/>
                </a:solidFill>
              </a:rPr>
              <a:t>including distinguishing </a:t>
            </a:r>
            <a:r>
              <a:rPr lang="en-US" dirty="0" smtClean="0">
                <a:solidFill>
                  <a:schemeClr val="tx2"/>
                </a:solidFill>
              </a:rPr>
              <a:t>marks</a:t>
            </a:r>
          </a:p>
          <a:p>
            <a:pPr marL="685800" lvl="0" indent="-228600">
              <a:buFont typeface="Arial" panose="020B0604020202020204" pitchFamily="34" charset="0"/>
              <a:buChar char="•"/>
            </a:pPr>
            <a:r>
              <a:rPr lang="en-US" dirty="0" smtClean="0">
                <a:solidFill>
                  <a:schemeClr val="tx2"/>
                </a:solidFill>
              </a:rPr>
              <a:t>Food and water with dishes</a:t>
            </a:r>
          </a:p>
          <a:p>
            <a:pPr marL="685800" lvl="0" indent="-228600">
              <a:buFont typeface="Arial" panose="020B0604020202020204" pitchFamily="34" charset="0"/>
              <a:buChar char="•"/>
            </a:pPr>
            <a:r>
              <a:rPr lang="en-US" dirty="0" smtClean="0">
                <a:solidFill>
                  <a:schemeClr val="tx2"/>
                </a:solidFill>
              </a:rPr>
              <a:t>Collar/ID/Leash</a:t>
            </a:r>
          </a:p>
          <a:p>
            <a:pPr marL="685800" lvl="0" indent="-228600">
              <a:buFont typeface="Arial" panose="020B0604020202020204" pitchFamily="34" charset="0"/>
              <a:buChar char="•"/>
            </a:pPr>
            <a:r>
              <a:rPr lang="en-US" dirty="0" smtClean="0">
                <a:solidFill>
                  <a:schemeClr val="tx2"/>
                </a:solidFill>
              </a:rPr>
              <a:t>Pooper scooper and/or bags</a:t>
            </a:r>
          </a:p>
          <a:p>
            <a:pPr marL="685800" lvl="0" indent="-228600">
              <a:buFont typeface="Arial" panose="020B0604020202020204" pitchFamily="34" charset="0"/>
              <a:buChar char="•"/>
            </a:pPr>
            <a:r>
              <a:rPr lang="en-US" dirty="0" smtClean="0">
                <a:solidFill>
                  <a:schemeClr val="tx2"/>
                </a:solidFill>
              </a:rPr>
              <a:t>Toys  </a:t>
            </a:r>
            <a:endParaRPr lang="en-US" sz="2000" dirty="0">
              <a:solidFill>
                <a:schemeClr val="tx2"/>
              </a:solidFill>
            </a:endParaRPr>
          </a:p>
        </p:txBody>
      </p:sp>
      <p:pic>
        <p:nvPicPr>
          <p:cNvPr id="2" name="Picture 1" title="boy in wheelchair and do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39080" y="1524000"/>
            <a:ext cx="2747720" cy="2251604"/>
          </a:xfrm>
          <a:prstGeom prst="rect">
            <a:avLst/>
          </a:prstGeom>
        </p:spPr>
      </p:pic>
    </p:spTree>
    <p:extLst>
      <p:ext uri="{BB962C8B-B14F-4D97-AF65-F5344CB8AC3E}">
        <p14:creationId xmlns:p14="http://schemas.microsoft.com/office/powerpoint/2010/main" val="31159494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Livestock</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371600"/>
            <a:ext cx="82296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dirty="0">
                <a:solidFill>
                  <a:schemeClr val="tx2"/>
                </a:solidFill>
              </a:rPr>
              <a:t>Risk </a:t>
            </a:r>
            <a:r>
              <a:rPr lang="en-US" sz="2000" dirty="0" smtClean="0">
                <a:solidFill>
                  <a:schemeClr val="tx2"/>
                </a:solidFill>
              </a:rPr>
              <a:t>Assessment</a:t>
            </a:r>
            <a:endParaRPr lang="en-US" sz="800" dirty="0">
              <a:solidFill>
                <a:schemeClr val="tx2"/>
              </a:solidFill>
            </a:endParaRPr>
          </a:p>
          <a:p>
            <a:pPr marL="228600" indent="-228600">
              <a:buFont typeface="Arial" panose="020B0604020202020204" pitchFamily="34" charset="0"/>
              <a:buChar char="•"/>
            </a:pPr>
            <a:r>
              <a:rPr lang="en-US" sz="2000" dirty="0">
                <a:solidFill>
                  <a:schemeClr val="tx2"/>
                </a:solidFill>
              </a:rPr>
              <a:t>Inventory – locations and vaccinations/testing records</a:t>
            </a:r>
          </a:p>
          <a:p>
            <a:pPr marL="228600" indent="-228600">
              <a:buFont typeface="Arial" panose="020B0604020202020204" pitchFamily="34" charset="0"/>
              <a:buChar char="•"/>
            </a:pPr>
            <a:r>
              <a:rPr lang="en-US" sz="2000" dirty="0">
                <a:solidFill>
                  <a:schemeClr val="tx2"/>
                </a:solidFill>
              </a:rPr>
              <a:t>Permanent identification/record of ownership/photos</a:t>
            </a:r>
          </a:p>
          <a:p>
            <a:pPr marL="800100" lvl="1" indent="-342900">
              <a:buFont typeface="Arial" panose="020B0604020202020204" pitchFamily="34" charset="0"/>
              <a:buChar char="•"/>
            </a:pPr>
            <a:r>
              <a:rPr lang="en-US" dirty="0">
                <a:solidFill>
                  <a:schemeClr val="tx2"/>
                </a:solidFill>
              </a:rPr>
              <a:t>Durable and visible identification</a:t>
            </a:r>
          </a:p>
          <a:p>
            <a:pPr marL="228600" indent="-228600">
              <a:buFont typeface="Arial" panose="020B0604020202020204" pitchFamily="34" charset="0"/>
              <a:buChar char="•"/>
            </a:pPr>
            <a:r>
              <a:rPr lang="en-US" sz="2000" dirty="0">
                <a:solidFill>
                  <a:schemeClr val="tx2"/>
                </a:solidFill>
              </a:rPr>
              <a:t>Alternate water/power sources</a:t>
            </a:r>
          </a:p>
          <a:p>
            <a:pPr marL="228600" indent="-228600">
              <a:buFont typeface="Arial" panose="020B0604020202020204" pitchFamily="34" charset="0"/>
              <a:buChar char="•"/>
            </a:pPr>
            <a:r>
              <a:rPr lang="en-US" sz="2000" dirty="0">
                <a:solidFill>
                  <a:schemeClr val="tx2"/>
                </a:solidFill>
              </a:rPr>
              <a:t>Fire Extinguishers</a:t>
            </a:r>
          </a:p>
          <a:p>
            <a:pPr marL="228600" indent="-228600">
              <a:buFont typeface="Arial" panose="020B0604020202020204" pitchFamily="34" charset="0"/>
              <a:buChar char="•"/>
            </a:pPr>
            <a:r>
              <a:rPr lang="en-US" sz="2000" dirty="0">
                <a:solidFill>
                  <a:schemeClr val="tx2"/>
                </a:solidFill>
              </a:rPr>
              <a:t>Label hazardous materials</a:t>
            </a:r>
          </a:p>
          <a:p>
            <a:pPr marL="228600" indent="-228600">
              <a:buFont typeface="Arial" panose="020B0604020202020204" pitchFamily="34" charset="0"/>
              <a:buChar char="•"/>
            </a:pPr>
            <a:r>
              <a:rPr lang="en-US" sz="2000" dirty="0">
                <a:solidFill>
                  <a:schemeClr val="tx2"/>
                </a:solidFill>
              </a:rPr>
              <a:t>Know contact information for </a:t>
            </a:r>
            <a:r>
              <a:rPr lang="en-US" sz="2000" dirty="0" smtClean="0">
                <a:solidFill>
                  <a:schemeClr val="tx2"/>
                </a:solidFill>
              </a:rPr>
              <a:t/>
            </a:r>
            <a:br>
              <a:rPr lang="en-US" sz="2000" dirty="0" smtClean="0">
                <a:solidFill>
                  <a:schemeClr val="tx2"/>
                </a:solidFill>
              </a:rPr>
            </a:br>
            <a:r>
              <a:rPr lang="en-US" sz="2000" dirty="0" smtClean="0">
                <a:solidFill>
                  <a:schemeClr val="tx2"/>
                </a:solidFill>
              </a:rPr>
              <a:t>Local </a:t>
            </a:r>
            <a:r>
              <a:rPr lang="en-US" sz="2000" dirty="0">
                <a:solidFill>
                  <a:schemeClr val="tx2"/>
                </a:solidFill>
              </a:rPr>
              <a:t>Animal Rescue Team</a:t>
            </a:r>
          </a:p>
          <a:p>
            <a:pPr marL="228600" indent="-228600">
              <a:buFont typeface="Arial" panose="020B0604020202020204" pitchFamily="34" charset="0"/>
              <a:buChar char="•"/>
            </a:pPr>
            <a:r>
              <a:rPr lang="en-US" sz="2000" dirty="0">
                <a:solidFill>
                  <a:schemeClr val="tx2"/>
                </a:solidFill>
              </a:rPr>
              <a:t>Shelter in place or evacuate</a:t>
            </a:r>
          </a:p>
          <a:p>
            <a:pPr marL="228600" lvl="1" indent="-228600">
              <a:buFont typeface="Arial" panose="020B0604020202020204" pitchFamily="34" charset="0"/>
              <a:buChar char="•"/>
            </a:pPr>
            <a:r>
              <a:rPr lang="en-US" sz="2000" dirty="0">
                <a:solidFill>
                  <a:schemeClr val="tx2"/>
                </a:solidFill>
              </a:rPr>
              <a:t>Emergency/Evacuation Kit</a:t>
            </a:r>
          </a:p>
          <a:p>
            <a:pPr marL="228600" lvl="1" indent="-228600">
              <a:buFont typeface="Arial" panose="020B0604020202020204" pitchFamily="34" charset="0"/>
              <a:buChar char="•"/>
            </a:pPr>
            <a:r>
              <a:rPr lang="en-US" sz="2000" dirty="0">
                <a:solidFill>
                  <a:schemeClr val="tx2"/>
                </a:solidFill>
              </a:rPr>
              <a:t>Know shelter locations and routes</a:t>
            </a:r>
          </a:p>
          <a:p>
            <a:pPr marL="228600" lvl="1" indent="-228600">
              <a:buFont typeface="Arial" panose="020B0604020202020204" pitchFamily="34" charset="0"/>
              <a:buChar char="•"/>
            </a:pPr>
            <a:r>
              <a:rPr lang="en-US" sz="2000" dirty="0">
                <a:solidFill>
                  <a:schemeClr val="tx2"/>
                </a:solidFill>
              </a:rPr>
              <a:t>Make transportation arrangements</a:t>
            </a:r>
          </a:p>
          <a:p>
            <a:pPr marL="228600" lvl="1" indent="-228600">
              <a:buFont typeface="Arial" panose="020B0604020202020204" pitchFamily="34" charset="0"/>
              <a:buChar char="•"/>
            </a:pPr>
            <a:r>
              <a:rPr lang="en-US" sz="2000" dirty="0">
                <a:solidFill>
                  <a:schemeClr val="tx2"/>
                </a:solidFill>
              </a:rPr>
              <a:t>Keep 2 week supply of food and water</a:t>
            </a:r>
          </a:p>
          <a:p>
            <a:pPr marL="400050" lvl="2" indent="0">
              <a:lnSpc>
                <a:spcPct val="150000"/>
              </a:lnSpc>
            </a:pPr>
            <a:endParaRPr lang="en-US" sz="2000" dirty="0">
              <a:solidFill>
                <a:schemeClr val="tx2"/>
              </a:solidFill>
            </a:endParaRPr>
          </a:p>
          <a:p>
            <a:pPr marL="631825" indent="-174625">
              <a:buFont typeface="Arial" panose="020B0604020202020204" pitchFamily="34" charset="0"/>
              <a:buChar char="•"/>
            </a:pPr>
            <a:endParaRPr lang="en-US" sz="2000" dirty="0">
              <a:solidFill>
                <a:schemeClr val="tx2"/>
              </a:solidFill>
            </a:endParaRPr>
          </a:p>
        </p:txBody>
      </p:sp>
    </p:spTree>
    <p:extLst>
      <p:ext uri="{BB962C8B-B14F-4D97-AF65-F5344CB8AC3E}">
        <p14:creationId xmlns:p14="http://schemas.microsoft.com/office/powerpoint/2010/main" val="2319653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a:solidFill>
                  <a:srgbClr val="009900"/>
                </a:solidFill>
              </a:rPr>
              <a:t>What Should Be </a:t>
            </a:r>
            <a:r>
              <a:rPr lang="en-US" sz="4000" dirty="0" smtClean="0">
                <a:solidFill>
                  <a:srgbClr val="009900"/>
                </a:solidFill>
              </a:rPr>
              <a:t>Considered</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304800" y="1524000"/>
            <a:ext cx="8763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228600">
              <a:buFont typeface="Arial" panose="020B0604020202020204" pitchFamily="34" charset="0"/>
              <a:buChar char="•"/>
            </a:pPr>
            <a:r>
              <a:rPr lang="en-US" sz="2000" dirty="0">
                <a:solidFill>
                  <a:schemeClr val="tx2"/>
                </a:solidFill>
              </a:rPr>
              <a:t>Risk Assessment</a:t>
            </a:r>
          </a:p>
          <a:p>
            <a:pPr marL="342900" indent="-228600">
              <a:buFont typeface="Arial" panose="020B0604020202020204" pitchFamily="34" charset="0"/>
              <a:buChar char="•"/>
            </a:pPr>
            <a:r>
              <a:rPr lang="en-US" sz="2000" dirty="0">
                <a:solidFill>
                  <a:schemeClr val="tx2"/>
                </a:solidFill>
              </a:rPr>
              <a:t>Personal Assessment</a:t>
            </a:r>
          </a:p>
          <a:p>
            <a:pPr marL="342900" indent="-228600">
              <a:buFont typeface="Arial" panose="020B0604020202020204" pitchFamily="34" charset="0"/>
              <a:buChar char="•"/>
            </a:pPr>
            <a:r>
              <a:rPr lang="en-US" sz="2000" dirty="0">
                <a:solidFill>
                  <a:schemeClr val="tx2"/>
                </a:solidFill>
              </a:rPr>
              <a:t>Personal Support Network</a:t>
            </a:r>
          </a:p>
          <a:p>
            <a:pPr marL="342900" indent="-228600">
              <a:buFont typeface="Arial" panose="020B0604020202020204" pitchFamily="34" charset="0"/>
              <a:buChar char="•"/>
            </a:pPr>
            <a:r>
              <a:rPr lang="en-US" sz="2000" dirty="0">
                <a:solidFill>
                  <a:schemeClr val="tx2"/>
                </a:solidFill>
              </a:rPr>
              <a:t>Emergency Contacts</a:t>
            </a:r>
          </a:p>
          <a:p>
            <a:pPr marL="342900" indent="-228600">
              <a:buFont typeface="Arial" panose="020B0604020202020204" pitchFamily="34" charset="0"/>
              <a:buChar char="•"/>
            </a:pPr>
            <a:r>
              <a:rPr lang="en-US" sz="2000" dirty="0">
                <a:solidFill>
                  <a:schemeClr val="tx2"/>
                </a:solidFill>
              </a:rPr>
              <a:t>Medical Information </a:t>
            </a:r>
          </a:p>
          <a:p>
            <a:pPr marL="342900" indent="-228600">
              <a:buFont typeface="Arial" panose="020B0604020202020204" pitchFamily="34" charset="0"/>
              <a:buChar char="•"/>
            </a:pPr>
            <a:r>
              <a:rPr lang="en-US" sz="2000" dirty="0">
                <a:solidFill>
                  <a:schemeClr val="tx2"/>
                </a:solidFill>
              </a:rPr>
              <a:t>Medications &amp; Supplies</a:t>
            </a:r>
          </a:p>
          <a:p>
            <a:pPr marL="342900" indent="-228600">
              <a:buFont typeface="Arial" panose="020B0604020202020204" pitchFamily="34" charset="0"/>
              <a:buChar char="•"/>
            </a:pPr>
            <a:r>
              <a:rPr lang="en-US" sz="2000" dirty="0">
                <a:solidFill>
                  <a:schemeClr val="tx2"/>
                </a:solidFill>
              </a:rPr>
              <a:t>Evacuation Routes</a:t>
            </a:r>
          </a:p>
          <a:p>
            <a:pPr marL="342900" indent="-228600">
              <a:buFont typeface="Arial" panose="020B0604020202020204" pitchFamily="34" charset="0"/>
              <a:buChar char="•"/>
            </a:pPr>
            <a:r>
              <a:rPr lang="en-US" sz="2000" dirty="0">
                <a:solidFill>
                  <a:schemeClr val="tx2"/>
                </a:solidFill>
              </a:rPr>
              <a:t>Preferred Evacuation </a:t>
            </a:r>
            <a:r>
              <a:rPr lang="en-US" sz="2000" dirty="0" smtClean="0">
                <a:solidFill>
                  <a:schemeClr val="tx2"/>
                </a:solidFill>
              </a:rPr>
              <a:t>Locations</a:t>
            </a:r>
            <a:endParaRPr lang="en-US" sz="2000" dirty="0">
              <a:solidFill>
                <a:schemeClr val="tx2"/>
              </a:solidFill>
            </a:endParaRPr>
          </a:p>
          <a:p>
            <a:pPr marL="342900" indent="-228600">
              <a:buFont typeface="Arial" panose="020B0604020202020204" pitchFamily="34" charset="0"/>
              <a:buChar char="•"/>
            </a:pPr>
            <a:r>
              <a:rPr lang="en-US" sz="2000" dirty="0" smtClean="0">
                <a:solidFill>
                  <a:schemeClr val="tx2"/>
                </a:solidFill>
              </a:rPr>
              <a:t>Smoke/Carbon </a:t>
            </a:r>
            <a:r>
              <a:rPr lang="en-US" sz="2000" dirty="0">
                <a:solidFill>
                  <a:schemeClr val="tx2"/>
                </a:solidFill>
              </a:rPr>
              <a:t>Monoxide </a:t>
            </a:r>
            <a:r>
              <a:rPr lang="en-US" sz="2000" dirty="0" smtClean="0">
                <a:solidFill>
                  <a:schemeClr val="tx2"/>
                </a:solidFill>
              </a:rPr>
              <a:t>Alarms</a:t>
            </a:r>
          </a:p>
          <a:p>
            <a:pPr marL="342900" indent="-228600">
              <a:buFont typeface="Arial" panose="020B0604020202020204" pitchFamily="34" charset="0"/>
              <a:buChar char="•"/>
            </a:pPr>
            <a:r>
              <a:rPr lang="en-US" sz="2000" dirty="0" smtClean="0">
                <a:solidFill>
                  <a:schemeClr val="tx2"/>
                </a:solidFill>
              </a:rPr>
              <a:t>Utility </a:t>
            </a:r>
            <a:r>
              <a:rPr lang="en-US" sz="2000" dirty="0">
                <a:solidFill>
                  <a:schemeClr val="tx2"/>
                </a:solidFill>
              </a:rPr>
              <a:t>Cutoff </a:t>
            </a:r>
            <a:r>
              <a:rPr lang="en-US" sz="2000" dirty="0" smtClean="0">
                <a:solidFill>
                  <a:schemeClr val="tx2"/>
                </a:solidFill>
              </a:rPr>
              <a:t>Valves</a:t>
            </a:r>
          </a:p>
          <a:p>
            <a:pPr marL="342900" indent="-228600">
              <a:buFont typeface="Arial" panose="020B0604020202020204" pitchFamily="34" charset="0"/>
              <a:buChar char="•"/>
            </a:pPr>
            <a:r>
              <a:rPr lang="en-US" sz="2000" dirty="0" smtClean="0">
                <a:solidFill>
                  <a:schemeClr val="tx2"/>
                </a:solidFill>
              </a:rPr>
              <a:t>Community Resources</a:t>
            </a:r>
          </a:p>
          <a:p>
            <a:pPr marL="342900" indent="-228600">
              <a:buFont typeface="Arial" panose="020B0604020202020204" pitchFamily="34" charset="0"/>
              <a:buChar char="•"/>
            </a:pPr>
            <a:r>
              <a:rPr lang="en-US" sz="2000" dirty="0" smtClean="0">
                <a:solidFill>
                  <a:schemeClr val="tx2"/>
                </a:solidFill>
              </a:rPr>
              <a:t>Emergency </a:t>
            </a:r>
            <a:r>
              <a:rPr lang="en-US" sz="2000" dirty="0">
                <a:solidFill>
                  <a:schemeClr val="tx2"/>
                </a:solidFill>
              </a:rPr>
              <a:t>Supply </a:t>
            </a:r>
            <a:r>
              <a:rPr lang="en-US" sz="2000" dirty="0" smtClean="0">
                <a:solidFill>
                  <a:schemeClr val="tx2"/>
                </a:solidFill>
              </a:rPr>
              <a:t>Kit(s)</a:t>
            </a:r>
          </a:p>
          <a:p>
            <a:pPr marL="342900" indent="-228600">
              <a:buFont typeface="Arial" panose="020B0604020202020204" pitchFamily="34" charset="0"/>
              <a:buChar char="•"/>
            </a:pPr>
            <a:r>
              <a:rPr lang="en-US" sz="2000" dirty="0" smtClean="0">
                <a:solidFill>
                  <a:schemeClr val="tx2"/>
                </a:solidFill>
              </a:rPr>
              <a:t>Training </a:t>
            </a:r>
            <a:r>
              <a:rPr lang="en-US" sz="2000" dirty="0">
                <a:solidFill>
                  <a:schemeClr val="tx2"/>
                </a:solidFill>
              </a:rPr>
              <a:t>Needs</a:t>
            </a:r>
          </a:p>
        </p:txBody>
      </p:sp>
      <p:pic>
        <p:nvPicPr>
          <p:cNvPr id="2" name="Picture 1" title="Farm house and Sil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29200" y="2514600"/>
            <a:ext cx="3429000" cy="1832066"/>
          </a:xfrm>
          <a:prstGeom prst="rect">
            <a:avLst/>
          </a:prstGeom>
        </p:spPr>
      </p:pic>
    </p:spTree>
    <p:extLst>
      <p:ext uri="{BB962C8B-B14F-4D97-AF65-F5344CB8AC3E}">
        <p14:creationId xmlns:p14="http://schemas.microsoft.com/office/powerpoint/2010/main" val="17405001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Action Steps</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dirty="0">
                <a:solidFill>
                  <a:schemeClr val="tx2"/>
                </a:solidFill>
              </a:rPr>
              <a:t>Know name and contact information for utilities</a:t>
            </a:r>
          </a:p>
          <a:p>
            <a:pPr marL="800100" lvl="1" indent="-342900">
              <a:buFont typeface="Arial" panose="020B0604020202020204" pitchFamily="34" charset="0"/>
              <a:buChar char="•"/>
            </a:pPr>
            <a:r>
              <a:rPr lang="en-US" dirty="0">
                <a:solidFill>
                  <a:schemeClr val="tx2"/>
                </a:solidFill>
              </a:rPr>
              <a:t>Gas</a:t>
            </a:r>
          </a:p>
          <a:p>
            <a:pPr marL="800100" lvl="1" indent="-342900">
              <a:buFont typeface="Arial" panose="020B0604020202020204" pitchFamily="34" charset="0"/>
              <a:buChar char="•"/>
            </a:pPr>
            <a:r>
              <a:rPr lang="en-US" dirty="0">
                <a:solidFill>
                  <a:schemeClr val="tx2"/>
                </a:solidFill>
              </a:rPr>
              <a:t>Electricity</a:t>
            </a:r>
          </a:p>
          <a:p>
            <a:pPr marL="800100" lvl="1" indent="-342900">
              <a:buFont typeface="Arial" panose="020B0604020202020204" pitchFamily="34" charset="0"/>
              <a:buChar char="•"/>
            </a:pPr>
            <a:r>
              <a:rPr lang="en-US" dirty="0">
                <a:solidFill>
                  <a:schemeClr val="tx2"/>
                </a:solidFill>
              </a:rPr>
              <a:t>Water</a:t>
            </a:r>
          </a:p>
          <a:p>
            <a:pPr marL="800100" lvl="1" indent="-342900">
              <a:buFont typeface="Arial" panose="020B0604020202020204" pitchFamily="34" charset="0"/>
              <a:buChar char="•"/>
            </a:pPr>
            <a:r>
              <a:rPr lang="en-US" dirty="0">
                <a:solidFill>
                  <a:schemeClr val="tx2"/>
                </a:solidFill>
              </a:rPr>
              <a:t>Sewer</a:t>
            </a:r>
          </a:p>
          <a:p>
            <a:pPr marL="800100" lvl="1" indent="-342900">
              <a:buFont typeface="Arial" panose="020B0604020202020204" pitchFamily="34" charset="0"/>
              <a:buChar char="•"/>
            </a:pPr>
            <a:r>
              <a:rPr lang="en-US" dirty="0">
                <a:solidFill>
                  <a:schemeClr val="tx2"/>
                </a:solidFill>
              </a:rPr>
              <a:t>Tree </a:t>
            </a:r>
            <a:r>
              <a:rPr lang="en-US" dirty="0" smtClean="0">
                <a:solidFill>
                  <a:schemeClr val="tx2"/>
                </a:solidFill>
              </a:rPr>
              <a:t>removal</a:t>
            </a:r>
          </a:p>
          <a:p>
            <a:pPr marL="457200" lvl="1" indent="0"/>
            <a:endParaRPr lang="en-US" dirty="0" smtClean="0">
              <a:solidFill>
                <a:schemeClr val="tx2"/>
              </a:solidFill>
            </a:endParaRPr>
          </a:p>
          <a:p>
            <a:pPr marL="457200" lvl="1" indent="0"/>
            <a:endParaRPr lang="en-US" dirty="0">
              <a:solidFill>
                <a:schemeClr val="tx2"/>
              </a:solidFill>
            </a:endParaRPr>
          </a:p>
          <a:p>
            <a:pPr marL="457200" lvl="1" indent="0"/>
            <a:endParaRPr lang="en-US" dirty="0">
              <a:solidFill>
                <a:schemeClr val="tx2"/>
              </a:solidFill>
            </a:endParaRPr>
          </a:p>
          <a:p>
            <a:pPr marL="228600" lvl="1" indent="-228600">
              <a:buFont typeface="Arial" panose="020B0604020202020204" pitchFamily="34" charset="0"/>
              <a:buChar char="•"/>
              <a:tabLst>
                <a:tab pos="225425" algn="l"/>
              </a:tabLst>
            </a:pPr>
            <a:r>
              <a:rPr lang="en-US" sz="2000" dirty="0">
                <a:solidFill>
                  <a:schemeClr val="tx2"/>
                </a:solidFill>
              </a:rPr>
              <a:t>Let utility companies know you have a </a:t>
            </a:r>
            <a:r>
              <a:rPr lang="en-US" sz="2000" dirty="0" smtClean="0">
                <a:solidFill>
                  <a:schemeClr val="tx2"/>
                </a:solidFill>
              </a:rPr>
              <a:t>disability</a:t>
            </a:r>
          </a:p>
          <a:p>
            <a:pPr marL="0" lvl="1" indent="0">
              <a:tabLst>
                <a:tab pos="225425" algn="l"/>
              </a:tabLst>
            </a:pPr>
            <a:endParaRPr lang="en-US" sz="2000" dirty="0">
              <a:solidFill>
                <a:schemeClr val="tx2"/>
              </a:solidFill>
            </a:endParaRPr>
          </a:p>
          <a:p>
            <a:pPr marL="228600" lvl="1" indent="-228600">
              <a:buFont typeface="Arial" panose="020B0604020202020204" pitchFamily="34" charset="0"/>
              <a:buChar char="•"/>
              <a:tabLst>
                <a:tab pos="225425" algn="l"/>
              </a:tabLst>
            </a:pPr>
            <a:r>
              <a:rPr lang="en-US" sz="2000" dirty="0">
                <a:solidFill>
                  <a:schemeClr val="tx2"/>
                </a:solidFill>
              </a:rPr>
              <a:t>Let fire, police/sheriff departments know you have a </a:t>
            </a:r>
            <a:r>
              <a:rPr lang="en-US" sz="2000" dirty="0" smtClean="0">
                <a:solidFill>
                  <a:schemeClr val="tx2"/>
                </a:solidFill>
              </a:rPr>
              <a:t>disability</a:t>
            </a:r>
          </a:p>
          <a:p>
            <a:pPr marL="228600" lvl="1" indent="-228600">
              <a:buFont typeface="Arial" panose="020B0604020202020204" pitchFamily="34" charset="0"/>
              <a:buChar char="•"/>
              <a:tabLst>
                <a:tab pos="225425" algn="l"/>
              </a:tabLst>
            </a:pPr>
            <a:endParaRPr lang="en-US" sz="2000" dirty="0">
              <a:solidFill>
                <a:schemeClr val="tx2"/>
              </a:solidFill>
            </a:endParaRPr>
          </a:p>
          <a:p>
            <a:pPr marL="228600" lvl="1" indent="-228600">
              <a:buFont typeface="Arial" panose="020B0604020202020204" pitchFamily="34" charset="0"/>
              <a:buChar char="•"/>
              <a:tabLst>
                <a:tab pos="225425" algn="l"/>
              </a:tabLst>
            </a:pPr>
            <a:r>
              <a:rPr lang="en-US" sz="2000" dirty="0">
                <a:solidFill>
                  <a:schemeClr val="tx2"/>
                </a:solidFill>
              </a:rPr>
              <a:t>Learn how and when to turn off </a:t>
            </a:r>
            <a:r>
              <a:rPr lang="en-US" sz="2000" dirty="0" smtClean="0">
                <a:solidFill>
                  <a:schemeClr val="tx2"/>
                </a:solidFill>
              </a:rPr>
              <a:t>gas, electricity and water</a:t>
            </a:r>
          </a:p>
          <a:p>
            <a:pPr marL="0" lvl="1" indent="0">
              <a:tabLst>
                <a:tab pos="225425" algn="l"/>
              </a:tabLst>
            </a:pPr>
            <a:endParaRPr lang="en-US" sz="2000" dirty="0">
              <a:solidFill>
                <a:srgbClr val="FF0000"/>
              </a:solidFill>
            </a:endParaRPr>
          </a:p>
        </p:txBody>
      </p:sp>
    </p:spTree>
    <p:extLst>
      <p:ext uri="{BB962C8B-B14F-4D97-AF65-F5344CB8AC3E}">
        <p14:creationId xmlns:p14="http://schemas.microsoft.com/office/powerpoint/2010/main" val="39070024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altLang="en-US" sz="4000" dirty="0">
                <a:solidFill>
                  <a:srgbClr val="009900"/>
                </a:solidFill>
              </a:rPr>
              <a:t>Action </a:t>
            </a:r>
            <a:r>
              <a:rPr lang="en-US" altLang="en-US" sz="4000" dirty="0" smtClean="0">
                <a:solidFill>
                  <a:srgbClr val="009900"/>
                </a:solidFill>
              </a:rPr>
              <a:t>Steps </a:t>
            </a:r>
            <a:r>
              <a:rPr lang="en-US" sz="4000" i="1" dirty="0" smtClean="0">
                <a:solidFill>
                  <a:srgbClr val="009900"/>
                </a:solidFill>
              </a:rPr>
              <a:t>continued</a:t>
            </a:r>
            <a:endParaRPr lang="en-US" sz="4000" i="1"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dirty="0" smtClean="0">
                <a:solidFill>
                  <a:schemeClr val="tx2"/>
                </a:solidFill>
              </a:rPr>
              <a:t>Install </a:t>
            </a:r>
            <a:r>
              <a:rPr lang="en-US" sz="2000" dirty="0">
                <a:solidFill>
                  <a:schemeClr val="tx2"/>
                </a:solidFill>
              </a:rPr>
              <a:t>separate smoke and carbon monoxide </a:t>
            </a:r>
            <a:r>
              <a:rPr lang="en-US" sz="2000" dirty="0" smtClean="0">
                <a:solidFill>
                  <a:schemeClr val="tx2"/>
                </a:solidFill>
              </a:rPr>
              <a:t>alarms</a:t>
            </a:r>
          </a:p>
          <a:p>
            <a:endParaRPr lang="en-US" sz="2000" dirty="0">
              <a:solidFill>
                <a:schemeClr val="tx2"/>
              </a:solidFill>
            </a:endParaRPr>
          </a:p>
          <a:p>
            <a:pPr marL="228600" indent="-228600">
              <a:buFont typeface="Arial" panose="020B0604020202020204" pitchFamily="34" charset="0"/>
              <a:buChar char="•"/>
            </a:pPr>
            <a:r>
              <a:rPr lang="en-US" sz="2000" dirty="0">
                <a:solidFill>
                  <a:schemeClr val="tx2"/>
                </a:solidFill>
              </a:rPr>
              <a:t>Make sure public alerts and warnings are </a:t>
            </a:r>
            <a:r>
              <a:rPr lang="en-US" sz="2000" dirty="0" smtClean="0">
                <a:solidFill>
                  <a:schemeClr val="tx2"/>
                </a:solidFill>
              </a:rPr>
              <a:t>accessible</a:t>
            </a:r>
          </a:p>
          <a:p>
            <a:endParaRPr lang="en-US" sz="2000" dirty="0">
              <a:solidFill>
                <a:schemeClr val="tx2"/>
              </a:solidFill>
            </a:endParaRPr>
          </a:p>
          <a:p>
            <a:pPr marL="228600" indent="-228600">
              <a:buFont typeface="Arial" panose="020B0604020202020204" pitchFamily="34" charset="0"/>
              <a:buChar char="•"/>
            </a:pPr>
            <a:r>
              <a:rPr lang="en-US" sz="2000" dirty="0" smtClean="0">
                <a:solidFill>
                  <a:schemeClr val="tx2"/>
                </a:solidFill>
              </a:rPr>
              <a:t>Practice </a:t>
            </a:r>
            <a:r>
              <a:rPr lang="en-US" sz="2000" dirty="0">
                <a:solidFill>
                  <a:schemeClr val="tx2"/>
                </a:solidFill>
              </a:rPr>
              <a:t>calling </a:t>
            </a:r>
            <a:r>
              <a:rPr lang="en-US" sz="2000" dirty="0" smtClean="0">
                <a:solidFill>
                  <a:schemeClr val="tx2"/>
                </a:solidFill>
              </a:rPr>
              <a:t>911</a:t>
            </a:r>
          </a:p>
          <a:p>
            <a:endParaRPr lang="en-US" sz="2000" dirty="0" smtClean="0">
              <a:solidFill>
                <a:schemeClr val="tx2"/>
              </a:solidFill>
            </a:endParaRPr>
          </a:p>
          <a:p>
            <a:pPr marL="228600" indent="-228600">
              <a:buFont typeface="Arial" panose="020B0604020202020204" pitchFamily="34" charset="0"/>
              <a:buChar char="•"/>
            </a:pPr>
            <a:r>
              <a:rPr lang="en-US" sz="2000" dirty="0" smtClean="0">
                <a:solidFill>
                  <a:schemeClr val="tx2"/>
                </a:solidFill>
              </a:rPr>
              <a:t>Become a HAM or Amateur Radio operator</a:t>
            </a:r>
          </a:p>
          <a:p>
            <a:endParaRPr lang="en-US" sz="2000" dirty="0" smtClean="0">
              <a:solidFill>
                <a:schemeClr val="tx2"/>
              </a:solidFill>
            </a:endParaRPr>
          </a:p>
          <a:p>
            <a:pPr marL="228600" indent="-228600">
              <a:buFont typeface="Arial" panose="020B0604020202020204" pitchFamily="34" charset="0"/>
              <a:buChar char="•"/>
            </a:pPr>
            <a:r>
              <a:rPr lang="en-US" sz="2000" dirty="0" smtClean="0">
                <a:solidFill>
                  <a:schemeClr val="tx2"/>
                </a:solidFill>
              </a:rPr>
              <a:t>Join the volunteer Fire Department</a:t>
            </a:r>
          </a:p>
          <a:p>
            <a:endParaRPr lang="en-US" sz="2000" dirty="0" smtClean="0">
              <a:solidFill>
                <a:schemeClr val="tx2"/>
              </a:solidFill>
            </a:endParaRPr>
          </a:p>
          <a:p>
            <a:pPr marL="228600" indent="-228600">
              <a:buFont typeface="Arial" panose="020B0604020202020204" pitchFamily="34" charset="0"/>
              <a:buChar char="•"/>
            </a:pPr>
            <a:r>
              <a:rPr lang="en-US" sz="2000" dirty="0">
                <a:solidFill>
                  <a:schemeClr val="tx2"/>
                </a:solidFill>
              </a:rPr>
              <a:t>Learn community resources – Centers for Independent Living, </a:t>
            </a:r>
            <a:r>
              <a:rPr lang="en-US" sz="2000" dirty="0" smtClean="0">
                <a:solidFill>
                  <a:schemeClr val="tx2"/>
                </a:solidFill>
              </a:rPr>
              <a:t/>
            </a:r>
            <a:br>
              <a:rPr lang="en-US" sz="2000" dirty="0" smtClean="0">
                <a:solidFill>
                  <a:schemeClr val="tx2"/>
                </a:solidFill>
              </a:rPr>
            </a:br>
            <a:r>
              <a:rPr lang="en-US" sz="2000" dirty="0" smtClean="0">
                <a:solidFill>
                  <a:schemeClr val="tx2"/>
                </a:solidFill>
              </a:rPr>
              <a:t>Red </a:t>
            </a:r>
            <a:r>
              <a:rPr lang="en-US" sz="2000" dirty="0">
                <a:solidFill>
                  <a:schemeClr val="tx2"/>
                </a:solidFill>
              </a:rPr>
              <a:t>Cross, Salvation Army, Citizens Corps, Medical Reserve </a:t>
            </a:r>
            <a:r>
              <a:rPr lang="en-US" sz="2000" dirty="0" smtClean="0">
                <a:solidFill>
                  <a:schemeClr val="tx2"/>
                </a:solidFill>
              </a:rPr>
              <a:t/>
            </a:r>
            <a:br>
              <a:rPr lang="en-US" sz="2000" dirty="0" smtClean="0">
                <a:solidFill>
                  <a:schemeClr val="tx2"/>
                </a:solidFill>
              </a:rPr>
            </a:br>
            <a:r>
              <a:rPr lang="en-US" sz="2000" dirty="0" smtClean="0">
                <a:solidFill>
                  <a:schemeClr val="tx2"/>
                </a:solidFill>
              </a:rPr>
              <a:t>Corps</a:t>
            </a:r>
            <a:r>
              <a:rPr lang="en-US" sz="2000" dirty="0">
                <a:solidFill>
                  <a:schemeClr val="tx2"/>
                </a:solidFill>
              </a:rPr>
              <a:t>, Civil Air Patrol, Amateur Radio Emergency Service, Catholic Charities, Habitat for Humanity, United Way, Farm Aid</a:t>
            </a:r>
          </a:p>
          <a:p>
            <a:pPr marL="228600" indent="-228600">
              <a:buFont typeface="Arial" panose="020B0604020202020204" pitchFamily="34" charset="0"/>
              <a:buChar char="•"/>
            </a:pPr>
            <a:endParaRPr lang="en-US" sz="2000" dirty="0">
              <a:solidFill>
                <a:schemeClr val="tx2"/>
              </a:solidFill>
            </a:endParaRPr>
          </a:p>
          <a:p>
            <a:pPr marL="631825" indent="-174625">
              <a:buFont typeface="Arial" panose="020B0604020202020204" pitchFamily="34" charset="0"/>
              <a:buChar char="•"/>
            </a:pPr>
            <a:endParaRPr lang="en-US" sz="2000" dirty="0">
              <a:solidFill>
                <a:schemeClr val="tx2"/>
              </a:solidFill>
            </a:endParaRPr>
          </a:p>
        </p:txBody>
      </p:sp>
    </p:spTree>
    <p:extLst>
      <p:ext uri="{BB962C8B-B14F-4D97-AF65-F5344CB8AC3E}">
        <p14:creationId xmlns:p14="http://schemas.microsoft.com/office/powerpoint/2010/main" val="3768262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noFill/>
          <a:ln w="38100">
            <a:noFill/>
          </a:ln>
        </p:spPr>
        <p:txBody>
          <a:bodyPr/>
          <a:lstStyle/>
          <a:p>
            <a:r>
              <a:rPr lang="en-US" altLang="en-US" sz="4000" dirty="0" smtClean="0">
                <a:solidFill>
                  <a:srgbClr val="009900"/>
                </a:solidFill>
              </a:rPr>
              <a:t>Action Steps </a:t>
            </a:r>
            <a:r>
              <a:rPr lang="en-US" altLang="en-US" sz="4000" i="1" dirty="0" smtClean="0">
                <a:solidFill>
                  <a:srgbClr val="009900"/>
                </a:solidFill>
              </a:rPr>
              <a:t>continued</a:t>
            </a:r>
            <a:endParaRPr lang="en-US" altLang="en-US" sz="4000" dirty="0" smtClean="0">
              <a:solidFill>
                <a:srgbClr val="009900"/>
              </a:solidFill>
            </a:endParaRPr>
          </a:p>
        </p:txBody>
      </p:sp>
      <p:sp>
        <p:nvSpPr>
          <p:cNvPr id="18" name="TextBox 17"/>
          <p:cNvSpPr txBox="1"/>
          <p:nvPr/>
        </p:nvSpPr>
        <p:spPr bwMode="auto">
          <a:xfrm>
            <a:off x="1911350" y="1885950"/>
            <a:ext cx="2438400" cy="369888"/>
          </a:xfrm>
          <a:prstGeom prst="rect">
            <a:avLst/>
          </a:prstGeom>
          <a:solidFill>
            <a:schemeClr val="bg1">
              <a:alpha val="69804"/>
            </a:schemeClr>
          </a:solidFill>
          <a:ln w="28575">
            <a:solidFill>
              <a:schemeClr val="bg1"/>
            </a:solidFill>
            <a:miter lim="800000"/>
            <a:headEnd/>
            <a:tailEnd/>
          </a:ln>
        </p:spPr>
        <p:txBody>
          <a:bodyPr anchor="ctr">
            <a:spAutoFit/>
          </a:bodyPr>
          <a:lstStyle/>
          <a:p>
            <a:pPr>
              <a:defRPr/>
            </a:pPr>
            <a:r>
              <a:rPr lang="en-US" kern="0" dirty="0">
                <a:solidFill>
                  <a:schemeClr val="tx2"/>
                </a:solidFill>
                <a:ea typeface="+mj-ea"/>
              </a:rPr>
              <a:t>Take a first aid class</a:t>
            </a:r>
          </a:p>
        </p:txBody>
      </p:sp>
      <p:sp>
        <p:nvSpPr>
          <p:cNvPr id="30" name="TextBox 29"/>
          <p:cNvSpPr txBox="1"/>
          <p:nvPr/>
        </p:nvSpPr>
        <p:spPr bwMode="auto">
          <a:xfrm>
            <a:off x="1911350" y="2973388"/>
            <a:ext cx="2057400" cy="369887"/>
          </a:xfrm>
          <a:prstGeom prst="rect">
            <a:avLst/>
          </a:prstGeom>
          <a:solidFill>
            <a:schemeClr val="bg1">
              <a:alpha val="69804"/>
            </a:schemeClr>
          </a:solidFill>
          <a:ln w="28575">
            <a:solidFill>
              <a:schemeClr val="bg1"/>
            </a:solidFill>
            <a:miter lim="800000"/>
            <a:headEnd/>
            <a:tailEnd/>
          </a:ln>
        </p:spPr>
        <p:txBody>
          <a:bodyPr anchor="ctr">
            <a:spAutoFit/>
          </a:bodyPr>
          <a:lstStyle/>
          <a:p>
            <a:pPr>
              <a:defRPr/>
            </a:pPr>
            <a:r>
              <a:rPr lang="en-US" kern="0" dirty="0">
                <a:solidFill>
                  <a:schemeClr val="tx2"/>
                </a:solidFill>
                <a:ea typeface="+mj-ea"/>
              </a:rPr>
              <a:t>Take a CPR class</a:t>
            </a:r>
          </a:p>
        </p:txBody>
      </p:sp>
      <p:sp>
        <p:nvSpPr>
          <p:cNvPr id="32" name="TextBox 31"/>
          <p:cNvSpPr txBox="1"/>
          <p:nvPr/>
        </p:nvSpPr>
        <p:spPr bwMode="auto">
          <a:xfrm>
            <a:off x="1911350" y="4062413"/>
            <a:ext cx="2660650" cy="646112"/>
          </a:xfrm>
          <a:prstGeom prst="rect">
            <a:avLst/>
          </a:prstGeom>
          <a:solidFill>
            <a:schemeClr val="bg1">
              <a:alpha val="69804"/>
            </a:schemeClr>
          </a:solidFill>
          <a:ln w="28575">
            <a:solidFill>
              <a:schemeClr val="bg1"/>
            </a:solidFill>
            <a:miter lim="800000"/>
            <a:headEnd/>
            <a:tailEnd/>
          </a:ln>
        </p:spPr>
        <p:txBody>
          <a:bodyPr anchor="ctr">
            <a:spAutoFit/>
          </a:bodyPr>
          <a:lstStyle/>
          <a:p>
            <a:pPr>
              <a:defRPr/>
            </a:pPr>
            <a:r>
              <a:rPr lang="en-US" kern="0" dirty="0">
                <a:solidFill>
                  <a:schemeClr val="tx2"/>
                </a:solidFill>
                <a:ea typeface="+mj-ea"/>
              </a:rPr>
              <a:t>Take a weather spotter class</a:t>
            </a:r>
          </a:p>
        </p:txBody>
      </p:sp>
      <p:sp>
        <p:nvSpPr>
          <p:cNvPr id="33" name="TextBox 32"/>
          <p:cNvSpPr txBox="1"/>
          <p:nvPr/>
        </p:nvSpPr>
        <p:spPr bwMode="auto">
          <a:xfrm>
            <a:off x="1911350" y="5238750"/>
            <a:ext cx="2336800" cy="646113"/>
          </a:xfrm>
          <a:prstGeom prst="rect">
            <a:avLst/>
          </a:prstGeom>
          <a:solidFill>
            <a:schemeClr val="bg1">
              <a:alpha val="69804"/>
            </a:schemeClr>
          </a:solidFill>
          <a:ln w="28575">
            <a:solidFill>
              <a:schemeClr val="bg1"/>
            </a:solidFill>
            <a:miter lim="800000"/>
            <a:headEnd/>
            <a:tailEnd/>
          </a:ln>
        </p:spPr>
        <p:txBody>
          <a:bodyPr anchor="ctr">
            <a:spAutoFit/>
          </a:bodyPr>
          <a:lstStyle/>
          <a:p>
            <a:pPr>
              <a:defRPr/>
            </a:pPr>
            <a:r>
              <a:rPr lang="en-US" kern="0" dirty="0">
                <a:solidFill>
                  <a:schemeClr val="tx2"/>
                </a:solidFill>
                <a:ea typeface="+mj-ea"/>
              </a:rPr>
              <a:t>Take a self-defense class</a:t>
            </a:r>
          </a:p>
        </p:txBody>
      </p:sp>
      <p:sp>
        <p:nvSpPr>
          <p:cNvPr id="34" name="TextBox 33"/>
          <p:cNvSpPr txBox="1"/>
          <p:nvPr/>
        </p:nvSpPr>
        <p:spPr bwMode="auto">
          <a:xfrm>
            <a:off x="6065838" y="1784350"/>
            <a:ext cx="2239962" cy="646113"/>
          </a:xfrm>
          <a:prstGeom prst="rect">
            <a:avLst/>
          </a:prstGeom>
          <a:solidFill>
            <a:schemeClr val="bg1">
              <a:alpha val="69804"/>
            </a:schemeClr>
          </a:solidFill>
          <a:ln w="28575">
            <a:solidFill>
              <a:schemeClr val="bg1"/>
            </a:solidFill>
            <a:miter lim="800000"/>
            <a:headEnd/>
            <a:tailEnd/>
          </a:ln>
        </p:spPr>
        <p:txBody>
          <a:bodyPr anchor="ctr">
            <a:spAutoFit/>
          </a:bodyPr>
          <a:lstStyle/>
          <a:p>
            <a:pPr>
              <a:defRPr/>
            </a:pPr>
            <a:r>
              <a:rPr lang="en-US" kern="0" dirty="0">
                <a:solidFill>
                  <a:schemeClr val="tx2"/>
                </a:solidFill>
                <a:ea typeface="+mj-ea"/>
              </a:rPr>
              <a:t>Learn to use a fire extinguisher</a:t>
            </a:r>
          </a:p>
        </p:txBody>
      </p:sp>
      <p:sp>
        <p:nvSpPr>
          <p:cNvPr id="35" name="TextBox 34"/>
          <p:cNvSpPr txBox="1"/>
          <p:nvPr/>
        </p:nvSpPr>
        <p:spPr bwMode="auto">
          <a:xfrm>
            <a:off x="6065838" y="2579688"/>
            <a:ext cx="3001962" cy="1477962"/>
          </a:xfrm>
          <a:prstGeom prst="rect">
            <a:avLst/>
          </a:prstGeom>
          <a:solidFill>
            <a:schemeClr val="bg1">
              <a:alpha val="69804"/>
            </a:schemeClr>
          </a:solidFill>
          <a:ln w="28575">
            <a:solidFill>
              <a:schemeClr val="bg1"/>
            </a:solidFill>
            <a:miter lim="800000"/>
            <a:headEnd/>
            <a:tailEnd/>
          </a:ln>
        </p:spPr>
        <p:txBody>
          <a:bodyPr anchor="ctr">
            <a:spAutoFit/>
          </a:bodyPr>
          <a:lstStyle/>
          <a:p>
            <a:pPr>
              <a:defRPr/>
            </a:pPr>
            <a:r>
              <a:rPr lang="en-US" kern="0" dirty="0">
                <a:solidFill>
                  <a:schemeClr val="tx2"/>
                </a:solidFill>
                <a:ea typeface="+mj-ea"/>
              </a:rPr>
              <a:t>Develop a schedule for testing and battery replacement of smoke detectors and carbon monoxide detectors</a:t>
            </a:r>
          </a:p>
        </p:txBody>
      </p:sp>
      <p:sp>
        <p:nvSpPr>
          <p:cNvPr id="36" name="TextBox 35"/>
          <p:cNvSpPr txBox="1"/>
          <p:nvPr/>
        </p:nvSpPr>
        <p:spPr bwMode="auto">
          <a:xfrm>
            <a:off x="6065838" y="4243388"/>
            <a:ext cx="2667000" cy="646112"/>
          </a:xfrm>
          <a:prstGeom prst="rect">
            <a:avLst/>
          </a:prstGeom>
          <a:solidFill>
            <a:schemeClr val="bg1">
              <a:alpha val="69804"/>
            </a:schemeClr>
          </a:solidFill>
          <a:ln w="28575">
            <a:solidFill>
              <a:schemeClr val="bg1"/>
            </a:solidFill>
            <a:miter lim="800000"/>
            <a:headEnd/>
            <a:tailEnd/>
          </a:ln>
        </p:spPr>
        <p:txBody>
          <a:bodyPr anchor="ctr">
            <a:spAutoFit/>
          </a:bodyPr>
          <a:lstStyle/>
          <a:p>
            <a:pPr>
              <a:defRPr/>
            </a:pPr>
            <a:r>
              <a:rPr lang="en-US" kern="0" dirty="0">
                <a:solidFill>
                  <a:schemeClr val="tx2"/>
                </a:solidFill>
                <a:ea typeface="+mj-ea"/>
              </a:rPr>
              <a:t>Make contact with local fire department</a:t>
            </a:r>
          </a:p>
        </p:txBody>
      </p:sp>
      <p:sp>
        <p:nvSpPr>
          <p:cNvPr id="37" name="TextBox 36"/>
          <p:cNvSpPr txBox="1"/>
          <p:nvPr/>
        </p:nvSpPr>
        <p:spPr bwMode="auto">
          <a:xfrm>
            <a:off x="6059488" y="5186363"/>
            <a:ext cx="2667000" cy="647700"/>
          </a:xfrm>
          <a:prstGeom prst="rect">
            <a:avLst/>
          </a:prstGeom>
          <a:solidFill>
            <a:schemeClr val="bg1">
              <a:alpha val="69804"/>
            </a:schemeClr>
          </a:solidFill>
          <a:ln w="28575">
            <a:solidFill>
              <a:schemeClr val="bg1"/>
            </a:solidFill>
            <a:miter lim="800000"/>
            <a:headEnd/>
            <a:tailEnd/>
          </a:ln>
        </p:spPr>
        <p:txBody>
          <a:bodyPr anchor="ctr">
            <a:spAutoFit/>
          </a:bodyPr>
          <a:lstStyle/>
          <a:p>
            <a:pPr>
              <a:defRPr/>
            </a:pPr>
            <a:r>
              <a:rPr lang="en-US" kern="0" dirty="0">
                <a:solidFill>
                  <a:schemeClr val="tx2"/>
                </a:solidFill>
                <a:ea typeface="+mj-ea"/>
              </a:rPr>
              <a:t>Make contact with local utility company</a:t>
            </a:r>
          </a:p>
        </p:txBody>
      </p:sp>
    </p:spTree>
    <p:extLst>
      <p:ext uri="{BB962C8B-B14F-4D97-AF65-F5344CB8AC3E}">
        <p14:creationId xmlns:p14="http://schemas.microsoft.com/office/powerpoint/2010/main" val="30427503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z="4000" dirty="0" smtClean="0">
                <a:solidFill>
                  <a:srgbClr val="009900"/>
                </a:solidFill>
              </a:rPr>
              <a:t>AT Funding $</a:t>
            </a:r>
            <a:r>
              <a:rPr lang="en-US" altLang="en-US" sz="4000" dirty="0" err="1" smtClean="0">
                <a:solidFill>
                  <a:srgbClr val="009900"/>
                </a:solidFill>
              </a:rPr>
              <a:t>ources</a:t>
            </a:r>
            <a:endParaRPr lang="en-US" altLang="en-US" sz="4000" dirty="0" smtClean="0">
              <a:solidFill>
                <a:srgbClr val="009900"/>
              </a:solidFill>
            </a:endParaRPr>
          </a:p>
        </p:txBody>
      </p:sp>
      <p:sp>
        <p:nvSpPr>
          <p:cNvPr id="3" name="Content Placeholder 2"/>
          <p:cNvSpPr>
            <a:spLocks noGrp="1"/>
          </p:cNvSpPr>
          <p:nvPr>
            <p:ph idx="1"/>
          </p:nvPr>
        </p:nvSpPr>
        <p:spPr>
          <a:xfrm>
            <a:off x="457200" y="1295400"/>
            <a:ext cx="8229600" cy="5029200"/>
          </a:xfrm>
          <a:extLst/>
        </p:spPr>
        <p:txBody>
          <a:bodyPr numCol="2"/>
          <a:lstStyle/>
          <a:p>
            <a:pPr>
              <a:defRPr/>
            </a:pPr>
            <a:r>
              <a:rPr lang="en-US" sz="2000" dirty="0" smtClean="0"/>
              <a:t>County </a:t>
            </a:r>
          </a:p>
          <a:p>
            <a:pPr>
              <a:defRPr/>
            </a:pPr>
            <a:r>
              <a:rPr lang="en-US" sz="2000" dirty="0" smtClean="0"/>
              <a:t>Diagnosis (As it relates to your need for assistive technology)</a:t>
            </a:r>
          </a:p>
          <a:p>
            <a:pPr>
              <a:defRPr/>
            </a:pPr>
            <a:r>
              <a:rPr lang="en-US" sz="2000" dirty="0" smtClean="0"/>
              <a:t>Age</a:t>
            </a:r>
          </a:p>
          <a:p>
            <a:pPr>
              <a:defRPr/>
            </a:pPr>
            <a:r>
              <a:rPr lang="en-US" sz="2000" dirty="0" smtClean="0"/>
              <a:t>Area of Need (Daily Living)</a:t>
            </a:r>
          </a:p>
          <a:p>
            <a:pPr>
              <a:defRPr/>
            </a:pPr>
            <a:r>
              <a:rPr lang="en-US" sz="2000" dirty="0" smtClean="0"/>
              <a:t>Type of Device</a:t>
            </a:r>
          </a:p>
          <a:p>
            <a:pPr>
              <a:defRPr/>
            </a:pPr>
            <a:r>
              <a:rPr lang="en-US" sz="2000" dirty="0" smtClean="0"/>
              <a:t>Type of Assistance (All)</a:t>
            </a:r>
          </a:p>
          <a:p>
            <a:pPr>
              <a:defRPr/>
            </a:pPr>
            <a:endParaRPr lang="en-US" sz="2000" dirty="0"/>
          </a:p>
          <a:p>
            <a:pPr>
              <a:defRPr/>
            </a:pPr>
            <a:r>
              <a:rPr lang="en-US" sz="2000" dirty="0" smtClean="0"/>
              <a:t>Examples:</a:t>
            </a:r>
          </a:p>
          <a:p>
            <a:pPr lvl="1">
              <a:defRPr/>
            </a:pPr>
            <a:r>
              <a:rPr lang="en-US" sz="1600" dirty="0" smtClean="0"/>
              <a:t>Disabled Children’s Relief Fund</a:t>
            </a:r>
          </a:p>
          <a:p>
            <a:pPr lvl="1">
              <a:defRPr/>
            </a:pPr>
            <a:r>
              <a:rPr lang="en-US" sz="1600" dirty="0" smtClean="0"/>
              <a:t>Joni and Friends</a:t>
            </a:r>
          </a:p>
          <a:p>
            <a:pPr lvl="1">
              <a:defRPr/>
            </a:pPr>
            <a:r>
              <a:rPr lang="en-US" sz="1600" dirty="0" smtClean="0"/>
              <a:t>Variety of Colorado</a:t>
            </a:r>
          </a:p>
          <a:p>
            <a:pPr lvl="1">
              <a:defRPr/>
            </a:pPr>
            <a:r>
              <a:rPr lang="en-US" sz="1600" dirty="0" smtClean="0"/>
              <a:t>AV Hunter Trust</a:t>
            </a:r>
          </a:p>
          <a:p>
            <a:pPr lvl="1">
              <a:defRPr/>
            </a:pPr>
            <a:r>
              <a:rPr lang="en-US" sz="1600" dirty="0" smtClean="0"/>
              <a:t>Friends of Man</a:t>
            </a:r>
          </a:p>
          <a:p>
            <a:pPr lvl="1">
              <a:defRPr/>
            </a:pPr>
            <a:endParaRPr lang="en-US" sz="1600" dirty="0" smtClean="0"/>
          </a:p>
          <a:p>
            <a:pPr lvl="1">
              <a:defRPr/>
            </a:pPr>
            <a:endParaRPr lang="en-US" sz="1600" dirty="0"/>
          </a:p>
          <a:p>
            <a:pPr lvl="1">
              <a:defRPr/>
            </a:pPr>
            <a:endParaRPr lang="en-US" sz="1600" dirty="0" smtClean="0"/>
          </a:p>
          <a:p>
            <a:pPr lvl="1">
              <a:defRPr/>
            </a:pPr>
            <a:endParaRPr lang="en-US" sz="1600" dirty="0"/>
          </a:p>
          <a:p>
            <a:pPr lvl="1">
              <a:defRPr/>
            </a:pPr>
            <a:endParaRPr lang="en-US" sz="1600" dirty="0" smtClean="0"/>
          </a:p>
          <a:p>
            <a:pPr lvl="1">
              <a:defRPr/>
            </a:pPr>
            <a:endParaRPr lang="en-US" sz="1600" dirty="0"/>
          </a:p>
          <a:p>
            <a:pPr lvl="1">
              <a:defRPr/>
            </a:pPr>
            <a:endParaRPr lang="en-US" sz="1600" dirty="0" smtClean="0"/>
          </a:p>
          <a:p>
            <a:pPr lvl="1">
              <a:defRPr/>
            </a:pPr>
            <a:endParaRPr lang="en-US" sz="1600" dirty="0"/>
          </a:p>
          <a:p>
            <a:pPr lvl="1">
              <a:defRPr/>
            </a:pPr>
            <a:endParaRPr lang="en-US" sz="1600" dirty="0" smtClean="0"/>
          </a:p>
          <a:p>
            <a:pPr lvl="1">
              <a:defRPr/>
            </a:pPr>
            <a:endParaRPr lang="en-US" sz="1600" dirty="0"/>
          </a:p>
          <a:p>
            <a:pPr marL="457200" lvl="1" indent="0">
              <a:buFont typeface="Arial" panose="020B0604020202020204" pitchFamily="34" charset="0"/>
              <a:buNone/>
              <a:defRPr/>
            </a:pPr>
            <a:endParaRPr lang="en-US" sz="1600" dirty="0" smtClean="0"/>
          </a:p>
          <a:p>
            <a:pPr marL="457200" lvl="1" indent="0">
              <a:buFont typeface="Arial" panose="020B0604020202020204" pitchFamily="34" charset="0"/>
              <a:buNone/>
              <a:defRPr/>
            </a:pPr>
            <a:endParaRPr lang="en-US" sz="1600" dirty="0"/>
          </a:p>
          <a:p>
            <a:pPr marL="457200" lvl="1" indent="0">
              <a:buFont typeface="Arial" panose="020B0604020202020204" pitchFamily="34" charset="0"/>
              <a:buNone/>
              <a:defRPr/>
            </a:pPr>
            <a:endParaRPr lang="en-US" sz="1600" dirty="0" smtClean="0"/>
          </a:p>
          <a:p>
            <a:pPr marL="457200" lvl="1" indent="0">
              <a:buFont typeface="Arial" panose="020B0604020202020204" pitchFamily="34" charset="0"/>
              <a:buNone/>
              <a:defRPr/>
            </a:pPr>
            <a:endParaRPr lang="en-US" sz="1600" dirty="0" smtClean="0"/>
          </a:p>
          <a:p>
            <a:pPr lvl="1">
              <a:defRPr/>
            </a:pPr>
            <a:r>
              <a:rPr lang="en-US" sz="1600" dirty="0" smtClean="0"/>
              <a:t>Community Service Organizations (Kiwanis, Elks, Lions, Rotary, Sertoma, Optimists)</a:t>
            </a:r>
          </a:p>
          <a:p>
            <a:pPr lvl="1">
              <a:defRPr/>
            </a:pPr>
            <a:r>
              <a:rPr lang="en-US" sz="1600" dirty="0" smtClean="0"/>
              <a:t>Online Fund Raisers (Fundly, GoFundMe, GoGetFunding, Kickstarter, YouCaring)</a:t>
            </a:r>
          </a:p>
          <a:p>
            <a:pPr lvl="1">
              <a:defRPr/>
            </a:pPr>
            <a:endParaRPr lang="en-US" sz="1600" dirty="0" smtClean="0"/>
          </a:p>
          <a:p>
            <a:pPr lvl="1">
              <a:defRPr/>
            </a:pPr>
            <a:endParaRPr lang="en-US" sz="1600" dirty="0"/>
          </a:p>
        </p:txBody>
      </p:sp>
    </p:spTree>
    <p:extLst>
      <p:ext uri="{BB962C8B-B14F-4D97-AF65-F5344CB8AC3E}">
        <p14:creationId xmlns:p14="http://schemas.microsoft.com/office/powerpoint/2010/main" val="3289153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52400" y="274638"/>
            <a:ext cx="8839200" cy="1143000"/>
          </a:xfrm>
        </p:spPr>
        <p:txBody>
          <a:bodyPr/>
          <a:lstStyle/>
          <a:p>
            <a:pPr algn="ctr"/>
            <a:r>
              <a:rPr lang="en-US" sz="4000" kern="0" dirty="0" smtClean="0">
                <a:solidFill>
                  <a:srgbClr val="009900"/>
                </a:solidFill>
                <a:latin typeface="+mj-lt"/>
              </a:rPr>
              <a:t>Planning to Make a Plan </a:t>
            </a:r>
            <a:br>
              <a:rPr lang="en-US" sz="4000" kern="0" dirty="0" smtClean="0">
                <a:solidFill>
                  <a:srgbClr val="009900"/>
                </a:solidFill>
                <a:latin typeface="+mj-lt"/>
              </a:rPr>
            </a:br>
            <a:r>
              <a:rPr lang="en-US" sz="4000" b="1" kern="0" dirty="0" smtClean="0">
                <a:solidFill>
                  <a:srgbClr val="009900"/>
                </a:solidFill>
                <a:latin typeface="+mj-lt"/>
              </a:rPr>
              <a:t>IS NOT A PLAN</a:t>
            </a:r>
            <a:endParaRPr lang="en-US" altLang="en-US" sz="4000" b="1" dirty="0" smtClean="0">
              <a:solidFill>
                <a:srgbClr val="009900"/>
              </a:solidFill>
              <a:latin typeface="+mj-lt"/>
            </a:endParaRPr>
          </a:p>
        </p:txBody>
      </p:sp>
      <p:sp>
        <p:nvSpPr>
          <p:cNvPr id="11" name="Title 1"/>
          <p:cNvSpPr txBox="1">
            <a:spLocks/>
          </p:cNvSpPr>
          <p:nvPr/>
        </p:nvSpPr>
        <p:spPr bwMode="auto">
          <a:xfrm>
            <a:off x="304800" y="21336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a:lstStyle>
          <a:p>
            <a:pPr algn="ctr"/>
            <a:r>
              <a:rPr lang="en-US" sz="4000" kern="0" smtClean="0">
                <a:solidFill>
                  <a:srgbClr val="009900"/>
                </a:solidFill>
                <a:latin typeface="+mj-lt"/>
              </a:rPr>
              <a:t>If You Fail To Plan, You Plan To Fail</a:t>
            </a:r>
            <a:endParaRPr lang="en-US" altLang="en-US" sz="4000" dirty="0" smtClean="0">
              <a:solidFill>
                <a:srgbClr val="009900"/>
              </a:solidFill>
              <a:latin typeface="+mj-lt"/>
            </a:endParaRPr>
          </a:p>
        </p:txBody>
      </p:sp>
    </p:spTree>
    <p:extLst>
      <p:ext uri="{BB962C8B-B14F-4D97-AF65-F5344CB8AC3E}">
        <p14:creationId xmlns:p14="http://schemas.microsoft.com/office/powerpoint/2010/main" val="2221995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a:extLst/>
        </p:spPr>
        <p:txBody>
          <a:bodyPr numCol="2"/>
          <a:lstStyle/>
          <a:p>
            <a:pPr lvl="1">
              <a:defRPr/>
            </a:pPr>
            <a:endParaRPr lang="en-US" sz="1600" dirty="0" smtClean="0"/>
          </a:p>
          <a:p>
            <a:pPr lvl="1">
              <a:defRPr/>
            </a:pPr>
            <a:endParaRPr lang="en-US" sz="1600" dirty="0"/>
          </a:p>
        </p:txBody>
      </p:sp>
      <p:sp>
        <p:nvSpPr>
          <p:cNvPr id="2" name="TextBox 1"/>
          <p:cNvSpPr txBox="1"/>
          <p:nvPr/>
        </p:nvSpPr>
        <p:spPr bwMode="auto">
          <a:xfrm>
            <a:off x="647700" y="209050"/>
            <a:ext cx="7848600" cy="4524315"/>
          </a:xfrm>
          <a:prstGeom prst="rect">
            <a:avLst/>
          </a:prstGeom>
          <a:noFill/>
          <a:ln w="28575">
            <a:noFill/>
            <a:miter lim="800000"/>
            <a:headEnd/>
            <a:tailEnd/>
          </a:ln>
        </p:spPr>
        <p:txBody>
          <a:bodyPr wrap="square" rtlCol="0" anchor="ctr">
            <a:spAutoFit/>
          </a:bodyPr>
          <a:lstStyle/>
          <a:p>
            <a:pPr algn="ctr" eaLnBrk="0" hangingPunct="0"/>
            <a:r>
              <a:rPr lang="en-US" sz="7200" kern="0" dirty="0" smtClean="0">
                <a:solidFill>
                  <a:srgbClr val="009900"/>
                </a:solidFill>
                <a:latin typeface="Arial" pitchFamily="34" charset="0"/>
                <a:ea typeface="+mj-ea"/>
                <a:cs typeface="Arial" pitchFamily="34" charset="0"/>
              </a:rPr>
              <a:t>Stay Informed,</a:t>
            </a:r>
          </a:p>
          <a:p>
            <a:pPr algn="ctr" eaLnBrk="0" hangingPunct="0"/>
            <a:r>
              <a:rPr lang="en-US" sz="7200" kern="0" dirty="0" smtClean="0">
                <a:solidFill>
                  <a:srgbClr val="009900"/>
                </a:solidFill>
                <a:latin typeface="Arial" pitchFamily="34" charset="0"/>
                <a:ea typeface="+mj-ea"/>
                <a:cs typeface="Arial" pitchFamily="34" charset="0"/>
              </a:rPr>
              <a:t>Stay Prepared, and</a:t>
            </a:r>
          </a:p>
          <a:p>
            <a:pPr algn="ctr" eaLnBrk="0" hangingPunct="0"/>
            <a:r>
              <a:rPr lang="en-US" sz="7200" kern="0" dirty="0" smtClean="0">
                <a:solidFill>
                  <a:srgbClr val="009900"/>
                </a:solidFill>
                <a:latin typeface="Arial" pitchFamily="34" charset="0"/>
                <a:ea typeface="+mj-ea"/>
                <a:cs typeface="Arial" pitchFamily="34" charset="0"/>
              </a:rPr>
              <a:t>Stay Safe</a:t>
            </a:r>
            <a:endParaRPr lang="en-US" sz="7200" kern="0" dirty="0">
              <a:solidFill>
                <a:srgbClr val="009900"/>
              </a:solidFill>
              <a:latin typeface="Arial" pitchFamily="34" charset="0"/>
              <a:ea typeface="+mj-ea"/>
              <a:cs typeface="Arial" pitchFamily="34" charset="0"/>
            </a:endParaRPr>
          </a:p>
        </p:txBody>
      </p:sp>
    </p:spTree>
    <p:extLst>
      <p:ext uri="{BB962C8B-B14F-4D97-AF65-F5344CB8AC3E}">
        <p14:creationId xmlns:p14="http://schemas.microsoft.com/office/powerpoint/2010/main" val="32872783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rgbClr val="009900"/>
                </a:solidFill>
              </a:rPr>
              <a:t>Contact Information</a:t>
            </a:r>
            <a:endParaRPr lang="en-US" dirty="0">
              <a:solidFill>
                <a:srgbClr val="009900"/>
              </a:solidFill>
            </a:endParaRPr>
          </a:p>
        </p:txBody>
      </p:sp>
      <p:sp>
        <p:nvSpPr>
          <p:cNvPr id="3" name="Content Placeholder 2"/>
          <p:cNvSpPr>
            <a:spLocks noGrp="1"/>
          </p:cNvSpPr>
          <p:nvPr>
            <p:ph idx="1"/>
          </p:nvPr>
        </p:nvSpPr>
        <p:spPr>
          <a:xfrm>
            <a:off x="457200" y="1676400"/>
            <a:ext cx="8229600" cy="3276599"/>
          </a:xfrm>
        </p:spPr>
        <p:txBody>
          <a:bodyPr/>
          <a:lstStyle/>
          <a:p>
            <a:pPr algn="ctr">
              <a:buFontTx/>
              <a:buNone/>
            </a:pPr>
            <a:r>
              <a:rPr lang="en-US" sz="2000" dirty="0" smtClean="0"/>
              <a:t>Julia Beems</a:t>
            </a:r>
          </a:p>
          <a:p>
            <a:pPr algn="ctr">
              <a:buFontTx/>
              <a:buNone/>
            </a:pPr>
            <a:r>
              <a:rPr lang="en-US" sz="2000" dirty="0" smtClean="0"/>
              <a:t>303.315.1284</a:t>
            </a:r>
          </a:p>
          <a:p>
            <a:pPr algn="ctr">
              <a:buFontTx/>
              <a:buNone/>
            </a:pPr>
            <a:r>
              <a:rPr lang="en-US" sz="2000" dirty="0" smtClean="0">
                <a:hlinkClick r:id="rId2"/>
              </a:rPr>
              <a:t>Julia.beems@ucdenver.edu</a:t>
            </a:r>
            <a:r>
              <a:rPr lang="en-US" sz="2000" dirty="0" smtClean="0"/>
              <a:t> </a:t>
            </a:r>
            <a:endParaRPr lang="en-US" sz="2000" dirty="0"/>
          </a:p>
          <a:p>
            <a:pPr algn="ctr">
              <a:buFontTx/>
              <a:buNone/>
            </a:pPr>
            <a:endParaRPr lang="en-US" sz="2000" dirty="0" smtClean="0"/>
          </a:p>
          <a:p>
            <a:pPr algn="ctr">
              <a:buFontTx/>
              <a:buNone/>
            </a:pPr>
            <a:endParaRPr lang="en-US" sz="2000" dirty="0" smtClean="0"/>
          </a:p>
          <a:p>
            <a:pPr algn="ctr">
              <a:buFontTx/>
              <a:buNone/>
            </a:pPr>
            <a:r>
              <a:rPr lang="en-US" sz="2000" dirty="0" smtClean="0"/>
              <a:t>Candiss Leathers</a:t>
            </a:r>
          </a:p>
          <a:p>
            <a:pPr algn="ctr">
              <a:buFontTx/>
              <a:buNone/>
            </a:pPr>
            <a:r>
              <a:rPr lang="en-US" sz="2000" dirty="0" smtClean="0"/>
              <a:t>720.539.4435</a:t>
            </a:r>
          </a:p>
          <a:p>
            <a:pPr algn="ctr">
              <a:buFontTx/>
              <a:buNone/>
            </a:pPr>
            <a:r>
              <a:rPr lang="en-US" sz="2000" dirty="0" smtClean="0">
                <a:hlinkClick r:id="rId3"/>
              </a:rPr>
              <a:t>cleathers@goodwilldenver.org</a:t>
            </a:r>
            <a:r>
              <a:rPr lang="en-US" sz="2000" dirty="0" smtClean="0"/>
              <a:t> </a:t>
            </a:r>
            <a:endParaRPr lang="en-US" sz="2000" dirty="0"/>
          </a:p>
        </p:txBody>
      </p:sp>
    </p:spTree>
    <p:extLst>
      <p:ext uri="{BB962C8B-B14F-4D97-AF65-F5344CB8AC3E}">
        <p14:creationId xmlns:p14="http://schemas.microsoft.com/office/powerpoint/2010/main" val="153415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7162800" cy="1143000"/>
          </a:xfrm>
        </p:spPr>
        <p:txBody>
          <a:bodyPr/>
          <a:lstStyle/>
          <a:p>
            <a:pPr eaLnBrk="1" hangingPunct="1"/>
            <a:r>
              <a:rPr lang="en-US" sz="4000" dirty="0" smtClean="0">
                <a:solidFill>
                  <a:srgbClr val="009900"/>
                </a:solidFill>
                <a:latin typeface="Arial" charset="0"/>
                <a:cs typeface="Arial" charset="0"/>
              </a:rPr>
              <a:t>Emergency Management</a:t>
            </a:r>
          </a:p>
        </p:txBody>
      </p:sp>
      <p:sp>
        <p:nvSpPr>
          <p:cNvPr id="2" name="TextBox 1"/>
          <p:cNvSpPr txBox="1"/>
          <p:nvPr/>
        </p:nvSpPr>
        <p:spPr bwMode="auto">
          <a:xfrm>
            <a:off x="609600" y="1641663"/>
            <a:ext cx="8305800" cy="4031873"/>
          </a:xfrm>
          <a:prstGeom prst="rect">
            <a:avLst/>
          </a:prstGeom>
          <a:noFill/>
          <a:ln w="28575">
            <a:noFill/>
            <a:miter lim="800000"/>
            <a:headEnd/>
            <a:tailEnd/>
          </a:ln>
        </p:spPr>
        <p:txBody>
          <a:bodyPr wrap="square" rtlCol="0" anchor="ctr">
            <a:spAutoFit/>
          </a:bodyPr>
          <a:lstStyle/>
          <a:p>
            <a:pPr eaLnBrk="0" hangingPunct="0"/>
            <a:r>
              <a:rPr lang="en-US" sz="2400" kern="0" dirty="0" smtClean="0">
                <a:solidFill>
                  <a:schemeClr val="tx2"/>
                </a:solidFill>
                <a:latin typeface="Arial" pitchFamily="34" charset="0"/>
                <a:ea typeface="+mj-ea"/>
                <a:cs typeface="Arial" pitchFamily="34" charset="0"/>
              </a:rPr>
              <a:t>May be housed in:</a:t>
            </a:r>
          </a:p>
          <a:p>
            <a:pPr marL="800100" lvl="1" indent="-342900" eaLnBrk="0" hangingPunct="0">
              <a:buFont typeface="Arial" panose="020B0604020202020204" pitchFamily="34" charset="0"/>
              <a:buChar char="•"/>
            </a:pPr>
            <a:r>
              <a:rPr lang="en-US" sz="2000" kern="0" dirty="0" smtClean="0">
                <a:solidFill>
                  <a:schemeClr val="tx2"/>
                </a:solidFill>
                <a:latin typeface="Arial" pitchFamily="34" charset="0"/>
                <a:ea typeface="+mj-ea"/>
                <a:cs typeface="Arial" pitchFamily="34" charset="0"/>
              </a:rPr>
              <a:t>County Administration</a:t>
            </a:r>
          </a:p>
          <a:p>
            <a:pPr marL="800100" lvl="1" indent="-342900" eaLnBrk="0" hangingPunct="0">
              <a:buFont typeface="Arial" panose="020B0604020202020204" pitchFamily="34" charset="0"/>
              <a:buChar char="•"/>
            </a:pPr>
            <a:r>
              <a:rPr lang="en-US" sz="2000" kern="0" dirty="0" smtClean="0">
                <a:solidFill>
                  <a:schemeClr val="tx2"/>
                </a:solidFill>
                <a:latin typeface="Arial" pitchFamily="34" charset="0"/>
                <a:ea typeface="+mj-ea"/>
                <a:cs typeface="Arial" pitchFamily="34" charset="0"/>
              </a:rPr>
              <a:t>Fire Department</a:t>
            </a:r>
          </a:p>
          <a:p>
            <a:pPr marL="800100" lvl="1" indent="-342900" eaLnBrk="0" hangingPunct="0">
              <a:buFont typeface="Arial" panose="020B0604020202020204" pitchFamily="34" charset="0"/>
              <a:buChar char="•"/>
            </a:pPr>
            <a:r>
              <a:rPr lang="en-US" sz="2000" kern="0" dirty="0" smtClean="0">
                <a:solidFill>
                  <a:schemeClr val="tx2"/>
                </a:solidFill>
                <a:latin typeface="Arial" pitchFamily="34" charset="0"/>
                <a:ea typeface="+mj-ea"/>
                <a:cs typeface="Arial" pitchFamily="34" charset="0"/>
              </a:rPr>
              <a:t>Law Enforcement</a:t>
            </a:r>
          </a:p>
          <a:p>
            <a:pPr lvl="1" eaLnBrk="0" hangingPunct="0"/>
            <a:endParaRPr lang="en-US" sz="2400" kern="0" dirty="0" smtClean="0">
              <a:solidFill>
                <a:schemeClr val="tx2"/>
              </a:solidFill>
              <a:latin typeface="Arial" pitchFamily="34" charset="0"/>
              <a:ea typeface="+mj-ea"/>
              <a:cs typeface="Arial" pitchFamily="34" charset="0"/>
            </a:endParaRPr>
          </a:p>
          <a:p>
            <a:pPr eaLnBrk="0" hangingPunct="0"/>
            <a:r>
              <a:rPr lang="en-US" sz="2400" kern="0" dirty="0" smtClean="0">
                <a:solidFill>
                  <a:schemeClr val="tx2"/>
                </a:solidFill>
                <a:latin typeface="Arial" pitchFamily="34" charset="0"/>
                <a:ea typeface="+mj-ea"/>
                <a:cs typeface="Arial" pitchFamily="34" charset="0"/>
              </a:rPr>
              <a:t>Help pre-plan during various phases of emergency management:</a:t>
            </a:r>
          </a:p>
          <a:p>
            <a:pPr marL="800100" lvl="1" indent="-342900" eaLnBrk="0" hangingPunct="0">
              <a:buFont typeface="Arial" panose="020B0604020202020204" pitchFamily="34" charset="0"/>
              <a:buChar char="•"/>
            </a:pPr>
            <a:r>
              <a:rPr lang="en-US" sz="2000" kern="0" dirty="0" smtClean="0">
                <a:solidFill>
                  <a:schemeClr val="tx2"/>
                </a:solidFill>
                <a:latin typeface="Arial" pitchFamily="34" charset="0"/>
                <a:ea typeface="+mj-ea"/>
                <a:cs typeface="Arial" pitchFamily="34" charset="0"/>
              </a:rPr>
              <a:t>Prevention</a:t>
            </a:r>
          </a:p>
          <a:p>
            <a:pPr marL="800100" lvl="1" indent="-342900" eaLnBrk="0" hangingPunct="0">
              <a:buFont typeface="Arial" panose="020B0604020202020204" pitchFamily="34" charset="0"/>
              <a:buChar char="•"/>
            </a:pPr>
            <a:r>
              <a:rPr lang="en-US" sz="2000" kern="0" dirty="0" smtClean="0">
                <a:solidFill>
                  <a:schemeClr val="tx2"/>
                </a:solidFill>
                <a:latin typeface="Arial" pitchFamily="34" charset="0"/>
                <a:cs typeface="Arial" pitchFamily="34" charset="0"/>
              </a:rPr>
              <a:t>Mitigation</a:t>
            </a:r>
          </a:p>
          <a:p>
            <a:pPr marL="800100" lvl="1" indent="-342900" eaLnBrk="0" hangingPunct="0">
              <a:buFont typeface="Arial" panose="020B0604020202020204" pitchFamily="34" charset="0"/>
              <a:buChar char="•"/>
            </a:pPr>
            <a:r>
              <a:rPr lang="en-US" sz="2000" kern="0" dirty="0" smtClean="0">
                <a:solidFill>
                  <a:schemeClr val="tx2"/>
                </a:solidFill>
                <a:latin typeface="Arial" pitchFamily="34" charset="0"/>
                <a:cs typeface="Arial" pitchFamily="34" charset="0"/>
              </a:rPr>
              <a:t>Preparedness</a:t>
            </a:r>
            <a:endParaRPr lang="en-US" sz="2000" kern="0" dirty="0">
              <a:solidFill>
                <a:schemeClr val="tx2"/>
              </a:solidFill>
              <a:latin typeface="Arial" pitchFamily="34" charset="0"/>
              <a:cs typeface="Arial" pitchFamily="34" charset="0"/>
            </a:endParaRPr>
          </a:p>
          <a:p>
            <a:pPr marL="800100" lvl="1" indent="-342900" eaLnBrk="0" hangingPunct="0">
              <a:buFont typeface="Arial" panose="020B0604020202020204" pitchFamily="34" charset="0"/>
              <a:buChar char="•"/>
            </a:pPr>
            <a:r>
              <a:rPr lang="en-US" sz="2000" kern="0" dirty="0" smtClean="0">
                <a:solidFill>
                  <a:schemeClr val="tx2"/>
                </a:solidFill>
                <a:latin typeface="Arial" pitchFamily="34" charset="0"/>
                <a:ea typeface="+mj-ea"/>
                <a:cs typeface="Arial" pitchFamily="34" charset="0"/>
              </a:rPr>
              <a:t>Response </a:t>
            </a:r>
          </a:p>
          <a:p>
            <a:pPr marL="800100" lvl="1" indent="-342900" eaLnBrk="0" hangingPunct="0">
              <a:buFont typeface="Arial" panose="020B0604020202020204" pitchFamily="34" charset="0"/>
              <a:buChar char="•"/>
            </a:pPr>
            <a:r>
              <a:rPr lang="en-US" sz="2000" kern="0" dirty="0" smtClean="0">
                <a:solidFill>
                  <a:schemeClr val="tx2"/>
                </a:solidFill>
                <a:latin typeface="Arial" pitchFamily="34" charset="0"/>
                <a:ea typeface="+mj-ea"/>
                <a:cs typeface="Arial" pitchFamily="34" charset="0"/>
              </a:rPr>
              <a:t>Recovery</a:t>
            </a:r>
            <a:endParaRPr lang="en-US" sz="2000" kern="0" dirty="0">
              <a:solidFill>
                <a:schemeClr val="tx2"/>
              </a:solidFill>
              <a:latin typeface="Arial" pitchFamily="34" charset="0"/>
              <a:ea typeface="+mj-ea"/>
              <a:cs typeface="Arial" pitchFamily="34" charset="0"/>
            </a:endParaRPr>
          </a:p>
        </p:txBody>
      </p:sp>
      <p:pic>
        <p:nvPicPr>
          <p:cNvPr id="8" name="Picture 7" descr="Prevention Mitigation, Preparedeness, Recovery, Response" title="emergency Management whe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700" y="3896982"/>
            <a:ext cx="2133600" cy="2143125"/>
          </a:xfrm>
          <a:prstGeom prst="rect">
            <a:avLst/>
          </a:prstGeom>
          <a:ln w="3175">
            <a:solidFill>
              <a:schemeClr val="tx1"/>
            </a:solidFill>
          </a:ln>
        </p:spPr>
      </p:pic>
    </p:spTree>
    <p:extLst>
      <p:ext uri="{BB962C8B-B14F-4D97-AF65-F5344CB8AC3E}">
        <p14:creationId xmlns:p14="http://schemas.microsoft.com/office/powerpoint/2010/main" val="423694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7162800" cy="1143000"/>
          </a:xfrm>
        </p:spPr>
        <p:txBody>
          <a:bodyPr/>
          <a:lstStyle/>
          <a:p>
            <a:pPr eaLnBrk="1" hangingPunct="1"/>
            <a:r>
              <a:rPr lang="en-US" sz="4000" dirty="0" smtClean="0">
                <a:solidFill>
                  <a:srgbClr val="009900"/>
                </a:solidFill>
                <a:latin typeface="Arial" charset="0"/>
                <a:cs typeface="Arial" charset="0"/>
              </a:rPr>
              <a:t>Rural Challenges</a:t>
            </a:r>
          </a:p>
        </p:txBody>
      </p:sp>
      <p:sp>
        <p:nvSpPr>
          <p:cNvPr id="7175" name="TextBox 7"/>
          <p:cNvSpPr txBox="1">
            <a:spLocks noChangeArrowheads="1"/>
          </p:cNvSpPr>
          <p:nvPr/>
        </p:nvSpPr>
        <p:spPr bwMode="auto">
          <a:xfrm>
            <a:off x="457200" y="1447800"/>
            <a:ext cx="82296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400" dirty="0" smtClean="0">
                <a:solidFill>
                  <a:schemeClr val="tx2"/>
                </a:solidFill>
              </a:rPr>
              <a:t>Remoteness and separation </a:t>
            </a:r>
          </a:p>
          <a:p>
            <a:pPr marL="1085850" lvl="1" indent="-342900">
              <a:buFont typeface="Arial" panose="020B0604020202020204" pitchFamily="34" charset="0"/>
              <a:buChar char="•"/>
            </a:pPr>
            <a:r>
              <a:rPr lang="en-US" sz="2000" dirty="0" smtClean="0">
                <a:solidFill>
                  <a:schemeClr val="tx2"/>
                </a:solidFill>
              </a:rPr>
              <a:t>Distance</a:t>
            </a:r>
          </a:p>
          <a:p>
            <a:pPr marL="1085850" lvl="1" indent="-342900">
              <a:buFont typeface="Arial" panose="020B0604020202020204" pitchFamily="34" charset="0"/>
              <a:buChar char="•"/>
            </a:pPr>
            <a:r>
              <a:rPr lang="en-US" sz="2000" dirty="0" smtClean="0">
                <a:solidFill>
                  <a:schemeClr val="tx2"/>
                </a:solidFill>
              </a:rPr>
              <a:t>Weather</a:t>
            </a:r>
          </a:p>
          <a:p>
            <a:pPr marL="1085850" lvl="1" indent="-342900">
              <a:buFont typeface="Arial" panose="020B0604020202020204" pitchFamily="34" charset="0"/>
              <a:buChar char="•"/>
            </a:pPr>
            <a:r>
              <a:rPr lang="en-US" sz="2000" dirty="0" smtClean="0">
                <a:solidFill>
                  <a:schemeClr val="tx2"/>
                </a:solidFill>
              </a:rPr>
              <a:t>Barriers</a:t>
            </a:r>
          </a:p>
          <a:p>
            <a:pPr marL="1085850" lvl="1" indent="-342900">
              <a:buFont typeface="Arial" panose="020B0604020202020204" pitchFamily="34" charset="0"/>
              <a:buChar char="•"/>
            </a:pPr>
            <a:r>
              <a:rPr lang="en-US" sz="2000" dirty="0" smtClean="0">
                <a:solidFill>
                  <a:schemeClr val="tx2"/>
                </a:solidFill>
              </a:rPr>
              <a:t>Entrapment </a:t>
            </a:r>
          </a:p>
          <a:p>
            <a:pPr lvl="1" indent="0"/>
            <a:endParaRPr lang="en-US" sz="1000" dirty="0" smtClean="0">
              <a:solidFill>
                <a:schemeClr val="tx2"/>
              </a:solidFill>
            </a:endParaRPr>
          </a:p>
          <a:p>
            <a:pPr marL="290513" indent="-290513">
              <a:buFont typeface="Arial" panose="020B0604020202020204" pitchFamily="34" charset="0"/>
              <a:buChar char="•"/>
            </a:pPr>
            <a:r>
              <a:rPr lang="en-US" sz="2400" dirty="0" smtClean="0">
                <a:solidFill>
                  <a:schemeClr val="tx2"/>
                </a:solidFill>
              </a:rPr>
              <a:t>Allocation of resources </a:t>
            </a:r>
          </a:p>
          <a:p>
            <a:pPr marL="685800" indent="-685800"/>
            <a:endParaRPr lang="en-US" sz="1000" dirty="0" smtClean="0">
              <a:solidFill>
                <a:schemeClr val="tx2"/>
              </a:solidFill>
            </a:endParaRPr>
          </a:p>
          <a:p>
            <a:pPr marL="228600" indent="-228600">
              <a:buFont typeface="Arial" panose="020B0604020202020204" pitchFamily="34" charset="0"/>
              <a:buChar char="•"/>
            </a:pPr>
            <a:r>
              <a:rPr lang="en-US" sz="2400" dirty="0" smtClean="0">
                <a:solidFill>
                  <a:schemeClr val="tx2"/>
                </a:solidFill>
              </a:rPr>
              <a:t>Number of residents </a:t>
            </a:r>
          </a:p>
          <a:p>
            <a:pPr marL="685800" indent="-685800"/>
            <a:endParaRPr lang="en-US" sz="1000" dirty="0" smtClean="0">
              <a:solidFill>
                <a:schemeClr val="tx2"/>
              </a:solidFill>
            </a:endParaRPr>
          </a:p>
          <a:p>
            <a:pPr marL="228600" indent="-228600">
              <a:buFont typeface="Arial" panose="020B0604020202020204" pitchFamily="34" charset="0"/>
              <a:buChar char="•"/>
            </a:pPr>
            <a:r>
              <a:rPr lang="en-US" sz="2400" dirty="0" smtClean="0">
                <a:solidFill>
                  <a:schemeClr val="tx2"/>
                </a:solidFill>
              </a:rPr>
              <a:t>Communication </a:t>
            </a:r>
          </a:p>
          <a:p>
            <a:pPr marL="1090613" lvl="1" indent="-342900">
              <a:buFont typeface="Arial" panose="020B0604020202020204" pitchFamily="34" charset="0"/>
              <a:buChar char="•"/>
            </a:pPr>
            <a:r>
              <a:rPr lang="en-US" sz="2000" dirty="0" smtClean="0">
                <a:solidFill>
                  <a:schemeClr val="tx2"/>
                </a:solidFill>
              </a:rPr>
              <a:t>Reduced outreach </a:t>
            </a:r>
          </a:p>
          <a:p>
            <a:pPr marL="1090613" lvl="1" indent="-342900">
              <a:buFont typeface="Arial" panose="020B0604020202020204" pitchFamily="34" charset="0"/>
              <a:buChar char="•"/>
            </a:pPr>
            <a:r>
              <a:rPr lang="en-US" sz="2000" dirty="0" smtClean="0">
                <a:solidFill>
                  <a:schemeClr val="tx2"/>
                </a:solidFill>
              </a:rPr>
              <a:t>Warning systems are often absent or neglected </a:t>
            </a:r>
          </a:p>
          <a:p>
            <a:pPr marL="1090613" lvl="1" indent="-342900">
              <a:buFont typeface="Arial" panose="020B0604020202020204" pitchFamily="34" charset="0"/>
              <a:buChar char="•"/>
            </a:pPr>
            <a:r>
              <a:rPr lang="en-US" sz="2000" dirty="0" smtClean="0">
                <a:solidFill>
                  <a:schemeClr val="tx2"/>
                </a:solidFill>
              </a:rPr>
              <a:t>Burden on the individual to access emergency information</a:t>
            </a:r>
          </a:p>
          <a:p>
            <a:pPr marL="1090613" lvl="1" indent="-342900">
              <a:buFont typeface="Arial" panose="020B0604020202020204" pitchFamily="34" charset="0"/>
              <a:buChar char="•"/>
            </a:pPr>
            <a:endParaRPr lang="en-US" sz="1000" dirty="0" smtClean="0">
              <a:solidFill>
                <a:schemeClr val="tx2"/>
              </a:solidFill>
            </a:endParaRPr>
          </a:p>
          <a:p>
            <a:pPr marL="228600" indent="-228600">
              <a:buFont typeface="Arial" panose="020B0604020202020204" pitchFamily="34" charset="0"/>
              <a:buChar char="•"/>
            </a:pPr>
            <a:r>
              <a:rPr lang="en-US" sz="2400" dirty="0" smtClean="0">
                <a:solidFill>
                  <a:schemeClr val="tx2"/>
                </a:solidFill>
              </a:rPr>
              <a:t>Others?</a:t>
            </a:r>
            <a:endParaRPr lang="en-US" sz="2400" dirty="0">
              <a:solidFill>
                <a:schemeClr val="tx2"/>
              </a:solidFill>
            </a:endParaRPr>
          </a:p>
        </p:txBody>
      </p:sp>
      <p:pic>
        <p:nvPicPr>
          <p:cNvPr id="3" name="Picture 2" title="Barn in a mead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0" y="2057400"/>
            <a:ext cx="4229100" cy="2698569"/>
          </a:xfrm>
          <a:prstGeom prst="rect">
            <a:avLst/>
          </a:prstGeom>
        </p:spPr>
      </p:pic>
    </p:spTree>
    <p:extLst>
      <p:ext uri="{BB962C8B-B14F-4D97-AF65-F5344CB8AC3E}">
        <p14:creationId xmlns:p14="http://schemas.microsoft.com/office/powerpoint/2010/main" val="1624444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Risk Assessment</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524000"/>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a:buFont typeface="Arial" panose="020B0604020202020204" pitchFamily="34" charset="0"/>
              <a:buChar char="•"/>
            </a:pPr>
            <a:r>
              <a:rPr lang="en-US" sz="2000" dirty="0" smtClean="0">
                <a:solidFill>
                  <a:schemeClr val="tx2"/>
                </a:solidFill>
              </a:rPr>
              <a:t>Natural Disasters/Emergencies</a:t>
            </a:r>
          </a:p>
          <a:p>
            <a:pPr marL="228600" indent="-228600">
              <a:buFont typeface="Arial" panose="020B0604020202020204" pitchFamily="34" charset="0"/>
              <a:buChar char="•"/>
            </a:pPr>
            <a:r>
              <a:rPr lang="en-US" sz="2000" dirty="0" smtClean="0">
                <a:solidFill>
                  <a:schemeClr val="tx2"/>
                </a:solidFill>
              </a:rPr>
              <a:t>Man Made Disasters/Emergencies</a:t>
            </a:r>
          </a:p>
          <a:p>
            <a:pPr marL="228600" indent="-228600">
              <a:buFont typeface="Arial" panose="020B0604020202020204" pitchFamily="34" charset="0"/>
              <a:buChar char="•"/>
            </a:pPr>
            <a:r>
              <a:rPr lang="en-US" sz="2000" dirty="0" smtClean="0">
                <a:solidFill>
                  <a:schemeClr val="tx2"/>
                </a:solidFill>
              </a:rPr>
              <a:t>Medical Emergencies</a:t>
            </a:r>
          </a:p>
          <a:p>
            <a:pPr marL="228600" indent="-228600">
              <a:buFont typeface="Arial" panose="020B0604020202020204" pitchFamily="34" charset="0"/>
              <a:buChar char="•"/>
            </a:pPr>
            <a:r>
              <a:rPr lang="en-US" sz="2000" dirty="0" smtClean="0">
                <a:solidFill>
                  <a:schemeClr val="tx2"/>
                </a:solidFill>
              </a:rPr>
              <a:t>Work-Related Emergencies</a:t>
            </a:r>
            <a:endParaRPr lang="en-US" sz="2000" dirty="0">
              <a:solidFill>
                <a:schemeClr val="tx2"/>
              </a:solidFill>
            </a:endParaRPr>
          </a:p>
        </p:txBody>
      </p:sp>
      <p:pic>
        <p:nvPicPr>
          <p:cNvPr id="2" name="Picture 1" title="Manage your Risk Dice"/>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953000" y="2286000"/>
            <a:ext cx="3276600" cy="2895600"/>
          </a:xfrm>
          <a:prstGeom prst="rect">
            <a:avLst/>
          </a:prstGeom>
        </p:spPr>
      </p:pic>
    </p:spTree>
    <p:extLst>
      <p:ext uri="{BB962C8B-B14F-4D97-AF65-F5344CB8AC3E}">
        <p14:creationId xmlns:p14="http://schemas.microsoft.com/office/powerpoint/2010/main" val="494301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610600" cy="1143000"/>
          </a:xfrm>
        </p:spPr>
        <p:txBody>
          <a:bodyPr/>
          <a:lstStyle/>
          <a:p>
            <a:pPr eaLnBrk="1" hangingPunct="1"/>
            <a:r>
              <a:rPr lang="en-US" sz="4000" dirty="0" smtClean="0">
                <a:solidFill>
                  <a:srgbClr val="009900"/>
                </a:solidFill>
              </a:rPr>
              <a:t>Natural Disasters/Emergencies</a:t>
            </a:r>
            <a:endParaRPr lang="en-US" sz="4000" dirty="0" smtClean="0">
              <a:solidFill>
                <a:srgbClr val="009900"/>
              </a:solidFill>
              <a:latin typeface="Arial" charset="0"/>
              <a:cs typeface="Arial" charset="0"/>
            </a:endParaRPr>
          </a:p>
        </p:txBody>
      </p:sp>
      <p:sp>
        <p:nvSpPr>
          <p:cNvPr id="7175" name="TextBox 7"/>
          <p:cNvSpPr txBox="1">
            <a:spLocks noChangeArrowheads="1"/>
          </p:cNvSpPr>
          <p:nvPr/>
        </p:nvSpPr>
        <p:spPr bwMode="auto">
          <a:xfrm>
            <a:off x="457200" y="1371600"/>
            <a:ext cx="82296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lvl="1" indent="-228600">
              <a:buFont typeface="Arial" panose="020B0604020202020204" pitchFamily="34" charset="0"/>
              <a:buChar char="•"/>
            </a:pPr>
            <a:r>
              <a:rPr lang="en-US" sz="2000" dirty="0">
                <a:solidFill>
                  <a:schemeClr val="tx2"/>
                </a:solidFill>
              </a:rPr>
              <a:t>Drought</a:t>
            </a:r>
          </a:p>
          <a:p>
            <a:pPr marL="228600" lvl="1" indent="-228600">
              <a:buFont typeface="Arial" panose="020B0604020202020204" pitchFamily="34" charset="0"/>
              <a:buChar char="•"/>
            </a:pPr>
            <a:r>
              <a:rPr lang="en-US" sz="2000" dirty="0">
                <a:solidFill>
                  <a:schemeClr val="tx2"/>
                </a:solidFill>
              </a:rPr>
              <a:t>Earthquakes</a:t>
            </a:r>
          </a:p>
          <a:p>
            <a:pPr marL="228600" lvl="1" indent="-228600">
              <a:buFont typeface="Arial" panose="020B0604020202020204" pitchFamily="34" charset="0"/>
              <a:buChar char="•"/>
            </a:pPr>
            <a:r>
              <a:rPr lang="en-US" sz="2000" dirty="0">
                <a:solidFill>
                  <a:schemeClr val="tx2"/>
                </a:solidFill>
              </a:rPr>
              <a:t>Extreme Heat</a:t>
            </a:r>
          </a:p>
          <a:p>
            <a:pPr marL="228600" lvl="1" indent="-228600">
              <a:buFont typeface="Arial" panose="020B0604020202020204" pitchFamily="34" charset="0"/>
              <a:buChar char="•"/>
            </a:pPr>
            <a:r>
              <a:rPr lang="en-US" sz="2000" dirty="0">
                <a:solidFill>
                  <a:schemeClr val="tx2"/>
                </a:solidFill>
              </a:rPr>
              <a:t>Floods</a:t>
            </a:r>
          </a:p>
          <a:p>
            <a:pPr marL="228600" lvl="1" indent="-228600">
              <a:buFont typeface="Arial" panose="020B0604020202020204" pitchFamily="34" charset="0"/>
              <a:buChar char="•"/>
            </a:pPr>
            <a:r>
              <a:rPr lang="en-US" sz="2000" dirty="0">
                <a:solidFill>
                  <a:schemeClr val="tx2"/>
                </a:solidFill>
              </a:rPr>
              <a:t>Hurricanes</a:t>
            </a:r>
          </a:p>
          <a:p>
            <a:pPr marL="228600" lvl="1" indent="-228600">
              <a:buFont typeface="Arial" panose="020B0604020202020204" pitchFamily="34" charset="0"/>
              <a:buChar char="•"/>
            </a:pPr>
            <a:r>
              <a:rPr lang="en-US" sz="2000" dirty="0">
                <a:solidFill>
                  <a:schemeClr val="tx2"/>
                </a:solidFill>
              </a:rPr>
              <a:t>Landslide and Debris </a:t>
            </a:r>
            <a:r>
              <a:rPr lang="en-US" sz="2000" dirty="0" smtClean="0">
                <a:solidFill>
                  <a:schemeClr val="tx2"/>
                </a:solidFill>
              </a:rPr>
              <a:t>Flow</a:t>
            </a:r>
          </a:p>
          <a:p>
            <a:pPr marL="228600" lvl="1" indent="-228600">
              <a:buFont typeface="Arial" panose="020B0604020202020204" pitchFamily="34" charset="0"/>
              <a:buChar char="•"/>
            </a:pPr>
            <a:r>
              <a:rPr lang="en-US" sz="2000" dirty="0" smtClean="0">
                <a:solidFill>
                  <a:schemeClr val="tx2"/>
                </a:solidFill>
              </a:rPr>
              <a:t>Power Outage</a:t>
            </a:r>
            <a:endParaRPr lang="en-US" sz="2000" dirty="0">
              <a:solidFill>
                <a:schemeClr val="tx2"/>
              </a:solidFill>
            </a:endParaRPr>
          </a:p>
          <a:p>
            <a:pPr marL="228600" lvl="1" indent="-228600">
              <a:buFont typeface="Arial" panose="020B0604020202020204" pitchFamily="34" charset="0"/>
              <a:buChar char="•"/>
            </a:pPr>
            <a:r>
              <a:rPr lang="en-US" sz="2000" dirty="0">
                <a:solidFill>
                  <a:schemeClr val="tx2"/>
                </a:solidFill>
              </a:rPr>
              <a:t>Severe Weather</a:t>
            </a:r>
          </a:p>
          <a:p>
            <a:pPr marL="228600" lvl="1" indent="-228600">
              <a:buFont typeface="Arial" panose="020B0604020202020204" pitchFamily="34" charset="0"/>
              <a:buChar char="•"/>
            </a:pPr>
            <a:r>
              <a:rPr lang="en-US" sz="2000" dirty="0">
                <a:solidFill>
                  <a:schemeClr val="tx2"/>
                </a:solidFill>
              </a:rPr>
              <a:t>Space</a:t>
            </a:r>
          </a:p>
          <a:p>
            <a:pPr marL="228600" lvl="1" indent="-228600">
              <a:buFont typeface="Arial" panose="020B0604020202020204" pitchFamily="34" charset="0"/>
              <a:buChar char="•"/>
            </a:pPr>
            <a:r>
              <a:rPr lang="en-US" sz="2000" dirty="0">
                <a:solidFill>
                  <a:schemeClr val="tx2"/>
                </a:solidFill>
              </a:rPr>
              <a:t>Thunderstorms and Lightning</a:t>
            </a:r>
          </a:p>
          <a:p>
            <a:pPr marL="228600" lvl="1" indent="-228600">
              <a:buFont typeface="Arial" panose="020B0604020202020204" pitchFamily="34" charset="0"/>
              <a:buChar char="•"/>
            </a:pPr>
            <a:r>
              <a:rPr lang="en-US" sz="2000" dirty="0" smtClean="0">
                <a:solidFill>
                  <a:schemeClr val="tx2"/>
                </a:solidFill>
              </a:rPr>
              <a:t>Tornadoes</a:t>
            </a:r>
            <a:endParaRPr lang="en-US" sz="2000" dirty="0">
              <a:solidFill>
                <a:schemeClr val="tx2"/>
              </a:solidFill>
            </a:endParaRPr>
          </a:p>
          <a:p>
            <a:pPr marL="228600" lvl="1" indent="-228600">
              <a:buFont typeface="Arial" panose="020B0604020202020204" pitchFamily="34" charset="0"/>
              <a:buChar char="•"/>
            </a:pPr>
            <a:r>
              <a:rPr lang="en-US" sz="2000" dirty="0">
                <a:solidFill>
                  <a:schemeClr val="tx2"/>
                </a:solidFill>
              </a:rPr>
              <a:t>Tsunamis</a:t>
            </a:r>
          </a:p>
          <a:p>
            <a:pPr marL="228600" lvl="1" indent="-228600">
              <a:buFont typeface="Arial" panose="020B0604020202020204" pitchFamily="34" charset="0"/>
              <a:buChar char="•"/>
            </a:pPr>
            <a:r>
              <a:rPr lang="en-US" sz="2000" dirty="0">
                <a:solidFill>
                  <a:schemeClr val="tx2"/>
                </a:solidFill>
              </a:rPr>
              <a:t>Volcanoes</a:t>
            </a:r>
          </a:p>
          <a:p>
            <a:pPr marL="228600" lvl="1" indent="-228600">
              <a:buFont typeface="Arial" panose="020B0604020202020204" pitchFamily="34" charset="0"/>
              <a:buChar char="•"/>
            </a:pPr>
            <a:r>
              <a:rPr lang="en-US" sz="2000" dirty="0" smtClean="0">
                <a:solidFill>
                  <a:schemeClr val="tx2"/>
                </a:solidFill>
              </a:rPr>
              <a:t>Wildfires</a:t>
            </a:r>
          </a:p>
          <a:p>
            <a:pPr marL="228600" lvl="1" indent="-228600"/>
            <a:endParaRPr lang="en-US" sz="400" dirty="0">
              <a:solidFill>
                <a:schemeClr val="tx2"/>
              </a:solidFill>
            </a:endParaRPr>
          </a:p>
          <a:p>
            <a:pPr marL="228600" lvl="1" indent="-228600">
              <a:buFont typeface="Arial" panose="020B0604020202020204" pitchFamily="34" charset="0"/>
              <a:buChar char="•"/>
            </a:pPr>
            <a:r>
              <a:rPr lang="en-US" sz="2000" dirty="0">
                <a:solidFill>
                  <a:schemeClr val="tx2"/>
                </a:solidFill>
              </a:rPr>
              <a:t>Winter Storms and Extreme Cold</a:t>
            </a:r>
          </a:p>
        </p:txBody>
      </p:sp>
    </p:spTree>
    <p:extLst>
      <p:ext uri="{BB962C8B-B14F-4D97-AF65-F5344CB8AC3E}">
        <p14:creationId xmlns:p14="http://schemas.microsoft.com/office/powerpoint/2010/main" val="1123932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TP PPT Template.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anchor="ctr"/>
      <a:lstStyle>
        <a:defPPr algn="ctr">
          <a:defRPr sz="4800" b="1"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solidFill>
          <a:srgbClr val="800080">
            <a:alpha val="69804"/>
          </a:srgbClr>
        </a:solidFill>
        <a:ln w="28575">
          <a:solidFill>
            <a:srgbClr val="000000"/>
          </a:solidFill>
          <a:miter lim="800000"/>
          <a:headEnd/>
          <a:tailEnd/>
        </a:ln>
      </a:spPr>
      <a:bodyPr anchor="ctr"/>
      <a:lstStyle>
        <a:defPPr algn="ctr" eaLnBrk="0" hangingPunct="0">
          <a:defRPr sz="4800" b="1" kern="0" dirty="0">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16559</TotalTime>
  <Words>2306</Words>
  <Application>Microsoft Office PowerPoint</Application>
  <PresentationFormat>On-screen Show (4:3)</PresentationFormat>
  <Paragraphs>618</Paragraphs>
  <Slides>56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1_ATP PPT Template.2011</vt:lpstr>
      <vt:lpstr>  </vt:lpstr>
      <vt:lpstr>What We Are Going To Cover</vt:lpstr>
      <vt:lpstr>What is Emergency Preparedness?</vt:lpstr>
      <vt:lpstr>Making a Plan</vt:lpstr>
      <vt:lpstr>What Should Be Considered</vt:lpstr>
      <vt:lpstr>Emergency Management</vt:lpstr>
      <vt:lpstr>Rural Challenges</vt:lpstr>
      <vt:lpstr>Risk Assessment</vt:lpstr>
      <vt:lpstr>Natural Disasters/Emergencies</vt:lpstr>
      <vt:lpstr>Man Made Disasters/Emergencies</vt:lpstr>
      <vt:lpstr>Power Outages</vt:lpstr>
      <vt:lpstr>Medical Emergencies</vt:lpstr>
      <vt:lpstr>Work-Related Emergencies </vt:lpstr>
      <vt:lpstr>Work-Related Emergencies continued</vt:lpstr>
      <vt:lpstr>Personal &amp; Family Disasters/Disruptions</vt:lpstr>
      <vt:lpstr>Season-Specific Preparations</vt:lpstr>
      <vt:lpstr>Personal Assessment</vt:lpstr>
      <vt:lpstr>C-MIST</vt:lpstr>
      <vt:lpstr>C-MIST</vt:lpstr>
      <vt:lpstr>C-MIST</vt:lpstr>
      <vt:lpstr>C-MIST</vt:lpstr>
      <vt:lpstr>Disability Implications</vt:lpstr>
      <vt:lpstr>Shelter-in-Place vs. Evacuation</vt:lpstr>
      <vt:lpstr>Shelter-in-Place vs. Evacuation</vt:lpstr>
      <vt:lpstr>Shelter-in-Place vs. Evacuation</vt:lpstr>
      <vt:lpstr>Shelter In Place vs Evacuation</vt:lpstr>
      <vt:lpstr>Evacuation Plans</vt:lpstr>
      <vt:lpstr>Reasonable Accommodations</vt:lpstr>
      <vt:lpstr>Personal Support Network</vt:lpstr>
      <vt:lpstr>Personal Support Network</vt:lpstr>
      <vt:lpstr>Communication Strategies</vt:lpstr>
      <vt:lpstr>Emergency Contacts</vt:lpstr>
      <vt:lpstr>Public Safety Answering Points (PSAPs)</vt:lpstr>
      <vt:lpstr>Mitch &amp; Lauren</vt:lpstr>
      <vt:lpstr>Medical Emergency Message</vt:lpstr>
      <vt:lpstr>Fire Message</vt:lpstr>
      <vt:lpstr>Gas Leak/Utility Message</vt:lpstr>
      <vt:lpstr>Police Emergency Message</vt:lpstr>
      <vt:lpstr>Police Non-Emergency Message</vt:lpstr>
      <vt:lpstr>Practice, Practice, Practice</vt:lpstr>
      <vt:lpstr>Low Tech Solutions</vt:lpstr>
      <vt:lpstr>Communication Arm Bands</vt:lpstr>
      <vt:lpstr>Pack an Emergency Kit</vt:lpstr>
      <vt:lpstr>Medical Information</vt:lpstr>
      <vt:lpstr>Important Papers</vt:lpstr>
      <vt:lpstr>Disability-Related Supplies &amp; Equipment</vt:lpstr>
      <vt:lpstr>Assistive Technology</vt:lpstr>
      <vt:lpstr>Service Animals &amp; Pets</vt:lpstr>
      <vt:lpstr>Livestock</vt:lpstr>
      <vt:lpstr>Action Steps</vt:lpstr>
      <vt:lpstr>Action Steps continued</vt:lpstr>
      <vt:lpstr>Action Steps continued</vt:lpstr>
      <vt:lpstr>AT Funding $ources</vt:lpstr>
      <vt:lpstr>Planning to Make a Plan  IS NOT A PLAN</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Kent</dc:creator>
  <cp:lastModifiedBy>Mary Olson</cp:lastModifiedBy>
  <cp:revision>866</cp:revision>
  <cp:lastPrinted>2013-02-13T15:19:31Z</cp:lastPrinted>
  <dcterms:created xsi:type="dcterms:W3CDTF">2008-10-02T21:48:11Z</dcterms:created>
  <dcterms:modified xsi:type="dcterms:W3CDTF">2018-10-26T18:16:21Z</dcterms:modified>
</cp:coreProperties>
</file>