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2"/>
  </p:notesMasterIdLst>
  <p:handoutMasterIdLst>
    <p:handoutMasterId r:id="rId23"/>
  </p:handoutMasterIdLst>
  <p:sldIdLst>
    <p:sldId id="256" r:id="rId2"/>
    <p:sldId id="358" r:id="rId3"/>
    <p:sldId id="548" r:id="rId4"/>
    <p:sldId id="359" r:id="rId5"/>
    <p:sldId id="361" r:id="rId6"/>
    <p:sldId id="538" r:id="rId7"/>
    <p:sldId id="540" r:id="rId8"/>
    <p:sldId id="539" r:id="rId9"/>
    <p:sldId id="543" r:id="rId10"/>
    <p:sldId id="547" r:id="rId11"/>
    <p:sldId id="535" r:id="rId12"/>
    <p:sldId id="541" r:id="rId13"/>
    <p:sldId id="533" r:id="rId14"/>
    <p:sldId id="534" r:id="rId15"/>
    <p:sldId id="496" r:id="rId16"/>
    <p:sldId id="536" r:id="rId17"/>
    <p:sldId id="537" r:id="rId18"/>
    <p:sldId id="497" r:id="rId19"/>
    <p:sldId id="527" r:id="rId20"/>
    <p:sldId id="471" r:id="rId21"/>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814" autoAdjust="0"/>
    <p:restoredTop sz="86409" autoAdjust="0"/>
  </p:normalViewPr>
  <p:slideViewPr>
    <p:cSldViewPr>
      <p:cViewPr varScale="1">
        <p:scale>
          <a:sx n="122" d="100"/>
          <a:sy n="122" d="100"/>
        </p:scale>
        <p:origin x="943" y="65"/>
      </p:cViewPr>
      <p:guideLst>
        <p:guide orient="horz" pos="2160"/>
        <p:guide pos="2880"/>
      </p:guideLst>
    </p:cSldViewPr>
  </p:slideViewPr>
  <p:outlineViewPr>
    <p:cViewPr>
      <p:scale>
        <a:sx n="33" d="100"/>
        <a:sy n="33" d="100"/>
      </p:scale>
      <p:origin x="0" y="-307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PWD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Akron</c:v>
                </c:pt>
                <c:pt idx="1">
                  <c:v>Cincinnati</c:v>
                </c:pt>
                <c:pt idx="2">
                  <c:v>Cleveland</c:v>
                </c:pt>
                <c:pt idx="3">
                  <c:v>Columbus</c:v>
                </c:pt>
                <c:pt idx="4">
                  <c:v>Dayton</c:v>
                </c:pt>
                <c:pt idx="5">
                  <c:v>Springfield</c:v>
                </c:pt>
                <c:pt idx="6">
                  <c:v>Toledo</c:v>
                </c:pt>
                <c:pt idx="7">
                  <c:v>Youngstown</c:v>
                </c:pt>
                <c:pt idx="8">
                  <c:v>Ohio</c:v>
                </c:pt>
                <c:pt idx="9">
                  <c:v>United States</c:v>
                </c:pt>
              </c:strCache>
            </c:strRef>
          </c:cat>
          <c:val>
            <c:numRef>
              <c:f>Sheet1!$B$2:$B$11</c:f>
              <c:numCache>
                <c:formatCode>General</c:formatCode>
                <c:ptCount val="10"/>
                <c:pt idx="0">
                  <c:v>9.1999999999999993</c:v>
                </c:pt>
                <c:pt idx="1">
                  <c:v>17.5</c:v>
                </c:pt>
                <c:pt idx="2">
                  <c:v>16.399999999999999</c:v>
                </c:pt>
                <c:pt idx="3">
                  <c:v>6.7</c:v>
                </c:pt>
                <c:pt idx="4">
                  <c:v>13.7</c:v>
                </c:pt>
                <c:pt idx="5">
                  <c:v>6.6</c:v>
                </c:pt>
                <c:pt idx="6">
                  <c:v>6.4</c:v>
                </c:pt>
                <c:pt idx="7">
                  <c:v>12.9</c:v>
                </c:pt>
                <c:pt idx="8">
                  <c:v>4.5999999999999996</c:v>
                </c:pt>
                <c:pt idx="9">
                  <c:v>5.7</c:v>
                </c:pt>
              </c:numCache>
            </c:numRef>
          </c:val>
          <c:extLst xmlns:c16r2="http://schemas.microsoft.com/office/drawing/2015/06/chart">
            <c:ext xmlns:c16="http://schemas.microsoft.com/office/drawing/2014/chart" uri="{C3380CC4-5D6E-409C-BE32-E72D297353CC}">
              <c16:uniqueId val="{00000000-7222-E74A-AE62-38A417C5A414}"/>
            </c:ext>
          </c:extLst>
        </c:ser>
        <c:ser>
          <c:idx val="1"/>
          <c:order val="1"/>
          <c:tx>
            <c:strRef>
              <c:f>Sheet1!$C$1</c:f>
              <c:strCache>
                <c:ptCount val="1"/>
                <c:pt idx="0">
                  <c:v>% PWOD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Akron</c:v>
                </c:pt>
                <c:pt idx="1">
                  <c:v>Cincinnati</c:v>
                </c:pt>
                <c:pt idx="2">
                  <c:v>Cleveland</c:v>
                </c:pt>
                <c:pt idx="3">
                  <c:v>Columbus</c:v>
                </c:pt>
                <c:pt idx="4">
                  <c:v>Dayton</c:v>
                </c:pt>
                <c:pt idx="5">
                  <c:v>Springfield</c:v>
                </c:pt>
                <c:pt idx="6">
                  <c:v>Toledo</c:v>
                </c:pt>
                <c:pt idx="7">
                  <c:v>Youngstown</c:v>
                </c:pt>
                <c:pt idx="8">
                  <c:v>Ohio</c:v>
                </c:pt>
                <c:pt idx="9">
                  <c:v>United States</c:v>
                </c:pt>
              </c:strCache>
            </c:strRef>
          </c:cat>
          <c:val>
            <c:numRef>
              <c:f>Sheet1!$C$2:$C$11</c:f>
              <c:numCache>
                <c:formatCode>General</c:formatCode>
                <c:ptCount val="10"/>
                <c:pt idx="0">
                  <c:v>3.9</c:v>
                </c:pt>
                <c:pt idx="1">
                  <c:v>7.3</c:v>
                </c:pt>
                <c:pt idx="2">
                  <c:v>10</c:v>
                </c:pt>
                <c:pt idx="3">
                  <c:v>3</c:v>
                </c:pt>
                <c:pt idx="4">
                  <c:v>5.5</c:v>
                </c:pt>
                <c:pt idx="5">
                  <c:v>1</c:v>
                </c:pt>
                <c:pt idx="6">
                  <c:v>2.1</c:v>
                </c:pt>
                <c:pt idx="7">
                  <c:v>2.7</c:v>
                </c:pt>
                <c:pt idx="8">
                  <c:v>1.5</c:v>
                </c:pt>
                <c:pt idx="9">
                  <c:v>5.0999999999999996</c:v>
                </c:pt>
              </c:numCache>
            </c:numRef>
          </c:val>
          <c:extLst xmlns:c16r2="http://schemas.microsoft.com/office/drawing/2015/06/chart">
            <c:ext xmlns:c16="http://schemas.microsoft.com/office/drawing/2014/chart" uri="{C3380CC4-5D6E-409C-BE32-E72D297353CC}">
              <c16:uniqueId val="{00000001-7222-E74A-AE62-38A417C5A414}"/>
            </c:ext>
          </c:extLst>
        </c:ser>
        <c:dLbls>
          <c:dLblPos val="outEnd"/>
          <c:showLegendKey val="0"/>
          <c:showVal val="1"/>
          <c:showCatName val="0"/>
          <c:showSerName val="0"/>
          <c:showPercent val="0"/>
          <c:showBubbleSize val="0"/>
        </c:dLbls>
        <c:gapWidth val="219"/>
        <c:overlap val="-27"/>
        <c:axId val="481231120"/>
        <c:axId val="481230728"/>
      </c:barChart>
      <c:catAx>
        <c:axId val="4812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1230728"/>
        <c:crosses val="autoZero"/>
        <c:auto val="1"/>
        <c:lblAlgn val="ctr"/>
        <c:lblOffset val="100"/>
        <c:noMultiLvlLbl val="0"/>
      </c:catAx>
      <c:valAx>
        <c:axId val="481230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1231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PWD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Akron</c:v>
                </c:pt>
                <c:pt idx="1">
                  <c:v>Cincinnati</c:v>
                </c:pt>
                <c:pt idx="2">
                  <c:v>Cleveland</c:v>
                </c:pt>
                <c:pt idx="3">
                  <c:v>Columbus</c:v>
                </c:pt>
                <c:pt idx="4">
                  <c:v>Dayton</c:v>
                </c:pt>
                <c:pt idx="5">
                  <c:v>Springfield</c:v>
                </c:pt>
                <c:pt idx="6">
                  <c:v>Toledo</c:v>
                </c:pt>
                <c:pt idx="7">
                  <c:v>Youngstown</c:v>
                </c:pt>
                <c:pt idx="8">
                  <c:v>Ohio</c:v>
                </c:pt>
                <c:pt idx="9">
                  <c:v>United States</c:v>
                </c:pt>
              </c:strCache>
            </c:strRef>
          </c:cat>
          <c:val>
            <c:numRef>
              <c:f>Sheet1!$B$2:$B$11</c:f>
              <c:numCache>
                <c:formatCode>General</c:formatCode>
                <c:ptCount val="10"/>
                <c:pt idx="0">
                  <c:v>66.400000000000006</c:v>
                </c:pt>
                <c:pt idx="1">
                  <c:v>59.7</c:v>
                </c:pt>
                <c:pt idx="2">
                  <c:v>59.1</c:v>
                </c:pt>
                <c:pt idx="3">
                  <c:v>68.5</c:v>
                </c:pt>
                <c:pt idx="4">
                  <c:v>63.9</c:v>
                </c:pt>
                <c:pt idx="5">
                  <c:v>63.3</c:v>
                </c:pt>
                <c:pt idx="6">
                  <c:v>74.099999999999994</c:v>
                </c:pt>
                <c:pt idx="7">
                  <c:v>59.9</c:v>
                </c:pt>
                <c:pt idx="8">
                  <c:v>73.900000000000006</c:v>
                </c:pt>
                <c:pt idx="9">
                  <c:v>70.7</c:v>
                </c:pt>
              </c:numCache>
            </c:numRef>
          </c:val>
          <c:extLst xmlns:c16r2="http://schemas.microsoft.com/office/drawing/2015/06/chart">
            <c:ext xmlns:c16="http://schemas.microsoft.com/office/drawing/2014/chart" uri="{C3380CC4-5D6E-409C-BE32-E72D297353CC}">
              <c16:uniqueId val="{00000000-C3AA-DA49-B3F5-51AC15864113}"/>
            </c:ext>
          </c:extLst>
        </c:ser>
        <c:ser>
          <c:idx val="1"/>
          <c:order val="1"/>
          <c:tx>
            <c:strRef>
              <c:f>Sheet1!$C$1</c:f>
              <c:strCache>
                <c:ptCount val="1"/>
                <c:pt idx="0">
                  <c:v>% PWOD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Akron</c:v>
                </c:pt>
                <c:pt idx="1">
                  <c:v>Cincinnati</c:v>
                </c:pt>
                <c:pt idx="2">
                  <c:v>Cleveland</c:v>
                </c:pt>
                <c:pt idx="3">
                  <c:v>Columbus</c:v>
                </c:pt>
                <c:pt idx="4">
                  <c:v>Dayton</c:v>
                </c:pt>
                <c:pt idx="5">
                  <c:v>Springfield</c:v>
                </c:pt>
                <c:pt idx="6">
                  <c:v>Toledo</c:v>
                </c:pt>
                <c:pt idx="7">
                  <c:v>Youngstown</c:v>
                </c:pt>
                <c:pt idx="8">
                  <c:v>Ohio</c:v>
                </c:pt>
                <c:pt idx="9">
                  <c:v>United States</c:v>
                </c:pt>
              </c:strCache>
            </c:strRef>
          </c:cat>
          <c:val>
            <c:numRef>
              <c:f>Sheet1!$C$2:$C$11</c:f>
              <c:numCache>
                <c:formatCode>General</c:formatCode>
                <c:ptCount val="10"/>
                <c:pt idx="0">
                  <c:v>82.9</c:v>
                </c:pt>
                <c:pt idx="1">
                  <c:v>72.8</c:v>
                </c:pt>
                <c:pt idx="2">
                  <c:v>70.5</c:v>
                </c:pt>
                <c:pt idx="3">
                  <c:v>80.8</c:v>
                </c:pt>
                <c:pt idx="4">
                  <c:v>74.2</c:v>
                </c:pt>
                <c:pt idx="5">
                  <c:v>79.599999999999994</c:v>
                </c:pt>
                <c:pt idx="6">
                  <c:v>83.9</c:v>
                </c:pt>
                <c:pt idx="7">
                  <c:v>78.099999999999994</c:v>
                </c:pt>
                <c:pt idx="8">
                  <c:v>84</c:v>
                </c:pt>
                <c:pt idx="9">
                  <c:v>76.8</c:v>
                </c:pt>
              </c:numCache>
            </c:numRef>
          </c:val>
          <c:extLst xmlns:c16r2="http://schemas.microsoft.com/office/drawing/2015/06/chart">
            <c:ext xmlns:c16="http://schemas.microsoft.com/office/drawing/2014/chart" uri="{C3380CC4-5D6E-409C-BE32-E72D297353CC}">
              <c16:uniqueId val="{00000001-C3AA-DA49-B3F5-51AC15864113}"/>
            </c:ext>
          </c:extLst>
        </c:ser>
        <c:dLbls>
          <c:dLblPos val="outEnd"/>
          <c:showLegendKey val="0"/>
          <c:showVal val="1"/>
          <c:showCatName val="0"/>
          <c:showSerName val="0"/>
          <c:showPercent val="0"/>
          <c:showBubbleSize val="0"/>
        </c:dLbls>
        <c:gapWidth val="219"/>
        <c:overlap val="-27"/>
        <c:axId val="481232296"/>
        <c:axId val="481232688"/>
      </c:barChart>
      <c:catAx>
        <c:axId val="481232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1232688"/>
        <c:crosses val="autoZero"/>
        <c:auto val="1"/>
        <c:lblAlgn val="ctr"/>
        <c:lblOffset val="100"/>
        <c:noMultiLvlLbl val="0"/>
      </c:catAx>
      <c:valAx>
        <c:axId val="48123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1232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Sheet1!$A$2:$A$14</c:f>
              <c:strCache>
                <c:ptCount val="13"/>
                <c:pt idx="0">
                  <c:v>Albuquerque, NM</c:v>
                </c:pt>
                <c:pt idx="1">
                  <c:v>Baltimore, MD</c:v>
                </c:pt>
                <c:pt idx="2">
                  <c:v>Denver, CO</c:v>
                </c:pt>
                <c:pt idx="3">
                  <c:v>Detroit, MI</c:v>
                </c:pt>
                <c:pt idx="4">
                  <c:v>Fresno, CA</c:v>
                </c:pt>
                <c:pt idx="5">
                  <c:v>Las Vegas, NV</c:v>
                </c:pt>
                <c:pt idx="6">
                  <c:v>Memphis, TN</c:v>
                </c:pt>
                <c:pt idx="7">
                  <c:v>Milwaukee, WI</c:v>
                </c:pt>
                <c:pt idx="8">
                  <c:v>Nashville-Davidson, TN</c:v>
                </c:pt>
                <c:pt idx="9">
                  <c:v>Portland, OR</c:v>
                </c:pt>
                <c:pt idx="10">
                  <c:v>Seattle, WA</c:v>
                </c:pt>
                <c:pt idx="11">
                  <c:v>Tucson, AZ</c:v>
                </c:pt>
                <c:pt idx="12">
                  <c:v>Washington, DC</c:v>
                </c:pt>
              </c:strCache>
            </c:strRef>
          </c:cat>
          <c:val>
            <c:numRef>
              <c:f>Sheet1!$B$2:$B$14</c:f>
              <c:numCache>
                <c:formatCode>0.00</c:formatCode>
                <c:ptCount val="13"/>
                <c:pt idx="0">
                  <c:v>67</c:v>
                </c:pt>
                <c:pt idx="1">
                  <c:v>16</c:v>
                </c:pt>
                <c:pt idx="2">
                  <c:v>76</c:v>
                </c:pt>
                <c:pt idx="3">
                  <c:v>34</c:v>
                </c:pt>
                <c:pt idx="4">
                  <c:v>76</c:v>
                </c:pt>
                <c:pt idx="5">
                  <c:v>64</c:v>
                </c:pt>
                <c:pt idx="6">
                  <c:v>40</c:v>
                </c:pt>
                <c:pt idx="7">
                  <c:v>60</c:v>
                </c:pt>
                <c:pt idx="8">
                  <c:v>35</c:v>
                </c:pt>
                <c:pt idx="9">
                  <c:v>66</c:v>
                </c:pt>
                <c:pt idx="10">
                  <c:v>60</c:v>
                </c:pt>
                <c:pt idx="11">
                  <c:v>47</c:v>
                </c:pt>
                <c:pt idx="12">
                  <c:v>87</c:v>
                </c:pt>
              </c:numCache>
            </c:numRef>
          </c:val>
          <c:extLst xmlns:c16r2="http://schemas.microsoft.com/office/drawing/2015/06/chart">
            <c:ext xmlns:c16="http://schemas.microsoft.com/office/drawing/2014/chart" uri="{C3380CC4-5D6E-409C-BE32-E72D297353CC}">
              <c16:uniqueId val="{00000000-D7A5-4241-AA4D-0346306B0D6F}"/>
            </c:ext>
          </c:extLst>
        </c:ser>
        <c:dLbls>
          <c:showLegendKey val="0"/>
          <c:showVal val="0"/>
          <c:showCatName val="0"/>
          <c:showSerName val="0"/>
          <c:showPercent val="0"/>
          <c:showBubbleSize val="0"/>
        </c:dLbls>
        <c:gapWidth val="219"/>
        <c:overlap val="-27"/>
        <c:axId val="238198712"/>
        <c:axId val="238200280"/>
      </c:barChart>
      <c:catAx>
        <c:axId val="23819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200280"/>
        <c:crosses val="autoZero"/>
        <c:auto val="1"/>
        <c:lblAlgn val="ctr"/>
        <c:lblOffset val="100"/>
        <c:tickLblSkip val="1"/>
        <c:noMultiLvlLbl val="0"/>
      </c:catAx>
      <c:valAx>
        <c:axId val="238200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198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40417F-63F5-4DCE-A962-B250A36EBB09}" type="datetimeFigureOut">
              <a:rPr lang="en-US" smtClean="0"/>
              <a:pPr/>
              <a:t>9/21/2018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3D5838-755B-44C0-AD49-8A3E21B80C54}" type="slidenum">
              <a:rPr lang="en-US" smtClean="0"/>
              <a:pPr/>
              <a:t>‹#›</a:t>
            </a:fld>
            <a:endParaRPr lang="en-US" dirty="0"/>
          </a:p>
        </p:txBody>
      </p:sp>
    </p:spTree>
    <p:extLst>
      <p:ext uri="{BB962C8B-B14F-4D97-AF65-F5344CB8AC3E}">
        <p14:creationId xmlns:p14="http://schemas.microsoft.com/office/powerpoint/2010/main" val="4002881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FB19EF-B338-48A9-83F6-1948F3CC7364}" type="datetimeFigureOut">
              <a:rPr lang="en-US" smtClean="0"/>
              <a:pPr/>
              <a:t>9/21/2018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557EF-172E-4D58-901E-E4173EC3A75A}" type="slidenum">
              <a:rPr lang="en-US" smtClean="0"/>
              <a:pPr/>
              <a:t>‹#›</a:t>
            </a:fld>
            <a:endParaRPr lang="en-US" dirty="0"/>
          </a:p>
        </p:txBody>
      </p:sp>
    </p:spTree>
    <p:extLst>
      <p:ext uri="{BB962C8B-B14F-4D97-AF65-F5344CB8AC3E}">
        <p14:creationId xmlns:p14="http://schemas.microsoft.com/office/powerpoint/2010/main" val="3153165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557EF-172E-4D58-901E-E4173EC3A75A}" type="slidenum">
              <a:rPr lang="en-US" smtClean="0"/>
              <a:pPr/>
              <a:t>1</a:t>
            </a:fld>
            <a:endParaRPr lang="en-US" dirty="0"/>
          </a:p>
        </p:txBody>
      </p:sp>
    </p:spTree>
    <p:extLst>
      <p:ext uri="{BB962C8B-B14F-4D97-AF65-F5344CB8AC3E}">
        <p14:creationId xmlns:p14="http://schemas.microsoft.com/office/powerpoint/2010/main" val="1704821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depicts two United States maps side by side with the map on the left showing people with disabilities who commute by car and on the right people without disabilities who commute by car. States are portrayed on a color gradient with the darker the color indicating a higher percentage of people commuting by car and lighter color a lower percentage of people commuting by car. The map of people with disabilities as a whole is lighter indicating that use of private car for work is lower among people with disabilities throughout the country than people without disabilities. For people with disabilities, lower percentages of commuting by car alone are shown in a light color (30.3 to 67.1%) in California, Oregon, Montana, Minnesota, New York, Massachusetts with high percentages noted in Missouri and Alabama (78.6 to 86.1%) . People without disabilities have high percentages of commuting by car throughout the country from the great plains and throughout the south (78.6 to 86.1%). </a:t>
            </a:r>
          </a:p>
          <a:p>
            <a:endParaRPr lang="en-US" dirty="0"/>
          </a:p>
        </p:txBody>
      </p:sp>
      <p:sp>
        <p:nvSpPr>
          <p:cNvPr id="4" name="Slide Number Placeholder 3"/>
          <p:cNvSpPr>
            <a:spLocks noGrp="1"/>
          </p:cNvSpPr>
          <p:nvPr>
            <p:ph type="sldNum" sz="quarter" idx="5"/>
          </p:nvPr>
        </p:nvSpPr>
        <p:spPr/>
        <p:txBody>
          <a:bodyPr/>
          <a:lstStyle/>
          <a:p>
            <a:fld id="{2FE557EF-172E-4D58-901E-E4173EC3A75A}" type="slidenum">
              <a:rPr lang="en-US" smtClean="0"/>
              <a:pPr/>
              <a:t>12</a:t>
            </a:fld>
            <a:endParaRPr lang="en-US" dirty="0"/>
          </a:p>
        </p:txBody>
      </p:sp>
    </p:spTree>
    <p:extLst>
      <p:ext uri="{BB962C8B-B14F-4D97-AF65-F5344CB8AC3E}">
        <p14:creationId xmlns:p14="http://schemas.microsoft.com/office/powerpoint/2010/main" val="3444929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 PARC is beginning to dive deeper and plan to add more cities in order to provide information within states. This bar graph depicts the percentage of people with and without disabilities that commute to work by public transit in 8 cities in Ohio, the entire state of Ohio, and the national average. People with disabilities use public transportation at a higher rate than people without disabilities in every state. The largest differences between people with and without disabilities are approximately 10 percentage points in Cincinnati and Youngstown. </a:t>
            </a:r>
          </a:p>
        </p:txBody>
      </p:sp>
      <p:sp>
        <p:nvSpPr>
          <p:cNvPr id="4" name="Slide Number Placeholder 3"/>
          <p:cNvSpPr>
            <a:spLocks noGrp="1"/>
          </p:cNvSpPr>
          <p:nvPr>
            <p:ph type="sldNum" sz="quarter" idx="5"/>
          </p:nvPr>
        </p:nvSpPr>
        <p:spPr/>
        <p:txBody>
          <a:bodyPr/>
          <a:lstStyle/>
          <a:p>
            <a:fld id="{2FE557EF-172E-4D58-901E-E4173EC3A75A}" type="slidenum">
              <a:rPr lang="en-US" smtClean="0"/>
              <a:pPr/>
              <a:t>13</a:t>
            </a:fld>
            <a:endParaRPr lang="en-US" dirty="0"/>
          </a:p>
        </p:txBody>
      </p:sp>
    </p:spTree>
    <p:extLst>
      <p:ext uri="{BB962C8B-B14F-4D97-AF65-F5344CB8AC3E}">
        <p14:creationId xmlns:p14="http://schemas.microsoft.com/office/powerpoint/2010/main" val="3968555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bar graph depicts the percentage of people with and without disabilities that commute to work by car in 8 cities in Ohio, the entire state of Ohio, and the national average. People with disabilities use a private car at a lower rate than people without disabilities in every city. The largest gap between people with and without disabilities are approximately18 percentage points in Youngstown with people without disabilities utilizing a car more than those with disabilities.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combined with the previous slide, we see that people with disabilities are more reliant on public transportation and utilize a private car less frequently. This data is specifically related to commuting to work and we are exploring additional data regarding transportation access, availability and quality in a national transportation survey. </a:t>
            </a:r>
          </a:p>
          <a:p>
            <a:endParaRPr lang="en-US" dirty="0"/>
          </a:p>
        </p:txBody>
      </p:sp>
      <p:sp>
        <p:nvSpPr>
          <p:cNvPr id="4" name="Slide Number Placeholder 3"/>
          <p:cNvSpPr>
            <a:spLocks noGrp="1"/>
          </p:cNvSpPr>
          <p:nvPr>
            <p:ph type="sldNum" sz="quarter" idx="5"/>
          </p:nvPr>
        </p:nvSpPr>
        <p:spPr/>
        <p:txBody>
          <a:bodyPr/>
          <a:lstStyle/>
          <a:p>
            <a:fld id="{2FE557EF-172E-4D58-901E-E4173EC3A75A}" type="slidenum">
              <a:rPr lang="en-US" smtClean="0"/>
              <a:pPr/>
              <a:t>14</a:t>
            </a:fld>
            <a:endParaRPr lang="en-US" dirty="0"/>
          </a:p>
        </p:txBody>
      </p:sp>
    </p:spTree>
    <p:extLst>
      <p:ext uri="{BB962C8B-B14F-4D97-AF65-F5344CB8AC3E}">
        <p14:creationId xmlns:p14="http://schemas.microsoft.com/office/powerpoint/2010/main" val="1194306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of Chicago shows a circular buffer zone of the</a:t>
            </a:r>
            <a:r>
              <a:rPr lang="en-US" baseline="0" dirty="0"/>
              <a:t> the percentage of people with disabilities that live within a 5 mile distance of a Center for Independent Living disability resource.  This d</a:t>
            </a:r>
            <a:r>
              <a:rPr lang="en-US" dirty="0"/>
              <a:t>oesn’t mean they actually use and are referred to CILs, just that they exist.  Only 43%</a:t>
            </a:r>
            <a:r>
              <a:rPr lang="en-US" baseline="0" dirty="0"/>
              <a:t> of PWD in Chicago live within 5 miles of a CIL. </a:t>
            </a:r>
            <a:endParaRPr lang="en-US" dirty="0"/>
          </a:p>
          <a:p>
            <a:endParaRPr lang="en-US" dirty="0"/>
          </a:p>
        </p:txBody>
      </p:sp>
    </p:spTree>
    <p:extLst>
      <p:ext uri="{BB962C8B-B14F-4D97-AF65-F5344CB8AC3E}">
        <p14:creationId xmlns:p14="http://schemas.microsoft.com/office/powerpoint/2010/main" val="1748891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looked at the percentages of people with disabilities living within 5 miles of a CIL and was calculated manually using GIS mapping and ACS disability population data. The bar graph above shows a select 13 of the 48 cities included in our pilot study listed along the bottom axis with the percentage of people living within 5 miles of a CIL along the side. These were included as they have similar population sizes around Denver ranging from 50 to 70 thousand people. Cities that have low percentages of people living near the CIL include Baltimore, MD, Detroit, MI, Memphis, TN and Nashville, TN. </a:t>
            </a:r>
          </a:p>
        </p:txBody>
      </p:sp>
      <p:sp>
        <p:nvSpPr>
          <p:cNvPr id="4" name="Slide Number Placeholder 3"/>
          <p:cNvSpPr>
            <a:spLocks noGrp="1"/>
          </p:cNvSpPr>
          <p:nvPr>
            <p:ph type="sldNum" sz="quarter" idx="5"/>
          </p:nvPr>
        </p:nvSpPr>
        <p:spPr/>
        <p:txBody>
          <a:bodyPr/>
          <a:lstStyle/>
          <a:p>
            <a:fld id="{2FE557EF-172E-4D58-901E-E4173EC3A75A}" type="slidenum">
              <a:rPr lang="en-US" smtClean="0"/>
              <a:pPr/>
              <a:t>16</a:t>
            </a:fld>
            <a:endParaRPr lang="en-US" dirty="0"/>
          </a:p>
        </p:txBody>
      </p:sp>
    </p:spTree>
    <p:extLst>
      <p:ext uri="{BB962C8B-B14F-4D97-AF65-F5344CB8AC3E}">
        <p14:creationId xmlns:p14="http://schemas.microsoft.com/office/powerpoint/2010/main" val="3499074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heatmap for city benchmark performance for community access. These are not currently published on our website but will be upcoming in our re-design and will be expanded beyond the initially selected 48 cities. Community living includes walk score, close proximity to CIL, Food desert proximity and a composite summary score. Top scoring cities closer to 100 for community access are depicted in white with a color gradient by quartile down to with poorer performing cities in darker blue with scores closer to 0.  Poorly performing cities in dark blue include Columbia SC, Indianapolis, IN and Gastonia, SC. High performing cities in white include San Francisco, CA, Washington, DC and Oakland, CA. </a:t>
            </a:r>
          </a:p>
        </p:txBody>
      </p:sp>
      <p:sp>
        <p:nvSpPr>
          <p:cNvPr id="4" name="Slide Number Placeholder 3"/>
          <p:cNvSpPr>
            <a:spLocks noGrp="1"/>
          </p:cNvSpPr>
          <p:nvPr>
            <p:ph type="sldNum" sz="quarter" idx="5"/>
          </p:nvPr>
        </p:nvSpPr>
        <p:spPr/>
        <p:txBody>
          <a:bodyPr/>
          <a:lstStyle/>
          <a:p>
            <a:fld id="{2FE557EF-172E-4D58-901E-E4173EC3A75A}" type="slidenum">
              <a:rPr lang="en-US" smtClean="0"/>
              <a:pPr/>
              <a:t>17</a:t>
            </a:fld>
            <a:endParaRPr lang="en-US" dirty="0"/>
          </a:p>
        </p:txBody>
      </p:sp>
    </p:spTree>
    <p:extLst>
      <p:ext uri="{BB962C8B-B14F-4D97-AF65-F5344CB8AC3E}">
        <p14:creationId xmlns:p14="http://schemas.microsoft.com/office/powerpoint/2010/main" val="477547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are seeking feedback about this project to be used internally to guide our future efforts. Please answer questions on note cards provided or via the link on ada parc.org found mid page. Please return notecards to ADA National Network or ILRU Booths.” </a:t>
            </a:r>
          </a:p>
          <a:p>
            <a:endParaRPr lang="en-US" baseline="0" dirty="0"/>
          </a:p>
        </p:txBody>
      </p:sp>
      <p:sp>
        <p:nvSpPr>
          <p:cNvPr id="4" name="Slide Number Placeholder 3"/>
          <p:cNvSpPr>
            <a:spLocks noGrp="1"/>
          </p:cNvSpPr>
          <p:nvPr>
            <p:ph type="sldNum" sz="quarter" idx="10"/>
          </p:nvPr>
        </p:nvSpPr>
        <p:spPr/>
        <p:txBody>
          <a:bodyPr/>
          <a:lstStyle/>
          <a:p>
            <a:fld id="{2FE557EF-172E-4D58-901E-E4173EC3A75A}" type="slidenum">
              <a:rPr lang="en-US" smtClean="0"/>
              <a:pPr/>
              <a:t>19</a:t>
            </a:fld>
            <a:endParaRPr lang="en-US" dirty="0"/>
          </a:p>
        </p:txBody>
      </p:sp>
    </p:spTree>
    <p:extLst>
      <p:ext uri="{BB962C8B-B14F-4D97-AF65-F5344CB8AC3E}">
        <p14:creationId xmlns:p14="http://schemas.microsoft.com/office/powerpoint/2010/main" val="373442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557EF-172E-4D58-901E-E4173EC3A75A}" type="slidenum">
              <a:rPr lang="en-US" smtClean="0"/>
              <a:pPr/>
              <a:t>20</a:t>
            </a:fld>
            <a:endParaRPr lang="en-US" dirty="0"/>
          </a:p>
        </p:txBody>
      </p:sp>
    </p:spTree>
    <p:extLst>
      <p:ext uri="{BB962C8B-B14F-4D97-AF65-F5344CB8AC3E}">
        <p14:creationId xmlns:p14="http://schemas.microsoft.com/office/powerpoint/2010/main" val="209281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557EF-172E-4D58-901E-E4173EC3A75A}" type="slidenum">
              <a:rPr lang="en-US" smtClean="0"/>
              <a:pPr/>
              <a:t>2</a:t>
            </a:fld>
            <a:endParaRPr lang="en-US" dirty="0"/>
          </a:p>
        </p:txBody>
      </p:sp>
    </p:spTree>
    <p:extLst>
      <p:ext uri="{BB962C8B-B14F-4D97-AF65-F5344CB8AC3E}">
        <p14:creationId xmlns:p14="http://schemas.microsoft.com/office/powerpoint/2010/main" val="81555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many collaborators involved in ADA PARC, including all ten ADA Centers (Southwest,</a:t>
            </a:r>
            <a:r>
              <a:rPr lang="en-US" baseline="0" dirty="0"/>
              <a:t> Southeast, Great Lakes, Pacific, Rocky Mountain, Mid Atlantic, Northwest, Great Plains, Northeast and New England ADA Centers), The ADA National Network KT Center,</a:t>
            </a:r>
            <a:r>
              <a:rPr lang="en-US" dirty="0"/>
              <a:t> and four universities </a:t>
            </a:r>
            <a:r>
              <a:rPr lang="en-US" baseline="0" dirty="0"/>
              <a:t>&amp; research organizations </a:t>
            </a:r>
            <a:r>
              <a:rPr lang="en-US" dirty="0"/>
              <a:t>(TIRR Memorial Hermann, The University of Illinois at Chicago, Syracuse University and the University of Northern Colorado) </a:t>
            </a:r>
            <a:r>
              <a:rPr lang="en-US" baseline="0" dirty="0"/>
              <a:t>that have come together to document participation disparities and opportunities in ways that can be used by the community to take action.  </a:t>
            </a:r>
            <a:endParaRPr lang="en-US" dirty="0"/>
          </a:p>
        </p:txBody>
      </p:sp>
      <p:sp>
        <p:nvSpPr>
          <p:cNvPr id="4" name="Slide Number Placeholder 3"/>
          <p:cNvSpPr>
            <a:spLocks noGrp="1"/>
          </p:cNvSpPr>
          <p:nvPr>
            <p:ph type="sldNum" sz="quarter" idx="10"/>
          </p:nvPr>
        </p:nvSpPr>
        <p:spPr/>
        <p:txBody>
          <a:bodyPr/>
          <a:lstStyle/>
          <a:p>
            <a:fld id="{2FE557EF-172E-4D58-901E-E4173EC3A75A}" type="slidenum">
              <a:rPr lang="en-US" smtClean="0"/>
              <a:pPr/>
              <a:t>3</a:t>
            </a:fld>
            <a:endParaRPr lang="en-US" dirty="0"/>
          </a:p>
        </p:txBody>
      </p:sp>
    </p:spTree>
    <p:extLst>
      <p:ext uri="{BB962C8B-B14F-4D97-AF65-F5344CB8AC3E}">
        <p14:creationId xmlns:p14="http://schemas.microsoft.com/office/powerpoint/2010/main" val="325572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we are handing data and information back to communities in order to improve the day to day living conditions</a:t>
            </a:r>
            <a:r>
              <a:rPr lang="en-US" baseline="0" dirty="0"/>
              <a:t> of people with disabilities through policy change and community action. </a:t>
            </a:r>
            <a:endParaRPr lang="en-US" dirty="0"/>
          </a:p>
        </p:txBody>
      </p:sp>
      <p:sp>
        <p:nvSpPr>
          <p:cNvPr id="4" name="Slide Number Placeholder 3"/>
          <p:cNvSpPr>
            <a:spLocks noGrp="1"/>
          </p:cNvSpPr>
          <p:nvPr>
            <p:ph type="sldNum" sz="quarter" idx="10"/>
          </p:nvPr>
        </p:nvSpPr>
        <p:spPr/>
        <p:txBody>
          <a:bodyPr/>
          <a:lstStyle/>
          <a:p>
            <a:fld id="{2FE557EF-172E-4D58-901E-E4173EC3A75A}" type="slidenum">
              <a:rPr lang="en-US" smtClean="0"/>
              <a:pPr/>
              <a:t>4</a:t>
            </a:fld>
            <a:endParaRPr lang="en-US" dirty="0"/>
          </a:p>
        </p:txBody>
      </p:sp>
    </p:spTree>
    <p:extLst>
      <p:ext uri="{BB962C8B-B14F-4D97-AF65-F5344CB8AC3E}">
        <p14:creationId xmlns:p14="http://schemas.microsoft.com/office/powerpoint/2010/main" val="27819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557EF-172E-4D58-901E-E4173EC3A75A}" type="slidenum">
              <a:rPr lang="en-US" smtClean="0"/>
              <a:pPr/>
              <a:t>5</a:t>
            </a:fld>
            <a:endParaRPr lang="en-US" dirty="0"/>
          </a:p>
        </p:txBody>
      </p:sp>
    </p:spTree>
    <p:extLst>
      <p:ext uri="{BB962C8B-B14F-4D97-AF65-F5344CB8AC3E}">
        <p14:creationId xmlns:p14="http://schemas.microsoft.com/office/powerpoint/2010/main" val="2308112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a map of the United States showing the percentage of people with disabilities living in institutions. The States are portrayed with a color gradient where the darker the color, the higher the percentage of people in institutions and the lighter the color the lower the percentage in institutions. The higher percentage of states in the dark orange color are clustered in the center of the country with a few on the east coast including  North Dakota, South Dakota, Nebraska, Delaware, Rhode Island and Kansas with 6.9-8.6% of people in institutions. The states with lower percentages in light orange are clustered in the west and include  Hawaii, Alaska, Arizona, New Mexico, Utah, Nevada, Idaho, Oregon, Washington, Michigan, West Virginia, South Carolina and Alabama with 3.2-4.1%. The United states average is 5.1%. </a:t>
            </a:r>
          </a:p>
        </p:txBody>
      </p:sp>
      <p:sp>
        <p:nvSpPr>
          <p:cNvPr id="4" name="Slide Number Placeholder 3"/>
          <p:cNvSpPr>
            <a:spLocks noGrp="1"/>
          </p:cNvSpPr>
          <p:nvPr>
            <p:ph type="sldNum" sz="quarter" idx="10"/>
          </p:nvPr>
        </p:nvSpPr>
        <p:spPr/>
        <p:txBody>
          <a:bodyPr/>
          <a:lstStyle/>
          <a:p>
            <a:fld id="{2FE557EF-172E-4D58-901E-E4173EC3A75A}" type="slidenum">
              <a:rPr lang="en-US" smtClean="0"/>
              <a:pPr/>
              <a:t>7</a:t>
            </a:fld>
            <a:endParaRPr lang="en-US" dirty="0"/>
          </a:p>
        </p:txBody>
      </p:sp>
    </p:spTree>
    <p:extLst>
      <p:ext uri="{BB962C8B-B14F-4D97-AF65-F5344CB8AC3E}">
        <p14:creationId xmlns:p14="http://schemas.microsoft.com/office/powerpoint/2010/main" val="2432339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contains a map of the United States for the ratio of Health and Community-Based Services (HCBS) spending to the total spending on Long Term Services and Supports (LTSS) which includes institutional and community spending. The States are portrayed with a color gradient where the darker the color, the higher the proportion of spending for community living and the lighter the color and lighter color showing a lower the proportion of spending on community living indicating higher spending for institutional living. The states that spend more for community living as a percentage of total LTSS spending, displayed in the dark orange color, are clustered in the west and south west with some additional scattered states including Washington state, Oregon, California, Arizona, Hawaii, Alaska, New Mexico, Colorado, Kansas, Texas, Minnesota, Wisconsin and North Carolina with 71.8-97.7% of spending on HCBS. The lower percentages in light orange are clustered in east and south east including Missouri, Alabama, Georgia, Florida, Tennessee, Indiana, Ohio, Pennsylvania, Maryland, Rhode Island and North Dakota with spending between 12.9-55.2% on HCBS. The US Average is 68.4%. </a:t>
            </a:r>
          </a:p>
          <a:p>
            <a:endParaRPr lang="en-US" dirty="0"/>
          </a:p>
        </p:txBody>
      </p:sp>
      <p:sp>
        <p:nvSpPr>
          <p:cNvPr id="4" name="Slide Number Placeholder 3"/>
          <p:cNvSpPr>
            <a:spLocks noGrp="1"/>
          </p:cNvSpPr>
          <p:nvPr>
            <p:ph type="sldNum" sz="quarter" idx="5"/>
          </p:nvPr>
        </p:nvSpPr>
        <p:spPr/>
        <p:txBody>
          <a:bodyPr/>
          <a:lstStyle/>
          <a:p>
            <a:fld id="{2FE557EF-172E-4D58-901E-E4173EC3A75A}" type="slidenum">
              <a:rPr lang="en-US" smtClean="0"/>
              <a:pPr/>
              <a:t>8</a:t>
            </a:fld>
            <a:endParaRPr lang="en-US" dirty="0"/>
          </a:p>
        </p:txBody>
      </p:sp>
    </p:spTree>
    <p:extLst>
      <p:ext uri="{BB962C8B-B14F-4D97-AF65-F5344CB8AC3E}">
        <p14:creationId xmlns:p14="http://schemas.microsoft.com/office/powerpoint/2010/main" val="31392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E557EF-172E-4D58-901E-E4173EC3A75A}" type="slidenum">
              <a:rPr lang="en-US" smtClean="0"/>
              <a:pPr/>
              <a:t>9</a:t>
            </a:fld>
            <a:endParaRPr lang="en-US"/>
          </a:p>
        </p:txBody>
      </p:sp>
    </p:spTree>
    <p:extLst>
      <p:ext uri="{BB962C8B-B14F-4D97-AF65-F5344CB8AC3E}">
        <p14:creationId xmlns:p14="http://schemas.microsoft.com/office/powerpoint/2010/main" val="2974016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two United States maps side by side with the map on the left showing people with disabilities below the poverty level and on the right people without disabilities below the poverty level. States are portrayed on a color gradient with the darker the color indicating a higher percentage of people below poverty and lighter color a lower percentage of people below the poverty level. The map of people with disabilities as a whole is darker indicating a higher percentages of people with disabilities throughout the country living below the poverty level than people without disabilities. This measure allows us to see that people without disabilities have a lower poverty rate (US Average is 12.6% with a range of 6.9% in New Hampshire to 18.4% in Mississippi) than people with disabilities (US average is 27.7% with a range of 17.7% in Alaska to 38.5% in the District of Columbia). For people with disabilities, higher percentages in a dark color (27.7 to 38.5%) are seen in the south east and north east while for people without disabilities higher percentages are seen in the south east, south west and west coast (12.5 to 19.5%). </a:t>
            </a:r>
          </a:p>
        </p:txBody>
      </p:sp>
      <p:sp>
        <p:nvSpPr>
          <p:cNvPr id="4" name="Slide Number Placeholder 3"/>
          <p:cNvSpPr>
            <a:spLocks noGrp="1"/>
          </p:cNvSpPr>
          <p:nvPr>
            <p:ph type="sldNum" sz="quarter" idx="5"/>
          </p:nvPr>
        </p:nvSpPr>
        <p:spPr/>
        <p:txBody>
          <a:bodyPr/>
          <a:lstStyle/>
          <a:p>
            <a:fld id="{2FE557EF-172E-4D58-901E-E4173EC3A75A}" type="slidenum">
              <a:rPr lang="en-US" smtClean="0"/>
              <a:pPr/>
              <a:t>10</a:t>
            </a:fld>
            <a:endParaRPr lang="en-US" dirty="0"/>
          </a:p>
        </p:txBody>
      </p:sp>
    </p:spTree>
    <p:extLst>
      <p:ext uri="{BB962C8B-B14F-4D97-AF65-F5344CB8AC3E}">
        <p14:creationId xmlns:p14="http://schemas.microsoft.com/office/powerpoint/2010/main" val="1694172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342917"/>
            <a:ext cx="7772400" cy="1470025"/>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599" y="4149665"/>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p:nvSpPr>
        <p:spPr>
          <a:xfrm>
            <a:off x="-1" y="6172200"/>
            <a:ext cx="9143999" cy="40011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p:spPr>
        <p:txBody>
          <a:bodyPr wrap="square" lIns="91440" tIns="45720" rIns="91440" bIns="45720">
            <a:spAutoFit/>
          </a:bodyPr>
          <a:lstStyle/>
          <a:p>
            <a:pPr algn="ctr"/>
            <a:endParaRPr lang="en-US" sz="2000" b="1" i="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ndara" pitchFamily="34" charset="0"/>
            </a:endParaRPr>
          </a:p>
        </p:txBody>
      </p:sp>
      <p:sp>
        <p:nvSpPr>
          <p:cNvPr id="8" name="Rectangle 7"/>
          <p:cNvSpPr/>
          <p:nvPr/>
        </p:nvSpPr>
        <p:spPr>
          <a:xfrm>
            <a:off x="0" y="304800"/>
            <a:ext cx="9143999" cy="40011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8100000" scaled="1"/>
            <a:tileRect/>
          </a:gradFill>
        </p:spPr>
        <p:txBody>
          <a:bodyPr wrap="square" lIns="91440" tIns="45720" rIns="91440" bIns="45720">
            <a:spAutoFit/>
          </a:bodyPr>
          <a:lstStyle/>
          <a:p>
            <a:pPr algn="ctr"/>
            <a:endParaRPr lang="en-US" sz="2000" b="1" i="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ndara" pitchFamily="34" charset="0"/>
            </a:endParaRPr>
          </a:p>
        </p:txBody>
      </p:sp>
      <p:pic>
        <p:nvPicPr>
          <p:cNvPr id="1026" name="Picture 2" descr="ADA PAR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8561" y="937997"/>
            <a:ext cx="1666876" cy="107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4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1981200"/>
            <a:ext cx="8229600" cy="1143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Rectangle 5"/>
          <p:cNvSpPr/>
          <p:nvPr/>
        </p:nvSpPr>
        <p:spPr>
          <a:xfrm>
            <a:off x="0" y="3276600"/>
            <a:ext cx="9143999" cy="40011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8100000" scaled="1"/>
            <a:tileRect/>
          </a:gradFill>
        </p:spPr>
        <p:txBody>
          <a:bodyPr wrap="square" lIns="91440" tIns="45720" rIns="91440" bIns="45720">
            <a:spAutoFit/>
          </a:bodyPr>
          <a:lstStyle/>
          <a:p>
            <a:pPr algn="ctr"/>
            <a:r>
              <a:rPr lang="en-US" sz="2000" b="1" i="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ndara" pitchFamily="34" charset="0"/>
              </a:rPr>
              <a:t> </a:t>
            </a:r>
          </a:p>
        </p:txBody>
      </p:sp>
    </p:spTree>
    <p:extLst>
      <p:ext uri="{BB962C8B-B14F-4D97-AF65-F5344CB8AC3E}">
        <p14:creationId xmlns:p14="http://schemas.microsoft.com/office/powerpoint/2010/main" val="168292857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p:nvSpPr>
        <p:spPr>
          <a:xfrm>
            <a:off x="0" y="6320965"/>
            <a:ext cx="9143999" cy="392339"/>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p:spPr>
        <p:txBody>
          <a:bodyPr wrap="square" lIns="91440" tIns="45720" rIns="91440" bIns="45720" anchor="ctr" anchorCtr="0">
            <a:noAutofit/>
          </a:bodyPr>
          <a:lstStyle/>
          <a:p>
            <a:pPr algn="l"/>
            <a:r>
              <a:rPr lang="en-US" sz="1050" b="1" i="1" cap="none" spc="50" baseline="0" dirty="0">
                <a:ln w="13500">
                  <a:noFill/>
                  <a:prstDash val="solid"/>
                </a:ln>
                <a:solidFill>
                  <a:schemeClr val="bg1"/>
                </a:solidFill>
                <a:effectLst/>
                <a:latin typeface="Arial" panose="020B0604020202020204" pitchFamily="34" charset="0"/>
                <a:cs typeface="Arial" panose="020B0604020202020204" pitchFamily="34" charset="0"/>
              </a:rPr>
              <a:t>	       October 6, 2018</a:t>
            </a:r>
            <a:r>
              <a:rPr lang="en-US" sz="1200" b="1" i="1" cap="none" spc="50" baseline="0" dirty="0">
                <a:ln w="13500">
                  <a:noFill/>
                  <a:prstDash val="solid"/>
                </a:ln>
                <a:solidFill>
                  <a:schemeClr val="bg1"/>
                </a:solidFill>
                <a:effectLst/>
                <a:latin typeface="Arial" panose="020B0604020202020204" pitchFamily="34" charset="0"/>
                <a:cs typeface="Arial" panose="020B0604020202020204" pitchFamily="34" charset="0"/>
              </a:rPr>
              <a:t>					   APRIL Conference    	</a:t>
            </a:r>
            <a:endParaRPr lang="en-US" sz="1200" b="0" i="0" cap="none" spc="50" dirty="0">
              <a:ln w="13500">
                <a:noFill/>
                <a:prstDash val="solid"/>
              </a:ln>
              <a:solidFill>
                <a:schemeClr val="bg1"/>
              </a:solidFill>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244918"/>
            <a:ext cx="8229600" cy="1143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544965"/>
            <a:ext cx="8229600" cy="4525963"/>
          </a:xfrm>
        </p:spPr>
        <p:txBody>
          <a:bodyPr/>
          <a:lstStyle>
            <a:lvl1pPr>
              <a:defRPr>
                <a:latin typeface="Arial" panose="020B0604020202020204" pitchFamily="34" charset="0"/>
                <a:cs typeface="Arial" panose="020B0604020202020204" pitchFamily="34" charset="0"/>
              </a:defRPr>
            </a:lvl1pPr>
            <a:lvl2pPr marL="914400" indent="-457200">
              <a:buFont typeface="Wingdings" panose="05000000000000000000" pitchFamily="2" charset="2"/>
              <a:buChar char="§"/>
              <a:defRPr>
                <a:latin typeface="Arial" panose="020B0604020202020204" pitchFamily="34" charset="0"/>
                <a:cs typeface="Arial" panose="020B0604020202020204" pitchFamily="34" charset="0"/>
              </a:defRPr>
            </a:lvl2pPr>
            <a:lvl3pPr marL="1257300" indent="-342900">
              <a:buFont typeface="Arial" pitchFamily="34" charset="0"/>
              <a:buChar char="−"/>
              <a:defRPr>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323680"/>
            <a:ext cx="620486" cy="389624"/>
          </a:xfrm>
          <a:prstGeom prst="rect">
            <a:avLst/>
          </a:prstGeom>
          <a:noFill/>
          <a:ln>
            <a:noFill/>
          </a:ln>
        </p:spPr>
      </p:pic>
    </p:spTree>
    <p:extLst>
      <p:ext uri="{BB962C8B-B14F-4D97-AF65-F5344CB8AC3E}">
        <p14:creationId xmlns:p14="http://schemas.microsoft.com/office/powerpoint/2010/main" val="327735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6508"/>
            <a:ext cx="8229600" cy="906462"/>
          </a:xfrm>
        </p:spPr>
        <p:txBody>
          <a:bodyPr/>
          <a:lstStyle>
            <a:lvl1pPr>
              <a:defRPr>
                <a:latin typeface="Arial" panose="020B0604020202020204" pitchFamily="34" charset="0"/>
                <a:cs typeface="Arial" panose="020B0604020202020204" pitchFamily="34" charset="0"/>
              </a:defRPr>
            </a:lvl1pPr>
          </a:lstStyle>
          <a:p>
            <a:r>
              <a:rPr lang="en-US" dirty="0"/>
              <a:t>Click to edit Master title</a:t>
            </a:r>
          </a:p>
        </p:txBody>
      </p:sp>
      <p:sp>
        <p:nvSpPr>
          <p:cNvPr id="3" name="Chart Placeholder 2"/>
          <p:cNvSpPr>
            <a:spLocks noGrp="1"/>
          </p:cNvSpPr>
          <p:nvPr>
            <p:ph type="chart" idx="1"/>
          </p:nvPr>
        </p:nvSpPr>
        <p:spPr>
          <a:xfrm>
            <a:off x="457200" y="1422400"/>
            <a:ext cx="8229600" cy="4703763"/>
          </a:xfrm>
        </p:spPr>
        <p:txBody>
          <a:bodyPr/>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solidFill>
                <a:prstClr val="black">
                  <a:tint val="75000"/>
                </a:prstClr>
              </a:solidFill>
            </a:endParaRPr>
          </a:p>
        </p:txBody>
      </p:sp>
      <p:sp>
        <p:nvSpPr>
          <p:cNvPr id="30" name="Rectangle 29">
            <a:extLst>
              <a:ext uri="{FF2B5EF4-FFF2-40B4-BE49-F238E27FC236}">
                <a16:creationId xmlns="" xmlns:a16="http://schemas.microsoft.com/office/drawing/2014/main" id="{042E78C1-5C54-7940-A21A-A81657CD3B2E}"/>
              </a:ext>
            </a:extLst>
          </p:cNvPr>
          <p:cNvSpPr/>
          <p:nvPr userDrawn="1"/>
        </p:nvSpPr>
        <p:spPr>
          <a:xfrm>
            <a:off x="0" y="6320965"/>
            <a:ext cx="9143999" cy="392339"/>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p:spPr>
        <p:txBody>
          <a:bodyPr wrap="square" lIns="91440" tIns="45720" rIns="91440" bIns="45720" anchor="ctr" anchorCtr="0">
            <a:noAutofit/>
          </a:bodyPr>
          <a:lstStyle/>
          <a:p>
            <a:pPr algn="l"/>
            <a:r>
              <a:rPr lang="en-US" sz="1050" b="1" i="1" cap="none" spc="50" baseline="0" dirty="0">
                <a:ln w="13500">
                  <a:noFill/>
                  <a:prstDash val="solid"/>
                </a:ln>
                <a:solidFill>
                  <a:schemeClr val="bg1"/>
                </a:solidFill>
                <a:effectLst/>
                <a:latin typeface="Arial" panose="020B0604020202020204" pitchFamily="34" charset="0"/>
                <a:cs typeface="Arial" panose="020B0604020202020204" pitchFamily="34" charset="0"/>
              </a:rPr>
              <a:t>	       October 6, 2018</a:t>
            </a:r>
            <a:r>
              <a:rPr lang="en-US" sz="1200" b="1" i="1" cap="none" spc="50" baseline="0" dirty="0">
                <a:ln w="13500">
                  <a:noFill/>
                  <a:prstDash val="solid"/>
                </a:ln>
                <a:solidFill>
                  <a:schemeClr val="bg1"/>
                </a:solidFill>
                <a:effectLst/>
                <a:latin typeface="Arial" panose="020B0604020202020204" pitchFamily="34" charset="0"/>
                <a:cs typeface="Arial" panose="020B0604020202020204" pitchFamily="34" charset="0"/>
              </a:rPr>
              <a:t>					   APRIL Conference    	</a:t>
            </a:r>
            <a:endParaRPr lang="en-US" sz="1200" b="0" i="0" cap="none" spc="50" dirty="0">
              <a:ln w="13500">
                <a:noFill/>
                <a:prstDash val="solid"/>
              </a:ln>
              <a:solidFill>
                <a:schemeClr val="bg1"/>
              </a:solidFill>
              <a:effectLst/>
              <a:latin typeface="Arial" panose="020B0604020202020204" pitchFamily="34" charset="0"/>
              <a:cs typeface="Arial" panose="020B0604020202020204" pitchFamily="34" charset="0"/>
            </a:endParaRPr>
          </a:p>
        </p:txBody>
      </p:sp>
      <p:pic>
        <p:nvPicPr>
          <p:cNvPr id="31" name="Picture 30">
            <a:extLst>
              <a:ext uri="{FF2B5EF4-FFF2-40B4-BE49-F238E27FC236}">
                <a16:creationId xmlns="" xmlns:a16="http://schemas.microsoft.com/office/drawing/2014/main" id="{12232A95-49C8-0F43-B733-2244FB2DB81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323680"/>
            <a:ext cx="620486" cy="389624"/>
          </a:xfrm>
          <a:prstGeom prst="rect">
            <a:avLst/>
          </a:prstGeom>
          <a:noFill/>
          <a:ln>
            <a:noFill/>
          </a:ln>
        </p:spPr>
      </p:pic>
    </p:spTree>
    <p:extLst>
      <p:ext uri="{BB962C8B-B14F-4D97-AF65-F5344CB8AC3E}">
        <p14:creationId xmlns:p14="http://schemas.microsoft.com/office/powerpoint/2010/main" val="194125433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69D67-AA1D-41AC-9F31-F8A62D841DB4}" type="datetime1">
              <a:rPr lang="en-US" smtClean="0"/>
              <a:pPr/>
              <a:t>9/21/2018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56EA0-E636-4D96-B5E3-270EE6737EE6}" type="slidenum">
              <a:rPr lang="en-US" smtClean="0"/>
              <a:pPr/>
              <a:t>‹#›</a:t>
            </a:fld>
            <a:endParaRPr lang="en-US" dirty="0"/>
          </a:p>
        </p:txBody>
      </p:sp>
    </p:spTree>
    <p:extLst>
      <p:ext uri="{BB962C8B-B14F-4D97-AF65-F5344CB8AC3E}">
        <p14:creationId xmlns:p14="http://schemas.microsoft.com/office/powerpoint/2010/main" val="22213891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sldNum="0" hd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centerondisability.org/ada_parc/index.php"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mailto:hammel@uic.edu" TargetMode="External"/><Relationship Id="rId4" Type="http://schemas.openxmlformats.org/officeDocument/2006/relationships/hyperlink" Target="mailto:lfrieden@bcm.ed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hyperlink" Target="adaparc.org" TargetMode="External"/><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3.xml"/><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adaparc.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81400"/>
            <a:ext cx="7772400" cy="1143000"/>
          </a:xfrm>
        </p:spPr>
        <p:txBody>
          <a:bodyPr>
            <a:normAutofit fontScale="90000"/>
          </a:bodyPr>
          <a:lstStyle/>
          <a:p>
            <a:r>
              <a:rPr lang="en-US" sz="2800" dirty="0"/>
              <a:t>The Americans with Disabilities Act Participation Action Research Consortium (ADA-PARC): Tracking Participation Disparities and </a:t>
            </a:r>
            <a:br>
              <a:rPr lang="en-US" sz="2800" dirty="0"/>
            </a:br>
            <a:r>
              <a:rPr lang="en-US" sz="2800" dirty="0"/>
              <a:t>Promising Practices post ADA</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700" dirty="0"/>
              <a:t>Presentation by </a:t>
            </a:r>
            <a:br>
              <a:rPr lang="en-US" sz="2700" dirty="0"/>
            </a:br>
            <a:r>
              <a:rPr lang="en-US" sz="2700" dirty="0"/>
              <a:t>Lewis Kraus and Jacqueline Kish</a:t>
            </a:r>
            <a:br>
              <a:rPr lang="en-US" sz="2700" dirty="0"/>
            </a:br>
            <a:r>
              <a:rPr lang="en-US" sz="2700" dirty="0"/>
              <a:t>APRIL,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Percentage of People with and without Disabilities Below the Poverty Level, Age 18 to 64, 2012 to 2016</a:t>
            </a:r>
          </a:p>
        </p:txBody>
      </p:sp>
      <p:pic>
        <p:nvPicPr>
          <p:cNvPr id="6" name="Content Placeholder 5" descr="This slide depicts two United States maps side by side with the map on the left showing people with disabilities below the poverty level and on the right people without disabilities below the poverty level. States are portrayed on a color gradient with the darker the color indicating a higher percentage of people below poverty and lighter color a lower percentage of people below the poverty level. The map of people with disabilities as a whole is darker indicating a higher percentages of people with disabilities throughout the country living below the poverty level than people without disabilities. This measure allows us to see that people without disabilities have a lower poverty rate (US Average is 12.6% with a range of 6.9% in New Hampshire to 18.4% in Mississippi) than people with disabilities (US average is 27.7% with a range of 17.7% in Alaska to 38.5% in the District of Columbia). For people with disabilities, higher percentages in a dark color (27.7 to 38.5%) are seen in the south east and north east while for people without disabilities higher percentages are seen in the south east, south west and west coast (12.5 to 19.5%). &#10;">
            <a:extLst>
              <a:ext uri="{FF2B5EF4-FFF2-40B4-BE49-F238E27FC236}">
                <a16:creationId xmlns="" xmlns:a16="http://schemas.microsoft.com/office/drawing/2014/main" id="{2DA63AB7-2FFD-4350-9F16-B7AAA925162E}"/>
              </a:ext>
            </a:extLst>
          </p:cNvPr>
          <p:cNvPicPr>
            <a:picLocks noGrp="1" noChangeAspect="1"/>
          </p:cNvPicPr>
          <p:nvPr>
            <p:ph idx="1"/>
          </p:nvPr>
        </p:nvPicPr>
        <p:blipFill>
          <a:blip r:embed="rId3"/>
          <a:stretch>
            <a:fillRect/>
          </a:stretch>
        </p:blipFill>
        <p:spPr>
          <a:xfrm>
            <a:off x="186577" y="1828800"/>
            <a:ext cx="8770845" cy="3727609"/>
          </a:xfrm>
          <a:prstGeom prst="rect">
            <a:avLst/>
          </a:prstGeom>
        </p:spPr>
      </p:pic>
      <p:pic>
        <p:nvPicPr>
          <p:cNvPr id="5" name="Picture 4"/>
          <p:cNvPicPr>
            <a:picLocks noChangeAspect="1"/>
          </p:cNvPicPr>
          <p:nvPr/>
        </p:nvPicPr>
        <p:blipFill>
          <a:blip r:embed="rId4"/>
          <a:stretch>
            <a:fillRect/>
          </a:stretch>
        </p:blipFill>
        <p:spPr>
          <a:xfrm>
            <a:off x="5486400" y="5715000"/>
            <a:ext cx="3505200" cy="161925"/>
          </a:xfrm>
          <a:prstGeom prst="rect">
            <a:avLst/>
          </a:prstGeom>
        </p:spPr>
      </p:pic>
    </p:spTree>
    <p:extLst>
      <p:ext uri="{BB962C8B-B14F-4D97-AF65-F5344CB8AC3E}">
        <p14:creationId xmlns:p14="http://schemas.microsoft.com/office/powerpoint/2010/main" val="752222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Community Participation</a:t>
            </a:r>
          </a:p>
        </p:txBody>
      </p:sp>
    </p:spTree>
    <p:extLst>
      <p:ext uri="{BB962C8B-B14F-4D97-AF65-F5344CB8AC3E}">
        <p14:creationId xmlns:p14="http://schemas.microsoft.com/office/powerpoint/2010/main" val="292677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Percentage of People with and without Disabilities who Commute by Car, Alone, 2016</a:t>
            </a:r>
          </a:p>
        </p:txBody>
      </p:sp>
      <p:sp>
        <p:nvSpPr>
          <p:cNvPr id="3" name="Content Placeholder 2"/>
          <p:cNvSpPr>
            <a:spLocks noGrp="1"/>
          </p:cNvSpPr>
          <p:nvPr>
            <p:ph idx="1"/>
          </p:nvPr>
        </p:nvSpPr>
        <p:spPr/>
        <p:txBody>
          <a:bodyPr/>
          <a:lstStyle/>
          <a:p>
            <a:endParaRPr lang="en-US" dirty="0"/>
          </a:p>
        </p:txBody>
      </p:sp>
      <p:pic>
        <p:nvPicPr>
          <p:cNvPr id="4" name="Picture 3" descr="This slide depicts two United States maps side by side with the map on the left showing people with disabilities who commute by car and on the right people without disabilities who commute by car. States are portrayed on a color gradient with the darker the color indicating a higher percentage of people commuting by car and lighter color a lower percentage of people commuting by car. The map of people with disabilities as a whole is lighter indicating that use of private car for work is lower among people with disabilities throughout the country than people without disabilities. For people with disabilities, lower percentages of commuting by car alone are shown in a light color (30.3 to 67.1%) in California, Oregon, Montana, Minnesota, New York, Massachusetts with high percentages noted in Missouri and Alabama (78.6 to 86.1%) . People without disabilities have high percentages of commuting by car throughout the country from the great plains and throughout the south (78.6 to 86.1%). &#10;"/>
          <p:cNvPicPr>
            <a:picLocks noChangeAspect="1"/>
          </p:cNvPicPr>
          <p:nvPr/>
        </p:nvPicPr>
        <p:blipFill>
          <a:blip r:embed="rId3"/>
          <a:stretch>
            <a:fillRect/>
          </a:stretch>
        </p:blipFill>
        <p:spPr>
          <a:xfrm>
            <a:off x="133350" y="1905000"/>
            <a:ext cx="8877300" cy="3733800"/>
          </a:xfrm>
          <a:prstGeom prst="rect">
            <a:avLst/>
          </a:prstGeom>
        </p:spPr>
      </p:pic>
      <p:pic>
        <p:nvPicPr>
          <p:cNvPr id="5" name="Picture 4"/>
          <p:cNvPicPr>
            <a:picLocks noChangeAspect="1"/>
          </p:cNvPicPr>
          <p:nvPr/>
        </p:nvPicPr>
        <p:blipFill>
          <a:blip r:embed="rId4"/>
          <a:stretch>
            <a:fillRect/>
          </a:stretch>
        </p:blipFill>
        <p:spPr>
          <a:xfrm>
            <a:off x="5486400" y="5715000"/>
            <a:ext cx="3505200" cy="161925"/>
          </a:xfrm>
          <a:prstGeom prst="rect">
            <a:avLst/>
          </a:prstGeom>
        </p:spPr>
      </p:pic>
    </p:spTree>
    <p:extLst>
      <p:ext uri="{BB962C8B-B14F-4D97-AF65-F5344CB8AC3E}">
        <p14:creationId xmlns:p14="http://schemas.microsoft.com/office/powerpoint/2010/main" val="27429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254C9F-C0AC-9647-BBC0-8B118B878AD8}"/>
              </a:ext>
            </a:extLst>
          </p:cNvPr>
          <p:cNvSpPr>
            <a:spLocks noGrp="1"/>
          </p:cNvSpPr>
          <p:nvPr>
            <p:ph type="title"/>
          </p:nvPr>
        </p:nvSpPr>
        <p:spPr/>
        <p:txBody>
          <a:bodyPr>
            <a:noAutofit/>
          </a:bodyPr>
          <a:lstStyle/>
          <a:p>
            <a:r>
              <a:rPr lang="en-US" sz="2800" dirty="0"/>
              <a:t>Ohio: Percent People with and without Disabilities that Commute to Work by Public Transit, 2016</a:t>
            </a:r>
          </a:p>
        </p:txBody>
      </p:sp>
      <p:graphicFrame>
        <p:nvGraphicFramePr>
          <p:cNvPr id="6" name="Content Placeholder 5" descr="ADA PARC is beginning to dive deeper and plan to add more cities in order to provide information within states. This bar graph depicts the percentage of people with and without disabilities that commute to work by public transit in 8 cities in Ohio, the entire state of Ohio, and the national average. People with disabilities use public transportation at a higher rate than people without disabilities in every state. The largest differences between people with and without disabilities are approximately 10 percentage points in Cincinnati and Youngstown. &#10;">
            <a:extLst>
              <a:ext uri="{FF2B5EF4-FFF2-40B4-BE49-F238E27FC236}">
                <a16:creationId xmlns="" xmlns:a16="http://schemas.microsoft.com/office/drawing/2014/main" id="{2E7F15FE-5172-234F-A1CD-BA18394F500D}"/>
              </a:ext>
            </a:extLst>
          </p:cNvPr>
          <p:cNvGraphicFramePr>
            <a:graphicFrameLocks noGrp="1"/>
          </p:cNvGraphicFramePr>
          <p:nvPr>
            <p:ph idx="1"/>
            <p:extLst>
              <p:ext uri="{D42A27DB-BD31-4B8C-83A1-F6EECF244321}">
                <p14:modId xmlns:p14="http://schemas.microsoft.com/office/powerpoint/2010/main" val="2658388716"/>
              </p:ext>
            </p:extLst>
          </p:nvPr>
        </p:nvGraphicFramePr>
        <p:xfrm>
          <a:off x="457200" y="1544638"/>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 xmlns:a16="http://schemas.microsoft.com/office/drawing/2014/main" id="{06AD16B3-4B3B-424C-BCB1-0756E5083D1C}"/>
              </a:ext>
            </a:extLst>
          </p:cNvPr>
          <p:cNvSpPr txBox="1"/>
          <p:nvPr/>
        </p:nvSpPr>
        <p:spPr>
          <a:xfrm>
            <a:off x="1295400" y="5923002"/>
            <a:ext cx="7543800" cy="400110"/>
          </a:xfrm>
          <a:prstGeom prst="rect">
            <a:avLst/>
          </a:prstGeom>
          <a:noFill/>
        </p:spPr>
        <p:txBody>
          <a:bodyPr wrap="square" rtlCol="0">
            <a:spAutoFit/>
          </a:bodyPr>
          <a:lstStyle/>
          <a:p>
            <a:pPr algn="r"/>
            <a:r>
              <a:rPr lang="en-US" sz="1000" dirty="0"/>
              <a:t>*No data for Athens, Chillicothe, Zanesville</a:t>
            </a:r>
          </a:p>
          <a:p>
            <a:pPr algn="r"/>
            <a:r>
              <a:rPr lang="en-US" sz="1000" dirty="0"/>
              <a:t>Data Source: US Census, ACS 5-year, 2016</a:t>
            </a:r>
          </a:p>
        </p:txBody>
      </p:sp>
    </p:spTree>
    <p:extLst>
      <p:ext uri="{BB962C8B-B14F-4D97-AF65-F5344CB8AC3E}">
        <p14:creationId xmlns:p14="http://schemas.microsoft.com/office/powerpoint/2010/main" val="2252624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254C9F-C0AC-9647-BBC0-8B118B878AD8}"/>
              </a:ext>
            </a:extLst>
          </p:cNvPr>
          <p:cNvSpPr>
            <a:spLocks noGrp="1"/>
          </p:cNvSpPr>
          <p:nvPr>
            <p:ph type="title"/>
          </p:nvPr>
        </p:nvSpPr>
        <p:spPr/>
        <p:txBody>
          <a:bodyPr>
            <a:normAutofit fontScale="90000"/>
          </a:bodyPr>
          <a:lstStyle/>
          <a:p>
            <a:r>
              <a:rPr lang="en-US" sz="3200" dirty="0"/>
              <a:t>Ohio: Percent People with and without Disabilities that Commute to Work by Car, 2016</a:t>
            </a:r>
          </a:p>
        </p:txBody>
      </p:sp>
      <p:graphicFrame>
        <p:nvGraphicFramePr>
          <p:cNvPr id="4" name="Content Placeholder 3" descr="This bar graph depicts the percentage of people with and without disabilities that commute to work by car in 8 cities in Ohio, the entire state of Ohio, and the national average. People with disabilities use a private car at a lower rate than people without disabilities in every city. The largest gap between people with and without disabilities are approximately18 percentage points in Youngstown with people without disabilities utilizing a car more than those with disabilities. &#10;">
            <a:extLst>
              <a:ext uri="{FF2B5EF4-FFF2-40B4-BE49-F238E27FC236}">
                <a16:creationId xmlns="" xmlns:a16="http://schemas.microsoft.com/office/drawing/2014/main" id="{821C1BFD-6039-3146-8780-60854E1F6D74}"/>
              </a:ext>
            </a:extLst>
          </p:cNvPr>
          <p:cNvGraphicFramePr>
            <a:graphicFrameLocks noGrp="1"/>
          </p:cNvGraphicFramePr>
          <p:nvPr>
            <p:ph idx="1"/>
            <p:extLst>
              <p:ext uri="{D42A27DB-BD31-4B8C-83A1-F6EECF244321}">
                <p14:modId xmlns:p14="http://schemas.microsoft.com/office/powerpoint/2010/main" val="4049670129"/>
              </p:ext>
            </p:extLst>
          </p:nvPr>
        </p:nvGraphicFramePr>
        <p:xfrm>
          <a:off x="457200" y="1544638"/>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 xmlns:a16="http://schemas.microsoft.com/office/drawing/2014/main" id="{CCE09482-D8E4-DD41-9DD7-3BBBDA670940}"/>
              </a:ext>
            </a:extLst>
          </p:cNvPr>
          <p:cNvSpPr txBox="1"/>
          <p:nvPr/>
        </p:nvSpPr>
        <p:spPr>
          <a:xfrm>
            <a:off x="1295400" y="5923002"/>
            <a:ext cx="7543800" cy="400110"/>
          </a:xfrm>
          <a:prstGeom prst="rect">
            <a:avLst/>
          </a:prstGeom>
          <a:noFill/>
        </p:spPr>
        <p:txBody>
          <a:bodyPr wrap="square" rtlCol="0">
            <a:spAutoFit/>
          </a:bodyPr>
          <a:lstStyle/>
          <a:p>
            <a:pPr algn="r"/>
            <a:r>
              <a:rPr lang="en-US" sz="1000" dirty="0"/>
              <a:t>*No data for Athens, Chillicothe, Zanesville</a:t>
            </a:r>
          </a:p>
          <a:p>
            <a:pPr algn="r"/>
            <a:r>
              <a:rPr lang="en-US" sz="1000" dirty="0"/>
              <a:t>Data Source: US Census, ACS 5-year, 2016</a:t>
            </a:r>
          </a:p>
        </p:txBody>
      </p:sp>
    </p:spTree>
    <p:extLst>
      <p:ext uri="{BB962C8B-B14F-4D97-AF65-F5344CB8AC3E}">
        <p14:creationId xmlns:p14="http://schemas.microsoft.com/office/powerpoint/2010/main" val="2088491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Map depicting the  location of Chicago CILs.  22% of PWD live within 5 miles of the downtown CIL; 15% live within 5 miles of the western CIL; and 8% live within 5 miles of the southwest CIL for a total of 43% of PWD in Chicago located within 5 miles of any CIL.&#10;" title="Chicago CILs"/>
          <p:cNvPicPr>
            <a:picLocks noChangeAspect="1"/>
          </p:cNvPicPr>
          <p:nvPr/>
        </p:nvPicPr>
        <p:blipFill rotWithShape="1">
          <a:blip r:embed="rId3">
            <a:extLst>
              <a:ext uri="{28A0092B-C50C-407E-A947-70E740481C1C}">
                <a14:useLocalDpi xmlns:a14="http://schemas.microsoft.com/office/drawing/2010/main" val="0"/>
              </a:ext>
            </a:extLst>
          </a:blip>
          <a:srcRect t="5333" b="5335"/>
          <a:stretch/>
        </p:blipFill>
        <p:spPr>
          <a:xfrm>
            <a:off x="1143000" y="1457668"/>
            <a:ext cx="7282820" cy="5027278"/>
          </a:xfrm>
          <a:prstGeom prst="rect">
            <a:avLst/>
          </a:prstGeom>
        </p:spPr>
      </p:pic>
      <p:sp>
        <p:nvSpPr>
          <p:cNvPr id="4" name="Title 3"/>
          <p:cNvSpPr>
            <a:spLocks noGrp="1"/>
          </p:cNvSpPr>
          <p:nvPr>
            <p:ph type="title"/>
          </p:nvPr>
        </p:nvSpPr>
        <p:spPr>
          <a:xfrm>
            <a:off x="745810" y="228600"/>
            <a:ext cx="8077200" cy="460772"/>
          </a:xfrm>
          <a:noFill/>
        </p:spPr>
        <p:txBody>
          <a:bodyPr>
            <a:noAutofit/>
          </a:bodyPr>
          <a:lstStyle/>
          <a:p>
            <a:pPr algn="l"/>
            <a:r>
              <a:rPr lang="en-US" sz="3600" dirty="0"/>
              <a:t>Proximity to Community Resources: Centers for Independent Living Access</a:t>
            </a:r>
          </a:p>
        </p:txBody>
      </p:sp>
      <p:sp>
        <p:nvSpPr>
          <p:cNvPr id="5" name="TextBox 4"/>
          <p:cNvSpPr txBox="1"/>
          <p:nvPr/>
        </p:nvSpPr>
        <p:spPr>
          <a:xfrm>
            <a:off x="685800" y="2667000"/>
            <a:ext cx="2255520" cy="553998"/>
          </a:xfrm>
          <a:prstGeom prst="rect">
            <a:avLst/>
          </a:prstGeom>
          <a:solidFill>
            <a:schemeClr val="tx2">
              <a:lumMod val="40000"/>
              <a:lumOff val="60000"/>
            </a:schemeClr>
          </a:solidFill>
        </p:spPr>
        <p:txBody>
          <a:bodyPr wrap="square" rtlCol="0">
            <a:spAutoFit/>
          </a:bodyPr>
          <a:lstStyle/>
          <a:p>
            <a:r>
              <a:rPr lang="en-US" sz="1500" b="1" dirty="0"/>
              <a:t>43% of PWD in Chicago are within 5 Miles of a CIL</a:t>
            </a:r>
            <a:endParaRPr lang="en-US" sz="1500" dirty="0"/>
          </a:p>
        </p:txBody>
      </p:sp>
      <p:sp>
        <p:nvSpPr>
          <p:cNvPr id="6" name="Title 3"/>
          <p:cNvSpPr txBox="1">
            <a:spLocks/>
          </p:cNvSpPr>
          <p:nvPr/>
        </p:nvSpPr>
        <p:spPr>
          <a:xfrm>
            <a:off x="3581400" y="1033731"/>
            <a:ext cx="7010400" cy="4607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en-US" sz="2800" dirty="0"/>
              <a:t>Chicago IL</a:t>
            </a:r>
          </a:p>
        </p:txBody>
      </p:sp>
      <p:sp>
        <p:nvSpPr>
          <p:cNvPr id="7" name="TextBox 6">
            <a:extLst>
              <a:ext uri="{FF2B5EF4-FFF2-40B4-BE49-F238E27FC236}">
                <a16:creationId xmlns="" xmlns:a16="http://schemas.microsoft.com/office/drawing/2014/main" id="{7A00985C-57BA-C141-9E27-60DB4E31738D}"/>
              </a:ext>
            </a:extLst>
          </p:cNvPr>
          <p:cNvSpPr txBox="1"/>
          <p:nvPr/>
        </p:nvSpPr>
        <p:spPr>
          <a:xfrm>
            <a:off x="716313" y="6457890"/>
            <a:ext cx="7543800" cy="246221"/>
          </a:xfrm>
          <a:prstGeom prst="rect">
            <a:avLst/>
          </a:prstGeom>
          <a:noFill/>
        </p:spPr>
        <p:txBody>
          <a:bodyPr wrap="square" rtlCol="0">
            <a:spAutoFit/>
          </a:bodyPr>
          <a:lstStyle/>
          <a:p>
            <a:pPr algn="r"/>
            <a:r>
              <a:rPr lang="en-US" sz="1000" dirty="0"/>
              <a:t>Data Source: US Census, ACS 5-year, 2013; ARC GIS CIL shapefile</a:t>
            </a:r>
          </a:p>
        </p:txBody>
      </p:sp>
    </p:spTree>
    <p:extLst>
      <p:ext uri="{BB962C8B-B14F-4D97-AF65-F5344CB8AC3E}">
        <p14:creationId xmlns:p14="http://schemas.microsoft.com/office/powerpoint/2010/main" val="2244427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Percentage of PWD Living within 5 miles of CIL, 2013</a:t>
            </a:r>
          </a:p>
        </p:txBody>
      </p:sp>
      <p:graphicFrame>
        <p:nvGraphicFramePr>
          <p:cNvPr id="7" name="Chart Placeholder 6" descr="We looked at the percentages of people with disabilities living within 5 miles of a CIL and was calculated manually using GIS mapping and ACS disability population data. The bar graph above shows a select 13 of the 48 cities included in our pilot study listed along the bottom axis with the percentage of people living within 5 miles of a CIL along the side. These were included as they have similar population sizes around Denver ranging from 50 to 70 thousand people. Cities that have low percentages of people living near the CIL include Baltimore, MD, Detroit, MI, Memphis, TN and Nashville, TN. &#10;"/>
          <p:cNvGraphicFramePr>
            <a:graphicFrameLocks noGrp="1"/>
          </p:cNvGraphicFramePr>
          <p:nvPr>
            <p:ph type="chart" idx="1"/>
            <p:extLst>
              <p:ext uri="{D42A27DB-BD31-4B8C-83A1-F6EECF244321}">
                <p14:modId xmlns:p14="http://schemas.microsoft.com/office/powerpoint/2010/main" val="3116883910"/>
              </p:ext>
            </p:extLst>
          </p:nvPr>
        </p:nvGraphicFramePr>
        <p:xfrm>
          <a:off x="457200" y="1422400"/>
          <a:ext cx="8229600" cy="4703763"/>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0"/>
          </p:nvPr>
        </p:nvSpPr>
        <p:spPr/>
        <p:txBody>
          <a:bodyPr/>
          <a:lstStyle/>
          <a:p>
            <a:pPr>
              <a:defRPr/>
            </a:pPr>
            <a:endParaRPr lang="en-US" dirty="0">
              <a:solidFill>
                <a:prstClr val="black">
                  <a:tint val="75000"/>
                </a:prstClr>
              </a:solidFill>
            </a:endParaRPr>
          </a:p>
        </p:txBody>
      </p:sp>
      <p:sp>
        <p:nvSpPr>
          <p:cNvPr id="5" name="TextBox 4">
            <a:extLst>
              <a:ext uri="{FF2B5EF4-FFF2-40B4-BE49-F238E27FC236}">
                <a16:creationId xmlns="" xmlns:a16="http://schemas.microsoft.com/office/drawing/2014/main" id="{1B8EA8E0-C1D0-DD43-9123-2DA47D7825F3}"/>
              </a:ext>
            </a:extLst>
          </p:cNvPr>
          <p:cNvSpPr txBox="1"/>
          <p:nvPr/>
        </p:nvSpPr>
        <p:spPr>
          <a:xfrm>
            <a:off x="1295400" y="6096000"/>
            <a:ext cx="7543800" cy="246221"/>
          </a:xfrm>
          <a:prstGeom prst="rect">
            <a:avLst/>
          </a:prstGeom>
          <a:noFill/>
        </p:spPr>
        <p:txBody>
          <a:bodyPr wrap="square" rtlCol="0">
            <a:spAutoFit/>
          </a:bodyPr>
          <a:lstStyle/>
          <a:p>
            <a:pPr algn="r"/>
            <a:r>
              <a:rPr lang="en-US" sz="1000" dirty="0"/>
              <a:t>Data Source: US Census, ACS 5-year, 2013; ARC GIS CIL shapefile</a:t>
            </a:r>
          </a:p>
        </p:txBody>
      </p:sp>
    </p:spTree>
    <p:extLst>
      <p:ext uri="{BB962C8B-B14F-4D97-AF65-F5344CB8AC3E}">
        <p14:creationId xmlns:p14="http://schemas.microsoft.com/office/powerpoint/2010/main" val="1468998047"/>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solidFill>
                <a:prstClr val="black">
                  <a:tint val="75000"/>
                </a:prstClr>
              </a:solidFill>
            </a:endParaRPr>
          </a:p>
        </p:txBody>
      </p:sp>
      <p:pic>
        <p:nvPicPr>
          <p:cNvPr id="5" name="Picture 4" descr="This slide shows a heatmap for city benchmark performance for community access. These are not currently published on our website but will be upcoming in our re-design and will be expanded beyond the initially selected 48 cities. Community living includes walk score, close proximity to CIL, Food desert proximity and a composite summary score. Top scoring cities closer to 100 for community access are depicted in white with a color gradient by quartile down to with poorer performing cities in darker blue with scores closer to 0.  Poorly performing cities in dark blue include Columbia SC, Indianapolis, IN and Gastonia, SC. High performing cities in white include San Francisco, CA, Washington, DC and Oakland, CA. &#10;"/>
          <p:cNvPicPr>
            <a:picLocks noChangeAspect="1"/>
          </p:cNvPicPr>
          <p:nvPr/>
        </p:nvPicPr>
        <p:blipFill>
          <a:blip r:embed="rId3"/>
          <a:stretch>
            <a:fillRect/>
          </a:stretch>
        </p:blipFill>
        <p:spPr>
          <a:xfrm>
            <a:off x="546701" y="228601"/>
            <a:ext cx="2367949" cy="6096000"/>
          </a:xfrm>
          <a:prstGeom prst="rect">
            <a:avLst/>
          </a:prstGeom>
        </p:spPr>
      </p:pic>
      <p:sp>
        <p:nvSpPr>
          <p:cNvPr id="6" name="Content Placeholder 2"/>
          <p:cNvSpPr txBox="1">
            <a:spLocks/>
          </p:cNvSpPr>
          <p:nvPr/>
        </p:nvSpPr>
        <p:spPr>
          <a:xfrm>
            <a:off x="3200400" y="1600200"/>
            <a:ext cx="54864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Heatmaps show a score on a scale of 0 (worst) to 100 (best) to compare states or cities on any indicator</a:t>
            </a:r>
          </a:p>
          <a:p>
            <a:pPr lvl="1"/>
            <a:r>
              <a:rPr lang="en-US" sz="2400" dirty="0"/>
              <a:t>Proximity to resources</a:t>
            </a:r>
          </a:p>
          <a:p>
            <a:pPr lvl="1"/>
            <a:r>
              <a:rPr lang="en-US" sz="2400" dirty="0"/>
              <a:t>CIL access</a:t>
            </a:r>
          </a:p>
          <a:p>
            <a:pPr lvl="1"/>
            <a:r>
              <a:rPr lang="en-US" sz="2400" dirty="0"/>
              <a:t>Healthy food access</a:t>
            </a:r>
          </a:p>
          <a:p>
            <a:pPr lvl="1"/>
            <a:r>
              <a:rPr lang="en-US" sz="2400" dirty="0"/>
              <a:t>Transportation access</a:t>
            </a:r>
          </a:p>
          <a:p>
            <a:r>
              <a:rPr lang="en-US" sz="2600" dirty="0"/>
              <a:t>Composite score is a summary across many Community Participation indicators</a:t>
            </a:r>
          </a:p>
          <a:p>
            <a:pPr lvl="1"/>
            <a:r>
              <a:rPr lang="en-US" sz="2200" dirty="0"/>
              <a:t>Disparities</a:t>
            </a:r>
          </a:p>
          <a:p>
            <a:pPr lvl="1"/>
            <a:r>
              <a:rPr lang="en-US" sz="2200" dirty="0"/>
              <a:t>Promising Practices/Opportunities</a:t>
            </a:r>
          </a:p>
          <a:p>
            <a:endParaRPr lang="en-US" dirty="0"/>
          </a:p>
        </p:txBody>
      </p:sp>
      <p:sp>
        <p:nvSpPr>
          <p:cNvPr id="7" name="Title 1"/>
          <p:cNvSpPr>
            <a:spLocks noGrp="1"/>
          </p:cNvSpPr>
          <p:nvPr>
            <p:ph type="title"/>
          </p:nvPr>
        </p:nvSpPr>
        <p:spPr>
          <a:xfrm>
            <a:off x="3124200" y="386508"/>
            <a:ext cx="5562600" cy="906462"/>
          </a:xfrm>
        </p:spPr>
        <p:txBody>
          <a:bodyPr>
            <a:noAutofit/>
          </a:bodyPr>
          <a:lstStyle/>
          <a:p>
            <a:r>
              <a:rPr lang="en-US" sz="2800" dirty="0"/>
              <a:t>Scorecards of Community Participation Resource Availability</a:t>
            </a:r>
          </a:p>
        </p:txBody>
      </p:sp>
    </p:spTree>
    <p:extLst>
      <p:ext uri="{BB962C8B-B14F-4D97-AF65-F5344CB8AC3E}">
        <p14:creationId xmlns:p14="http://schemas.microsoft.com/office/powerpoint/2010/main" val="1235151656"/>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a:t>Where are we headed?</a:t>
            </a:r>
          </a:p>
        </p:txBody>
      </p:sp>
      <p:sp>
        <p:nvSpPr>
          <p:cNvPr id="3" name="Content Placeholder 2"/>
          <p:cNvSpPr>
            <a:spLocks noGrp="1"/>
          </p:cNvSpPr>
          <p:nvPr>
            <p:ph idx="1"/>
          </p:nvPr>
        </p:nvSpPr>
        <p:spPr>
          <a:xfrm>
            <a:off x="304800" y="1210491"/>
            <a:ext cx="8382000" cy="4809309"/>
          </a:xfrm>
        </p:spPr>
        <p:txBody>
          <a:bodyPr>
            <a:normAutofit fontScale="77500" lnSpcReduction="20000"/>
          </a:bodyPr>
          <a:lstStyle/>
          <a:p>
            <a:r>
              <a:rPr lang="en-US" dirty="0"/>
              <a:t>Immediate access web engine for mapping 3 areas of participation by nation, state and city</a:t>
            </a:r>
          </a:p>
          <a:p>
            <a:pPr lvl="1"/>
            <a:r>
              <a:rPr lang="en-US" dirty="0"/>
              <a:t>GIS maps &amp; accessible tables</a:t>
            </a:r>
          </a:p>
          <a:p>
            <a:pPr lvl="1"/>
            <a:r>
              <a:rPr lang="en-US" dirty="0"/>
              <a:t>Summary scorecards</a:t>
            </a:r>
          </a:p>
          <a:p>
            <a:pPr lvl="1"/>
            <a:r>
              <a:rPr lang="en-US" dirty="0"/>
              <a:t>City level action planning tools</a:t>
            </a:r>
          </a:p>
          <a:p>
            <a:pPr lvl="2"/>
            <a:r>
              <a:rPr lang="en-US" dirty="0"/>
              <a:t>Transportation access &amp; accessibility atlas</a:t>
            </a:r>
          </a:p>
          <a:p>
            <a:pPr lvl="2"/>
            <a:r>
              <a:rPr lang="en-US" dirty="0"/>
              <a:t>Affordable, integrated and accessible housing atlas</a:t>
            </a:r>
          </a:p>
          <a:p>
            <a:pPr lvl="1"/>
            <a:r>
              <a:rPr lang="en-US" dirty="0"/>
              <a:t>ADA Center Action Toolkits with resources on rights, resources and promising practice cases</a:t>
            </a:r>
          </a:p>
          <a:p>
            <a:r>
              <a:rPr lang="en-US" dirty="0"/>
              <a:t>Community town halls to prioritize disability community priorities &amp; participatory voting for action &amp; KT impact</a:t>
            </a:r>
          </a:p>
          <a:p>
            <a:r>
              <a:rPr lang="en-US" dirty="0"/>
              <a:t>SDH research on intersecting disparities by age, race/ethnicity, gender, economic status &amp; type of disability</a:t>
            </a:r>
          </a:p>
        </p:txBody>
      </p:sp>
    </p:spTree>
    <p:extLst>
      <p:ext uri="{BB962C8B-B14F-4D97-AF65-F5344CB8AC3E}">
        <p14:creationId xmlns:p14="http://schemas.microsoft.com/office/powerpoint/2010/main" val="2885010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ADA-PARC is seeking feedback to help steer the next phase of this research project: </a:t>
            </a:r>
          </a:p>
        </p:txBody>
      </p:sp>
      <p:sp>
        <p:nvSpPr>
          <p:cNvPr id="3" name="Content Placeholder 2"/>
          <p:cNvSpPr>
            <a:spLocks noGrp="1"/>
          </p:cNvSpPr>
          <p:nvPr>
            <p:ph idx="1"/>
          </p:nvPr>
        </p:nvSpPr>
        <p:spPr>
          <a:xfrm>
            <a:off x="457200" y="1387918"/>
            <a:ext cx="8229600" cy="4525963"/>
          </a:xfrm>
        </p:spPr>
        <p:txBody>
          <a:bodyPr>
            <a:normAutofit/>
          </a:bodyPr>
          <a:lstStyle/>
          <a:p>
            <a:endParaRPr lang="en-US" dirty="0"/>
          </a:p>
          <a:p>
            <a:r>
              <a:rPr lang="en-US" dirty="0"/>
              <a:t>How could you use this information to take action to advocate for improved inclusion of people with disabilities in your community?</a:t>
            </a:r>
          </a:p>
          <a:p>
            <a:r>
              <a:rPr lang="en-US" dirty="0"/>
              <a:t>What questions or concerns do you have related to the ADA-PARC project? </a:t>
            </a:r>
          </a:p>
          <a:p>
            <a:endParaRPr lang="en-US" dirty="0"/>
          </a:p>
        </p:txBody>
      </p:sp>
    </p:spTree>
    <p:extLst>
      <p:ext uri="{BB962C8B-B14F-4D97-AF65-F5344CB8AC3E}">
        <p14:creationId xmlns:p14="http://schemas.microsoft.com/office/powerpoint/2010/main" val="78416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a:t>Funding</a:t>
            </a:r>
          </a:p>
        </p:txBody>
      </p:sp>
      <p:sp>
        <p:nvSpPr>
          <p:cNvPr id="11267" name="Content Placeholder 2"/>
          <p:cNvSpPr>
            <a:spLocks noGrp="1"/>
          </p:cNvSpPr>
          <p:nvPr>
            <p:ph idx="1"/>
          </p:nvPr>
        </p:nvSpPr>
        <p:spPr/>
        <p:txBody>
          <a:bodyPr>
            <a:normAutofit/>
          </a:bodyPr>
          <a:lstStyle/>
          <a:p>
            <a:r>
              <a:rPr lang="en-US" dirty="0"/>
              <a:t>ADA-PARC is funded by the National Institute for Disability, Independent Living, and Rehabilitation Research (NIDILRR) under grants 90DP0026 and 90DPAD0001. </a:t>
            </a:r>
            <a:endParaRPr lang="en-US" altLang="en-US" dirty="0"/>
          </a:p>
          <a:p>
            <a:pPr marL="0" indent="0" eaLnBrk="1" hangingPunct="1">
              <a:buNone/>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p:txBody>
          <a:bodyPr/>
          <a:lstStyle/>
          <a:p>
            <a:r>
              <a:rPr lang="en-US" dirty="0"/>
              <a:t>Thank you to all of our ADA-PARC consortium collaborators and participants</a:t>
            </a:r>
          </a:p>
          <a:p>
            <a:r>
              <a:rPr lang="en-US" dirty="0"/>
              <a:t>For more information, go to: </a:t>
            </a:r>
            <a:r>
              <a:rPr lang="en-US" dirty="0">
                <a:hlinkClick r:id="rId3"/>
              </a:rPr>
              <a:t>adaparc.org</a:t>
            </a:r>
            <a:r>
              <a:rPr lang="en-US" dirty="0"/>
              <a:t> </a:t>
            </a:r>
          </a:p>
          <a:p>
            <a:pPr lvl="1"/>
            <a:r>
              <a:rPr lang="en-US" dirty="0"/>
              <a:t>Contact Lex Frieden: </a:t>
            </a:r>
            <a:r>
              <a:rPr lang="en-US" dirty="0">
                <a:hlinkClick r:id="rId4"/>
              </a:rPr>
              <a:t>lfrieden@bcm.edu</a:t>
            </a:r>
            <a:r>
              <a:rPr lang="en-US" dirty="0"/>
              <a:t> or Joy Hammel: </a:t>
            </a:r>
            <a:r>
              <a:rPr lang="en-US" dirty="0">
                <a:hlinkClick r:id="rId5"/>
              </a:rPr>
              <a:t>hammel@uic.edu</a:t>
            </a:r>
            <a:r>
              <a:rPr lang="en-US" dirty="0"/>
              <a:t>  </a:t>
            </a:r>
          </a:p>
        </p:txBody>
      </p:sp>
    </p:spTree>
    <p:extLst>
      <p:ext uri="{BB962C8B-B14F-4D97-AF65-F5344CB8AC3E}">
        <p14:creationId xmlns:p14="http://schemas.microsoft.com/office/powerpoint/2010/main" val="132260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4278" y="1440444"/>
            <a:ext cx="7250544" cy="1753703"/>
          </a:xfrm>
        </p:spPr>
        <p:txBody>
          <a:bodyPr>
            <a:normAutofit fontScale="90000"/>
          </a:bodyPr>
          <a:lstStyle/>
          <a:p>
            <a:r>
              <a:rPr lang="en-US" sz="2800" dirty="0"/>
              <a:t/>
            </a:r>
            <a:br>
              <a:rPr lang="en-US" sz="2800" dirty="0"/>
            </a:br>
            <a:r>
              <a:rPr lang="en-US" sz="2200" dirty="0"/>
              <a:t/>
            </a:r>
            <a:br>
              <a:rPr lang="en-US" sz="2200" dirty="0"/>
            </a:br>
            <a:r>
              <a:rPr lang="en-US" sz="2700" b="1" dirty="0"/>
              <a:t>ADA Participation Action Research Consortium</a:t>
            </a:r>
            <a:r>
              <a:rPr lang="en-US" sz="2200" b="1" dirty="0"/>
              <a:t/>
            </a:r>
            <a:br>
              <a:rPr lang="en-US" sz="2200" b="1" dirty="0"/>
            </a:br>
            <a:r>
              <a:rPr lang="en-US" sz="2200" dirty="0">
                <a:hlinkClick r:id="rId3" action="ppaction://hlinkfile"/>
              </a:rPr>
              <a:t>adaparc.org</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pic>
        <p:nvPicPr>
          <p:cNvPr id="7" name="Picture 6" descr="Center on Disability at the Public Health Institute"/>
          <p:cNvPicPr>
            <a:picLocks noChangeAspect="1"/>
          </p:cNvPicPr>
          <p:nvPr/>
        </p:nvPicPr>
        <p:blipFill>
          <a:blip r:embed="rId4" cstate="print"/>
          <a:stretch>
            <a:fillRect/>
          </a:stretch>
        </p:blipFill>
        <p:spPr bwMode="auto">
          <a:xfrm>
            <a:off x="5677595" y="5344894"/>
            <a:ext cx="1299210" cy="660083"/>
          </a:xfrm>
          <a:prstGeom prst="rect">
            <a:avLst/>
          </a:prstGeom>
          <a:noFill/>
          <a:ln w="9525">
            <a:noFill/>
            <a:miter lim="800000"/>
            <a:headEnd/>
            <a:tailEnd/>
          </a:ln>
        </p:spPr>
      </p:pic>
      <p:pic>
        <p:nvPicPr>
          <p:cNvPr id="11" name="Picture 10" descr="University of Northern Colorad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5186" y="5538503"/>
            <a:ext cx="1481328" cy="482554"/>
          </a:xfrm>
          <a:prstGeom prst="rect">
            <a:avLst/>
          </a:prstGeom>
        </p:spPr>
      </p:pic>
      <p:pic>
        <p:nvPicPr>
          <p:cNvPr id="12" name="Picture 11" descr="TIRR Memorial Hermann&#10;Rehabilitation &amp; Research"/>
          <p:cNvPicPr>
            <a:picLocks noChangeAspect="1"/>
          </p:cNvPicPr>
          <p:nvPr/>
        </p:nvPicPr>
        <p:blipFill>
          <a:blip r:embed="rId6" cstate="print"/>
          <a:stretch>
            <a:fillRect/>
          </a:stretch>
        </p:blipFill>
        <p:spPr>
          <a:xfrm>
            <a:off x="475988" y="5335257"/>
            <a:ext cx="1371600" cy="685800"/>
          </a:xfrm>
          <a:prstGeom prst="rect">
            <a:avLst/>
          </a:prstGeom>
        </p:spPr>
      </p:pic>
      <p:pic>
        <p:nvPicPr>
          <p:cNvPr id="14" name="Picture 13" descr="Southeast ADA Center"/>
          <p:cNvPicPr>
            <a:picLocks noChangeAspect="1"/>
          </p:cNvPicPr>
          <p:nvPr/>
        </p:nvPicPr>
        <p:blipFill rotWithShape="1">
          <a:blip r:embed="rId7" cstate="print">
            <a:extLst>
              <a:ext uri="{28A0092B-C50C-407E-A947-70E740481C1C}">
                <a14:useLocalDpi xmlns:a14="http://schemas.microsoft.com/office/drawing/2010/main" val="0"/>
              </a:ext>
            </a:extLst>
          </a:blip>
          <a:stretch/>
        </p:blipFill>
        <p:spPr bwMode="auto">
          <a:xfrm>
            <a:off x="4994819" y="3686133"/>
            <a:ext cx="2265112" cy="731520"/>
          </a:xfrm>
          <a:prstGeom prst="rect">
            <a:avLst/>
          </a:prstGeom>
          <a:noFill/>
          <a:ln>
            <a:noFill/>
          </a:ln>
        </p:spPr>
      </p:pic>
      <p:pic>
        <p:nvPicPr>
          <p:cNvPr id="2052" name="Picture 4" descr="Mid-Atlantic ADA Cente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718814" y="4499425"/>
            <a:ext cx="1323353" cy="5486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yracuse University&#10;Founded AD 187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6536" y="5212752"/>
            <a:ext cx="829235" cy="829235"/>
          </a:xfrm>
          <a:prstGeom prst="rect">
            <a:avLst/>
          </a:prstGeom>
        </p:spPr>
      </p:pic>
      <p:pic>
        <p:nvPicPr>
          <p:cNvPr id="3" name="Picture 2" descr="Great Lakes ADA Cente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4653" y="3492747"/>
            <a:ext cx="1820092" cy="1005840"/>
          </a:xfrm>
          <a:prstGeom prst="rect">
            <a:avLst/>
          </a:prstGeom>
        </p:spPr>
      </p:pic>
      <p:pic>
        <p:nvPicPr>
          <p:cNvPr id="6" name="Picture 2" descr="Northwest ADA Cente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169849" y="4697309"/>
            <a:ext cx="1409701" cy="365760"/>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9" name="Group 4" descr="The University of Illinois at Chicago"/>
          <p:cNvGrpSpPr>
            <a:grpSpLocks/>
          </p:cNvGrpSpPr>
          <p:nvPr/>
        </p:nvGrpSpPr>
        <p:grpSpPr bwMode="auto">
          <a:xfrm>
            <a:off x="2173962" y="5212752"/>
            <a:ext cx="1859483" cy="1032701"/>
            <a:chOff x="106165815" y="111379741"/>
            <a:chExt cx="2305253" cy="1237719"/>
          </a:xfrm>
        </p:grpSpPr>
        <p:pic>
          <p:nvPicPr>
            <p:cNvPr id="1029" name="Picture 5" descr="CAMP"/>
            <p:cNvPicPr>
              <a:picLocks noChangeAspect="1" noChangeArrowheads="1"/>
            </p:cNvPicPr>
            <p:nvPr/>
          </p:nvPicPr>
          <p:blipFill>
            <a:blip r:embed="rId12" cstate="print">
              <a:extLst>
                <a:ext uri="{28A0092B-C50C-407E-A947-70E740481C1C}">
                  <a14:useLocalDpi xmlns:a14="http://schemas.microsoft.com/office/drawing/2010/main" val="0"/>
                </a:ext>
              </a:extLst>
            </a:blip>
            <a:srcRect b="31078"/>
            <a:stretch>
              <a:fillRect/>
            </a:stretch>
          </p:blipFill>
          <p:spPr bwMode="auto">
            <a:xfrm>
              <a:off x="107181098" y="111581325"/>
              <a:ext cx="1289970" cy="704713"/>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descr="CAMP"/>
            <p:cNvPicPr>
              <a:picLocks noChangeAspect="1" noChangeArrowheads="1"/>
            </p:cNvPicPr>
            <p:nvPr/>
          </p:nvPicPr>
          <p:blipFill>
            <a:blip r:embed="rId13" cstate="print">
              <a:extLst>
                <a:ext uri="{28A0092B-C50C-407E-A947-70E740481C1C}">
                  <a14:useLocalDpi xmlns:a14="http://schemas.microsoft.com/office/drawing/2010/main" val="0"/>
                </a:ext>
              </a:extLst>
            </a:blip>
            <a:srcRect t="67911" r="72957"/>
            <a:stretch>
              <a:fillRect/>
            </a:stretch>
          </p:blipFill>
          <p:spPr bwMode="auto">
            <a:xfrm>
              <a:off x="106165815" y="111379741"/>
              <a:ext cx="1315941" cy="1237719"/>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15" name="Picture 14" descr="Great Plains ADA Cente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11472" y="4605869"/>
            <a:ext cx="991518" cy="457200"/>
          </a:xfrm>
          <a:prstGeom prst="rect">
            <a:avLst/>
          </a:prstGeom>
        </p:spPr>
      </p:pic>
      <p:pic>
        <p:nvPicPr>
          <p:cNvPr id="17" name="Picture 16" descr="Southwest ADA Center at ILRU"/>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3875" y="3777573"/>
            <a:ext cx="2277687" cy="548640"/>
          </a:xfrm>
          <a:prstGeom prst="rect">
            <a:avLst/>
          </a:prstGeom>
        </p:spPr>
      </p:pic>
      <p:pic>
        <p:nvPicPr>
          <p:cNvPr id="18" name="Picture 17" descr="Pacific ADA Cente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82357" y="3538467"/>
            <a:ext cx="1602932" cy="914400"/>
          </a:xfrm>
          <a:prstGeom prst="rect">
            <a:avLst/>
          </a:prstGeom>
        </p:spPr>
      </p:pic>
      <p:pic>
        <p:nvPicPr>
          <p:cNvPr id="19" name="Picture 18" descr="Northeast ADA Cente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34159" y="4651589"/>
            <a:ext cx="1495950" cy="365760"/>
          </a:xfrm>
          <a:prstGeom prst="rect">
            <a:avLst/>
          </a:prstGeom>
        </p:spPr>
      </p:pic>
      <p:pic>
        <p:nvPicPr>
          <p:cNvPr id="20" name="Picture 19" descr="Rocky Mountain ADA Cente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7166" y="4585402"/>
            <a:ext cx="1505882" cy="457200"/>
          </a:xfrm>
          <a:prstGeom prst="rect">
            <a:avLst/>
          </a:prstGeom>
        </p:spPr>
      </p:pic>
      <p:pic>
        <p:nvPicPr>
          <p:cNvPr id="23" name="Picture 22" descr="New England ADA Cente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857804" y="4631122"/>
            <a:ext cx="1407382" cy="365760"/>
          </a:xfrm>
          <a:prstGeom prst="rect">
            <a:avLst/>
          </a:prstGeom>
        </p:spPr>
      </p:pic>
      <p:pic>
        <p:nvPicPr>
          <p:cNvPr id="28" name="Picture 27" descr="ADA National Network&#10;Information, Guidance, and Training on the Americans with Disabilities Act" title="ADA National Network"/>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70681" y="2837741"/>
            <a:ext cx="2417738" cy="655005"/>
          </a:xfrm>
          <a:prstGeom prst="rect">
            <a:avLst/>
          </a:prstGeom>
        </p:spPr>
      </p:pic>
    </p:spTree>
    <p:extLst>
      <p:ext uri="{BB962C8B-B14F-4D97-AF65-F5344CB8AC3E}">
        <p14:creationId xmlns:p14="http://schemas.microsoft.com/office/powerpoint/2010/main" val="4041390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dirty="0"/>
              <a:t>Purpose of ADA-PARC</a:t>
            </a:r>
          </a:p>
        </p:txBody>
      </p:sp>
      <p:sp>
        <p:nvSpPr>
          <p:cNvPr id="13315" name="Content Placeholder 2"/>
          <p:cNvSpPr>
            <a:spLocks noGrp="1"/>
          </p:cNvSpPr>
          <p:nvPr>
            <p:ph idx="1"/>
          </p:nvPr>
        </p:nvSpPr>
        <p:spPr>
          <a:xfrm>
            <a:off x="457200" y="1524000"/>
            <a:ext cx="8229600" cy="4525963"/>
          </a:xfrm>
        </p:spPr>
        <p:txBody>
          <a:bodyPr/>
          <a:lstStyle/>
          <a:p>
            <a:pPr eaLnBrk="1" hangingPunct="1">
              <a:spcBef>
                <a:spcPts val="1000"/>
              </a:spcBef>
            </a:pPr>
            <a:r>
              <a:rPr lang="en-US" altLang="en-US" sz="2400" b="1" dirty="0"/>
              <a:t>To collaboratively examine participation disparities </a:t>
            </a:r>
            <a:r>
              <a:rPr lang="en-US" altLang="en-US" sz="2400" dirty="0"/>
              <a:t>experienced by people with disabilities post ADA &amp; Olmstead </a:t>
            </a:r>
          </a:p>
          <a:p>
            <a:pPr eaLnBrk="1" hangingPunct="1">
              <a:spcBef>
                <a:spcPts val="1000"/>
              </a:spcBef>
            </a:pPr>
            <a:r>
              <a:rPr lang="en-US" altLang="en-US" sz="2400" b="1" dirty="0"/>
              <a:t>To identify &amp; examine key environmental factors </a:t>
            </a:r>
            <a:r>
              <a:rPr lang="en-US" altLang="en-US" sz="2400" dirty="0"/>
              <a:t>contributing to these disparities</a:t>
            </a:r>
          </a:p>
          <a:p>
            <a:pPr eaLnBrk="1" hangingPunct="1">
              <a:spcBef>
                <a:spcPts val="1000"/>
              </a:spcBef>
            </a:pPr>
            <a:r>
              <a:rPr lang="en-US" altLang="en-US" sz="2400" b="1" dirty="0"/>
              <a:t>To benchmark participation disparities and highlight promising practices</a:t>
            </a:r>
            <a:r>
              <a:rPr lang="en-US" altLang="en-US" sz="2400" dirty="0"/>
              <a:t> at state &amp; city levels  </a:t>
            </a:r>
          </a:p>
          <a:p>
            <a:pPr eaLnBrk="1" hangingPunct="1">
              <a:spcBef>
                <a:spcPts val="1000"/>
              </a:spcBef>
            </a:pPr>
            <a:r>
              <a:rPr lang="en-US" altLang="en-US" sz="2400" b="1" dirty="0"/>
              <a:t>To action-plan strategies for dissemination and utilization of findings</a:t>
            </a:r>
            <a:r>
              <a:rPr lang="en-US" altLang="en-US" sz="2400" dirty="0"/>
              <a:t> to be used by ADA Centers and others in community capacity building &amp; systems change initiatives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noAutofit/>
          </a:bodyPr>
          <a:lstStyle/>
          <a:p>
            <a:pPr eaLnBrk="1" hangingPunct="1"/>
            <a:r>
              <a:rPr lang="en-US" altLang="en-US" sz="3600" dirty="0"/>
              <a:t>Tracking 3 ADA Participation Areas</a:t>
            </a:r>
            <a:br>
              <a:rPr lang="en-US" altLang="en-US" sz="3600" dirty="0"/>
            </a:br>
            <a:r>
              <a:rPr lang="en-US" altLang="en-US" sz="3600" dirty="0"/>
              <a:t>(</a:t>
            </a:r>
            <a:r>
              <a:rPr lang="en-US" altLang="en-US" sz="2800" dirty="0"/>
              <a:t>see details at: </a:t>
            </a:r>
            <a:r>
              <a:rPr lang="en-US" altLang="en-US" sz="2800" dirty="0">
                <a:solidFill>
                  <a:srgbClr val="0070C0"/>
                </a:solidFill>
                <a:hlinkClick r:id="rId3" action="ppaction://hlinkfile"/>
              </a:rPr>
              <a:t>adaparc.org </a:t>
            </a:r>
            <a:r>
              <a:rPr lang="en-US" altLang="en-US" sz="3600" dirty="0">
                <a:solidFill>
                  <a:srgbClr val="0070C0"/>
                </a:solidFill>
              </a:rPr>
              <a:t>)</a:t>
            </a:r>
          </a:p>
        </p:txBody>
      </p:sp>
      <p:sp>
        <p:nvSpPr>
          <p:cNvPr id="16387" name="Content Placeholder 4"/>
          <p:cNvSpPr>
            <a:spLocks noGrp="1"/>
          </p:cNvSpPr>
          <p:nvPr>
            <p:ph idx="1"/>
          </p:nvPr>
        </p:nvSpPr>
        <p:spPr>
          <a:xfrm>
            <a:off x="457200" y="1600200"/>
            <a:ext cx="8229600" cy="4525963"/>
          </a:xfrm>
        </p:spPr>
        <p:txBody>
          <a:bodyPr/>
          <a:lstStyle/>
          <a:p>
            <a:pPr marL="514350" indent="-514350" eaLnBrk="1" hangingPunct="1">
              <a:spcBef>
                <a:spcPts val="1000"/>
              </a:spcBef>
            </a:pPr>
            <a:r>
              <a:rPr lang="en-US" altLang="en-US" b="1" dirty="0"/>
              <a:t>Community living (CL)</a:t>
            </a:r>
            <a:br>
              <a:rPr lang="en-US" altLang="en-US" b="1" dirty="0"/>
            </a:br>
            <a:r>
              <a:rPr lang="en-US" altLang="en-US" sz="2400" dirty="0"/>
              <a:t>Community vs. institution living, HCBS spending, Money Follows the Person Transitions</a:t>
            </a:r>
          </a:p>
          <a:p>
            <a:pPr marL="514350" indent="-514350" eaLnBrk="1" hangingPunct="1">
              <a:spcBef>
                <a:spcPts val="1000"/>
              </a:spcBef>
            </a:pPr>
            <a:r>
              <a:rPr lang="en-US" altLang="en-US" b="1" dirty="0"/>
              <a:t>Community participation (CP)</a:t>
            </a:r>
            <a:br>
              <a:rPr lang="en-US" altLang="en-US" b="1" dirty="0"/>
            </a:br>
            <a:r>
              <a:rPr lang="en-US" altLang="en-US" sz="2400" dirty="0"/>
              <a:t>Health insurance, affordable &amp; accessible housing, access to community &amp; disability resources, transportation, crime rates, livability indicators</a:t>
            </a:r>
          </a:p>
          <a:p>
            <a:pPr marL="514350" indent="-514350" eaLnBrk="1" hangingPunct="1">
              <a:spcBef>
                <a:spcPts val="1000"/>
              </a:spcBef>
            </a:pPr>
            <a:r>
              <a:rPr lang="en-US" altLang="en-US" b="1" dirty="0"/>
              <a:t>Work/economic participation (WE) </a:t>
            </a:r>
            <a:r>
              <a:rPr lang="en-US" altLang="en-US" sz="2400" dirty="0"/>
              <a:t>Employment, economic status, poverty rates, cost of living</a:t>
            </a:r>
          </a:p>
          <a:p>
            <a:pPr marL="514350" indent="-514350" eaLnBrk="1" hangingPunct="1"/>
            <a:endParaRPr lang="en-US"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Community Living</a:t>
            </a:r>
          </a:p>
        </p:txBody>
      </p:sp>
    </p:spTree>
    <p:extLst>
      <p:ext uri="{BB962C8B-B14F-4D97-AF65-F5344CB8AC3E}">
        <p14:creationId xmlns:p14="http://schemas.microsoft.com/office/powerpoint/2010/main" val="851070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Percentage of People with Disabilities Living in an Institution, 2016</a:t>
            </a:r>
            <a:endParaRPr lang="en-US" sz="2800" b="1" dirty="0">
              <a:effectLst/>
            </a:endParaRPr>
          </a:p>
        </p:txBody>
      </p:sp>
      <p:sp>
        <p:nvSpPr>
          <p:cNvPr id="3" name="Content Placeholder 2"/>
          <p:cNvSpPr>
            <a:spLocks noGrp="1"/>
          </p:cNvSpPr>
          <p:nvPr>
            <p:ph idx="1"/>
          </p:nvPr>
        </p:nvSpPr>
        <p:spPr/>
        <p:txBody>
          <a:bodyPr/>
          <a:lstStyle/>
          <a:p>
            <a:endParaRPr lang="en-US" dirty="0"/>
          </a:p>
        </p:txBody>
      </p:sp>
      <p:pic>
        <p:nvPicPr>
          <p:cNvPr id="4" name="Picture 3" descr="This slide contains a map of the United States showing the percentage of people with disabilities living in institutions. The States are portrayed with a color gradient where the darker the color, the higher the percentage of people in institutions and the lighter the color the lower the percentage in institutions. The higher percentage of states in the dark orange color are clustered in the center of the country with a few on the east coast including  North Dakota, South Dakota, Nebraska, Delaware, Rhode Island and Kansas with 6.9-8.6% of people in institutions. The states with lower percentages in light orange are clustered in the west and include  Hawaii, Alaska, Arizona, New Mexico, Utah, Nevada, Idaho, Oregon, Washington, Michigan, West Virginia, South Carolina and Alabama with 3.2-4.1%. The United states average is 5.1%. &#10;"/>
          <p:cNvPicPr>
            <a:picLocks noChangeAspect="1"/>
          </p:cNvPicPr>
          <p:nvPr/>
        </p:nvPicPr>
        <p:blipFill>
          <a:blip r:embed="rId3"/>
          <a:stretch>
            <a:fillRect/>
          </a:stretch>
        </p:blipFill>
        <p:spPr>
          <a:xfrm>
            <a:off x="609600" y="1384423"/>
            <a:ext cx="8065875" cy="4711577"/>
          </a:xfrm>
          <a:prstGeom prst="rect">
            <a:avLst/>
          </a:prstGeom>
        </p:spPr>
      </p:pic>
      <p:pic>
        <p:nvPicPr>
          <p:cNvPr id="6" name="Picture 5"/>
          <p:cNvPicPr>
            <a:picLocks noChangeAspect="1"/>
          </p:cNvPicPr>
          <p:nvPr/>
        </p:nvPicPr>
        <p:blipFill>
          <a:blip r:embed="rId4"/>
          <a:stretch>
            <a:fillRect/>
          </a:stretch>
        </p:blipFill>
        <p:spPr>
          <a:xfrm>
            <a:off x="1409700" y="6096000"/>
            <a:ext cx="7277100" cy="142875"/>
          </a:xfrm>
          <a:prstGeom prst="rect">
            <a:avLst/>
          </a:prstGeom>
        </p:spPr>
      </p:pic>
    </p:spTree>
    <p:extLst>
      <p:ext uri="{BB962C8B-B14F-4D97-AF65-F5344CB8AC3E}">
        <p14:creationId xmlns:p14="http://schemas.microsoft.com/office/powerpoint/2010/main" val="2573093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Ratio of HCBS Expenditures to Total LTSS, 2015</a:t>
            </a:r>
            <a:endParaRPr lang="en-US" sz="2800" b="1" dirty="0">
              <a:effectLst/>
            </a:endParaRPr>
          </a:p>
        </p:txBody>
      </p:sp>
      <p:sp>
        <p:nvSpPr>
          <p:cNvPr id="3" name="Content Placeholder 2"/>
          <p:cNvSpPr>
            <a:spLocks noGrp="1"/>
          </p:cNvSpPr>
          <p:nvPr>
            <p:ph idx="1"/>
          </p:nvPr>
        </p:nvSpPr>
        <p:spPr/>
        <p:txBody>
          <a:bodyPr/>
          <a:lstStyle/>
          <a:p>
            <a:endParaRPr lang="en-US" dirty="0"/>
          </a:p>
        </p:txBody>
      </p:sp>
      <p:pic>
        <p:nvPicPr>
          <p:cNvPr id="4" name="Picture 3" descr="This slide contains a map of the United States for the ratio of Health and Community-Based Services (HCBS) spending to the total spending on Long Term Services and Supports (LTSS) which includes institutional and community spending. The States are portrayed with a color gradient where the darker the color, the higher the proportion of spending for community living and the lighter the color and lighter color showing a lower the proportion of spending on community living indicating higher spending for institutional living. The states that spend more for community living as a percentage of total LTSS spending, displayed in the dark orange color, are clustered in the west and south west with some additional scattered states including Washington state, Oregon, California, Arizona, Hawaii, Alaska, New Mexico, Colorado, Kansas, Texas, Minnesota, Wisconsin and North Carolina with 71.8-97.7% of spending on HCBS. The lower percentages in light orange are clustered in east and south east including Missouri, Alabama, Georgia, Florida, Tennessee, Indiana, Ohio, Pennsylvania, Maryland, Rhode Island and North Dakota with spending between 12.9-55.2% on HCBS. The US Average is 68.4%. &#10;"/>
          <p:cNvPicPr>
            <a:picLocks noChangeAspect="1"/>
          </p:cNvPicPr>
          <p:nvPr/>
        </p:nvPicPr>
        <p:blipFill>
          <a:blip r:embed="rId3"/>
          <a:stretch>
            <a:fillRect/>
          </a:stretch>
        </p:blipFill>
        <p:spPr>
          <a:xfrm>
            <a:off x="701749" y="1368263"/>
            <a:ext cx="8001000" cy="4693805"/>
          </a:xfrm>
          <a:prstGeom prst="rect">
            <a:avLst/>
          </a:prstGeom>
        </p:spPr>
      </p:pic>
      <p:pic>
        <p:nvPicPr>
          <p:cNvPr id="8" name="Picture 7"/>
          <p:cNvPicPr>
            <a:picLocks noChangeAspect="1"/>
          </p:cNvPicPr>
          <p:nvPr/>
        </p:nvPicPr>
        <p:blipFill>
          <a:blip r:embed="rId4"/>
          <a:stretch>
            <a:fillRect/>
          </a:stretch>
        </p:blipFill>
        <p:spPr>
          <a:xfrm>
            <a:off x="3219450" y="6115050"/>
            <a:ext cx="5848350" cy="133350"/>
          </a:xfrm>
          <a:prstGeom prst="rect">
            <a:avLst/>
          </a:prstGeom>
        </p:spPr>
      </p:pic>
    </p:spTree>
    <p:extLst>
      <p:ext uri="{BB962C8B-B14F-4D97-AF65-F5344CB8AC3E}">
        <p14:creationId xmlns:p14="http://schemas.microsoft.com/office/powerpoint/2010/main" val="852303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 and Economics</a:t>
            </a:r>
          </a:p>
        </p:txBody>
      </p:sp>
    </p:spTree>
    <p:extLst>
      <p:ext uri="{BB962C8B-B14F-4D97-AF65-F5344CB8AC3E}">
        <p14:creationId xmlns:p14="http://schemas.microsoft.com/office/powerpoint/2010/main" val="3272600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he Americans with Disabilities Act Participation Action Research Consortium (ADA PARC): Tracking Participation Dis&quot;/&gt;&lt;property id=&quot;20307&quot; value=&quot;256&quot;/&gt;&lt;/object&gt;&lt;object type=&quot;3&quot; unique_id=&quot;10004&quot;&gt;&lt;property id=&quot;20148&quot; value=&quot;5&quot;/&gt;&lt;property id=&quot;20300&quot; value=&quot;Slide 2 - &amp;quot;Funding&amp;quot;&quot;/&gt;&lt;property id=&quot;20307&quot; value=&quot;358&quot;/&gt;&lt;/object&gt;&lt;object type=&quot;3&quot; unique_id=&quot;10005&quot;&gt;&lt;property id=&quot;20148&quot; value=&quot;5&quot;/&gt;&lt;property id=&quot;20300&quot; value=&quot;Slide 3 - &amp;quot;  The ADA Participation Action Research Consortium adaparc.org &amp;quot;&quot;/&gt;&lt;property id=&quot;20307&quot; value=&quot;374&quot;/&gt;&lt;/object&gt;&lt;object type=&quot;3&quot; unique_id=&quot;10007&quot;&gt;&lt;property id=&quot;20148&quot; value=&quot;5&quot;/&gt;&lt;property id=&quot;20300&quot; value=&quot;Slide 5 - &amp;quot;Purpose of ADA-PARC&amp;quot;&quot;/&gt;&lt;property id=&quot;20307&quot; value=&quot;359&quot;/&gt;&lt;/object&gt;&lt;object type=&quot;3&quot; unique_id=&quot;10009&quot;&gt;&lt;property id=&quot;20148&quot; value=&quot;5&quot;/&gt;&lt;property id=&quot;20300&quot; value=&quot;Slide 6 - &amp;quot;Tracking 3 ADA Participation Areas (see details at: adaparc.org )&amp;quot;&quot;/&gt;&lt;property id=&quot;20307&quot; value=&quot;361&quot;/&gt;&lt;/object&gt;&lt;object type=&quot;3&quot; unique_id=&quot;13902&quot;&gt;&lt;property id=&quot;20148&quot; value=&quot;5&quot;/&gt;&lt;property id=&quot;20300&quot; value=&quot;Slide 10 - &amp;quot;Proximity to Community Resources: WalkScore© (grocery, pharmacy, library, transportation, parks)&amp;quot;&quot;/&gt;&lt;property id=&quot;20307&quot; value=&quot;423&quot;/&gt;&lt;/object&gt;&lt;object type=&quot;3&quot; unique_id=&quot;17565&quot;&gt;&lt;property id=&quot;20148&quot; value=&quot;5&quot;/&gt;&lt;property id=&quot;20300&quot; value=&quot;Slide 46 - &amp;quot;Acknowledgments&amp;quot;&quot;/&gt;&lt;property id=&quot;20307&quot; value=&quot;471&quot;/&gt;&lt;/object&gt;&lt;object type=&quot;3&quot; unique_id=&quot;30717&quot;&gt;&lt;property id=&quot;20148&quot; value=&quot;5&quot;/&gt;&lt;property id=&quot;20300&quot; value=&quot;Slide 19 - &amp;quot;II. ADA PARC National Transportation Survey Findings&amp;quot;&quot;/&gt;&lt;property id=&quot;20307&quot; value=&quot;472&quot;/&gt;&lt;/object&gt;&lt;object type=&quot;3&quot; unique_id=&quot;30718&quot;&gt;&lt;property id=&quot;20148&quot; value=&quot;5&quot;/&gt;&lt;property id=&quot;20300&quot; value=&quot;Slide 29 - &amp;quot;III. ADA PARC Olmstead Participation Interviews:   Choice, Control &amp;amp; Participation Post Transition to Community&amp;quot;&quot;/&gt;&lt;property id=&quot;20307&quot; value=&quot;473&quot;/&gt;&lt;/object&gt;&lt;object type=&quot;3&quot; unique_id=&quot;30721&quot;&gt;&lt;property id=&quot;20148&quot; value=&quot;5&quot;/&gt;&lt;property id=&quot;20300&quot; value=&quot;Slide 4 - &amp;quot;WHO Social Determinants of Health (SDH) Model:  How the Environment influences Health &amp;amp; Participation&amp;quot;&quot;/&gt;&lt;property id=&quot;20307&quot; value=&quot;498&quot;/&gt;&lt;/object&gt;&lt;object type=&quot;3&quot; unique_id=&quot;30722&quot;&gt;&lt;property id=&quot;20148&quot; value=&quot;5&quot;/&gt;&lt;property id=&quot;20300&quot; value=&quot;Slide 7 - &amp;quot;I. ADA PARC  Tracking Community Participation Disparities &amp;amp; Promising Practices&amp;quot;&quot;/&gt;&lt;property id=&quot;20307&quot; value=&quot;528&quot;/&gt;&lt;/object&gt;&lt;object type=&quot;3&quot; unique_id=&quot;30726&quot;&gt;&lt;property id=&quot;20148&quot; value=&quot;5&quot;/&gt;&lt;property id=&quot;20300&quot; value=&quot;Slide 8 - &amp;quot;Community Participation:  Access to Housing Choice Vouchers for Affordable &amp;amp; Integrated Living&amp;quot;&quot;/&gt;&lt;property id=&quot;20307&quot; value=&quot;478&quot;/&gt;&lt;/object&gt;&lt;object type=&quot;3&quot; unique_id=&quot;30727&quot;&gt;&lt;property id=&quot;20148&quot; value=&quot;5&quot;/&gt;&lt;property id=&quot;20300&quot; value=&quot;Slide 9 - &amp;quot;Community Participation:  Mapping Disability x SES x Location x Housing&amp;quot;&quot;/&gt;&lt;property id=&quot;20307&quot; value=&quot;483&quot;/&gt;&lt;/object&gt;&lt;object type=&quot;3&quot; unique_id=&quot;30729&quot;&gt;&lt;property id=&quot;20148&quot; value=&quot;5&quot;/&gt;&lt;property id=&quot;20300&quot; value=&quot;Slide 11 - &amp;quot;Proximity to Community Resources: Centers for Independent Living Access&amp;quot;&quot;/&gt;&lt;property id=&quot;20307&quot; value=&quot;496&quot;/&gt;&lt;/object&gt;&lt;object type=&quot;3&quot; unique_id=&quot;30730&quot;&gt;&lt;property id=&quot;20148&quot; value=&quot;5&quot;/&gt;&lt;property id=&quot;20300&quot; value=&quot;Slide 12 - &amp;quot;Access to Transit: Transit Score©  (from developers of Walkscore©)&amp;quot;&quot;/&gt;&lt;property id=&quot;20307&quot; value=&quot;484&quot;/&gt;&lt;/object&gt;&lt;object type=&quot;3&quot; unique_id=&quot;30731&quot;&gt;&lt;property id=&quot;20148&quot; value=&quot;5&quot;/&gt;&lt;property id=&quot;20300&quot; value=&quot;Slide 13 - &amp;quot;Chicago  2012 – 2016 Rail Proximity for people with disabilities&amp;quot;&quot;/&gt;&lt;property id=&quot;20307&quot; value=&quot;486&quot;/&gt;&lt;/object&gt;&lt;object type=&quot;3&quot; unique_id=&quot;30732&quot;&gt;&lt;property id=&quot;20148&quot; value=&quot;5&quot;/&gt;&lt;property id=&quot;20300&quot; value=&quot;Slide 15 - &amp;quot;Houston  2012 – 2016 Rail Proximity for PWD&amp;quot;&quot;/&gt;&lt;property id=&quot;20307&quot; value=&quot;488&quot;/&gt;&lt;/object&gt;&lt;object type=&quot;3&quot; unique_id=&quot;30734&quot;&gt;&lt;property id=&quot;20148&quot; value=&quot;5&quot;/&gt;&lt;property id=&quot;20300&quot; value=&quot;Slide 16 - &amp;quot;Using data to take action:  Bus Access (2016)  Chicago&amp;amp;#x09;&amp;amp;#x09;&amp;amp;#x09;Houston&amp;quot;&quot;/&gt;&lt;property id=&quot;20307&quot; value=&quot;492&quot;/&gt;&lt;/object&gt;&lt;object type=&quot;3&quot; unique_id=&quot;30736&quot;&gt;&lt;property id=&quot;20148&quot; value=&quot;5&quot;/&gt;&lt;property id=&quot;20300&quot; value=&quot;Slide 18 - &amp;quot;Where are we headed?&amp;quot;&quot;/&gt;&lt;property id=&quot;20307&quot; value=&quot;497&quot;/&gt;&lt;/object&gt;&lt;object type=&quot;3&quot; unique_id=&quot;30737&quot;&gt;&lt;property id=&quot;20148&quot; value=&quot;5&quot;/&gt;&lt;property id=&quot;20300&quot; value=&quot;Slide 20 - &amp;quot;Access to Public Transportation&amp;quot;&quot;/&gt;&lt;property id=&quot;20307&quot; value=&quot;502&quot;/&gt;&lt;/object&gt;&lt;object type=&quot;3&quot; unique_id=&quot;30738&quot;&gt;&lt;property id=&quot;20148&quot; value=&quot;5&quot;/&gt;&lt;property id=&quot;20300&quot; value=&quot;Slide 21 - &amp;quot;ADA PARC Transportation Survey&amp;quot;&quot;/&gt;&lt;property id=&quot;20307&quot; value=&quot;503&quot;/&gt;&lt;/object&gt;&lt;object type=&quot;3&quot; unique_id=&quot;30739&quot;&gt;&lt;property id=&quot;20148&quot; value=&quot;5&quot;/&gt;&lt;property id=&quot;20300&quot; value=&quot;Slide 22 - &amp;quot;ADA PARC Transportation Survey&amp;quot;&quot;/&gt;&lt;property id=&quot;20307&quot; value=&quot;504&quot;/&gt;&lt;/object&gt;&lt;object type=&quot;3&quot; unique_id=&quot;30740&quot;&gt;&lt;property id=&quot;20148&quot; value=&quot;5&quot;/&gt;&lt;property id=&quot;20300&quot; value=&quot;Slide 23 - &amp;quot;Transportation Survey: Method&amp;quot;&quot;/&gt;&lt;property id=&quot;20307&quot; value=&quot;505&quot;/&gt;&lt;/object&gt;&lt;object type=&quot;3&quot; unique_id=&quot;30741&quot;&gt;&lt;property id=&quot;20148&quot; value=&quot;5&quot;/&gt;&lt;property id=&quot;20300&quot; value=&quot;Slide 24 - &amp;quot;Transportation Survey: Results&amp;quot;&quot;/&gt;&lt;property id=&quot;20307&quot; value=&quot;506&quot;/&gt;&lt;/object&gt;&lt;object type=&quot;3&quot; unique_id=&quot;30742&quot;&gt;&lt;property id=&quot;20148&quot; value=&quot;5&quot;/&gt;&lt;property id=&quot;20300&quot; value=&quot;Slide 25 - &amp;quot;Transportation Survey: Results&amp;quot;&quot;/&gt;&lt;property id=&quot;20307&quot; value=&quot;507&quot;/&gt;&lt;/object&gt;&lt;object type=&quot;3&quot; unique_id=&quot;30743&quot;&gt;&lt;property id=&quot;20148&quot; value=&quot;5&quot;/&gt;&lt;property id=&quot;20300&quot; value=&quot;Slide 26 - &amp;quot;Transportation Survey: Community Participation Results&amp;quot;&quot;/&gt;&lt;property id=&quot;20307&quot; value=&quot;508&quot;/&gt;&lt;/object&gt;&lt;object type=&quot;3&quot; unique_id=&quot;30744&quot;&gt;&lt;property id=&quot;20148&quot; value=&quot;5&quot;/&gt;&lt;property id=&quot;20300&quot; value=&quot;Slide 27 - &amp;quot;Transportation Survey: Community Participation Results&amp;quot;&quot;/&gt;&lt;property id=&quot;20307&quot; value=&quot;509&quot;/&gt;&lt;/object&gt;&lt;object type=&quot;3&quot; unique_id=&quot;30745&quot;&gt;&lt;property id=&quot;20148&quot; value=&quot;5&quot;/&gt;&lt;property id=&quot;20300&quot; value=&quot;Slide 28 - &amp;quot;Conclusions&amp;quot;&quot;/&gt;&lt;property id=&quot;20307&quot; value=&quot;510&quot;/&gt;&lt;/object&gt;&lt;object type=&quot;3&quot; unique_id=&quot;30746&quot;&gt;&lt;property id=&quot;20148&quot; value=&quot;5&quot;/&gt;&lt;property id=&quot;20300&quot; value=&quot;Slide 30 - &amp;quot;Olmstead Interviews&amp;quot;&quot;/&gt;&lt;property id=&quot;20307&quot; value=&quot;512&quot;/&gt;&lt;/object&gt;&lt;object type=&quot;3&quot; unique_id=&quot;30747&quot;&gt;&lt;property id=&quot;20148&quot; value=&quot;5&quot;/&gt;&lt;property id=&quot;20300&quot; value=&quot;Slide 31 - &amp;quot;Background&amp;quot;&quot;/&gt;&lt;property id=&quot;20307&quot; value=&quot;513&quot;/&gt;&lt;/object&gt;&lt;object type=&quot;3&quot; unique_id=&quot;30748&quot;&gt;&lt;property id=&quot;20148&quot; value=&quot;5&quot;/&gt;&lt;property id=&quot;20300&quot; value=&quot;Slide 32 - &amp;quot;Purpose &amp;quot;&quot;/&gt;&lt;property id=&quot;20307&quot; value=&quot;514&quot;/&gt;&lt;/object&gt;&lt;object type=&quot;3&quot; unique_id=&quot;30749&quot;&gt;&lt;property id=&quot;20148&quot; value=&quot;5&quot;/&gt;&lt;property id=&quot;20300&quot; value=&quot;Slide 33 - &amp;quot;Methods&amp;quot;&quot;/&gt;&lt;property id=&quot;20307&quot; value=&quot;515&quot;/&gt;&lt;/object&gt;&lt;object type=&quot;3&quot; unique_id=&quot;30750&quot;&gt;&lt;property id=&quot;20148&quot; value=&quot;5&quot;/&gt;&lt;property id=&quot;20300&quot; value=&quot;Slide 34 - &amp;quot;Methods&amp;quot;&quot;/&gt;&lt;property id=&quot;20307&quot; value=&quot;516&quot;/&gt;&lt;/object&gt;&lt;object type=&quot;3&quot; unique_id=&quot;30751&quot;&gt;&lt;property id=&quot;20148&quot; value=&quot;5&quot;/&gt;&lt;property id=&quot;20300&quot; value=&quot;Slide 35 - &amp;quot;Participants&amp;quot;&quot;/&gt;&lt;property id=&quot;20307&quot; value=&quot;517&quot;/&gt;&lt;/object&gt;&lt;object type=&quot;3&quot; unique_id=&quot;30752&quot;&gt;&lt;property id=&quot;20148&quot; value=&quot;5&quot;/&gt;&lt;property id=&quot;20300&quot; value=&quot;Slide 36 - &amp;quot;Participants&amp;quot;&quot;/&gt;&lt;property id=&quot;20307&quot; value=&quot;518&quot;/&gt;&lt;/object&gt;&lt;object type=&quot;3&quot; unique_id=&quot;30753&quot;&gt;&lt;property id=&quot;20148&quot; value=&quot;5&quot;/&gt;&lt;property id=&quot;20300&quot; value=&quot;Slide 37 - &amp;quot;Participants&amp;quot;&quot;/&gt;&lt;property id=&quot;20307&quot; value=&quot;519&quot;/&gt;&lt;/object&gt;&lt;object type=&quot;3&quot; unique_id=&quot;30754&quot;&gt;&lt;property id=&quot;20148&quot; value=&quot;5&quot;/&gt;&lt;property id=&quot;20300&quot; value=&quot;Slide 38 - &amp;quot;Participants&amp;quot;&quot;/&gt;&lt;property id=&quot;20307&quot; value=&quot;520&quot;/&gt;&lt;/object&gt;&lt;object type=&quot;3&quot; unique_id=&quot;30755&quot;&gt;&lt;property id=&quot;20148&quot; value=&quot;5&quot;/&gt;&lt;property id=&quot;20300&quot; value=&quot;Slide 39 - &amp;quot;Participants&amp;quot;&quot;/&gt;&lt;property id=&quot;20307&quot; value=&quot;521&quot;/&gt;&lt;/object&gt;&lt;object type=&quot;3&quot; unique_id=&quot;30756&quot;&gt;&lt;property id=&quot;20148&quot; value=&quot;5&quot;/&gt;&lt;property id=&quot;20300&quot; value=&quot;Slide 40 - &amp;quot;Living situation MFP QoL domains&amp;quot;&quot;/&gt;&lt;property id=&quot;20307&quot; value=&quot;522&quot;/&gt;&lt;/object&gt;&lt;object type=&quot;3&quot; unique_id=&quot;30757&quot;&gt;&lt;property id=&quot;20148&quot; value=&quot;5&quot;/&gt;&lt;property id=&quot;20300&quot; value=&quot;Slide 41 - &amp;quot;Choice and control in living environment MFP QoL domains&amp;quot;&quot;/&gt;&lt;property id=&quot;20307&quot; value=&quot;523&quot;/&gt;&lt;/object&gt;&lt;object type=&quot;3&quot; unique_id=&quot;30758&quot;&gt;&lt;property id=&quot;20148&quot; value=&quot;5&quot;/&gt;&lt;property id=&quot;20300&quot; value=&quot;Slide 42 - &amp;quot;Access to personal care in living environment MFP QoL domains&amp;quot;&quot;/&gt;&lt;property id=&quot;20307&quot; value=&quot;524&quot;/&gt;&lt;/object&gt;&lt;object type=&quot;3&quot; unique_id=&quot;30759&quot;&gt;&lt;property id=&quot;20148&quot; value=&quot;5&quot;/&gt;&lt;property id=&quot;20300&quot; value=&quot;Slide 43 - &amp;quot;Community integration and inclusion MFP QoL domains&amp;quot;&quot;/&gt;&lt;property id=&quot;20307&quot; value=&quot;525&quot;/&gt;&lt;/object&gt;&lt;object type=&quot;3&quot; unique_id=&quot;30760&quot;&gt;&lt;property id=&quot;20148&quot; value=&quot;5&quot;/&gt;&lt;property id=&quot;20300&quot; value=&quot;Slide 44 - &amp;quot;Discussion&amp;quot;&quot;/&gt;&lt;property id=&quot;20307&quot; value=&quot;526&quot;/&gt;&lt;/object&gt;&lt;object type=&quot;3&quot; unique_id=&quot;30761&quot;&gt;&lt;property id=&quot;20148&quot; value=&quot;5&quot;/&gt;&lt;property id=&quot;20300&quot; value=&quot;Slide 45 - &amp;quot;Discussion&amp;quot;&quot;/&gt;&lt;property id=&quot;20307&quot; value=&quot;527&quot;/&gt;&lt;/object&gt;&lt;object type=&quot;3&quot; unique_id=&quot;31293&quot;&gt;&lt;property id=&quot;20148&quot; value=&quot;5&quot;/&gt;&lt;property id=&quot;20300&quot; value=&quot;Slide 17 - &amp;quot;Scorecards of Community Participation Resource Availability&amp;quot;&quot;/&gt;&lt;property id=&quot;20307&quot; value=&quot;529&quot;/&gt;&lt;/object&gt;&lt;object type=&quot;3&quot; unique_id=&quot;31848&quot;&gt;&lt;property id=&quot;20148&quot; value=&quot;5&quot;/&gt;&lt;property id=&quot;20300&quot; value=&quot;Slide 14 - &amp;quot;Using data to take action:  Transit access x accessibility in Chicago&amp;quot;&quot;/&gt;&lt;property id=&quot;20307&quot; value=&quot;530&quot;/&gt;&lt;/object&gt;&lt;/object&gt;&lt;object type=&quot;8&quot; unique_id=&quot;10036&quot;&gt;&lt;/object&gt;&lt;/object&gt;&lt;/database&gt;"/>
  <p:tag name="SECTOMILLISECCONVERTED" val="1"/>
</p:tagLst>
</file>

<file path=ppt/theme/theme1.xml><?xml version="1.0" encoding="utf-8"?>
<a:theme xmlns:a="http://schemas.openxmlformats.org/drawingml/2006/main" name="ADAPAR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A PARC SOS ppt template" id="{FF2E98DE-F66E-4F20-AE30-4D4CC7649524}" vid="{15F174BB-5ADE-4497-BFEA-5B83C30A0F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ADA PARC SOS ppt template</Template>
  <TotalTime>7058</TotalTime>
  <Words>2039</Words>
  <Application>Microsoft Office PowerPoint</Application>
  <PresentationFormat>On-screen Show (4:3)</PresentationFormat>
  <Paragraphs>89</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Candara</vt:lpstr>
      <vt:lpstr>Wingdings</vt:lpstr>
      <vt:lpstr>ADAPARC template</vt:lpstr>
      <vt:lpstr>The Americans with Disabilities Act Participation Action Research Consortium (ADA-PARC): Tracking Participation Disparities and  Promising Practices post ADA    Presentation by  Lewis Kraus and Jacqueline Kish APRIL, 2018</vt:lpstr>
      <vt:lpstr>Funding</vt:lpstr>
      <vt:lpstr>  ADA Participation Action Research Consortium adaparc.org </vt:lpstr>
      <vt:lpstr>Purpose of ADA-PARC</vt:lpstr>
      <vt:lpstr>Tracking 3 ADA Participation Areas (see details at: adaparc.org )</vt:lpstr>
      <vt:lpstr>Community Living</vt:lpstr>
      <vt:lpstr>Percentage of People with Disabilities Living in an Institution, 2016</vt:lpstr>
      <vt:lpstr>Ratio of HCBS Expenditures to Total LTSS, 2015</vt:lpstr>
      <vt:lpstr>Work and Economics</vt:lpstr>
      <vt:lpstr>Percentage of People with and without Disabilities Below the Poverty Level, Age 18 to 64, 2012 to 2016</vt:lpstr>
      <vt:lpstr>Community Participation</vt:lpstr>
      <vt:lpstr>Percentage of People with and without Disabilities who Commute by Car, Alone, 2016</vt:lpstr>
      <vt:lpstr>Ohio: Percent People with and without Disabilities that Commute to Work by Public Transit, 2016</vt:lpstr>
      <vt:lpstr>Ohio: Percent People with and without Disabilities that Commute to Work by Car, 2016</vt:lpstr>
      <vt:lpstr>Proximity to Community Resources: Centers for Independent Living Access</vt:lpstr>
      <vt:lpstr>Percentage of PWD Living within 5 miles of CIL, 2013</vt:lpstr>
      <vt:lpstr>Scorecards of Community Participation Resource Availability</vt:lpstr>
      <vt:lpstr>Where are we headed?</vt:lpstr>
      <vt:lpstr>ADA-PARC is seeking feedback to help steer the next phase of this research project: </vt:lpstr>
      <vt:lpstr>Acknowledgments</vt:lpstr>
    </vt:vector>
  </TitlesOfParts>
  <Company>University of Illinois at Chicago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dlee72</dc:creator>
  <cp:lastModifiedBy>Vinh Nguyen</cp:lastModifiedBy>
  <cp:revision>507</cp:revision>
  <cp:lastPrinted>2015-07-17T21:30:07Z</cp:lastPrinted>
  <dcterms:created xsi:type="dcterms:W3CDTF">2013-11-12T18:02:30Z</dcterms:created>
  <dcterms:modified xsi:type="dcterms:W3CDTF">2018-09-21T15:18:47Z</dcterms:modified>
</cp:coreProperties>
</file>