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256" r:id="rId3"/>
    <p:sldId id="258" r:id="rId4"/>
    <p:sldId id="259" r:id="rId5"/>
    <p:sldId id="260"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03" r:id="rId61"/>
    <p:sldId id="305" r:id="rId62"/>
    <p:sldId id="306" r:id="rId63"/>
    <p:sldId id="307" r:id="rId64"/>
    <p:sldId id="308" r:id="rId65"/>
    <p:sldId id="263" r:id="rId66"/>
    <p:sldId id="264" r:id="rId67"/>
    <p:sldId id="32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9" autoAdjust="0"/>
    <p:restoredTop sz="94660"/>
  </p:normalViewPr>
  <p:slideViewPr>
    <p:cSldViewPr snapToGrid="0">
      <p:cViewPr>
        <p:scale>
          <a:sx n="71" d="100"/>
          <a:sy n="71" d="100"/>
        </p:scale>
        <p:origin x="6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060AB-7D13-4194-9B05-901782AA243E}" type="datetimeFigureOut">
              <a:rPr lang="en-US" smtClean="0"/>
              <a:t>11/20/2017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1DAA8-4702-47C0-8E37-A87237F98C52}" type="slidenum">
              <a:rPr lang="en-US" smtClean="0"/>
              <a:t>‹#›</a:t>
            </a:fld>
            <a:endParaRPr lang="en-US"/>
          </a:p>
        </p:txBody>
      </p:sp>
    </p:spTree>
    <p:extLst>
      <p:ext uri="{BB962C8B-B14F-4D97-AF65-F5344CB8AC3E}">
        <p14:creationId xmlns:p14="http://schemas.microsoft.com/office/powerpoint/2010/main" val="32673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Leadership project was a collaboration among several researchers from UMT and U of Kansas that looked at civic engagement by people with disabilities and what  is needed to support and facilitate the inclusion of people with disabilities in community leadership and advocacy.</a:t>
            </a:r>
          </a:p>
          <a:p>
            <a:endParaRPr lang="en-US" dirty="0"/>
          </a:p>
          <a:p>
            <a:endParaRPr lang="en-US" dirty="0"/>
          </a:p>
        </p:txBody>
      </p:sp>
      <p:sp>
        <p:nvSpPr>
          <p:cNvPr id="4" name="Slide Number Placeholder 3"/>
          <p:cNvSpPr>
            <a:spLocks noGrp="1"/>
          </p:cNvSpPr>
          <p:nvPr>
            <p:ph type="sldNum" sz="quarter" idx="10"/>
          </p:nvPr>
        </p:nvSpPr>
        <p:spPr/>
        <p:txBody>
          <a:bodyPr/>
          <a:lstStyle/>
          <a:p>
            <a:fld id="{32295E02-05AD-43AB-B011-C576BC5F6BF9}" type="slidenum">
              <a:rPr lang="en-US" smtClean="0"/>
              <a:t>7</a:t>
            </a:fld>
            <a:endParaRPr lang="en-US"/>
          </a:p>
        </p:txBody>
      </p:sp>
    </p:spTree>
    <p:extLst>
      <p:ext uri="{BB962C8B-B14F-4D97-AF65-F5344CB8AC3E}">
        <p14:creationId xmlns:p14="http://schemas.microsoft.com/office/powerpoint/2010/main" val="199858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developed a self-guided training website. Trainees can access the training at any time, anywhere, with an internet-connected device. </a:t>
            </a:r>
          </a:p>
          <a:p>
            <a:endParaRPr lang="en-US" dirty="0"/>
          </a:p>
          <a:p>
            <a:r>
              <a:rPr lang="en-US" dirty="0"/>
              <a:t>Having 24-7 access to the facilitator training means that trainees:</a:t>
            </a:r>
          </a:p>
          <a:p>
            <a:pPr marL="174708" indent="-174708">
              <a:buFont typeface="Arial" panose="020B0604020202020204" pitchFamily="34" charset="0"/>
              <a:buChar char="•"/>
            </a:pPr>
            <a:r>
              <a:rPr lang="en-US" dirty="0"/>
              <a:t>Can work at their own pace</a:t>
            </a:r>
          </a:p>
          <a:p>
            <a:pPr marL="174708" indent="-174708">
              <a:buFont typeface="Arial" panose="020B0604020202020204" pitchFamily="34" charset="0"/>
              <a:buChar char="•"/>
            </a:pPr>
            <a:r>
              <a:rPr lang="en-US" dirty="0"/>
              <a:t>Can have the flexibility to meet organization needs</a:t>
            </a:r>
          </a:p>
          <a:p>
            <a:pPr marL="174708" indent="-174708">
              <a:buFont typeface="Arial" panose="020B0604020202020204" pitchFamily="34" charset="0"/>
              <a:buChar char="•"/>
            </a:pPr>
            <a:r>
              <a:rPr lang="en-US" dirty="0"/>
              <a:t>Can return to multimedia content at any time</a:t>
            </a:r>
          </a:p>
          <a:p>
            <a:endParaRPr lang="en-US" dirty="0"/>
          </a:p>
          <a:p>
            <a:r>
              <a:rPr lang="en-US" dirty="0"/>
              <a:t>This new training platform also allows organizations to register up to 15 facilitators within the license period (one year), which means that organizations can have greater flexibility and greater capacity for training. </a:t>
            </a:r>
          </a:p>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33</a:t>
            </a:fld>
            <a:endParaRPr lang="en-US"/>
          </a:p>
        </p:txBody>
      </p:sp>
    </p:spTree>
    <p:extLst>
      <p:ext uri="{BB962C8B-B14F-4D97-AF65-F5344CB8AC3E}">
        <p14:creationId xmlns:p14="http://schemas.microsoft.com/office/powerpoint/2010/main" val="381622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34</a:t>
            </a:fld>
            <a:endParaRPr lang="en-US"/>
          </a:p>
        </p:txBody>
      </p:sp>
    </p:spTree>
    <p:extLst>
      <p:ext uri="{BB962C8B-B14F-4D97-AF65-F5344CB8AC3E}">
        <p14:creationId xmlns:p14="http://schemas.microsoft.com/office/powerpoint/2010/main" val="262916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35</a:t>
            </a:fld>
            <a:endParaRPr lang="en-US"/>
          </a:p>
        </p:txBody>
      </p:sp>
    </p:spTree>
    <p:extLst>
      <p:ext uri="{BB962C8B-B14F-4D97-AF65-F5344CB8AC3E}">
        <p14:creationId xmlns:p14="http://schemas.microsoft.com/office/powerpoint/2010/main" val="26001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36</a:t>
            </a:fld>
            <a:endParaRPr lang="en-US"/>
          </a:p>
        </p:txBody>
      </p:sp>
    </p:spTree>
    <p:extLst>
      <p:ext uri="{BB962C8B-B14F-4D97-AF65-F5344CB8AC3E}">
        <p14:creationId xmlns:p14="http://schemas.microsoft.com/office/powerpoint/2010/main" val="363093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conducted a study of 355 VR consumers and tracked them for up to two years through the VR program.  We learned some things about there experiences in the program and the barriers that some experiences while receiving services.  </a:t>
            </a:r>
          </a:p>
          <a:p>
            <a:endParaRPr lang="en-US" baseline="0" dirty="0" smtClean="0"/>
          </a:p>
          <a:p>
            <a:r>
              <a:rPr lang="en-US" baseline="0" dirty="0" smtClean="0"/>
              <a:t>In some cases these barriers encouraged drop-out from the VR program.  By learning about these barriers, they provided a starting point to explore and test</a:t>
            </a:r>
          </a:p>
          <a:p>
            <a:endParaRPr lang="en-US" baseline="0" dirty="0" smtClean="0"/>
          </a:p>
          <a:p>
            <a:r>
              <a:rPr lang="en-US" baseline="0" dirty="0" smtClean="0"/>
              <a:t>Based these parameters, I am going to share two tools that we have developed to address rural employment barriers.</a:t>
            </a:r>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37</a:t>
            </a:fld>
            <a:endParaRPr lang="en-US"/>
          </a:p>
        </p:txBody>
      </p:sp>
    </p:spTree>
    <p:extLst>
      <p:ext uri="{BB962C8B-B14F-4D97-AF65-F5344CB8AC3E}">
        <p14:creationId xmlns:p14="http://schemas.microsoft.com/office/powerpoint/2010/main" val="44705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Telecom</a:t>
            </a:r>
            <a:r>
              <a:rPr lang="en-US" baseline="0" dirty="0" smtClean="0"/>
              <a:t> Toolbox has four major sections that can be used to expand services and overcome counselor and consumer reluctance and lack of knowledge while using online resources to communicate and engage in job search. </a:t>
            </a:r>
          </a:p>
          <a:p>
            <a:pPr marL="171450" indent="-171450">
              <a:buFont typeface="Arial" panose="020B0604020202020204" pitchFamily="34" charset="0"/>
              <a:buChar char="•"/>
            </a:pPr>
            <a:r>
              <a:rPr lang="en-US" baseline="0" dirty="0" smtClean="0"/>
              <a:t>Communication</a:t>
            </a:r>
          </a:p>
          <a:p>
            <a:pPr marL="628650" lvl="1" indent="-171450">
              <a:buFont typeface="Arial" panose="020B0604020202020204" pitchFamily="34" charset="0"/>
              <a:buChar char="•"/>
            </a:pPr>
            <a:r>
              <a:rPr lang="en-US" baseline="0" dirty="0" smtClean="0"/>
              <a:t>Increased opportunities for counselor-client contact</a:t>
            </a:r>
          </a:p>
          <a:p>
            <a:pPr marL="171450" lvl="0" indent="-171450">
              <a:buFont typeface="Arial" panose="020B0604020202020204" pitchFamily="34" charset="0"/>
              <a:buChar char="•"/>
            </a:pPr>
            <a:r>
              <a:rPr lang="en-US" baseline="0" dirty="0" smtClean="0"/>
              <a:t>Online Career Development</a:t>
            </a:r>
          </a:p>
          <a:p>
            <a:pPr marL="628650" lvl="1" indent="-171450">
              <a:buFont typeface="Arial" panose="020B0604020202020204" pitchFamily="34" charset="0"/>
              <a:buChar char="•"/>
            </a:pPr>
            <a:r>
              <a:rPr lang="en-US" baseline="0" dirty="0" smtClean="0"/>
              <a:t>Building an online presence with social media to expand job search opportunity</a:t>
            </a:r>
          </a:p>
          <a:p>
            <a:pPr marL="171450" lvl="0" indent="-171450">
              <a:buFont typeface="Arial" panose="020B0604020202020204" pitchFamily="34" charset="0"/>
              <a:buChar char="•"/>
            </a:pPr>
            <a:r>
              <a:rPr lang="en-US" baseline="0" dirty="0" smtClean="0"/>
              <a:t>Ethics</a:t>
            </a:r>
          </a:p>
          <a:p>
            <a:pPr marL="628650" lvl="1" indent="-171450">
              <a:buFont typeface="Arial" panose="020B0604020202020204" pitchFamily="34" charset="0"/>
              <a:buChar char="•"/>
            </a:pPr>
            <a:r>
              <a:rPr lang="en-US" baseline="0" dirty="0" smtClean="0"/>
              <a:t>Improving knowledge and overcoming fears about using telecommunications during VR practice</a:t>
            </a:r>
          </a:p>
          <a:p>
            <a:pPr marL="171450" lvl="0" indent="-171450">
              <a:buFont typeface="Arial" panose="020B0604020202020204" pitchFamily="34" charset="0"/>
              <a:buChar char="•"/>
            </a:pPr>
            <a:r>
              <a:rPr lang="en-US" baseline="0" dirty="0" smtClean="0"/>
              <a:t>Blogs</a:t>
            </a:r>
          </a:p>
          <a:p>
            <a:pPr marL="628650" lvl="1" indent="-171450">
              <a:buFont typeface="Arial" panose="020B0604020202020204" pitchFamily="34" charset="0"/>
              <a:buChar char="•"/>
            </a:pPr>
            <a:r>
              <a:rPr lang="en-US" baseline="0" dirty="0" smtClean="0"/>
              <a:t>Tools for expanding employment and online job search </a:t>
            </a:r>
            <a:r>
              <a:rPr lang="en-US" baseline="0" dirty="0" err="1" smtClean="0"/>
              <a:t>opportuniteis</a:t>
            </a: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B868D5-4E54-4865-9081-D648292A0F22}" type="slidenum">
              <a:rPr lang="en-US" smtClean="0"/>
              <a:t>38</a:t>
            </a:fld>
            <a:endParaRPr lang="en-US"/>
          </a:p>
        </p:txBody>
      </p:sp>
    </p:spTree>
    <p:extLst>
      <p:ext uri="{BB962C8B-B14F-4D97-AF65-F5344CB8AC3E}">
        <p14:creationId xmlns:p14="http://schemas.microsoft.com/office/powerpoint/2010/main" val="375913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39</a:t>
            </a:fld>
            <a:endParaRPr lang="en-US"/>
          </a:p>
        </p:txBody>
      </p:sp>
    </p:spTree>
    <p:extLst>
      <p:ext uri="{BB962C8B-B14F-4D97-AF65-F5344CB8AC3E}">
        <p14:creationId xmlns:p14="http://schemas.microsoft.com/office/powerpoint/2010/main" val="55714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Self-employment</a:t>
            </a:r>
            <a:r>
              <a:rPr lang="en-US" baseline="0" dirty="0" smtClean="0"/>
              <a:t> is an underutilized employment option within VR.</a:t>
            </a:r>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40</a:t>
            </a:fld>
            <a:endParaRPr lang="en-US"/>
          </a:p>
        </p:txBody>
      </p:sp>
    </p:spTree>
    <p:extLst>
      <p:ext uri="{BB962C8B-B14F-4D97-AF65-F5344CB8AC3E}">
        <p14:creationId xmlns:p14="http://schemas.microsoft.com/office/powerpoint/2010/main" val="42909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find out why</a:t>
            </a:r>
            <a:r>
              <a:rPr lang="en-US" baseline="0" dirty="0" smtClean="0"/>
              <a:t> VR agencies did not utilize self-employment as often as expected when looking at national rates.   </a:t>
            </a:r>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41</a:t>
            </a:fld>
            <a:endParaRPr lang="en-US"/>
          </a:p>
        </p:txBody>
      </p:sp>
    </p:spTree>
    <p:extLst>
      <p:ext uri="{BB962C8B-B14F-4D97-AF65-F5344CB8AC3E}">
        <p14:creationId xmlns:p14="http://schemas.microsoft.com/office/powerpoint/2010/main" val="198474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68D5-4E54-4865-9081-D648292A0F22}" type="slidenum">
              <a:rPr lang="en-US" smtClean="0"/>
              <a:t>42</a:t>
            </a:fld>
            <a:endParaRPr lang="en-US"/>
          </a:p>
        </p:txBody>
      </p:sp>
    </p:spTree>
    <p:extLst>
      <p:ext uri="{BB962C8B-B14F-4D97-AF65-F5344CB8AC3E}">
        <p14:creationId xmlns:p14="http://schemas.microsoft.com/office/powerpoint/2010/main" val="341669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25</a:t>
            </a:fld>
            <a:endParaRPr lang="en-US"/>
          </a:p>
        </p:txBody>
      </p:sp>
    </p:spTree>
    <p:extLst>
      <p:ext uri="{BB962C8B-B14F-4D97-AF65-F5344CB8AC3E}">
        <p14:creationId xmlns:p14="http://schemas.microsoft.com/office/powerpoint/2010/main" val="1349984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868D5-4E54-4865-9081-D648292A0F22}" type="slidenum">
              <a:rPr lang="en-US" smtClean="0"/>
              <a:t>43</a:t>
            </a:fld>
            <a:endParaRPr lang="en-US"/>
          </a:p>
        </p:txBody>
      </p:sp>
    </p:spTree>
    <p:extLst>
      <p:ext uri="{BB962C8B-B14F-4D97-AF65-F5344CB8AC3E}">
        <p14:creationId xmlns:p14="http://schemas.microsoft.com/office/powerpoint/2010/main" val="188319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5E001D"/>
              </a:buClr>
            </a:pPr>
            <a:r>
              <a:rPr lang="en-US" dirty="0" smtClean="0">
                <a:solidFill>
                  <a:prstClr val="black"/>
                </a:solidFill>
              </a:rPr>
              <a:t>Health promotion programs have been shown to help people improve their overall health and wellness, and better manage chronic health conditions</a:t>
            </a:r>
          </a:p>
          <a:p>
            <a:pPr>
              <a:buClr>
                <a:srgbClr val="5E001D"/>
              </a:buClr>
            </a:pPr>
            <a:r>
              <a:rPr lang="en-US" dirty="0" smtClean="0">
                <a:solidFill>
                  <a:prstClr val="black"/>
                </a:solidFill>
              </a:rPr>
              <a:t>People with disabilities experience greater health disparities, </a:t>
            </a:r>
          </a:p>
          <a:p>
            <a:endParaRPr lang="en-US" dirty="0" smtClean="0"/>
          </a:p>
          <a:p>
            <a:r>
              <a:rPr lang="en-US" dirty="0"/>
              <a:t>Access to health-promotion programs is limited for many people with disabilities due to employment, financial, transportation and insurance barriers.</a:t>
            </a:r>
          </a:p>
        </p:txBody>
      </p:sp>
      <p:sp>
        <p:nvSpPr>
          <p:cNvPr id="4" name="Slide Number Placeholder 3"/>
          <p:cNvSpPr>
            <a:spLocks noGrp="1"/>
          </p:cNvSpPr>
          <p:nvPr>
            <p:ph type="sldNum" sz="quarter" idx="10"/>
          </p:nvPr>
        </p:nvSpPr>
        <p:spPr/>
        <p:txBody>
          <a:bodyPr/>
          <a:lstStyle/>
          <a:p>
            <a:fld id="{DEC53E3F-8C98-483F-994F-837C15D67FFE}" type="slidenum">
              <a:rPr lang="en-US" smtClean="0"/>
              <a:t>26</a:t>
            </a:fld>
            <a:endParaRPr lang="en-US"/>
          </a:p>
        </p:txBody>
      </p:sp>
    </p:spTree>
    <p:extLst>
      <p:ext uri="{BB962C8B-B14F-4D97-AF65-F5344CB8AC3E}">
        <p14:creationId xmlns:p14="http://schemas.microsoft.com/office/powerpoint/2010/main" val="156613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smtClean="0"/>
          </a:p>
          <a:p>
            <a:pPr defTabSz="931774" fontAlgn="base">
              <a:defRPr/>
            </a:pPr>
            <a:r>
              <a:rPr lang="en-US" dirty="0" smtClean="0"/>
              <a:t>RTC:</a:t>
            </a:r>
            <a:r>
              <a:rPr lang="en-US" baseline="0" dirty="0" smtClean="0"/>
              <a:t> Rural researchers began a</a:t>
            </a:r>
            <a:r>
              <a:rPr lang="en-US" dirty="0"/>
              <a:t> community-based participatory research (CBPR) process about health promotion, involving Centers for Independent Living and consumers. This process shaped the development of the Living Well with a Disability workshop.</a:t>
            </a:r>
          </a:p>
          <a:p>
            <a:pPr fontAlgn="base"/>
            <a:endParaRPr lang="en-US" baseline="0" dirty="0" smtClean="0"/>
          </a:p>
          <a:p>
            <a:pPr fontAlgn="base"/>
            <a:r>
              <a:rPr lang="en-US" dirty="0"/>
              <a:t>The Living Well workshop is a ten week course grounded in consumer choice and peer support, held at Centers for Independent Living and similar organizations. </a:t>
            </a:r>
            <a:r>
              <a:rPr lang="en-US" dirty="0" smtClean="0"/>
              <a:t>It helps people build</a:t>
            </a:r>
            <a:r>
              <a:rPr lang="en-US" baseline="0" dirty="0" smtClean="0"/>
              <a:t> skills and</a:t>
            </a:r>
            <a:r>
              <a:rPr lang="en-US" dirty="0" smtClean="0"/>
              <a:t> use tools that help them continue or begin to do the things they enjoy,</a:t>
            </a:r>
            <a:r>
              <a:rPr lang="en-US" baseline="0" dirty="0" smtClean="0"/>
              <a:t> and</a:t>
            </a:r>
            <a:r>
              <a:rPr lang="en-US" dirty="0" smtClean="0"/>
              <a:t> it emphasizes healthy lifestyle changes as a way to address barriers and increase opportunities. Workshop participants begin by developing goals that are meaningful to them,</a:t>
            </a:r>
            <a:r>
              <a:rPr lang="en-US" baseline="0" dirty="0" smtClean="0"/>
              <a:t> and</a:t>
            </a:r>
            <a:r>
              <a:rPr lang="en-US" dirty="0" smtClean="0"/>
              <a:t> then they are supported to make the connection between health,</a:t>
            </a:r>
            <a:r>
              <a:rPr lang="en-US" baseline="0" dirty="0" smtClean="0"/>
              <a:t> wellness,</a:t>
            </a:r>
            <a:r>
              <a:rPr lang="en-US" dirty="0" smtClean="0"/>
              <a:t> and reaching their goals.</a:t>
            </a:r>
          </a:p>
          <a:p>
            <a:pPr fontAlgn="base"/>
            <a:endParaRPr lang="en-US" baseline="0" dirty="0" smtClean="0"/>
          </a:p>
          <a:p>
            <a:pPr fontAlgn="base"/>
            <a:r>
              <a:rPr lang="en-US" baseline="0" dirty="0" smtClean="0"/>
              <a:t>The workshop content is premised on the idea that:</a:t>
            </a:r>
          </a:p>
          <a:p>
            <a:pPr marL="174708" indent="-174708" fontAlgn="base">
              <a:buFont typeface="Arial" panose="020B0604020202020204" pitchFamily="34" charset="0"/>
              <a:buChar char="•"/>
            </a:pPr>
            <a:r>
              <a:rPr lang="en-US" dirty="0"/>
              <a:t>People who pursue meaningful goals are more likely to learn and practice skills for healthy living.</a:t>
            </a:r>
          </a:p>
          <a:p>
            <a:pPr marL="174708" indent="-174708" fontAlgn="base">
              <a:buFont typeface="Arial" panose="020B0604020202020204" pitchFamily="34" charset="0"/>
              <a:buChar char="•"/>
            </a:pPr>
            <a:r>
              <a:rPr lang="en-US" dirty="0"/>
              <a:t>The healthier a person is, the more they can do.</a:t>
            </a:r>
          </a:p>
          <a:p>
            <a:pPr fontAlgn="base"/>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27</a:t>
            </a:fld>
            <a:endParaRPr lang="en-US"/>
          </a:p>
        </p:txBody>
      </p:sp>
    </p:spTree>
    <p:extLst>
      <p:ext uri="{BB962C8B-B14F-4D97-AF65-F5344CB8AC3E}">
        <p14:creationId xmlns:p14="http://schemas.microsoft.com/office/powerpoint/2010/main" val="367188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It is crucial to ask, is this actually useful? </a:t>
            </a:r>
          </a:p>
          <a:p>
            <a:pPr defTabSz="931774">
              <a:defRPr/>
            </a:pPr>
            <a:endParaRPr lang="en-US" dirty="0" smtClean="0"/>
          </a:p>
          <a:p>
            <a:pPr defTabSz="931774">
              <a:defRPr/>
            </a:pPr>
            <a:r>
              <a:rPr lang="en-US" dirty="0" smtClean="0"/>
              <a:t>Program effectiveness was evaluated by collecting data on secondary conditions, symptom days, life satisfaction, health care</a:t>
            </a:r>
            <a:r>
              <a:rPr lang="en-US" baseline="0" dirty="0" smtClean="0"/>
              <a:t> use</a:t>
            </a:r>
            <a:r>
              <a:rPr lang="en-US" dirty="0" smtClean="0"/>
              <a:t>, and healthy lifestyle habits.</a:t>
            </a:r>
          </a:p>
          <a:p>
            <a:endParaRPr lang="en-US" dirty="0" smtClean="0"/>
          </a:p>
          <a:p>
            <a:pPr defTabSz="931774">
              <a:defRPr/>
            </a:pPr>
            <a:r>
              <a:rPr lang="en-US" dirty="0"/>
              <a:t>Participants have also achieved a great variety of goals, including arranging transportation to access community resources, changing their living arrangements, getting new jobs, engaging in new social and recreational activities, and pursuing an education. </a:t>
            </a:r>
          </a:p>
          <a:p>
            <a:pPr defTabSz="931774">
              <a:defRPr/>
            </a:pPr>
            <a:endParaRPr lang="en-US" dirty="0"/>
          </a:p>
          <a:p>
            <a:pPr defTabSz="931774">
              <a:defRPr/>
            </a:pPr>
            <a:r>
              <a:rPr lang="en-US" dirty="0"/>
              <a:t>In addition, Living Well participants may experience health benefits that include fewer health complications, increased physical activity, decreased stress levels, and improved mood.</a:t>
            </a:r>
          </a:p>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28</a:t>
            </a:fld>
            <a:endParaRPr lang="en-US"/>
          </a:p>
        </p:txBody>
      </p:sp>
    </p:spTree>
    <p:extLst>
      <p:ext uri="{BB962C8B-B14F-4D97-AF65-F5344CB8AC3E}">
        <p14:creationId xmlns:p14="http://schemas.microsoft.com/office/powerpoint/2010/main" val="29440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29</a:t>
            </a:fld>
            <a:endParaRPr lang="en-US"/>
          </a:p>
        </p:txBody>
      </p:sp>
    </p:spTree>
    <p:extLst>
      <p:ext uri="{BB962C8B-B14F-4D97-AF65-F5344CB8AC3E}">
        <p14:creationId xmlns:p14="http://schemas.microsoft.com/office/powerpoint/2010/main" val="17279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30</a:t>
            </a:fld>
            <a:endParaRPr lang="en-US"/>
          </a:p>
        </p:txBody>
      </p:sp>
    </p:spTree>
    <p:extLst>
      <p:ext uri="{BB962C8B-B14F-4D97-AF65-F5344CB8AC3E}">
        <p14:creationId xmlns:p14="http://schemas.microsoft.com/office/powerpoint/2010/main" val="104559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31</a:t>
            </a:fld>
            <a:endParaRPr lang="en-US"/>
          </a:p>
        </p:txBody>
      </p:sp>
    </p:spTree>
    <p:extLst>
      <p:ext uri="{BB962C8B-B14F-4D97-AF65-F5344CB8AC3E}">
        <p14:creationId xmlns:p14="http://schemas.microsoft.com/office/powerpoint/2010/main" val="132359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53E3F-8C98-483F-994F-837C15D67FFE}" type="slidenum">
              <a:rPr lang="en-US" smtClean="0"/>
              <a:t>32</a:t>
            </a:fld>
            <a:endParaRPr lang="en-US"/>
          </a:p>
        </p:txBody>
      </p:sp>
    </p:spTree>
    <p:extLst>
      <p:ext uri="{BB962C8B-B14F-4D97-AF65-F5344CB8AC3E}">
        <p14:creationId xmlns:p14="http://schemas.microsoft.com/office/powerpoint/2010/main" val="2975392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33935" y="802298"/>
            <a:ext cx="7620917" cy="2541431"/>
          </a:xfrm>
        </p:spPr>
        <p:txBody>
          <a:bodyPr bIns="0" anchor="b">
            <a:normAutofit/>
          </a:bodyPr>
          <a:lstStyle>
            <a:lvl1pPr algn="l">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3433934" y="3531204"/>
            <a:ext cx="7620917"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Rectangle 7"/>
          <p:cNvSpPr/>
          <p:nvPr userDrawn="1"/>
        </p:nvSpPr>
        <p:spPr>
          <a:xfrm>
            <a:off x="0" y="0"/>
            <a:ext cx="3209166" cy="612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252412" y="942975"/>
            <a:ext cx="2686050" cy="2588229"/>
          </a:xfrm>
          <a:prstGeom prst="rect">
            <a:avLst/>
          </a:prstGeom>
          <a:solidFill>
            <a:schemeClr val="bg2"/>
          </a:solidFill>
          <a:effectLst>
            <a:outerShdw blurRad="342900" sx="122000" sy="12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0" name="Picture 9"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412" y="884538"/>
            <a:ext cx="2705101" cy="2705101"/>
          </a:xfrm>
          <a:prstGeom prst="rect">
            <a:avLst/>
          </a:prstGeom>
        </p:spPr>
      </p:pic>
    </p:spTree>
    <p:extLst>
      <p:ext uri="{BB962C8B-B14F-4D97-AF65-F5344CB8AC3E}">
        <p14:creationId xmlns:p14="http://schemas.microsoft.com/office/powerpoint/2010/main" val="36943375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1936767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658606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sp>
        <p:nvSpPr>
          <p:cNvPr id="7" name="Rectangle 6"/>
          <p:cNvSpPr/>
          <p:nvPr userDrawn="1"/>
        </p:nvSpPr>
        <p:spPr>
          <a:xfrm>
            <a:off x="0" y="0"/>
            <a:ext cx="3209166" cy="612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userDrawn="1"/>
        </p:nvSpPr>
        <p:spPr>
          <a:xfrm>
            <a:off x="252412" y="942975"/>
            <a:ext cx="2686050" cy="2588229"/>
          </a:xfrm>
          <a:prstGeom prst="rect">
            <a:avLst/>
          </a:prstGeom>
          <a:solidFill>
            <a:schemeClr val="bg2"/>
          </a:solidFill>
          <a:effectLst>
            <a:outerShdw blurRad="342900" sx="122000" sy="12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412" y="884538"/>
            <a:ext cx="2705101" cy="2705101"/>
          </a:xfrm>
          <a:prstGeom prst="rect">
            <a:avLst/>
          </a:prstGeom>
        </p:spPr>
      </p:pic>
    </p:spTree>
    <p:extLst>
      <p:ext uri="{BB962C8B-B14F-4D97-AF65-F5344CB8AC3E}">
        <p14:creationId xmlns:p14="http://schemas.microsoft.com/office/powerpoint/2010/main" val="166510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52634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79796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362544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10" name="Picture 9"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2086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6" name="Picture 5"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3160507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5" name="Picture 4"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94969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407538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32012343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spTree>
    <p:extLst>
      <p:ext uri="{BB962C8B-B14F-4D97-AF65-F5344CB8AC3E}">
        <p14:creationId xmlns:p14="http://schemas.microsoft.com/office/powerpoint/2010/main" val="632059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3988058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5E001D"/>
                </a:solidFill>
              </a:rPr>
              <a:pPr/>
              <a:t>‹#›</a:t>
            </a:fld>
            <a:endParaRPr lang="en-US" dirty="0">
              <a:solidFill>
                <a:srgbClr val="5E001D"/>
              </a:solidFill>
            </a:endParaRPr>
          </a:p>
        </p:txBody>
      </p: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10128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6042004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2155262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565401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4126195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pic>
        <p:nvPicPr>
          <p:cNvPr id="5" name="Picture 4"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16487015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8" descr="Logo of the Research and Training Center on Disability in Rural Communities" title="RTC:Rural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5175" y="4914265"/>
            <a:ext cx="1106270" cy="1104159"/>
          </a:xfrm>
          <a:prstGeom prst="rect">
            <a:avLst/>
          </a:prstGeom>
        </p:spPr>
      </p:pic>
    </p:spTree>
    <p:extLst>
      <p:ext uri="{BB962C8B-B14F-4D97-AF65-F5344CB8AC3E}">
        <p14:creationId xmlns:p14="http://schemas.microsoft.com/office/powerpoint/2010/main" val="379302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solidFill>
                  <a:prstClr val="black">
                    <a:tint val="75000"/>
                  </a:prstClr>
                </a:solidFill>
              </a:rPr>
              <a:pPr/>
              <a:t>11/20/2017</a:t>
            </a:fld>
            <a:endParaRPr lang="en-US" dirty="0">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5E001D"/>
                </a:solidFill>
              </a:rPr>
              <a:pPr/>
              <a:t>‹#›</a:t>
            </a:fld>
            <a:endParaRPr lang="en-US" dirty="0">
              <a:solidFill>
                <a:srgbClr val="5E001D"/>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214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11/20/2017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defTabSz="457200"/>
            <a:fld id="{6D22F896-40B5-4ADD-8801-0D06FADFA095}" type="slidenum">
              <a:rPr lang="en-US" dirty="0">
                <a:solidFill>
                  <a:srgbClr val="5E001D"/>
                </a:solidFill>
              </a:rPr>
              <a:pPr defTabSz="457200"/>
              <a:t>‹#›</a:t>
            </a:fld>
            <a:endParaRPr lang="en-US" dirty="0">
              <a:solidFill>
                <a:srgbClr val="5E001D"/>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33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8A87A34-81AB-432B-8DAE-1953F412C126}" type="datetimeFigureOut">
              <a:rPr lang="en-US" smtClean="0">
                <a:solidFill>
                  <a:prstClr val="black">
                    <a:tint val="75000"/>
                  </a:prstClr>
                </a:solidFill>
              </a:rPr>
              <a:pPr defTabSz="457200"/>
              <a:t>11/20/2017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22F896-40B5-4ADD-8801-0D06FADFA095}" type="slidenum">
              <a:rPr lang="en-US" smtClean="0">
                <a:solidFill>
                  <a:srgbClr val="5E001D"/>
                </a:solidFill>
              </a:rPr>
              <a:pPr defTabSz="457200"/>
              <a:t>‹#›</a:t>
            </a:fld>
            <a:endParaRPr lang="en-US" dirty="0">
              <a:solidFill>
                <a:srgbClr val="5E001D"/>
              </a:solidFill>
            </a:endParaRPr>
          </a:p>
        </p:txBody>
      </p:sp>
    </p:spTree>
    <p:extLst>
      <p:ext uri="{BB962C8B-B14F-4D97-AF65-F5344CB8AC3E}">
        <p14:creationId xmlns:p14="http://schemas.microsoft.com/office/powerpoint/2010/main" val="486066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hyperlink" Target="mailto:lauren.smith@mso.umt.edu"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rtc.ruralinstitute.umt.edu/research-findings/geography/map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rtc.ruralinstitute.umt.edu/resources/disability-counts-data-finde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telecomtoolbox.ri.umt.edu/"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vrselfemployment.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mailto:catherine.ipsen@mso.umt.edu"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lauren.smith@mso.umt.edu"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flickr.com/groups/healthycommunityliving/" TargetMode="Externa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hyperlink" Target="http://healthycommunityliving.com/get-involved.html" TargetMode="External"/><Relationship Id="rId7" Type="http://schemas.openxmlformats.org/officeDocument/2006/relationships/hyperlink" Target="mailto:healthycommunityliving@mso.umt.edu" TargetMode="External"/><Relationship Id="rId2" Type="http://schemas.openxmlformats.org/officeDocument/2006/relationships/hyperlink" Target="http://www.healthycommunityliving.com/" TargetMode="External"/><Relationship Id="rId1" Type="http://schemas.openxmlformats.org/officeDocument/2006/relationships/slideLayout" Target="../slideLayouts/slideLayout13.xml"/><Relationship Id="rId6" Type="http://schemas.openxmlformats.org/officeDocument/2006/relationships/hyperlink" Target="https://twitter.com/WeAreHCL" TargetMode="External"/><Relationship Id="rId5" Type="http://schemas.openxmlformats.org/officeDocument/2006/relationships/hyperlink" Target="https://www.facebook.com/HealthyCommunityLiving/" TargetMode="External"/><Relationship Id="rId4" Type="http://schemas.openxmlformats.org/officeDocument/2006/relationships/hyperlink" Target="https://www.flickr.com/groups/healthycommunityliving/"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mailto:kerry.morse@mso.umt.edu"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300" dirty="0" smtClean="0"/>
              <a:t>Asking questions leads to solutions</a:t>
            </a:r>
            <a:endParaRPr lang="en-US" sz="6300" dirty="0"/>
          </a:p>
        </p:txBody>
      </p:sp>
      <p:sp>
        <p:nvSpPr>
          <p:cNvPr id="5" name="Subtitle 4"/>
          <p:cNvSpPr>
            <a:spLocks noGrp="1"/>
          </p:cNvSpPr>
          <p:nvPr>
            <p:ph type="subTitle" idx="1"/>
          </p:nvPr>
        </p:nvSpPr>
        <p:spPr/>
        <p:txBody>
          <a:bodyPr>
            <a:normAutofit/>
          </a:bodyPr>
          <a:lstStyle/>
          <a:p>
            <a:r>
              <a:rPr lang="en-US" sz="3200" dirty="0" smtClean="0"/>
              <a:t>Tools for today and tomorrow</a:t>
            </a:r>
            <a:endParaRPr lang="en-US" sz="3200" dirty="0"/>
          </a:p>
        </p:txBody>
      </p:sp>
    </p:spTree>
    <p:extLst>
      <p:ext uri="{BB962C8B-B14F-4D97-AF65-F5344CB8AC3E}">
        <p14:creationId xmlns:p14="http://schemas.microsoft.com/office/powerpoint/2010/main" val="62490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explored opportunities with partners</a:t>
            </a:r>
            <a:endParaRPr lang="en-US" dirty="0"/>
          </a:p>
        </p:txBody>
      </p:sp>
      <p:sp>
        <p:nvSpPr>
          <p:cNvPr id="3" name="Content Placeholder 2"/>
          <p:cNvSpPr>
            <a:spLocks noGrp="1"/>
          </p:cNvSpPr>
          <p:nvPr>
            <p:ph idx="1"/>
          </p:nvPr>
        </p:nvSpPr>
        <p:spPr>
          <a:xfrm>
            <a:off x="1451579" y="2860431"/>
            <a:ext cx="9603275" cy="2605914"/>
          </a:xfrm>
        </p:spPr>
        <p:txBody>
          <a:bodyPr>
            <a:normAutofit fontScale="92500" lnSpcReduction="10000"/>
          </a:bodyPr>
          <a:lstStyle/>
          <a:p>
            <a:r>
              <a:rPr lang="en-US" dirty="0" smtClean="0"/>
              <a:t>What could be updated?</a:t>
            </a:r>
          </a:p>
          <a:p>
            <a:r>
              <a:rPr lang="en-US" dirty="0" smtClean="0"/>
              <a:t>More useful?</a:t>
            </a:r>
          </a:p>
          <a:p>
            <a:r>
              <a:rPr lang="en-US" dirty="0" smtClean="0"/>
              <a:t>Why do CILs need them?</a:t>
            </a:r>
          </a:p>
          <a:p>
            <a:r>
              <a:rPr lang="en-US" dirty="0" smtClean="0"/>
              <a:t>What is the best way to get them to those who need and want them?</a:t>
            </a:r>
          </a:p>
          <a:p>
            <a:r>
              <a:rPr lang="en-US" dirty="0" smtClean="0"/>
              <a:t>How do we make the training engaging?</a:t>
            </a:r>
          </a:p>
          <a:p>
            <a:endParaRPr lang="en-US" dirty="0"/>
          </a:p>
        </p:txBody>
      </p:sp>
      <p:grpSp>
        <p:nvGrpSpPr>
          <p:cNvPr id="6" name="Group 5" descr="Logos for Associated Programs for Rural Independent Living (APRIL) and BASE. "/>
          <p:cNvGrpSpPr/>
          <p:nvPr/>
        </p:nvGrpSpPr>
        <p:grpSpPr>
          <a:xfrm>
            <a:off x="4523760" y="2013449"/>
            <a:ext cx="3525447" cy="940766"/>
            <a:chOff x="4523760" y="2013449"/>
            <a:chExt cx="3525447" cy="940766"/>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3760" y="2013449"/>
              <a:ext cx="1817681" cy="846982"/>
            </a:xfrm>
            <a:prstGeom prst="rect">
              <a:avLst/>
            </a:prstGeom>
          </p:spPr>
        </p:pic>
        <p:pic>
          <p:nvPicPr>
            <p:cNvPr id="5" name="Picture 4" descr="BASE Missoula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247" y="2013449"/>
              <a:ext cx="1624960" cy="940766"/>
            </a:xfrm>
            <a:prstGeom prst="rect">
              <a:avLst/>
            </a:prstGeom>
          </p:spPr>
        </p:pic>
      </p:grpSp>
    </p:spTree>
    <p:extLst>
      <p:ext uri="{BB962C8B-B14F-4D97-AF65-F5344CB8AC3E}">
        <p14:creationId xmlns:p14="http://schemas.microsoft.com/office/powerpoint/2010/main" val="36676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answers and solutions</a:t>
            </a:r>
            <a:endParaRPr lang="en-US" dirty="0"/>
          </a:p>
        </p:txBody>
      </p:sp>
      <p:sp>
        <p:nvSpPr>
          <p:cNvPr id="3" name="Content Placeholder 2"/>
          <p:cNvSpPr>
            <a:spLocks noGrp="1"/>
          </p:cNvSpPr>
          <p:nvPr>
            <p:ph idx="1"/>
          </p:nvPr>
        </p:nvSpPr>
        <p:spPr>
          <a:xfrm>
            <a:off x="1451580" y="2015732"/>
            <a:ext cx="4855436" cy="3450613"/>
          </a:xfrm>
        </p:spPr>
        <p:txBody>
          <a:bodyPr>
            <a:normAutofit lnSpcReduction="10000"/>
          </a:bodyPr>
          <a:lstStyle/>
          <a:p>
            <a:r>
              <a:rPr lang="en-US" dirty="0" smtClean="0"/>
              <a:t>Update the tools into worksheets</a:t>
            </a:r>
          </a:p>
          <a:p>
            <a:r>
              <a:rPr lang="en-US" dirty="0" smtClean="0"/>
              <a:t>Provide in-person training</a:t>
            </a:r>
          </a:p>
          <a:p>
            <a:r>
              <a:rPr lang="en-US" dirty="0" smtClean="0"/>
              <a:t>Work with current youth advocacy trainers to develop a facilitator guide </a:t>
            </a:r>
          </a:p>
          <a:p>
            <a:r>
              <a:rPr lang="en-US" dirty="0" smtClean="0"/>
              <a:t>Integrate improv </a:t>
            </a:r>
          </a:p>
          <a:p>
            <a:r>
              <a:rPr lang="en-US" dirty="0" smtClean="0"/>
              <a:t>Put it in a toolkit</a:t>
            </a:r>
          </a:p>
          <a:p>
            <a:endParaRPr lang="en-US" dirty="0" smtClean="0"/>
          </a:p>
          <a:p>
            <a:endParaRPr lang="en-US" dirty="0" smtClean="0"/>
          </a:p>
        </p:txBody>
      </p:sp>
      <p:pic>
        <p:nvPicPr>
          <p:cNvPr id="5" name="Picture 4" descr="Young woman speaks into a microphone. "/>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47954" y="1112133"/>
            <a:ext cx="2190041" cy="1742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Young man types on a laptop compute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7016" y="2396384"/>
            <a:ext cx="2440567" cy="1626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group of people seated outside talking. "/>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588081" y="4135971"/>
            <a:ext cx="2719746" cy="181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1585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Improv? </a:t>
            </a:r>
            <a:endParaRPr lang="en-US" dirty="0"/>
          </a:p>
        </p:txBody>
      </p:sp>
      <p:sp>
        <p:nvSpPr>
          <p:cNvPr id="3" name="Content Placeholder 2"/>
          <p:cNvSpPr>
            <a:spLocks noGrp="1"/>
          </p:cNvSpPr>
          <p:nvPr>
            <p:ph idx="1"/>
          </p:nvPr>
        </p:nvSpPr>
        <p:spPr>
          <a:xfrm>
            <a:off x="1451580" y="2015732"/>
            <a:ext cx="3999652" cy="3450613"/>
          </a:xfrm>
        </p:spPr>
        <p:txBody>
          <a:bodyPr/>
          <a:lstStyle/>
          <a:p>
            <a:r>
              <a:rPr lang="en-US" dirty="0" smtClean="0"/>
              <a:t>Improv: performance without script</a:t>
            </a:r>
          </a:p>
          <a:p>
            <a:r>
              <a:rPr lang="en-US" dirty="0" smtClean="0"/>
              <a:t>Hones communication, public speaking, fast thinking, engagement with ideas</a:t>
            </a:r>
          </a:p>
          <a:p>
            <a:r>
              <a:rPr lang="en-US" dirty="0" smtClean="0"/>
              <a:t>Supportive environment</a:t>
            </a:r>
          </a:p>
          <a:p>
            <a:endParaRPr lang="en-US" dirty="0"/>
          </a:p>
        </p:txBody>
      </p:sp>
      <p:pic>
        <p:nvPicPr>
          <p:cNvPr id="6" name="Content Placeholder 3" descr="Five people from a CIL smile and make silly faces at the camera. "/>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84276" y="2123350"/>
            <a:ext cx="4526864" cy="323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031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Mike beers</a:t>
            </a:r>
            <a:endParaRPr lang="en-US" dirty="0"/>
          </a:p>
        </p:txBody>
      </p:sp>
      <p:sp>
        <p:nvSpPr>
          <p:cNvPr id="3" name="Content Placeholder 2"/>
          <p:cNvSpPr>
            <a:spLocks noGrp="1"/>
          </p:cNvSpPr>
          <p:nvPr>
            <p:ph idx="1"/>
          </p:nvPr>
        </p:nvSpPr>
        <p:spPr>
          <a:xfrm>
            <a:off x="1451579" y="2015732"/>
            <a:ext cx="5558821" cy="3822360"/>
          </a:xfrm>
        </p:spPr>
        <p:txBody>
          <a:bodyPr>
            <a:normAutofit fontScale="92500" lnSpcReduction="20000"/>
          </a:bodyPr>
          <a:lstStyle/>
          <a:p>
            <a:pPr marL="0" indent="0">
              <a:buNone/>
            </a:pPr>
            <a:r>
              <a:rPr lang="en-US" dirty="0" smtClean="0"/>
              <a:t>“Life is inherently improv. </a:t>
            </a:r>
          </a:p>
          <a:p>
            <a:pPr marL="0" indent="0">
              <a:buNone/>
            </a:pPr>
            <a:r>
              <a:rPr lang="en-US" dirty="0" smtClean="0"/>
              <a:t>When </a:t>
            </a:r>
            <a:r>
              <a:rPr lang="en-US" dirty="0"/>
              <a:t>you go into a meeting or to give testimony to advocate, you’re not given a script of who will say what, and this is how you respond. Nor is it anarchy, where you have no idea what to expect. But you are given a loose set of instructions, and your ability to be successful is based on keeping the conversation going forward within those parameters. </a:t>
            </a:r>
            <a:endParaRPr lang="en-US" dirty="0" smtClean="0"/>
          </a:p>
          <a:p>
            <a:pPr marL="0" indent="0">
              <a:buNone/>
            </a:pPr>
            <a:r>
              <a:rPr lang="en-US" dirty="0" smtClean="0"/>
              <a:t>And </a:t>
            </a:r>
            <a:r>
              <a:rPr lang="en-US" dirty="0"/>
              <a:t>that’s basically improv.” </a:t>
            </a:r>
          </a:p>
        </p:txBody>
      </p:sp>
      <p:pic>
        <p:nvPicPr>
          <p:cNvPr id="5" name="Picture 4" descr="Brittany Hepler and a Mike Beers stand with their arms around each other's shoulders. Both are smiling. Mike is giving a &quot;peace&quot; sign with his fingers. "/>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55877" y="804519"/>
            <a:ext cx="3598977" cy="3083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801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John Howard</a:t>
            </a:r>
            <a:endParaRPr lang="en-US" dirty="0"/>
          </a:p>
        </p:txBody>
      </p:sp>
      <p:sp>
        <p:nvSpPr>
          <p:cNvPr id="3" name="Content Placeholder 2"/>
          <p:cNvSpPr>
            <a:spLocks noGrp="1"/>
          </p:cNvSpPr>
          <p:nvPr>
            <p:ph idx="1"/>
          </p:nvPr>
        </p:nvSpPr>
        <p:spPr>
          <a:xfrm>
            <a:off x="1451579" y="2015732"/>
            <a:ext cx="5382975" cy="3450613"/>
          </a:xfrm>
        </p:spPr>
        <p:txBody>
          <a:bodyPr/>
          <a:lstStyle/>
          <a:p>
            <a:pPr marL="0" indent="0">
              <a:buNone/>
            </a:pPr>
            <a:r>
              <a:rPr lang="en-US" dirty="0" smtClean="0"/>
              <a:t>“Improv makes you think on your feet. </a:t>
            </a:r>
          </a:p>
          <a:p>
            <a:pPr marL="0" indent="0">
              <a:buNone/>
            </a:pPr>
            <a:r>
              <a:rPr lang="en-US" dirty="0" smtClean="0"/>
              <a:t>When </a:t>
            </a:r>
            <a:r>
              <a:rPr lang="en-US" dirty="0"/>
              <a:t>you do improv in the classroom, it puts everyone on the same level, allowing everyone to learn from the same place.” </a:t>
            </a:r>
          </a:p>
        </p:txBody>
      </p:sp>
      <p:pic>
        <p:nvPicPr>
          <p:cNvPr id="4" name="Picture 3" descr="John Howard and Mike Beers being filmed for the Advocacy Skill Building Toolkit facilitator tips video. "/>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311662" y="804520"/>
            <a:ext cx="2743192" cy="3657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3068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testing</a:t>
            </a:r>
            <a:endParaRPr lang="en-US" dirty="0"/>
          </a:p>
        </p:txBody>
      </p:sp>
      <p:sp>
        <p:nvSpPr>
          <p:cNvPr id="3" name="Content Placeholder 2"/>
          <p:cNvSpPr>
            <a:spLocks noGrp="1"/>
          </p:cNvSpPr>
          <p:nvPr>
            <p:ph idx="1"/>
          </p:nvPr>
        </p:nvSpPr>
        <p:spPr>
          <a:xfrm>
            <a:off x="1451580" y="2015731"/>
            <a:ext cx="4937497" cy="2878485"/>
          </a:xfrm>
        </p:spPr>
        <p:txBody>
          <a:bodyPr>
            <a:normAutofit fontScale="77500" lnSpcReduction="20000"/>
          </a:bodyPr>
          <a:lstStyle/>
          <a:p>
            <a:r>
              <a:rPr lang="en-US" dirty="0"/>
              <a:t>U</a:t>
            </a:r>
            <a:r>
              <a:rPr lang="en-US" dirty="0" smtClean="0"/>
              <a:t>pdated worksheets </a:t>
            </a:r>
          </a:p>
          <a:p>
            <a:r>
              <a:rPr lang="en-US" dirty="0"/>
              <a:t>T</a:t>
            </a:r>
            <a:r>
              <a:rPr lang="en-US" dirty="0" smtClean="0"/>
              <a:t>ested with youth in schools and at BASE </a:t>
            </a:r>
          </a:p>
          <a:p>
            <a:r>
              <a:rPr lang="en-US" dirty="0" smtClean="0"/>
              <a:t>Collected feedback from youth at BASE </a:t>
            </a:r>
          </a:p>
          <a:p>
            <a:r>
              <a:rPr lang="en-US" dirty="0" smtClean="0"/>
              <a:t>Integrated the worksheets with advocacy </a:t>
            </a:r>
            <a:r>
              <a:rPr lang="en-US" dirty="0" err="1" smtClean="0"/>
              <a:t>improv</a:t>
            </a:r>
            <a:r>
              <a:rPr lang="en-US" dirty="0" smtClean="0"/>
              <a:t> activities</a:t>
            </a:r>
          </a:p>
          <a:p>
            <a:r>
              <a:rPr lang="en-US" dirty="0" smtClean="0"/>
              <a:t>Tested at 2016 APRIL Youth Conference</a:t>
            </a:r>
          </a:p>
          <a:p>
            <a:pPr marL="0" indent="0">
              <a:buNone/>
            </a:pPr>
            <a:endParaRPr lang="en-US" dirty="0" smtClean="0"/>
          </a:p>
        </p:txBody>
      </p:sp>
      <p:pic>
        <p:nvPicPr>
          <p:cNvPr id="4" name="Picture 3" descr="A young man at the APRIL 2016 conference youth advocacy workshop stands and speaks into a microphone. Mike Beers and Tyler Nielson stand in the background watching.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7639" y="1570255"/>
            <a:ext cx="4397215" cy="2638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290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development	</a:t>
            </a:r>
            <a:endParaRPr lang="en-US" dirty="0"/>
          </a:p>
        </p:txBody>
      </p:sp>
      <p:sp>
        <p:nvSpPr>
          <p:cNvPr id="3" name="Content Placeholder 2"/>
          <p:cNvSpPr>
            <a:spLocks noGrp="1"/>
          </p:cNvSpPr>
          <p:nvPr>
            <p:ph idx="1"/>
          </p:nvPr>
        </p:nvSpPr>
        <p:spPr>
          <a:xfrm>
            <a:off x="1451580" y="2015732"/>
            <a:ext cx="4656144" cy="3450613"/>
          </a:xfrm>
        </p:spPr>
        <p:txBody>
          <a:bodyPr/>
          <a:lstStyle/>
          <a:p>
            <a:r>
              <a:rPr lang="en-US" dirty="0" smtClean="0"/>
              <a:t>Demonstration videos</a:t>
            </a:r>
          </a:p>
          <a:p>
            <a:r>
              <a:rPr lang="en-US" dirty="0" smtClean="0"/>
              <a:t>Facilitator guide </a:t>
            </a:r>
          </a:p>
          <a:p>
            <a:r>
              <a:rPr lang="en-US" dirty="0" smtClean="0"/>
              <a:t>Online toolkit</a:t>
            </a:r>
          </a:p>
        </p:txBody>
      </p:sp>
      <p:pic>
        <p:nvPicPr>
          <p:cNvPr id="4" name="Picture 3" descr="A man films a group of people at BASE performing an improv activity.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3570" y="2147802"/>
            <a:ext cx="4220909" cy="3165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1810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toolkit?</a:t>
            </a:r>
            <a:endParaRPr lang="en-US" dirty="0"/>
          </a:p>
        </p:txBody>
      </p:sp>
      <p:sp>
        <p:nvSpPr>
          <p:cNvPr id="3" name="Content Placeholder 2"/>
          <p:cNvSpPr>
            <a:spLocks noGrp="1"/>
          </p:cNvSpPr>
          <p:nvPr>
            <p:ph idx="1"/>
          </p:nvPr>
        </p:nvSpPr>
        <p:spPr/>
        <p:txBody>
          <a:bodyPr>
            <a:normAutofit/>
          </a:bodyPr>
          <a:lstStyle/>
          <a:p>
            <a:r>
              <a:rPr lang="en-US" dirty="0" smtClean="0"/>
              <a:t>Facilitator Guide</a:t>
            </a:r>
          </a:p>
          <a:p>
            <a:pPr lvl="1"/>
            <a:r>
              <a:rPr lang="en-US" dirty="0" smtClean="0"/>
              <a:t>Facilitator tips video</a:t>
            </a:r>
          </a:p>
          <a:p>
            <a:pPr lvl="1"/>
            <a:r>
              <a:rPr lang="en-US" dirty="0" smtClean="0"/>
              <a:t>Workshop slides</a:t>
            </a:r>
          </a:p>
          <a:p>
            <a:pPr lvl="1"/>
            <a:r>
              <a:rPr lang="en-US" dirty="0" smtClean="0"/>
              <a:t>Improv demonstration videos</a:t>
            </a:r>
          </a:p>
          <a:p>
            <a:pPr lvl="1"/>
            <a:r>
              <a:rPr lang="en-US" dirty="0" smtClean="0"/>
              <a:t>Worksheets and Handouts</a:t>
            </a:r>
          </a:p>
          <a:p>
            <a:r>
              <a:rPr lang="en-US" dirty="0" smtClean="0"/>
              <a:t>How-To-Guides</a:t>
            </a:r>
          </a:p>
          <a:p>
            <a:pPr lvl="1"/>
            <a:r>
              <a:rPr lang="en-US" dirty="0" smtClean="0"/>
              <a:t>Writing Letters</a:t>
            </a:r>
          </a:p>
          <a:p>
            <a:pPr lvl="1"/>
            <a:r>
              <a:rPr lang="en-US" dirty="0" smtClean="0"/>
              <a:t>Personal Testimony</a:t>
            </a:r>
          </a:p>
          <a:p>
            <a:pPr lvl="1"/>
            <a:r>
              <a:rPr lang="en-US" dirty="0" smtClean="0"/>
              <a:t>Finding and Using Data</a:t>
            </a:r>
            <a:endParaRPr lang="en-US" dirty="0"/>
          </a:p>
        </p:txBody>
      </p:sp>
      <p:pic>
        <p:nvPicPr>
          <p:cNvPr id="4" name="Picture 3" descr="Cover of the Advocacy Skill Building Toolkit Facilitator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4927" y="2015732"/>
            <a:ext cx="2980596" cy="3856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Group 7" descr="Cropped images of the three How-To Guide covers. "/>
          <p:cNvGrpSpPr/>
          <p:nvPr/>
        </p:nvGrpSpPr>
        <p:grpSpPr>
          <a:xfrm>
            <a:off x="8892055" y="2475225"/>
            <a:ext cx="2758407" cy="2001287"/>
            <a:chOff x="8892055" y="2475225"/>
            <a:chExt cx="2758407" cy="2001287"/>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2055" y="2819234"/>
              <a:ext cx="1786267" cy="98535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82715" y="2475225"/>
              <a:ext cx="1567747" cy="981388"/>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51247" y="3456613"/>
              <a:ext cx="1701411" cy="1019899"/>
            </a:xfrm>
            <a:prstGeom prst="rect">
              <a:avLst/>
            </a:prstGeom>
          </p:spPr>
        </p:pic>
      </p:grpSp>
    </p:spTree>
    <p:extLst>
      <p:ext uri="{BB962C8B-B14F-4D97-AF65-F5344CB8AC3E}">
        <p14:creationId xmlns:p14="http://schemas.microsoft.com/office/powerpoint/2010/main" val="201317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us what you think!</a:t>
            </a:r>
            <a:endParaRPr lang="en-US" dirty="0"/>
          </a:p>
        </p:txBody>
      </p:sp>
      <p:sp>
        <p:nvSpPr>
          <p:cNvPr id="3" name="Content Placeholder 2"/>
          <p:cNvSpPr>
            <a:spLocks noGrp="1"/>
          </p:cNvSpPr>
          <p:nvPr>
            <p:ph idx="1"/>
          </p:nvPr>
        </p:nvSpPr>
        <p:spPr>
          <a:xfrm>
            <a:off x="1451579" y="2015732"/>
            <a:ext cx="3383657" cy="2293032"/>
          </a:xfrm>
        </p:spPr>
        <p:txBody>
          <a:bodyPr>
            <a:normAutofit fontScale="92500" lnSpcReduction="10000"/>
          </a:bodyPr>
          <a:lstStyle/>
          <a:p>
            <a:r>
              <a:rPr lang="en-US" dirty="0" smtClean="0"/>
              <a:t>How is the toolkit used? </a:t>
            </a:r>
          </a:p>
          <a:p>
            <a:r>
              <a:rPr lang="en-US" dirty="0" smtClean="0"/>
              <a:t>Any issues? </a:t>
            </a:r>
          </a:p>
          <a:p>
            <a:pPr lvl="1"/>
            <a:r>
              <a:rPr lang="en-US" dirty="0" smtClean="0"/>
              <a:t>Formatting </a:t>
            </a:r>
          </a:p>
          <a:p>
            <a:pPr lvl="1"/>
            <a:r>
              <a:rPr lang="en-US" dirty="0" smtClean="0"/>
              <a:t>Accessibility</a:t>
            </a:r>
          </a:p>
          <a:p>
            <a:pPr lvl="1"/>
            <a:r>
              <a:rPr lang="en-US" dirty="0" smtClean="0"/>
              <a:t>Clarification </a:t>
            </a:r>
          </a:p>
          <a:p>
            <a:pPr lvl="1"/>
            <a:endParaRPr lang="en-US" dirty="0"/>
          </a:p>
        </p:txBody>
      </p:sp>
      <p:sp>
        <p:nvSpPr>
          <p:cNvPr id="4" name="Rectangle 3"/>
          <p:cNvSpPr/>
          <p:nvPr/>
        </p:nvSpPr>
        <p:spPr>
          <a:xfrm>
            <a:off x="1160634" y="4727232"/>
            <a:ext cx="3383656" cy="523220"/>
          </a:xfrm>
          <a:prstGeom prst="rect">
            <a:avLst/>
          </a:prstGeom>
        </p:spPr>
        <p:txBody>
          <a:bodyPr wrap="square">
            <a:spAutoFit/>
          </a:bodyPr>
          <a:lstStyle/>
          <a:p>
            <a:pPr lvl="1"/>
            <a:r>
              <a:rPr lang="en-US" sz="2800" dirty="0"/>
              <a:t>Share your story! </a:t>
            </a:r>
          </a:p>
        </p:txBody>
      </p:sp>
      <p:sp>
        <p:nvSpPr>
          <p:cNvPr id="5" name="TextBox 4"/>
          <p:cNvSpPr txBox="1"/>
          <p:nvPr/>
        </p:nvSpPr>
        <p:spPr>
          <a:xfrm>
            <a:off x="610376" y="5521735"/>
            <a:ext cx="8742557" cy="369332"/>
          </a:xfrm>
          <a:prstGeom prst="rect">
            <a:avLst/>
          </a:prstGeom>
          <a:noFill/>
        </p:spPr>
        <p:txBody>
          <a:bodyPr wrap="square" rtlCol="0">
            <a:spAutoFit/>
          </a:bodyPr>
          <a:lstStyle/>
          <a:p>
            <a:r>
              <a:rPr lang="en-US" dirty="0" smtClean="0"/>
              <a:t>Lauren Smith, Knowledge Translation Associate, </a:t>
            </a:r>
            <a:r>
              <a:rPr lang="en-US" dirty="0" smtClean="0">
                <a:hlinkClick r:id="rId2"/>
              </a:rPr>
              <a:t>lauren.smith@mso.umt.edu</a:t>
            </a:r>
            <a:r>
              <a:rPr lang="en-US" dirty="0" smtClean="0"/>
              <a:t> </a:t>
            </a:r>
            <a:endParaRPr lang="en-US" dirty="0"/>
          </a:p>
        </p:txBody>
      </p:sp>
    </p:spTree>
    <p:extLst>
      <p:ext uri="{BB962C8B-B14F-4D97-AF65-F5344CB8AC3E}">
        <p14:creationId xmlns:p14="http://schemas.microsoft.com/office/powerpoint/2010/main" val="4170691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Maps and Disability Data finder:  </a:t>
            </a:r>
            <a:r>
              <a:rPr lang="en-US" dirty="0" smtClean="0">
                <a:solidFill>
                  <a:schemeClr val="tx1">
                    <a:lumMod val="75000"/>
                    <a:lumOff val="25000"/>
                  </a:schemeClr>
                </a:solidFill>
              </a:rPr>
              <a:t>Accessing </a:t>
            </a:r>
            <a:r>
              <a:rPr lang="en-US" dirty="0">
                <a:solidFill>
                  <a:schemeClr val="tx1">
                    <a:lumMod val="75000"/>
                    <a:lumOff val="25000"/>
                  </a:schemeClr>
                </a:solidFill>
              </a:rPr>
              <a:t>and Using Rural Disability Data</a:t>
            </a:r>
            <a:br>
              <a:rPr lang="en-US" dirty="0">
                <a:solidFill>
                  <a:schemeClr val="tx1">
                    <a:lumMod val="75000"/>
                    <a:lumOff val="25000"/>
                  </a:schemeClr>
                </a:solidFill>
              </a:rPr>
            </a:br>
            <a:endParaRPr lang="en-US" dirty="0"/>
          </a:p>
        </p:txBody>
      </p:sp>
      <p:pic>
        <p:nvPicPr>
          <p:cNvPr id="6" name="Content Placeholder 5" descr="Heart outline filled in with small section of a county-level map. Below the heart image are #MapMonday and #EverybodyLovesMap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09823" y="1690688"/>
            <a:ext cx="3945667" cy="3945667"/>
          </a:xfrm>
        </p:spPr>
      </p:pic>
    </p:spTree>
    <p:extLst>
      <p:ext uri="{BB962C8B-B14F-4D97-AF65-F5344CB8AC3E}">
        <p14:creationId xmlns:p14="http://schemas.microsoft.com/office/powerpoint/2010/main" val="327500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ask questions?</a:t>
            </a:r>
            <a:endParaRPr lang="en-US" dirty="0"/>
          </a:p>
        </p:txBody>
      </p:sp>
      <p:sp>
        <p:nvSpPr>
          <p:cNvPr id="3" name="Content Placeholder 2"/>
          <p:cNvSpPr>
            <a:spLocks noGrp="1"/>
          </p:cNvSpPr>
          <p:nvPr>
            <p:ph idx="1"/>
          </p:nvPr>
        </p:nvSpPr>
        <p:spPr/>
        <p:txBody>
          <a:bodyPr/>
          <a:lstStyle/>
          <a:p>
            <a:r>
              <a:rPr lang="en-US" dirty="0" smtClean="0"/>
              <a:t>Because we are curious</a:t>
            </a:r>
          </a:p>
          <a:p>
            <a:r>
              <a:rPr lang="en-US" dirty="0" smtClean="0"/>
              <a:t>To find out more information</a:t>
            </a:r>
            <a:endParaRPr lang="en-US" dirty="0"/>
          </a:p>
          <a:p>
            <a:r>
              <a:rPr lang="en-US" dirty="0" smtClean="0"/>
              <a:t>To get clarification</a:t>
            </a:r>
          </a:p>
          <a:p>
            <a:r>
              <a:rPr lang="en-US" dirty="0" smtClean="0"/>
              <a:t>To get a need met</a:t>
            </a:r>
          </a:p>
          <a:p>
            <a:r>
              <a:rPr lang="en-US" dirty="0" smtClean="0"/>
              <a:t>To find an answer to help solve a problem</a:t>
            </a:r>
          </a:p>
        </p:txBody>
      </p:sp>
    </p:spTree>
    <p:extLst>
      <p:ext uri="{BB962C8B-B14F-4D97-AF65-F5344CB8AC3E}">
        <p14:creationId xmlns:p14="http://schemas.microsoft.com/office/powerpoint/2010/main" val="216830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definitions and delays</a:t>
            </a:r>
            <a:endParaRPr lang="en-US" dirty="0"/>
          </a:p>
        </p:txBody>
      </p:sp>
      <p:sp>
        <p:nvSpPr>
          <p:cNvPr id="3" name="Content Placeholder 2"/>
          <p:cNvSpPr>
            <a:spLocks noGrp="1"/>
          </p:cNvSpPr>
          <p:nvPr>
            <p:ph idx="1"/>
          </p:nvPr>
        </p:nvSpPr>
        <p:spPr>
          <a:xfrm>
            <a:off x="1451579" y="1853754"/>
            <a:ext cx="9603275" cy="4239475"/>
          </a:xfrm>
        </p:spPr>
        <p:txBody>
          <a:bodyPr>
            <a:normAutofit fontScale="55000" lnSpcReduction="20000"/>
          </a:bodyPr>
          <a:lstStyle/>
          <a:p>
            <a:r>
              <a:rPr lang="en-US" sz="4300" dirty="0" smtClean="0"/>
              <a:t>Data from the American Community Survey (ACS)</a:t>
            </a:r>
          </a:p>
          <a:p>
            <a:r>
              <a:rPr lang="en-US" sz="4300" dirty="0" smtClean="0"/>
              <a:t>New Disability Definitions in 2008</a:t>
            </a:r>
          </a:p>
          <a:p>
            <a:pPr lvl="1"/>
            <a:r>
              <a:rPr lang="en-US" sz="3700" b="1" dirty="0"/>
              <a:t>Hearing difficulty:</a:t>
            </a:r>
            <a:r>
              <a:rPr lang="en-US" sz="3700" dirty="0"/>
              <a:t>  Having serious difficulty hearing or deaf </a:t>
            </a:r>
          </a:p>
          <a:p>
            <a:pPr lvl="1"/>
            <a:r>
              <a:rPr lang="en-US" sz="3700" b="1" dirty="0"/>
              <a:t>Vision difficulty:</a:t>
            </a:r>
            <a:r>
              <a:rPr lang="en-US" sz="3700" dirty="0"/>
              <a:t>  Having serious difficulty seeing, even when wearing glasses or blind </a:t>
            </a:r>
          </a:p>
          <a:p>
            <a:pPr lvl="1"/>
            <a:r>
              <a:rPr lang="en-US" sz="3700" b="1" dirty="0"/>
              <a:t>Cognitive difficulty:</a:t>
            </a:r>
            <a:r>
              <a:rPr lang="en-US" sz="3700" dirty="0"/>
              <a:t>  Because of a physical, mental, or emotional problem, having difficulty remembering, concentrating, or making decisions </a:t>
            </a:r>
          </a:p>
          <a:p>
            <a:pPr lvl="1"/>
            <a:r>
              <a:rPr lang="en-US" sz="3700" b="1" dirty="0"/>
              <a:t>Ambulatory difficulty:</a:t>
            </a:r>
            <a:r>
              <a:rPr lang="en-US" sz="3700" dirty="0"/>
              <a:t>  Having serious difficulty walking or climbing stairs </a:t>
            </a:r>
          </a:p>
          <a:p>
            <a:pPr lvl="1"/>
            <a:r>
              <a:rPr lang="en-US" sz="3700" b="1" dirty="0"/>
              <a:t>Self-care difficulty:</a:t>
            </a:r>
            <a:r>
              <a:rPr lang="en-US" sz="3700" dirty="0"/>
              <a:t>  Having difficulty bathing or dressing </a:t>
            </a:r>
          </a:p>
          <a:p>
            <a:pPr lvl="1"/>
            <a:r>
              <a:rPr lang="en-US" sz="3700" b="1" dirty="0"/>
              <a:t>Independent living difficulty:</a:t>
            </a:r>
            <a:r>
              <a:rPr lang="en-US" sz="3700" dirty="0"/>
              <a:t> Because of a physical, mental, or emotional problem, having difficulty doing errands alone such as visiting a doctor’s office or </a:t>
            </a:r>
            <a:r>
              <a:rPr lang="en-US" sz="3700" dirty="0" smtClean="0"/>
              <a:t>shopping</a:t>
            </a:r>
          </a:p>
          <a:p>
            <a:r>
              <a:rPr lang="en-US" sz="4300" dirty="0" smtClean="0"/>
              <a:t>Delays</a:t>
            </a:r>
          </a:p>
          <a:p>
            <a:pPr lvl="1"/>
            <a:r>
              <a:rPr lang="en-US" sz="3700" dirty="0" smtClean="0"/>
              <a:t>2013 first rural disability data available (13 years since the 2000 Census)</a:t>
            </a:r>
          </a:p>
          <a:p>
            <a:pPr lvl="1"/>
            <a:r>
              <a:rPr lang="en-US" sz="3700" dirty="0" smtClean="0"/>
              <a:t>Still waiting to make comparisons </a:t>
            </a:r>
          </a:p>
          <a:p>
            <a:endParaRPr lang="en-US" dirty="0" smtClean="0"/>
          </a:p>
        </p:txBody>
      </p:sp>
    </p:spTree>
    <p:extLst>
      <p:ext uri="{BB962C8B-B14F-4D97-AF65-F5344CB8AC3E}">
        <p14:creationId xmlns:p14="http://schemas.microsoft.com/office/powerpoint/2010/main" val="1861524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what’s the point?</a:t>
            </a:r>
            <a:endParaRPr lang="en-US" b="1" dirty="0"/>
          </a:p>
        </p:txBody>
      </p:sp>
      <p:sp>
        <p:nvSpPr>
          <p:cNvPr id="3" name="Content Placeholder 2"/>
          <p:cNvSpPr>
            <a:spLocks noGrp="1"/>
          </p:cNvSpPr>
          <p:nvPr>
            <p:ph idx="1"/>
          </p:nvPr>
        </p:nvSpPr>
        <p:spPr/>
        <p:txBody>
          <a:bodyPr>
            <a:normAutofit/>
          </a:bodyPr>
          <a:lstStyle/>
          <a:p>
            <a:r>
              <a:rPr lang="en-US" sz="3600" dirty="0" smtClean="0"/>
              <a:t>What can data do?</a:t>
            </a:r>
          </a:p>
          <a:p>
            <a:pPr lvl="1"/>
            <a:r>
              <a:rPr lang="en-US" sz="3200" dirty="0"/>
              <a:t>Inform policy at the state and federal </a:t>
            </a:r>
            <a:r>
              <a:rPr lang="en-US" sz="3200" dirty="0" smtClean="0"/>
              <a:t>level</a:t>
            </a:r>
          </a:p>
          <a:p>
            <a:pPr lvl="1"/>
            <a:r>
              <a:rPr lang="en-US" sz="3200" dirty="0" smtClean="0"/>
              <a:t>Inform the public-Outreach</a:t>
            </a:r>
          </a:p>
          <a:p>
            <a:pPr lvl="1"/>
            <a:r>
              <a:rPr lang="en-US" sz="3200" dirty="0" smtClean="0"/>
              <a:t>Data can help tell the story</a:t>
            </a:r>
          </a:p>
          <a:p>
            <a:r>
              <a:rPr lang="en-US" sz="3400" dirty="0" smtClean="0"/>
              <a:t>How do you use data? </a:t>
            </a:r>
          </a:p>
        </p:txBody>
      </p:sp>
    </p:spTree>
    <p:extLst>
      <p:ext uri="{BB962C8B-B14F-4D97-AF65-F5344CB8AC3E}">
        <p14:creationId xmlns:p14="http://schemas.microsoft.com/office/powerpoint/2010/main" val="1698218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and data visualization!</a:t>
            </a:r>
            <a:endParaRPr lang="en-US" dirty="0"/>
          </a:p>
        </p:txBody>
      </p:sp>
      <p:sp>
        <p:nvSpPr>
          <p:cNvPr id="3" name="Content Placeholder 2"/>
          <p:cNvSpPr>
            <a:spLocks noGrp="1"/>
          </p:cNvSpPr>
          <p:nvPr>
            <p:ph idx="1"/>
          </p:nvPr>
        </p:nvSpPr>
        <p:spPr/>
        <p:txBody>
          <a:bodyPr/>
          <a:lstStyle/>
          <a:p>
            <a:r>
              <a:rPr lang="en-US" dirty="0" smtClean="0"/>
              <a:t>Check out our </a:t>
            </a:r>
            <a:r>
              <a:rPr lang="en-US" dirty="0" smtClean="0">
                <a:hlinkClick r:id="rId2"/>
              </a:rPr>
              <a:t>Disability in America Map Series </a:t>
            </a:r>
            <a:r>
              <a:rPr lang="en-US" dirty="0" smtClean="0"/>
              <a:t>on our website (and some at our table)!</a:t>
            </a:r>
          </a:p>
          <a:p>
            <a:endParaRPr lang="en-US" dirty="0"/>
          </a:p>
          <a:p>
            <a:pPr marL="0" indent="0">
              <a:buNone/>
            </a:pPr>
            <a:endParaRPr lang="en-US" dirty="0" smtClean="0"/>
          </a:p>
          <a:p>
            <a:endParaRPr lang="en-US" dirty="0"/>
          </a:p>
        </p:txBody>
      </p:sp>
      <p:pic>
        <p:nvPicPr>
          <p:cNvPr id="4" name="Picture 3" descr="Screenshot of the RTC:Rural Disability in America Map Series webpag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8868" y="2546302"/>
            <a:ext cx="5516121" cy="3463799"/>
          </a:xfrm>
          <a:prstGeom prst="rect">
            <a:avLst/>
          </a:prstGeom>
        </p:spPr>
      </p:pic>
    </p:spTree>
    <p:extLst>
      <p:ext uri="{BB962C8B-B14F-4D97-AF65-F5344CB8AC3E}">
        <p14:creationId xmlns:p14="http://schemas.microsoft.com/office/powerpoint/2010/main" val="4291612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data for your county</a:t>
            </a:r>
            <a:endParaRPr lang="en-US" dirty="0"/>
          </a:p>
        </p:txBody>
      </p:sp>
      <p:sp>
        <p:nvSpPr>
          <p:cNvPr id="6" name="Content Placeholder 5"/>
          <p:cNvSpPr>
            <a:spLocks noGrp="1"/>
          </p:cNvSpPr>
          <p:nvPr>
            <p:ph idx="1"/>
          </p:nvPr>
        </p:nvSpPr>
        <p:spPr>
          <a:xfrm>
            <a:off x="1451580" y="2015732"/>
            <a:ext cx="9539908" cy="3450613"/>
          </a:xfrm>
        </p:spPr>
        <p:txBody>
          <a:bodyPr>
            <a:normAutofit fontScale="85000" lnSpcReduction="10000"/>
          </a:bodyPr>
          <a:lstStyle/>
          <a:p>
            <a:r>
              <a:rPr lang="en-US" dirty="0" smtClean="0"/>
              <a:t>All the map data is also available for download on our </a:t>
            </a:r>
            <a:r>
              <a:rPr lang="en-US" dirty="0" smtClean="0">
                <a:hlinkClick r:id="rId2"/>
              </a:rPr>
              <a:t>Disability Counts Data Finder</a:t>
            </a:r>
            <a:endParaRPr lang="en-US" dirty="0"/>
          </a:p>
          <a:p>
            <a:r>
              <a:rPr lang="en-US" dirty="0" smtClean="0"/>
              <a:t>For more detailed info seek out the American Fact Finder run by the U.S. Census Bureau</a:t>
            </a:r>
          </a:p>
          <a:p>
            <a:r>
              <a:rPr lang="en-US" dirty="0" smtClean="0"/>
              <a:t>Notes on Accessibility:</a:t>
            </a:r>
          </a:p>
          <a:p>
            <a:pPr lvl="1"/>
            <a:r>
              <a:rPr lang="en-US" dirty="0" smtClean="0"/>
              <a:t>AFF is not screen reader accessible</a:t>
            </a:r>
          </a:p>
          <a:p>
            <a:pPr lvl="1"/>
            <a:r>
              <a:rPr lang="en-US" dirty="0" smtClean="0"/>
              <a:t>Most interactive maps are not accessible</a:t>
            </a:r>
          </a:p>
          <a:p>
            <a:pPr lvl="1"/>
            <a:r>
              <a:rPr lang="en-US" dirty="0" smtClean="0"/>
              <a:t>Ensure that the data is available to download in an accessible format (i.e. csv file)</a:t>
            </a:r>
          </a:p>
          <a:p>
            <a:pPr lvl="1"/>
            <a:r>
              <a:rPr lang="en-US" dirty="0" smtClean="0"/>
              <a:t>Provide detailed alternative text descriptions for maps</a:t>
            </a:r>
          </a:p>
          <a:p>
            <a:pPr lvl="1"/>
            <a:r>
              <a:rPr lang="en-US" dirty="0" smtClean="0"/>
              <a:t>Be sure to use contrasting colors</a:t>
            </a:r>
            <a:endParaRPr lang="en-US" dirty="0"/>
          </a:p>
        </p:txBody>
      </p:sp>
    </p:spTree>
    <p:extLst>
      <p:ext uri="{BB962C8B-B14F-4D97-AF65-F5344CB8AC3E}">
        <p14:creationId xmlns:p14="http://schemas.microsoft.com/office/powerpoint/2010/main" val="2860425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spcBef>
                <a:spcPts val="0"/>
              </a:spcBef>
              <a:buNone/>
            </a:pPr>
            <a:r>
              <a:rPr lang="en-US" b="1" dirty="0"/>
              <a:t>Lillie Greiman</a:t>
            </a:r>
            <a:endParaRPr lang="en-US" dirty="0"/>
          </a:p>
          <a:p>
            <a:pPr marL="0" indent="0">
              <a:spcBef>
                <a:spcPts val="0"/>
              </a:spcBef>
              <a:buNone/>
            </a:pPr>
            <a:r>
              <a:rPr lang="en-US" dirty="0"/>
              <a:t>Research Associate</a:t>
            </a:r>
          </a:p>
          <a:p>
            <a:pPr marL="0" indent="0">
              <a:spcBef>
                <a:spcPts val="0"/>
              </a:spcBef>
              <a:buNone/>
            </a:pPr>
            <a:r>
              <a:rPr lang="en-US" dirty="0"/>
              <a:t>RTC: RURAL</a:t>
            </a:r>
          </a:p>
          <a:p>
            <a:pPr marL="0" indent="0">
              <a:spcBef>
                <a:spcPts val="0"/>
              </a:spcBef>
              <a:buNone/>
            </a:pPr>
            <a:r>
              <a:rPr lang="en-US" dirty="0"/>
              <a:t>University of Montana</a:t>
            </a:r>
          </a:p>
          <a:p>
            <a:pPr marL="0" indent="0">
              <a:spcBef>
                <a:spcPts val="0"/>
              </a:spcBef>
              <a:buNone/>
            </a:pPr>
            <a:r>
              <a:rPr lang="en-US" dirty="0"/>
              <a:t>406.243.6102</a:t>
            </a:r>
          </a:p>
          <a:p>
            <a:pPr marL="0" indent="0">
              <a:spcBef>
                <a:spcPts val="0"/>
              </a:spcBef>
              <a:buNone/>
            </a:pPr>
            <a:r>
              <a:rPr lang="en-US" dirty="0" smtClean="0"/>
              <a:t>Lillie.Greiman@umontana.edu</a:t>
            </a:r>
            <a:endParaRPr lang="en-US" dirty="0"/>
          </a:p>
          <a:p>
            <a:pPr marL="0" indent="0">
              <a:spcBef>
                <a:spcPts val="0"/>
              </a:spcBef>
              <a:buNone/>
            </a:pPr>
            <a:r>
              <a:rPr lang="en-US" dirty="0"/>
              <a:t>http://rtc.ruralinstitute.umt.edu/</a:t>
            </a:r>
          </a:p>
          <a:p>
            <a:endParaRPr lang="en-US" dirty="0"/>
          </a:p>
        </p:txBody>
      </p:sp>
    </p:spTree>
    <p:extLst>
      <p:ext uri="{BB962C8B-B14F-4D97-AF65-F5344CB8AC3E}">
        <p14:creationId xmlns:p14="http://schemas.microsoft.com/office/powerpoint/2010/main" val="4097097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33935" y="802299"/>
            <a:ext cx="7620917" cy="1940902"/>
          </a:xfrm>
        </p:spPr>
        <p:txBody>
          <a:bodyPr>
            <a:normAutofit/>
          </a:bodyPr>
          <a:lstStyle/>
          <a:p>
            <a:r>
              <a:rPr lang="en-US" cap="none" dirty="0" smtClean="0"/>
              <a:t>Living And Working Well With A Disability</a:t>
            </a:r>
            <a:endParaRPr lang="en-US" cap="none" dirty="0"/>
          </a:p>
        </p:txBody>
      </p:sp>
      <p:sp>
        <p:nvSpPr>
          <p:cNvPr id="5" name="Subtitle 4"/>
          <p:cNvSpPr>
            <a:spLocks noGrp="1"/>
          </p:cNvSpPr>
          <p:nvPr>
            <p:ph type="subTitle" idx="1"/>
          </p:nvPr>
        </p:nvSpPr>
        <p:spPr>
          <a:xfrm>
            <a:off x="3433934" y="2960017"/>
            <a:ext cx="7620917" cy="1086872"/>
          </a:xfrm>
        </p:spPr>
        <p:txBody>
          <a:bodyPr>
            <a:normAutofit/>
          </a:bodyPr>
          <a:lstStyle/>
          <a:p>
            <a:r>
              <a:rPr lang="en-US" sz="2400" cap="none" dirty="0" smtClean="0"/>
              <a:t>The healthier you are, the more you are able to do</a:t>
            </a:r>
            <a:endParaRPr lang="en-US" sz="2400" cap="none" dirty="0"/>
          </a:p>
        </p:txBody>
      </p:sp>
      <p:pic>
        <p:nvPicPr>
          <p:cNvPr id="2" name="Picture 1" descr="Logo for Living and Working Well with a Disabil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670" y="3530600"/>
            <a:ext cx="8976330" cy="2590800"/>
          </a:xfrm>
          <a:prstGeom prst="rect">
            <a:avLst/>
          </a:prstGeom>
        </p:spPr>
      </p:pic>
    </p:spTree>
    <p:extLst>
      <p:ext uri="{BB962C8B-B14F-4D97-AF65-F5344CB8AC3E}">
        <p14:creationId xmlns:p14="http://schemas.microsoft.com/office/powerpoint/2010/main" val="2187828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living &amp; health promotion</a:t>
            </a:r>
            <a:endParaRPr lang="en-US" dirty="0"/>
          </a:p>
        </p:txBody>
      </p:sp>
      <p:sp>
        <p:nvSpPr>
          <p:cNvPr id="3" name="Content Placeholder 2"/>
          <p:cNvSpPr>
            <a:spLocks noGrp="1"/>
          </p:cNvSpPr>
          <p:nvPr>
            <p:ph idx="1"/>
          </p:nvPr>
        </p:nvSpPr>
        <p:spPr>
          <a:xfrm>
            <a:off x="1451579" y="2015732"/>
            <a:ext cx="9603275" cy="3747394"/>
          </a:xfrm>
        </p:spPr>
        <p:txBody>
          <a:bodyPr>
            <a:noAutofit/>
          </a:bodyPr>
          <a:lstStyle/>
          <a:p>
            <a:pPr lvl="0">
              <a:buClr>
                <a:srgbClr val="5E001D"/>
              </a:buClr>
            </a:pPr>
            <a:r>
              <a:rPr lang="en-US" sz="2400" dirty="0" smtClean="0">
                <a:solidFill>
                  <a:prstClr val="black"/>
                </a:solidFill>
              </a:rPr>
              <a:t>Health promotion: empowering people to increase control over their health and its determinants </a:t>
            </a:r>
          </a:p>
          <a:p>
            <a:pPr lvl="1">
              <a:buClr>
                <a:srgbClr val="5E001D"/>
              </a:buClr>
            </a:pPr>
            <a:r>
              <a:rPr lang="en-US" sz="2400" dirty="0">
                <a:solidFill>
                  <a:prstClr val="black"/>
                </a:solidFill>
              </a:rPr>
              <a:t>Social, environmental, cultural, economic, behavioral determinants</a:t>
            </a:r>
          </a:p>
          <a:p>
            <a:pPr lvl="1">
              <a:buClr>
                <a:srgbClr val="5E001D"/>
              </a:buClr>
            </a:pPr>
            <a:r>
              <a:rPr lang="en-US" sz="2400" dirty="0" smtClean="0">
                <a:solidFill>
                  <a:prstClr val="black"/>
                </a:solidFill>
              </a:rPr>
              <a:t>Focus on prevention and quality </a:t>
            </a:r>
            <a:r>
              <a:rPr lang="en-US" sz="2400" dirty="0">
                <a:solidFill>
                  <a:prstClr val="black"/>
                </a:solidFill>
              </a:rPr>
              <a:t>of </a:t>
            </a:r>
            <a:r>
              <a:rPr lang="en-US" sz="2400" dirty="0" smtClean="0">
                <a:solidFill>
                  <a:prstClr val="black"/>
                </a:solidFill>
              </a:rPr>
              <a:t>life</a:t>
            </a:r>
          </a:p>
          <a:p>
            <a:pPr lvl="0">
              <a:buClr>
                <a:srgbClr val="5E001D"/>
              </a:buClr>
            </a:pPr>
            <a:endParaRPr lang="en-US" sz="2400" dirty="0" smtClean="0">
              <a:solidFill>
                <a:prstClr val="black"/>
              </a:solidFill>
            </a:endParaRPr>
          </a:p>
          <a:p>
            <a:pPr lvl="0">
              <a:buClr>
                <a:srgbClr val="5E001D"/>
              </a:buClr>
            </a:pPr>
            <a:r>
              <a:rPr lang="en-US" sz="2400" dirty="0" smtClean="0">
                <a:solidFill>
                  <a:prstClr val="black"/>
                </a:solidFill>
              </a:rPr>
              <a:t>What might a health promotion program for people with disabilities look like that is grounded in Independent Living philosophy?</a:t>
            </a:r>
          </a:p>
        </p:txBody>
      </p:sp>
    </p:spTree>
    <p:extLst>
      <p:ext uri="{BB962C8B-B14F-4D97-AF65-F5344CB8AC3E}">
        <p14:creationId xmlns:p14="http://schemas.microsoft.com/office/powerpoint/2010/main" val="103953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well with a disability</a:t>
            </a:r>
            <a:endParaRPr lang="en-US" dirty="0"/>
          </a:p>
        </p:txBody>
      </p:sp>
      <p:sp>
        <p:nvSpPr>
          <p:cNvPr id="3" name="Content Placeholder 2"/>
          <p:cNvSpPr>
            <a:spLocks noGrp="1"/>
          </p:cNvSpPr>
          <p:nvPr>
            <p:ph idx="1"/>
          </p:nvPr>
        </p:nvSpPr>
        <p:spPr/>
        <p:txBody>
          <a:bodyPr>
            <a:normAutofit/>
          </a:bodyPr>
          <a:lstStyle/>
          <a:p>
            <a:pPr fontAlgn="base"/>
            <a:r>
              <a:rPr lang="en-US" sz="2400" dirty="0"/>
              <a:t>C</a:t>
            </a:r>
            <a:r>
              <a:rPr lang="en-US" sz="2400" dirty="0" smtClean="0"/>
              <a:t>ommunity-based </a:t>
            </a:r>
            <a:r>
              <a:rPr lang="en-US" sz="2400" dirty="0"/>
              <a:t>participatory research (CBPR) process, involving Centers for Independent Living and </a:t>
            </a:r>
            <a:r>
              <a:rPr lang="en-US" sz="2400" dirty="0" smtClean="0"/>
              <a:t>consumers, resulting in the development of Living Well with a Disability</a:t>
            </a:r>
          </a:p>
          <a:p>
            <a:pPr fontAlgn="base"/>
            <a:r>
              <a:rPr lang="en-US" sz="2400" dirty="0" smtClean="0"/>
              <a:t>The </a:t>
            </a:r>
            <a:r>
              <a:rPr lang="en-US" sz="2400" dirty="0"/>
              <a:t>Living Well workshop is a ten week course grounded in consumer choice and peer </a:t>
            </a:r>
            <a:r>
              <a:rPr lang="en-US" sz="2400" dirty="0" smtClean="0"/>
              <a:t>support, held at Centers for Independent Living and similar organizations</a:t>
            </a:r>
          </a:p>
          <a:p>
            <a:pPr fontAlgn="base"/>
            <a:r>
              <a:rPr lang="en-US" sz="2400" dirty="0" smtClean="0"/>
              <a:t>“The healthier you are, the more you are able to do”</a:t>
            </a:r>
          </a:p>
        </p:txBody>
      </p:sp>
    </p:spTree>
    <p:extLst>
      <p:ext uri="{BB962C8B-B14F-4D97-AF65-F5344CB8AC3E}">
        <p14:creationId xmlns:p14="http://schemas.microsoft.com/office/powerpoint/2010/main" val="2284253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useful tool?</a:t>
            </a:r>
            <a:endParaRPr lang="en-US" dirty="0"/>
          </a:p>
        </p:txBody>
      </p:sp>
      <p:sp>
        <p:nvSpPr>
          <p:cNvPr id="3" name="Content Placeholder 2"/>
          <p:cNvSpPr>
            <a:spLocks noGrp="1"/>
          </p:cNvSpPr>
          <p:nvPr>
            <p:ph idx="1"/>
          </p:nvPr>
        </p:nvSpPr>
        <p:spPr/>
        <p:txBody>
          <a:bodyPr>
            <a:normAutofit/>
          </a:bodyPr>
          <a:lstStyle/>
          <a:p>
            <a:pPr fontAlgn="base"/>
            <a:r>
              <a:rPr lang="en-US" sz="2400" dirty="0" smtClean="0"/>
              <a:t>Participants </a:t>
            </a:r>
            <a:r>
              <a:rPr lang="en-US" sz="2400" dirty="0"/>
              <a:t>have achieved a great variety of goals, including arranging transportation to access community resources, changing their living arrangements, getting new jobs, engaging in new social and recreational activities, and pursuing an </a:t>
            </a:r>
            <a:r>
              <a:rPr lang="en-US" sz="2400" dirty="0" smtClean="0"/>
              <a:t>education </a:t>
            </a:r>
          </a:p>
          <a:p>
            <a:pPr fontAlgn="base"/>
            <a:r>
              <a:rPr lang="en-US" sz="2400" dirty="0" smtClean="0"/>
              <a:t>Living Well participants may experience health benefits that include fewer health complications, increased physical activity, decreased stress levels, and improved mood</a:t>
            </a:r>
          </a:p>
          <a:p>
            <a:pPr fontAlgn="base"/>
            <a:endParaRPr lang="en-US" dirty="0"/>
          </a:p>
          <a:p>
            <a:endParaRPr lang="en-US" dirty="0" smtClean="0"/>
          </a:p>
        </p:txBody>
      </p:sp>
    </p:spTree>
    <p:extLst>
      <p:ext uri="{BB962C8B-B14F-4D97-AF65-F5344CB8AC3E}">
        <p14:creationId xmlns:p14="http://schemas.microsoft.com/office/powerpoint/2010/main" val="218494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well with a disability</a:t>
            </a:r>
            <a:endParaRPr lang="en-US" dirty="0"/>
          </a:p>
        </p:txBody>
      </p:sp>
      <p:sp>
        <p:nvSpPr>
          <p:cNvPr id="3" name="Content Placeholder 2"/>
          <p:cNvSpPr>
            <a:spLocks noGrp="1"/>
          </p:cNvSpPr>
          <p:nvPr>
            <p:ph idx="1"/>
          </p:nvPr>
        </p:nvSpPr>
        <p:spPr>
          <a:xfrm>
            <a:off x="1451579" y="2015732"/>
            <a:ext cx="9603275" cy="3867710"/>
          </a:xfrm>
        </p:spPr>
        <p:txBody>
          <a:bodyPr>
            <a:noAutofit/>
          </a:bodyPr>
          <a:lstStyle/>
          <a:p>
            <a:r>
              <a:rPr lang="en-US" sz="2400" dirty="0" smtClean="0"/>
              <a:t>Working </a:t>
            </a:r>
            <a:r>
              <a:rPr lang="en-US" sz="2400" dirty="0"/>
              <a:t>Well with a Disability is a six-week peer-facilitated workshop that builds on the content of Living Well and considers health in the context of </a:t>
            </a:r>
            <a:r>
              <a:rPr lang="en-US" sz="2400" dirty="0" smtClean="0"/>
              <a:t>employment </a:t>
            </a:r>
          </a:p>
          <a:p>
            <a:r>
              <a:rPr lang="en-US" sz="2400" dirty="0" smtClean="0"/>
              <a:t>Participants </a:t>
            </a:r>
            <a:r>
              <a:rPr lang="en-US" sz="2400" dirty="0"/>
              <a:t>in the workshop learn the skills to maintain life balance, manage stress, and improve their health in support of looking for or maintaining </a:t>
            </a:r>
            <a:r>
              <a:rPr lang="en-US" sz="2400" dirty="0" smtClean="0"/>
              <a:t>employment</a:t>
            </a:r>
          </a:p>
          <a:p>
            <a:r>
              <a:rPr lang="en-US" sz="2400" dirty="0" smtClean="0"/>
              <a:t>Implemented at Centers for Independent Living and with Vocational Rehabilitation clients</a:t>
            </a:r>
            <a:endParaRPr lang="en-US" sz="2400" dirty="0"/>
          </a:p>
        </p:txBody>
      </p:sp>
    </p:spTree>
    <p:extLst>
      <p:ext uri="{BB962C8B-B14F-4D97-AF65-F5344CB8AC3E}">
        <p14:creationId xmlns:p14="http://schemas.microsoft.com/office/powerpoint/2010/main" val="363267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 with the answers to the questions you ask?</a:t>
            </a:r>
            <a:endParaRPr lang="en-US" dirty="0"/>
          </a:p>
        </p:txBody>
      </p:sp>
      <p:sp>
        <p:nvSpPr>
          <p:cNvPr id="3" name="Content Placeholder 2"/>
          <p:cNvSpPr>
            <a:spLocks noGrp="1"/>
          </p:cNvSpPr>
          <p:nvPr>
            <p:ph idx="1"/>
          </p:nvPr>
        </p:nvSpPr>
        <p:spPr/>
        <p:txBody>
          <a:bodyPr/>
          <a:lstStyle/>
          <a:p>
            <a:r>
              <a:rPr lang="en-US" dirty="0" smtClean="0"/>
              <a:t>Share them with others</a:t>
            </a:r>
          </a:p>
          <a:p>
            <a:pPr lvl="1"/>
            <a:r>
              <a:rPr lang="en-US" dirty="0" smtClean="0"/>
              <a:t>Are they the answers you were looking for?</a:t>
            </a:r>
          </a:p>
          <a:p>
            <a:pPr lvl="1"/>
            <a:r>
              <a:rPr lang="en-US" dirty="0" smtClean="0"/>
              <a:t>What do they mean?</a:t>
            </a:r>
          </a:p>
          <a:p>
            <a:r>
              <a:rPr lang="en-US" dirty="0" smtClean="0"/>
              <a:t>Ask more questions</a:t>
            </a:r>
          </a:p>
          <a:p>
            <a:r>
              <a:rPr lang="en-US" dirty="0" smtClean="0"/>
              <a:t>Apply them to something and try them out to see if they work</a:t>
            </a:r>
          </a:p>
          <a:p>
            <a:endParaRPr lang="en-US" dirty="0" smtClean="0"/>
          </a:p>
        </p:txBody>
      </p:sp>
    </p:spTree>
    <p:extLst>
      <p:ext uri="{BB962C8B-B14F-4D97-AF65-F5344CB8AC3E}">
        <p14:creationId xmlns:p14="http://schemas.microsoft.com/office/powerpoint/2010/main" val="1313191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useful tool?</a:t>
            </a:r>
            <a:endParaRPr lang="en-US" dirty="0"/>
          </a:p>
        </p:txBody>
      </p:sp>
      <p:sp>
        <p:nvSpPr>
          <p:cNvPr id="3" name="Content Placeholder 2"/>
          <p:cNvSpPr>
            <a:spLocks noGrp="1"/>
          </p:cNvSpPr>
          <p:nvPr>
            <p:ph idx="1"/>
          </p:nvPr>
        </p:nvSpPr>
        <p:spPr>
          <a:xfrm>
            <a:off x="1451579" y="2015733"/>
            <a:ext cx="9603275" cy="3939900"/>
          </a:xfrm>
        </p:spPr>
        <p:txBody>
          <a:bodyPr>
            <a:noAutofit/>
          </a:bodyPr>
          <a:lstStyle/>
          <a:p>
            <a:pPr fontAlgn="base"/>
            <a:r>
              <a:rPr lang="en-US" sz="2400" dirty="0"/>
              <a:t>People who </a:t>
            </a:r>
            <a:r>
              <a:rPr lang="en-US" sz="2400" dirty="0" smtClean="0"/>
              <a:t>participate </a:t>
            </a:r>
            <a:r>
              <a:rPr lang="en-US" sz="2400" dirty="0"/>
              <a:t>in the </a:t>
            </a:r>
            <a:r>
              <a:rPr lang="en-US" sz="2400" dirty="0" smtClean="0"/>
              <a:t>workshop have reported:</a:t>
            </a:r>
            <a:endParaRPr lang="en-US" sz="2400" dirty="0"/>
          </a:p>
          <a:p>
            <a:pPr lvl="1" fontAlgn="base"/>
            <a:r>
              <a:rPr lang="en-US" sz="2400" dirty="0"/>
              <a:t>Improved health and capacity to </a:t>
            </a:r>
            <a:r>
              <a:rPr lang="en-US" sz="2400" dirty="0" smtClean="0"/>
              <a:t>work</a:t>
            </a:r>
            <a:endParaRPr lang="en-US" sz="2400" dirty="0"/>
          </a:p>
          <a:p>
            <a:pPr lvl="1" fontAlgn="base"/>
            <a:r>
              <a:rPr lang="en-US" sz="2400" dirty="0"/>
              <a:t>Enhanced peer support and less </a:t>
            </a:r>
            <a:r>
              <a:rPr lang="en-US" sz="2400" dirty="0" smtClean="0"/>
              <a:t>isolation</a:t>
            </a:r>
            <a:endParaRPr lang="en-US" sz="2400" dirty="0"/>
          </a:p>
          <a:p>
            <a:pPr lvl="1" fontAlgn="base"/>
            <a:r>
              <a:rPr lang="en-US" sz="2400" dirty="0"/>
              <a:t>Appreciation for the supportive peer community developed during the </a:t>
            </a:r>
            <a:r>
              <a:rPr lang="en-US" sz="2400" dirty="0" smtClean="0"/>
              <a:t>workshop</a:t>
            </a:r>
            <a:endParaRPr lang="en-US" sz="2400" dirty="0"/>
          </a:p>
          <a:p>
            <a:r>
              <a:rPr lang="en-US" sz="2400" dirty="0"/>
              <a:t>P</a:t>
            </a:r>
            <a:r>
              <a:rPr lang="en-US" sz="2400" dirty="0" smtClean="0"/>
              <a:t>articipants </a:t>
            </a:r>
            <a:r>
              <a:rPr lang="en-US" sz="2400" dirty="0"/>
              <a:t>who attended over half of the Working Well sessions reported significantly </a:t>
            </a:r>
            <a:r>
              <a:rPr lang="en-US" sz="2400" dirty="0" smtClean="0"/>
              <a:t>fewer health complications </a:t>
            </a:r>
            <a:r>
              <a:rPr lang="en-US" sz="2400" dirty="0"/>
              <a:t>over the 1 year study </a:t>
            </a:r>
            <a:r>
              <a:rPr lang="en-US" sz="2400" dirty="0" smtClean="0"/>
              <a:t>span</a:t>
            </a:r>
          </a:p>
        </p:txBody>
      </p:sp>
    </p:spTree>
    <p:extLst>
      <p:ext uri="{BB962C8B-B14F-4D97-AF65-F5344CB8AC3E}">
        <p14:creationId xmlns:p14="http://schemas.microsoft.com/office/powerpoint/2010/main" val="2514024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impact</a:t>
            </a:r>
            <a:endParaRPr lang="en-US" dirty="0"/>
          </a:p>
        </p:txBody>
      </p:sp>
      <p:pic>
        <p:nvPicPr>
          <p:cNvPr id="4" name="Content Placeholder 3" descr="Map of states which offer Living Well and Working Well with a Disability. Louisiana, Massachusetts, and Delaware have no facilitators. Nevada has Working Well only. Hawaii, Alaska, South Dakota, Illinois, Indiana, Tennessee, South Carolina, Georgia, Florida, Delaware, Connecticut, and Maine have Living Well only. The rest of the states have both Living and Working Well. "/>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42962" y="2005806"/>
            <a:ext cx="5172075" cy="3990975"/>
          </a:xfrm>
        </p:spPr>
      </p:pic>
      <p:sp>
        <p:nvSpPr>
          <p:cNvPr id="6" name="Content Placeholder 5"/>
          <p:cNvSpPr>
            <a:spLocks noGrp="1"/>
          </p:cNvSpPr>
          <p:nvPr>
            <p:ph sz="half" idx="2"/>
          </p:nvPr>
        </p:nvSpPr>
        <p:spPr>
          <a:xfrm>
            <a:off x="1449217" y="2010813"/>
            <a:ext cx="4172541" cy="3994060"/>
          </a:xfrm>
        </p:spPr>
        <p:txBody>
          <a:bodyPr>
            <a:normAutofit/>
          </a:bodyPr>
          <a:lstStyle/>
          <a:p>
            <a:r>
              <a:rPr lang="en-US" sz="2400" dirty="0">
                <a:solidFill>
                  <a:srgbClr val="000000"/>
                </a:solidFill>
                <a:ea typeface="Calibri" panose="020F0502020204030204" pitchFamily="34" charset="0"/>
                <a:cs typeface="Times New Roman" panose="02020603050405020304" pitchFamily="18" charset="0"/>
              </a:rPr>
              <a:t>From February 1995 to </a:t>
            </a:r>
            <a:r>
              <a:rPr lang="en-US" sz="2400" dirty="0" smtClean="0">
                <a:solidFill>
                  <a:srgbClr val="000000"/>
                </a:solidFill>
                <a:ea typeface="Calibri" panose="020F0502020204030204" pitchFamily="34" charset="0"/>
                <a:cs typeface="Times New Roman" panose="02020603050405020304" pitchFamily="18" charset="0"/>
              </a:rPr>
              <a:t>July </a:t>
            </a:r>
            <a:r>
              <a:rPr lang="en-US" sz="2400" dirty="0">
                <a:solidFill>
                  <a:srgbClr val="000000"/>
                </a:solidFill>
                <a:ea typeface="Calibri" panose="020F0502020204030204" pitchFamily="34" charset="0"/>
                <a:cs typeface="Times New Roman" panose="02020603050405020304" pitchFamily="18" charset="0"/>
              </a:rPr>
              <a:t>2017, RTC: Rural staff trained 1,218 Living </a:t>
            </a:r>
            <a:r>
              <a:rPr lang="en-US" sz="2400" dirty="0" smtClean="0">
                <a:solidFill>
                  <a:srgbClr val="000000"/>
                </a:solidFill>
                <a:ea typeface="Calibri" panose="020F0502020204030204" pitchFamily="34" charset="0"/>
                <a:cs typeface="Times New Roman" panose="02020603050405020304" pitchFamily="18" charset="0"/>
              </a:rPr>
              <a:t>&amp; Working Well </a:t>
            </a:r>
            <a:r>
              <a:rPr lang="en-US" sz="2400" dirty="0">
                <a:solidFill>
                  <a:srgbClr val="000000"/>
                </a:solidFill>
                <a:ea typeface="Calibri" panose="020F0502020204030204" pitchFamily="34" charset="0"/>
                <a:cs typeface="Times New Roman" panose="02020603050405020304" pitchFamily="18" charset="0"/>
              </a:rPr>
              <a:t>with a Disability </a:t>
            </a:r>
            <a:r>
              <a:rPr lang="en-US" sz="2400" dirty="0" smtClean="0">
                <a:solidFill>
                  <a:srgbClr val="000000"/>
                </a:solidFill>
                <a:ea typeface="Calibri" panose="020F0502020204030204" pitchFamily="34" charset="0"/>
                <a:cs typeface="Times New Roman" panose="02020603050405020304" pitchFamily="18" charset="0"/>
              </a:rPr>
              <a:t>facilitators </a:t>
            </a:r>
            <a:r>
              <a:rPr lang="en-US" sz="2400" dirty="0">
                <a:solidFill>
                  <a:srgbClr val="000000"/>
                </a:solidFill>
                <a:ea typeface="Calibri" panose="020F0502020204030204" pitchFamily="34" charset="0"/>
                <a:cs typeface="Times New Roman" panose="02020603050405020304" pitchFamily="18" charset="0"/>
              </a:rPr>
              <a:t>in 46 states, who </a:t>
            </a:r>
            <a:r>
              <a:rPr lang="en-US" sz="2400" dirty="0" smtClean="0">
                <a:solidFill>
                  <a:srgbClr val="000000"/>
                </a:solidFill>
                <a:ea typeface="Calibri" panose="020F0502020204030204" pitchFamily="34" charset="0"/>
                <a:cs typeface="Times New Roman" panose="02020603050405020304" pitchFamily="18" charset="0"/>
              </a:rPr>
              <a:t>have conducted workshops with </a:t>
            </a:r>
            <a:r>
              <a:rPr lang="en-US" sz="2400" dirty="0">
                <a:solidFill>
                  <a:srgbClr val="000000"/>
                </a:solidFill>
                <a:ea typeface="Calibri" panose="020F0502020204030204" pitchFamily="34" charset="0"/>
                <a:cs typeface="Times New Roman" panose="02020603050405020304" pitchFamily="18" charset="0"/>
              </a:rPr>
              <a:t>more than 9,744 adults with </a:t>
            </a:r>
            <a:r>
              <a:rPr lang="en-US" sz="2400" dirty="0" smtClean="0">
                <a:solidFill>
                  <a:srgbClr val="000000"/>
                </a:solidFill>
                <a:ea typeface="Calibri" panose="020F0502020204030204" pitchFamily="34" charset="0"/>
                <a:cs typeface="Times New Roman" panose="02020603050405020304" pitchFamily="18" charset="0"/>
              </a:rPr>
              <a:t>disabilities</a:t>
            </a:r>
            <a:endParaRPr lang="en-US" sz="2400" dirty="0"/>
          </a:p>
        </p:txBody>
      </p:sp>
    </p:spTree>
    <p:extLst>
      <p:ext uri="{BB962C8B-B14F-4D97-AF65-F5344CB8AC3E}">
        <p14:creationId xmlns:p14="http://schemas.microsoft.com/office/powerpoint/2010/main" val="2316406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changing needs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How </a:t>
            </a:r>
            <a:r>
              <a:rPr lang="en-US" sz="2400" dirty="0"/>
              <a:t>can we better meet </a:t>
            </a:r>
            <a:r>
              <a:rPr lang="en-US" sz="2400" dirty="0" smtClean="0"/>
              <a:t>organization, </a:t>
            </a:r>
            <a:r>
              <a:rPr lang="en-US" sz="2400" dirty="0"/>
              <a:t>facilitator, and consumer needs</a:t>
            </a:r>
            <a:r>
              <a:rPr lang="en-US" sz="2400" dirty="0" smtClean="0"/>
              <a:t>?</a:t>
            </a:r>
            <a:endParaRPr lang="en-US" sz="2400" dirty="0"/>
          </a:p>
          <a:p>
            <a:pPr>
              <a:lnSpc>
                <a:spcPct val="150000"/>
              </a:lnSpc>
            </a:pPr>
            <a:r>
              <a:rPr lang="en-US" sz="2400" dirty="0"/>
              <a:t>How do we expand the program’s reach and potential impact even further</a:t>
            </a:r>
            <a:r>
              <a:rPr lang="en-US" sz="2400" dirty="0" smtClean="0"/>
              <a:t>?</a:t>
            </a:r>
            <a:endParaRPr lang="en-US" sz="2400" dirty="0"/>
          </a:p>
          <a:p>
            <a:pPr>
              <a:lnSpc>
                <a:spcPct val="150000"/>
              </a:lnSpc>
            </a:pPr>
            <a:r>
              <a:rPr lang="en-US" sz="2400" dirty="0"/>
              <a:t>How can we </a:t>
            </a:r>
            <a:r>
              <a:rPr lang="en-US" sz="2400" dirty="0" smtClean="0"/>
              <a:t>facilitate knowledge-sharing between program providers? </a:t>
            </a:r>
            <a:endParaRPr lang="en-US" sz="2400" dirty="0"/>
          </a:p>
          <a:p>
            <a:endParaRPr lang="en-US" dirty="0"/>
          </a:p>
        </p:txBody>
      </p:sp>
    </p:spTree>
    <p:extLst>
      <p:ext uri="{BB962C8B-B14F-4D97-AF65-F5344CB8AC3E}">
        <p14:creationId xmlns:p14="http://schemas.microsoft.com/office/powerpoint/2010/main" val="4082832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well facilitator training website</a:t>
            </a:r>
            <a:endParaRPr lang="en-US" dirty="0"/>
          </a:p>
        </p:txBody>
      </p:sp>
      <p:sp>
        <p:nvSpPr>
          <p:cNvPr id="6" name="Content Placeholder 5"/>
          <p:cNvSpPr>
            <a:spLocks noGrp="1"/>
          </p:cNvSpPr>
          <p:nvPr>
            <p:ph sz="half" idx="1"/>
          </p:nvPr>
        </p:nvSpPr>
        <p:spPr>
          <a:xfrm>
            <a:off x="1447331" y="2010878"/>
            <a:ext cx="3284925" cy="3448595"/>
          </a:xfrm>
        </p:spPr>
        <p:txBody>
          <a:bodyPr>
            <a:normAutofit fontScale="85000" lnSpcReduction="20000"/>
          </a:bodyPr>
          <a:lstStyle/>
          <a:p>
            <a:r>
              <a:rPr lang="en-US" dirty="0"/>
              <a:t>Having 24-7 access to the facilitator training means that trainees:</a:t>
            </a:r>
          </a:p>
          <a:p>
            <a:pPr marL="171450" lvl="0" indent="-171450"/>
            <a:r>
              <a:rPr lang="en-US" dirty="0"/>
              <a:t>Can work at their own pace</a:t>
            </a:r>
          </a:p>
          <a:p>
            <a:pPr marL="171450" lvl="0" indent="-171450"/>
            <a:r>
              <a:rPr lang="en-US" dirty="0"/>
              <a:t>Can have the flexibility to meet organization needs</a:t>
            </a:r>
          </a:p>
          <a:p>
            <a:pPr marL="171450" lvl="0" indent="-171450"/>
            <a:r>
              <a:rPr lang="en-US" dirty="0"/>
              <a:t>Can return to multimedia content at any time</a:t>
            </a:r>
          </a:p>
          <a:p>
            <a:endParaRPr lang="en-US" dirty="0"/>
          </a:p>
        </p:txBody>
      </p:sp>
      <p:pic>
        <p:nvPicPr>
          <p:cNvPr id="8" name="Content Placeholder 7" descr="Screen shot from the Living Well with a Disability Facilitator Training Website. "/>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07670" y="2048999"/>
            <a:ext cx="6250855" cy="2688468"/>
          </a:xfrm>
        </p:spPr>
      </p:pic>
    </p:spTree>
    <p:extLst>
      <p:ext uri="{BB962C8B-B14F-4D97-AF65-F5344CB8AC3E}">
        <p14:creationId xmlns:p14="http://schemas.microsoft.com/office/powerpoint/2010/main" val="3785883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webinars</a:t>
            </a:r>
            <a:endParaRPr lang="en-US" dirty="0"/>
          </a:p>
        </p:txBody>
      </p:sp>
      <p:sp>
        <p:nvSpPr>
          <p:cNvPr id="3" name="Content Placeholder 2"/>
          <p:cNvSpPr>
            <a:spLocks noGrp="1"/>
          </p:cNvSpPr>
          <p:nvPr>
            <p:ph idx="1"/>
          </p:nvPr>
        </p:nvSpPr>
        <p:spPr/>
        <p:txBody>
          <a:bodyPr>
            <a:normAutofit/>
          </a:bodyPr>
          <a:lstStyle/>
          <a:p>
            <a:pPr>
              <a:lnSpc>
                <a:spcPct val="150000"/>
              </a:lnSpc>
            </a:pPr>
            <a:endParaRPr lang="en-US" sz="2400" dirty="0" smtClean="0"/>
          </a:p>
          <a:p>
            <a:pPr>
              <a:lnSpc>
                <a:spcPct val="150000"/>
              </a:lnSpc>
            </a:pPr>
            <a:r>
              <a:rPr lang="en-US" sz="2400" dirty="0" smtClean="0"/>
              <a:t>Knowledge and experience sharing</a:t>
            </a:r>
          </a:p>
          <a:p>
            <a:pPr>
              <a:lnSpc>
                <a:spcPct val="150000"/>
              </a:lnSpc>
            </a:pPr>
            <a:r>
              <a:rPr lang="en-US" sz="2400" dirty="0" smtClean="0"/>
              <a:t>Peer support</a:t>
            </a:r>
          </a:p>
          <a:p>
            <a:pPr>
              <a:lnSpc>
                <a:spcPct val="150000"/>
              </a:lnSpc>
            </a:pPr>
            <a:r>
              <a:rPr lang="en-US" sz="2400" dirty="0" smtClean="0"/>
              <a:t>Technical assistance from RTC: Rural</a:t>
            </a:r>
            <a:endParaRPr lang="en-US" sz="2400" dirty="0"/>
          </a:p>
        </p:txBody>
      </p:sp>
    </p:spTree>
    <p:extLst>
      <p:ext uri="{BB962C8B-B14F-4D97-AF65-F5344CB8AC3E}">
        <p14:creationId xmlns:p14="http://schemas.microsoft.com/office/powerpoint/2010/main" val="144487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endParaRPr lang="en-US" sz="2400" dirty="0" smtClean="0"/>
          </a:p>
          <a:p>
            <a:pPr>
              <a:lnSpc>
                <a:spcPct val="150000"/>
              </a:lnSpc>
            </a:pPr>
            <a:r>
              <a:rPr lang="en-US" sz="2400" dirty="0" smtClean="0"/>
              <a:t>Program website:  http</a:t>
            </a:r>
            <a:r>
              <a:rPr lang="en-US" sz="2400" dirty="0"/>
              <a:t>://livingandworkingwell.ruralinstitute.umt.edu</a:t>
            </a:r>
            <a:r>
              <a:rPr lang="en-US" sz="2400" dirty="0" smtClean="0"/>
              <a:t>/</a:t>
            </a:r>
          </a:p>
          <a:p>
            <a:pPr>
              <a:lnSpc>
                <a:spcPct val="150000"/>
              </a:lnSpc>
            </a:pPr>
            <a:r>
              <a:rPr lang="en-US" sz="2400" dirty="0" smtClean="0"/>
              <a:t>Email:  livingwell@ruralinstitute.umt.edu </a:t>
            </a:r>
          </a:p>
          <a:p>
            <a:pPr>
              <a:lnSpc>
                <a:spcPct val="150000"/>
              </a:lnSpc>
            </a:pPr>
            <a:r>
              <a:rPr lang="en-US" sz="2400" dirty="0" smtClean="0"/>
              <a:t>Come talk to RTC: Rural! (Maggie Lawrence and Tracy Boehm Barrett)</a:t>
            </a:r>
          </a:p>
          <a:p>
            <a:pPr marL="0" indent="0">
              <a:lnSpc>
                <a:spcPct val="150000"/>
              </a:lnSpc>
              <a:buNone/>
            </a:pPr>
            <a:endParaRPr lang="en-US" sz="2400" dirty="0"/>
          </a:p>
        </p:txBody>
      </p:sp>
    </p:spTree>
    <p:extLst>
      <p:ext uri="{BB962C8B-B14F-4D97-AF65-F5344CB8AC3E}">
        <p14:creationId xmlns:p14="http://schemas.microsoft.com/office/powerpoint/2010/main" val="1456922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Rural Employment</a:t>
            </a:r>
            <a:endParaRPr lang="en-US" dirty="0"/>
          </a:p>
        </p:txBody>
      </p:sp>
      <p:sp>
        <p:nvSpPr>
          <p:cNvPr id="7" name="Subtitle 6"/>
          <p:cNvSpPr>
            <a:spLocks noGrp="1"/>
          </p:cNvSpPr>
          <p:nvPr>
            <p:ph type="subTitle" idx="1"/>
          </p:nvPr>
        </p:nvSpPr>
        <p:spPr/>
        <p:txBody>
          <a:bodyPr/>
          <a:lstStyle/>
          <a:p>
            <a:r>
              <a:rPr lang="en-US" dirty="0" smtClean="0"/>
              <a:t>Expanding Opportunities and outcomes</a:t>
            </a:r>
            <a:endParaRPr lang="en-US" dirty="0"/>
          </a:p>
        </p:txBody>
      </p:sp>
    </p:spTree>
    <p:extLst>
      <p:ext uri="{BB962C8B-B14F-4D97-AF65-F5344CB8AC3E}">
        <p14:creationId xmlns:p14="http://schemas.microsoft.com/office/powerpoint/2010/main" val="522346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Vocational Rehabilitation</a:t>
            </a:r>
            <a:endParaRPr lang="en-US" dirty="0"/>
          </a:p>
        </p:txBody>
      </p:sp>
      <p:sp>
        <p:nvSpPr>
          <p:cNvPr id="3" name="Content Placeholder 2"/>
          <p:cNvSpPr>
            <a:spLocks noGrp="1"/>
          </p:cNvSpPr>
          <p:nvPr>
            <p:ph sz="half" idx="1"/>
          </p:nvPr>
        </p:nvSpPr>
        <p:spPr>
          <a:xfrm>
            <a:off x="1449217" y="1864194"/>
            <a:ext cx="4645152" cy="3448595"/>
          </a:xfrm>
        </p:spPr>
        <p:txBody>
          <a:bodyPr>
            <a:normAutofit/>
          </a:bodyPr>
          <a:lstStyle/>
          <a:p>
            <a:r>
              <a:rPr lang="en-US" sz="2200" dirty="0" smtClean="0"/>
              <a:t>Why VR?</a:t>
            </a:r>
          </a:p>
          <a:p>
            <a:pPr lvl="1"/>
            <a:r>
              <a:rPr lang="en-US" sz="1900" dirty="0" smtClean="0"/>
              <a:t>Primary service system that supports employment for rural consumers</a:t>
            </a:r>
          </a:p>
          <a:p>
            <a:pPr lvl="1"/>
            <a:r>
              <a:rPr lang="en-US" sz="1900" dirty="0" smtClean="0"/>
              <a:t>Systematic access point:</a:t>
            </a:r>
          </a:p>
          <a:p>
            <a:pPr lvl="2"/>
            <a:r>
              <a:rPr lang="en-US" sz="1900" dirty="0" smtClean="0"/>
              <a:t>To shape practice</a:t>
            </a:r>
          </a:p>
          <a:p>
            <a:pPr lvl="2"/>
            <a:r>
              <a:rPr lang="en-US" sz="1900" dirty="0"/>
              <a:t>R</a:t>
            </a:r>
            <a:r>
              <a:rPr lang="en-US" sz="1900" dirty="0" smtClean="0"/>
              <a:t>each multiple locations</a:t>
            </a:r>
          </a:p>
          <a:p>
            <a:pPr lvl="2"/>
            <a:endParaRPr lang="en-US" dirty="0"/>
          </a:p>
          <a:p>
            <a:r>
              <a:rPr lang="en-US" sz="2200" dirty="0" smtClean="0"/>
              <a:t>Why do almost 50% of VR consumers drop out of the program while receiving services?</a:t>
            </a:r>
          </a:p>
          <a:p>
            <a:pPr lvl="1"/>
            <a:endParaRPr lang="en-US" dirty="0"/>
          </a:p>
        </p:txBody>
      </p:sp>
      <p:sp>
        <p:nvSpPr>
          <p:cNvPr id="4" name="Content Placeholder 3"/>
          <p:cNvSpPr>
            <a:spLocks noGrp="1"/>
          </p:cNvSpPr>
          <p:nvPr>
            <p:ph sz="half" idx="2"/>
          </p:nvPr>
        </p:nvSpPr>
        <p:spPr/>
        <p:txBody>
          <a:bodyPr>
            <a:normAutofit/>
          </a:bodyPr>
          <a:lstStyle/>
          <a:p>
            <a:r>
              <a:rPr lang="en-US" sz="2200" dirty="0" smtClean="0"/>
              <a:t>Consumer feedback (n = 355)</a:t>
            </a:r>
          </a:p>
          <a:p>
            <a:pPr lvl="1"/>
            <a:r>
              <a:rPr lang="en-US" sz="1900" dirty="0" smtClean="0"/>
              <a:t>Almost 50% felt VR service delivery was “too slow”</a:t>
            </a:r>
          </a:p>
          <a:p>
            <a:pPr lvl="1"/>
            <a:r>
              <a:rPr lang="en-US" sz="1900" dirty="0" smtClean="0"/>
              <a:t>Satisfaction with VR services associated with # of contacts with VR counselors (both in-person and phone/email methods) </a:t>
            </a:r>
          </a:p>
          <a:p>
            <a:pPr lvl="1"/>
            <a:r>
              <a:rPr lang="en-US" sz="1900" dirty="0" smtClean="0"/>
              <a:t>Narrow range of employment opportunities in rural locations promoted exit</a:t>
            </a:r>
            <a:endParaRPr lang="en-US" sz="1900" dirty="0"/>
          </a:p>
          <a:p>
            <a:endParaRPr lang="en-US" dirty="0"/>
          </a:p>
        </p:txBody>
      </p:sp>
    </p:spTree>
    <p:extLst>
      <p:ext uri="{BB962C8B-B14F-4D97-AF65-F5344CB8AC3E}">
        <p14:creationId xmlns:p14="http://schemas.microsoft.com/office/powerpoint/2010/main" val="2230172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Counselor-consumer contact</a:t>
            </a:r>
            <a:endParaRPr lang="en-US" dirty="0"/>
          </a:p>
        </p:txBody>
      </p:sp>
      <p:sp>
        <p:nvSpPr>
          <p:cNvPr id="3" name="Content Placeholder 2"/>
          <p:cNvSpPr>
            <a:spLocks noGrp="1"/>
          </p:cNvSpPr>
          <p:nvPr>
            <p:ph sz="half" idx="1"/>
          </p:nvPr>
        </p:nvSpPr>
        <p:spPr/>
        <p:txBody>
          <a:bodyPr>
            <a:normAutofit/>
          </a:bodyPr>
          <a:lstStyle/>
          <a:p>
            <a:r>
              <a:rPr lang="en-US" dirty="0" smtClean="0"/>
              <a:t>Alternate methods of communication</a:t>
            </a:r>
          </a:p>
          <a:p>
            <a:pPr lvl="1"/>
            <a:r>
              <a:rPr lang="en-US" dirty="0" smtClean="0"/>
              <a:t>Expand use of email, text, and video for rural engagement</a:t>
            </a:r>
          </a:p>
          <a:p>
            <a:r>
              <a:rPr lang="en-US" dirty="0" smtClean="0"/>
              <a:t>Alternate methods of job exploration</a:t>
            </a:r>
          </a:p>
          <a:p>
            <a:pPr lvl="1"/>
            <a:r>
              <a:rPr lang="en-US" dirty="0" smtClean="0"/>
              <a:t>Expand job-search capacity </a:t>
            </a:r>
          </a:p>
          <a:p>
            <a:r>
              <a:rPr lang="en-US" dirty="0" smtClean="0"/>
              <a:t>Counselor feedback </a:t>
            </a:r>
          </a:p>
          <a:p>
            <a:pPr lvl="1"/>
            <a:r>
              <a:rPr lang="en-US" dirty="0" smtClean="0"/>
              <a:t>Lack of knowledge and capacity</a:t>
            </a:r>
          </a:p>
          <a:p>
            <a:pPr lvl="1"/>
            <a:r>
              <a:rPr lang="en-US" dirty="0" smtClean="0"/>
              <a:t>Fears </a:t>
            </a:r>
          </a:p>
        </p:txBody>
      </p:sp>
      <p:sp>
        <p:nvSpPr>
          <p:cNvPr id="4" name="Content Placeholder 3"/>
          <p:cNvSpPr>
            <a:spLocks noGrp="1"/>
          </p:cNvSpPr>
          <p:nvPr>
            <p:ph sz="half" idx="2"/>
          </p:nvPr>
        </p:nvSpPr>
        <p:spPr/>
        <p:txBody>
          <a:bodyPr>
            <a:normAutofit/>
          </a:bodyPr>
          <a:lstStyle/>
          <a:p>
            <a:r>
              <a:rPr lang="en-US" dirty="0" smtClean="0"/>
              <a:t>Telecom Toolbox</a:t>
            </a:r>
          </a:p>
          <a:p>
            <a:endParaRPr lang="en-US" dirty="0"/>
          </a:p>
          <a:p>
            <a:endParaRPr lang="en-US" dirty="0" smtClean="0"/>
          </a:p>
          <a:p>
            <a:endParaRPr lang="en-US" dirty="0"/>
          </a:p>
          <a:p>
            <a:endParaRPr lang="en-US" dirty="0" smtClean="0"/>
          </a:p>
          <a:p>
            <a:r>
              <a:rPr lang="en-US" dirty="0">
                <a:hlinkClick r:id="rId3"/>
              </a:rPr>
              <a:t>http://telecomtoolbox.ri.umt.edu</a:t>
            </a:r>
            <a:r>
              <a:rPr lang="en-US" dirty="0" smtClean="0">
                <a:hlinkClick r:id="rId3"/>
              </a:rPr>
              <a:t>/</a:t>
            </a:r>
            <a:endParaRPr lang="en-US" dirty="0" smtClean="0"/>
          </a:p>
          <a:p>
            <a:pPr marL="0" indent="0">
              <a:buNone/>
            </a:pPr>
            <a:endParaRPr lang="en-US" dirty="0" smtClean="0"/>
          </a:p>
          <a:p>
            <a:endParaRPr lang="en-US" dirty="0"/>
          </a:p>
          <a:p>
            <a:endParaRPr lang="en-US" dirty="0" smtClean="0"/>
          </a:p>
          <a:p>
            <a:endParaRPr lang="en-US" dirty="0"/>
          </a:p>
          <a:p>
            <a:endParaRPr lang="en-US" dirty="0" smtClean="0"/>
          </a:p>
          <a:p>
            <a:pPr marL="457200" lvl="1" indent="0">
              <a:buNone/>
            </a:pPr>
            <a:endParaRPr lang="en-US" dirty="0" smtClean="0"/>
          </a:p>
          <a:p>
            <a:pPr lvl="1"/>
            <a:endParaRPr lang="en-US" dirty="0"/>
          </a:p>
        </p:txBody>
      </p:sp>
      <p:pic>
        <p:nvPicPr>
          <p:cNvPr id="5" name="Picture 4" descr="Telecom Toolbox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8891" y="2498290"/>
            <a:ext cx="3198126" cy="1660351"/>
          </a:xfrm>
          <a:prstGeom prst="rect">
            <a:avLst/>
          </a:prstGeom>
        </p:spPr>
      </p:pic>
    </p:spTree>
    <p:extLst>
      <p:ext uri="{BB962C8B-B14F-4D97-AF65-F5344CB8AC3E}">
        <p14:creationId xmlns:p14="http://schemas.microsoft.com/office/powerpoint/2010/main" val="1482617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from Telecom Toolbox website homepage. " title="Telecom Toolbox homepag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363" y="-1"/>
            <a:ext cx="12367364" cy="9025969"/>
          </a:xfrm>
          <a:prstGeom prst="rect">
            <a:avLst/>
          </a:prstGeom>
        </p:spPr>
      </p:pic>
    </p:spTree>
    <p:extLst>
      <p:ext uri="{BB962C8B-B14F-4D97-AF65-F5344CB8AC3E}">
        <p14:creationId xmlns:p14="http://schemas.microsoft.com/office/powerpoint/2010/main" val="634405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RTC:Rural does this through research and development projects</a:t>
            </a:r>
            <a:endParaRPr lang="en-US" dirty="0"/>
          </a:p>
        </p:txBody>
      </p:sp>
      <p:sp>
        <p:nvSpPr>
          <p:cNvPr id="3" name="Content Placeholder 2"/>
          <p:cNvSpPr>
            <a:spLocks noGrp="1"/>
          </p:cNvSpPr>
          <p:nvPr>
            <p:ph idx="1"/>
          </p:nvPr>
        </p:nvSpPr>
        <p:spPr/>
        <p:txBody>
          <a:bodyPr/>
          <a:lstStyle/>
          <a:p>
            <a:r>
              <a:rPr lang="en-US" dirty="0" smtClean="0"/>
              <a:t>We ask questions…</a:t>
            </a:r>
          </a:p>
          <a:p>
            <a:r>
              <a:rPr lang="en-US" dirty="0"/>
              <a:t>E</a:t>
            </a:r>
            <a:r>
              <a:rPr lang="en-US" dirty="0" smtClean="0"/>
              <a:t>xplore and test for possible answers…</a:t>
            </a:r>
          </a:p>
          <a:p>
            <a:r>
              <a:rPr lang="en-US" dirty="0" smtClean="0"/>
              <a:t>Apply possible solutions based on those answers to see if they work…</a:t>
            </a:r>
          </a:p>
          <a:p>
            <a:r>
              <a:rPr lang="en-US" dirty="0" smtClean="0"/>
              <a:t>Develop useful tools and resources that can help others to apply the solutions</a:t>
            </a:r>
          </a:p>
          <a:p>
            <a:endParaRPr lang="en-US" dirty="0"/>
          </a:p>
        </p:txBody>
      </p:sp>
    </p:spTree>
    <p:extLst>
      <p:ext uri="{BB962C8B-B14F-4D97-AF65-F5344CB8AC3E}">
        <p14:creationId xmlns:p14="http://schemas.microsoft.com/office/powerpoint/2010/main" val="180925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rural Employment Options </a:t>
            </a:r>
            <a:endParaRPr lang="en-US" dirty="0"/>
          </a:p>
        </p:txBody>
      </p:sp>
      <p:sp>
        <p:nvSpPr>
          <p:cNvPr id="3" name="Content Placeholder 2"/>
          <p:cNvSpPr>
            <a:spLocks noGrp="1"/>
          </p:cNvSpPr>
          <p:nvPr>
            <p:ph sz="half" idx="1"/>
          </p:nvPr>
        </p:nvSpPr>
        <p:spPr/>
        <p:txBody>
          <a:bodyPr>
            <a:normAutofit/>
          </a:bodyPr>
          <a:lstStyle/>
          <a:p>
            <a:pPr marL="228600" lvl="1">
              <a:spcBef>
                <a:spcPts val="1000"/>
              </a:spcBef>
            </a:pPr>
            <a:r>
              <a:rPr lang="en-US" sz="1900" dirty="0" smtClean="0"/>
              <a:t>Why self-employment?</a:t>
            </a:r>
          </a:p>
          <a:p>
            <a:pPr marL="685800" lvl="2">
              <a:spcBef>
                <a:spcPts val="1000"/>
              </a:spcBef>
            </a:pPr>
            <a:r>
              <a:rPr lang="en-US" sz="1700" dirty="0" smtClean="0"/>
              <a:t>Narrow </a:t>
            </a:r>
            <a:r>
              <a:rPr lang="en-US" sz="1700" dirty="0"/>
              <a:t>range </a:t>
            </a:r>
            <a:r>
              <a:rPr lang="en-US" sz="1700" dirty="0" smtClean="0"/>
              <a:t>of </a:t>
            </a:r>
            <a:r>
              <a:rPr lang="en-US" sz="1700" dirty="0"/>
              <a:t>employment opportunities in rural </a:t>
            </a:r>
            <a:r>
              <a:rPr lang="en-US" sz="1700" dirty="0" smtClean="0"/>
              <a:t>locations</a:t>
            </a:r>
          </a:p>
          <a:p>
            <a:pPr marL="685800" lvl="2">
              <a:spcBef>
                <a:spcPts val="1000"/>
              </a:spcBef>
            </a:pPr>
            <a:r>
              <a:rPr lang="en-US" sz="1700" dirty="0" smtClean="0"/>
              <a:t>Employment alternative for rural places and people with disabilities</a:t>
            </a:r>
          </a:p>
          <a:p>
            <a:pPr marL="1143000" lvl="3">
              <a:spcBef>
                <a:spcPts val="1000"/>
              </a:spcBef>
            </a:pPr>
            <a:r>
              <a:rPr lang="en-US" sz="1500" dirty="0" smtClean="0"/>
              <a:t>9.7% metro vs. 11.7% non-metro self-employment rate (2012)</a:t>
            </a:r>
          </a:p>
          <a:p>
            <a:pPr marL="1143000" lvl="3">
              <a:spcBef>
                <a:spcPts val="1000"/>
              </a:spcBef>
            </a:pPr>
            <a:r>
              <a:rPr lang="en-US" sz="1500" dirty="0" smtClean="0"/>
              <a:t>People with disabilities are self-employed at a rate of 11.8% nationally (ODEP, 2013)</a:t>
            </a:r>
          </a:p>
          <a:p>
            <a:pPr marL="685800" lvl="2">
              <a:spcBef>
                <a:spcPts val="1000"/>
              </a:spcBef>
            </a:pPr>
            <a:endParaRPr lang="en-US" dirty="0"/>
          </a:p>
        </p:txBody>
      </p:sp>
      <p:pic>
        <p:nvPicPr>
          <p:cNvPr id="4" name="Picture 3" descr="Bar chart showing percent of people who are self-employed. For the general US population in metro areas, 9.7% are self-employed. For the US population in nonmetro areas, 11/7%. For people with disabilities, 11.8%. However, VR self-employment closures are just under 2%. " title="Percent Self-Employ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2034" y="2014934"/>
            <a:ext cx="4645555" cy="3444539"/>
          </a:xfrm>
          <a:prstGeom prst="rect">
            <a:avLst/>
          </a:prstGeom>
        </p:spPr>
      </p:pic>
    </p:spTree>
    <p:extLst>
      <p:ext uri="{BB962C8B-B14F-4D97-AF65-F5344CB8AC3E}">
        <p14:creationId xmlns:p14="http://schemas.microsoft.com/office/powerpoint/2010/main" val="2931980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Rates of Self-Employment Closures</a:t>
            </a:r>
            <a:endParaRPr lang="en-US" dirty="0"/>
          </a:p>
        </p:txBody>
      </p:sp>
      <p:sp>
        <p:nvSpPr>
          <p:cNvPr id="3" name="Content Placeholder 2"/>
          <p:cNvSpPr>
            <a:spLocks noGrp="1"/>
          </p:cNvSpPr>
          <p:nvPr>
            <p:ph sz="half" idx="1"/>
          </p:nvPr>
        </p:nvSpPr>
        <p:spPr/>
        <p:txBody>
          <a:bodyPr>
            <a:normAutofit/>
          </a:bodyPr>
          <a:lstStyle/>
          <a:p>
            <a:r>
              <a:rPr lang="en-US" dirty="0" smtClean="0"/>
              <a:t>Counselor unpreparedness to assist consumers with self-employment exploration</a:t>
            </a:r>
          </a:p>
          <a:p>
            <a:pPr lvl="1"/>
            <a:r>
              <a:rPr lang="en-US" dirty="0" smtClean="0"/>
              <a:t>Not trained in business start-up</a:t>
            </a:r>
          </a:p>
          <a:p>
            <a:pPr lvl="1"/>
            <a:r>
              <a:rPr lang="en-US" dirty="0" smtClean="0"/>
              <a:t>Third-party providers not in place to support these services</a:t>
            </a:r>
          </a:p>
          <a:p>
            <a:pPr lvl="1"/>
            <a:r>
              <a:rPr lang="en-US" dirty="0" smtClean="0"/>
              <a:t>Confusion about process</a:t>
            </a:r>
          </a:p>
          <a:p>
            <a:r>
              <a:rPr lang="en-US" dirty="0" smtClean="0"/>
              <a:t>Collaboration with USOR to develop materials.</a:t>
            </a:r>
          </a:p>
        </p:txBody>
      </p:sp>
      <p:sp>
        <p:nvSpPr>
          <p:cNvPr id="4" name="Content Placeholder 3"/>
          <p:cNvSpPr>
            <a:spLocks noGrp="1"/>
          </p:cNvSpPr>
          <p:nvPr>
            <p:ph sz="half" idx="2"/>
          </p:nvPr>
        </p:nvSpPr>
        <p:spPr/>
        <p:txBody>
          <a:bodyPr>
            <a:normAutofit/>
          </a:bodyPr>
          <a:lstStyle/>
          <a:p>
            <a:r>
              <a:rPr lang="en-US" dirty="0" smtClean="0"/>
              <a:t>VR Self-Employment Guide</a:t>
            </a:r>
          </a:p>
          <a:p>
            <a:pPr lvl="1"/>
            <a:r>
              <a:rPr lang="en-US" dirty="0" smtClean="0"/>
              <a:t>Self-guided content</a:t>
            </a:r>
          </a:p>
          <a:p>
            <a:pPr lvl="1"/>
            <a:r>
              <a:rPr lang="en-US" dirty="0" smtClean="0"/>
              <a:t>Classroom format</a:t>
            </a:r>
          </a:p>
          <a:p>
            <a:pPr lvl="1"/>
            <a:r>
              <a:rPr lang="en-US" dirty="0" smtClean="0"/>
              <a:t>Business owner interviews</a:t>
            </a:r>
          </a:p>
          <a:p>
            <a:pPr lvl="2"/>
            <a:r>
              <a:rPr lang="en-US" dirty="0" smtClean="0"/>
              <a:t>Audio and video examples</a:t>
            </a:r>
          </a:p>
          <a:p>
            <a:pPr lvl="1"/>
            <a:endParaRPr lang="en-US" dirty="0"/>
          </a:p>
          <a:p>
            <a:r>
              <a:rPr lang="en-US" u="sng" dirty="0">
                <a:hlinkClick r:id="rId3"/>
              </a:rPr>
              <a:t>http://</a:t>
            </a:r>
            <a:r>
              <a:rPr lang="en-US" u="sng" dirty="0" smtClean="0">
                <a:hlinkClick r:id="rId3"/>
              </a:rPr>
              <a:t>vrselfemployment.org</a:t>
            </a:r>
            <a:endParaRPr lang="en-US" u="sng" dirty="0" smtClean="0"/>
          </a:p>
          <a:p>
            <a:pPr marL="0" indent="0">
              <a:buNone/>
            </a:pPr>
            <a:endParaRPr lang="en-US" dirty="0" smtClean="0"/>
          </a:p>
        </p:txBody>
      </p:sp>
    </p:spTree>
    <p:extLst>
      <p:ext uri="{BB962C8B-B14F-4D97-AF65-F5344CB8AC3E}">
        <p14:creationId xmlns:p14="http://schemas.microsoft.com/office/powerpoint/2010/main" val="2278672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he Vocational Rehabilitation Self-Employment Guide website. " title="Vocational Rehabilitation Self-Employment Guid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3789" y="608295"/>
            <a:ext cx="12683225" cy="6249705"/>
          </a:xfrm>
          <a:prstGeom prst="rect">
            <a:avLst/>
          </a:prstGeom>
        </p:spPr>
      </p:pic>
    </p:spTree>
    <p:extLst>
      <p:ext uri="{BB962C8B-B14F-4D97-AF65-F5344CB8AC3E}">
        <p14:creationId xmlns:p14="http://schemas.microsoft.com/office/powerpoint/2010/main" val="191556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half" idx="1"/>
          </p:nvPr>
        </p:nvSpPr>
        <p:spPr/>
        <p:txBody>
          <a:bodyPr/>
          <a:lstStyle/>
          <a:p>
            <a:r>
              <a:rPr lang="en-US" dirty="0" smtClean="0"/>
              <a:t>Catherine Ipsen</a:t>
            </a:r>
          </a:p>
          <a:p>
            <a:pPr lvl="1"/>
            <a:r>
              <a:rPr lang="en-US" dirty="0" smtClean="0"/>
              <a:t>406-243-4562</a:t>
            </a:r>
          </a:p>
          <a:p>
            <a:pPr lvl="1"/>
            <a:r>
              <a:rPr lang="en-US" dirty="0">
                <a:hlinkClick r:id="rId3"/>
              </a:rPr>
              <a:t>c</a:t>
            </a:r>
            <a:r>
              <a:rPr lang="en-US" dirty="0" smtClean="0">
                <a:hlinkClick r:id="rId3"/>
              </a:rPr>
              <a:t>atherine.ipsen@mso.umt.edu</a:t>
            </a:r>
            <a:endParaRPr lang="en-US" dirty="0" smtClean="0"/>
          </a:p>
          <a:p>
            <a:r>
              <a:rPr lang="en-US" dirty="0" smtClean="0"/>
              <a:t>Lauren Smith</a:t>
            </a:r>
          </a:p>
          <a:p>
            <a:pPr lvl="1"/>
            <a:r>
              <a:rPr lang="en-US" dirty="0" smtClean="0"/>
              <a:t>406-243-2515</a:t>
            </a:r>
          </a:p>
          <a:p>
            <a:pPr lvl="1"/>
            <a:r>
              <a:rPr lang="en-US" dirty="0" smtClean="0">
                <a:hlinkClick r:id="rId4"/>
              </a:rPr>
              <a:t>lauren.smith@mso.umt.edu</a:t>
            </a:r>
            <a:endParaRPr lang="en-US" dirty="0" smtClean="0"/>
          </a:p>
        </p:txBody>
      </p:sp>
      <p:sp>
        <p:nvSpPr>
          <p:cNvPr id="4" name="Content Placeholder 3"/>
          <p:cNvSpPr>
            <a:spLocks noGrp="1"/>
          </p:cNvSpPr>
          <p:nvPr>
            <p:ph sz="half" idx="2"/>
          </p:nvPr>
        </p:nvSpPr>
        <p:spPr/>
        <p:txBody>
          <a:bodyPr/>
          <a:lstStyle/>
          <a:p>
            <a:r>
              <a:rPr lang="en-US" dirty="0" smtClean="0"/>
              <a:t>Come visit us at the </a:t>
            </a:r>
            <a:r>
              <a:rPr lang="en-US" dirty="0" err="1" smtClean="0"/>
              <a:t>RTC:Rural</a:t>
            </a:r>
            <a:r>
              <a:rPr lang="en-US" dirty="0" smtClean="0"/>
              <a:t> table if you are interested in visiting more about these tools!</a:t>
            </a:r>
            <a:endParaRPr lang="en-US" dirty="0"/>
          </a:p>
        </p:txBody>
      </p:sp>
    </p:spTree>
    <p:extLst>
      <p:ext uri="{BB962C8B-B14F-4D97-AF65-F5344CB8AC3E}">
        <p14:creationId xmlns:p14="http://schemas.microsoft.com/office/powerpoint/2010/main" val="1565587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88538" y="948823"/>
            <a:ext cx="9144000" cy="2387600"/>
          </a:xfrm>
        </p:spPr>
        <p:txBody>
          <a:bodyPr>
            <a:normAutofit/>
          </a:bodyPr>
          <a:lstStyle/>
          <a:p>
            <a:r>
              <a:rPr lang="en-US" dirty="0" smtClean="0"/>
              <a:t>Healthy Community living</a:t>
            </a:r>
            <a:endParaRPr lang="en-US" dirty="0"/>
          </a:p>
        </p:txBody>
      </p:sp>
      <p:sp>
        <p:nvSpPr>
          <p:cNvPr id="5" name="Subtitle 4"/>
          <p:cNvSpPr>
            <a:spLocks noGrp="1"/>
          </p:cNvSpPr>
          <p:nvPr>
            <p:ph type="subTitle" idx="1"/>
          </p:nvPr>
        </p:nvSpPr>
        <p:spPr/>
        <p:txBody>
          <a:bodyPr/>
          <a:lstStyle/>
          <a:p>
            <a:pPr algn="ctr"/>
            <a:r>
              <a:rPr lang="en-US" dirty="0" smtClean="0"/>
              <a:t>Tannis Hargrove </a:t>
            </a:r>
            <a:endParaRPr lang="en-US" dirty="0"/>
          </a:p>
        </p:txBody>
      </p:sp>
      <p:pic>
        <p:nvPicPr>
          <p:cNvPr id="2" name="Picture 1" descr="Healthy Community Living logo. A group of clip art figures, including one using a cane, one using a wheelchair, one an amputee, and two with no visual impairments stand in a ring of orange-colored circles above the words &quot;Healthy Community Living.&quot; " title="Healthy Community Liv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748" y="3669996"/>
            <a:ext cx="2779790" cy="2779790"/>
          </a:xfrm>
          <a:prstGeom prst="rect">
            <a:avLst/>
          </a:prstGeom>
          <a:effectLst>
            <a:softEdge rad="63500"/>
          </a:effectLst>
        </p:spPr>
      </p:pic>
    </p:spTree>
    <p:extLst>
      <p:ext uri="{BB962C8B-B14F-4D97-AF65-F5344CB8AC3E}">
        <p14:creationId xmlns:p14="http://schemas.microsoft.com/office/powerpoint/2010/main" val="256044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Healthy Community Living (HCL)? </a:t>
            </a:r>
            <a:endParaRPr lang="en-US" dirty="0"/>
          </a:p>
        </p:txBody>
      </p:sp>
      <p:sp>
        <p:nvSpPr>
          <p:cNvPr id="3" name="Content Placeholder 2"/>
          <p:cNvSpPr>
            <a:spLocks noGrp="1"/>
          </p:cNvSpPr>
          <p:nvPr>
            <p:ph idx="1"/>
          </p:nvPr>
        </p:nvSpPr>
        <p:spPr/>
        <p:txBody>
          <a:bodyPr>
            <a:normAutofit lnSpcReduction="10000"/>
          </a:bodyPr>
          <a:lstStyle/>
          <a:p>
            <a:r>
              <a:rPr lang="en-US" dirty="0" smtClean="0"/>
              <a:t>Healthy Community Living is a grant funded project dedicated to creating two separate peer-led independent living skills programs </a:t>
            </a:r>
          </a:p>
          <a:p>
            <a:r>
              <a:rPr lang="en-US" dirty="0" smtClean="0"/>
              <a:t>We heard from CIL staff that some people were not ready to work on health related goals</a:t>
            </a:r>
          </a:p>
          <a:p>
            <a:r>
              <a:rPr lang="en-US" dirty="0" smtClean="0"/>
              <a:t>Living Well with a Disability was well received but has some limitation (workbooks, clipart, not everyone is ready)</a:t>
            </a:r>
          </a:p>
          <a:p>
            <a:r>
              <a:rPr lang="en-US" dirty="0" smtClean="0"/>
              <a:t>There seemed to be a need for a group based program that was focused on independent living skills a program focused on skill building rather than health goals </a:t>
            </a:r>
          </a:p>
          <a:p>
            <a:r>
              <a:rPr lang="en-US" dirty="0" smtClean="0"/>
              <a:t>We received a 5-year grant to develop 2 peer-led programs  </a:t>
            </a:r>
          </a:p>
          <a:p>
            <a:endParaRPr lang="en-US" dirty="0"/>
          </a:p>
        </p:txBody>
      </p:sp>
      <p:pic>
        <p:nvPicPr>
          <p:cNvPr id="4" name="Picture 3" descr="Healthy Community Living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9028" y="4635704"/>
            <a:ext cx="1661282" cy="1661282"/>
          </a:xfrm>
          <a:prstGeom prst="rect">
            <a:avLst/>
          </a:prstGeom>
          <a:effectLst>
            <a:softEdge rad="63500"/>
          </a:effectLst>
        </p:spPr>
      </p:pic>
    </p:spTree>
    <p:extLst>
      <p:ext uri="{BB962C8B-B14F-4D97-AF65-F5344CB8AC3E}">
        <p14:creationId xmlns:p14="http://schemas.microsoft.com/office/powerpoint/2010/main" val="2269528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Healthy Community Living? (Continued)</a:t>
            </a:r>
            <a:endParaRPr lang="en-US" dirty="0"/>
          </a:p>
        </p:txBody>
      </p:sp>
      <p:sp>
        <p:nvSpPr>
          <p:cNvPr id="3" name="Content Placeholder 2"/>
          <p:cNvSpPr>
            <a:spLocks noGrp="1"/>
          </p:cNvSpPr>
          <p:nvPr>
            <p:ph idx="1"/>
          </p:nvPr>
        </p:nvSpPr>
        <p:spPr>
          <a:xfrm>
            <a:off x="1451579" y="2015732"/>
            <a:ext cx="7921021" cy="4123811"/>
          </a:xfrm>
        </p:spPr>
        <p:txBody>
          <a:bodyPr>
            <a:normAutofit/>
          </a:bodyPr>
          <a:lstStyle/>
          <a:p>
            <a:r>
              <a:rPr lang="en-US" sz="2400" dirty="0" smtClean="0"/>
              <a:t>Creation of two multi-media curriculums </a:t>
            </a:r>
          </a:p>
          <a:p>
            <a:pPr marL="914400" lvl="1" indent="-457200">
              <a:buFont typeface="+mj-lt"/>
              <a:buAutoNum type="arabicPeriod"/>
            </a:pPr>
            <a:r>
              <a:rPr lang="en-US" sz="2400" dirty="0" smtClean="0"/>
              <a:t>Living Well in the Community </a:t>
            </a:r>
          </a:p>
          <a:p>
            <a:pPr lvl="2"/>
            <a:r>
              <a:rPr lang="en-US" sz="2400" dirty="0"/>
              <a:t>F</a:t>
            </a:r>
            <a:r>
              <a:rPr lang="en-US" sz="2400" dirty="0" smtClean="0"/>
              <a:t>ocused on healthy lifestyle habits, wellness and quality of life goals </a:t>
            </a:r>
          </a:p>
          <a:p>
            <a:pPr marL="914400" lvl="1" indent="-457200">
              <a:buFont typeface="+mj-lt"/>
              <a:buAutoNum type="arabicPeriod"/>
            </a:pPr>
            <a:r>
              <a:rPr lang="en-US" sz="2400" dirty="0" smtClean="0"/>
              <a:t>Community Living Skills </a:t>
            </a:r>
          </a:p>
          <a:p>
            <a:pPr lvl="2"/>
            <a:r>
              <a:rPr lang="en-US" sz="2400" dirty="0" smtClean="0"/>
              <a:t>Focused on building skills for independence </a:t>
            </a:r>
          </a:p>
          <a:p>
            <a:r>
              <a:rPr lang="en-US" sz="2400" dirty="0" smtClean="0"/>
              <a:t>Group based, peer-led programs </a:t>
            </a:r>
          </a:p>
          <a:p>
            <a:r>
              <a:rPr lang="en-US" sz="2400" dirty="0" smtClean="0"/>
              <a:t>90minutes to 2 hour weekly sessions </a:t>
            </a:r>
          </a:p>
          <a:p>
            <a:pPr lvl="2"/>
            <a:endParaRPr lang="en-US" dirty="0"/>
          </a:p>
          <a:p>
            <a:pPr lvl="2"/>
            <a:endParaRPr lang="en-US" dirty="0" smtClean="0"/>
          </a:p>
          <a:p>
            <a:pPr marL="914400" lvl="2" indent="0">
              <a:buNone/>
            </a:pPr>
            <a:endParaRPr lang="en-US" dirty="0" smtClean="0"/>
          </a:p>
        </p:txBody>
      </p:sp>
      <p:pic>
        <p:nvPicPr>
          <p:cNvPr id="5" name="Picture 4" descr="Green circles surround the words &quot;Living Well in the Community&quot; and images of a circle of hands, a person walking using a cane, and a person doing yoga. " title="Living Well in the Community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8285" y="1967400"/>
            <a:ext cx="2378528" cy="2286000"/>
          </a:xfrm>
          <a:prstGeom prst="rect">
            <a:avLst/>
          </a:prstGeom>
          <a:effectLst>
            <a:softEdge rad="31750"/>
          </a:effectLst>
        </p:spPr>
      </p:pic>
      <p:pic>
        <p:nvPicPr>
          <p:cNvPr id="4" name="Picture 3" descr="Teal blue circles surround the words &quot;Community Living Skills&quot; and images of a bus, a house, and two clip art people standing with their arms around each other. " title="Community Living Skill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8285" y="4367047"/>
            <a:ext cx="2378529" cy="2286000"/>
          </a:xfrm>
          <a:prstGeom prst="rect">
            <a:avLst/>
          </a:prstGeom>
          <a:effectLst>
            <a:softEdge rad="31750"/>
          </a:effectLst>
        </p:spPr>
      </p:pic>
    </p:spTree>
    <p:extLst>
      <p:ext uri="{BB962C8B-B14F-4D97-AF65-F5344CB8AC3E}">
        <p14:creationId xmlns:p14="http://schemas.microsoft.com/office/powerpoint/2010/main" val="3461727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Participatory Curriculum Development</a:t>
            </a:r>
            <a:br>
              <a:rPr lang="en-US" dirty="0" smtClean="0"/>
            </a:br>
            <a:endParaRPr lang="en-US" dirty="0"/>
          </a:p>
        </p:txBody>
      </p:sp>
      <p:sp>
        <p:nvSpPr>
          <p:cNvPr id="3" name="Content Placeholder 2"/>
          <p:cNvSpPr>
            <a:spLocks noGrp="1"/>
          </p:cNvSpPr>
          <p:nvPr>
            <p:ph idx="1"/>
          </p:nvPr>
        </p:nvSpPr>
        <p:spPr>
          <a:xfrm>
            <a:off x="1451579" y="2015732"/>
            <a:ext cx="9806971" cy="3450613"/>
          </a:xfrm>
        </p:spPr>
        <p:txBody>
          <a:bodyPr/>
          <a:lstStyle/>
          <a:p>
            <a:r>
              <a:rPr lang="en-US" dirty="0" smtClean="0"/>
              <a:t>We wanted to stay true to the nothing about us without us philosophy of Independent Living </a:t>
            </a:r>
          </a:p>
          <a:p>
            <a:r>
              <a:rPr lang="en-US" dirty="0" smtClean="0"/>
              <a:t>We have been brainstorming, outlining and drafting the content for these programs with the help of several Independent Living Center staff their consumers and the staff at APRIL </a:t>
            </a:r>
          </a:p>
          <a:p>
            <a:r>
              <a:rPr lang="en-US" dirty="0" smtClean="0"/>
              <a:t>Our collaborators or development teams have provided us with resources, ideas, mini-focus group, and on the ground feedback about content, activities and the information in the curriculums </a:t>
            </a:r>
          </a:p>
        </p:txBody>
      </p:sp>
      <p:pic>
        <p:nvPicPr>
          <p:cNvPr id="5122" name="Picture 2" descr="Graphic illustration of a group of people with different abiliti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9729" y="4568114"/>
            <a:ext cx="3192235" cy="212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59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Our development teams </a:t>
            </a:r>
            <a:endParaRPr lang="en-US" dirty="0"/>
          </a:p>
        </p:txBody>
      </p:sp>
      <p:sp>
        <p:nvSpPr>
          <p:cNvPr id="3" name="Content Placeholder 2"/>
          <p:cNvSpPr>
            <a:spLocks noGrp="1"/>
          </p:cNvSpPr>
          <p:nvPr>
            <p:ph idx="1"/>
          </p:nvPr>
        </p:nvSpPr>
        <p:spPr>
          <a:xfrm>
            <a:off x="1451579" y="2015732"/>
            <a:ext cx="9603275" cy="4140139"/>
          </a:xfrm>
        </p:spPr>
        <p:txBody>
          <a:bodyPr>
            <a:normAutofit fontScale="85000" lnSpcReduction="20000"/>
          </a:bodyPr>
          <a:lstStyle/>
          <a:p>
            <a:pPr marL="0" indent="0">
              <a:lnSpc>
                <a:spcPct val="100000"/>
              </a:lnSpc>
              <a:spcBef>
                <a:spcPts val="0"/>
              </a:spcBef>
              <a:buNone/>
            </a:pPr>
            <a:r>
              <a:rPr lang="en-US" b="1" dirty="0" smtClean="0"/>
              <a:t>Community Living Skills Development Team </a:t>
            </a:r>
          </a:p>
          <a:p>
            <a:pPr>
              <a:lnSpc>
                <a:spcPct val="100000"/>
              </a:lnSpc>
              <a:spcBef>
                <a:spcPts val="600"/>
              </a:spcBef>
            </a:pPr>
            <a:r>
              <a:rPr lang="en-US" dirty="0" smtClean="0"/>
              <a:t>Pam &amp; Jamie from Independence Inc. in Minot, ND </a:t>
            </a:r>
          </a:p>
          <a:p>
            <a:pPr>
              <a:lnSpc>
                <a:spcPct val="100000"/>
              </a:lnSpc>
              <a:spcBef>
                <a:spcPts val="600"/>
              </a:spcBef>
            </a:pPr>
            <a:r>
              <a:rPr lang="en-US" dirty="0" smtClean="0"/>
              <a:t>Rich &amp; Liz from North Country CIL in Superior, WI </a:t>
            </a:r>
          </a:p>
          <a:p>
            <a:pPr>
              <a:lnSpc>
                <a:spcPct val="100000"/>
              </a:lnSpc>
              <a:spcBef>
                <a:spcPts val="600"/>
              </a:spcBef>
            </a:pPr>
            <a:r>
              <a:rPr lang="en-US" dirty="0" smtClean="0"/>
              <a:t>Dustin Gibson from CIL of South Central Pennsylvania,  Altoona, PA </a:t>
            </a:r>
          </a:p>
          <a:p>
            <a:pPr>
              <a:lnSpc>
                <a:spcPct val="100000"/>
              </a:lnSpc>
              <a:spcBef>
                <a:spcPts val="600"/>
              </a:spcBef>
            </a:pPr>
            <a:r>
              <a:rPr lang="en-US" dirty="0" smtClean="0"/>
              <a:t>Kimberly Heymann from Alliance of People with </a:t>
            </a:r>
            <a:r>
              <a:rPr lang="en-US" dirty="0" err="1" smtClean="0"/>
              <a:t>disAbilities</a:t>
            </a:r>
            <a:r>
              <a:rPr lang="en-US" dirty="0" smtClean="0"/>
              <a:t> in Seattle, WA </a:t>
            </a:r>
          </a:p>
          <a:p>
            <a:pPr marL="0" indent="0">
              <a:lnSpc>
                <a:spcPct val="100000"/>
              </a:lnSpc>
              <a:spcBef>
                <a:spcPts val="0"/>
              </a:spcBef>
              <a:buNone/>
            </a:pPr>
            <a:endParaRPr lang="en-US" dirty="0" smtClean="0"/>
          </a:p>
          <a:p>
            <a:pPr marL="0" indent="0">
              <a:lnSpc>
                <a:spcPct val="100000"/>
              </a:lnSpc>
              <a:spcBef>
                <a:spcPts val="0"/>
              </a:spcBef>
              <a:buNone/>
            </a:pPr>
            <a:r>
              <a:rPr lang="en-US" b="1" dirty="0" smtClean="0"/>
              <a:t>Living Well in the Community Development Team </a:t>
            </a:r>
          </a:p>
          <a:p>
            <a:pPr>
              <a:lnSpc>
                <a:spcPct val="100000"/>
              </a:lnSpc>
              <a:spcBef>
                <a:spcPts val="600"/>
              </a:spcBef>
            </a:pPr>
            <a:r>
              <a:rPr lang="en-US" dirty="0" smtClean="0"/>
              <a:t>Ken, Kim &amp; William at </a:t>
            </a:r>
            <a:r>
              <a:rPr lang="en-US" dirty="0" err="1" smtClean="0"/>
              <a:t>disAbility</a:t>
            </a:r>
            <a:r>
              <a:rPr lang="en-US" dirty="0" smtClean="0"/>
              <a:t> Link in Tucker, GA </a:t>
            </a:r>
          </a:p>
          <a:p>
            <a:pPr>
              <a:lnSpc>
                <a:spcPct val="100000"/>
              </a:lnSpc>
              <a:spcBef>
                <a:spcPts val="600"/>
              </a:spcBef>
            </a:pPr>
            <a:r>
              <a:rPr lang="en-US" dirty="0" smtClean="0"/>
              <a:t>Sharon &amp; Christine at Blue Water CIL in Port Huron, MI </a:t>
            </a:r>
          </a:p>
          <a:p>
            <a:pPr>
              <a:lnSpc>
                <a:spcPct val="100000"/>
              </a:lnSpc>
              <a:spcBef>
                <a:spcPts val="600"/>
              </a:spcBef>
            </a:pPr>
            <a:r>
              <a:rPr lang="en-US" dirty="0" smtClean="0"/>
              <a:t>Dori at Able South Carolina in Columbia, SC </a:t>
            </a:r>
          </a:p>
          <a:p>
            <a:pPr>
              <a:lnSpc>
                <a:spcPct val="100000"/>
              </a:lnSpc>
              <a:spcBef>
                <a:spcPts val="600"/>
              </a:spcBef>
            </a:pPr>
            <a:r>
              <a:rPr lang="en-US" dirty="0" smtClean="0"/>
              <a:t>Brittany Hepler at </a:t>
            </a:r>
            <a:r>
              <a:rPr lang="en-US" dirty="0" err="1" smtClean="0"/>
              <a:t>Dayle</a:t>
            </a:r>
            <a:r>
              <a:rPr lang="en-US" dirty="0" smtClean="0"/>
              <a:t> McIntosh Center in Anaheim, CA </a:t>
            </a:r>
          </a:p>
          <a:p>
            <a:endParaRPr lang="en-US" dirty="0" smtClean="0"/>
          </a:p>
          <a:p>
            <a:pPr marL="0" indent="0">
              <a:buNone/>
            </a:pPr>
            <a:endParaRPr lang="en-US" dirty="0" smtClean="0"/>
          </a:p>
          <a:p>
            <a:pPr lvl="2"/>
            <a:endParaRPr lang="en-US" dirty="0" smtClean="0"/>
          </a:p>
          <a:p>
            <a:pPr marL="0" indent="0">
              <a:buNone/>
            </a:pPr>
            <a:endParaRPr lang="en-US" dirty="0"/>
          </a:p>
        </p:txBody>
      </p:sp>
      <p:pic>
        <p:nvPicPr>
          <p:cNvPr id="5" name="Picture 4" descr="Picture of the CLS and LWC development teams with RTC:Rural staff. "/>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39792" y="4000500"/>
            <a:ext cx="3943351" cy="2637065"/>
          </a:xfrm>
          <a:prstGeom prst="rect">
            <a:avLst/>
          </a:prstGeom>
          <a:effectLst>
            <a:softEdge rad="63500"/>
          </a:effectLst>
        </p:spPr>
      </p:pic>
    </p:spTree>
    <p:extLst>
      <p:ext uri="{BB962C8B-B14F-4D97-AF65-F5344CB8AC3E}">
        <p14:creationId xmlns:p14="http://schemas.microsoft.com/office/powerpoint/2010/main" val="3105476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Flickr – Media Bank </a:t>
            </a:r>
            <a:endParaRPr lang="en-US" dirty="0"/>
          </a:p>
        </p:txBody>
      </p:sp>
      <p:sp>
        <p:nvSpPr>
          <p:cNvPr id="3" name="Content Placeholder 2"/>
          <p:cNvSpPr>
            <a:spLocks noGrp="1"/>
          </p:cNvSpPr>
          <p:nvPr>
            <p:ph idx="1"/>
          </p:nvPr>
        </p:nvSpPr>
        <p:spPr>
          <a:xfrm>
            <a:off x="155121" y="2015732"/>
            <a:ext cx="6988629" cy="4189125"/>
          </a:xfrm>
        </p:spPr>
        <p:txBody>
          <a:bodyPr>
            <a:normAutofit fontScale="85000" lnSpcReduction="10000"/>
          </a:bodyPr>
          <a:lstStyle/>
          <a:p>
            <a:r>
              <a:rPr lang="en-US" dirty="0" smtClean="0"/>
              <a:t>Part of the Healthy Community Living project is gathering and sharing media of real people in real places (that’s our tag line) </a:t>
            </a:r>
          </a:p>
          <a:p>
            <a:r>
              <a:rPr lang="en-US" dirty="0" smtClean="0"/>
              <a:t>We have a Flickr group anyone can access and use photos or the videos as resource </a:t>
            </a:r>
          </a:p>
          <a:p>
            <a:r>
              <a:rPr lang="en-US" dirty="0" smtClean="0"/>
              <a:t>The Flickr group is known as Healthy </a:t>
            </a:r>
            <a:r>
              <a:rPr lang="en-US" dirty="0"/>
              <a:t>Community Living: </a:t>
            </a:r>
            <a:r>
              <a:rPr lang="en-US" dirty="0">
                <a:hlinkClick r:id="rId2"/>
              </a:rPr>
              <a:t>https://www.flickr.com/groups/healthycommunityliving</a:t>
            </a:r>
            <a:r>
              <a:rPr lang="en-US" dirty="0" smtClean="0">
                <a:hlinkClick r:id="rId2"/>
              </a:rPr>
              <a:t>/</a:t>
            </a:r>
            <a:r>
              <a:rPr lang="en-US" dirty="0" smtClean="0"/>
              <a:t> </a:t>
            </a:r>
          </a:p>
          <a:p>
            <a:r>
              <a:rPr lang="en-US" dirty="0" smtClean="0"/>
              <a:t>Over 4,000 photos and videos of PWD are available on our Flickr page </a:t>
            </a:r>
          </a:p>
          <a:p>
            <a:r>
              <a:rPr lang="en-US" dirty="0" smtClean="0"/>
              <a:t>Please submit your photos or use this as a resource </a:t>
            </a:r>
            <a:endParaRPr lang="en-US" dirty="0"/>
          </a:p>
        </p:txBody>
      </p:sp>
      <p:pic>
        <p:nvPicPr>
          <p:cNvPr id="5" name="Picture 4" descr="Screenshot of the HCL FLickr page"/>
          <p:cNvPicPr/>
          <p:nvPr/>
        </p:nvPicPr>
        <p:blipFill rotWithShape="1">
          <a:blip r:embed="rId3" cstate="email">
            <a:extLst>
              <a:ext uri="{28A0092B-C50C-407E-A947-70E740481C1C}">
                <a14:useLocalDpi xmlns:a14="http://schemas.microsoft.com/office/drawing/2010/main"/>
              </a:ext>
            </a:extLst>
          </a:blip>
          <a:srcRect/>
          <a:stretch/>
        </p:blipFill>
        <p:spPr bwMode="auto">
          <a:xfrm>
            <a:off x="6898820" y="2692765"/>
            <a:ext cx="5293179" cy="3395159"/>
          </a:xfrm>
          <a:prstGeom prst="rect">
            <a:avLst/>
          </a:prstGeom>
          <a:ln>
            <a:noFill/>
          </a:ln>
          <a:effectLst>
            <a:softEdge rad="31750"/>
          </a:effectLst>
          <a:extLst>
            <a:ext uri="{53640926-AAD7-44D8-BBD7-CCE9431645EC}">
              <a14:shadowObscured xmlns:a14="http://schemas.microsoft.com/office/drawing/2010/main"/>
            </a:ext>
          </a:extLst>
        </p:spPr>
      </p:pic>
      <p:pic>
        <p:nvPicPr>
          <p:cNvPr id="6" name="Picture 5" descr="A woman takes a picture with a camera.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6863" y="55778"/>
            <a:ext cx="3817091" cy="2546715"/>
          </a:xfrm>
          <a:prstGeom prst="rect">
            <a:avLst/>
          </a:prstGeom>
          <a:effectLst>
            <a:softEdge rad="63500"/>
          </a:effectLst>
        </p:spPr>
      </p:pic>
    </p:spTree>
    <p:extLst>
      <p:ext uri="{BB962C8B-B14F-4D97-AF65-F5344CB8AC3E}">
        <p14:creationId xmlns:p14="http://schemas.microsoft.com/office/powerpoint/2010/main" val="372804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review of tools and resources</a:t>
            </a:r>
            <a:endParaRPr lang="en-US" dirty="0"/>
          </a:p>
        </p:txBody>
      </p:sp>
      <p:sp>
        <p:nvSpPr>
          <p:cNvPr id="3" name="Content Placeholder 2"/>
          <p:cNvSpPr>
            <a:spLocks noGrp="1"/>
          </p:cNvSpPr>
          <p:nvPr>
            <p:ph idx="1"/>
          </p:nvPr>
        </p:nvSpPr>
        <p:spPr/>
        <p:txBody>
          <a:bodyPr/>
          <a:lstStyle/>
          <a:p>
            <a:r>
              <a:rPr lang="en-US" dirty="0" smtClean="0"/>
              <a:t>Advocacy  Skill Building Toolkit-Lauren Smith</a:t>
            </a:r>
          </a:p>
          <a:p>
            <a:r>
              <a:rPr lang="en-US" dirty="0" smtClean="0"/>
              <a:t>Maps and Data Finder Tool-Lillie Greiman</a:t>
            </a:r>
          </a:p>
          <a:p>
            <a:r>
              <a:rPr lang="en-US" dirty="0" smtClean="0"/>
              <a:t>Living and Working Well with a Disability-Maggie Lawrence</a:t>
            </a:r>
          </a:p>
          <a:p>
            <a:r>
              <a:rPr lang="en-US" dirty="0" smtClean="0"/>
              <a:t>Employment Tools-Catherine Ipsen</a:t>
            </a:r>
          </a:p>
          <a:p>
            <a:r>
              <a:rPr lang="en-US" dirty="0" smtClean="0"/>
              <a:t>Health Community Living Program-Tannis Hargrove</a:t>
            </a:r>
          </a:p>
          <a:p>
            <a:r>
              <a:rPr lang="en-US" dirty="0" smtClean="0"/>
              <a:t>Rural Disability Resource Library-Kerry Morse</a:t>
            </a:r>
          </a:p>
          <a:p>
            <a:r>
              <a:rPr lang="en-US" dirty="0" smtClean="0"/>
              <a:t>Questions and Discussion</a:t>
            </a:r>
          </a:p>
        </p:txBody>
      </p:sp>
    </p:spTree>
    <p:extLst>
      <p:ext uri="{BB962C8B-B14F-4D97-AF65-F5344CB8AC3E}">
        <p14:creationId xmlns:p14="http://schemas.microsoft.com/office/powerpoint/2010/main" val="7443310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Curriculums </a:t>
            </a:r>
            <a:endParaRPr lang="en-US" dirty="0"/>
          </a:p>
        </p:txBody>
      </p:sp>
      <p:sp>
        <p:nvSpPr>
          <p:cNvPr id="3" name="Content Placeholder 2"/>
          <p:cNvSpPr>
            <a:spLocks noGrp="1"/>
          </p:cNvSpPr>
          <p:nvPr>
            <p:ph idx="1"/>
          </p:nvPr>
        </p:nvSpPr>
        <p:spPr>
          <a:xfrm>
            <a:off x="1451579" y="2015732"/>
            <a:ext cx="7366303" cy="4074825"/>
          </a:xfrm>
        </p:spPr>
        <p:txBody>
          <a:bodyPr>
            <a:normAutofit fontScale="85000" lnSpcReduction="20000"/>
          </a:bodyPr>
          <a:lstStyle/>
          <a:p>
            <a:r>
              <a:rPr lang="en-US" dirty="0" smtClean="0"/>
              <a:t>Currently in the 3</a:t>
            </a:r>
            <a:r>
              <a:rPr lang="en-US" baseline="30000" dirty="0" smtClean="0"/>
              <a:t>rd</a:t>
            </a:r>
            <a:r>
              <a:rPr lang="en-US" dirty="0" smtClean="0"/>
              <a:t> year (out of 5)of the Healthy Community Living Project </a:t>
            </a:r>
          </a:p>
          <a:p>
            <a:r>
              <a:rPr lang="en-US" dirty="0" smtClean="0"/>
              <a:t>We are wrapping up the writing and adaptations of the curriculums and beginning to pilot the curriculums at CILs </a:t>
            </a:r>
          </a:p>
          <a:p>
            <a:r>
              <a:rPr lang="en-US" dirty="0" smtClean="0"/>
              <a:t>We have recruited 4 pilot sites throughout the United States to help us pilot </a:t>
            </a:r>
          </a:p>
          <a:p>
            <a:r>
              <a:rPr lang="en-US" dirty="0" smtClean="0"/>
              <a:t>For the pilot we will have CILs recruit consumers for the program, have the work through the program, and then make changes to the content of the curriculums as needed </a:t>
            </a:r>
          </a:p>
          <a:p>
            <a:r>
              <a:rPr lang="en-US" dirty="0" smtClean="0"/>
              <a:t>The pilot for this project will last about 1.5 years (approximately) </a:t>
            </a:r>
            <a:endParaRPr lang="en-US" dirty="0"/>
          </a:p>
        </p:txBody>
      </p:sp>
      <p:pic>
        <p:nvPicPr>
          <p:cNvPr id="4098" name="Picture 2" descr="Graphic illustration of a group of people with different abiliti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4764" y="217033"/>
            <a:ext cx="3463430" cy="284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5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04107"/>
            <a:ext cx="9603275" cy="595993"/>
          </a:xfrm>
        </p:spPr>
        <p:txBody>
          <a:bodyPr>
            <a:normAutofit fontScale="90000"/>
          </a:bodyPr>
          <a:lstStyle/>
          <a:p>
            <a:pPr algn="ctr"/>
            <a:r>
              <a:rPr lang="en-US" dirty="0" smtClean="0"/>
              <a:t>Community Living skills </a:t>
            </a:r>
            <a:endParaRPr lang="en-US" dirty="0"/>
          </a:p>
        </p:txBody>
      </p:sp>
      <p:pic>
        <p:nvPicPr>
          <p:cNvPr id="4" name="Picture 3" descr="Screenshot of the Community Living Skills website homepage. "/>
          <p:cNvPicPr/>
          <p:nvPr/>
        </p:nvPicPr>
        <p:blipFill rotWithShape="1">
          <a:blip r:embed="rId2" cstate="email">
            <a:extLst>
              <a:ext uri="{28A0092B-C50C-407E-A947-70E740481C1C}">
                <a14:useLocalDpi xmlns:a14="http://schemas.microsoft.com/office/drawing/2010/main"/>
              </a:ext>
            </a:extLst>
          </a:blip>
          <a:srcRect/>
          <a:stretch/>
        </p:blipFill>
        <p:spPr bwMode="auto">
          <a:xfrm>
            <a:off x="1" y="800100"/>
            <a:ext cx="12192000" cy="605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477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Living skills sessions </a:t>
            </a:r>
            <a:endParaRPr lang="en-US" dirty="0"/>
          </a:p>
        </p:txBody>
      </p:sp>
      <p:sp>
        <p:nvSpPr>
          <p:cNvPr id="3" name="Content Placeholder 2"/>
          <p:cNvSpPr>
            <a:spLocks noGrp="1"/>
          </p:cNvSpPr>
          <p:nvPr>
            <p:ph idx="1"/>
          </p:nvPr>
        </p:nvSpPr>
        <p:spPr>
          <a:xfrm>
            <a:off x="1451579" y="1853753"/>
            <a:ext cx="9603275" cy="4220475"/>
          </a:xfrm>
        </p:spPr>
        <p:txBody>
          <a:bodyPr>
            <a:normAutofit fontScale="92500" lnSpcReduction="10000"/>
          </a:bodyPr>
          <a:lstStyle/>
          <a:p>
            <a:r>
              <a:rPr lang="en-US" dirty="0" smtClean="0"/>
              <a:t>Disability Identity </a:t>
            </a:r>
          </a:p>
          <a:p>
            <a:r>
              <a:rPr lang="en-US" dirty="0" smtClean="0"/>
              <a:t>Peer Support </a:t>
            </a:r>
          </a:p>
          <a:p>
            <a:r>
              <a:rPr lang="en-US" dirty="0" smtClean="0"/>
              <a:t>Self-advocacy </a:t>
            </a:r>
          </a:p>
          <a:p>
            <a:r>
              <a:rPr lang="en-US" dirty="0" smtClean="0"/>
              <a:t>Self-care </a:t>
            </a:r>
          </a:p>
          <a:p>
            <a:r>
              <a:rPr lang="en-US" dirty="0" smtClean="0"/>
              <a:t>Housing </a:t>
            </a:r>
          </a:p>
          <a:p>
            <a:r>
              <a:rPr lang="en-US" dirty="0" smtClean="0"/>
              <a:t>Technical Skills </a:t>
            </a:r>
          </a:p>
          <a:p>
            <a:r>
              <a:rPr lang="en-US" dirty="0" smtClean="0"/>
              <a:t>Budgeting &amp; Finance </a:t>
            </a:r>
          </a:p>
          <a:p>
            <a:r>
              <a:rPr lang="en-US" dirty="0" smtClean="0"/>
              <a:t>Transportation </a:t>
            </a:r>
          </a:p>
          <a:p>
            <a:r>
              <a:rPr lang="en-US" dirty="0" smtClean="0"/>
              <a:t>Time Use &amp; Management </a:t>
            </a:r>
            <a:endParaRPr lang="en-US" dirty="0"/>
          </a:p>
        </p:txBody>
      </p:sp>
      <p:pic>
        <p:nvPicPr>
          <p:cNvPr id="9" name="Picture 8" descr="A woman gets into a taxi.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6409" y="3610140"/>
            <a:ext cx="3403898" cy="2493577"/>
          </a:xfrm>
          <a:prstGeom prst="rect">
            <a:avLst/>
          </a:prstGeom>
          <a:effectLst>
            <a:softEdge rad="31750"/>
          </a:effectLst>
        </p:spPr>
      </p:pic>
      <p:pic>
        <p:nvPicPr>
          <p:cNvPr id="10" name="Picture 9" descr="People play waterballoon toss on the beach.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52915" y="1352700"/>
            <a:ext cx="3513232" cy="2353887"/>
          </a:xfrm>
          <a:prstGeom prst="rect">
            <a:avLst/>
          </a:prstGeom>
          <a:effectLst>
            <a:softEdge rad="31750"/>
          </a:effectLst>
        </p:spPr>
      </p:pic>
      <p:pic>
        <p:nvPicPr>
          <p:cNvPr id="11" name="Picture 10" descr="A woman using a power wheelchair gets into an accessible va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862" y="1352700"/>
            <a:ext cx="3441053" cy="2227951"/>
          </a:xfrm>
          <a:prstGeom prst="rect">
            <a:avLst/>
          </a:prstGeom>
          <a:effectLst>
            <a:softEdge rad="31750"/>
          </a:effectLst>
        </p:spPr>
      </p:pic>
      <p:pic>
        <p:nvPicPr>
          <p:cNvPr id="12" name="Picture 11" descr="Two women using power wheelchairs enjoy being outsid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30307" y="3501090"/>
            <a:ext cx="3782551" cy="2573138"/>
          </a:xfrm>
          <a:prstGeom prst="rect">
            <a:avLst/>
          </a:prstGeom>
          <a:effectLst>
            <a:softEdge rad="31750"/>
          </a:effectLst>
        </p:spPr>
      </p:pic>
      <p:pic>
        <p:nvPicPr>
          <p:cNvPr id="4" name="Picture 3" descr="Community Living Skills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7115" y="2263142"/>
            <a:ext cx="2198311" cy="2198311"/>
          </a:xfrm>
          <a:prstGeom prst="rect">
            <a:avLst/>
          </a:prstGeom>
          <a:effectLst>
            <a:softEdge rad="31750"/>
          </a:effectLst>
        </p:spPr>
      </p:pic>
    </p:spTree>
    <p:extLst>
      <p:ext uri="{BB962C8B-B14F-4D97-AF65-F5344CB8AC3E}">
        <p14:creationId xmlns:p14="http://schemas.microsoft.com/office/powerpoint/2010/main" val="322126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9808"/>
            <a:ext cx="9603275" cy="693964"/>
          </a:xfrm>
        </p:spPr>
        <p:txBody>
          <a:bodyPr>
            <a:normAutofit fontScale="90000"/>
          </a:bodyPr>
          <a:lstStyle/>
          <a:p>
            <a:pPr algn="ctr"/>
            <a:r>
              <a:rPr lang="en-US" dirty="0" smtClean="0"/>
              <a:t>Living Well in the Community </a:t>
            </a:r>
            <a:endParaRPr lang="en-US" dirty="0"/>
          </a:p>
        </p:txBody>
      </p:sp>
      <p:pic>
        <p:nvPicPr>
          <p:cNvPr id="4" name="Picture 3" descr="screenshot of the Living Well in the Community homepage. "/>
          <p:cNvPicPr/>
          <p:nvPr/>
        </p:nvPicPr>
        <p:blipFill rotWithShape="1">
          <a:blip r:embed="rId2" cstate="email">
            <a:extLst>
              <a:ext uri="{28A0092B-C50C-407E-A947-70E740481C1C}">
                <a14:useLocalDpi xmlns:a14="http://schemas.microsoft.com/office/drawing/2010/main"/>
              </a:ext>
            </a:extLst>
          </a:blip>
          <a:srcRect/>
          <a:stretch/>
        </p:blipFill>
        <p:spPr bwMode="auto">
          <a:xfrm>
            <a:off x="1068172" y="783772"/>
            <a:ext cx="9986682" cy="5244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8032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Well in the Community sessions </a:t>
            </a:r>
            <a:endParaRPr lang="en-US" dirty="0"/>
          </a:p>
        </p:txBody>
      </p:sp>
      <p:sp>
        <p:nvSpPr>
          <p:cNvPr id="3" name="Content Placeholder 2"/>
          <p:cNvSpPr>
            <a:spLocks noGrp="1"/>
          </p:cNvSpPr>
          <p:nvPr>
            <p:ph idx="1"/>
          </p:nvPr>
        </p:nvSpPr>
        <p:spPr>
          <a:xfrm>
            <a:off x="1681842" y="1853754"/>
            <a:ext cx="3184071" cy="4326610"/>
          </a:xfrm>
        </p:spPr>
        <p:txBody>
          <a:bodyPr>
            <a:normAutofit fontScale="92500" lnSpcReduction="20000"/>
          </a:bodyPr>
          <a:lstStyle/>
          <a:p>
            <a:r>
              <a:rPr lang="en-US" dirty="0" smtClean="0"/>
              <a:t>Goal Setting </a:t>
            </a:r>
          </a:p>
          <a:p>
            <a:r>
              <a:rPr lang="en-US" dirty="0" smtClean="0"/>
              <a:t>Building Support </a:t>
            </a:r>
          </a:p>
          <a:p>
            <a:r>
              <a:rPr lang="en-US" dirty="0" smtClean="0"/>
              <a:t>Healthy Reactions </a:t>
            </a:r>
          </a:p>
          <a:p>
            <a:r>
              <a:rPr lang="en-US" dirty="0" smtClean="0"/>
              <a:t>Staying On Course </a:t>
            </a:r>
          </a:p>
          <a:p>
            <a:r>
              <a:rPr lang="en-US" dirty="0" smtClean="0"/>
              <a:t>Healthy Communication </a:t>
            </a:r>
          </a:p>
          <a:p>
            <a:r>
              <a:rPr lang="en-US" dirty="0" smtClean="0"/>
              <a:t>Seeking Information </a:t>
            </a:r>
          </a:p>
          <a:p>
            <a:r>
              <a:rPr lang="en-US" dirty="0" smtClean="0"/>
              <a:t>Eating Well </a:t>
            </a:r>
          </a:p>
          <a:p>
            <a:r>
              <a:rPr lang="en-US" dirty="0" smtClean="0"/>
              <a:t>Physical Activity </a:t>
            </a:r>
          </a:p>
          <a:p>
            <a:r>
              <a:rPr lang="en-US" dirty="0" smtClean="0"/>
              <a:t>Advocacy </a:t>
            </a:r>
          </a:p>
          <a:p>
            <a:r>
              <a:rPr lang="en-US" dirty="0" smtClean="0"/>
              <a:t>Maintenance </a:t>
            </a:r>
            <a:endParaRPr lang="en-US" dirty="0"/>
          </a:p>
        </p:txBody>
      </p:sp>
      <p:pic>
        <p:nvPicPr>
          <p:cNvPr id="1026" name="Picture 2" descr="A man with a prosthetic arm sells ice cream from his ice cream truck at a farmers market.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5552" y="1508251"/>
            <a:ext cx="3656616" cy="24759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8" name="Picture 4" descr="People in an airpor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2468" y="4120056"/>
            <a:ext cx="3843145" cy="255394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5" name="Picture 4" descr="People participating in an all-abilities yoga clas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8914" y="1508251"/>
            <a:ext cx="3613086" cy="2410606"/>
          </a:xfrm>
          <a:prstGeom prst="rect">
            <a:avLst/>
          </a:prstGeom>
          <a:effectLst>
            <a:softEdge rad="31750"/>
          </a:effectLst>
        </p:spPr>
      </p:pic>
      <p:pic>
        <p:nvPicPr>
          <p:cNvPr id="6" name="Picture 5" descr="A person using a power wheelchair getting unloaded from an accessible van.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0133" y="4120056"/>
            <a:ext cx="3291831" cy="2553944"/>
          </a:xfrm>
          <a:prstGeom prst="rect">
            <a:avLst/>
          </a:prstGeom>
          <a:effectLst>
            <a:softEdge rad="31750"/>
          </a:effectLst>
        </p:spPr>
      </p:pic>
      <p:pic>
        <p:nvPicPr>
          <p:cNvPr id="4" name="Picture 3" descr="Living Well in the Community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6567" y="2597720"/>
            <a:ext cx="2237014" cy="2237014"/>
          </a:xfrm>
          <a:prstGeom prst="rect">
            <a:avLst/>
          </a:prstGeom>
          <a:effectLst>
            <a:softEdge rad="31750"/>
          </a:effectLst>
        </p:spPr>
      </p:pic>
    </p:spTree>
    <p:extLst>
      <p:ext uri="{BB962C8B-B14F-4D97-AF65-F5344CB8AC3E}">
        <p14:creationId xmlns:p14="http://schemas.microsoft.com/office/powerpoint/2010/main" val="3972773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14351"/>
            <a:ext cx="9603275" cy="906235"/>
          </a:xfrm>
        </p:spPr>
        <p:txBody>
          <a:bodyPr/>
          <a:lstStyle/>
          <a:p>
            <a:pPr algn="ctr"/>
            <a:r>
              <a:rPr lang="en-US" dirty="0" smtClean="0"/>
              <a:t>Next steps in the research process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Recruit Partners</a:t>
            </a:r>
          </a:p>
          <a:p>
            <a:pPr marL="457200" indent="-457200">
              <a:buFont typeface="+mj-lt"/>
              <a:buAutoNum type="arabicPeriod"/>
            </a:pPr>
            <a:r>
              <a:rPr lang="en-US" dirty="0" smtClean="0"/>
              <a:t>Form Development Teams </a:t>
            </a:r>
          </a:p>
          <a:p>
            <a:pPr marL="457200" indent="-457200">
              <a:buFont typeface="+mj-lt"/>
              <a:buAutoNum type="arabicPeriod"/>
            </a:pPr>
            <a:r>
              <a:rPr lang="en-US" dirty="0" smtClean="0"/>
              <a:t>Draft Curriculums </a:t>
            </a:r>
          </a:p>
          <a:p>
            <a:pPr marL="457200" indent="-457200">
              <a:buFont typeface="+mj-lt"/>
              <a:buAutoNum type="arabicPeriod"/>
            </a:pPr>
            <a:r>
              <a:rPr lang="en-US" dirty="0" smtClean="0"/>
              <a:t>Publish Drafts on Website (Screenshots earlier) </a:t>
            </a:r>
          </a:p>
          <a:p>
            <a:pPr marL="457200" indent="-457200">
              <a:buFont typeface="+mj-lt"/>
              <a:buAutoNum type="arabicPeriod"/>
            </a:pPr>
            <a:r>
              <a:rPr lang="en-US" dirty="0" smtClean="0"/>
              <a:t>Pilot the Content </a:t>
            </a:r>
          </a:p>
          <a:p>
            <a:pPr marL="457200" indent="-457200">
              <a:buFont typeface="+mj-lt"/>
              <a:buAutoNum type="arabicPeriod"/>
            </a:pPr>
            <a:r>
              <a:rPr lang="en-US" dirty="0" smtClean="0"/>
              <a:t>Evaluate the Curriculums to Demonstrate their Effectiveness (Evidence Based) </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835519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Excited to Begin with our </a:t>
            </a:r>
            <a:br>
              <a:rPr lang="en-US" dirty="0" smtClean="0"/>
            </a:br>
            <a:r>
              <a:rPr lang="en-US" dirty="0" smtClean="0"/>
              <a:t>pilot Sites &amp; Partners </a:t>
            </a:r>
            <a:endParaRPr lang="en-US" dirty="0"/>
          </a:p>
        </p:txBody>
      </p:sp>
      <p:sp>
        <p:nvSpPr>
          <p:cNvPr id="3" name="Content Placeholder 2"/>
          <p:cNvSpPr>
            <a:spLocks noGrp="1"/>
          </p:cNvSpPr>
          <p:nvPr>
            <p:ph idx="1"/>
          </p:nvPr>
        </p:nvSpPr>
        <p:spPr>
          <a:xfrm>
            <a:off x="808264" y="2015732"/>
            <a:ext cx="5568044" cy="3450613"/>
          </a:xfrm>
        </p:spPr>
        <p:txBody>
          <a:bodyPr>
            <a:normAutofit fontScale="92500" lnSpcReduction="10000"/>
          </a:bodyPr>
          <a:lstStyle/>
          <a:p>
            <a:r>
              <a:rPr lang="en-US" dirty="0" smtClean="0"/>
              <a:t>Gwen &amp; Josh at Alabama Disability Rights and Resources – Birmingham, AL </a:t>
            </a:r>
          </a:p>
          <a:p>
            <a:r>
              <a:rPr lang="en-US" dirty="0" err="1" smtClean="0"/>
              <a:t>Chanell</a:t>
            </a:r>
            <a:r>
              <a:rPr lang="en-US" dirty="0" smtClean="0"/>
              <a:t> &amp; Rob at Southeastern Minnesota CIL – Rochester, MN </a:t>
            </a:r>
          </a:p>
          <a:p>
            <a:r>
              <a:rPr lang="en-US" dirty="0" smtClean="0"/>
              <a:t>Stacey &amp; Leanne at Ability 360, - Phoenix, AZ </a:t>
            </a:r>
          </a:p>
          <a:p>
            <a:r>
              <a:rPr lang="en-US" dirty="0" smtClean="0"/>
              <a:t>Carole &amp; Luke at Alliance CIL – Edison, NJ </a:t>
            </a:r>
          </a:p>
        </p:txBody>
      </p:sp>
    </p:spTree>
    <p:extLst>
      <p:ext uri="{BB962C8B-B14F-4D97-AF65-F5344CB8AC3E}">
        <p14:creationId xmlns:p14="http://schemas.microsoft.com/office/powerpoint/2010/main" val="1135870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the programs be available? </a:t>
            </a:r>
            <a:endParaRPr lang="en-US" dirty="0"/>
          </a:p>
        </p:txBody>
      </p:sp>
      <p:sp>
        <p:nvSpPr>
          <p:cNvPr id="3" name="Content Placeholder 2"/>
          <p:cNvSpPr>
            <a:spLocks noGrp="1"/>
          </p:cNvSpPr>
          <p:nvPr>
            <p:ph idx="1"/>
          </p:nvPr>
        </p:nvSpPr>
        <p:spPr/>
        <p:txBody>
          <a:bodyPr/>
          <a:lstStyle/>
          <a:p>
            <a:r>
              <a:rPr lang="en-US" dirty="0" smtClean="0"/>
              <a:t>We hope to launch the programs after our evaluation of the programs in 2020</a:t>
            </a:r>
          </a:p>
          <a:p>
            <a:r>
              <a:rPr lang="en-US" dirty="0" smtClean="0"/>
              <a:t>Join us on Facebook to stay informed </a:t>
            </a:r>
          </a:p>
          <a:p>
            <a:r>
              <a:rPr lang="en-US" dirty="0" smtClean="0"/>
              <a:t>Join our Newsletter </a:t>
            </a:r>
          </a:p>
          <a:p>
            <a:r>
              <a:rPr lang="en-US" dirty="0" smtClean="0"/>
              <a:t>Check out our website for more details </a:t>
            </a:r>
            <a:endParaRPr lang="en-US" dirty="0"/>
          </a:p>
        </p:txBody>
      </p:sp>
      <p:pic>
        <p:nvPicPr>
          <p:cNvPr id="3074" name="Picture 2" descr="Graphic of two people with their arms around each oth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6834" y="3925963"/>
            <a:ext cx="2254402" cy="28759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aphic of a person walking while using a can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851" y="3925963"/>
            <a:ext cx="1932668" cy="28074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althy Community Living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1236" y="2326316"/>
            <a:ext cx="3817916" cy="381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3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Community Living Resources 	</a:t>
            </a:r>
            <a:endParaRPr lang="en-US" dirty="0"/>
          </a:p>
        </p:txBody>
      </p:sp>
      <p:sp>
        <p:nvSpPr>
          <p:cNvPr id="3" name="Content Placeholder 2"/>
          <p:cNvSpPr>
            <a:spLocks noGrp="1"/>
          </p:cNvSpPr>
          <p:nvPr>
            <p:ph idx="1"/>
          </p:nvPr>
        </p:nvSpPr>
        <p:spPr>
          <a:xfrm>
            <a:off x="1451579" y="2015733"/>
            <a:ext cx="9603275" cy="3013468"/>
          </a:xfrm>
        </p:spPr>
        <p:txBody>
          <a:bodyPr>
            <a:normAutofit fontScale="92500"/>
          </a:bodyPr>
          <a:lstStyle/>
          <a:p>
            <a:r>
              <a:rPr lang="en-US" dirty="0" smtClean="0"/>
              <a:t>Website: </a:t>
            </a:r>
            <a:r>
              <a:rPr lang="en-US" dirty="0" smtClean="0">
                <a:hlinkClick r:id="rId2"/>
              </a:rPr>
              <a:t>www.healthycommunityliving.com</a:t>
            </a:r>
            <a:endParaRPr lang="en-US" dirty="0" smtClean="0"/>
          </a:p>
          <a:p>
            <a:r>
              <a:rPr lang="en-US" dirty="0"/>
              <a:t>Newsletter: </a:t>
            </a:r>
            <a:r>
              <a:rPr lang="en-US" dirty="0">
                <a:hlinkClick r:id="rId3"/>
              </a:rPr>
              <a:t>http://</a:t>
            </a:r>
            <a:r>
              <a:rPr lang="en-US" dirty="0" smtClean="0">
                <a:hlinkClick r:id="rId3"/>
              </a:rPr>
              <a:t>healthycommunityliving.com/get-involved.html</a:t>
            </a:r>
            <a:endParaRPr lang="en-US" dirty="0" smtClean="0"/>
          </a:p>
          <a:p>
            <a:r>
              <a:rPr lang="en-US" dirty="0"/>
              <a:t>Flickr: </a:t>
            </a:r>
            <a:r>
              <a:rPr lang="en-US" dirty="0">
                <a:hlinkClick r:id="rId4"/>
              </a:rPr>
              <a:t>https://www.flickr.com/groups/healthycommunityliving</a:t>
            </a:r>
            <a:r>
              <a:rPr lang="en-US" dirty="0" smtClean="0">
                <a:hlinkClick r:id="rId4"/>
              </a:rPr>
              <a:t>/</a:t>
            </a:r>
            <a:endParaRPr lang="en-US" dirty="0" smtClean="0"/>
          </a:p>
          <a:p>
            <a:r>
              <a:rPr lang="en-US" dirty="0"/>
              <a:t>Facebook: </a:t>
            </a:r>
            <a:r>
              <a:rPr lang="en-US" dirty="0">
                <a:hlinkClick r:id="rId5"/>
              </a:rPr>
              <a:t>https://www.facebook.com/HealthyCommunityLiving</a:t>
            </a:r>
            <a:r>
              <a:rPr lang="en-US" dirty="0" smtClean="0">
                <a:hlinkClick r:id="rId5"/>
              </a:rPr>
              <a:t>/</a:t>
            </a:r>
            <a:r>
              <a:rPr lang="en-US" dirty="0" smtClean="0"/>
              <a:t> </a:t>
            </a:r>
          </a:p>
          <a:p>
            <a:r>
              <a:rPr lang="en-US" dirty="0"/>
              <a:t>Twitter: </a:t>
            </a:r>
            <a:r>
              <a:rPr lang="en-US" dirty="0">
                <a:hlinkClick r:id="rId6"/>
              </a:rPr>
              <a:t>https://</a:t>
            </a:r>
            <a:r>
              <a:rPr lang="en-US" dirty="0" smtClean="0">
                <a:hlinkClick r:id="rId6"/>
              </a:rPr>
              <a:t>twitter.com/WeAreHCL</a:t>
            </a:r>
            <a:endParaRPr lang="en-US" dirty="0" smtClean="0"/>
          </a:p>
          <a:p>
            <a:r>
              <a:rPr lang="en-US" dirty="0" smtClean="0"/>
              <a:t>Email us: </a:t>
            </a:r>
            <a:r>
              <a:rPr lang="en-US" dirty="0" smtClean="0">
                <a:hlinkClick r:id="rId7"/>
              </a:rPr>
              <a:t>healthycommunityliving@mso.umt.edu</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187403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19685" y="730860"/>
            <a:ext cx="7620917" cy="2541431"/>
          </a:xfrm>
        </p:spPr>
        <p:txBody>
          <a:bodyPr>
            <a:noAutofit/>
          </a:bodyPr>
          <a:lstStyle/>
          <a:p>
            <a:endParaRPr lang="en-US" sz="6300" dirty="0"/>
          </a:p>
        </p:txBody>
      </p:sp>
      <p:sp>
        <p:nvSpPr>
          <p:cNvPr id="5" name="Subtitle 4"/>
          <p:cNvSpPr>
            <a:spLocks noGrp="1"/>
          </p:cNvSpPr>
          <p:nvPr>
            <p:ph type="subTitle" idx="1"/>
          </p:nvPr>
        </p:nvSpPr>
        <p:spPr>
          <a:xfrm>
            <a:off x="3562521" y="3081578"/>
            <a:ext cx="7620917" cy="977621"/>
          </a:xfrm>
        </p:spPr>
        <p:txBody>
          <a:bodyPr>
            <a:normAutofit/>
          </a:bodyPr>
          <a:lstStyle/>
          <a:p>
            <a:endParaRPr lang="en-US" sz="3200" dirty="0"/>
          </a:p>
        </p:txBody>
      </p:sp>
      <p:pic>
        <p:nvPicPr>
          <p:cNvPr id="3" name="Picture 2" descr="Rural Disabililty Resource Library logo">
            <a:extLst>
              <a:ext uri="{FF2B5EF4-FFF2-40B4-BE49-F238E27FC236}">
                <a16:creationId xmlns="" xmlns:a16="http://schemas.microsoft.com/office/drawing/2014/main" id="{A120C909-C47A-426E-BD46-F2CD8F67B2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730860"/>
            <a:ext cx="8991600" cy="4103858"/>
          </a:xfrm>
          <a:prstGeom prst="rect">
            <a:avLst/>
          </a:prstGeom>
        </p:spPr>
      </p:pic>
    </p:spTree>
    <p:extLst>
      <p:ext uri="{BB962C8B-B14F-4D97-AF65-F5344CB8AC3E}">
        <p14:creationId xmlns:p14="http://schemas.microsoft.com/office/powerpoint/2010/main" val="1380147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300" dirty="0" smtClean="0"/>
              <a:t>Advocacy skill building toolkit</a:t>
            </a:r>
            <a:endParaRPr lang="en-US" sz="6300" dirty="0"/>
          </a:p>
        </p:txBody>
      </p:sp>
      <p:sp>
        <p:nvSpPr>
          <p:cNvPr id="5" name="Subtitle 4"/>
          <p:cNvSpPr>
            <a:spLocks noGrp="1"/>
          </p:cNvSpPr>
          <p:nvPr>
            <p:ph type="subTitle" idx="1"/>
          </p:nvPr>
        </p:nvSpPr>
        <p:spPr/>
        <p:txBody>
          <a:bodyPr>
            <a:normAutofit/>
          </a:bodyPr>
          <a:lstStyle/>
          <a:p>
            <a:r>
              <a:rPr lang="en-US" sz="3200" dirty="0" smtClean="0"/>
              <a:t>Introducing advocacy through </a:t>
            </a:r>
            <a:r>
              <a:rPr lang="en-US" sz="3200" dirty="0" err="1" smtClean="0"/>
              <a:t>improv</a:t>
            </a:r>
            <a:r>
              <a:rPr lang="en-US" sz="3200" dirty="0" smtClean="0"/>
              <a:t> and practice</a:t>
            </a:r>
            <a:endParaRPr lang="en-US" sz="3200" dirty="0"/>
          </a:p>
        </p:txBody>
      </p:sp>
    </p:spTree>
    <p:extLst>
      <p:ext uri="{BB962C8B-B14F-4D97-AF65-F5344CB8AC3E}">
        <p14:creationId xmlns:p14="http://schemas.microsoft.com/office/powerpoint/2010/main" val="12774783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amily picture of a woman, a man using a wheelchair, and a young man. ">
            <a:extLst>
              <a:ext uri="{FF2B5EF4-FFF2-40B4-BE49-F238E27FC236}">
                <a16:creationId xmlns="" xmlns:a16="http://schemas.microsoft.com/office/drawing/2014/main" id="{ADD6C1DE-5B56-4E63-A17E-97F5A157F3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6" y="1167809"/>
            <a:ext cx="3659372" cy="365937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 xmlns:a16="http://schemas.microsoft.com/office/drawing/2014/main" id="{1C864006-2550-4AD9-8AEF-F361B7DE09B3}"/>
              </a:ext>
            </a:extLst>
          </p:cNvPr>
          <p:cNvSpPr txBox="1"/>
          <p:nvPr/>
        </p:nvSpPr>
        <p:spPr>
          <a:xfrm>
            <a:off x="308344" y="5082363"/>
            <a:ext cx="2923954" cy="954107"/>
          </a:xfrm>
          <a:prstGeom prst="rect">
            <a:avLst/>
          </a:prstGeom>
          <a:solidFill>
            <a:schemeClr val="accent1"/>
          </a:solidFill>
        </p:spPr>
        <p:txBody>
          <a:bodyPr wrap="square" rtlCol="0">
            <a:spAutoFit/>
          </a:bodyPr>
          <a:lstStyle/>
          <a:p>
            <a:pPr algn="ctr"/>
            <a:r>
              <a:rPr lang="en-US" sz="2800" dirty="0">
                <a:solidFill>
                  <a:schemeClr val="bg1"/>
                </a:solidFill>
              </a:rPr>
              <a:t>Individuals &amp; Families</a:t>
            </a:r>
          </a:p>
        </p:txBody>
      </p:sp>
      <p:pic>
        <p:nvPicPr>
          <p:cNvPr id="9" name="Picture 8" descr="A group of people in an office. ">
            <a:extLst>
              <a:ext uri="{FF2B5EF4-FFF2-40B4-BE49-F238E27FC236}">
                <a16:creationId xmlns="" xmlns:a16="http://schemas.microsoft.com/office/drawing/2014/main" id="{DA2E82F9-BDCF-45A2-B15F-D1C7F4BC5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167" y="1167809"/>
            <a:ext cx="3659372" cy="365937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 xmlns:a16="http://schemas.microsoft.com/office/drawing/2014/main" id="{B703F965-C8CC-4890-A46D-5D72A2F8685A}"/>
              </a:ext>
            </a:extLst>
          </p:cNvPr>
          <p:cNvSpPr txBox="1"/>
          <p:nvPr/>
        </p:nvSpPr>
        <p:spPr>
          <a:xfrm>
            <a:off x="4003876" y="5023345"/>
            <a:ext cx="2923954" cy="954107"/>
          </a:xfrm>
          <a:prstGeom prst="rect">
            <a:avLst/>
          </a:prstGeom>
          <a:solidFill>
            <a:schemeClr val="accent1"/>
          </a:solidFill>
        </p:spPr>
        <p:txBody>
          <a:bodyPr wrap="square" rtlCol="0">
            <a:spAutoFit/>
          </a:bodyPr>
          <a:lstStyle/>
          <a:p>
            <a:pPr algn="ctr"/>
            <a:r>
              <a:rPr lang="en-US" sz="2800" dirty="0">
                <a:solidFill>
                  <a:schemeClr val="bg1"/>
                </a:solidFill>
              </a:rPr>
              <a:t>Service </a:t>
            </a:r>
          </a:p>
          <a:p>
            <a:pPr algn="ctr"/>
            <a:r>
              <a:rPr lang="en-US" sz="2800" dirty="0">
                <a:solidFill>
                  <a:schemeClr val="bg1"/>
                </a:solidFill>
              </a:rPr>
              <a:t>Providers</a:t>
            </a:r>
          </a:p>
        </p:txBody>
      </p:sp>
      <p:pic>
        <p:nvPicPr>
          <p:cNvPr id="5" name="Picture 4" descr="A man in a suit talks to another man about avocacy issues. ">
            <a:extLst>
              <a:ext uri="{FF2B5EF4-FFF2-40B4-BE49-F238E27FC236}">
                <a16:creationId xmlns="" xmlns:a16="http://schemas.microsoft.com/office/drawing/2014/main" id="{2B9515F5-339B-402E-99CA-D5A1918A15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4032" y="1167809"/>
            <a:ext cx="3659372" cy="365937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 xmlns:a16="http://schemas.microsoft.com/office/drawing/2014/main" id="{5EB69D78-76DC-4EE1-92F4-ED3F1F2A2D2F}"/>
              </a:ext>
            </a:extLst>
          </p:cNvPr>
          <p:cNvSpPr txBox="1"/>
          <p:nvPr/>
        </p:nvSpPr>
        <p:spPr>
          <a:xfrm>
            <a:off x="7699408" y="5082362"/>
            <a:ext cx="2923954" cy="954107"/>
          </a:xfrm>
          <a:prstGeom prst="rect">
            <a:avLst/>
          </a:prstGeom>
          <a:solidFill>
            <a:schemeClr val="accent1"/>
          </a:solidFill>
        </p:spPr>
        <p:txBody>
          <a:bodyPr wrap="square" rtlCol="0">
            <a:spAutoFit/>
          </a:bodyPr>
          <a:lstStyle/>
          <a:p>
            <a:pPr algn="ctr"/>
            <a:r>
              <a:rPr lang="en-US" sz="2800" dirty="0">
                <a:solidFill>
                  <a:schemeClr val="bg1"/>
                </a:solidFill>
              </a:rPr>
              <a:t>Policy Makers </a:t>
            </a:r>
          </a:p>
          <a:p>
            <a:pPr algn="ctr"/>
            <a:r>
              <a:rPr lang="en-US" sz="2800" dirty="0">
                <a:solidFill>
                  <a:schemeClr val="bg1"/>
                </a:solidFill>
              </a:rPr>
              <a:t>&amp; Advocates</a:t>
            </a:r>
          </a:p>
        </p:txBody>
      </p:sp>
    </p:spTree>
    <p:extLst>
      <p:ext uri="{BB962C8B-B14F-4D97-AF65-F5344CB8AC3E}">
        <p14:creationId xmlns:p14="http://schemas.microsoft.com/office/powerpoint/2010/main" val="21226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ural Disability Resource Library. RuralDisabilityLibrary.org. ">
            <a:extLst>
              <a:ext uri="{FF2B5EF4-FFF2-40B4-BE49-F238E27FC236}">
                <a16:creationId xmlns="" xmlns:a16="http://schemas.microsoft.com/office/drawing/2014/main" id="{5DF3530C-06B7-4905-BBF4-9D973E0E2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9008" y="1143519"/>
            <a:ext cx="8197756" cy="3741540"/>
          </a:xfrm>
          <a:prstGeom prst="rect">
            <a:avLst/>
          </a:prstGeom>
        </p:spPr>
      </p:pic>
    </p:spTree>
    <p:extLst>
      <p:ext uri="{BB962C8B-B14F-4D97-AF65-F5344CB8AC3E}">
        <p14:creationId xmlns:p14="http://schemas.microsoft.com/office/powerpoint/2010/main" val="1426271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solidFill>
              </a:rPr>
              <a:t>Get involved!</a:t>
            </a:r>
          </a:p>
        </p:txBody>
      </p:sp>
      <p:sp>
        <p:nvSpPr>
          <p:cNvPr id="3" name="Content Placeholder 2"/>
          <p:cNvSpPr>
            <a:spLocks noGrp="1"/>
          </p:cNvSpPr>
          <p:nvPr>
            <p:ph idx="1"/>
          </p:nvPr>
        </p:nvSpPr>
        <p:spPr/>
        <p:txBody>
          <a:bodyPr>
            <a:normAutofit/>
          </a:bodyPr>
          <a:lstStyle/>
          <a:p>
            <a:r>
              <a:rPr lang="en-US" sz="3600" dirty="0"/>
              <a:t>Testimonials</a:t>
            </a:r>
          </a:p>
          <a:p>
            <a:r>
              <a:rPr lang="en-US" sz="3600" dirty="0"/>
              <a:t>Send feedback</a:t>
            </a:r>
          </a:p>
          <a:p>
            <a:r>
              <a:rPr lang="en-US" sz="3600" dirty="0"/>
              <a:t>Suggest other resources!</a:t>
            </a:r>
          </a:p>
        </p:txBody>
      </p:sp>
    </p:spTree>
    <p:extLst>
      <p:ext uri="{BB962C8B-B14F-4D97-AF65-F5344CB8AC3E}">
        <p14:creationId xmlns:p14="http://schemas.microsoft.com/office/powerpoint/2010/main" val="1123418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066" y="3941805"/>
            <a:ext cx="9603275" cy="1049235"/>
          </a:xfrm>
        </p:spPr>
        <p:txBody>
          <a:bodyPr>
            <a:normAutofit/>
          </a:bodyPr>
          <a:lstStyle/>
          <a:p>
            <a:pPr algn="ctr"/>
            <a:r>
              <a:rPr lang="en-US" sz="6000" dirty="0">
                <a:solidFill>
                  <a:schemeClr val="accent1"/>
                </a:solidFill>
              </a:rPr>
              <a:t>Thank you!</a:t>
            </a:r>
          </a:p>
        </p:txBody>
      </p:sp>
      <p:sp>
        <p:nvSpPr>
          <p:cNvPr id="3" name="Content Placeholder 2"/>
          <p:cNvSpPr>
            <a:spLocks noGrp="1"/>
          </p:cNvSpPr>
          <p:nvPr>
            <p:ph idx="1"/>
          </p:nvPr>
        </p:nvSpPr>
        <p:spPr>
          <a:xfrm>
            <a:off x="1461518" y="4948894"/>
            <a:ext cx="8934812" cy="717752"/>
          </a:xfrm>
        </p:spPr>
        <p:txBody>
          <a:bodyPr>
            <a:normAutofit/>
          </a:bodyPr>
          <a:lstStyle/>
          <a:p>
            <a:pPr marL="0" indent="0" algn="ctr">
              <a:buNone/>
            </a:pPr>
            <a:r>
              <a:rPr lang="en-US" sz="3600" dirty="0"/>
              <a:t>Kerry Morse: </a:t>
            </a:r>
            <a:r>
              <a:rPr lang="en-US" sz="3600" dirty="0">
                <a:hlinkClick r:id="rId2"/>
              </a:rPr>
              <a:t>kerry.morse@mso.umt.edu</a:t>
            </a:r>
            <a:r>
              <a:rPr lang="en-US" sz="3600" dirty="0"/>
              <a:t> </a:t>
            </a:r>
          </a:p>
        </p:txBody>
      </p:sp>
    </p:spTree>
    <p:extLst>
      <p:ext uri="{BB962C8B-B14F-4D97-AF65-F5344CB8AC3E}">
        <p14:creationId xmlns:p14="http://schemas.microsoft.com/office/powerpoint/2010/main" val="810319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Tree>
    <p:extLst>
      <p:ext uri="{BB962C8B-B14F-4D97-AF65-F5344CB8AC3E}">
        <p14:creationId xmlns:p14="http://schemas.microsoft.com/office/powerpoint/2010/main" val="1772292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normAutofit/>
          </a:bodyPr>
          <a:lstStyle/>
          <a:p>
            <a:r>
              <a:rPr lang="en-US" dirty="0" smtClean="0"/>
              <a:t>Ask</a:t>
            </a:r>
          </a:p>
          <a:p>
            <a:r>
              <a:rPr lang="en-US" dirty="0" smtClean="0"/>
              <a:t>Explore</a:t>
            </a:r>
          </a:p>
          <a:p>
            <a:r>
              <a:rPr lang="en-US" dirty="0" smtClean="0"/>
              <a:t>Share </a:t>
            </a:r>
          </a:p>
          <a:p>
            <a:r>
              <a:rPr lang="en-US" dirty="0" smtClean="0"/>
              <a:t>Engage</a:t>
            </a:r>
          </a:p>
          <a:p>
            <a:r>
              <a:rPr lang="en-US" dirty="0" smtClean="0"/>
              <a:t>Learn</a:t>
            </a:r>
          </a:p>
          <a:p>
            <a:r>
              <a:rPr lang="en-US" b="1" dirty="0" smtClean="0"/>
              <a:t>Visit our vendor table, </a:t>
            </a:r>
            <a:r>
              <a:rPr lang="en-US" dirty="0" smtClean="0"/>
              <a:t>and engage with us about questions and potential answers that matter for real people in real places in rural America.</a:t>
            </a:r>
          </a:p>
          <a:p>
            <a:endParaRPr lang="en-US" dirty="0" smtClean="0"/>
          </a:p>
        </p:txBody>
      </p:sp>
    </p:spTree>
    <p:extLst>
      <p:ext uri="{BB962C8B-B14F-4D97-AF65-F5344CB8AC3E}">
        <p14:creationId xmlns:p14="http://schemas.microsoft.com/office/powerpoint/2010/main" val="2755653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000" dirty="0" smtClean="0"/>
              <a:t>Acknowledgements </a:t>
            </a:r>
            <a:endParaRPr lang="en-US" sz="4000" dirty="0"/>
          </a:p>
        </p:txBody>
      </p:sp>
      <p:sp>
        <p:nvSpPr>
          <p:cNvPr id="2" name="TextBox 1"/>
          <p:cNvSpPr txBox="1"/>
          <p:nvPr/>
        </p:nvSpPr>
        <p:spPr>
          <a:xfrm>
            <a:off x="3433935" y="3871912"/>
            <a:ext cx="8653290" cy="2062103"/>
          </a:xfrm>
          <a:prstGeom prst="rect">
            <a:avLst/>
          </a:prstGeom>
          <a:noFill/>
        </p:spPr>
        <p:txBody>
          <a:bodyPr wrap="square" rtlCol="0">
            <a:spAutoFit/>
          </a:bodyPr>
          <a:lstStyle/>
          <a:p>
            <a:r>
              <a:rPr lang="en-US" sz="1600" dirty="0" smtClean="0"/>
              <a:t>RTC:Rural research is funded by National Institute on Disability, Independent Living, and Rehabilitation Research (NIDILRR) Grant No. 90RT5025. </a:t>
            </a:r>
          </a:p>
          <a:p>
            <a:endParaRPr lang="en-US" sz="1600" dirty="0" smtClean="0"/>
          </a:p>
          <a:p>
            <a:r>
              <a:rPr lang="en-US" sz="1600" dirty="0" smtClean="0"/>
              <a:t>Healthy Community Living is funded by NIDILRR Grant </a:t>
            </a:r>
            <a:r>
              <a:rPr lang="en-US" sz="1600" dirty="0"/>
              <a:t>No. </a:t>
            </a:r>
            <a:r>
              <a:rPr lang="en-US" sz="1600" dirty="0" smtClean="0"/>
              <a:t>90DP0073.</a:t>
            </a:r>
          </a:p>
          <a:p>
            <a:endParaRPr lang="en-US" sz="1600" dirty="0" smtClean="0"/>
          </a:p>
          <a:p>
            <a:r>
              <a:rPr lang="en-US" sz="1600" dirty="0"/>
              <a:t>NIDILRR is a Center within the Administration for </a:t>
            </a:r>
            <a:r>
              <a:rPr lang="en-US" sz="1600" dirty="0" smtClean="0"/>
              <a:t>Community </a:t>
            </a:r>
            <a:r>
              <a:rPr lang="en-US" sz="1600" dirty="0"/>
              <a:t>Living </a:t>
            </a:r>
            <a:r>
              <a:rPr lang="en-US" sz="1600" dirty="0" smtClean="0"/>
              <a:t>and </a:t>
            </a:r>
            <a:r>
              <a:rPr lang="en-US" sz="1600" dirty="0"/>
              <a:t>Department of Health and Human </a:t>
            </a:r>
            <a:r>
              <a:rPr lang="en-US" sz="1600" dirty="0" smtClean="0"/>
              <a:t>Services. </a:t>
            </a:r>
            <a:r>
              <a:rPr lang="en-US" sz="1600" dirty="0"/>
              <a:t>The contents do not necessarily represent </a:t>
            </a:r>
            <a:r>
              <a:rPr lang="en-US" sz="1600" dirty="0" smtClean="0"/>
              <a:t>the </a:t>
            </a:r>
            <a:r>
              <a:rPr lang="en-US" sz="1600" dirty="0"/>
              <a:t>policy of NIDILRR, ACL, or HHS, and you should not assume endorsement by the Federal Government. </a:t>
            </a:r>
          </a:p>
        </p:txBody>
      </p:sp>
    </p:spTree>
    <p:extLst>
      <p:ext uri="{BB962C8B-B14F-4D97-AF65-F5344CB8AC3E}">
        <p14:creationId xmlns:p14="http://schemas.microsoft.com/office/powerpoint/2010/main" val="258786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history</a:t>
            </a:r>
            <a:endParaRPr lang="en-US" dirty="0"/>
          </a:p>
        </p:txBody>
      </p:sp>
      <p:sp>
        <p:nvSpPr>
          <p:cNvPr id="3" name="Content Placeholder 2"/>
          <p:cNvSpPr>
            <a:spLocks noGrp="1"/>
          </p:cNvSpPr>
          <p:nvPr>
            <p:ph idx="1"/>
          </p:nvPr>
        </p:nvSpPr>
        <p:spPr/>
        <p:txBody>
          <a:bodyPr>
            <a:normAutofit/>
          </a:bodyPr>
          <a:lstStyle/>
          <a:p>
            <a:r>
              <a:rPr lang="en-US" dirty="0" smtClean="0"/>
              <a:t>Community Leadership project from early 80s</a:t>
            </a:r>
          </a:p>
          <a:p>
            <a:r>
              <a:rPr lang="en-US" dirty="0" smtClean="0"/>
              <a:t>Tools included: </a:t>
            </a:r>
          </a:p>
          <a:p>
            <a:pPr lvl="1"/>
            <a:r>
              <a:rPr lang="en-US" dirty="0" smtClean="0"/>
              <a:t>How to write letters to the editor, public officials</a:t>
            </a:r>
          </a:p>
          <a:p>
            <a:pPr lvl="1"/>
            <a:r>
              <a:rPr lang="en-US" dirty="0" smtClean="0"/>
              <a:t>How to provide personal testimony</a:t>
            </a:r>
          </a:p>
          <a:p>
            <a:pPr lvl="1"/>
            <a:r>
              <a:rPr lang="en-US" dirty="0" smtClean="0"/>
              <a:t>Etiquette guidelines for consumer group advocacy </a:t>
            </a:r>
          </a:p>
          <a:p>
            <a:pPr lvl="1"/>
            <a:r>
              <a:rPr lang="en-US" dirty="0" smtClean="0"/>
              <a:t>Guidelines and recommendations for involving people with disabilities as active members of advisory groups</a:t>
            </a:r>
          </a:p>
          <a:p>
            <a:pPr lvl="1"/>
            <a:endParaRPr lang="en-US" dirty="0" smtClean="0"/>
          </a:p>
          <a:p>
            <a:pPr lvl="1"/>
            <a:endParaRPr lang="en-US" dirty="0" smtClean="0"/>
          </a:p>
          <a:p>
            <a:endParaRPr lang="en-US" dirty="0"/>
          </a:p>
        </p:txBody>
      </p:sp>
      <p:pic>
        <p:nvPicPr>
          <p:cNvPr id="4" name="Content Placeholder 7" descr="Three people stand in front of the steps of a state captiol building. "/>
          <p:cNvPicPr>
            <a:picLocks noGrp="1"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8230929" y="482846"/>
            <a:ext cx="2823925" cy="325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578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these tools and resources useful?</a:t>
            </a:r>
            <a:endParaRPr lang="en-US" dirty="0"/>
          </a:p>
        </p:txBody>
      </p:sp>
      <p:sp>
        <p:nvSpPr>
          <p:cNvPr id="3" name="Content Placeholder 2"/>
          <p:cNvSpPr>
            <a:spLocks noGrp="1"/>
          </p:cNvSpPr>
          <p:nvPr>
            <p:ph idx="1"/>
          </p:nvPr>
        </p:nvSpPr>
        <p:spPr/>
        <p:txBody>
          <a:bodyPr/>
          <a:lstStyle/>
          <a:p>
            <a:r>
              <a:rPr lang="en-US" dirty="0" smtClean="0"/>
              <a:t>Yes!</a:t>
            </a:r>
          </a:p>
          <a:p>
            <a:r>
              <a:rPr lang="en-US" dirty="0" smtClean="0"/>
              <a:t>But… Can they be better? </a:t>
            </a:r>
          </a:p>
          <a:p>
            <a:pPr lvl="2"/>
            <a:r>
              <a:rPr lang="en-US" dirty="0" smtClean="0"/>
              <a:t>Updates? </a:t>
            </a:r>
          </a:p>
          <a:p>
            <a:pPr lvl="2"/>
            <a:r>
              <a:rPr lang="en-US" dirty="0" smtClean="0"/>
              <a:t>Expansion? </a:t>
            </a:r>
          </a:p>
          <a:p>
            <a:pPr marL="0" indent="0">
              <a:buNone/>
            </a:pPr>
            <a:endParaRPr lang="en-US" dirty="0" smtClean="0"/>
          </a:p>
          <a:p>
            <a:endParaRPr lang="en-US" dirty="0" smtClean="0"/>
          </a:p>
        </p:txBody>
      </p:sp>
      <p:pic>
        <p:nvPicPr>
          <p:cNvPr id="6" name="Picture 5" descr="Two young men, one using a powerchair, work on a desktop computer.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3216" y="2323809"/>
            <a:ext cx="3900950" cy="2599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899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a:xfrm>
            <a:off x="1451580" y="2015732"/>
            <a:ext cx="4158584" cy="3450613"/>
          </a:xfrm>
        </p:spPr>
        <p:txBody>
          <a:bodyPr/>
          <a:lstStyle/>
          <a:p>
            <a:r>
              <a:rPr lang="en-US" dirty="0" smtClean="0"/>
              <a:t>DO IT!</a:t>
            </a:r>
          </a:p>
          <a:p>
            <a:r>
              <a:rPr lang="en-US" dirty="0" smtClean="0"/>
              <a:t>Need for training to engage youth/emerging IL leaders </a:t>
            </a:r>
          </a:p>
        </p:txBody>
      </p:sp>
      <p:pic>
        <p:nvPicPr>
          <p:cNvPr id="4" name="Picture 3" descr="Group of seven youth and emerging IL leaders smile at the camera at the APRIL 2016 youth conference.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8071" y="2221763"/>
            <a:ext cx="4558937" cy="3038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5488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Custom 1">
      <a:dk1>
        <a:sysClr val="windowText" lastClr="000000"/>
      </a:dk1>
      <a:lt1>
        <a:sysClr val="window" lastClr="FFFFFF"/>
      </a:lt1>
      <a:dk2>
        <a:srgbClr val="454545"/>
      </a:dk2>
      <a:lt2>
        <a:srgbClr val="DFDBD5"/>
      </a:lt2>
      <a:accent1>
        <a:srgbClr val="5E001D"/>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1983</TotalTime>
  <Words>3043</Words>
  <Application>Microsoft Office PowerPoint</Application>
  <PresentationFormat>Widescreen</PresentationFormat>
  <Paragraphs>426</Paragraphs>
  <Slides>66</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Arial</vt:lpstr>
      <vt:lpstr>Calibri</vt:lpstr>
      <vt:lpstr>Calibri Light</vt:lpstr>
      <vt:lpstr>Gill Sans MT</vt:lpstr>
      <vt:lpstr>Times New Roman</vt:lpstr>
      <vt:lpstr>Gallery</vt:lpstr>
      <vt:lpstr>Office Theme</vt:lpstr>
      <vt:lpstr>Asking questions leads to solutions</vt:lpstr>
      <vt:lpstr>Why do we ask questions?</vt:lpstr>
      <vt:lpstr>What do you do with the answers to the questions you ask?</vt:lpstr>
      <vt:lpstr>RTC:Rural does this through research and development projects</vt:lpstr>
      <vt:lpstr>A review of tools and resources</vt:lpstr>
      <vt:lpstr>Advocacy skill building toolkit</vt:lpstr>
      <vt:lpstr>A bit of history</vt:lpstr>
      <vt:lpstr>Were these tools and resources useful?</vt:lpstr>
      <vt:lpstr>feedback</vt:lpstr>
      <vt:lpstr>We explored opportunities with partners</vt:lpstr>
      <vt:lpstr>Possible answers and solutions</vt:lpstr>
      <vt:lpstr>Why Improv? </vt:lpstr>
      <vt:lpstr>Quote- Mike beers</vt:lpstr>
      <vt:lpstr>Quote- John Howard</vt:lpstr>
      <vt:lpstr>Collaborative testing</vt:lpstr>
      <vt:lpstr>Collaborative development </vt:lpstr>
      <vt:lpstr>What’s in the toolkit?</vt:lpstr>
      <vt:lpstr>Tell us what you think!</vt:lpstr>
      <vt:lpstr>Maps and Disability Data finder:  Accessing and Using Rural Disability Data </vt:lpstr>
      <vt:lpstr>Data, definitions and delays</vt:lpstr>
      <vt:lpstr>So what’s the point?</vt:lpstr>
      <vt:lpstr>Maps and data visualization!</vt:lpstr>
      <vt:lpstr>Finding data for your county</vt:lpstr>
      <vt:lpstr>For more Information:</vt:lpstr>
      <vt:lpstr>Living And Working Well With A Disability</vt:lpstr>
      <vt:lpstr>Independent living &amp; health promotion</vt:lpstr>
      <vt:lpstr>Living well with a disability</vt:lpstr>
      <vt:lpstr>Is this a useful tool?</vt:lpstr>
      <vt:lpstr>Working well with a disability</vt:lpstr>
      <vt:lpstr>Is this a useful tool?</vt:lpstr>
      <vt:lpstr>expanding the impact</vt:lpstr>
      <vt:lpstr>Meeting changing needs</vt:lpstr>
      <vt:lpstr>Living well facilitator training website</vt:lpstr>
      <vt:lpstr>Technical assistance webinars</vt:lpstr>
      <vt:lpstr>Resources</vt:lpstr>
      <vt:lpstr>Rural Employment</vt:lpstr>
      <vt:lpstr>Vocational Rehabilitation</vt:lpstr>
      <vt:lpstr>Increasing Counselor-consumer contact</vt:lpstr>
      <vt:lpstr>PowerPoint Presentation</vt:lpstr>
      <vt:lpstr>Increasing rural Employment Options </vt:lpstr>
      <vt:lpstr>Low Rates of Self-Employment Closures</vt:lpstr>
      <vt:lpstr>PowerPoint Presentation</vt:lpstr>
      <vt:lpstr>Contact information</vt:lpstr>
      <vt:lpstr>Healthy Community living</vt:lpstr>
      <vt:lpstr>What is Healthy Community Living (HCL)? </vt:lpstr>
      <vt:lpstr>What is Healthy Community Living? (Continued)</vt:lpstr>
      <vt:lpstr>Participatory Curriculum Development </vt:lpstr>
      <vt:lpstr>Thank you to Our development teams </vt:lpstr>
      <vt:lpstr>Flickr – Media Bank </vt:lpstr>
      <vt:lpstr>The Curriculums </vt:lpstr>
      <vt:lpstr>Community Living skills </vt:lpstr>
      <vt:lpstr>Community Living skills sessions </vt:lpstr>
      <vt:lpstr>Living Well in the Community </vt:lpstr>
      <vt:lpstr>Living Well in the Community sessions </vt:lpstr>
      <vt:lpstr>Next steps in the research process </vt:lpstr>
      <vt:lpstr>Excited to Begin with our  pilot Sites &amp; Partners </vt:lpstr>
      <vt:lpstr>When will the programs be available? </vt:lpstr>
      <vt:lpstr>Healthy Community Living Resources  </vt:lpstr>
      <vt:lpstr>PowerPoint Presentation</vt:lpstr>
      <vt:lpstr>PowerPoint Presentation</vt:lpstr>
      <vt:lpstr>PowerPoint Presentation</vt:lpstr>
      <vt:lpstr>Get involved!</vt:lpstr>
      <vt:lpstr>Thank you!</vt:lpstr>
      <vt:lpstr>Questions and discussion</vt:lpstr>
      <vt:lpstr>What’s next?  </vt:lpstr>
      <vt:lpstr>Acknowledgements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Boehm, Tracy</dc:creator>
  <cp:lastModifiedBy>Mary Olson-Willard</cp:lastModifiedBy>
  <cp:revision>51</cp:revision>
  <dcterms:created xsi:type="dcterms:W3CDTF">2017-10-11T19:44:13Z</dcterms:created>
  <dcterms:modified xsi:type="dcterms:W3CDTF">2017-11-20T23:53:12Z</dcterms:modified>
</cp:coreProperties>
</file>