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48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66096214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854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26888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8782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31114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3261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53413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09415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21833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42995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46182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7926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4013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8180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141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9051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30934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60281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46099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7330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rgbClr val="1C4587"/>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2"/>
              </a:buClr>
              <a:buSzPct val="100000"/>
              <a:buChar char="●"/>
              <a:defRPr sz="1800">
                <a:solidFill>
                  <a:schemeClr val="lt2"/>
                </a:solidFill>
              </a:defRPr>
            </a:lvl1pPr>
            <a:lvl2pPr lvl="1">
              <a:lnSpc>
                <a:spcPct val="115000"/>
              </a:lnSpc>
              <a:spcBef>
                <a:spcPts val="0"/>
              </a:spcBef>
              <a:spcAft>
                <a:spcPts val="1600"/>
              </a:spcAft>
              <a:buClr>
                <a:schemeClr val="lt2"/>
              </a:buClr>
              <a:buChar char="○"/>
              <a:defRPr>
                <a:solidFill>
                  <a:schemeClr val="lt2"/>
                </a:solidFill>
              </a:defRPr>
            </a:lvl2pPr>
            <a:lvl3pPr lvl="2">
              <a:lnSpc>
                <a:spcPct val="115000"/>
              </a:lnSpc>
              <a:spcBef>
                <a:spcPts val="0"/>
              </a:spcBef>
              <a:spcAft>
                <a:spcPts val="1600"/>
              </a:spcAft>
              <a:buClr>
                <a:schemeClr val="lt2"/>
              </a:buClr>
              <a:buChar char="■"/>
              <a:defRPr>
                <a:solidFill>
                  <a:schemeClr val="lt2"/>
                </a:solidFill>
              </a:defRPr>
            </a:lvl3pPr>
            <a:lvl4pPr lvl="3">
              <a:lnSpc>
                <a:spcPct val="115000"/>
              </a:lnSpc>
              <a:spcBef>
                <a:spcPts val="0"/>
              </a:spcBef>
              <a:spcAft>
                <a:spcPts val="1600"/>
              </a:spcAft>
              <a:buClr>
                <a:schemeClr val="lt2"/>
              </a:buClr>
              <a:buChar char="●"/>
              <a:defRPr>
                <a:solidFill>
                  <a:schemeClr val="lt2"/>
                </a:solidFill>
              </a:defRPr>
            </a:lvl4pPr>
            <a:lvl5pPr lvl="4">
              <a:lnSpc>
                <a:spcPct val="115000"/>
              </a:lnSpc>
              <a:spcBef>
                <a:spcPts val="0"/>
              </a:spcBef>
              <a:spcAft>
                <a:spcPts val="1600"/>
              </a:spcAft>
              <a:buClr>
                <a:schemeClr val="lt2"/>
              </a:buClr>
              <a:buChar char="○"/>
              <a:defRPr>
                <a:solidFill>
                  <a:schemeClr val="lt2"/>
                </a:solidFill>
              </a:defRPr>
            </a:lvl5pPr>
            <a:lvl6pPr lvl="5">
              <a:lnSpc>
                <a:spcPct val="115000"/>
              </a:lnSpc>
              <a:spcBef>
                <a:spcPts val="0"/>
              </a:spcBef>
              <a:spcAft>
                <a:spcPts val="1600"/>
              </a:spcAft>
              <a:buClr>
                <a:schemeClr val="lt2"/>
              </a:buClr>
              <a:buChar char="■"/>
              <a:defRPr>
                <a:solidFill>
                  <a:schemeClr val="lt2"/>
                </a:solidFill>
              </a:defRPr>
            </a:lvl6pPr>
            <a:lvl7pPr lvl="6">
              <a:lnSpc>
                <a:spcPct val="115000"/>
              </a:lnSpc>
              <a:spcBef>
                <a:spcPts val="0"/>
              </a:spcBef>
              <a:spcAft>
                <a:spcPts val="1600"/>
              </a:spcAft>
              <a:buClr>
                <a:schemeClr val="lt2"/>
              </a:buClr>
              <a:buChar char="●"/>
              <a:defRPr>
                <a:solidFill>
                  <a:schemeClr val="lt2"/>
                </a:solidFill>
              </a:defRPr>
            </a:lvl7pPr>
            <a:lvl8pPr lvl="7">
              <a:lnSpc>
                <a:spcPct val="115000"/>
              </a:lnSpc>
              <a:spcBef>
                <a:spcPts val="0"/>
              </a:spcBef>
              <a:spcAft>
                <a:spcPts val="1600"/>
              </a:spcAft>
              <a:buClr>
                <a:schemeClr val="lt2"/>
              </a:buClr>
              <a:buChar char="○"/>
              <a:defRPr>
                <a:solidFill>
                  <a:schemeClr val="lt2"/>
                </a:solidFill>
              </a:defRPr>
            </a:lvl8pPr>
            <a:lvl9pPr lvl="8">
              <a:lnSpc>
                <a:spcPct val="115000"/>
              </a:lnSpc>
              <a:spcBef>
                <a:spcPts val="0"/>
              </a:spcBef>
              <a:spcAft>
                <a:spcPts val="1600"/>
              </a:spcAft>
              <a:buClr>
                <a:schemeClr val="lt2"/>
              </a:buClr>
              <a:buChar char="■"/>
              <a:defRPr>
                <a:solidFill>
                  <a:schemeClr val="lt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B4_aPU0Tr9E"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hyperlink" Target="http://www.youtube.com/watch?v=QTF0Gq_JNpk" TargetMode="Externa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9c44Om4nrG4"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jpg"/><Relationship Id="rId5" Type="http://schemas.openxmlformats.org/officeDocument/2006/relationships/hyperlink" Target="http://www.youtube.com/watch?v=DtUocKl_D7I"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spcBef>
                <a:spcPts val="0"/>
              </a:spcBef>
              <a:buNone/>
            </a:pPr>
            <a:r>
              <a:rPr lang="en"/>
              <a:t>Advocacy Through </a:t>
            </a:r>
          </a:p>
          <a:p>
            <a:pPr lvl="0">
              <a:spcBef>
                <a:spcPts val="0"/>
              </a:spcBef>
              <a:buNone/>
            </a:pPr>
            <a:r>
              <a:rPr lang="en"/>
              <a:t>Social Media</a:t>
            </a:r>
          </a:p>
        </p:txBody>
      </p:sp>
      <p:sp>
        <p:nvSpPr>
          <p:cNvPr id="55" name="Shape 55"/>
          <p:cNvSpPr txBox="1">
            <a:spLocks noGrp="1"/>
          </p:cNvSpPr>
          <p:nvPr>
            <p:ph type="subTitle" idx="1"/>
          </p:nvPr>
        </p:nvSpPr>
        <p:spPr>
          <a:xfrm>
            <a:off x="311700" y="3121800"/>
            <a:ext cx="8520600" cy="468300"/>
          </a:xfrm>
          <a:prstGeom prst="rect">
            <a:avLst/>
          </a:prstGeom>
        </p:spPr>
        <p:txBody>
          <a:bodyPr wrap="square" lIns="91425" tIns="91425" rIns="91425" bIns="91425" anchor="t" anchorCtr="0">
            <a:noAutofit/>
          </a:bodyPr>
          <a:lstStyle/>
          <a:p>
            <a:pPr lvl="0" rtl="0">
              <a:lnSpc>
                <a:spcPct val="115000"/>
              </a:lnSpc>
              <a:spcBef>
                <a:spcPts val="0"/>
              </a:spcBef>
              <a:buNone/>
            </a:pPr>
            <a:r>
              <a:rPr lang="en" sz="2100">
                <a:solidFill>
                  <a:schemeClr val="dk1"/>
                </a:solidFill>
                <a:latin typeface="Calibri"/>
                <a:ea typeface="Calibri"/>
                <a:cs typeface="Calibri"/>
                <a:sym typeface="Calibri"/>
              </a:rPr>
              <a:t>Copyright © • Property of Rooted in Rights •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23700" y="460413"/>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Storytellers Kit</a:t>
            </a:r>
          </a:p>
        </p:txBody>
      </p:sp>
      <p:sp>
        <p:nvSpPr>
          <p:cNvPr id="112" name="Shape 112"/>
          <p:cNvSpPr txBox="1">
            <a:spLocks noGrp="1"/>
          </p:cNvSpPr>
          <p:nvPr>
            <p:ph type="body" idx="1"/>
          </p:nvPr>
        </p:nvSpPr>
        <p:spPr>
          <a:xfrm>
            <a:off x="535400" y="1289688"/>
            <a:ext cx="8520600" cy="2963100"/>
          </a:xfrm>
          <a:prstGeom prst="rect">
            <a:avLst/>
          </a:prstGeom>
        </p:spPr>
        <p:txBody>
          <a:bodyPr wrap="square" lIns="91425" tIns="91425" rIns="91425" bIns="91425" anchor="t" anchorCtr="0">
            <a:noAutofit/>
          </a:bodyPr>
          <a:lstStyle/>
          <a:p>
            <a:pPr lvl="0" rtl="0">
              <a:lnSpc>
                <a:spcPct val="100000"/>
              </a:lnSpc>
              <a:spcBef>
                <a:spcPts val="0"/>
              </a:spcBef>
              <a:spcAft>
                <a:spcPts val="0"/>
              </a:spcAft>
              <a:buNone/>
            </a:pPr>
            <a:r>
              <a:rPr lang="en" sz="2600">
                <a:solidFill>
                  <a:srgbClr val="FFFFFF"/>
                </a:solidFill>
              </a:rPr>
              <a:t>Kit Includes: </a:t>
            </a:r>
          </a:p>
          <a:p>
            <a:pPr marL="457200" lvl="0" indent="-393700" rtl="0">
              <a:lnSpc>
                <a:spcPct val="100000"/>
              </a:lnSpc>
              <a:spcBef>
                <a:spcPts val="0"/>
              </a:spcBef>
              <a:spcAft>
                <a:spcPts val="0"/>
              </a:spcAft>
              <a:buClr>
                <a:srgbClr val="FFFFFF"/>
              </a:buClr>
              <a:buSzPct val="100000"/>
            </a:pPr>
            <a:r>
              <a:rPr lang="en" sz="2600">
                <a:solidFill>
                  <a:srgbClr val="FFFFFF"/>
                </a:solidFill>
              </a:rPr>
              <a:t>Phone Case</a:t>
            </a:r>
          </a:p>
          <a:p>
            <a:pPr marL="457200" lvl="0" indent="-393700" rtl="0">
              <a:lnSpc>
                <a:spcPct val="100000"/>
              </a:lnSpc>
              <a:spcBef>
                <a:spcPts val="0"/>
              </a:spcBef>
              <a:spcAft>
                <a:spcPts val="0"/>
              </a:spcAft>
              <a:buClr>
                <a:srgbClr val="FFFFFF"/>
              </a:buClr>
              <a:buSzPct val="100000"/>
            </a:pPr>
            <a:r>
              <a:rPr lang="en" sz="2600">
                <a:solidFill>
                  <a:srgbClr val="FFFFFF"/>
                </a:solidFill>
              </a:rPr>
              <a:t>Smartphone</a:t>
            </a:r>
          </a:p>
          <a:p>
            <a:pPr marL="457200" lvl="0" indent="-393700" rtl="0">
              <a:lnSpc>
                <a:spcPct val="100000"/>
              </a:lnSpc>
              <a:spcBef>
                <a:spcPts val="0"/>
              </a:spcBef>
              <a:spcAft>
                <a:spcPts val="0"/>
              </a:spcAft>
              <a:buClr>
                <a:srgbClr val="FFFFFF"/>
              </a:buClr>
              <a:buSzPct val="100000"/>
            </a:pPr>
            <a:r>
              <a:rPr lang="en" sz="2600">
                <a:solidFill>
                  <a:srgbClr val="FFFFFF"/>
                </a:solidFill>
              </a:rPr>
              <a:t>Tripod</a:t>
            </a:r>
          </a:p>
          <a:p>
            <a:pPr marL="457200" lvl="0" indent="-393700" rtl="0">
              <a:lnSpc>
                <a:spcPct val="100000"/>
              </a:lnSpc>
              <a:spcBef>
                <a:spcPts val="0"/>
              </a:spcBef>
              <a:spcAft>
                <a:spcPts val="0"/>
              </a:spcAft>
              <a:buClr>
                <a:srgbClr val="FFFFFF"/>
              </a:buClr>
              <a:buSzPct val="100000"/>
            </a:pPr>
            <a:r>
              <a:rPr lang="en" sz="2600">
                <a:solidFill>
                  <a:srgbClr val="FFFFFF"/>
                </a:solidFill>
              </a:rPr>
              <a:t>Light</a:t>
            </a:r>
          </a:p>
          <a:p>
            <a:pPr marL="457200" lvl="0" indent="-393700" rtl="0">
              <a:lnSpc>
                <a:spcPct val="100000"/>
              </a:lnSpc>
              <a:spcBef>
                <a:spcPts val="0"/>
              </a:spcBef>
              <a:spcAft>
                <a:spcPts val="0"/>
              </a:spcAft>
              <a:buClr>
                <a:srgbClr val="FFFFFF"/>
              </a:buClr>
              <a:buSzPct val="100000"/>
            </a:pPr>
            <a:r>
              <a:rPr lang="en" sz="2600">
                <a:solidFill>
                  <a:schemeClr val="dk1"/>
                </a:solidFill>
              </a:rPr>
              <a:t>Lavalier Mic</a:t>
            </a:r>
          </a:p>
          <a:p>
            <a:pPr marL="457200" lvl="0" indent="-393700" rtl="0">
              <a:lnSpc>
                <a:spcPct val="100000"/>
              </a:lnSpc>
              <a:spcBef>
                <a:spcPts val="0"/>
              </a:spcBef>
              <a:buClr>
                <a:srgbClr val="FFFFFF"/>
              </a:buClr>
              <a:buSzPct val="100000"/>
            </a:pPr>
            <a:r>
              <a:rPr lang="en" sz="2600">
                <a:solidFill>
                  <a:schemeClr val="dk1"/>
                </a:solidFill>
              </a:rPr>
              <a:t>Headphones</a:t>
            </a:r>
          </a:p>
        </p:txBody>
      </p:sp>
      <p:pic>
        <p:nvPicPr>
          <p:cNvPr id="113" name="Shape 113" descr="Kit.png"/>
          <p:cNvPicPr preferRelativeResize="0"/>
          <p:nvPr/>
        </p:nvPicPr>
        <p:blipFill rotWithShape="1">
          <a:blip r:embed="rId3">
            <a:alphaModFix/>
          </a:blip>
          <a:srcRect t="2840" r="16984" b="-2840"/>
          <a:stretch/>
        </p:blipFill>
        <p:spPr>
          <a:xfrm>
            <a:off x="3857000" y="1453475"/>
            <a:ext cx="4612201" cy="2411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4991938" y="3810575"/>
            <a:ext cx="3825000" cy="903300"/>
          </a:xfrm>
          <a:prstGeom prst="rect">
            <a:avLst/>
          </a:prstGeom>
        </p:spPr>
        <p:txBody>
          <a:bodyPr wrap="square" lIns="91425" tIns="91425" rIns="91425" bIns="91425" anchor="t" anchorCtr="0">
            <a:noAutofit/>
          </a:bodyPr>
          <a:lstStyle/>
          <a:p>
            <a:pPr lvl="0" algn="ctr">
              <a:lnSpc>
                <a:spcPct val="100000"/>
              </a:lnSpc>
              <a:spcBef>
                <a:spcPts val="0"/>
              </a:spcBef>
              <a:spcAft>
                <a:spcPts val="0"/>
              </a:spcAft>
              <a:buNone/>
            </a:pPr>
            <a:r>
              <a:rPr lang="en" sz="2400">
                <a:solidFill>
                  <a:srgbClr val="FFFFFF"/>
                </a:solidFill>
              </a:rPr>
              <a:t>Still Segregated</a:t>
            </a:r>
          </a:p>
          <a:p>
            <a:pPr lvl="0" algn="ctr" rtl="0">
              <a:lnSpc>
                <a:spcPct val="100000"/>
              </a:lnSpc>
              <a:spcBef>
                <a:spcPts val="0"/>
              </a:spcBef>
              <a:spcAft>
                <a:spcPts val="0"/>
              </a:spcAft>
              <a:buNone/>
            </a:pPr>
            <a:r>
              <a:rPr lang="en" sz="2400">
                <a:solidFill>
                  <a:srgbClr val="FFFFFF"/>
                </a:solidFill>
              </a:rPr>
              <a:t>with Courtney Cole</a:t>
            </a:r>
          </a:p>
        </p:txBody>
      </p:sp>
      <p:sp>
        <p:nvSpPr>
          <p:cNvPr id="119" name="Shape 119"/>
          <p:cNvSpPr txBox="1">
            <a:spLocks noGrp="1"/>
          </p:cNvSpPr>
          <p:nvPr>
            <p:ph type="title"/>
          </p:nvPr>
        </p:nvSpPr>
        <p:spPr>
          <a:xfrm>
            <a:off x="311700" y="224200"/>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Storytellers Examples</a:t>
            </a:r>
          </a:p>
          <a:p>
            <a:pPr lvl="0">
              <a:spcBef>
                <a:spcPts val="0"/>
              </a:spcBef>
              <a:buNone/>
            </a:pPr>
            <a:endParaRPr/>
          </a:p>
        </p:txBody>
      </p:sp>
      <p:sp>
        <p:nvSpPr>
          <p:cNvPr id="120" name="Shape 120" descr="Jensen Caraballo shares his story of being institutionalized in a nursing home as a teen. Jensen spent over five years living in an institution, and he wasn't the only one. According to research, more than 200,000 non-elderly people with disabilities in the U.S. reside in nursing homes. Join the fight for freedom of people with disabilities, and support the Independent Living Movement by sharing this video. For the most accessible version of the video, visit our website: http://www.rootedinrights.org/videos/storytellers/storytellers-institutionalized-as-a-teenager/  The Administration for Community Living (ACL) provided federal funding for the cost of producing this video (Award #1601WAPADD). The contents are the sole responsibility of Disability Rights Washington, the parent organization of Rooted in Rights, and do not necessarily represent the official views of ACL." title="Audio Described: Institutionalized as a Teen with Jensen Caraballo">
            <a:hlinkClick r:id="rId3"/>
          </p:cNvPr>
          <p:cNvSpPr/>
          <p:nvPr/>
        </p:nvSpPr>
        <p:spPr>
          <a:xfrm>
            <a:off x="343925" y="941763"/>
            <a:ext cx="3757424" cy="2818075"/>
          </a:xfrm>
          <a:prstGeom prst="rect">
            <a:avLst/>
          </a:prstGeom>
          <a:blipFill>
            <a:blip r:embed="rId4">
              <a:alphaModFix/>
            </a:blip>
            <a:stretch>
              <a:fillRect/>
            </a:stretch>
          </a:blipFill>
          <a:ln>
            <a:noFill/>
          </a:ln>
        </p:spPr>
      </p:sp>
      <p:sp>
        <p:nvSpPr>
          <p:cNvPr id="121" name="Shape 121" descr="Blind students should not have to choose between knowledge and independence - but they are often forced to. Does this sound like an equal education to you?  Courtney Cole calls out the inequality that blind students face in Washington State and across the U.S.  The Administration for Community Living (ACL) provided federal funding for the cost of producing this video (Award #1701WAPADD). The contents are the sole responsibility of Disability Rights Washington, the parent organization of Rooted in Rights, and do not necessarily represent the official views of ACL." title="Still Segregated">
            <a:hlinkClick r:id="rId5"/>
          </p:cNvPr>
          <p:cNvSpPr/>
          <p:nvPr/>
        </p:nvSpPr>
        <p:spPr>
          <a:xfrm>
            <a:off x="4974975" y="941750"/>
            <a:ext cx="3825100" cy="2868825"/>
          </a:xfrm>
          <a:prstGeom prst="rect">
            <a:avLst/>
          </a:prstGeom>
          <a:blipFill>
            <a:blip r:embed="rId6">
              <a:alphaModFix/>
            </a:blip>
            <a:stretch>
              <a:fillRect/>
            </a:stretch>
          </a:blipFill>
          <a:ln>
            <a:noFill/>
          </a:ln>
        </p:spPr>
      </p:sp>
      <p:sp>
        <p:nvSpPr>
          <p:cNvPr id="122" name="Shape 122"/>
          <p:cNvSpPr txBox="1">
            <a:spLocks noGrp="1"/>
          </p:cNvSpPr>
          <p:nvPr>
            <p:ph type="body" idx="1"/>
          </p:nvPr>
        </p:nvSpPr>
        <p:spPr>
          <a:xfrm>
            <a:off x="327050" y="3810575"/>
            <a:ext cx="3825000" cy="903300"/>
          </a:xfrm>
          <a:prstGeom prst="rect">
            <a:avLst/>
          </a:prstGeom>
        </p:spPr>
        <p:txBody>
          <a:bodyPr wrap="square" lIns="91425" tIns="91425" rIns="91425" bIns="91425" anchor="t" anchorCtr="0">
            <a:noAutofit/>
          </a:bodyPr>
          <a:lstStyle/>
          <a:p>
            <a:pPr lvl="0" algn="ctr" rtl="0">
              <a:lnSpc>
                <a:spcPct val="100000"/>
              </a:lnSpc>
              <a:spcBef>
                <a:spcPts val="0"/>
              </a:spcBef>
              <a:spcAft>
                <a:spcPts val="0"/>
              </a:spcAft>
              <a:buNone/>
            </a:pPr>
            <a:r>
              <a:rPr lang="en" sz="2300">
                <a:solidFill>
                  <a:srgbClr val="FFFFFF"/>
                </a:solidFill>
              </a:rPr>
              <a:t>Institutionalized as a Teen</a:t>
            </a:r>
          </a:p>
          <a:p>
            <a:pPr lvl="0" algn="ctr" rtl="0">
              <a:lnSpc>
                <a:spcPct val="100000"/>
              </a:lnSpc>
              <a:spcBef>
                <a:spcPts val="0"/>
              </a:spcBef>
              <a:spcAft>
                <a:spcPts val="0"/>
              </a:spcAft>
              <a:buNone/>
            </a:pPr>
            <a:r>
              <a:rPr lang="en" sz="2400">
                <a:solidFill>
                  <a:srgbClr val="FFFFFF"/>
                </a:solidFill>
              </a:rPr>
              <a:t>with Jensen Caraballo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When Writing A Script...</a:t>
            </a:r>
          </a:p>
        </p:txBody>
      </p:sp>
      <p:sp>
        <p:nvSpPr>
          <p:cNvPr id="128" name="Shape 128"/>
          <p:cNvSpPr txBox="1">
            <a:spLocks noGrp="1"/>
          </p:cNvSpPr>
          <p:nvPr>
            <p:ph type="body" idx="1"/>
          </p:nvPr>
        </p:nvSpPr>
        <p:spPr>
          <a:xfrm>
            <a:off x="311700" y="1152475"/>
            <a:ext cx="8520600" cy="3705900"/>
          </a:xfrm>
          <a:prstGeom prst="rect">
            <a:avLst/>
          </a:prstGeom>
        </p:spPr>
        <p:txBody>
          <a:bodyPr wrap="square" lIns="91425" tIns="91425" rIns="91425" bIns="91425" anchor="t" anchorCtr="0">
            <a:noAutofit/>
          </a:bodyPr>
          <a:lstStyle/>
          <a:p>
            <a:pPr lvl="0" rtl="0">
              <a:spcBef>
                <a:spcPts val="0"/>
              </a:spcBef>
              <a:spcAft>
                <a:spcPts val="0"/>
              </a:spcAft>
              <a:buNone/>
            </a:pPr>
            <a:r>
              <a:rPr lang="en" sz="2600">
                <a:solidFill>
                  <a:schemeClr val="dk1"/>
                </a:solidFill>
              </a:rPr>
              <a:t>Questions to ask yourself when writing a script:</a:t>
            </a:r>
          </a:p>
          <a:p>
            <a:pPr marL="914400" lvl="0" indent="-393700" rtl="0">
              <a:spcBef>
                <a:spcPts val="0"/>
              </a:spcBef>
              <a:spcAft>
                <a:spcPts val="0"/>
              </a:spcAft>
              <a:buClr>
                <a:schemeClr val="dk1"/>
              </a:buClr>
              <a:buSzPct val="100000"/>
            </a:pPr>
            <a:r>
              <a:rPr lang="en" sz="2600">
                <a:solidFill>
                  <a:schemeClr val="dk1"/>
                </a:solidFill>
              </a:rPr>
              <a:t>What is your topic?</a:t>
            </a:r>
          </a:p>
          <a:p>
            <a:pPr marL="914400" lvl="0" indent="-393700" rtl="0">
              <a:spcBef>
                <a:spcPts val="0"/>
              </a:spcBef>
              <a:spcAft>
                <a:spcPts val="0"/>
              </a:spcAft>
              <a:buClr>
                <a:schemeClr val="dk1"/>
              </a:buClr>
              <a:buSzPct val="100000"/>
            </a:pPr>
            <a:r>
              <a:rPr lang="en" sz="2600">
                <a:solidFill>
                  <a:schemeClr val="dk1"/>
                </a:solidFill>
              </a:rPr>
              <a:t>Why is it important?</a:t>
            </a:r>
          </a:p>
          <a:p>
            <a:pPr marL="914400" lvl="0" indent="-393700" rtl="0">
              <a:spcBef>
                <a:spcPts val="0"/>
              </a:spcBef>
              <a:spcAft>
                <a:spcPts val="0"/>
              </a:spcAft>
              <a:buClr>
                <a:schemeClr val="dk1"/>
              </a:buClr>
              <a:buSzPct val="100000"/>
            </a:pPr>
            <a:r>
              <a:rPr lang="en" sz="2600">
                <a:solidFill>
                  <a:schemeClr val="dk1"/>
                </a:solidFill>
              </a:rPr>
              <a:t>Who is your audience?</a:t>
            </a:r>
          </a:p>
          <a:p>
            <a:pPr marL="914400" lvl="0" indent="-393700" rtl="0">
              <a:spcBef>
                <a:spcPts val="0"/>
              </a:spcBef>
              <a:spcAft>
                <a:spcPts val="0"/>
              </a:spcAft>
              <a:buClr>
                <a:schemeClr val="dk1"/>
              </a:buClr>
              <a:buSzPct val="100000"/>
            </a:pPr>
            <a:r>
              <a:rPr lang="en" sz="2600">
                <a:solidFill>
                  <a:schemeClr val="dk1"/>
                </a:solidFill>
              </a:rPr>
              <a:t>What is your call to action?</a:t>
            </a:r>
          </a:p>
          <a:p>
            <a:pPr marL="914400" lvl="0" indent="-393700" rtl="0">
              <a:spcBef>
                <a:spcPts val="0"/>
              </a:spcBef>
              <a:spcAft>
                <a:spcPts val="0"/>
              </a:spcAft>
              <a:buClr>
                <a:schemeClr val="dk1"/>
              </a:buClr>
              <a:buSzPct val="100000"/>
            </a:pPr>
            <a:r>
              <a:rPr lang="en" sz="2600">
                <a:solidFill>
                  <a:schemeClr val="dk1"/>
                </a:solidFill>
              </a:rPr>
              <a:t>Why are you the one to tell this story?</a:t>
            </a:r>
          </a:p>
          <a:p>
            <a:pPr marL="0" lvl="0" indent="0" rtl="0">
              <a:spcBef>
                <a:spcPts val="0"/>
              </a:spcBef>
              <a:buNone/>
            </a:pPr>
            <a:endParaRPr sz="26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46700"/>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Script Template</a:t>
            </a:r>
          </a:p>
        </p:txBody>
      </p:sp>
      <p:sp>
        <p:nvSpPr>
          <p:cNvPr id="134" name="Shape 13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buNone/>
            </a:pPr>
            <a:endParaRPr>
              <a:solidFill>
                <a:srgbClr val="FFFFFF"/>
              </a:solidFill>
            </a:endParaRPr>
          </a:p>
        </p:txBody>
      </p:sp>
      <p:pic>
        <p:nvPicPr>
          <p:cNvPr id="135" name="Shape 135" descr="Screen Shot 2017-08-09 at 1.50.24 PM.png"/>
          <p:cNvPicPr preferRelativeResize="0"/>
          <p:nvPr/>
        </p:nvPicPr>
        <p:blipFill rotWithShape="1">
          <a:blip r:embed="rId3">
            <a:alphaModFix/>
          </a:blip>
          <a:srcRect l="5646" t="8435" r="6131" b="15229"/>
          <a:stretch/>
        </p:blipFill>
        <p:spPr>
          <a:xfrm>
            <a:off x="164475" y="929550"/>
            <a:ext cx="8815049" cy="4098875"/>
          </a:xfrm>
          <a:prstGeom prst="rect">
            <a:avLst/>
          </a:prstGeom>
          <a:noFill/>
          <a:ln w="19050" cap="flat" cmpd="sng">
            <a:solidFill>
              <a:srgbClr val="666666"/>
            </a:solidFill>
            <a:prstDash val="solid"/>
            <a:round/>
            <a:headEnd type="none" w="med" len="med"/>
            <a:tailEnd type="none" w="med" len="me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Sharing Your Stories at APRIL</a:t>
            </a:r>
          </a:p>
        </p:txBody>
      </p:sp>
      <p:sp>
        <p:nvSpPr>
          <p:cNvPr id="141" name="Shape 14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2600">
                <a:solidFill>
                  <a:srgbClr val="FFFFFF"/>
                </a:solidFill>
              </a:rPr>
              <a:t>Coming together to share your stories</a:t>
            </a:r>
          </a:p>
          <a:p>
            <a:pPr marL="0" lvl="0" indent="0" rtl="0">
              <a:spcBef>
                <a:spcPts val="0"/>
              </a:spcBef>
              <a:spcAft>
                <a:spcPts val="0"/>
              </a:spcAft>
              <a:buNone/>
            </a:pPr>
            <a:endParaRPr sz="2600">
              <a:solidFill>
                <a:srgbClr val="FFFFFF"/>
              </a:solidFill>
            </a:endParaRPr>
          </a:p>
          <a:p>
            <a:pPr marL="0" lvl="0" indent="0" rtl="0">
              <a:spcBef>
                <a:spcPts val="0"/>
              </a:spcBef>
              <a:spcAft>
                <a:spcPts val="0"/>
              </a:spcAft>
              <a:buNone/>
            </a:pPr>
            <a:r>
              <a:rPr lang="en" sz="2600">
                <a:solidFill>
                  <a:srgbClr val="FFFFFF"/>
                </a:solidFill>
              </a:rPr>
              <a:t>Equipping young people with the tools to tell your experiences at APRIL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Tips for Filming</a:t>
            </a:r>
          </a:p>
        </p:txBody>
      </p:sp>
      <p:sp>
        <p:nvSpPr>
          <p:cNvPr id="147" name="Shape 14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87350" rtl="0">
              <a:spcBef>
                <a:spcPts val="0"/>
              </a:spcBef>
              <a:spcAft>
                <a:spcPts val="0"/>
              </a:spcAft>
              <a:buClr>
                <a:schemeClr val="dk1"/>
              </a:buClr>
              <a:buSzPct val="100000"/>
            </a:pPr>
            <a:r>
              <a:rPr lang="en" sz="2500">
                <a:solidFill>
                  <a:schemeClr val="dk1"/>
                </a:solidFill>
              </a:rPr>
              <a:t>B-roll</a:t>
            </a:r>
          </a:p>
          <a:p>
            <a:pPr marL="457200" lvl="0" indent="-387350" rtl="0">
              <a:spcBef>
                <a:spcPts val="0"/>
              </a:spcBef>
              <a:spcAft>
                <a:spcPts val="0"/>
              </a:spcAft>
              <a:buClr>
                <a:schemeClr val="dk1"/>
              </a:buClr>
              <a:buSzPct val="100000"/>
            </a:pPr>
            <a:r>
              <a:rPr lang="en" sz="2500">
                <a:solidFill>
                  <a:schemeClr val="dk1"/>
                </a:solidFill>
              </a:rPr>
              <a:t>Shoot horizontally</a:t>
            </a:r>
          </a:p>
          <a:p>
            <a:pPr marL="457200" lvl="0" indent="-387350" rtl="0">
              <a:spcBef>
                <a:spcPts val="0"/>
              </a:spcBef>
              <a:buClr>
                <a:schemeClr val="dk1"/>
              </a:buClr>
              <a:buSzPct val="100000"/>
            </a:pPr>
            <a:r>
              <a:rPr lang="en" sz="2500">
                <a:solidFill>
                  <a:schemeClr val="dk1"/>
                </a:solidFill>
              </a:rPr>
              <a:t>If you want better quality - the Filmic Pro App will film as high as 4K resolution. Can download using smartphone/Tablet</a:t>
            </a:r>
          </a:p>
          <a:p>
            <a:pPr lvl="0" rtl="0">
              <a:spcBef>
                <a:spcPts val="0"/>
              </a:spcBef>
              <a:spcAft>
                <a:spcPts val="0"/>
              </a:spcAft>
              <a:buNone/>
            </a:pPr>
            <a:endParaRPr sz="26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Editing Software</a:t>
            </a:r>
          </a:p>
        </p:txBody>
      </p:sp>
      <p:sp>
        <p:nvSpPr>
          <p:cNvPr id="153" name="Shape 15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rtl="0">
              <a:spcBef>
                <a:spcPts val="0"/>
              </a:spcBef>
              <a:spcAft>
                <a:spcPts val="0"/>
              </a:spcAft>
              <a:buNone/>
            </a:pPr>
            <a:r>
              <a:rPr lang="en" sz="2600">
                <a:solidFill>
                  <a:srgbClr val="FFFFFF"/>
                </a:solidFill>
              </a:rPr>
              <a:t>iMovie - also on your phone</a:t>
            </a:r>
          </a:p>
          <a:p>
            <a:pPr lvl="0" rtl="0">
              <a:spcBef>
                <a:spcPts val="0"/>
              </a:spcBef>
              <a:spcAft>
                <a:spcPts val="0"/>
              </a:spcAft>
              <a:buNone/>
            </a:pPr>
            <a:endParaRPr sz="2600">
              <a:solidFill>
                <a:srgbClr val="FFFFFF"/>
              </a:solidFill>
            </a:endParaRPr>
          </a:p>
          <a:p>
            <a:pPr lvl="0" rtl="0">
              <a:spcBef>
                <a:spcPts val="0"/>
              </a:spcBef>
              <a:spcAft>
                <a:spcPts val="0"/>
              </a:spcAft>
              <a:buNone/>
            </a:pPr>
            <a:r>
              <a:rPr lang="en" sz="2600">
                <a:solidFill>
                  <a:srgbClr val="FFFFFF"/>
                </a:solidFill>
              </a:rPr>
              <a:t>Final Cut</a:t>
            </a:r>
          </a:p>
          <a:p>
            <a:pPr lvl="0" rtl="0">
              <a:spcBef>
                <a:spcPts val="0"/>
              </a:spcBef>
              <a:spcAft>
                <a:spcPts val="0"/>
              </a:spcAft>
              <a:buNone/>
            </a:pPr>
            <a:endParaRPr sz="2600">
              <a:solidFill>
                <a:srgbClr val="FFFFFF"/>
              </a:solidFill>
            </a:endParaRPr>
          </a:p>
          <a:p>
            <a:pPr lvl="0" rtl="0">
              <a:spcBef>
                <a:spcPts val="0"/>
              </a:spcBef>
              <a:spcAft>
                <a:spcPts val="0"/>
              </a:spcAft>
              <a:buNone/>
            </a:pPr>
            <a:r>
              <a:rPr lang="en" sz="2600">
                <a:solidFill>
                  <a:srgbClr val="FFFFFF"/>
                </a:solidFill>
              </a:rPr>
              <a:t>Premiere / Premiere Clip (for the iPhone)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Social Media Livestreaming</a:t>
            </a:r>
          </a:p>
        </p:txBody>
      </p:sp>
      <p:sp>
        <p:nvSpPr>
          <p:cNvPr id="159" name="Shape 15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2600">
                <a:solidFill>
                  <a:srgbClr val="FFFFFF"/>
                </a:solidFill>
              </a:rPr>
              <a:t>Periscope</a:t>
            </a:r>
          </a:p>
          <a:p>
            <a:pPr lvl="0">
              <a:spcBef>
                <a:spcPts val="0"/>
              </a:spcBef>
              <a:buNone/>
            </a:pPr>
            <a:r>
              <a:rPr lang="en" sz="2600">
                <a:solidFill>
                  <a:srgbClr val="FFFFFF"/>
                </a:solidFill>
              </a:rPr>
              <a:t>Facebook Live</a:t>
            </a:r>
          </a:p>
          <a:p>
            <a:pPr lvl="0" rtl="0">
              <a:spcBef>
                <a:spcPts val="0"/>
              </a:spcBef>
              <a:buNone/>
            </a:pPr>
            <a:r>
              <a:rPr lang="en" sz="2600">
                <a:solidFill>
                  <a:srgbClr val="FFFFFF"/>
                </a:solidFill>
              </a:rPr>
              <a:t>Instagram Live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idx="4294967295"/>
          </p:nvPr>
        </p:nvSpPr>
        <p:spPr>
          <a:xfrm>
            <a:off x="311700" y="445025"/>
            <a:ext cx="8520600" cy="4330200"/>
          </a:xfrm>
          <a:prstGeom prst="rect">
            <a:avLst/>
          </a:prstGeom>
        </p:spPr>
        <p:txBody>
          <a:bodyPr wrap="square" lIns="91425" tIns="91425" rIns="91425" bIns="91425" anchor="t" anchorCtr="0">
            <a:noAutofit/>
          </a:bodyPr>
          <a:lstStyle/>
          <a:p>
            <a:pPr lvl="0" algn="l" rtl="0">
              <a:spcBef>
                <a:spcPts val="0"/>
              </a:spcBef>
              <a:buNone/>
            </a:pPr>
            <a:endParaRPr sz="3200">
              <a:solidFill>
                <a:srgbClr val="FFD966"/>
              </a:solidFill>
            </a:endParaRPr>
          </a:p>
        </p:txBody>
      </p:sp>
      <p:pic>
        <p:nvPicPr>
          <p:cNvPr id="165" name="Shape 165" descr="Cloud.png"/>
          <p:cNvPicPr preferRelativeResize="0"/>
          <p:nvPr/>
        </p:nvPicPr>
        <p:blipFill>
          <a:blip r:embed="rId3">
            <a:alphaModFix/>
          </a:blip>
          <a:stretch>
            <a:fillRect/>
          </a:stretch>
        </p:blipFill>
        <p:spPr>
          <a:xfrm>
            <a:off x="4798300" y="1656525"/>
            <a:ext cx="3953114" cy="3302875"/>
          </a:xfrm>
          <a:prstGeom prst="rect">
            <a:avLst/>
          </a:prstGeom>
          <a:noFill/>
          <a:ln>
            <a:noFill/>
          </a:ln>
        </p:spPr>
      </p:pic>
      <p:pic>
        <p:nvPicPr>
          <p:cNvPr id="166" name="Shape 166" descr="Questions.png"/>
          <p:cNvPicPr preferRelativeResize="0"/>
          <p:nvPr/>
        </p:nvPicPr>
        <p:blipFill>
          <a:blip r:embed="rId4">
            <a:alphaModFix/>
          </a:blip>
          <a:stretch>
            <a:fillRect/>
          </a:stretch>
        </p:blipFill>
        <p:spPr>
          <a:xfrm>
            <a:off x="52125" y="111550"/>
            <a:ext cx="4912525" cy="33028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Where to Find Us</a:t>
            </a:r>
          </a:p>
        </p:txBody>
      </p:sp>
      <p:sp>
        <p:nvSpPr>
          <p:cNvPr id="172" name="Shape 172"/>
          <p:cNvSpPr txBox="1">
            <a:spLocks noGrp="1"/>
          </p:cNvSpPr>
          <p:nvPr>
            <p:ph type="body" idx="1"/>
          </p:nvPr>
        </p:nvSpPr>
        <p:spPr>
          <a:xfrm>
            <a:off x="184100" y="1152475"/>
            <a:ext cx="8756700" cy="3392700"/>
          </a:xfrm>
          <a:prstGeom prst="rect">
            <a:avLst/>
          </a:prstGeom>
        </p:spPr>
        <p:txBody>
          <a:bodyPr wrap="square" lIns="91425" tIns="91425" rIns="91425" bIns="91425" anchor="t" anchorCtr="0">
            <a:noAutofit/>
          </a:bodyPr>
          <a:lstStyle/>
          <a:p>
            <a:pPr lvl="0" rtl="0">
              <a:spcBef>
                <a:spcPts val="0"/>
              </a:spcBef>
              <a:buNone/>
            </a:pPr>
            <a:r>
              <a:rPr lang="en" sz="2400">
                <a:solidFill>
                  <a:srgbClr val="FFFFFF"/>
                </a:solidFill>
              </a:rPr>
              <a:t>Website:  rootedinrights.org</a:t>
            </a:r>
          </a:p>
          <a:p>
            <a:pPr lvl="0" rtl="0">
              <a:spcBef>
                <a:spcPts val="0"/>
              </a:spcBef>
              <a:buNone/>
            </a:pPr>
            <a:r>
              <a:rPr lang="en" sz="2400">
                <a:solidFill>
                  <a:srgbClr val="FFFFFF"/>
                </a:solidFill>
              </a:rPr>
              <a:t>Facebook:  /rootedinrights</a:t>
            </a:r>
          </a:p>
          <a:p>
            <a:pPr lvl="0" rtl="0">
              <a:spcBef>
                <a:spcPts val="0"/>
              </a:spcBef>
              <a:buNone/>
            </a:pPr>
            <a:r>
              <a:rPr lang="en" sz="2400">
                <a:solidFill>
                  <a:srgbClr val="FFFFFF"/>
                </a:solidFill>
              </a:rPr>
              <a:t>Twitter:  @rootedinrights</a:t>
            </a:r>
          </a:p>
          <a:p>
            <a:pPr lvl="0" rtl="0">
              <a:spcBef>
                <a:spcPts val="0"/>
              </a:spcBef>
              <a:buNone/>
            </a:pPr>
            <a:r>
              <a:rPr lang="en" sz="2400">
                <a:solidFill>
                  <a:srgbClr val="FFFFFF"/>
                </a:solidFill>
              </a:rPr>
              <a:t>Instagram:  @rootedinrights</a:t>
            </a:r>
          </a:p>
          <a:p>
            <a:pPr lvl="0" rtl="0">
              <a:spcBef>
                <a:spcPts val="0"/>
              </a:spcBef>
              <a:buNone/>
            </a:pPr>
            <a:r>
              <a:rPr lang="en" sz="2400">
                <a:solidFill>
                  <a:srgbClr val="FFFFFF"/>
                </a:solidFill>
              </a:rPr>
              <a:t>YouTube:  https://www.youtube.com/user/RootedInRightsVideo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What to Expect For Today</a:t>
            </a:r>
          </a:p>
        </p:txBody>
      </p:sp>
      <p:sp>
        <p:nvSpPr>
          <p:cNvPr id="61" name="Shape 61"/>
          <p:cNvSpPr txBox="1">
            <a:spLocks noGrp="1"/>
          </p:cNvSpPr>
          <p:nvPr>
            <p:ph type="body" idx="1"/>
          </p:nvPr>
        </p:nvSpPr>
        <p:spPr>
          <a:xfrm>
            <a:off x="311700" y="1152475"/>
            <a:ext cx="8520600" cy="3864300"/>
          </a:xfrm>
          <a:prstGeom prst="rect">
            <a:avLst/>
          </a:prstGeom>
        </p:spPr>
        <p:txBody>
          <a:bodyPr wrap="square" lIns="91425" tIns="91425" rIns="91425" bIns="91425" anchor="t" anchorCtr="0">
            <a:noAutofit/>
          </a:bodyPr>
          <a:lstStyle/>
          <a:p>
            <a:pPr marL="457200" lvl="0" indent="-393700" rtl="0">
              <a:spcBef>
                <a:spcPts val="0"/>
              </a:spcBef>
              <a:spcAft>
                <a:spcPts val="0"/>
              </a:spcAft>
              <a:buClr>
                <a:srgbClr val="FFFFFF"/>
              </a:buClr>
              <a:buSzPct val="100000"/>
            </a:pPr>
            <a:r>
              <a:rPr lang="en" sz="2600">
                <a:solidFill>
                  <a:srgbClr val="FFFFFF"/>
                </a:solidFill>
              </a:rPr>
              <a:t>Discuss the mission &amp; work RiR does</a:t>
            </a:r>
          </a:p>
          <a:p>
            <a:pPr marL="457200" lvl="0" indent="-393700" rtl="0">
              <a:spcBef>
                <a:spcPts val="0"/>
              </a:spcBef>
              <a:spcAft>
                <a:spcPts val="0"/>
              </a:spcAft>
              <a:buClr>
                <a:srgbClr val="FFFFFF"/>
              </a:buClr>
              <a:buSzPct val="100000"/>
            </a:pPr>
            <a:r>
              <a:rPr lang="en" sz="2600">
                <a:solidFill>
                  <a:srgbClr val="FFFFFF"/>
                </a:solidFill>
              </a:rPr>
              <a:t>Why video storytelling matters</a:t>
            </a:r>
          </a:p>
          <a:p>
            <a:pPr marL="457200" lvl="0" indent="-393700" rtl="0">
              <a:spcBef>
                <a:spcPts val="0"/>
              </a:spcBef>
              <a:spcAft>
                <a:spcPts val="0"/>
              </a:spcAft>
              <a:buClr>
                <a:srgbClr val="FFFFFF"/>
              </a:buClr>
              <a:buSzPct val="100000"/>
            </a:pPr>
            <a:r>
              <a:rPr lang="en" sz="2600">
                <a:solidFill>
                  <a:srgbClr val="FFFFFF"/>
                </a:solidFill>
              </a:rPr>
              <a:t>The importance of getting youth in front of &amp; behind the camera</a:t>
            </a:r>
          </a:p>
          <a:p>
            <a:pPr marL="457200" lvl="0" indent="-393700" rtl="0">
              <a:spcBef>
                <a:spcPts val="0"/>
              </a:spcBef>
              <a:buClr>
                <a:srgbClr val="FFFFFF"/>
              </a:buClr>
              <a:buSzPct val="100000"/>
            </a:pPr>
            <a:r>
              <a:rPr lang="en" sz="2600">
                <a:solidFill>
                  <a:srgbClr val="FFFFFF"/>
                </a:solidFill>
              </a:rPr>
              <a:t>Hands on - YOU become the filmmaker!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sz="3200">
                <a:solidFill>
                  <a:srgbClr val="FFD966"/>
                </a:solidFill>
              </a:rPr>
              <a:t>Introduction</a:t>
            </a:r>
          </a:p>
        </p:txBody>
      </p:sp>
      <p:sp>
        <p:nvSpPr>
          <p:cNvPr id="67" name="Shape 67"/>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lgn="ctr">
              <a:spcBef>
                <a:spcPts val="0"/>
              </a:spcBef>
              <a:buNone/>
            </a:pPr>
            <a:r>
              <a:rPr lang="en" sz="2400" b="1">
                <a:solidFill>
                  <a:srgbClr val="FFFFFF"/>
                </a:solidFill>
              </a:rPr>
              <a:t>Vilissa Thompson</a:t>
            </a:r>
          </a:p>
          <a:p>
            <a:pPr marL="457200" lvl="0" indent="-355600" rtl="0">
              <a:spcBef>
                <a:spcPts val="0"/>
              </a:spcBef>
              <a:spcAft>
                <a:spcPts val="0"/>
              </a:spcAft>
              <a:buClr>
                <a:srgbClr val="FFFFFF"/>
              </a:buClr>
              <a:buSzPct val="100000"/>
            </a:pPr>
            <a:r>
              <a:rPr lang="en" sz="2000">
                <a:solidFill>
                  <a:srgbClr val="FFFFFF"/>
                </a:solidFill>
              </a:rPr>
              <a:t>Been on the RiR team since May</a:t>
            </a:r>
          </a:p>
          <a:p>
            <a:pPr marL="457200" lvl="0" indent="-355600" rtl="0">
              <a:spcBef>
                <a:spcPts val="0"/>
              </a:spcBef>
              <a:spcAft>
                <a:spcPts val="0"/>
              </a:spcAft>
              <a:buClr>
                <a:srgbClr val="FFFFFF"/>
              </a:buClr>
              <a:buSzPct val="100000"/>
            </a:pPr>
            <a:r>
              <a:rPr lang="en" sz="2000">
                <a:solidFill>
                  <a:srgbClr val="FFFFFF"/>
                </a:solidFill>
              </a:rPr>
              <a:t>Digital Manager - get to be on social media all day</a:t>
            </a:r>
          </a:p>
          <a:p>
            <a:pPr marL="457200" lvl="0" indent="-355600" rtl="0">
              <a:spcBef>
                <a:spcPts val="0"/>
              </a:spcBef>
              <a:buClr>
                <a:srgbClr val="FFFFFF"/>
              </a:buClr>
              <a:buSzPct val="100000"/>
            </a:pPr>
            <a:r>
              <a:rPr lang="en" sz="2000">
                <a:solidFill>
                  <a:srgbClr val="FFFFFF"/>
                </a:solidFill>
              </a:rPr>
              <a:t>Handles the video campaign launches on our social media pages</a:t>
            </a:r>
          </a:p>
        </p:txBody>
      </p:sp>
      <p:sp>
        <p:nvSpPr>
          <p:cNvPr id="68" name="Shape 68"/>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lgn="ctr">
              <a:spcBef>
                <a:spcPts val="0"/>
              </a:spcBef>
              <a:buNone/>
            </a:pPr>
            <a:r>
              <a:rPr lang="en" sz="2000" b="1">
                <a:solidFill>
                  <a:srgbClr val="FFFFFF"/>
                </a:solidFill>
              </a:rPr>
              <a:t>Clark Matthews</a:t>
            </a:r>
          </a:p>
          <a:p>
            <a:pPr marL="457200" lvl="0" indent="-355600" rtl="0">
              <a:spcBef>
                <a:spcPts val="0"/>
              </a:spcBef>
              <a:spcAft>
                <a:spcPts val="0"/>
              </a:spcAft>
              <a:buClr>
                <a:srgbClr val="FFFFFF"/>
              </a:buClr>
              <a:buSzPct val="100000"/>
            </a:pPr>
            <a:r>
              <a:rPr lang="en" sz="2000">
                <a:solidFill>
                  <a:srgbClr val="FFFFFF"/>
                </a:solidFill>
              </a:rPr>
              <a:t>Joined RiR in January</a:t>
            </a:r>
          </a:p>
          <a:p>
            <a:pPr marL="457200" lvl="0" indent="-355600" rtl="0">
              <a:spcBef>
                <a:spcPts val="0"/>
              </a:spcBef>
              <a:spcAft>
                <a:spcPts val="0"/>
              </a:spcAft>
              <a:buClr>
                <a:srgbClr val="FFFFFF"/>
              </a:buClr>
              <a:buSzPct val="100000"/>
            </a:pPr>
            <a:r>
              <a:rPr lang="en" sz="2000">
                <a:solidFill>
                  <a:srgbClr val="FFFFFF"/>
                </a:solidFill>
              </a:rPr>
              <a:t>Creative Production Assistant </a:t>
            </a:r>
          </a:p>
          <a:p>
            <a:pPr marL="457200" lvl="0" indent="-355600" rtl="0">
              <a:spcBef>
                <a:spcPts val="0"/>
              </a:spcBef>
              <a:buClr>
                <a:srgbClr val="FFFFFF"/>
              </a:buClr>
              <a:buSzPct val="100000"/>
            </a:pPr>
            <a:r>
              <a:rPr lang="en" sz="2000">
                <a:solidFill>
                  <a:srgbClr val="FFFFFF"/>
                </a:solidFill>
              </a:rPr>
              <a:t>Involved in every step of making video - pre-production (planning), production (shooting), and post-production (editing)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a:spcBef>
                <a:spcPts val="0"/>
              </a:spcBef>
              <a:buNone/>
            </a:pPr>
            <a:r>
              <a:rPr lang="en" sz="3200">
                <a:solidFill>
                  <a:srgbClr val="FFD966"/>
                </a:solidFill>
              </a:rPr>
              <a:t>What is Rooted in Rights?</a:t>
            </a:r>
          </a:p>
        </p:txBody>
      </p:sp>
      <p:sp>
        <p:nvSpPr>
          <p:cNvPr id="74" name="Shape 74"/>
          <p:cNvSpPr txBox="1">
            <a:spLocks noGrp="1"/>
          </p:cNvSpPr>
          <p:nvPr>
            <p:ph type="body" idx="1"/>
          </p:nvPr>
        </p:nvSpPr>
        <p:spPr>
          <a:xfrm>
            <a:off x="311700" y="1152475"/>
            <a:ext cx="8520600" cy="3864300"/>
          </a:xfrm>
          <a:prstGeom prst="rect">
            <a:avLst/>
          </a:prstGeom>
        </p:spPr>
        <p:txBody>
          <a:bodyPr wrap="square" lIns="91425" tIns="91425" rIns="91425" bIns="91425" anchor="t" anchorCtr="0">
            <a:noAutofit/>
          </a:bodyPr>
          <a:lstStyle/>
          <a:p>
            <a:pPr lvl="0">
              <a:spcBef>
                <a:spcPts val="0"/>
              </a:spcBef>
              <a:buNone/>
            </a:pPr>
            <a:r>
              <a:rPr lang="en" sz="2400" b="1">
                <a:solidFill>
                  <a:srgbClr val="FFFFFF"/>
                </a:solidFill>
              </a:rPr>
              <a:t>Mission</a:t>
            </a:r>
            <a:r>
              <a:rPr lang="en" sz="2400">
                <a:solidFill>
                  <a:srgbClr val="FFFFFF"/>
                </a:solidFill>
              </a:rPr>
              <a:t> - To tell authentic, accessible stories that empower our community to advocate for disability rights</a:t>
            </a:r>
          </a:p>
          <a:p>
            <a:pPr lvl="0">
              <a:spcBef>
                <a:spcPts val="0"/>
              </a:spcBef>
              <a:buNone/>
            </a:pPr>
            <a:r>
              <a:rPr lang="en" sz="2400" b="1">
                <a:solidFill>
                  <a:srgbClr val="FFFFFF"/>
                </a:solidFill>
              </a:rPr>
              <a:t>What we do</a:t>
            </a:r>
            <a:r>
              <a:rPr lang="en" sz="2400">
                <a:solidFill>
                  <a:srgbClr val="FFFFFF"/>
                </a:solidFill>
              </a:rPr>
              <a:t> - produce videos and social media campaigns exclusively on disability rights issues</a:t>
            </a:r>
          </a:p>
          <a:p>
            <a:pPr lvl="0">
              <a:spcBef>
                <a:spcPts val="0"/>
              </a:spcBef>
              <a:buNone/>
            </a:pPr>
            <a:r>
              <a:rPr lang="en" sz="2400" b="1">
                <a:solidFill>
                  <a:srgbClr val="FFFFFF"/>
                </a:solidFill>
              </a:rPr>
              <a:t>Values</a:t>
            </a:r>
            <a:r>
              <a:rPr lang="en" sz="2400">
                <a:solidFill>
                  <a:srgbClr val="FFFFFF"/>
                </a:solidFill>
              </a:rPr>
              <a:t> - We are rooted in rights because we believe all people deserve equal rights, and our work is dedicated to the people, communities and causes that seek to guarantee those rights for everyone, everywhere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The Power of Social Media</a:t>
            </a:r>
          </a:p>
        </p:txBody>
      </p:sp>
      <p:sp>
        <p:nvSpPr>
          <p:cNvPr id="80" name="Shape 8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2600">
                <a:solidFill>
                  <a:srgbClr val="FFFFFF"/>
                </a:solidFill>
              </a:rPr>
              <a:t>The power of social media cannot be underestimated when it comes to advocacy &amp; activism</a:t>
            </a:r>
          </a:p>
          <a:p>
            <a:pPr lvl="0">
              <a:spcBef>
                <a:spcPts val="0"/>
              </a:spcBef>
              <a:buNone/>
            </a:pPr>
            <a:r>
              <a:rPr lang="en" sz="2600">
                <a:solidFill>
                  <a:srgbClr val="FFFFFF"/>
                </a:solidFill>
              </a:rPr>
              <a:t>I know the possibilities due to my work outside of RiR</a:t>
            </a:r>
          </a:p>
          <a:p>
            <a:pPr lvl="0" rtl="0">
              <a:spcBef>
                <a:spcPts val="0"/>
              </a:spcBef>
              <a:buNone/>
            </a:pPr>
            <a:r>
              <a:rPr lang="en" sz="2600">
                <a:solidFill>
                  <a:srgbClr val="FFFFFF"/>
                </a:solidFill>
              </a:rPr>
              <a:t>How I mesh those two worlds together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Why Is Video Storytelling So Important?</a:t>
            </a:r>
          </a:p>
        </p:txBody>
      </p:sp>
      <p:sp>
        <p:nvSpPr>
          <p:cNvPr id="86" name="Shape 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2600">
                <a:solidFill>
                  <a:srgbClr val="FFFFFF"/>
                </a:solidFill>
              </a:rPr>
              <a:t>Why use video to tell our stories?  </a:t>
            </a:r>
          </a:p>
          <a:p>
            <a:pPr lvl="0" rtl="0">
              <a:spcBef>
                <a:spcPts val="0"/>
              </a:spcBef>
              <a:buNone/>
            </a:pPr>
            <a:r>
              <a:rPr lang="en" sz="2600">
                <a:solidFill>
                  <a:srgbClr val="FFFFFF"/>
                </a:solidFill>
              </a:rPr>
              <a:t>What power is there in filming the diversity of the largest minority group in the world?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Media Representation</a:t>
            </a:r>
          </a:p>
        </p:txBody>
      </p:sp>
      <p:sp>
        <p:nvSpPr>
          <p:cNvPr id="92" name="Shape 9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sz="2600">
                <a:solidFill>
                  <a:srgbClr val="FFFFFF"/>
                </a:solidFill>
              </a:rPr>
              <a:t>Invisibility of our experiences</a:t>
            </a:r>
          </a:p>
          <a:p>
            <a:pPr lvl="0">
              <a:spcBef>
                <a:spcPts val="0"/>
              </a:spcBef>
              <a:buNone/>
            </a:pPr>
            <a:endParaRPr sz="2600">
              <a:solidFill>
                <a:schemeClr val="dk1"/>
              </a:solidFill>
            </a:endParaRPr>
          </a:p>
          <a:p>
            <a:pPr lvl="0">
              <a:spcBef>
                <a:spcPts val="0"/>
              </a:spcBef>
              <a:buNone/>
            </a:pPr>
            <a:endParaRPr sz="2600">
              <a:solidFill>
                <a:srgbClr val="FFFFFF"/>
              </a:solidFill>
            </a:endParaRPr>
          </a:p>
          <a:p>
            <a:pPr lvl="0">
              <a:spcBef>
                <a:spcPts val="0"/>
              </a:spcBef>
              <a:buNone/>
            </a:pPr>
            <a:r>
              <a:rPr lang="en" sz="2600">
                <a:solidFill>
                  <a:srgbClr val="FFFFFF"/>
                </a:solidFill>
              </a:rPr>
              <a:t>Lack of news coverage on our issues</a:t>
            </a:r>
          </a:p>
          <a:p>
            <a:pPr lvl="0" rtl="0">
              <a:spcBef>
                <a:spcPts val="0"/>
              </a:spcBef>
              <a:buNone/>
            </a:pPr>
            <a:r>
              <a:rPr lang="en" sz="2600">
                <a:solidFill>
                  <a:srgbClr val="FFFFFF"/>
                </a:solidFill>
              </a:rPr>
              <a:t>Youth self-advocacy is not widely seen or supported</a:t>
            </a:r>
          </a:p>
        </p:txBody>
      </p:sp>
      <p:sp>
        <p:nvSpPr>
          <p:cNvPr id="93" name="Shape 93" title="NotYourProp FINAL FB">
            <a:hlinkClick r:id="rId3"/>
          </p:cNvPr>
          <p:cNvSpPr/>
          <p:nvPr/>
        </p:nvSpPr>
        <p:spPr>
          <a:xfrm>
            <a:off x="2383625" y="1680000"/>
            <a:ext cx="2107100" cy="1580300"/>
          </a:xfrm>
          <a:prstGeom prst="rect">
            <a:avLst/>
          </a:prstGeom>
          <a:blipFill>
            <a:blip r:embed="rId4">
              <a:alphaModFix/>
            </a:blip>
            <a:stretch>
              <a:fillRect/>
            </a:stretch>
          </a:blipFill>
          <a:ln>
            <a:noFill/>
          </a:ln>
        </p:spPr>
      </p:sp>
      <p:sp>
        <p:nvSpPr>
          <p:cNvPr id="94" name="Shape 94" title="NotYourProp2 FINAL FB">
            <a:hlinkClick r:id="rId5"/>
          </p:cNvPr>
          <p:cNvSpPr/>
          <p:nvPr/>
        </p:nvSpPr>
        <p:spPr>
          <a:xfrm>
            <a:off x="4653275" y="1679975"/>
            <a:ext cx="2107100" cy="1580325"/>
          </a:xfrm>
          <a:prstGeom prst="rect">
            <a:avLst/>
          </a:prstGeom>
          <a:blipFill>
            <a:blip r:embed="rId6">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Advantages Video Brings to Advocacy</a:t>
            </a:r>
          </a:p>
        </p:txBody>
      </p:sp>
      <p:sp>
        <p:nvSpPr>
          <p:cNvPr id="100" name="Shape 10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419100" rtl="0">
              <a:spcBef>
                <a:spcPts val="0"/>
              </a:spcBef>
              <a:spcAft>
                <a:spcPts val="0"/>
              </a:spcAft>
              <a:buClr>
                <a:srgbClr val="FFFFFF"/>
              </a:buClr>
              <a:buSzPct val="100000"/>
            </a:pPr>
            <a:r>
              <a:rPr lang="en" sz="3000">
                <a:solidFill>
                  <a:srgbClr val="FFFFFF"/>
                </a:solidFill>
              </a:rPr>
              <a:t>Strong connection to audience</a:t>
            </a:r>
          </a:p>
          <a:p>
            <a:pPr marL="457200" lvl="0" indent="-419100" rtl="0">
              <a:spcBef>
                <a:spcPts val="0"/>
              </a:spcBef>
              <a:spcAft>
                <a:spcPts val="0"/>
              </a:spcAft>
              <a:buClr>
                <a:srgbClr val="FFFFFF"/>
              </a:buClr>
              <a:buSzPct val="100000"/>
            </a:pPr>
            <a:r>
              <a:rPr lang="en" sz="3000">
                <a:solidFill>
                  <a:srgbClr val="FFFFFF"/>
                </a:solidFill>
              </a:rPr>
              <a:t>Fun, entertaining, popular</a:t>
            </a:r>
          </a:p>
          <a:p>
            <a:pPr marL="457200" lvl="0" indent="-419100" rtl="0">
              <a:spcBef>
                <a:spcPts val="0"/>
              </a:spcBef>
              <a:spcAft>
                <a:spcPts val="0"/>
              </a:spcAft>
              <a:buClr>
                <a:srgbClr val="FFFFFF"/>
              </a:buClr>
              <a:buSzPct val="100000"/>
            </a:pPr>
            <a:r>
              <a:rPr lang="en" sz="3000">
                <a:solidFill>
                  <a:srgbClr val="FFFFFF"/>
                </a:solidFill>
              </a:rPr>
              <a:t>Quick and easy to consume</a:t>
            </a:r>
          </a:p>
          <a:p>
            <a:pPr marL="457200" lvl="0" indent="-419100" rtl="0">
              <a:spcBef>
                <a:spcPts val="0"/>
              </a:spcBef>
              <a:spcAft>
                <a:spcPts val="0"/>
              </a:spcAft>
              <a:buClr>
                <a:srgbClr val="FFFFFF"/>
              </a:buClr>
              <a:buSzPct val="100000"/>
            </a:pPr>
            <a:r>
              <a:rPr lang="en" sz="3000">
                <a:solidFill>
                  <a:srgbClr val="FFFFFF"/>
                </a:solidFill>
              </a:rPr>
              <a:t>Easy to share via social media</a:t>
            </a:r>
          </a:p>
          <a:p>
            <a:pPr marL="457200" lvl="0" indent="-419100" rtl="0">
              <a:spcBef>
                <a:spcPts val="0"/>
              </a:spcBef>
              <a:spcAft>
                <a:spcPts val="0"/>
              </a:spcAft>
              <a:buClr>
                <a:srgbClr val="FFFFFF"/>
              </a:buClr>
              <a:buSzPct val="100000"/>
            </a:pPr>
            <a:r>
              <a:rPr lang="en" sz="3000">
                <a:solidFill>
                  <a:srgbClr val="FFFFFF"/>
                </a:solidFill>
              </a:rPr>
              <a:t>Contain a lot of information</a:t>
            </a:r>
          </a:p>
          <a:p>
            <a:pPr marL="457200" lvl="0" indent="-419100" rtl="0">
              <a:spcBef>
                <a:spcPts val="0"/>
              </a:spcBef>
              <a:spcAft>
                <a:spcPts val="0"/>
              </a:spcAft>
              <a:buClr>
                <a:srgbClr val="FFFFFF"/>
              </a:buClr>
              <a:buSzPct val="100000"/>
            </a:pPr>
            <a:r>
              <a:rPr lang="en" sz="3000">
                <a:solidFill>
                  <a:srgbClr val="FFFFFF"/>
                </a:solidFill>
              </a:rPr>
              <a:t>(Can be) very accessible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lgn="ctr" rtl="0">
              <a:spcBef>
                <a:spcPts val="0"/>
              </a:spcBef>
              <a:buNone/>
            </a:pPr>
            <a:r>
              <a:rPr lang="en" sz="3200">
                <a:solidFill>
                  <a:srgbClr val="FFD966"/>
                </a:solidFill>
              </a:rPr>
              <a:t>Storytellers Series</a:t>
            </a:r>
          </a:p>
        </p:txBody>
      </p:sp>
      <p:sp>
        <p:nvSpPr>
          <p:cNvPr id="106" name="Shape 106"/>
          <p:cNvSpPr txBox="1">
            <a:spLocks noGrp="1"/>
          </p:cNvSpPr>
          <p:nvPr>
            <p:ph type="body" idx="1"/>
          </p:nvPr>
        </p:nvSpPr>
        <p:spPr>
          <a:xfrm>
            <a:off x="311700" y="1152475"/>
            <a:ext cx="8520600" cy="3730800"/>
          </a:xfrm>
          <a:prstGeom prst="rect">
            <a:avLst/>
          </a:prstGeom>
        </p:spPr>
        <p:txBody>
          <a:bodyPr wrap="square" lIns="91425" tIns="91425" rIns="91425" bIns="91425" anchor="t" anchorCtr="0">
            <a:noAutofit/>
          </a:bodyPr>
          <a:lstStyle/>
          <a:p>
            <a:pPr lvl="0">
              <a:spcBef>
                <a:spcPts val="0"/>
              </a:spcBef>
              <a:buNone/>
            </a:pPr>
            <a:r>
              <a:rPr lang="en" sz="2500">
                <a:solidFill>
                  <a:srgbClr val="FFFFFF"/>
                </a:solidFill>
              </a:rPr>
              <a:t>The Rooted in Rights Storytellers Series features videos by and for people with disabilities. </a:t>
            </a:r>
          </a:p>
          <a:p>
            <a:pPr lvl="0">
              <a:spcBef>
                <a:spcPts val="0"/>
              </a:spcBef>
              <a:buNone/>
            </a:pPr>
            <a:r>
              <a:rPr lang="en" sz="2500">
                <a:solidFill>
                  <a:srgbClr val="FFFFFF"/>
                </a:solidFill>
              </a:rPr>
              <a:t>Storytellers work with the Rooted in Rights team to develop scripts, shoot videos, edit the final product and share them with the world. </a:t>
            </a:r>
          </a:p>
          <a:p>
            <a:pPr lvl="0" rtl="0">
              <a:spcBef>
                <a:spcPts val="0"/>
              </a:spcBef>
              <a:buNone/>
            </a:pPr>
            <a:r>
              <a:rPr lang="en" sz="2500">
                <a:solidFill>
                  <a:srgbClr val="FFFFFF"/>
                </a:solidFill>
              </a:rPr>
              <a:t>Since 2016, videos on a range of disability rights topics have been produced by Storytellers from around the world.</a:t>
            </a: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On-screen Show (16:9)</PresentationFormat>
  <Paragraphs>90</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Simple Dark</vt:lpstr>
      <vt:lpstr>Advocacy Through  Social Media</vt:lpstr>
      <vt:lpstr>What to Expect For Today</vt:lpstr>
      <vt:lpstr>Introduction</vt:lpstr>
      <vt:lpstr>What is Rooted in Rights?</vt:lpstr>
      <vt:lpstr>The Power of Social Media</vt:lpstr>
      <vt:lpstr>Why Is Video Storytelling So Important?</vt:lpstr>
      <vt:lpstr>Media Representation</vt:lpstr>
      <vt:lpstr>Advantages Video Brings to Advocacy</vt:lpstr>
      <vt:lpstr>Storytellers Series</vt:lpstr>
      <vt:lpstr>Storytellers Kit</vt:lpstr>
      <vt:lpstr>Storytellers Examples </vt:lpstr>
      <vt:lpstr>When Writing A Script...</vt:lpstr>
      <vt:lpstr>Script Template</vt:lpstr>
      <vt:lpstr>Sharing Your Stories at APRIL</vt:lpstr>
      <vt:lpstr>Tips for Filming</vt:lpstr>
      <vt:lpstr>Editing Software</vt:lpstr>
      <vt:lpstr>Social Media Livestreaming</vt:lpstr>
      <vt:lpstr>PowerPoint Presentation</vt:lpstr>
      <vt:lpstr>Where to Find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Through  Social Media</dc:title>
  <dc:creator>Mary Olson</dc:creator>
  <cp:lastModifiedBy>Mary Olson-Willard</cp:lastModifiedBy>
  <cp:revision>1</cp:revision>
  <dcterms:modified xsi:type="dcterms:W3CDTF">2017-11-20T22:25:27Z</dcterms:modified>
</cp:coreProperties>
</file>