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72" r:id="rId5"/>
    <p:sldId id="258" r:id="rId6"/>
    <p:sldId id="264" r:id="rId7"/>
    <p:sldId id="265" r:id="rId8"/>
    <p:sldId id="260" r:id="rId9"/>
    <p:sldId id="270" r:id="rId10"/>
    <p:sldId id="262" r:id="rId11"/>
    <p:sldId id="266" r:id="rId12"/>
    <p:sldId id="267" r:id="rId13"/>
    <p:sldId id="268" r:id="rId14"/>
    <p:sldId id="269" r:id="rId15"/>
    <p:sldId id="271"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7E37064-2D58-4D5C-A7E9-B016BD3D8078}" type="datetimeFigureOut">
              <a:rPr lang="en-US" smtClean="0"/>
              <a:t>10/10/2017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DCBE06C-42E6-46EE-85A6-F0100E763856}"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37064-2D58-4D5C-A7E9-B016BD3D807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BE06C-42E6-46EE-85A6-F0100E7638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37064-2D58-4D5C-A7E9-B016BD3D807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DCBE06C-42E6-46EE-85A6-F0100E7638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37064-2D58-4D5C-A7E9-B016BD3D807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BE06C-42E6-46EE-85A6-F0100E76385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7E37064-2D58-4D5C-A7E9-B016BD3D8078}" type="datetimeFigureOut">
              <a:rPr lang="en-US" smtClean="0"/>
              <a:t>10/10/2017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DCBE06C-42E6-46EE-85A6-F0100E763856}"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E37064-2D58-4D5C-A7E9-B016BD3D807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BE06C-42E6-46EE-85A6-F0100E76385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E37064-2D58-4D5C-A7E9-B016BD3D8078}"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BE06C-42E6-46EE-85A6-F0100E76385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E37064-2D58-4D5C-A7E9-B016BD3D8078}"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BE06C-42E6-46EE-85A6-F0100E763856}"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7E37064-2D58-4D5C-A7E9-B016BD3D8078}"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BE06C-42E6-46EE-85A6-F0100E7638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37064-2D58-4D5C-A7E9-B016BD3D807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DCBE06C-42E6-46EE-85A6-F0100E763856}"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37064-2D58-4D5C-A7E9-B016BD3D807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BE06C-42E6-46EE-85A6-F0100E763856}"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7E37064-2D58-4D5C-A7E9-B016BD3D8078}" type="datetimeFigureOut">
              <a:rPr lang="en-US" smtClean="0"/>
              <a:t>10/10/2017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DCBE06C-42E6-46EE-85A6-F0100E7638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6324600" cy="1828800"/>
          </a:xfrm>
        </p:spPr>
        <p:txBody>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Getting involved in the Emergency Management world</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3802" y="2590800"/>
            <a:ext cx="3875196" cy="1609346"/>
          </a:xfrm>
          <a:prstGeom prst="rect">
            <a:avLst/>
          </a:prstGeom>
        </p:spPr>
      </p:pic>
      <p:sp>
        <p:nvSpPr>
          <p:cNvPr id="5" name="Title 1"/>
          <p:cNvSpPr txBox="1">
            <a:spLocks/>
          </p:cNvSpPr>
          <p:nvPr/>
        </p:nvSpPr>
        <p:spPr>
          <a:xfrm>
            <a:off x="344010" y="4876800"/>
            <a:ext cx="6400800" cy="7620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Jerry Riener</a:t>
            </a:r>
          </a:p>
          <a:p>
            <a:pPr algn="ctr"/>
            <a:r>
              <a:rPr lang="en-US" dirty="0" smtClean="0">
                <a:latin typeface="Tahoma" panose="020B0604030504040204" pitchFamily="34" charset="0"/>
                <a:ea typeface="Tahoma" panose="020B0604030504040204" pitchFamily="34" charset="0"/>
                <a:cs typeface="Tahoma" panose="020B0604030504040204" pitchFamily="34" charset="0"/>
              </a:rPr>
              <a:t>Program Specialist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184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br>
              <a:rPr lang="en-US" dirty="0" smtClean="0"/>
            </a:br>
            <a:r>
              <a:rPr lang="en-US" dirty="0" smtClean="0"/>
              <a:t>purpose is clear and concise</a:t>
            </a:r>
            <a:endParaRPr lang="en-US" dirty="0"/>
          </a:p>
        </p:txBody>
      </p:sp>
      <p:sp>
        <p:nvSpPr>
          <p:cNvPr id="4" name="Content Placeholder 3"/>
          <p:cNvSpPr>
            <a:spLocks noGrp="1"/>
          </p:cNvSpPr>
          <p:nvPr>
            <p:ph idx="1"/>
          </p:nvPr>
        </p:nvSpPr>
        <p:spPr/>
        <p:txBody>
          <a:bodyPr>
            <a:norm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Helps the emergency management world and how they will interact with you</a:t>
            </a:r>
          </a:p>
          <a:p>
            <a:r>
              <a:rPr lang="en-US" sz="3200" dirty="0" smtClean="0">
                <a:latin typeface="Tahoma" panose="020B0604030504040204" pitchFamily="34" charset="0"/>
                <a:ea typeface="Tahoma" panose="020B0604030504040204" pitchFamily="34" charset="0"/>
                <a:cs typeface="Tahoma" panose="020B0604030504040204" pitchFamily="34" charset="0"/>
              </a:rPr>
              <a:t>Allows you to engage with more confidence</a:t>
            </a:r>
          </a:p>
          <a:p>
            <a:r>
              <a:rPr lang="en-US" sz="3200" dirty="0" smtClean="0">
                <a:latin typeface="Tahoma" panose="020B0604030504040204" pitchFamily="34" charset="0"/>
                <a:ea typeface="Tahoma" panose="020B0604030504040204" pitchFamily="34" charset="0"/>
                <a:cs typeface="Tahoma" panose="020B0604030504040204" pitchFamily="34" charset="0"/>
              </a:rPr>
              <a:t>Helps you develop a plan of action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2051" name="Picture 3" descr="C:\Users\jriener\AppData\Local\Microsoft\Windows\INetCache\IE\B8ZF5S09\got_purpo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953000"/>
            <a:ext cx="3352800" cy="162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5347761"/>
            <a:ext cx="2286000" cy="830997"/>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Graphic description: A black rectangle with white lettering in the middle that says “got purpose?”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394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Its going to happen</a:t>
            </a:r>
          </a:p>
          <a:p>
            <a:r>
              <a:rPr lang="en-US" sz="3200" dirty="0" smtClean="0">
                <a:latin typeface="Tahoma" panose="020B0604030504040204" pitchFamily="34" charset="0"/>
                <a:ea typeface="Tahoma" panose="020B0604030504040204" pitchFamily="34" charset="0"/>
                <a:cs typeface="Tahoma" panose="020B0604030504040204" pitchFamily="34" charset="0"/>
              </a:rPr>
              <a:t>Invitations to the trainings/exercises </a:t>
            </a:r>
          </a:p>
          <a:p>
            <a:r>
              <a:rPr lang="en-US" sz="3400" dirty="0" smtClean="0">
                <a:latin typeface="Tahoma" panose="020B0604030504040204" pitchFamily="34" charset="0"/>
                <a:ea typeface="Tahoma" panose="020B0604030504040204" pitchFamily="34" charset="0"/>
                <a:cs typeface="Tahoma" panose="020B0604030504040204" pitchFamily="34" charset="0"/>
              </a:rPr>
              <a:t>Department of Health and Welfare</a:t>
            </a:r>
          </a:p>
          <a:p>
            <a:pPr lvl="1"/>
            <a:r>
              <a:rPr lang="en-US" sz="3200" dirty="0">
                <a:latin typeface="Tahoma" panose="020B0604030504040204" pitchFamily="34" charset="0"/>
                <a:ea typeface="Tahoma" panose="020B0604030504040204" pitchFamily="34" charset="0"/>
                <a:cs typeface="Tahoma" panose="020B0604030504040204" pitchFamily="34" charset="0"/>
              </a:rPr>
              <a:t>Thought they were the </a:t>
            </a:r>
            <a:r>
              <a:rPr lang="en-US" sz="3200" dirty="0" smtClean="0">
                <a:latin typeface="Tahoma" panose="020B0604030504040204" pitchFamily="34" charset="0"/>
                <a:ea typeface="Tahoma" panose="020B0604030504040204" pitchFamily="34" charset="0"/>
                <a:cs typeface="Tahoma" panose="020B0604030504040204" pitchFamily="34" charset="0"/>
              </a:rPr>
              <a:t>experts</a:t>
            </a:r>
          </a:p>
          <a:p>
            <a:r>
              <a:rPr lang="en-US" sz="3400" dirty="0" smtClean="0">
                <a:latin typeface="Tahoma" panose="020B0604030504040204" pitchFamily="34" charset="0"/>
                <a:ea typeface="Tahoma" panose="020B0604030504040204" pitchFamily="34" charset="0"/>
                <a:cs typeface="Tahoma" panose="020B0604030504040204" pitchFamily="34" charset="0"/>
              </a:rPr>
              <a:t>To the concept of Independent </a:t>
            </a:r>
            <a:r>
              <a:rPr lang="en-US" sz="3400" dirty="0">
                <a:latin typeface="Tahoma" panose="020B0604030504040204" pitchFamily="34" charset="0"/>
                <a:ea typeface="Tahoma" panose="020B0604030504040204" pitchFamily="34" charset="0"/>
                <a:cs typeface="Tahoma" panose="020B0604030504040204" pitchFamily="34" charset="0"/>
              </a:rPr>
              <a:t>L</a:t>
            </a:r>
            <a:r>
              <a:rPr lang="en-US" sz="3400" dirty="0" smtClean="0">
                <a:latin typeface="Tahoma" panose="020B0604030504040204" pitchFamily="34" charset="0"/>
                <a:ea typeface="Tahoma" panose="020B0604030504040204" pitchFamily="34" charset="0"/>
                <a:cs typeface="Tahoma" panose="020B0604030504040204" pitchFamily="34" charset="0"/>
              </a:rPr>
              <a:t>iving </a:t>
            </a:r>
            <a:endParaRPr lang="en-US" sz="34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fontScale="90000"/>
          </a:bodyPr>
          <a:lstStyle/>
          <a:p>
            <a:r>
              <a:rPr lang="en-US" dirty="0" smtClean="0"/>
              <a:t>Lesson 2</a:t>
            </a:r>
            <a:br>
              <a:rPr lang="en-US" dirty="0" smtClean="0"/>
            </a:br>
            <a:r>
              <a:rPr lang="en-US" dirty="0" smtClean="0"/>
              <a:t>Resistance</a:t>
            </a:r>
            <a:endParaRPr lang="en-US" dirty="0"/>
          </a:p>
        </p:txBody>
      </p:sp>
      <p:pic>
        <p:nvPicPr>
          <p:cNvPr id="8194" name="Picture 2" descr="C:\Users\jriener\AppData\Local\Microsoft\Windows\INetCache\IE\4MJRXT51\samp8d0196f2c47aa74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74276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5257800"/>
            <a:ext cx="2570480" cy="1015663"/>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Photo description: a yellow, diamond shaped road sign with a blue sky background. The road sign says in black, bold lettering, “RESISTANCE AHEAD.”</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319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Being pushed into being a case manager for people with disabilities</a:t>
            </a:r>
          </a:p>
          <a:p>
            <a:r>
              <a:rPr lang="en-US" sz="3200" dirty="0" smtClean="0">
                <a:latin typeface="Tahoma" panose="020B0604030504040204" pitchFamily="34" charset="0"/>
                <a:ea typeface="Tahoma" panose="020B0604030504040204" pitchFamily="34" charset="0"/>
                <a:cs typeface="Tahoma" panose="020B0604030504040204" pitchFamily="34" charset="0"/>
              </a:rPr>
              <a:t>Not having any regulatory or pushback authority within other agencies</a:t>
            </a:r>
          </a:p>
          <a:p>
            <a:pPr marL="45720" indent="0">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457200" y="228600"/>
            <a:ext cx="8229600" cy="1143000"/>
          </a:xfrm>
        </p:spPr>
        <p:txBody>
          <a:bodyPr>
            <a:normAutofit fontScale="90000"/>
          </a:bodyPr>
          <a:lstStyle/>
          <a:p>
            <a:r>
              <a:rPr lang="en-US" dirty="0"/>
              <a:t>Lesson </a:t>
            </a:r>
            <a:r>
              <a:rPr lang="en-US" dirty="0" smtClean="0"/>
              <a:t>3</a:t>
            </a:r>
            <a:br>
              <a:rPr lang="en-US" dirty="0" smtClean="0"/>
            </a:br>
            <a:r>
              <a:rPr lang="en-US" dirty="0" smtClean="0"/>
              <a:t>Don’t </a:t>
            </a:r>
            <a:r>
              <a:rPr lang="en-US" dirty="0"/>
              <a:t>allow yourself to be that “Checked” </a:t>
            </a:r>
            <a:r>
              <a:rPr lang="en-US" dirty="0" smtClean="0"/>
              <a:t>box</a:t>
            </a:r>
            <a:endParaRPr lang="en-US" dirty="0"/>
          </a:p>
        </p:txBody>
      </p:sp>
      <p:pic>
        <p:nvPicPr>
          <p:cNvPr id="1026" name="Picture 2" descr="C:\Users\jriener\AppData\Local\Microsoft\Windows\INetCache\IE\M17JIOUB\check_mark_and_box_by_babyloni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939801"/>
            <a:ext cx="4007437" cy="25046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4684294"/>
            <a:ext cx="1808480" cy="1015663"/>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Graphic description: a white rectangle with a black box in the center that has a blue checkmark in it.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000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3462529"/>
          </a:xfrm>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Before an emergency</a:t>
            </a:r>
          </a:p>
          <a:p>
            <a:pPr lvl="1"/>
            <a:r>
              <a:rPr lang="en-US" sz="3000" dirty="0" smtClean="0">
                <a:latin typeface="Tahoma" panose="020B0604030504040204" pitchFamily="34" charset="0"/>
                <a:ea typeface="Tahoma" panose="020B0604030504040204" pitchFamily="34" charset="0"/>
                <a:cs typeface="Tahoma" panose="020B0604030504040204" pitchFamily="34" charset="0"/>
              </a:rPr>
              <a:t>Outreach needs to be done</a:t>
            </a:r>
          </a:p>
          <a:p>
            <a:r>
              <a:rPr lang="en-US" sz="3200" dirty="0" smtClean="0">
                <a:latin typeface="Tahoma" panose="020B0604030504040204" pitchFamily="34" charset="0"/>
                <a:ea typeface="Tahoma" panose="020B0604030504040204" pitchFamily="34" charset="0"/>
                <a:cs typeface="Tahoma" panose="020B0604030504040204" pitchFamily="34" charset="0"/>
              </a:rPr>
              <a:t>During an emergency</a:t>
            </a:r>
          </a:p>
          <a:p>
            <a:pPr lvl="1"/>
            <a:r>
              <a:rPr lang="en-US" sz="2800" dirty="0" smtClean="0">
                <a:latin typeface="Tahoma" panose="020B0604030504040204" pitchFamily="34" charset="0"/>
                <a:ea typeface="Tahoma" panose="020B0604030504040204" pitchFamily="34" charset="0"/>
                <a:cs typeface="Tahoma" panose="020B0604030504040204" pitchFamily="34" charset="0"/>
              </a:rPr>
              <a:t>Know your limits</a:t>
            </a:r>
          </a:p>
          <a:p>
            <a:r>
              <a:rPr lang="en-US" sz="3200" dirty="0" smtClean="0">
                <a:latin typeface="Tahoma" panose="020B0604030504040204" pitchFamily="34" charset="0"/>
                <a:ea typeface="Tahoma" panose="020B0604030504040204" pitchFamily="34" charset="0"/>
                <a:cs typeface="Tahoma" panose="020B0604030504040204" pitchFamily="34" charset="0"/>
              </a:rPr>
              <a:t>During the recovery</a:t>
            </a:r>
          </a:p>
          <a:p>
            <a:pPr lvl="1"/>
            <a:r>
              <a:rPr lang="en-US" sz="3000" dirty="0" smtClean="0">
                <a:latin typeface="Tahoma" panose="020B0604030504040204" pitchFamily="34" charset="0"/>
                <a:ea typeface="Tahoma" panose="020B0604030504040204" pitchFamily="34" charset="0"/>
                <a:cs typeface="Tahoma" panose="020B0604030504040204" pitchFamily="34" charset="0"/>
              </a:rPr>
              <a:t>Stretching your resources thin</a:t>
            </a:r>
          </a:p>
          <a:p>
            <a:pPr marL="45720" indent="0">
              <a:buNone/>
            </a:pPr>
            <a:endParaRPr lang="en-US" dirty="0"/>
          </a:p>
        </p:txBody>
      </p:sp>
      <p:sp>
        <p:nvSpPr>
          <p:cNvPr id="2" name="Title 1"/>
          <p:cNvSpPr>
            <a:spLocks noGrp="1"/>
          </p:cNvSpPr>
          <p:nvPr>
            <p:ph type="title"/>
          </p:nvPr>
        </p:nvSpPr>
        <p:spPr/>
        <p:txBody>
          <a:bodyPr>
            <a:normAutofit fontScale="90000"/>
          </a:bodyPr>
          <a:lstStyle/>
          <a:p>
            <a:r>
              <a:rPr lang="en-US" dirty="0" smtClean="0"/>
              <a:t>Lesson 4</a:t>
            </a:r>
            <a:br>
              <a:rPr lang="en-US" dirty="0" smtClean="0"/>
            </a:br>
            <a:r>
              <a:rPr lang="en-US" dirty="0" smtClean="0"/>
              <a:t>Over-Taxing/Pacing yourself</a:t>
            </a:r>
            <a:endParaRPr lang="en-US" dirty="0"/>
          </a:p>
        </p:txBody>
      </p:sp>
    </p:spTree>
    <p:extLst>
      <p:ext uri="{BB962C8B-B14F-4D97-AF65-F5344CB8AC3E}">
        <p14:creationId xmlns:p14="http://schemas.microsoft.com/office/powerpoint/2010/main" val="21083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07893" cy="2852929"/>
          </a:xfrm>
        </p:spPr>
        <p:txBody>
          <a:bodyPr>
            <a:normAutofit lnSpcReduction="10000"/>
          </a:bodyPr>
          <a:lstStyle/>
          <a:p>
            <a:r>
              <a:rPr lang="en-US" sz="3600" dirty="0" smtClean="0">
                <a:latin typeface="Tahoma" panose="020B0604030504040204" pitchFamily="34" charset="0"/>
                <a:ea typeface="Tahoma" panose="020B0604030504040204" pitchFamily="34" charset="0"/>
                <a:cs typeface="Tahoma" panose="020B0604030504040204" pitchFamily="34" charset="0"/>
              </a:rPr>
              <a:t>To help with meeting and training attendance – the community must be present and active</a:t>
            </a:r>
            <a:endParaRPr lang="en-US" sz="3400" dirty="0" smtClean="0">
              <a:latin typeface="Tahoma" panose="020B0604030504040204" pitchFamily="34" charset="0"/>
              <a:ea typeface="Tahoma" panose="020B0604030504040204" pitchFamily="34" charset="0"/>
              <a:cs typeface="Tahoma" panose="020B0604030504040204" pitchFamily="34" charset="0"/>
            </a:endParaRPr>
          </a:p>
          <a:p>
            <a:r>
              <a:rPr lang="en-US" sz="3600" dirty="0" smtClean="0">
                <a:latin typeface="Tahoma" panose="020B0604030504040204" pitchFamily="34" charset="0"/>
                <a:ea typeface="Tahoma" panose="020B0604030504040204" pitchFamily="34" charset="0"/>
                <a:cs typeface="Tahoma" panose="020B0604030504040204" pitchFamily="34" charset="0"/>
              </a:rPr>
              <a:t>To ease risk of burnout or becoming overextended</a:t>
            </a:r>
          </a:p>
          <a:p>
            <a:pPr marL="45720" indent="0">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fontScale="90000"/>
          </a:bodyPr>
          <a:lstStyle/>
          <a:p>
            <a:r>
              <a:rPr lang="en-US" dirty="0" smtClean="0"/>
              <a:t>Lesson 5</a:t>
            </a:r>
            <a:br>
              <a:rPr lang="en-US" dirty="0" smtClean="0"/>
            </a:br>
            <a:r>
              <a:rPr lang="en-US" dirty="0" smtClean="0"/>
              <a:t>Strong and established Grassroots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291013"/>
            <a:ext cx="3886200" cy="218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4501543"/>
            <a:ext cx="3276600" cy="1938992"/>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Photo description: three young men, one wearing a black sweatshirt and ball cap, one in white and blue plaid button down shirt with backwards ball cap and one in a brown and white checkered shirt, wearing glasses. The back of people heads are in the forefront, with a white movie screen in the background. The young men are demonstrating some home preparedness tips in a workshop setting.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999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676400"/>
            <a:ext cx="3399966" cy="1411986"/>
          </a:xfrm>
          <a:prstGeom prst="rect">
            <a:avLst/>
          </a:prstGeom>
        </p:spPr>
      </p:pic>
      <p:sp>
        <p:nvSpPr>
          <p:cNvPr id="5" name="Content Placeholder 2"/>
          <p:cNvSpPr>
            <a:spLocks noGrp="1"/>
          </p:cNvSpPr>
          <p:nvPr>
            <p:ph idx="1"/>
          </p:nvPr>
        </p:nvSpPr>
        <p:spPr>
          <a:xfrm>
            <a:off x="1752600" y="3124200"/>
            <a:ext cx="5738308" cy="3508977"/>
          </a:xfrm>
        </p:spPr>
        <p:txBody>
          <a:bodyPr>
            <a:normAutofit lnSpcReduction="10000"/>
          </a:bodyPr>
          <a:lstStyle/>
          <a:p>
            <a:pPr marL="68580" indent="0">
              <a:buNone/>
            </a:pPr>
            <a:r>
              <a:rPr lang="en-US" dirty="0"/>
              <a:t>Jerry Riener</a:t>
            </a:r>
          </a:p>
          <a:p>
            <a:pPr marL="68580" indent="0">
              <a:buNone/>
            </a:pPr>
            <a:r>
              <a:rPr lang="en-US" dirty="0"/>
              <a:t>Program Specialist</a:t>
            </a:r>
          </a:p>
          <a:p>
            <a:pPr marL="68580" indent="0">
              <a:buNone/>
            </a:pPr>
            <a:r>
              <a:rPr lang="en-US" dirty="0"/>
              <a:t>Idaho State Independent Living Council</a:t>
            </a:r>
          </a:p>
          <a:p>
            <a:pPr marL="68580" indent="0">
              <a:buNone/>
            </a:pPr>
            <a:r>
              <a:rPr lang="en-US" dirty="0"/>
              <a:t>380 South 4th Street, Ste. 102</a:t>
            </a:r>
          </a:p>
          <a:p>
            <a:pPr marL="68580" indent="0">
              <a:buNone/>
            </a:pPr>
            <a:r>
              <a:rPr lang="en-US" dirty="0"/>
              <a:t>Boise, ID 83702</a:t>
            </a:r>
          </a:p>
          <a:p>
            <a:pPr marL="68580" indent="0">
              <a:buNone/>
            </a:pPr>
            <a:r>
              <a:rPr lang="en-US" dirty="0"/>
              <a:t>Phone: </a:t>
            </a:r>
            <a:r>
              <a:rPr lang="en-US" dirty="0" smtClean="0"/>
              <a:t>208-334-3800</a:t>
            </a:r>
          </a:p>
          <a:p>
            <a:pPr marL="68580" indent="0">
              <a:buNone/>
            </a:pPr>
            <a:r>
              <a:rPr lang="en-US" dirty="0" smtClean="0"/>
              <a:t>Toll-Free: 1-800-487-4866 </a:t>
            </a:r>
            <a:endParaRPr lang="en-US" dirty="0"/>
          </a:p>
          <a:p>
            <a:pPr marL="68580" indent="0">
              <a:buNone/>
            </a:pPr>
            <a:r>
              <a:rPr lang="en-US" dirty="0"/>
              <a:t>Fax: 208-334-3803</a:t>
            </a:r>
          </a:p>
          <a:p>
            <a:pPr marL="68580" indent="0">
              <a:buNone/>
            </a:pPr>
            <a:r>
              <a:rPr lang="en-US" dirty="0" smtClean="0"/>
              <a:t>Email: jerry.riener@silc.idaho.gov</a:t>
            </a:r>
            <a:endParaRPr lang="en-US" dirty="0"/>
          </a:p>
          <a:p>
            <a:pPr marL="68580" indent="0">
              <a:buNone/>
            </a:pPr>
            <a:r>
              <a:rPr lang="en-US" dirty="0"/>
              <a:t>http://www.silc.idaho.gov</a:t>
            </a:r>
          </a:p>
          <a:p>
            <a:endParaRPr lang="en-US" dirty="0"/>
          </a:p>
        </p:txBody>
      </p:sp>
    </p:spTree>
    <p:extLst>
      <p:ext uri="{BB962C8B-B14F-4D97-AF65-F5344CB8AC3E}">
        <p14:creationId xmlns:p14="http://schemas.microsoft.com/office/powerpoint/2010/main" val="312426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124200"/>
          </a:xfrm>
        </p:spPr>
        <p:txBody>
          <a:bodyPr/>
          <a:lstStyle/>
          <a:p>
            <a:r>
              <a:rPr lang="en-US" dirty="0" smtClean="0"/>
              <a:t>Idaho had a busy year</a:t>
            </a:r>
          </a:p>
          <a:p>
            <a:pPr lvl="1"/>
            <a:r>
              <a:rPr lang="en-US" dirty="0" smtClean="0"/>
              <a:t>Massive snowfall, followed by rain and flooding</a:t>
            </a:r>
          </a:p>
          <a:p>
            <a:pPr lvl="2"/>
            <a:r>
              <a:rPr lang="en-US" dirty="0" smtClean="0"/>
              <a:t>17 counties were 150% above average (5 were up to 300%) for snowfall</a:t>
            </a:r>
          </a:p>
          <a:p>
            <a:pPr lvl="1"/>
            <a:r>
              <a:rPr lang="en-US" dirty="0" smtClean="0"/>
              <a:t>Mudslides</a:t>
            </a:r>
          </a:p>
          <a:p>
            <a:pPr lvl="2"/>
            <a:r>
              <a:rPr lang="en-US" dirty="0" smtClean="0"/>
              <a:t>10 counties had major mudslides</a:t>
            </a:r>
          </a:p>
          <a:p>
            <a:r>
              <a:rPr lang="en-US" dirty="0" smtClean="0"/>
              <a:t>Federally declared disasters in 22 out of 44 counties in Idaho</a:t>
            </a:r>
            <a:endParaRPr lang="en-US" dirty="0"/>
          </a:p>
        </p:txBody>
      </p:sp>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Introduction</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657600"/>
            <a:ext cx="433493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6087978"/>
            <a:ext cx="6663266" cy="646331"/>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Photo description: four lane, divided freeway running down the center with a large dip in the road which is covered by a river flooding across it. Vehicles with lights on are stopped on either side of the water. Part of the landscape is covered in snow with mountains in the background.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258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sz="2800" dirty="0" smtClean="0">
                <a:latin typeface="Tahoma" panose="020B0604030504040204" pitchFamily="34" charset="0"/>
                <a:ea typeface="Tahoma" panose="020B0604030504040204" pitchFamily="34" charset="0"/>
                <a:cs typeface="Tahoma" panose="020B0604030504040204" pitchFamily="34" charset="0"/>
              </a:rPr>
              <a:t>The importance of a clear and concise agency purpose</a:t>
            </a:r>
          </a:p>
          <a:p>
            <a:pPr lvl="1"/>
            <a:r>
              <a:rPr lang="en-US" sz="2800" dirty="0" smtClean="0">
                <a:latin typeface="Tahoma" panose="020B0604030504040204" pitchFamily="34" charset="0"/>
                <a:ea typeface="Tahoma" panose="020B0604030504040204" pitchFamily="34" charset="0"/>
                <a:cs typeface="Tahoma" panose="020B0604030504040204" pitchFamily="34" charset="0"/>
              </a:rPr>
              <a:t>Who to get involved with and how to do it</a:t>
            </a:r>
          </a:p>
          <a:p>
            <a:pPr lvl="1"/>
            <a:r>
              <a:rPr lang="en-US" sz="2800" dirty="0" smtClean="0">
                <a:latin typeface="Tahoma" panose="020B0604030504040204" pitchFamily="34" charset="0"/>
                <a:ea typeface="Tahoma" panose="020B0604030504040204" pitchFamily="34" charset="0"/>
                <a:cs typeface="Tahoma" panose="020B0604030504040204" pitchFamily="34" charset="0"/>
              </a:rPr>
              <a:t>5 core lessons learned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What we will cover</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771799"/>
            <a:ext cx="3749675" cy="28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4117339"/>
            <a:ext cx="2641847" cy="2123658"/>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Photo description: a highway through a forested area with people dressed for winter walking and standing, looking at road damage. There are traffic cones on the roadway, blocking off the left side of the road which has fallen off with pieces of broken asphalt scattered around. Old snow can be seen in varied degrees of melt on the sides of the road.</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142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Mitigation</a:t>
            </a:r>
          </a:p>
          <a:p>
            <a:pPr lvl="1"/>
            <a:r>
              <a:rPr lang="en-US" sz="3000" dirty="0">
                <a:latin typeface="Tahoma" panose="020B0604030504040204" pitchFamily="34" charset="0"/>
                <a:ea typeface="Tahoma" panose="020B0604030504040204" pitchFamily="34" charset="0"/>
                <a:cs typeface="Tahoma" panose="020B0604030504040204" pitchFamily="34" charset="0"/>
              </a:rPr>
              <a:t>Preventing future emergencies or minimizing their effects</a:t>
            </a:r>
            <a:endParaRPr lang="en-US" sz="30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Preparedness</a:t>
            </a:r>
          </a:p>
          <a:p>
            <a:pPr lvl="1"/>
            <a:r>
              <a:rPr lang="en-US" sz="3000" dirty="0">
                <a:latin typeface="Tahoma" panose="020B0604030504040204" pitchFamily="34" charset="0"/>
                <a:ea typeface="Tahoma" panose="020B0604030504040204" pitchFamily="34" charset="0"/>
                <a:cs typeface="Tahoma" panose="020B0604030504040204" pitchFamily="34" charset="0"/>
              </a:rPr>
              <a:t>Preparing to handle an emergency</a:t>
            </a:r>
            <a:endParaRPr lang="en-US" sz="30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Response</a:t>
            </a:r>
          </a:p>
          <a:p>
            <a:pPr lvl="1"/>
            <a:r>
              <a:rPr lang="en-US" sz="3000" dirty="0">
                <a:latin typeface="Tahoma" panose="020B0604030504040204" pitchFamily="34" charset="0"/>
                <a:ea typeface="Tahoma" panose="020B0604030504040204" pitchFamily="34" charset="0"/>
                <a:cs typeface="Tahoma" panose="020B0604030504040204" pitchFamily="34" charset="0"/>
              </a:rPr>
              <a:t>Responding safely to an emergency</a:t>
            </a:r>
            <a:endParaRPr lang="en-US" sz="30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Recovery</a:t>
            </a:r>
          </a:p>
          <a:p>
            <a:pPr lvl="1"/>
            <a:r>
              <a:rPr lang="en-US" sz="3000" dirty="0">
                <a:latin typeface="Tahoma" panose="020B0604030504040204" pitchFamily="34" charset="0"/>
                <a:ea typeface="Tahoma" panose="020B0604030504040204" pitchFamily="34" charset="0"/>
                <a:cs typeface="Tahoma" panose="020B0604030504040204" pitchFamily="34" charset="0"/>
              </a:rPr>
              <a:t>Recovering from an emergency</a:t>
            </a:r>
          </a:p>
        </p:txBody>
      </p:sp>
      <p:sp>
        <p:nvSpPr>
          <p:cNvPr id="3" name="Title 2"/>
          <p:cNvSpPr>
            <a:spLocks noGrp="1"/>
          </p:cNvSpPr>
          <p:nvPr>
            <p:ph type="title"/>
          </p:nvPr>
        </p:nvSpPr>
        <p:spPr/>
        <p:txBody>
          <a:bodyPr/>
          <a:lstStyle/>
          <a:p>
            <a:r>
              <a:rPr lang="en-US" dirty="0" smtClean="0"/>
              <a:t>4 phases of emergency management</a:t>
            </a:r>
            <a:endParaRPr lang="en-US" dirty="0"/>
          </a:p>
        </p:txBody>
      </p:sp>
    </p:spTree>
    <p:extLst>
      <p:ext uri="{BB962C8B-B14F-4D97-AF65-F5344CB8AC3E}">
        <p14:creationId xmlns:p14="http://schemas.microsoft.com/office/powerpoint/2010/main" val="364414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Establish it early</a:t>
            </a:r>
          </a:p>
          <a:p>
            <a:pPr lvl="1"/>
            <a:r>
              <a:rPr lang="en-US" sz="2800" dirty="0" smtClean="0">
                <a:latin typeface="Tahoma" panose="020B0604030504040204" pitchFamily="34" charset="0"/>
                <a:ea typeface="Tahoma" panose="020B0604030504040204" pitchFamily="34" charset="0"/>
                <a:cs typeface="Tahoma" panose="020B0604030504040204" pitchFamily="34" charset="0"/>
              </a:rPr>
              <a:t>Sets clear expectations for you and your organization</a:t>
            </a:r>
          </a:p>
          <a:p>
            <a:pPr lvl="1"/>
            <a:r>
              <a:rPr lang="en-US" sz="2800" dirty="0" smtClean="0">
                <a:latin typeface="Tahoma" panose="020B0604030504040204" pitchFamily="34" charset="0"/>
                <a:ea typeface="Tahoma" panose="020B0604030504040204" pitchFamily="34" charset="0"/>
                <a:cs typeface="Tahoma" panose="020B0604030504040204" pitchFamily="34" charset="0"/>
              </a:rPr>
              <a:t>Gives the organizations with whom you are working with a clear understanding of what you bring to the table </a:t>
            </a:r>
          </a:p>
          <a:p>
            <a:pPr lvl="2"/>
            <a:endParaRPr lang="en-US" dirty="0"/>
          </a:p>
        </p:txBody>
      </p:sp>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Purpose</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075" name="Picture 3" descr="C:\Users\jriener\AppData\Local\Microsoft\Windows\INetCache\IE\B8ZF5S09\expectations-danger-sig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089" y="4267200"/>
            <a:ext cx="3801590" cy="23290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81200" y="5029200"/>
            <a:ext cx="2570480" cy="1015663"/>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Graphic description: the word DANGER, surrounded by a red oval with a black background sits above the word EXPECTATIONS with a white background.</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541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How you will fit into the emergency management world?</a:t>
            </a:r>
          </a:p>
          <a:p>
            <a:r>
              <a:rPr lang="en-US" sz="3200" dirty="0" smtClean="0">
                <a:latin typeface="Tahoma" panose="020B0604030504040204" pitchFamily="34" charset="0"/>
                <a:ea typeface="Tahoma" panose="020B0604030504040204" pitchFamily="34" charset="0"/>
                <a:cs typeface="Tahoma" panose="020B0604030504040204" pitchFamily="34" charset="0"/>
              </a:rPr>
              <a:t>What can you offer?</a:t>
            </a:r>
          </a:p>
          <a:p>
            <a:pPr lvl="1"/>
            <a:r>
              <a:rPr lang="en-US" sz="2800" dirty="0" smtClean="0">
                <a:latin typeface="Tahoma" panose="020B0604030504040204" pitchFamily="34" charset="0"/>
                <a:ea typeface="Tahoma" panose="020B0604030504040204" pitchFamily="34" charset="0"/>
                <a:cs typeface="Tahoma" panose="020B0604030504040204" pitchFamily="34" charset="0"/>
              </a:rPr>
              <a:t>Technical assistance?</a:t>
            </a:r>
          </a:p>
          <a:p>
            <a:pPr lvl="1"/>
            <a:r>
              <a:rPr lang="en-US" sz="2800" dirty="0" smtClean="0">
                <a:latin typeface="Tahoma" panose="020B0604030504040204" pitchFamily="34" charset="0"/>
                <a:ea typeface="Tahoma" panose="020B0604030504040204" pitchFamily="34" charset="0"/>
                <a:cs typeface="Tahoma" panose="020B0604030504040204" pitchFamily="34" charset="0"/>
              </a:rPr>
              <a:t>Assistive technology?</a:t>
            </a:r>
          </a:p>
          <a:p>
            <a:pPr lvl="1"/>
            <a:r>
              <a:rPr lang="en-US" sz="2800" dirty="0" smtClean="0">
                <a:latin typeface="Tahoma" panose="020B0604030504040204" pitchFamily="34" charset="0"/>
                <a:ea typeface="Tahoma" panose="020B0604030504040204" pitchFamily="34" charset="0"/>
                <a:cs typeface="Tahoma" panose="020B0604030504040204" pitchFamily="34" charset="0"/>
              </a:rPr>
              <a:t>Medical goods?</a:t>
            </a:r>
          </a:p>
          <a:p>
            <a:r>
              <a:rPr lang="en-US" sz="3200" dirty="0" smtClean="0">
                <a:latin typeface="Tahoma" panose="020B0604030504040204" pitchFamily="34" charset="0"/>
                <a:ea typeface="Tahoma" panose="020B0604030504040204" pitchFamily="34" charset="0"/>
                <a:cs typeface="Tahoma" panose="020B0604030504040204" pitchFamily="34" charset="0"/>
              </a:rPr>
              <a:t>Your time commitments?</a:t>
            </a:r>
          </a:p>
          <a:p>
            <a:pPr lvl="1"/>
            <a:r>
              <a:rPr lang="en-US" sz="3000" dirty="0" smtClean="0">
                <a:latin typeface="Tahoma" panose="020B0604030504040204" pitchFamily="34" charset="0"/>
                <a:ea typeface="Tahoma" panose="020B0604030504040204" pitchFamily="34" charset="0"/>
                <a:cs typeface="Tahoma" panose="020B0604030504040204" pitchFamily="34" charset="0"/>
              </a:rPr>
              <a:t>Be realistic</a:t>
            </a:r>
          </a:p>
        </p:txBody>
      </p:sp>
      <p:sp>
        <p:nvSpPr>
          <p:cNvPr id="2" name="Title 1"/>
          <p:cNvSpPr>
            <a:spLocks noGrp="1"/>
          </p:cNvSpPr>
          <p:nvPr>
            <p:ph type="title"/>
          </p:nvPr>
        </p:nvSpPr>
        <p:spPr/>
        <p:txBody>
          <a:bodyPr>
            <a:normAutofit fontScale="90000"/>
          </a:bodyPr>
          <a:lstStyle/>
          <a:p>
            <a:r>
              <a:rPr lang="en-US" dirty="0" smtClean="0">
                <a:latin typeface="Tahoma" panose="020B0604030504040204" pitchFamily="34" charset="0"/>
                <a:ea typeface="Tahoma" panose="020B0604030504040204" pitchFamily="34" charset="0"/>
                <a:cs typeface="Tahoma" panose="020B0604030504040204" pitchFamily="34" charset="0"/>
              </a:rPr>
              <a:t>Considerations when determining your purpose</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811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Understand your role within the framework</a:t>
            </a:r>
          </a:p>
          <a:p>
            <a:r>
              <a:rPr lang="en-US" sz="3200" dirty="0" smtClean="0">
                <a:latin typeface="Tahoma" panose="020B0604030504040204" pitchFamily="34" charset="0"/>
                <a:ea typeface="Tahoma" panose="020B0604030504040204" pitchFamily="34" charset="0"/>
                <a:cs typeface="Tahoma" panose="020B0604030504040204" pitchFamily="34" charset="0"/>
              </a:rPr>
              <a:t>Go to meetings and training opportunities</a:t>
            </a:r>
          </a:p>
          <a:p>
            <a:r>
              <a:rPr lang="en-US" sz="3200" dirty="0" smtClean="0">
                <a:latin typeface="Tahoma" panose="020B0604030504040204" pitchFamily="34" charset="0"/>
                <a:ea typeface="Tahoma" panose="020B0604030504040204" pitchFamily="34" charset="0"/>
                <a:cs typeface="Tahoma" panose="020B0604030504040204" pitchFamily="34" charset="0"/>
              </a:rPr>
              <a:t>Encourage others to participate</a:t>
            </a:r>
            <a:endParaRPr lang="en-US" dirty="0"/>
          </a:p>
        </p:txBody>
      </p:sp>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How to get involved</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455695"/>
            <a:ext cx="28194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00200" y="4804430"/>
            <a:ext cx="2570480" cy="1384995"/>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Photo description: a snow and ice covered road with a yellow traffic sign on the right side. The sky is grey and cloudy. Water covers the back half of the road. Telephone poles and white fences flank either side of the road.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850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199" cy="1669150"/>
          </a:xfrm>
        </p:spPr>
        <p:txBody>
          <a:bodyPr>
            <a:norm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Office of Emergency Management</a:t>
            </a:r>
          </a:p>
          <a:p>
            <a:r>
              <a:rPr lang="en-US" sz="3200" dirty="0" smtClean="0">
                <a:latin typeface="Tahoma" panose="020B0604030504040204" pitchFamily="34" charset="0"/>
                <a:ea typeface="Tahoma" panose="020B0604030504040204" pitchFamily="34" charset="0"/>
                <a:cs typeface="Tahoma" panose="020B0604030504040204" pitchFamily="34" charset="0"/>
              </a:rPr>
              <a:t>VOAD(Volunteers </a:t>
            </a:r>
            <a:r>
              <a:rPr lang="en-US" sz="3200" dirty="0">
                <a:latin typeface="Tahoma" panose="020B0604030504040204" pitchFamily="34" charset="0"/>
                <a:ea typeface="Tahoma" panose="020B0604030504040204" pitchFamily="34" charset="0"/>
                <a:cs typeface="Tahoma" panose="020B0604030504040204" pitchFamily="34" charset="0"/>
              </a:rPr>
              <a:t>Organizations Active in Disaster) </a:t>
            </a:r>
          </a:p>
          <a:p>
            <a:endParaRPr lang="en-US" sz="3200" dirty="0" smtClean="0">
              <a:latin typeface="Tahoma" panose="020B0604030504040204" pitchFamily="34" charset="0"/>
              <a:ea typeface="Tahoma" panose="020B0604030504040204" pitchFamily="34" charset="0"/>
              <a:cs typeface="Tahoma" panose="020B0604030504040204" pitchFamily="34" charset="0"/>
            </a:endParaRPr>
          </a:p>
          <a:p>
            <a:endParaRPr lang="en-US" sz="3200" dirty="0" smtClean="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Who</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155454"/>
            <a:ext cx="327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952499" y="5791200"/>
            <a:ext cx="7162801" cy="795529"/>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dirty="0"/>
          </a:p>
        </p:txBody>
      </p:sp>
      <p:sp>
        <p:nvSpPr>
          <p:cNvPr id="8" name="TextBox 7"/>
          <p:cNvSpPr txBox="1"/>
          <p:nvPr/>
        </p:nvSpPr>
        <p:spPr>
          <a:xfrm>
            <a:off x="907954" y="3980030"/>
            <a:ext cx="3541296" cy="1938992"/>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Graphic description: within a circle, a blue </a:t>
            </a:r>
            <a:r>
              <a:rPr lang="en-US" sz="1200" dirty="0">
                <a:latin typeface="Tahoma" panose="020B0604030504040204" pitchFamily="34" charset="0"/>
                <a:ea typeface="Tahoma" panose="020B0604030504040204" pitchFamily="34" charset="0"/>
                <a:cs typeface="Tahoma" panose="020B0604030504040204" pitchFamily="34" charset="0"/>
              </a:rPr>
              <a:t>I</a:t>
            </a:r>
            <a:r>
              <a:rPr lang="en-US" sz="1200" dirty="0" smtClean="0">
                <a:latin typeface="Tahoma" panose="020B0604030504040204" pitchFamily="34" charset="0"/>
                <a:ea typeface="Tahoma" panose="020B0604030504040204" pitchFamily="34" charset="0"/>
                <a:cs typeface="Tahoma" panose="020B0604030504040204" pitchFamily="34" charset="0"/>
              </a:rPr>
              <a:t>daho shape outline on a greyish–gold background, with the words “Prevention, Protection, Mitigation, Response,” and “Recovery” in white letters overlaid on the Idaho shape. Surround by red border with the words “IDAHO OFFICE OF EMERGENCY MANAGEMENT” at the top and “IDAHO’S HOMELAND SECURITY &amp; EMERGENCY MANAGEMENT AGENCY” in the bottom of the red band. All on a white square background</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611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611" y="2891572"/>
            <a:ext cx="8502589" cy="1295477"/>
          </a:xfrm>
        </p:spPr>
        <p:txBody>
          <a:bodyPr/>
          <a:lstStyle/>
          <a:p>
            <a:pPr marL="45720" indent="0" algn="ctr">
              <a:buNone/>
            </a:pPr>
            <a:r>
              <a:rPr lang="en-US" sz="3600" dirty="0" smtClean="0">
                <a:latin typeface="Tahoma" panose="020B0604030504040204" pitchFamily="34" charset="0"/>
                <a:ea typeface="Tahoma" panose="020B0604030504040204" pitchFamily="34" charset="0"/>
                <a:cs typeface="Tahoma" panose="020B0604030504040204" pitchFamily="34" charset="0"/>
              </a:rPr>
              <a:t>Department of Health and Welfare Preparedness Programs </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08" y="609600"/>
            <a:ext cx="80899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992" y="4105061"/>
            <a:ext cx="3048425" cy="1533739"/>
          </a:xfrm>
          <a:prstGeom prst="rect">
            <a:avLst/>
          </a:prstGeom>
        </p:spPr>
      </p:pic>
      <p:sp>
        <p:nvSpPr>
          <p:cNvPr id="9" name="Content Placeholder 1"/>
          <p:cNvSpPr txBox="1">
            <a:spLocks/>
          </p:cNvSpPr>
          <p:nvPr/>
        </p:nvSpPr>
        <p:spPr>
          <a:xfrm>
            <a:off x="336612" y="5943600"/>
            <a:ext cx="8407893" cy="758825"/>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Font typeface="Wingdings 2" pitchFamily="18" charset="2"/>
              <a:buNone/>
            </a:pPr>
            <a:r>
              <a:rPr lang="en-US" sz="3600" dirty="0" smtClean="0">
                <a:latin typeface="Tahoma" panose="020B0604030504040204" pitchFamily="34" charset="0"/>
                <a:ea typeface="Tahoma" panose="020B0604030504040204" pitchFamily="34" charset="0"/>
                <a:cs typeface="Tahoma" panose="020B0604030504040204" pitchFamily="34" charset="0"/>
              </a:rPr>
              <a:t>Local Emergency Managers </a:t>
            </a:r>
          </a:p>
          <a:p>
            <a:endParaRPr lang="en-US" dirty="0"/>
          </a:p>
        </p:txBody>
      </p:sp>
      <p:sp>
        <p:nvSpPr>
          <p:cNvPr id="6" name="TextBox 5"/>
          <p:cNvSpPr txBox="1"/>
          <p:nvPr/>
        </p:nvSpPr>
        <p:spPr>
          <a:xfrm>
            <a:off x="163496" y="2060575"/>
            <a:ext cx="8828103" cy="830997"/>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Graphic description: a horizontal rectangle with four separate pictures side by side. The first photo is of green rolling hills with an white outline of Idaho over it. The second photo is of a rocky canyon with red rocks, the third photo is of a tall sand dune and the last is a flower field with yellow and pink flowers outlined by a cloudy sky. The words in yellow, “Preparedness and Response” stretch across all four photos.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905000" y="5638800"/>
            <a:ext cx="5235433" cy="461665"/>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Graphic Description: a rectangle blue graphic with the words ADA COUNTY ACEM EMERGENCY MANAGEMENT in it. On the left side are 3 gold stars.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6813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1114</TotalTime>
  <Words>922</Words>
  <Application>Microsoft Office PowerPoint</Application>
  <PresentationFormat>On-screen Show (4:3)</PresentationFormat>
  <Paragraphs>90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Grid</vt:lpstr>
      <vt:lpstr>Getting involved in the Emergency Management world </vt:lpstr>
      <vt:lpstr>Introduction</vt:lpstr>
      <vt:lpstr>What we will cover</vt:lpstr>
      <vt:lpstr>4 phases of emergency management</vt:lpstr>
      <vt:lpstr>Purpose</vt:lpstr>
      <vt:lpstr>Considerations when determining your purpose</vt:lpstr>
      <vt:lpstr>How to get involved</vt:lpstr>
      <vt:lpstr>Who</vt:lpstr>
      <vt:lpstr>PowerPoint Presentation</vt:lpstr>
      <vt:lpstr>Lesson 1 purpose is clear and concise</vt:lpstr>
      <vt:lpstr>Lesson 2 Resistance</vt:lpstr>
      <vt:lpstr>Lesson 3 Don’t allow yourself to be that “Checked” box</vt:lpstr>
      <vt:lpstr>Lesson 4 Over-Taxing/Pacing yourself</vt:lpstr>
      <vt:lpstr>Lesson 5 Strong and established Grassroots</vt:lpstr>
      <vt:lpstr>Questions?</vt:lpstr>
    </vt:vector>
  </TitlesOfParts>
  <Company>Idaho State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Riener</dc:creator>
  <cp:lastModifiedBy>Jerry Riener</cp:lastModifiedBy>
  <cp:revision>62</cp:revision>
  <cp:lastPrinted>2017-09-28T19:04:19Z</cp:lastPrinted>
  <dcterms:created xsi:type="dcterms:W3CDTF">2017-09-26T18:25:36Z</dcterms:created>
  <dcterms:modified xsi:type="dcterms:W3CDTF">2017-10-10T15:18:07Z</dcterms:modified>
</cp:coreProperties>
</file>