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285" r:id="rId2"/>
    <p:sldId id="284" r:id="rId3"/>
    <p:sldId id="304" r:id="rId4"/>
    <p:sldId id="305" r:id="rId5"/>
    <p:sldId id="303" r:id="rId6"/>
    <p:sldId id="306" r:id="rId7"/>
    <p:sldId id="290" r:id="rId8"/>
    <p:sldId id="289" r:id="rId9"/>
    <p:sldId id="291" r:id="rId10"/>
    <p:sldId id="293" r:id="rId11"/>
    <p:sldId id="292" r:id="rId12"/>
    <p:sldId id="294" r:id="rId13"/>
    <p:sldId id="295" r:id="rId14"/>
    <p:sldId id="296" r:id="rId15"/>
    <p:sldId id="297" r:id="rId16"/>
    <p:sldId id="298" r:id="rId17"/>
    <p:sldId id="286" r:id="rId18"/>
    <p:sldId id="299" r:id="rId19"/>
    <p:sldId id="300" r:id="rId20"/>
    <p:sldId id="256" r:id="rId21"/>
    <p:sldId id="282" r:id="rId22"/>
    <p:sldId id="257" r:id="rId23"/>
    <p:sldId id="270" r:id="rId24"/>
    <p:sldId id="260" r:id="rId25"/>
    <p:sldId id="264" r:id="rId26"/>
    <p:sldId id="266" r:id="rId27"/>
    <p:sldId id="278" r:id="rId28"/>
    <p:sldId id="279" r:id="rId29"/>
    <p:sldId id="302" r:id="rId30"/>
    <p:sldId id="307" r:id="rId31"/>
    <p:sldId id="301" r:id="rId3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85D262D-D575-488C-A83E-A39C701B4EBE}" type="datetimeFigureOut">
              <a:rPr lang="en-US" smtClean="0"/>
              <a:pPr/>
              <a:t>10/17/2017</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8B032FEB-37E7-4E37-99B4-BB7FDBEDBF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CD01FDDD-5508-400C-9A77-1CC898CC7D07}" type="datetimeFigureOut">
              <a:rPr lang="en-US" smtClean="0"/>
              <a:pPr/>
              <a:t>10/17/2017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A36D0B3-933D-40F7-B03B-E51D409744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edcliff-nsn.gov/divisions/ProtectiveServices/protectiveservices.htm" TargetMode="External"/><Relationship Id="rId3" Type="http://schemas.openxmlformats.org/officeDocument/2006/relationships/hyperlink" Target="http://redcliff-nsn.gov/divisions/Education/education.htm" TargetMode="External"/><Relationship Id="rId7" Type="http://schemas.openxmlformats.org/officeDocument/2006/relationships/hyperlink" Target="http://redcliff-nsn.gov/divisions/TNRD/TNRD.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redcliff-nsn.gov/divisions/HumanServices/hs.htm" TargetMode="External"/><Relationship Id="rId5" Type="http://schemas.openxmlformats.org/officeDocument/2006/relationships/hyperlink" Target="http://redcliff-nsn.gov/divisions/HealthServices/health.htm" TargetMode="External"/><Relationship Id="rId4" Type="http://schemas.openxmlformats.org/officeDocument/2006/relationships/hyperlink" Target="http://redcliff-nsn.gov/divisions/FamilyServices/fs.htm" TargetMode="External"/><Relationship Id="rId9" Type="http://schemas.openxmlformats.org/officeDocument/2006/relationships/hyperlink" Target="http://redcliff-nsn.gov/divisions/PublicWorks/publicworks.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lco-nsn.gov/lco-child-support-program.php" TargetMode="External"/><Relationship Id="rId3" Type="http://schemas.openxmlformats.org/officeDocument/2006/relationships/hyperlink" Target="http://www.lco-nsn.gov/lco-health-center.php" TargetMode="External"/><Relationship Id="rId7" Type="http://schemas.openxmlformats.org/officeDocument/2006/relationships/hyperlink" Target="http://www.lco-nsn.gov/icw.ph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lco-nsn.gov/lco-school.php" TargetMode="External"/><Relationship Id="rId11" Type="http://schemas.openxmlformats.org/officeDocument/2006/relationships/hyperlink" Target="http://www.lco-nsn.gov/lac-courte-oreilles-public-works.php" TargetMode="External"/><Relationship Id="rId5" Type="http://schemas.openxmlformats.org/officeDocument/2006/relationships/hyperlink" Target="http://www.lco-nsn.gov/waadookodaading.php" TargetMode="External"/><Relationship Id="rId10" Type="http://schemas.openxmlformats.org/officeDocument/2006/relationships/hyperlink" Target="http://www.lco-nsn.gov/lco-vocational-rehabilitation.php" TargetMode="External"/><Relationship Id="rId4" Type="http://schemas.openxmlformats.org/officeDocument/2006/relationships/hyperlink" Target="http://www.lco-nsn.gov/lac-courte-oreilles-legal-dept.php" TargetMode="External"/><Relationship Id="rId9" Type="http://schemas.openxmlformats.org/officeDocument/2006/relationships/hyperlink" Target="http://www.lco-nsn.gov/higher-education.ph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Education</a:t>
            </a:r>
            <a:r>
              <a:rPr lang="en-US" dirty="0" smtClean="0"/>
              <a:t> </a:t>
            </a:r>
            <a:r>
              <a:rPr lang="en-US" dirty="0" smtClean="0">
                <a:hlinkClick r:id="rId4"/>
              </a:rPr>
              <a:t>Family Services</a:t>
            </a:r>
            <a:r>
              <a:rPr lang="en-US" dirty="0" smtClean="0"/>
              <a:t> </a:t>
            </a:r>
            <a:r>
              <a:rPr lang="en-US" dirty="0" smtClean="0">
                <a:hlinkClick r:id="rId5"/>
              </a:rPr>
              <a:t>Health Services</a:t>
            </a:r>
            <a:r>
              <a:rPr lang="en-US" dirty="0" smtClean="0"/>
              <a:t> </a:t>
            </a:r>
            <a:r>
              <a:rPr lang="en-US" dirty="0" smtClean="0">
                <a:hlinkClick r:id="rId6"/>
              </a:rPr>
              <a:t>Human Services</a:t>
            </a:r>
            <a:r>
              <a:rPr lang="en-US" dirty="0" smtClean="0"/>
              <a:t> </a:t>
            </a:r>
            <a:r>
              <a:rPr lang="en-US" dirty="0" smtClean="0">
                <a:hlinkClick r:id="rId7"/>
              </a:rPr>
              <a:t>Treaty Natural Resources</a:t>
            </a:r>
            <a:r>
              <a:rPr lang="en-US" dirty="0" smtClean="0"/>
              <a:t> </a:t>
            </a:r>
            <a:r>
              <a:rPr lang="en-US" dirty="0" smtClean="0">
                <a:hlinkClick r:id="rId8"/>
              </a:rPr>
              <a:t>Protective Services</a:t>
            </a:r>
            <a:r>
              <a:rPr lang="en-US" dirty="0" smtClean="0"/>
              <a:t> </a:t>
            </a:r>
            <a:r>
              <a:rPr lang="en-US" dirty="0" smtClean="0">
                <a:hlinkClick r:id="rId9"/>
              </a:rPr>
              <a:t>Public Works</a:t>
            </a:r>
            <a:endParaRPr lang="en-US" dirty="0"/>
          </a:p>
        </p:txBody>
      </p:sp>
      <p:sp>
        <p:nvSpPr>
          <p:cNvPr id="4" name="Slide Number Placeholder 3"/>
          <p:cNvSpPr>
            <a:spLocks noGrp="1"/>
          </p:cNvSpPr>
          <p:nvPr>
            <p:ph type="sldNum" sz="quarter" idx="10"/>
          </p:nvPr>
        </p:nvSpPr>
        <p:spPr/>
        <p:txBody>
          <a:bodyPr/>
          <a:lstStyle/>
          <a:p>
            <a:fld id="{DA36D0B3-933D-40F7-B03B-E51D40974452}"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Accounting Education Enrollment</a:t>
            </a:r>
            <a:r>
              <a:rPr lang="en-US" baseline="0" dirty="0" smtClean="0"/>
              <a:t> Health &amp; Wellness Housing &amp; Realty Human Resources Natural Resources Public Service Social &amp; Family Services Transit Emergency Management</a:t>
            </a:r>
            <a:endParaRPr lang="en-US" dirty="0"/>
          </a:p>
        </p:txBody>
      </p:sp>
      <p:sp>
        <p:nvSpPr>
          <p:cNvPr id="4" name="Slide Number Placeholder 3"/>
          <p:cNvSpPr>
            <a:spLocks noGrp="1"/>
          </p:cNvSpPr>
          <p:nvPr>
            <p:ph type="sldNum" sz="quarter" idx="10"/>
          </p:nvPr>
        </p:nvSpPr>
        <p:spPr/>
        <p:txBody>
          <a:bodyPr/>
          <a:lstStyle/>
          <a:p>
            <a:fld id="{DA36D0B3-933D-40F7-B03B-E51D40974452}"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6D0B3-933D-40F7-B03B-E51D40974452}"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LCO HEALTH CENTER</a:t>
            </a:r>
            <a:endParaRPr lang="en-US" dirty="0" smtClean="0"/>
          </a:p>
          <a:p>
            <a:r>
              <a:rPr lang="en-US" dirty="0" smtClean="0">
                <a:hlinkClick r:id="rId4"/>
              </a:rPr>
              <a:t>LCO LEGAL DEPARTMENT</a:t>
            </a:r>
            <a:endParaRPr lang="en-US" dirty="0" smtClean="0"/>
          </a:p>
          <a:p>
            <a:r>
              <a:rPr lang="en-US" dirty="0" smtClean="0">
                <a:hlinkClick r:id="rId5"/>
              </a:rPr>
              <a:t>WAADOOKODAADING</a:t>
            </a:r>
            <a:endParaRPr lang="en-US" dirty="0" smtClean="0"/>
          </a:p>
          <a:p>
            <a:r>
              <a:rPr lang="en-US" dirty="0" smtClean="0">
                <a:hlinkClick r:id="rId6"/>
              </a:rPr>
              <a:t>LCO OJIBWE SCHOOL</a:t>
            </a:r>
            <a:endParaRPr lang="en-US" dirty="0" smtClean="0"/>
          </a:p>
          <a:p>
            <a:r>
              <a:rPr lang="en-US" dirty="0" smtClean="0">
                <a:hlinkClick r:id="rId7"/>
              </a:rPr>
              <a:t>ICW &amp; FAMILY SERVICES</a:t>
            </a:r>
            <a:endParaRPr lang="en-US" dirty="0" smtClean="0"/>
          </a:p>
          <a:p>
            <a:r>
              <a:rPr lang="en-US" dirty="0" smtClean="0">
                <a:hlinkClick r:id="rId8"/>
              </a:rPr>
              <a:t>CHILD SUPPORT PROGRAM</a:t>
            </a:r>
            <a:endParaRPr lang="en-US" dirty="0" smtClean="0"/>
          </a:p>
          <a:p>
            <a:r>
              <a:rPr lang="en-US" dirty="0" smtClean="0">
                <a:hlinkClick r:id="rId9"/>
              </a:rPr>
              <a:t>HIGHER EDUCATION</a:t>
            </a:r>
            <a:endParaRPr lang="en-US" dirty="0" smtClean="0"/>
          </a:p>
          <a:p>
            <a:r>
              <a:rPr lang="en-US" dirty="0" smtClean="0">
                <a:hlinkClick r:id="rId10"/>
              </a:rPr>
              <a:t>VOCATIONAL REHABILITATION</a:t>
            </a:r>
            <a:endParaRPr lang="en-US" dirty="0" smtClean="0"/>
          </a:p>
          <a:p>
            <a:r>
              <a:rPr lang="en-US" dirty="0" smtClean="0">
                <a:hlinkClick r:id="rId11"/>
              </a:rPr>
              <a:t>PUBLIC WORKS</a:t>
            </a:r>
            <a:endParaRPr lang="en-US" dirty="0" smtClean="0"/>
          </a:p>
          <a:p>
            <a:r>
              <a:rPr lang="en-US" dirty="0" smtClean="0"/>
              <a:t>Conservation</a:t>
            </a:r>
          </a:p>
          <a:p>
            <a:r>
              <a:rPr lang="en-US" dirty="0" smtClean="0"/>
              <a:t>Housing</a:t>
            </a:r>
          </a:p>
          <a:p>
            <a:r>
              <a:rPr lang="en-US" dirty="0" smtClean="0"/>
              <a:t>Employment/HR</a:t>
            </a:r>
          </a:p>
          <a:p>
            <a:r>
              <a:rPr lang="en-US" dirty="0" smtClean="0"/>
              <a:t>LCO TANF/Economic</a:t>
            </a:r>
            <a:r>
              <a:rPr lang="en-US" baseline="0" dirty="0" smtClean="0"/>
              <a:t> Services</a:t>
            </a:r>
            <a:endParaRPr lang="en-US" dirty="0"/>
          </a:p>
        </p:txBody>
      </p:sp>
      <p:sp>
        <p:nvSpPr>
          <p:cNvPr id="4" name="Slide Number Placeholder 3"/>
          <p:cNvSpPr>
            <a:spLocks noGrp="1"/>
          </p:cNvSpPr>
          <p:nvPr>
            <p:ph type="sldNum" sz="quarter" idx="10"/>
          </p:nvPr>
        </p:nvSpPr>
        <p:spPr/>
        <p:txBody>
          <a:bodyPr/>
          <a:lstStyle/>
          <a:p>
            <a:fld id="{DA36D0B3-933D-40F7-B03B-E51D40974452}"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6D0B3-933D-40F7-B03B-E51D4097445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8DE4729-3D68-4278-B16B-32EF763A1D4E}" type="datetimeFigureOut">
              <a:rPr lang="en-US" smtClean="0"/>
              <a:pPr/>
              <a:t>10/17/2017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061841-A8D0-40E0-9738-83CD565B68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61841-A8D0-40E0-9738-83CD565B68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61841-A8D0-40E0-9738-83CD565B68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61841-A8D0-40E0-9738-83CD565B68F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061841-A8D0-40E0-9738-83CD565B68F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061841-A8D0-40E0-9738-83CD565B68F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061841-A8D0-40E0-9738-83CD565B68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061841-A8D0-40E0-9738-83CD565B68F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DE4729-3D68-4278-B16B-32EF763A1D4E}" type="datetimeFigureOut">
              <a:rPr lang="en-US" smtClean="0"/>
              <a:pPr/>
              <a:t>10/17/2017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061841-A8D0-40E0-9738-83CD565B68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8DE4729-3D68-4278-B16B-32EF763A1D4E}" type="datetimeFigureOut">
              <a:rPr lang="en-US" smtClean="0"/>
              <a:pPr/>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061841-A8D0-40E0-9738-83CD565B68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DE4729-3D68-4278-B16B-32EF763A1D4E}" type="datetimeFigureOut">
              <a:rPr lang="en-US" smtClean="0"/>
              <a:pPr/>
              <a:t>10/17/2017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061841-A8D0-40E0-9738-83CD565B68F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8DE4729-3D68-4278-B16B-32EF763A1D4E}" type="datetimeFigureOut">
              <a:rPr lang="en-US" smtClean="0"/>
              <a:pPr/>
              <a:t>10/17/2017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061841-A8D0-40E0-9738-83CD565B68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229600" cy="4525963"/>
          </a:xfrm>
        </p:spPr>
        <p:txBody>
          <a:bodyPr>
            <a:normAutofit lnSpcReduction="10000"/>
          </a:bodyPr>
          <a:lstStyle/>
          <a:p>
            <a:pPr algn="ctr">
              <a:buNone/>
            </a:pPr>
            <a:endParaRPr lang="en-US" sz="3000" b="1" dirty="0" smtClean="0"/>
          </a:p>
          <a:p>
            <a:pPr algn="ctr">
              <a:buNone/>
            </a:pPr>
            <a:r>
              <a:rPr lang="en-US" sz="3200" b="1" dirty="0" smtClean="0"/>
              <a:t>Indivisible with Liberty and Justice for All: </a:t>
            </a:r>
          </a:p>
          <a:p>
            <a:pPr algn="ctr">
              <a:buNone/>
            </a:pPr>
            <a:endParaRPr lang="en-US" sz="3200" b="1" dirty="0" smtClean="0"/>
          </a:p>
          <a:p>
            <a:pPr algn="ctr">
              <a:buNone/>
            </a:pPr>
            <a:r>
              <a:rPr lang="en-US" sz="3200" b="1" dirty="0" smtClean="0"/>
              <a:t>23rd Annual National Conference on Rural Independent Living</a:t>
            </a:r>
          </a:p>
          <a:p>
            <a:pPr algn="ctr">
              <a:buNone/>
            </a:pPr>
            <a:endParaRPr lang="en-US" sz="3000" b="1" dirty="0" smtClean="0"/>
          </a:p>
          <a:p>
            <a:pPr algn="ctr">
              <a:buNone/>
            </a:pPr>
            <a:r>
              <a:rPr lang="en-US" sz="3000" b="1" dirty="0" smtClean="0"/>
              <a:t>October 20-23, 2017</a:t>
            </a:r>
          </a:p>
          <a:p>
            <a:pPr algn="ctr">
              <a:buNone/>
            </a:pPr>
            <a:r>
              <a:rPr lang="en-US" sz="3000" b="1" dirty="0" smtClean="0"/>
              <a:t>Spokane, WA</a:t>
            </a:r>
          </a:p>
          <a:p>
            <a:endParaRPr lang="en-US" dirty="0"/>
          </a:p>
        </p:txBody>
      </p:sp>
      <p:sp>
        <p:nvSpPr>
          <p:cNvPr id="3" name="Title 2"/>
          <p:cNvSpPr>
            <a:spLocks noGrp="1"/>
          </p:cNvSpPr>
          <p:nvPr>
            <p:ph type="title"/>
          </p:nvPr>
        </p:nvSpPr>
        <p:spPr>
          <a:xfrm>
            <a:off x="0" y="274638"/>
            <a:ext cx="9144000" cy="1554162"/>
          </a:xfrm>
        </p:spPr>
        <p:txBody>
          <a:bodyPr>
            <a:normAutofit/>
          </a:bodyPr>
          <a:lstStyle/>
          <a:p>
            <a:pPr algn="ctr"/>
            <a:r>
              <a:rPr lang="en-US" u="sng" dirty="0" smtClean="0"/>
              <a:t>North Country Independent Living Native American Grant</a:t>
            </a:r>
            <a:endParaRPr lang="en-US"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lnSpcReduction="10000"/>
          </a:bodyPr>
          <a:lstStyle/>
          <a:p>
            <a:pPr>
              <a:buNone/>
            </a:pPr>
            <a:endParaRPr lang="en-US" dirty="0" smtClean="0">
              <a:latin typeface="Garamond" pitchFamily="18" charset="0"/>
            </a:endParaRPr>
          </a:p>
          <a:p>
            <a:r>
              <a:rPr lang="en-US" sz="3800" dirty="0" smtClean="0">
                <a:latin typeface="Garamond" pitchFamily="18" charset="0"/>
              </a:rPr>
              <a:t>Tribe is governed by 9 member council - Chairman, Vice Chairman, the Secretary the Treasurer, and five council members.</a:t>
            </a:r>
          </a:p>
          <a:p>
            <a:pPr>
              <a:buNone/>
            </a:pPr>
            <a:r>
              <a:rPr lang="en-US" sz="3800" dirty="0" smtClean="0">
                <a:latin typeface="Garamond" pitchFamily="18" charset="0"/>
              </a:rPr>
              <a:t> </a:t>
            </a:r>
          </a:p>
          <a:p>
            <a:r>
              <a:rPr lang="en-US" sz="3800" dirty="0" smtClean="0">
                <a:latin typeface="Garamond" pitchFamily="18" charset="0"/>
              </a:rPr>
              <a:t>The Red Cliff Tribal Administration is divided into several divisions</a:t>
            </a:r>
          </a:p>
          <a:p>
            <a:pPr>
              <a:buNone/>
            </a:pPr>
            <a:endParaRPr lang="en-US" sz="3800" dirty="0" smtClean="0">
              <a:latin typeface="Garamond" pitchFamily="18" charset="0"/>
            </a:endParaRPr>
          </a:p>
          <a:p>
            <a:r>
              <a:rPr lang="en-US" sz="3800" dirty="0" smtClean="0">
                <a:latin typeface="Garamond" pitchFamily="18" charset="0"/>
              </a:rPr>
              <a:t>Operates own Tribal Court</a:t>
            </a:r>
          </a:p>
        </p:txBody>
      </p:sp>
      <p:sp>
        <p:nvSpPr>
          <p:cNvPr id="3" name="Title 2"/>
          <p:cNvSpPr>
            <a:spLocks noGrp="1"/>
          </p:cNvSpPr>
          <p:nvPr>
            <p:ph type="title"/>
          </p:nvPr>
        </p:nvSpPr>
        <p:spPr/>
        <p:txBody>
          <a:bodyPr/>
          <a:lstStyle/>
          <a:p>
            <a:pPr algn="ctr"/>
            <a:r>
              <a:rPr lang="en-US" u="sng" spc="500" dirty="0" smtClean="0"/>
              <a:t>Red Cliff</a:t>
            </a:r>
            <a:endParaRPr lang="en-US" u="sng" spc="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blsc.jpg"/>
          <p:cNvPicPr>
            <a:picLocks noGrp="1" noChangeAspect="1"/>
          </p:cNvPicPr>
          <p:nvPr>
            <p:ph idx="1"/>
          </p:nvPr>
        </p:nvPicPr>
        <p:blipFill>
          <a:blip r:embed="rId2" cstate="print">
            <a:lum bright="67000"/>
          </a:blip>
          <a:stretch>
            <a:fillRect/>
          </a:stretch>
        </p:blipFill>
        <p:spPr>
          <a:xfrm>
            <a:off x="1066800" y="1600200"/>
            <a:ext cx="6858000" cy="4648200"/>
          </a:xfrm>
        </p:spPr>
      </p:pic>
      <p:sp>
        <p:nvSpPr>
          <p:cNvPr id="3" name="Title 2"/>
          <p:cNvSpPr>
            <a:spLocks noGrp="1"/>
          </p:cNvSpPr>
          <p:nvPr>
            <p:ph type="title"/>
          </p:nvPr>
        </p:nvSpPr>
        <p:spPr/>
        <p:txBody>
          <a:bodyPr>
            <a:normAutofit fontScale="90000"/>
          </a:bodyPr>
          <a:lstStyle/>
          <a:p>
            <a:pPr algn="ctr"/>
            <a:r>
              <a:rPr lang="en-US" u="sng" dirty="0" smtClean="0"/>
              <a:t>Bad River Band of Lake Superior Chippewa</a:t>
            </a:r>
            <a:endParaRPr lang="en-US" u="sng" dirty="0"/>
          </a:p>
        </p:txBody>
      </p:sp>
      <p:sp>
        <p:nvSpPr>
          <p:cNvPr id="5" name="TextBox 4"/>
          <p:cNvSpPr txBox="1"/>
          <p:nvPr/>
        </p:nvSpPr>
        <p:spPr>
          <a:xfrm>
            <a:off x="762000" y="1752600"/>
            <a:ext cx="7848600" cy="8894743"/>
          </a:xfrm>
          <a:prstGeom prst="rect">
            <a:avLst/>
          </a:prstGeom>
          <a:noFill/>
        </p:spPr>
        <p:txBody>
          <a:bodyPr wrap="square" rtlCol="0">
            <a:spAutoFit/>
          </a:bodyPr>
          <a:lstStyle/>
          <a:p>
            <a:r>
              <a:rPr lang="en-US" sz="2800" dirty="0" smtClean="0">
                <a:latin typeface="Garamond" pitchFamily="18" charset="0"/>
              </a:rPr>
              <a:t>The Bad River Band of the Lake Superior Tribe of Chippewa Indians is located on a 125,000+ acre reservation in Northern Wisconsin on the south shore of Lake Superior in Ashland and Iron Counties. </a:t>
            </a:r>
          </a:p>
          <a:p>
            <a:endParaRPr lang="en-US" sz="2800" dirty="0" smtClean="0">
              <a:latin typeface="Garamond" pitchFamily="18" charset="0"/>
            </a:endParaRPr>
          </a:p>
          <a:p>
            <a:r>
              <a:rPr lang="en-US" sz="2800" dirty="0" smtClean="0">
                <a:latin typeface="Garamond" pitchFamily="18" charset="0"/>
              </a:rPr>
              <a:t>The tribe has over 7,000 members, the majority living off the reservation, about 1,500 live on the reservation in one of four main communities.</a:t>
            </a:r>
          </a:p>
          <a:p>
            <a:endParaRPr lang="en-US" sz="2800" dirty="0" smtClean="0">
              <a:latin typeface="Garamond" pitchFamily="18" charset="0"/>
            </a:endParaRPr>
          </a:p>
          <a:p>
            <a:pPr algn="ctr"/>
            <a:r>
              <a:rPr lang="en-US" sz="2800" dirty="0" smtClean="0">
                <a:latin typeface="Garamond" pitchFamily="18" charset="0"/>
              </a:rPr>
              <a:t>All </a:t>
            </a:r>
            <a:r>
              <a:rPr lang="en-US" sz="2800" dirty="0" smtClean="0">
                <a:latin typeface="Garamond" pitchFamily="18" charset="0"/>
              </a:rPr>
              <a:t>info provided </a:t>
            </a:r>
            <a:r>
              <a:rPr lang="en-US" sz="2800" dirty="0" smtClean="0">
                <a:latin typeface="Garamond" pitchFamily="18" charset="0"/>
              </a:rPr>
              <a:t>from:</a:t>
            </a:r>
          </a:p>
          <a:p>
            <a:pPr algn="ctr"/>
            <a:r>
              <a:rPr lang="en-US" sz="2800" dirty="0" smtClean="0">
                <a:latin typeface="Garamond" pitchFamily="18" charset="0"/>
              </a:rPr>
              <a:t>http://www.badriver-nsn.gov</a:t>
            </a:r>
            <a:r>
              <a:rPr lang="en-US" sz="2800" dirty="0" smtClean="0">
                <a:latin typeface="Garamond" pitchFamily="18" charset="0"/>
              </a:rPr>
              <a:t> </a:t>
            </a:r>
            <a:endParaRPr lang="en-US" sz="2800" dirty="0" smtClean="0">
              <a:latin typeface="Garamond" pitchFamily="18" charset="0"/>
            </a:endParaRPr>
          </a:p>
          <a:p>
            <a:pPr>
              <a:buFont typeface="Arial" charset="0"/>
              <a:buChar char="•"/>
            </a:pPr>
            <a:endParaRPr lang="en-US" sz="2800" dirty="0" smtClean="0">
              <a:latin typeface="Garamond" pitchFamily="18" charset="0"/>
            </a:endParaRPr>
          </a:p>
          <a:p>
            <a:pPr>
              <a:buFont typeface="Arial" charset="0"/>
              <a:buChar char="•"/>
            </a:pPr>
            <a:endParaRPr lang="en-US" sz="2800" dirty="0" smtClean="0">
              <a:latin typeface="Garamond" pitchFamily="18" charset="0"/>
            </a:endParaRPr>
          </a:p>
          <a:p>
            <a:endParaRPr lang="en-US" sz="2800" dirty="0" smtClean="0">
              <a:latin typeface="Garamond" pitchFamily="18" charset="0"/>
            </a:endParaRPr>
          </a:p>
          <a:p>
            <a:endParaRPr lang="en-US" dirty="0" smtClean="0"/>
          </a:p>
          <a:p>
            <a:endParaRPr lang="en-US" dirty="0" smtClean="0"/>
          </a:p>
          <a:p>
            <a:endParaRPr lang="en-US" dirty="0" smtClean="0"/>
          </a:p>
          <a:p>
            <a:endParaRPr lang="en-US" dirty="0" smtClean="0"/>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a:bodyPr>
          <a:lstStyle/>
          <a:p>
            <a:r>
              <a:rPr lang="en-US" dirty="0" smtClean="0">
                <a:latin typeface="Garamond" pitchFamily="18" charset="0"/>
              </a:rPr>
              <a:t>Tribe is governed by a seven member council - Chairman, Vice Chairman, the Secretary, the Treasurer, and three council members. </a:t>
            </a:r>
          </a:p>
          <a:p>
            <a:pPr>
              <a:buNone/>
            </a:pPr>
            <a:endParaRPr lang="en-US" dirty="0" smtClean="0">
              <a:latin typeface="Garamond" pitchFamily="18" charset="0"/>
            </a:endParaRPr>
          </a:p>
          <a:p>
            <a:r>
              <a:rPr lang="en-US" dirty="0" smtClean="0">
                <a:latin typeface="Garamond" pitchFamily="18" charset="0"/>
              </a:rPr>
              <a:t>The administration is divided into departments which are managed by professional tribal administrators. </a:t>
            </a:r>
          </a:p>
          <a:p>
            <a:pPr>
              <a:buNone/>
            </a:pPr>
            <a:endParaRPr lang="en-US" dirty="0" smtClean="0">
              <a:latin typeface="Garamond" pitchFamily="18" charset="0"/>
            </a:endParaRPr>
          </a:p>
          <a:p>
            <a:r>
              <a:rPr lang="en-US" dirty="0" smtClean="0">
                <a:latin typeface="Garamond" pitchFamily="18" charset="0"/>
              </a:rPr>
              <a:t>The tribal court system oversees civil cases while criminal cases are overseen by state courts and enforced by state/county police officers. </a:t>
            </a:r>
            <a:endParaRPr lang="en-US" dirty="0">
              <a:latin typeface="Garamond" pitchFamily="18" charset="0"/>
            </a:endParaRPr>
          </a:p>
        </p:txBody>
      </p:sp>
      <p:sp>
        <p:nvSpPr>
          <p:cNvPr id="3" name="Title 2"/>
          <p:cNvSpPr>
            <a:spLocks noGrp="1"/>
          </p:cNvSpPr>
          <p:nvPr>
            <p:ph type="title"/>
          </p:nvPr>
        </p:nvSpPr>
        <p:spPr/>
        <p:txBody>
          <a:bodyPr/>
          <a:lstStyle/>
          <a:p>
            <a:pPr algn="ctr"/>
            <a:r>
              <a:rPr lang="en-US" u="sng" dirty="0" smtClean="0"/>
              <a:t>Bad River</a:t>
            </a:r>
            <a:endParaRPr lang="en-US"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c Courte Oreilles logo_jpg_475x310_q85.jpg"/>
          <p:cNvPicPr>
            <a:picLocks noGrp="1" noChangeAspect="1"/>
          </p:cNvPicPr>
          <p:nvPr>
            <p:ph idx="1"/>
          </p:nvPr>
        </p:nvPicPr>
        <p:blipFill>
          <a:blip r:embed="rId3" cstate="print">
            <a:lum bright="59000"/>
          </a:blip>
          <a:stretch>
            <a:fillRect/>
          </a:stretch>
        </p:blipFill>
        <p:spPr>
          <a:xfrm>
            <a:off x="1828801" y="1752600"/>
            <a:ext cx="5562600" cy="4191000"/>
          </a:xfrm>
        </p:spPr>
      </p:pic>
      <p:sp>
        <p:nvSpPr>
          <p:cNvPr id="3" name="Title 2"/>
          <p:cNvSpPr>
            <a:spLocks noGrp="1"/>
          </p:cNvSpPr>
          <p:nvPr>
            <p:ph type="title"/>
          </p:nvPr>
        </p:nvSpPr>
        <p:spPr/>
        <p:txBody>
          <a:bodyPr>
            <a:normAutofit fontScale="90000"/>
          </a:bodyPr>
          <a:lstStyle/>
          <a:p>
            <a:pPr algn="ctr"/>
            <a:r>
              <a:rPr lang="en-US" u="sng" dirty="0" smtClean="0"/>
              <a:t>Lac Courte Oreilles Band of Lake Superior Chippewa</a:t>
            </a:r>
            <a:endParaRPr lang="en-US" u="sng" dirty="0"/>
          </a:p>
        </p:txBody>
      </p:sp>
      <p:sp>
        <p:nvSpPr>
          <p:cNvPr id="6" name="TextBox 5"/>
          <p:cNvSpPr txBox="1"/>
          <p:nvPr/>
        </p:nvSpPr>
        <p:spPr>
          <a:xfrm>
            <a:off x="990600" y="1595021"/>
            <a:ext cx="7239000" cy="4893647"/>
          </a:xfrm>
          <a:prstGeom prst="rect">
            <a:avLst/>
          </a:prstGeom>
          <a:noFill/>
        </p:spPr>
        <p:txBody>
          <a:bodyPr wrap="square" rtlCol="0">
            <a:spAutoFit/>
          </a:bodyPr>
          <a:lstStyle/>
          <a:p>
            <a:r>
              <a:rPr lang="en-US" sz="2400" dirty="0" smtClean="0">
                <a:latin typeface="Garamond" pitchFamily="18" charset="0"/>
              </a:rPr>
              <a:t>The Lac Courte Oreilles Band of Lake Superior Chippewa Indians is located in Northern Wisconsin about 70 miles south of the shores of Lake Superior. </a:t>
            </a:r>
          </a:p>
          <a:p>
            <a:endParaRPr lang="en-US" sz="2400" dirty="0" smtClean="0">
              <a:latin typeface="Garamond" pitchFamily="18" charset="0"/>
            </a:endParaRPr>
          </a:p>
          <a:p>
            <a:r>
              <a:rPr lang="en-US" sz="2400" dirty="0" smtClean="0">
                <a:latin typeface="Garamond" pitchFamily="18" charset="0"/>
              </a:rPr>
              <a:t>The tribe occupies approximately 69,000 acres and has recently purchased 8,000 acres adjacent to the </a:t>
            </a:r>
            <a:r>
              <a:rPr lang="en-US" sz="2400" dirty="0" err="1" smtClean="0">
                <a:latin typeface="Garamond" pitchFamily="18" charset="0"/>
              </a:rPr>
              <a:t>Chequamegon</a:t>
            </a:r>
            <a:r>
              <a:rPr lang="en-US" sz="2400" dirty="0" smtClean="0">
                <a:latin typeface="Garamond" pitchFamily="18" charset="0"/>
              </a:rPr>
              <a:t> National Forest.</a:t>
            </a:r>
          </a:p>
          <a:p>
            <a:endParaRPr lang="en-US" sz="2400" dirty="0" smtClean="0">
              <a:latin typeface="Garamond" pitchFamily="18" charset="0"/>
            </a:endParaRPr>
          </a:p>
          <a:p>
            <a:r>
              <a:rPr lang="en-US" sz="2400" dirty="0" smtClean="0">
                <a:latin typeface="Garamond" pitchFamily="18" charset="0"/>
              </a:rPr>
              <a:t>With around 7950 enrolled tribal members, 60% of tribal members live in LCO in 23 different community villages.</a:t>
            </a:r>
          </a:p>
          <a:p>
            <a:endParaRPr lang="en-US" sz="2400" dirty="0" smtClean="0">
              <a:latin typeface="Garamond" pitchFamily="18" charset="0"/>
            </a:endParaRPr>
          </a:p>
          <a:p>
            <a:r>
              <a:rPr lang="en-US" sz="2400" dirty="0" smtClean="0">
                <a:latin typeface="Garamond" pitchFamily="18" charset="0"/>
              </a:rPr>
              <a:t>Info </a:t>
            </a:r>
            <a:r>
              <a:rPr lang="en-US" sz="2400" dirty="0" smtClean="0">
                <a:latin typeface="Garamond" pitchFamily="18" charset="0"/>
              </a:rPr>
              <a:t>provided from -  </a:t>
            </a:r>
            <a:r>
              <a:rPr lang="en-US" sz="2400" dirty="0" smtClean="0">
                <a:latin typeface="Garamond" pitchFamily="18" charset="0"/>
              </a:rPr>
              <a:t>www.lco-nsn.gov  &amp; www.glitc.org</a:t>
            </a:r>
            <a:endParaRPr lang="en-US" sz="2400" dirty="0" smtClean="0">
              <a:latin typeface="Garamond" pitchFamily="18" charset="0"/>
            </a:endParaRPr>
          </a:p>
          <a:p>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Garamond" pitchFamily="18" charset="0"/>
              </a:rPr>
              <a:t>Tribe is governed by a seven member council - Chairman, Vice Chairman, the Secretary/Treasurer, and three council members. </a:t>
            </a:r>
          </a:p>
          <a:p>
            <a:r>
              <a:rPr lang="en-US" dirty="0" smtClean="0">
                <a:latin typeface="Garamond" pitchFamily="18" charset="0"/>
              </a:rPr>
              <a:t>The tribe owns and operates enterprises, businesses, and programs and is the largest employer in Sawyer County.</a:t>
            </a:r>
          </a:p>
          <a:p>
            <a:r>
              <a:rPr lang="en-US" dirty="0" smtClean="0">
                <a:latin typeface="Garamond" pitchFamily="18" charset="0"/>
              </a:rPr>
              <a:t>The tribal administration is divided into departments and operates its own tribal Voc Rehab.</a:t>
            </a:r>
          </a:p>
          <a:p>
            <a:r>
              <a:rPr lang="en-US" dirty="0" smtClean="0">
                <a:latin typeface="Garamond" pitchFamily="18" charset="0"/>
              </a:rPr>
              <a:t>The tribe operates the LCO Community College, a 40 acre cranberry marsh, a health clinic, youth centers, and a forest products and lumber mill.</a:t>
            </a:r>
          </a:p>
        </p:txBody>
      </p:sp>
      <p:sp>
        <p:nvSpPr>
          <p:cNvPr id="3" name="Title 2"/>
          <p:cNvSpPr>
            <a:spLocks noGrp="1"/>
          </p:cNvSpPr>
          <p:nvPr>
            <p:ph type="title"/>
          </p:nvPr>
        </p:nvSpPr>
        <p:spPr/>
        <p:txBody>
          <a:bodyPr/>
          <a:lstStyle/>
          <a:p>
            <a:pPr algn="ctr"/>
            <a:r>
              <a:rPr lang="en-US" u="sng" spc="500" dirty="0" smtClean="0"/>
              <a:t>Lac Courte Oreilles</a:t>
            </a:r>
            <a:endParaRPr lang="en-US" u="sng" spc="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croix.jpg"/>
          <p:cNvPicPr>
            <a:picLocks noGrp="1" noChangeAspect="1"/>
          </p:cNvPicPr>
          <p:nvPr>
            <p:ph idx="1"/>
          </p:nvPr>
        </p:nvPicPr>
        <p:blipFill>
          <a:blip r:embed="rId2" cstate="print">
            <a:lum bright="58000"/>
          </a:blip>
          <a:stretch>
            <a:fillRect/>
          </a:stretch>
        </p:blipFill>
        <p:spPr>
          <a:xfrm>
            <a:off x="1981200" y="1447800"/>
            <a:ext cx="5105399" cy="4995862"/>
          </a:xfrm>
        </p:spPr>
      </p:pic>
      <p:sp>
        <p:nvSpPr>
          <p:cNvPr id="3" name="Title 2"/>
          <p:cNvSpPr>
            <a:spLocks noGrp="1"/>
          </p:cNvSpPr>
          <p:nvPr>
            <p:ph type="title"/>
          </p:nvPr>
        </p:nvSpPr>
        <p:spPr/>
        <p:txBody>
          <a:bodyPr>
            <a:normAutofit fontScale="90000"/>
          </a:bodyPr>
          <a:lstStyle/>
          <a:p>
            <a:pPr algn="ctr"/>
            <a:r>
              <a:rPr lang="en-US" u="sng" dirty="0" smtClean="0"/>
              <a:t>St. Croix Chippewa Indians of Wisconsin</a:t>
            </a:r>
            <a:endParaRPr lang="en-US" u="sng" dirty="0"/>
          </a:p>
        </p:txBody>
      </p:sp>
      <p:sp>
        <p:nvSpPr>
          <p:cNvPr id="6" name="TextBox 5"/>
          <p:cNvSpPr txBox="1"/>
          <p:nvPr/>
        </p:nvSpPr>
        <p:spPr>
          <a:xfrm>
            <a:off x="914400" y="1676400"/>
            <a:ext cx="7467600" cy="5509200"/>
          </a:xfrm>
          <a:prstGeom prst="rect">
            <a:avLst/>
          </a:prstGeom>
          <a:noFill/>
        </p:spPr>
        <p:txBody>
          <a:bodyPr wrap="square" rtlCol="0">
            <a:spAutoFit/>
          </a:bodyPr>
          <a:lstStyle/>
          <a:p>
            <a:r>
              <a:rPr lang="en-US" sz="2800" dirty="0" smtClean="0">
                <a:latin typeface="Garamond" pitchFamily="18" charset="0"/>
              </a:rPr>
              <a:t>St. Croix’s boundaries include about 4,700 acres (mixed trust &amp; fee land) of forested land and part of what is known as the "</a:t>
            </a:r>
            <a:r>
              <a:rPr lang="en-US" sz="2800" dirty="0" err="1" smtClean="0">
                <a:latin typeface="Garamond" pitchFamily="18" charset="0"/>
              </a:rPr>
              <a:t>northwoods</a:t>
            </a:r>
            <a:r>
              <a:rPr lang="en-US" sz="2800" dirty="0" smtClean="0">
                <a:latin typeface="Garamond" pitchFamily="18" charset="0"/>
              </a:rPr>
              <a:t>" of North Eastern Wisconsin.</a:t>
            </a:r>
          </a:p>
          <a:p>
            <a:endParaRPr lang="en-US" sz="2800" dirty="0" smtClean="0">
              <a:latin typeface="Garamond" pitchFamily="18" charset="0"/>
            </a:endParaRPr>
          </a:p>
          <a:p>
            <a:r>
              <a:rPr lang="en-US" sz="2800" dirty="0" smtClean="0">
                <a:latin typeface="Garamond" pitchFamily="18" charset="0"/>
              </a:rPr>
              <a:t>There are about 1,300 enrolled members in the St. Croix Chippewa Tribe. Many tribal members reside in one of the Tribe's communities: Big Sand Lake, Danbury, Round Lake, Maple Plain, </a:t>
            </a:r>
            <a:r>
              <a:rPr lang="en-US" sz="2800" dirty="0" err="1" smtClean="0">
                <a:latin typeface="Garamond" pitchFamily="18" charset="0"/>
              </a:rPr>
              <a:t>Gaslyn</a:t>
            </a:r>
            <a:r>
              <a:rPr lang="en-US" sz="2800" dirty="0" smtClean="0">
                <a:latin typeface="Garamond" pitchFamily="18" charset="0"/>
              </a:rPr>
              <a:t>, </a:t>
            </a:r>
            <a:r>
              <a:rPr lang="en-US" sz="2800" dirty="0" err="1" smtClean="0">
                <a:latin typeface="Garamond" pitchFamily="18" charset="0"/>
              </a:rPr>
              <a:t>Bashaw</a:t>
            </a:r>
            <a:r>
              <a:rPr lang="en-US" sz="2800" dirty="0" smtClean="0">
                <a:latin typeface="Garamond" pitchFamily="18" charset="0"/>
              </a:rPr>
              <a:t>, Clam Lake, and Balsam Lake</a:t>
            </a:r>
            <a:r>
              <a:rPr lang="en-US" dirty="0" smtClean="0"/>
              <a:t>.</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normAutofit/>
          </a:bodyPr>
          <a:lstStyle/>
          <a:p>
            <a:r>
              <a:rPr lang="en-US" dirty="0" smtClean="0">
                <a:latin typeface="Garamond" pitchFamily="18" charset="0"/>
              </a:rPr>
              <a:t>The St. Croix tribe is governed by a five-member council elected for two-year terms. The Tribal Council is responsible for the general welfare of tribal members and the management of day-to-day tribal business</a:t>
            </a:r>
          </a:p>
          <a:p>
            <a:pPr>
              <a:buNone/>
            </a:pPr>
            <a:endParaRPr lang="en-US" dirty="0" smtClean="0">
              <a:latin typeface="Garamond" pitchFamily="18" charset="0"/>
            </a:endParaRPr>
          </a:p>
          <a:p>
            <a:r>
              <a:rPr lang="en-US" dirty="0" smtClean="0">
                <a:latin typeface="Garamond" pitchFamily="18" charset="0"/>
              </a:rPr>
              <a:t>St. Croix is the largest employer in Burnett County and the 2</a:t>
            </a:r>
            <a:r>
              <a:rPr lang="en-US" baseline="30000" dirty="0" smtClean="0">
                <a:latin typeface="Garamond" pitchFamily="18" charset="0"/>
              </a:rPr>
              <a:t>nd</a:t>
            </a:r>
            <a:r>
              <a:rPr lang="en-US" dirty="0" smtClean="0">
                <a:latin typeface="Garamond" pitchFamily="18" charset="0"/>
              </a:rPr>
              <a:t> largest employer in Barron </a:t>
            </a:r>
            <a:r>
              <a:rPr lang="en-US" dirty="0" smtClean="0">
                <a:latin typeface="Garamond" pitchFamily="18" charset="0"/>
              </a:rPr>
              <a:t>County</a:t>
            </a:r>
          </a:p>
          <a:p>
            <a:endParaRPr lang="en-US" dirty="0" smtClean="0">
              <a:latin typeface="Garamond" pitchFamily="18" charset="0"/>
            </a:endParaRPr>
          </a:p>
          <a:p>
            <a:r>
              <a:rPr lang="en-US" dirty="0" smtClean="0">
                <a:latin typeface="Garamond" pitchFamily="18" charset="0"/>
              </a:rPr>
              <a:t>Like our other tribes, they are divided into departments – Education, Health Services, Social Services, Legal, Tribal Court and Environment and Natural Resources</a:t>
            </a:r>
            <a:endParaRPr lang="en-US" sz="2800" dirty="0" smtClean="0">
              <a:latin typeface="Garamond" pitchFamily="18" charset="0"/>
            </a:endParaRPr>
          </a:p>
          <a:p>
            <a:pPr>
              <a:buNone/>
            </a:pPr>
            <a:r>
              <a:rPr lang="en-US" sz="2800" dirty="0" smtClean="0">
                <a:latin typeface="Garamond" pitchFamily="18" charset="0"/>
              </a:rPr>
              <a:t>    *</a:t>
            </a:r>
            <a:r>
              <a:rPr lang="en-US" sz="2400" dirty="0" smtClean="0">
                <a:latin typeface="Garamond" pitchFamily="18" charset="0"/>
              </a:rPr>
              <a:t>Info </a:t>
            </a:r>
            <a:r>
              <a:rPr lang="en-US" sz="2400" dirty="0" smtClean="0">
                <a:latin typeface="Garamond" pitchFamily="18" charset="0"/>
              </a:rPr>
              <a:t>provided from -  www.lco-nsn.gov  &amp; www.glitc.org</a:t>
            </a: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smtClean="0">
              <a:latin typeface="Garamond" pitchFamily="18" charset="0"/>
            </a:endParaRPr>
          </a:p>
          <a:p>
            <a:endParaRPr lang="en-US" dirty="0">
              <a:latin typeface="Garamond" pitchFamily="18" charset="0"/>
            </a:endParaRPr>
          </a:p>
        </p:txBody>
      </p:sp>
      <p:sp>
        <p:nvSpPr>
          <p:cNvPr id="3" name="Title 2"/>
          <p:cNvSpPr>
            <a:spLocks noGrp="1"/>
          </p:cNvSpPr>
          <p:nvPr>
            <p:ph type="title"/>
          </p:nvPr>
        </p:nvSpPr>
        <p:spPr/>
        <p:txBody>
          <a:bodyPr/>
          <a:lstStyle/>
          <a:p>
            <a:pPr algn="ctr"/>
            <a:r>
              <a:rPr lang="en-US" u="sng" spc="500" dirty="0" smtClean="0"/>
              <a:t>St. Croix</a:t>
            </a:r>
            <a:endParaRPr lang="en-US" u="sng" spc="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 cliff.jpeg"/>
          <p:cNvPicPr>
            <a:picLocks noGrp="1" noChangeAspect="1"/>
          </p:cNvPicPr>
          <p:nvPr>
            <p:ph sz="half" idx="1"/>
          </p:nvPr>
        </p:nvPicPr>
        <p:blipFill>
          <a:blip r:embed="rId2" cstate="print"/>
          <a:stretch>
            <a:fillRect/>
          </a:stretch>
        </p:blipFill>
        <p:spPr>
          <a:xfrm>
            <a:off x="779264" y="1481138"/>
            <a:ext cx="3394472" cy="4525962"/>
          </a:xfrm>
        </p:spPr>
      </p:pic>
      <p:pic>
        <p:nvPicPr>
          <p:cNvPr id="6" name="Content Placeholder 5" descr="lco.jpg"/>
          <p:cNvPicPr>
            <a:picLocks noGrp="1" noChangeAspect="1"/>
          </p:cNvPicPr>
          <p:nvPr>
            <p:ph sz="half" idx="2"/>
          </p:nvPr>
        </p:nvPicPr>
        <p:blipFill>
          <a:blip r:embed="rId3" cstate="print"/>
          <a:stretch>
            <a:fillRect/>
          </a:stretch>
        </p:blipFill>
        <p:spPr>
          <a:xfrm>
            <a:off x="4970264" y="1481138"/>
            <a:ext cx="3394472" cy="4525962"/>
          </a:xfrm>
        </p:spPr>
      </p:pic>
      <p:sp>
        <p:nvSpPr>
          <p:cNvPr id="4" name="Title 3"/>
          <p:cNvSpPr>
            <a:spLocks noGrp="1"/>
          </p:cNvSpPr>
          <p:nvPr>
            <p:ph type="title"/>
          </p:nvPr>
        </p:nvSpPr>
        <p:spPr/>
        <p:txBody>
          <a:bodyPr/>
          <a:lstStyle/>
          <a:p>
            <a:pPr algn="ctr"/>
            <a:r>
              <a:rPr lang="en-US" u="sng" dirty="0" smtClean="0"/>
              <a:t>Outreach</a:t>
            </a:r>
            <a:endParaRPr lang="en-US"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drdoug.jpg"/>
          <p:cNvPicPr>
            <a:picLocks noGrp="1" noChangeAspect="1"/>
          </p:cNvPicPr>
          <p:nvPr>
            <p:ph sz="half" idx="1"/>
          </p:nvPr>
        </p:nvPicPr>
        <p:blipFill>
          <a:blip r:embed="rId2" cstate="print"/>
          <a:stretch>
            <a:fillRect/>
          </a:stretch>
        </p:blipFill>
        <p:spPr>
          <a:xfrm>
            <a:off x="457200" y="2229644"/>
            <a:ext cx="4038600" cy="3028950"/>
          </a:xfrm>
        </p:spPr>
      </p:pic>
      <p:pic>
        <p:nvPicPr>
          <p:cNvPr id="6" name="Content Placeholder 5" descr="IMG_0777.jpg"/>
          <p:cNvPicPr>
            <a:picLocks noGrp="1" noChangeAspect="1"/>
          </p:cNvPicPr>
          <p:nvPr>
            <p:ph sz="half" idx="2"/>
          </p:nvPr>
        </p:nvPicPr>
        <p:blipFill>
          <a:blip r:embed="rId3" cstate="print"/>
          <a:stretch>
            <a:fillRect/>
          </a:stretch>
        </p:blipFill>
        <p:spPr>
          <a:xfrm>
            <a:off x="4648200" y="2229644"/>
            <a:ext cx="4038600" cy="3028950"/>
          </a:xfrm>
        </p:spPr>
      </p:pic>
      <p:sp>
        <p:nvSpPr>
          <p:cNvPr id="4" name="Title 3"/>
          <p:cNvSpPr>
            <a:spLocks noGrp="1"/>
          </p:cNvSpPr>
          <p:nvPr>
            <p:ph type="title"/>
          </p:nvPr>
        </p:nvSpPr>
        <p:spPr/>
        <p:txBody>
          <a:bodyPr/>
          <a:lstStyle/>
          <a:p>
            <a:pPr algn="ctr"/>
            <a:r>
              <a:rPr lang="en-US" u="sng" dirty="0" smtClean="0"/>
              <a:t>Outreach</a:t>
            </a:r>
            <a:endParaRPr lang="en-US"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055.JPG"/>
          <p:cNvPicPr>
            <a:picLocks noGrp="1" noChangeAspect="1"/>
          </p:cNvPicPr>
          <p:nvPr>
            <p:ph sz="half" idx="1"/>
          </p:nvPr>
        </p:nvPicPr>
        <p:blipFill>
          <a:blip r:embed="rId2" cstate="print"/>
          <a:stretch>
            <a:fillRect/>
          </a:stretch>
        </p:blipFill>
        <p:spPr>
          <a:xfrm>
            <a:off x="779264" y="1481138"/>
            <a:ext cx="3394472" cy="4525962"/>
          </a:xfrm>
        </p:spPr>
      </p:pic>
      <p:pic>
        <p:nvPicPr>
          <p:cNvPr id="6" name="Content Placeholder 5" descr="19990167_1585382428153341_6434776196127189852_n.jpg"/>
          <p:cNvPicPr>
            <a:picLocks noGrp="1" noChangeAspect="1"/>
          </p:cNvPicPr>
          <p:nvPr>
            <p:ph sz="half" idx="2"/>
          </p:nvPr>
        </p:nvPicPr>
        <p:blipFill>
          <a:blip r:embed="rId3" cstate="print"/>
          <a:stretch>
            <a:fillRect/>
          </a:stretch>
        </p:blipFill>
        <p:spPr>
          <a:xfrm>
            <a:off x="4970264" y="1481138"/>
            <a:ext cx="3394472" cy="4525962"/>
          </a:xfrm>
        </p:spPr>
      </p:pic>
      <p:sp>
        <p:nvSpPr>
          <p:cNvPr id="4" name="Title 3"/>
          <p:cNvSpPr>
            <a:spLocks noGrp="1"/>
          </p:cNvSpPr>
          <p:nvPr>
            <p:ph type="title"/>
          </p:nvPr>
        </p:nvSpPr>
        <p:spPr/>
        <p:txBody>
          <a:bodyPr/>
          <a:lstStyle/>
          <a:p>
            <a:pPr algn="ctr"/>
            <a:r>
              <a:rPr lang="en-US" u="sng" dirty="0" smtClean="0"/>
              <a:t>Outreach</a:t>
            </a:r>
            <a:endParaRPr lang="en-US"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normAutofit fontScale="92500" lnSpcReduction="10000"/>
          </a:bodyPr>
          <a:lstStyle/>
          <a:p>
            <a:r>
              <a:rPr lang="en-US" sz="3000" b="1" dirty="0" smtClean="0">
                <a:latin typeface="Garamond" pitchFamily="18" charset="0"/>
              </a:rPr>
              <a:t>Introductions</a:t>
            </a:r>
          </a:p>
          <a:p>
            <a:r>
              <a:rPr lang="en-US" sz="3000" b="1" dirty="0" smtClean="0">
                <a:latin typeface="Garamond" pitchFamily="18" charset="0"/>
              </a:rPr>
              <a:t>North Country Independent Living </a:t>
            </a:r>
            <a:r>
              <a:rPr lang="en-US" sz="3000" dirty="0" smtClean="0">
                <a:latin typeface="Garamond" pitchFamily="18" charset="0"/>
              </a:rPr>
              <a:t>– History</a:t>
            </a:r>
          </a:p>
          <a:p>
            <a:r>
              <a:rPr lang="en-US" sz="3000" b="1" dirty="0" smtClean="0">
                <a:latin typeface="Garamond" pitchFamily="18" charset="0"/>
              </a:rPr>
              <a:t>Native American Project </a:t>
            </a:r>
            <a:r>
              <a:rPr lang="en-US" sz="3000" dirty="0" smtClean="0">
                <a:latin typeface="Garamond" pitchFamily="18" charset="0"/>
              </a:rPr>
              <a:t>– History</a:t>
            </a:r>
          </a:p>
          <a:p>
            <a:r>
              <a:rPr lang="en-US" sz="3000" b="1" dirty="0" smtClean="0">
                <a:latin typeface="Garamond" pitchFamily="18" charset="0"/>
              </a:rPr>
              <a:t>Our Four Tribes &amp; Maps</a:t>
            </a:r>
          </a:p>
          <a:p>
            <a:pPr lvl="1"/>
            <a:r>
              <a:rPr lang="en-US" sz="2600" dirty="0" smtClean="0">
                <a:latin typeface="Garamond" pitchFamily="18" charset="0"/>
              </a:rPr>
              <a:t>Structure</a:t>
            </a:r>
          </a:p>
          <a:p>
            <a:pPr lvl="1"/>
            <a:r>
              <a:rPr lang="en-US" sz="2600" dirty="0" smtClean="0">
                <a:latin typeface="Garamond" pitchFamily="18" charset="0"/>
              </a:rPr>
              <a:t>Culture</a:t>
            </a:r>
          </a:p>
          <a:p>
            <a:r>
              <a:rPr lang="en-US" sz="3000" b="1" dirty="0" smtClean="0">
                <a:latin typeface="Garamond" pitchFamily="18" charset="0"/>
              </a:rPr>
              <a:t>What have we done so far?</a:t>
            </a:r>
          </a:p>
          <a:p>
            <a:pPr lvl="1"/>
            <a:r>
              <a:rPr lang="en-US" dirty="0" smtClean="0">
                <a:latin typeface="Garamond" pitchFamily="18" charset="0"/>
              </a:rPr>
              <a:t>John </a:t>
            </a:r>
            <a:r>
              <a:rPr lang="en-US" dirty="0" err="1" smtClean="0">
                <a:latin typeface="Garamond" pitchFamily="18" charset="0"/>
              </a:rPr>
              <a:t>Nousaine</a:t>
            </a:r>
            <a:endParaRPr lang="en-US" dirty="0" smtClean="0">
              <a:latin typeface="Garamond" pitchFamily="18" charset="0"/>
            </a:endParaRPr>
          </a:p>
          <a:p>
            <a:pPr lvl="1"/>
            <a:r>
              <a:rPr lang="en-US" dirty="0" smtClean="0">
                <a:latin typeface="Garamond" pitchFamily="18" charset="0"/>
              </a:rPr>
              <a:t>Doug Defoe </a:t>
            </a:r>
          </a:p>
          <a:p>
            <a:pPr lvl="1"/>
            <a:r>
              <a:rPr lang="en-US" dirty="0" smtClean="0">
                <a:latin typeface="Garamond" pitchFamily="18" charset="0"/>
              </a:rPr>
              <a:t>Sunshine Lemieux</a:t>
            </a:r>
          </a:p>
          <a:p>
            <a:pPr marL="365760" lvl="1" indent="-256032">
              <a:spcBef>
                <a:spcPts val="400"/>
              </a:spcBef>
              <a:buSzPct val="68000"/>
              <a:buFont typeface="Wingdings 3"/>
              <a:buChar char=""/>
            </a:pPr>
            <a:r>
              <a:rPr lang="en-US" sz="3000" b="1" dirty="0" smtClean="0">
                <a:latin typeface="Garamond" pitchFamily="18" charset="0"/>
              </a:rPr>
              <a:t>What have we learned so far?</a:t>
            </a:r>
          </a:p>
          <a:p>
            <a:pPr marL="603504" lvl="2" indent="-256032">
              <a:spcBef>
                <a:spcPts val="400"/>
              </a:spcBef>
              <a:buSzPct val="68000"/>
              <a:buFont typeface="Wingdings 3"/>
              <a:buChar char=""/>
            </a:pPr>
            <a:r>
              <a:rPr lang="en-US" sz="2600" dirty="0" smtClean="0">
                <a:latin typeface="Garamond" pitchFamily="18" charset="0"/>
              </a:rPr>
              <a:t>Strengths &amp; Struggles &amp; Tips</a:t>
            </a:r>
          </a:p>
          <a:p>
            <a:pPr marL="365760" lvl="1" indent="-256032">
              <a:spcBef>
                <a:spcPts val="400"/>
              </a:spcBef>
              <a:buSzPct val="68000"/>
              <a:buFont typeface="Wingdings 3"/>
              <a:buChar char=""/>
            </a:pPr>
            <a:r>
              <a:rPr lang="en-US" sz="3000" b="1" dirty="0" smtClean="0">
                <a:latin typeface="Garamond" pitchFamily="18" charset="0"/>
              </a:rPr>
              <a:t>Questions?</a:t>
            </a:r>
          </a:p>
          <a:p>
            <a:pPr marL="365760" lvl="1" indent="-256032">
              <a:spcBef>
                <a:spcPts val="400"/>
              </a:spcBef>
              <a:buSzPct val="68000"/>
              <a:buFont typeface="Wingdings 3"/>
              <a:buChar char=""/>
            </a:pPr>
            <a:endParaRPr lang="en-US" dirty="0" smtClean="0"/>
          </a:p>
          <a:p>
            <a:endParaRPr lang="en-US" dirty="0" smtClean="0"/>
          </a:p>
          <a:p>
            <a:pPr lvl="1"/>
            <a:endParaRPr lang="en-US" dirty="0" smtClean="0"/>
          </a:p>
        </p:txBody>
      </p:sp>
      <p:sp>
        <p:nvSpPr>
          <p:cNvPr id="3" name="Title 2"/>
          <p:cNvSpPr>
            <a:spLocks noGrp="1"/>
          </p:cNvSpPr>
          <p:nvPr>
            <p:ph type="title"/>
          </p:nvPr>
        </p:nvSpPr>
        <p:spPr>
          <a:xfrm>
            <a:off x="457200" y="0"/>
            <a:ext cx="8229600" cy="1143000"/>
          </a:xfrm>
        </p:spPr>
        <p:txBody>
          <a:bodyPr/>
          <a:lstStyle/>
          <a:p>
            <a:pPr algn="ctr"/>
            <a:r>
              <a:rPr lang="en-US" u="sng" spc="500" dirty="0" smtClean="0"/>
              <a:t>Overview</a:t>
            </a:r>
            <a:endParaRPr lang="en-US" u="sng" spc="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Tribal Youth Conference</a:t>
            </a:r>
            <a:endParaRPr lang="en-US" dirty="0"/>
          </a:p>
        </p:txBody>
      </p:sp>
      <p:sp>
        <p:nvSpPr>
          <p:cNvPr id="3" name="Subtitle 2"/>
          <p:cNvSpPr>
            <a:spLocks noGrp="1"/>
          </p:cNvSpPr>
          <p:nvPr>
            <p:ph type="subTitle" idx="1"/>
          </p:nvPr>
        </p:nvSpPr>
        <p:spPr/>
        <p:txBody>
          <a:bodyPr/>
          <a:lstStyle/>
          <a:p>
            <a:r>
              <a:rPr lang="en-US" dirty="0" smtClean="0"/>
              <a:t>Red Cliff, WI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640.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583.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207263C-F4FF-4D6F-AC54-D06F2AF30978.JPG"/>
          <p:cNvPicPr>
            <a:picLocks noGrp="1" noChangeAspect="1"/>
          </p:cNvPicPr>
          <p:nvPr>
            <p:ph idx="1"/>
          </p:nvPr>
        </p:nvPicPr>
        <p:blipFill>
          <a:blip r:embed="rId2" cstate="print"/>
          <a:stretch>
            <a:fillRect/>
          </a:stretch>
        </p:blipFill>
        <p:spPr>
          <a:xfrm>
            <a:off x="0" y="0"/>
            <a:ext cx="89916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585(1).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598.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616.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629.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630.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lnSpcReduction="10000"/>
          </a:bodyPr>
          <a:lstStyle/>
          <a:p>
            <a:endParaRPr lang="en-US" dirty="0" smtClean="0"/>
          </a:p>
          <a:p>
            <a:r>
              <a:rPr lang="en-US" sz="3600" u="sng" dirty="0" smtClean="0">
                <a:latin typeface="Garamond" pitchFamily="18" charset="0"/>
              </a:rPr>
              <a:t>Strengths</a:t>
            </a:r>
            <a:r>
              <a:rPr lang="en-US" sz="3600" dirty="0" smtClean="0">
                <a:latin typeface="Garamond" pitchFamily="18" charset="0"/>
              </a:rPr>
              <a:t> - Staff, CIL Support, </a:t>
            </a:r>
            <a:r>
              <a:rPr lang="en-US" sz="3600" dirty="0" smtClean="0">
                <a:latin typeface="Garamond" pitchFamily="18" charset="0"/>
              </a:rPr>
              <a:t>F</a:t>
            </a:r>
            <a:r>
              <a:rPr lang="en-US" sz="3600" dirty="0" smtClean="0">
                <a:latin typeface="Garamond" pitchFamily="18" charset="0"/>
              </a:rPr>
              <a:t>amiliar, Established </a:t>
            </a:r>
            <a:r>
              <a:rPr lang="en-US" sz="3600" dirty="0" smtClean="0">
                <a:latin typeface="Garamond" pitchFamily="18" charset="0"/>
              </a:rPr>
              <a:t>C</a:t>
            </a:r>
            <a:r>
              <a:rPr lang="en-US" sz="3600" dirty="0" smtClean="0">
                <a:latin typeface="Garamond" pitchFamily="18" charset="0"/>
              </a:rPr>
              <a:t>ontacts, Opportunity for Independence, Trust and Comfortable</a:t>
            </a:r>
            <a:endParaRPr lang="en-US" sz="3600" dirty="0" smtClean="0">
              <a:latin typeface="Garamond" pitchFamily="18" charset="0"/>
            </a:endParaRPr>
          </a:p>
          <a:p>
            <a:pPr>
              <a:buNone/>
            </a:pPr>
            <a:endParaRPr lang="en-US" sz="3600" dirty="0" smtClean="0">
              <a:latin typeface="Garamond" pitchFamily="18" charset="0"/>
            </a:endParaRPr>
          </a:p>
          <a:p>
            <a:r>
              <a:rPr lang="en-US" sz="3600" u="sng" dirty="0" smtClean="0">
                <a:latin typeface="Garamond" pitchFamily="18" charset="0"/>
              </a:rPr>
              <a:t>Struggles</a:t>
            </a:r>
            <a:r>
              <a:rPr lang="en-US" sz="3600" dirty="0" smtClean="0">
                <a:latin typeface="Garamond" pitchFamily="18" charset="0"/>
              </a:rPr>
              <a:t> – </a:t>
            </a:r>
            <a:r>
              <a:rPr lang="en-US" sz="3600" dirty="0" smtClean="0">
                <a:latin typeface="Garamond" pitchFamily="18" charset="0"/>
              </a:rPr>
              <a:t> </a:t>
            </a:r>
            <a:r>
              <a:rPr lang="en-US" sz="3600" dirty="0" smtClean="0">
                <a:latin typeface="Garamond" pitchFamily="18" charset="0"/>
              </a:rPr>
              <a:t>Patience, Differentiating </a:t>
            </a:r>
            <a:r>
              <a:rPr lang="en-US" sz="3600" dirty="0" smtClean="0">
                <a:latin typeface="Garamond" pitchFamily="18" charset="0"/>
              </a:rPr>
              <a:t>services,  Division of Duties, Board Recruiting,  Nursing </a:t>
            </a:r>
            <a:r>
              <a:rPr lang="en-US" sz="3600" dirty="0" smtClean="0">
                <a:latin typeface="Garamond" pitchFamily="18" charset="0"/>
              </a:rPr>
              <a:t>H</a:t>
            </a:r>
            <a:r>
              <a:rPr lang="en-US" sz="3600" dirty="0" smtClean="0">
                <a:latin typeface="Garamond" pitchFamily="18" charset="0"/>
              </a:rPr>
              <a:t>ome </a:t>
            </a:r>
            <a:r>
              <a:rPr lang="en-US" sz="3600" dirty="0" smtClean="0">
                <a:latin typeface="Garamond" pitchFamily="18" charset="0"/>
              </a:rPr>
              <a:t>F</a:t>
            </a:r>
            <a:r>
              <a:rPr lang="en-US" sz="3600" dirty="0" smtClean="0">
                <a:latin typeface="Garamond" pitchFamily="18" charset="0"/>
              </a:rPr>
              <a:t>allacy, services eligibility </a:t>
            </a:r>
            <a:endParaRPr lang="en-US" sz="3600" dirty="0" smtClean="0">
              <a:latin typeface="Garamond" pitchFamily="18" charset="0"/>
            </a:endParaRPr>
          </a:p>
        </p:txBody>
      </p:sp>
      <p:sp>
        <p:nvSpPr>
          <p:cNvPr id="3" name="Title 2"/>
          <p:cNvSpPr>
            <a:spLocks noGrp="1"/>
          </p:cNvSpPr>
          <p:nvPr>
            <p:ph type="title"/>
          </p:nvPr>
        </p:nvSpPr>
        <p:spPr/>
        <p:txBody>
          <a:bodyPr>
            <a:normAutofit/>
          </a:bodyPr>
          <a:lstStyle/>
          <a:p>
            <a:pPr algn="ctr"/>
            <a:r>
              <a:rPr lang="en-US" u="sng" spc="100" dirty="0" smtClean="0"/>
              <a:t>What have we learned so far?</a:t>
            </a:r>
            <a:endParaRPr lang="en-US" u="sng" spc="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latin typeface="Garamond" pitchFamily="18" charset="0"/>
              </a:rPr>
              <a:t>Established 1988</a:t>
            </a:r>
          </a:p>
          <a:p>
            <a:pPr algn="ctr">
              <a:buNone/>
            </a:pPr>
            <a:endParaRPr lang="en-US" sz="3600" dirty="0" smtClean="0">
              <a:latin typeface="Garamond" pitchFamily="18" charset="0"/>
            </a:endParaRPr>
          </a:p>
          <a:p>
            <a:pPr algn="ctr"/>
            <a:r>
              <a:rPr lang="en-US" sz="3600" dirty="0" smtClean="0">
                <a:latin typeface="Garamond" pitchFamily="18" charset="0"/>
              </a:rPr>
              <a:t>Our Service Area</a:t>
            </a:r>
          </a:p>
          <a:p>
            <a:pPr algn="ctr">
              <a:buNone/>
            </a:pPr>
            <a:endParaRPr lang="en-US" sz="3600" dirty="0" smtClean="0">
              <a:latin typeface="Garamond" pitchFamily="18" charset="0"/>
            </a:endParaRPr>
          </a:p>
          <a:p>
            <a:pPr algn="ctr"/>
            <a:r>
              <a:rPr lang="en-US" sz="3600" dirty="0" smtClean="0">
                <a:latin typeface="Garamond" pitchFamily="18" charset="0"/>
              </a:rPr>
              <a:t>Geographic Diversity</a:t>
            </a:r>
          </a:p>
          <a:p>
            <a:pPr algn="ctr">
              <a:buNone/>
            </a:pPr>
            <a:endParaRPr lang="en-US" sz="3600" dirty="0" smtClean="0">
              <a:latin typeface="Garamond" pitchFamily="18" charset="0"/>
            </a:endParaRPr>
          </a:p>
          <a:p>
            <a:pPr algn="ctr"/>
            <a:r>
              <a:rPr lang="en-US" sz="3600" dirty="0" smtClean="0">
                <a:latin typeface="Garamond" pitchFamily="18" charset="0"/>
              </a:rPr>
              <a:t>Staff</a:t>
            </a:r>
            <a:endParaRPr lang="en-US" sz="3600" dirty="0">
              <a:latin typeface="Garamond" pitchFamily="18" charset="0"/>
            </a:endParaRPr>
          </a:p>
        </p:txBody>
      </p:sp>
      <p:sp>
        <p:nvSpPr>
          <p:cNvPr id="3" name="Title 2"/>
          <p:cNvSpPr>
            <a:spLocks noGrp="1"/>
          </p:cNvSpPr>
          <p:nvPr>
            <p:ph type="title"/>
          </p:nvPr>
        </p:nvSpPr>
        <p:spPr/>
        <p:txBody>
          <a:bodyPr>
            <a:normAutofit fontScale="90000"/>
          </a:bodyPr>
          <a:lstStyle/>
          <a:p>
            <a:r>
              <a:rPr lang="en-US" u="sng" dirty="0" smtClean="0"/>
              <a:t>North Country Independent Living</a:t>
            </a:r>
            <a:endParaRPr lang="en-US"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latin typeface="Garamond" pitchFamily="18" charset="0"/>
              </a:rPr>
              <a:t>Patience</a:t>
            </a:r>
          </a:p>
          <a:p>
            <a:r>
              <a:rPr lang="en-US" sz="4400" dirty="0" smtClean="0">
                <a:latin typeface="Garamond" pitchFamily="18" charset="0"/>
              </a:rPr>
              <a:t>C</a:t>
            </a:r>
            <a:r>
              <a:rPr lang="en-US" sz="4400" dirty="0" smtClean="0">
                <a:latin typeface="Garamond" pitchFamily="18" charset="0"/>
              </a:rPr>
              <a:t>ulture </a:t>
            </a:r>
            <a:endParaRPr lang="en-US" sz="4400" dirty="0" smtClean="0">
              <a:latin typeface="Garamond" pitchFamily="18" charset="0"/>
            </a:endParaRPr>
          </a:p>
          <a:p>
            <a:r>
              <a:rPr lang="en-US" sz="4400" dirty="0" smtClean="0">
                <a:latin typeface="Garamond" pitchFamily="18" charset="0"/>
              </a:rPr>
              <a:t>Respect</a:t>
            </a:r>
          </a:p>
          <a:p>
            <a:r>
              <a:rPr lang="en-US" sz="4400" dirty="0" smtClean="0">
                <a:latin typeface="Garamond" pitchFamily="18" charset="0"/>
              </a:rPr>
              <a:t>Repeat</a:t>
            </a:r>
            <a:endParaRPr lang="en-US" sz="4400" dirty="0">
              <a:latin typeface="Garamond" pitchFamily="18" charset="0"/>
            </a:endParaRPr>
          </a:p>
        </p:txBody>
      </p:sp>
      <p:sp>
        <p:nvSpPr>
          <p:cNvPr id="3" name="Title 2"/>
          <p:cNvSpPr>
            <a:spLocks noGrp="1"/>
          </p:cNvSpPr>
          <p:nvPr>
            <p:ph type="title"/>
          </p:nvPr>
        </p:nvSpPr>
        <p:spPr/>
        <p:txBody>
          <a:bodyPr/>
          <a:lstStyle/>
          <a:p>
            <a:pPr algn="ctr"/>
            <a:r>
              <a:rPr lang="en-US" u="sng" dirty="0" smtClean="0"/>
              <a:t>TIPS TO REACHING OUT</a:t>
            </a:r>
            <a:endParaRPr lang="en-US"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t>Questions?</a:t>
            </a:r>
            <a:endParaRPr lang="en-US" u="sng" dirty="0"/>
          </a:p>
        </p:txBody>
      </p:sp>
      <p:pic>
        <p:nvPicPr>
          <p:cNvPr id="1026" name="Picture 2" descr="C:\Users\Sunshine\AppData\Local\Microsoft\Windows\Temporary Internet Files\Content.IE5\XKJ709G7\question-marks[1].jpg"/>
          <p:cNvPicPr>
            <a:picLocks noGrp="1" noChangeAspect="1" noChangeArrowheads="1"/>
          </p:cNvPicPr>
          <p:nvPr>
            <p:ph idx="1"/>
          </p:nvPr>
        </p:nvPicPr>
        <p:blipFill>
          <a:blip r:embed="rId2" cstate="print"/>
          <a:srcRect/>
          <a:stretch>
            <a:fillRect/>
          </a:stretch>
        </p:blipFill>
        <p:spPr bwMode="auto">
          <a:xfrm>
            <a:off x="2190750" y="1959769"/>
            <a:ext cx="4762500" cy="3568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lnSpcReduction="10000"/>
          </a:bodyPr>
          <a:lstStyle/>
          <a:p>
            <a:r>
              <a:rPr lang="en-US" sz="2800" b="1" dirty="0" smtClean="0">
                <a:latin typeface="Garamond" pitchFamily="18" charset="0"/>
              </a:rPr>
              <a:t>Goal </a:t>
            </a:r>
            <a:r>
              <a:rPr lang="en-US" sz="2800" dirty="0" smtClean="0">
                <a:latin typeface="Garamond" pitchFamily="18" charset="0"/>
              </a:rPr>
              <a:t>- Weave the tenants of Independent Living philosophy into the realm of Native American Culture.  </a:t>
            </a:r>
          </a:p>
          <a:p>
            <a:endParaRPr lang="en-US" sz="2800" b="1" dirty="0" smtClean="0">
              <a:latin typeface="Garamond" pitchFamily="18" charset="0"/>
            </a:endParaRPr>
          </a:p>
          <a:p>
            <a:r>
              <a:rPr lang="en-US" sz="2800" b="1" dirty="0" smtClean="0">
                <a:latin typeface="Garamond" pitchFamily="18" charset="0"/>
              </a:rPr>
              <a:t>Objectives </a:t>
            </a:r>
            <a:r>
              <a:rPr lang="en-US" sz="2800" dirty="0" smtClean="0">
                <a:latin typeface="Garamond" pitchFamily="18" charset="0"/>
              </a:rPr>
              <a:t>-  1.  Native American staff  2.  Advisory board 3.  Develop a continuation plan </a:t>
            </a:r>
          </a:p>
          <a:p>
            <a:endParaRPr lang="en-US" sz="2800" dirty="0" smtClean="0">
              <a:latin typeface="Garamond" pitchFamily="18" charset="0"/>
            </a:endParaRPr>
          </a:p>
          <a:p>
            <a:r>
              <a:rPr lang="en-US" sz="2800" b="1" dirty="0" smtClean="0">
                <a:latin typeface="Garamond" pitchFamily="18" charset="0"/>
              </a:rPr>
              <a:t>Outcomes</a:t>
            </a:r>
            <a:r>
              <a:rPr lang="en-US" sz="2800" dirty="0" smtClean="0">
                <a:latin typeface="Garamond" pitchFamily="18" charset="0"/>
              </a:rPr>
              <a:t>  - 1.   Consumers gain greater ability to make informed decision concerning their lives.  2.  Tribal service providers will develop greater awareness of resources, connections and collaborations.   3.  Consumers become more empowered </a:t>
            </a:r>
            <a:r>
              <a:rPr lang="en-US" dirty="0" smtClean="0"/>
              <a:t>  </a:t>
            </a:r>
          </a:p>
        </p:txBody>
      </p:sp>
      <p:sp>
        <p:nvSpPr>
          <p:cNvPr id="3" name="Title 2"/>
          <p:cNvSpPr>
            <a:spLocks noGrp="1"/>
          </p:cNvSpPr>
          <p:nvPr>
            <p:ph type="title"/>
          </p:nvPr>
        </p:nvSpPr>
        <p:spPr/>
        <p:txBody>
          <a:bodyPr/>
          <a:lstStyle/>
          <a:p>
            <a:pPr algn="ctr"/>
            <a:r>
              <a:rPr lang="en-US" u="sng" dirty="0" smtClean="0"/>
              <a:t>Native American Project</a:t>
            </a:r>
            <a:endParaRPr lang="en-US"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fontScale="92500" lnSpcReduction="20000"/>
          </a:bodyPr>
          <a:lstStyle/>
          <a:p>
            <a:pPr algn="ctr"/>
            <a:r>
              <a:rPr lang="en-US" sz="3600" b="1" dirty="0" smtClean="0">
                <a:latin typeface="Garamond" pitchFamily="18" charset="0"/>
              </a:rPr>
              <a:t>Isolated &amp; Rural Communities</a:t>
            </a:r>
          </a:p>
          <a:p>
            <a:pPr algn="ctr">
              <a:buNone/>
            </a:pPr>
            <a:endParaRPr lang="en-US" sz="3600" b="1" dirty="0" smtClean="0">
              <a:latin typeface="Garamond" pitchFamily="18" charset="0"/>
            </a:endParaRPr>
          </a:p>
          <a:p>
            <a:pPr algn="ctr"/>
            <a:r>
              <a:rPr lang="en-US" sz="3600" b="1" dirty="0" smtClean="0">
                <a:latin typeface="Garamond" pitchFamily="18" charset="0"/>
              </a:rPr>
              <a:t>Disability Rate</a:t>
            </a:r>
          </a:p>
          <a:p>
            <a:pPr algn="ctr">
              <a:buNone/>
            </a:pPr>
            <a:endParaRPr lang="en-US" sz="3600" b="1" dirty="0" smtClean="0">
              <a:latin typeface="Garamond" pitchFamily="18" charset="0"/>
            </a:endParaRPr>
          </a:p>
          <a:p>
            <a:pPr algn="ctr"/>
            <a:r>
              <a:rPr lang="en-US" sz="3600" b="1" dirty="0" smtClean="0">
                <a:latin typeface="Garamond" pitchFamily="18" charset="0"/>
              </a:rPr>
              <a:t>Underfunded CILS</a:t>
            </a:r>
          </a:p>
          <a:p>
            <a:pPr algn="ctr">
              <a:buNone/>
            </a:pPr>
            <a:endParaRPr lang="en-US" sz="3600" b="1" dirty="0" smtClean="0">
              <a:latin typeface="Garamond" pitchFamily="18" charset="0"/>
            </a:endParaRPr>
          </a:p>
          <a:p>
            <a:pPr algn="ctr"/>
            <a:r>
              <a:rPr lang="en-US" sz="3600" b="1" dirty="0" smtClean="0">
                <a:latin typeface="Garamond" pitchFamily="18" charset="0"/>
              </a:rPr>
              <a:t>Cultural Competency Issues</a:t>
            </a:r>
          </a:p>
          <a:p>
            <a:pPr algn="ctr">
              <a:buNone/>
            </a:pPr>
            <a:endParaRPr lang="en-US" sz="3600" b="1" dirty="0" smtClean="0">
              <a:latin typeface="Garamond" pitchFamily="18" charset="0"/>
            </a:endParaRPr>
          </a:p>
          <a:p>
            <a:pPr algn="ctr"/>
            <a:r>
              <a:rPr lang="en-US" sz="3600" b="1" dirty="0" smtClean="0">
                <a:latin typeface="Garamond" pitchFamily="18" charset="0"/>
              </a:rPr>
              <a:t>NCIL/APRIL Response</a:t>
            </a:r>
            <a:endParaRPr lang="en-US" sz="3600" b="1" dirty="0">
              <a:latin typeface="Garamond" pitchFamily="18" charset="0"/>
            </a:endParaRPr>
          </a:p>
        </p:txBody>
      </p:sp>
      <p:sp>
        <p:nvSpPr>
          <p:cNvPr id="3" name="Title 2"/>
          <p:cNvSpPr>
            <a:spLocks noGrp="1"/>
          </p:cNvSpPr>
          <p:nvPr>
            <p:ph type="title"/>
          </p:nvPr>
        </p:nvSpPr>
        <p:spPr/>
        <p:txBody>
          <a:bodyPr/>
          <a:lstStyle/>
          <a:p>
            <a:pPr algn="ctr"/>
            <a:r>
              <a:rPr lang="en-US" u="sng" spc="500" dirty="0" smtClean="0"/>
              <a:t>IL in Indian Country</a:t>
            </a:r>
            <a:endParaRPr lang="en-US" u="sng" spc="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143000"/>
          </a:xfrm>
          <a:noFill/>
        </p:spPr>
        <p:txBody>
          <a:bodyPr>
            <a:noAutofit/>
          </a:bodyPr>
          <a:lstStyle/>
          <a:p>
            <a:pPr algn="ctr"/>
            <a:r>
              <a:rPr lang="en-US" sz="8800" spc="1500" dirty="0" smtClean="0">
                <a:solidFill>
                  <a:srgbClr val="FF0000"/>
                </a:solidFill>
                <a:latin typeface="Mistral" pitchFamily="66" charset="0"/>
              </a:rPr>
              <a:t> </a:t>
            </a:r>
            <a:r>
              <a:rPr lang="en-US" sz="8800" spc="1000" dirty="0" smtClean="0">
                <a:solidFill>
                  <a:srgbClr val="FF0000"/>
                </a:solidFill>
                <a:effectLst/>
                <a:latin typeface="Mistral" pitchFamily="66" charset="0"/>
              </a:rPr>
              <a:t>Giiwedin</a:t>
            </a:r>
            <a:endParaRPr lang="en-US" sz="8800" spc="1000" dirty="0">
              <a:solidFill>
                <a:srgbClr val="FF0000"/>
              </a:solidFill>
              <a:effectLst/>
              <a:latin typeface="Mistral" pitchFamily="66" charset="0"/>
            </a:endParaRPr>
          </a:p>
        </p:txBody>
      </p:sp>
      <p:pic>
        <p:nvPicPr>
          <p:cNvPr id="1026" name="Picture 2" descr="C:\Users\Sunshine\AppData\Local\Microsoft\Windows\Temporary Internet Files\Content.IE5\XKJ709G7\wind-slap[1].png"/>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2362200" y="1676400"/>
            <a:ext cx="4525962" cy="452596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9" name="TextBox 8"/>
          <p:cNvSpPr txBox="1"/>
          <p:nvPr/>
        </p:nvSpPr>
        <p:spPr>
          <a:xfrm>
            <a:off x="2133600" y="2426017"/>
            <a:ext cx="5085046" cy="3046988"/>
          </a:xfrm>
          <a:prstGeom prst="rect">
            <a:avLst/>
          </a:prstGeom>
          <a:noFill/>
        </p:spPr>
        <p:txBody>
          <a:bodyPr wrap="square" rtlCol="0">
            <a:spAutoFit/>
          </a:bodyPr>
          <a:lstStyle/>
          <a:p>
            <a:pPr algn="ctr"/>
            <a:r>
              <a:rPr lang="en-US" sz="4800" b="1" dirty="0" smtClean="0">
                <a:solidFill>
                  <a:srgbClr val="FF0000"/>
                </a:solidFill>
                <a:latin typeface="Mistral" pitchFamily="66" charset="0"/>
              </a:rPr>
              <a:t> W</a:t>
            </a:r>
            <a:r>
              <a:rPr lang="en-US" sz="4800" b="1" dirty="0" smtClean="0">
                <a:latin typeface="Garamond" pitchFamily="18" charset="0"/>
              </a:rPr>
              <a:t>isconsin</a:t>
            </a:r>
          </a:p>
          <a:p>
            <a:pPr algn="ctr"/>
            <a:r>
              <a:rPr lang="en-US" sz="4800" b="1" dirty="0" smtClean="0">
                <a:solidFill>
                  <a:srgbClr val="FF0000"/>
                </a:solidFill>
                <a:latin typeface="Mistral" pitchFamily="66" charset="0"/>
              </a:rPr>
              <a:t>    I</a:t>
            </a:r>
            <a:r>
              <a:rPr lang="en-US" sz="4800" b="1" dirty="0" smtClean="0">
                <a:latin typeface="Garamond" pitchFamily="18" charset="0"/>
              </a:rPr>
              <a:t>ndigenous</a:t>
            </a:r>
          </a:p>
          <a:p>
            <a:pPr algn="ctr"/>
            <a:r>
              <a:rPr lang="en-US" sz="4800" b="1" dirty="0" smtClean="0">
                <a:solidFill>
                  <a:srgbClr val="FF0000"/>
                </a:solidFill>
                <a:latin typeface="Mistral" pitchFamily="66" charset="0"/>
              </a:rPr>
              <a:t>    N</a:t>
            </a:r>
            <a:r>
              <a:rPr lang="en-US" sz="4800" b="1" dirty="0" smtClean="0">
                <a:latin typeface="Garamond" pitchFamily="18" charset="0"/>
              </a:rPr>
              <a:t>etwork on </a:t>
            </a:r>
          </a:p>
          <a:p>
            <a:pPr algn="ctr"/>
            <a:r>
              <a:rPr lang="en-US" sz="4800" b="1" dirty="0" smtClean="0">
                <a:solidFill>
                  <a:srgbClr val="FF0000"/>
                </a:solidFill>
                <a:latin typeface="Mistral" pitchFamily="66" charset="0"/>
              </a:rPr>
              <a:t>D</a:t>
            </a:r>
            <a:r>
              <a:rPr lang="en-US" sz="4800" b="1" dirty="0" smtClean="0">
                <a:latin typeface="Garamond" pitchFamily="18" charset="0"/>
              </a:rPr>
              <a:t>isability</a:t>
            </a:r>
          </a:p>
        </p:txBody>
      </p:sp>
      <p:sp>
        <p:nvSpPr>
          <p:cNvPr id="10" name="TextBox 9"/>
          <p:cNvSpPr txBox="1"/>
          <p:nvPr/>
        </p:nvSpPr>
        <p:spPr>
          <a:xfrm rot="5400000">
            <a:off x="854093" y="3338780"/>
            <a:ext cx="4339650" cy="1323439"/>
          </a:xfrm>
          <a:prstGeom prst="rect">
            <a:avLst/>
          </a:prstGeom>
          <a:noFill/>
        </p:spPr>
        <p:txBody>
          <a:bodyPr vert="vert270" wrap="square" rtlCol="0">
            <a:spAutoFit/>
          </a:bodyPr>
          <a:lstStyle/>
          <a:p>
            <a:pPr algn="ctr"/>
            <a:r>
              <a:rPr lang="en-US" sz="5400" dirty="0" smtClean="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effectLst>
                <a:latin typeface="Mistral" pitchFamily="66" charset="0"/>
              </a:rPr>
              <a:t>N</a:t>
            </a:r>
          </a:p>
          <a:p>
            <a:pPr algn="ctr"/>
            <a:r>
              <a:rPr lang="en-US" sz="5400" dirty="0" smtClean="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effectLst>
                <a:latin typeface="Mistral" pitchFamily="66" charset="0"/>
              </a:rPr>
              <a:t>O</a:t>
            </a:r>
          </a:p>
          <a:p>
            <a:pPr algn="ctr"/>
            <a:r>
              <a:rPr lang="en-US" sz="5400" dirty="0" smtClean="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effectLst>
                <a:latin typeface="Mistral" pitchFamily="66" charset="0"/>
              </a:rPr>
              <a:t>R</a:t>
            </a:r>
          </a:p>
          <a:p>
            <a:pPr algn="ctr"/>
            <a:r>
              <a:rPr lang="en-US" sz="5400" dirty="0" smtClean="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effectLst>
                <a:latin typeface="Mistral" pitchFamily="66" charset="0"/>
              </a:rPr>
              <a:t>T</a:t>
            </a:r>
          </a:p>
          <a:p>
            <a:pPr algn="ctr"/>
            <a:r>
              <a:rPr lang="en-US" sz="5400" dirty="0" smtClean="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effectLst>
                <a:latin typeface="Mistral" pitchFamily="66" charset="0"/>
              </a:rPr>
              <a:t>H</a:t>
            </a:r>
            <a:endParaRPr lang="en-US" sz="5400" dirty="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WICILSMap.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mp442046550227550208.jpg"/>
          <p:cNvPicPr>
            <a:picLocks noGrp="1" noChangeAspect="1"/>
          </p:cNvPicPr>
          <p:nvPr>
            <p:ph idx="1"/>
          </p:nvPr>
        </p:nvPicPr>
        <p:blipFill>
          <a:blip r:embed="rId2" cstate="print"/>
          <a:stretch>
            <a:fillRect/>
          </a:stretch>
        </p:blipFill>
        <p:spPr>
          <a:xfrm>
            <a:off x="1066800" y="0"/>
            <a:ext cx="7239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bar2.gif"/>
          <p:cNvPicPr>
            <a:picLocks noGrp="1" noChangeAspect="1"/>
          </p:cNvPicPr>
          <p:nvPr>
            <p:ph idx="1"/>
          </p:nvPr>
        </p:nvPicPr>
        <p:blipFill>
          <a:blip r:embed="rId2" cstate="print">
            <a:lum bright="63000" contrast="-14000"/>
          </a:blip>
          <a:stretch>
            <a:fillRect/>
          </a:stretch>
        </p:blipFill>
        <p:spPr>
          <a:xfrm>
            <a:off x="2286000" y="1752600"/>
            <a:ext cx="4525962" cy="4525962"/>
          </a:xfrm>
        </p:spPr>
      </p:pic>
      <p:sp>
        <p:nvSpPr>
          <p:cNvPr id="3" name="Title 2"/>
          <p:cNvSpPr>
            <a:spLocks noGrp="1"/>
          </p:cNvSpPr>
          <p:nvPr>
            <p:ph type="title"/>
          </p:nvPr>
        </p:nvSpPr>
        <p:spPr/>
        <p:txBody>
          <a:bodyPr>
            <a:normAutofit fontScale="90000"/>
          </a:bodyPr>
          <a:lstStyle/>
          <a:p>
            <a:pPr algn="ctr"/>
            <a:r>
              <a:rPr lang="en-US" u="sng" dirty="0" smtClean="0"/>
              <a:t>Red Cliff Band of Lake Superior Chippewa</a:t>
            </a:r>
            <a:endParaRPr lang="en-US" u="sng" dirty="0"/>
          </a:p>
        </p:txBody>
      </p:sp>
      <p:sp>
        <p:nvSpPr>
          <p:cNvPr id="5" name="TextBox 4"/>
          <p:cNvSpPr txBox="1"/>
          <p:nvPr/>
        </p:nvSpPr>
        <p:spPr>
          <a:xfrm>
            <a:off x="533400" y="1371600"/>
            <a:ext cx="8001000" cy="5262979"/>
          </a:xfrm>
          <a:prstGeom prst="rect">
            <a:avLst/>
          </a:prstGeom>
          <a:noFill/>
        </p:spPr>
        <p:txBody>
          <a:bodyPr wrap="square" rtlCol="0">
            <a:spAutoFit/>
          </a:bodyPr>
          <a:lstStyle/>
          <a:p>
            <a:r>
              <a:rPr lang="en-US" sz="2400" dirty="0" smtClean="0">
                <a:latin typeface="Garamond" pitchFamily="18" charset="0"/>
              </a:rPr>
              <a:t>The reservation is approximately one mile wide and 14 miles long, located at the top of the Bayfield Peninsula, on the shores of Lake Superior in northern Wisconsin. Approx 1400 acres of tribal land.</a:t>
            </a:r>
          </a:p>
          <a:p>
            <a:endParaRPr lang="en-US" sz="2400" dirty="0" smtClean="0">
              <a:latin typeface="Garamond" pitchFamily="18" charset="0"/>
            </a:endParaRPr>
          </a:p>
          <a:p>
            <a:r>
              <a:rPr lang="en-US" sz="2400" dirty="0" smtClean="0">
                <a:latin typeface="Garamond" pitchFamily="18" charset="0"/>
              </a:rPr>
              <a:t>The number of Enrolled Tribal Members to date are as follows: </a:t>
            </a:r>
          </a:p>
          <a:p>
            <a:endParaRPr lang="en-US" sz="2400" dirty="0" smtClean="0">
              <a:latin typeface="Garamond" pitchFamily="18" charset="0"/>
            </a:endParaRPr>
          </a:p>
          <a:p>
            <a:r>
              <a:rPr lang="en-US" sz="2400" dirty="0" smtClean="0">
                <a:latin typeface="Garamond" pitchFamily="18" charset="0"/>
              </a:rPr>
              <a:t>1783 Total in Bayfield County (reservation &amp; county)</a:t>
            </a:r>
          </a:p>
          <a:p>
            <a:r>
              <a:rPr lang="en-US" sz="2400" dirty="0" smtClean="0">
                <a:latin typeface="Garamond" pitchFamily="18" charset="0"/>
              </a:rPr>
              <a:t>5238 Off-reservation (Non Bayfield County)</a:t>
            </a:r>
          </a:p>
          <a:p>
            <a:endParaRPr lang="en-US" sz="2400" b="1" dirty="0" smtClean="0">
              <a:latin typeface="Garamond" pitchFamily="18" charset="0"/>
            </a:endParaRPr>
          </a:p>
          <a:p>
            <a:r>
              <a:rPr lang="en-US" sz="2400" b="1" dirty="0" smtClean="0">
                <a:latin typeface="Garamond" pitchFamily="18" charset="0"/>
              </a:rPr>
              <a:t>7021 Total Enrolled (Living) Tribal Members</a:t>
            </a:r>
          </a:p>
          <a:p>
            <a:endParaRPr lang="en-US" sz="2400" b="1" dirty="0" smtClean="0">
              <a:latin typeface="Garamond" pitchFamily="18" charset="0"/>
            </a:endParaRPr>
          </a:p>
          <a:p>
            <a:pPr algn="ctr"/>
            <a:r>
              <a:rPr lang="en-US" sz="2400" dirty="0" smtClean="0">
                <a:latin typeface="Garamond" pitchFamily="18" charset="0"/>
              </a:rPr>
              <a:t>Most current info as provided on the website </a:t>
            </a:r>
            <a:r>
              <a:rPr lang="en-US" sz="2400" dirty="0" smtClean="0">
                <a:latin typeface="Garamond" pitchFamily="18" charset="0"/>
              </a:rPr>
              <a:t> </a:t>
            </a:r>
            <a:r>
              <a:rPr lang="en-US" sz="2400" dirty="0" smtClean="0">
                <a:latin typeface="Garamond" pitchFamily="18" charset="0"/>
              </a:rPr>
              <a:t>  </a:t>
            </a:r>
            <a:r>
              <a:rPr lang="en-US" sz="2400" dirty="0" smtClean="0">
                <a:latin typeface="Garamond" pitchFamily="18" charset="0"/>
              </a:rPr>
              <a:t>        www.redcliff-nsn.gov</a:t>
            </a:r>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5250</TotalTime>
  <Words>879</Words>
  <Application>Microsoft Office PowerPoint</Application>
  <PresentationFormat>On-screen Show (4:3)</PresentationFormat>
  <Paragraphs>167</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North Country Independent Living Native American Grant</vt:lpstr>
      <vt:lpstr>Overview</vt:lpstr>
      <vt:lpstr>North Country Independent Living</vt:lpstr>
      <vt:lpstr>Native American Project</vt:lpstr>
      <vt:lpstr>IL in Indian Country</vt:lpstr>
      <vt:lpstr> Giiwedin</vt:lpstr>
      <vt:lpstr>Slide 7</vt:lpstr>
      <vt:lpstr>Slide 8</vt:lpstr>
      <vt:lpstr>Red Cliff Band of Lake Superior Chippewa</vt:lpstr>
      <vt:lpstr>Red Cliff</vt:lpstr>
      <vt:lpstr>Bad River Band of Lake Superior Chippewa</vt:lpstr>
      <vt:lpstr>Bad River</vt:lpstr>
      <vt:lpstr>Lac Courte Oreilles Band of Lake Superior Chippewa</vt:lpstr>
      <vt:lpstr>Lac Courte Oreilles</vt:lpstr>
      <vt:lpstr>St. Croix Chippewa Indians of Wisconsin</vt:lpstr>
      <vt:lpstr>St. Croix</vt:lpstr>
      <vt:lpstr>Outreach</vt:lpstr>
      <vt:lpstr>Outreach</vt:lpstr>
      <vt:lpstr>Outreach</vt:lpstr>
      <vt:lpstr>2017 Tribal Youth Conference</vt:lpstr>
      <vt:lpstr>Slide 21</vt:lpstr>
      <vt:lpstr>Slide 22</vt:lpstr>
      <vt:lpstr>Slide 23</vt:lpstr>
      <vt:lpstr>Slide 24</vt:lpstr>
      <vt:lpstr>Slide 25</vt:lpstr>
      <vt:lpstr>Slide 26</vt:lpstr>
      <vt:lpstr>Slide 27</vt:lpstr>
      <vt:lpstr>Slide 28</vt:lpstr>
      <vt:lpstr>What have we learned so far?</vt:lpstr>
      <vt:lpstr>TIPS TO REACHING OUT</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Tribal Youth Conference</dc:title>
  <dc:creator>Sunshine</dc:creator>
  <cp:lastModifiedBy>Sunshine</cp:lastModifiedBy>
  <cp:revision>118</cp:revision>
  <dcterms:created xsi:type="dcterms:W3CDTF">2017-08-11T16:01:42Z</dcterms:created>
  <dcterms:modified xsi:type="dcterms:W3CDTF">2017-10-17T20:13:24Z</dcterms:modified>
</cp:coreProperties>
</file>