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2" r:id="rId1"/>
  </p:sldMasterIdLst>
  <p:notesMasterIdLst>
    <p:notesMasterId r:id="rId40"/>
  </p:notesMasterIdLst>
  <p:handoutMasterIdLst>
    <p:handoutMasterId r:id="rId41"/>
  </p:handoutMasterIdLst>
  <p:sldIdLst>
    <p:sldId id="409" r:id="rId2"/>
    <p:sldId id="395" r:id="rId3"/>
    <p:sldId id="396" r:id="rId4"/>
    <p:sldId id="387" r:id="rId5"/>
    <p:sldId id="399" r:id="rId6"/>
    <p:sldId id="401" r:id="rId7"/>
    <p:sldId id="402" r:id="rId8"/>
    <p:sldId id="388" r:id="rId9"/>
    <p:sldId id="275" r:id="rId10"/>
    <p:sldId id="280" r:id="rId11"/>
    <p:sldId id="281" r:id="rId12"/>
    <p:sldId id="282" r:id="rId13"/>
    <p:sldId id="284" r:id="rId14"/>
    <p:sldId id="259" r:id="rId15"/>
    <p:sldId id="285" r:id="rId16"/>
    <p:sldId id="286" r:id="rId17"/>
    <p:sldId id="291" r:id="rId18"/>
    <p:sldId id="300" r:id="rId19"/>
    <p:sldId id="301" r:id="rId20"/>
    <p:sldId id="364" r:id="rId21"/>
    <p:sldId id="382" r:id="rId22"/>
    <p:sldId id="404" r:id="rId23"/>
    <p:sldId id="405" r:id="rId24"/>
    <p:sldId id="373" r:id="rId25"/>
    <p:sldId id="374" r:id="rId26"/>
    <p:sldId id="394" r:id="rId27"/>
    <p:sldId id="384" r:id="rId28"/>
    <p:sldId id="383" r:id="rId29"/>
    <p:sldId id="380" r:id="rId30"/>
    <p:sldId id="406" r:id="rId31"/>
    <p:sldId id="385" r:id="rId32"/>
    <p:sldId id="389" r:id="rId33"/>
    <p:sldId id="390" r:id="rId34"/>
    <p:sldId id="391" r:id="rId35"/>
    <p:sldId id="392" r:id="rId36"/>
    <p:sldId id="393" r:id="rId37"/>
    <p:sldId id="410" r:id="rId38"/>
    <p:sldId id="408"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79632" autoAdjust="0"/>
  </p:normalViewPr>
  <p:slideViewPr>
    <p:cSldViewPr snapToGrid="0" snapToObjects="1">
      <p:cViewPr varScale="1">
        <p:scale>
          <a:sx n="93" d="100"/>
          <a:sy n="93" d="100"/>
        </p:scale>
        <p:origin x="204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5" d="100"/>
          <a:sy n="75" d="100"/>
        </p:scale>
        <p:origin x="2936" y="1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F6131-0783-4E71-9008-9F2618F9E85D}" type="doc">
      <dgm:prSet loTypeId="urn:microsoft.com/office/officeart/2005/8/layout/hProcess9" loCatId="process" qsTypeId="urn:microsoft.com/office/officeart/2005/8/quickstyle/simple1" qsCatId="simple" csTypeId="urn:microsoft.com/office/officeart/2005/8/colors/accent1_2" csCatId="accent1" phldr="1"/>
      <dgm:spPr/>
    </dgm:pt>
    <dgm:pt modelId="{CBFCE747-539A-4F6C-9530-6F2BCD05B05D}">
      <dgm:prSet phldrT="[Text]"/>
      <dgm:spPr>
        <a:solidFill>
          <a:srgbClr val="00B0F0"/>
        </a:solidFill>
      </dgm:spPr>
      <dgm:t>
        <a:bodyPr/>
        <a:lstStyle/>
        <a:p>
          <a:r>
            <a:rPr lang="en-US" b="0" cap="none" spc="0" dirty="0" smtClean="0">
              <a:ln w="0"/>
              <a:solidFill>
                <a:schemeClr val="tx1"/>
              </a:solidFill>
              <a:effectLst>
                <a:outerShdw blurRad="38100" dist="19050" dir="2700000" algn="tl" rotWithShape="0">
                  <a:schemeClr val="dk1">
                    <a:alpha val="40000"/>
                  </a:schemeClr>
                </a:outerShdw>
              </a:effectLst>
            </a:rPr>
            <a:t>Legislation</a:t>
          </a:r>
          <a:r>
            <a:rPr lang="en-US" dirty="0" smtClean="0"/>
            <a:t> </a:t>
          </a:r>
          <a:endParaRPr lang="en-US" dirty="0"/>
        </a:p>
      </dgm:t>
    </dgm:pt>
    <dgm:pt modelId="{30F9079C-6923-4BD7-849D-38CEF2206E8F}" type="parTrans" cxnId="{420DA705-1369-41C9-BE8F-6081DE98E7B6}">
      <dgm:prSet/>
      <dgm:spPr/>
      <dgm:t>
        <a:bodyPr/>
        <a:lstStyle/>
        <a:p>
          <a:endParaRPr lang="en-US"/>
        </a:p>
      </dgm:t>
    </dgm:pt>
    <dgm:pt modelId="{37ACB023-5DA0-4A26-81EE-4248E6BC328F}" type="sibTrans" cxnId="{420DA705-1369-41C9-BE8F-6081DE98E7B6}">
      <dgm:prSet/>
      <dgm:spPr/>
      <dgm:t>
        <a:bodyPr/>
        <a:lstStyle/>
        <a:p>
          <a:endParaRPr lang="en-US"/>
        </a:p>
      </dgm:t>
    </dgm:pt>
    <dgm:pt modelId="{80B11C65-2175-489F-8F55-D41DB0143008}">
      <dgm:prSet phldrT="[Text]"/>
      <dgm:spPr>
        <a:solidFill>
          <a:srgbClr val="00B0F0"/>
        </a:solidFill>
      </dgm:spPr>
      <dgm:t>
        <a:bodyPr/>
        <a:lstStyle/>
        <a:p>
          <a:r>
            <a:rPr lang="en-US" b="0" cap="none" spc="0" dirty="0" smtClean="0">
              <a:ln w="0"/>
              <a:solidFill>
                <a:schemeClr val="tx1"/>
              </a:solidFill>
              <a:effectLst>
                <a:outerShdw blurRad="38100" dist="19050" dir="2700000" algn="tl" rotWithShape="0">
                  <a:schemeClr val="dk1">
                    <a:alpha val="40000"/>
                  </a:schemeClr>
                </a:outerShdw>
              </a:effectLst>
            </a:rPr>
            <a:t>DSS Policies </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B5B40ECF-2D41-4F72-8FEC-A9FD89F3C9B4}" type="parTrans" cxnId="{87650611-2E9C-4D9B-AE3C-E0A9F2D27314}">
      <dgm:prSet/>
      <dgm:spPr/>
      <dgm:t>
        <a:bodyPr/>
        <a:lstStyle/>
        <a:p>
          <a:endParaRPr lang="en-US"/>
        </a:p>
      </dgm:t>
    </dgm:pt>
    <dgm:pt modelId="{425BD30F-D7A7-42F6-BE34-FFCA6D04F84C}" type="sibTrans" cxnId="{87650611-2E9C-4D9B-AE3C-E0A9F2D27314}">
      <dgm:prSet/>
      <dgm:spPr/>
      <dgm:t>
        <a:bodyPr/>
        <a:lstStyle/>
        <a:p>
          <a:endParaRPr lang="en-US"/>
        </a:p>
      </dgm:t>
    </dgm:pt>
    <dgm:pt modelId="{4A55BF95-1435-49A5-8B54-37F78271885F}">
      <dgm:prSet phldrT="[Text]"/>
      <dgm:spPr>
        <a:solidFill>
          <a:srgbClr val="00B0F0"/>
        </a:solidFill>
      </dgm:spPr>
      <dgm:t>
        <a:bodyPr/>
        <a:lstStyle/>
        <a:p>
          <a:r>
            <a:rPr lang="en-US" b="0" cap="none" spc="0" dirty="0" smtClean="0">
              <a:ln w="0"/>
              <a:solidFill>
                <a:schemeClr val="tx1"/>
              </a:solidFill>
              <a:effectLst>
                <a:outerShdw blurRad="38100" dist="19050" dir="2700000" algn="tl" rotWithShape="0">
                  <a:schemeClr val="dk1">
                    <a:alpha val="40000"/>
                  </a:schemeClr>
                </a:outerShdw>
              </a:effectLst>
            </a:rPr>
            <a:t>Personal Stories </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23A55F93-3061-41F2-A3FC-6F2CAFF1F3B4}" type="parTrans" cxnId="{6155C7EE-35D0-4675-8065-5080D1B3E055}">
      <dgm:prSet/>
      <dgm:spPr/>
      <dgm:t>
        <a:bodyPr/>
        <a:lstStyle/>
        <a:p>
          <a:endParaRPr lang="en-US"/>
        </a:p>
      </dgm:t>
    </dgm:pt>
    <dgm:pt modelId="{9EEEFF02-97DA-4BDE-841F-910415FB0395}" type="sibTrans" cxnId="{6155C7EE-35D0-4675-8065-5080D1B3E055}">
      <dgm:prSet/>
      <dgm:spPr/>
      <dgm:t>
        <a:bodyPr/>
        <a:lstStyle/>
        <a:p>
          <a:endParaRPr lang="en-US"/>
        </a:p>
      </dgm:t>
    </dgm:pt>
    <dgm:pt modelId="{4D016F7A-279C-4CB3-85FE-1E3E2362A919}" type="pres">
      <dgm:prSet presAssocID="{C83F6131-0783-4E71-9008-9F2618F9E85D}" presName="CompostProcess" presStyleCnt="0">
        <dgm:presLayoutVars>
          <dgm:dir/>
          <dgm:resizeHandles val="exact"/>
        </dgm:presLayoutVars>
      </dgm:prSet>
      <dgm:spPr/>
    </dgm:pt>
    <dgm:pt modelId="{BA97C6B7-99A0-4814-9C0D-2AF960AD43CF}" type="pres">
      <dgm:prSet presAssocID="{C83F6131-0783-4E71-9008-9F2618F9E85D}" presName="arrow" presStyleLbl="bgShp" presStyleIdx="0" presStyleCnt="1"/>
      <dgm:spPr/>
    </dgm:pt>
    <dgm:pt modelId="{BCAF46BF-213B-475C-98F0-88058951C797}" type="pres">
      <dgm:prSet presAssocID="{C83F6131-0783-4E71-9008-9F2618F9E85D}" presName="linearProcess" presStyleCnt="0"/>
      <dgm:spPr/>
    </dgm:pt>
    <dgm:pt modelId="{6CF1E1FD-B1D3-44FD-8536-F1EDC0F06801}" type="pres">
      <dgm:prSet presAssocID="{CBFCE747-539A-4F6C-9530-6F2BCD05B05D}" presName="textNode" presStyleLbl="node1" presStyleIdx="0" presStyleCnt="3">
        <dgm:presLayoutVars>
          <dgm:bulletEnabled val="1"/>
        </dgm:presLayoutVars>
      </dgm:prSet>
      <dgm:spPr/>
      <dgm:t>
        <a:bodyPr/>
        <a:lstStyle/>
        <a:p>
          <a:endParaRPr lang="en-US"/>
        </a:p>
      </dgm:t>
    </dgm:pt>
    <dgm:pt modelId="{571EF05A-C9BF-49BE-AF7D-46C26FE1A91D}" type="pres">
      <dgm:prSet presAssocID="{37ACB023-5DA0-4A26-81EE-4248E6BC328F}" presName="sibTrans" presStyleCnt="0"/>
      <dgm:spPr/>
    </dgm:pt>
    <dgm:pt modelId="{4DB08334-22F3-45C5-B7C1-293318035853}" type="pres">
      <dgm:prSet presAssocID="{80B11C65-2175-489F-8F55-D41DB0143008}" presName="textNode" presStyleLbl="node1" presStyleIdx="1" presStyleCnt="3">
        <dgm:presLayoutVars>
          <dgm:bulletEnabled val="1"/>
        </dgm:presLayoutVars>
      </dgm:prSet>
      <dgm:spPr/>
      <dgm:t>
        <a:bodyPr/>
        <a:lstStyle/>
        <a:p>
          <a:endParaRPr lang="en-US"/>
        </a:p>
      </dgm:t>
    </dgm:pt>
    <dgm:pt modelId="{402E5069-12EC-4CE0-A24E-41BEDB06A41C}" type="pres">
      <dgm:prSet presAssocID="{425BD30F-D7A7-42F6-BE34-FFCA6D04F84C}" presName="sibTrans" presStyleCnt="0"/>
      <dgm:spPr/>
    </dgm:pt>
    <dgm:pt modelId="{DDA5593D-8F08-4CEF-B628-ADD188DF4A2B}" type="pres">
      <dgm:prSet presAssocID="{4A55BF95-1435-49A5-8B54-37F78271885F}" presName="textNode" presStyleLbl="node1" presStyleIdx="2" presStyleCnt="3">
        <dgm:presLayoutVars>
          <dgm:bulletEnabled val="1"/>
        </dgm:presLayoutVars>
      </dgm:prSet>
      <dgm:spPr/>
      <dgm:t>
        <a:bodyPr/>
        <a:lstStyle/>
        <a:p>
          <a:endParaRPr lang="en-US"/>
        </a:p>
      </dgm:t>
    </dgm:pt>
  </dgm:ptLst>
  <dgm:cxnLst>
    <dgm:cxn modelId="{6155C7EE-35D0-4675-8065-5080D1B3E055}" srcId="{C83F6131-0783-4E71-9008-9F2618F9E85D}" destId="{4A55BF95-1435-49A5-8B54-37F78271885F}" srcOrd="2" destOrd="0" parTransId="{23A55F93-3061-41F2-A3FC-6F2CAFF1F3B4}" sibTransId="{9EEEFF02-97DA-4BDE-841F-910415FB0395}"/>
    <dgm:cxn modelId="{420DA705-1369-41C9-BE8F-6081DE98E7B6}" srcId="{C83F6131-0783-4E71-9008-9F2618F9E85D}" destId="{CBFCE747-539A-4F6C-9530-6F2BCD05B05D}" srcOrd="0" destOrd="0" parTransId="{30F9079C-6923-4BD7-849D-38CEF2206E8F}" sibTransId="{37ACB023-5DA0-4A26-81EE-4248E6BC328F}"/>
    <dgm:cxn modelId="{9CB1A872-6C43-4334-8CAC-DA68255AC39D}" type="presOf" srcId="{C83F6131-0783-4E71-9008-9F2618F9E85D}" destId="{4D016F7A-279C-4CB3-85FE-1E3E2362A919}" srcOrd="0" destOrd="0" presId="urn:microsoft.com/office/officeart/2005/8/layout/hProcess9"/>
    <dgm:cxn modelId="{CDBD9B6F-8736-4419-B6C7-EB034138C5B9}" type="presOf" srcId="{CBFCE747-539A-4F6C-9530-6F2BCD05B05D}" destId="{6CF1E1FD-B1D3-44FD-8536-F1EDC0F06801}" srcOrd="0" destOrd="0" presId="urn:microsoft.com/office/officeart/2005/8/layout/hProcess9"/>
    <dgm:cxn modelId="{E612C6F5-0A28-41CA-A6A7-51B35CA43105}" type="presOf" srcId="{80B11C65-2175-489F-8F55-D41DB0143008}" destId="{4DB08334-22F3-45C5-B7C1-293318035853}" srcOrd="0" destOrd="0" presId="urn:microsoft.com/office/officeart/2005/8/layout/hProcess9"/>
    <dgm:cxn modelId="{6057BD72-A808-4210-B53A-8CD8A276B2D3}" type="presOf" srcId="{4A55BF95-1435-49A5-8B54-37F78271885F}" destId="{DDA5593D-8F08-4CEF-B628-ADD188DF4A2B}" srcOrd="0" destOrd="0" presId="urn:microsoft.com/office/officeart/2005/8/layout/hProcess9"/>
    <dgm:cxn modelId="{87650611-2E9C-4D9B-AE3C-E0A9F2D27314}" srcId="{C83F6131-0783-4E71-9008-9F2618F9E85D}" destId="{80B11C65-2175-489F-8F55-D41DB0143008}" srcOrd="1" destOrd="0" parTransId="{B5B40ECF-2D41-4F72-8FEC-A9FD89F3C9B4}" sibTransId="{425BD30F-D7A7-42F6-BE34-FFCA6D04F84C}"/>
    <dgm:cxn modelId="{F570C1DA-8CDF-4A79-A3C2-B9BC799BCC4D}" type="presParOf" srcId="{4D016F7A-279C-4CB3-85FE-1E3E2362A919}" destId="{BA97C6B7-99A0-4814-9C0D-2AF960AD43CF}" srcOrd="0" destOrd="0" presId="urn:microsoft.com/office/officeart/2005/8/layout/hProcess9"/>
    <dgm:cxn modelId="{D0EACAC3-AD97-4F5C-A900-D371ACFB30B7}" type="presParOf" srcId="{4D016F7A-279C-4CB3-85FE-1E3E2362A919}" destId="{BCAF46BF-213B-475C-98F0-88058951C797}" srcOrd="1" destOrd="0" presId="urn:microsoft.com/office/officeart/2005/8/layout/hProcess9"/>
    <dgm:cxn modelId="{C070C6B8-D143-4CA5-A68D-394CD05F0B9F}" type="presParOf" srcId="{BCAF46BF-213B-475C-98F0-88058951C797}" destId="{6CF1E1FD-B1D3-44FD-8536-F1EDC0F06801}" srcOrd="0" destOrd="0" presId="urn:microsoft.com/office/officeart/2005/8/layout/hProcess9"/>
    <dgm:cxn modelId="{27E41198-F135-4692-B187-B23DEAC62033}" type="presParOf" srcId="{BCAF46BF-213B-475C-98F0-88058951C797}" destId="{571EF05A-C9BF-49BE-AF7D-46C26FE1A91D}" srcOrd="1" destOrd="0" presId="urn:microsoft.com/office/officeart/2005/8/layout/hProcess9"/>
    <dgm:cxn modelId="{4EB61144-C75C-48FB-A8D8-CCC68320A7FB}" type="presParOf" srcId="{BCAF46BF-213B-475C-98F0-88058951C797}" destId="{4DB08334-22F3-45C5-B7C1-293318035853}" srcOrd="2" destOrd="0" presId="urn:microsoft.com/office/officeart/2005/8/layout/hProcess9"/>
    <dgm:cxn modelId="{C849C449-F99F-4ABB-96BE-6A9415D63669}" type="presParOf" srcId="{BCAF46BF-213B-475C-98F0-88058951C797}" destId="{402E5069-12EC-4CE0-A24E-41BEDB06A41C}" srcOrd="3" destOrd="0" presId="urn:microsoft.com/office/officeart/2005/8/layout/hProcess9"/>
    <dgm:cxn modelId="{DB6DB887-32AF-437E-8BCF-3658E30AAF00}" type="presParOf" srcId="{BCAF46BF-213B-475C-98F0-88058951C797}" destId="{DDA5593D-8F08-4CEF-B628-ADD188DF4A2B}"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3CF3EA-D369-4649-BF93-70B4FB45B5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81B3CEB-6E61-4785-A93B-05D8D34AA925}">
      <dgm:prSet phldrT="[Text]"/>
      <dgm:spPr>
        <a:solidFill>
          <a:srgbClr val="00B0F0"/>
        </a:solidFill>
        <a:ln>
          <a:solidFill>
            <a:srgbClr val="00B0F0"/>
          </a:solidFill>
        </a:ln>
      </dgm:spPr>
      <dgm:t>
        <a:bodyPr/>
        <a:lstStyle/>
        <a:p>
          <a:r>
            <a:rPr lang="en-US" b="0" cap="none" spc="0" dirty="0" smtClean="0">
              <a:ln w="0"/>
              <a:solidFill>
                <a:schemeClr val="tx1"/>
              </a:solidFill>
              <a:effectLst>
                <a:outerShdw blurRad="38100" dist="19050" dir="2700000" algn="tl" rotWithShape="0">
                  <a:schemeClr val="dk1">
                    <a:alpha val="40000"/>
                  </a:schemeClr>
                </a:outerShdw>
              </a:effectLst>
            </a:rPr>
            <a:t>Relationships</a:t>
          </a:r>
          <a:r>
            <a:rPr lang="en-US" dirty="0" smtClean="0"/>
            <a:t> </a:t>
          </a:r>
          <a:endParaRPr lang="en-US" dirty="0"/>
        </a:p>
      </dgm:t>
    </dgm:pt>
    <dgm:pt modelId="{75E78DFA-6B93-44E6-9286-A15B7339D944}" type="parTrans" cxnId="{DA20BF6A-96D4-44A4-8174-8D5D1F6200D2}">
      <dgm:prSet/>
      <dgm:spPr/>
      <dgm:t>
        <a:bodyPr/>
        <a:lstStyle/>
        <a:p>
          <a:endParaRPr lang="en-US"/>
        </a:p>
      </dgm:t>
    </dgm:pt>
    <dgm:pt modelId="{9EB301A1-2CE1-4FC6-A461-B9EBFDFA6E77}" type="sibTrans" cxnId="{DA20BF6A-96D4-44A4-8174-8D5D1F6200D2}">
      <dgm:prSet/>
      <dgm:spPr/>
      <dgm:t>
        <a:bodyPr/>
        <a:lstStyle/>
        <a:p>
          <a:endParaRPr lang="en-US"/>
        </a:p>
      </dgm:t>
    </dgm:pt>
    <dgm:pt modelId="{9AE7AE3E-88B6-4E5B-B571-4C14E517FE3F}">
      <dgm:prSet phldrT="[Text]"/>
      <dgm:spPr>
        <a:solidFill>
          <a:srgbClr val="00B0F0"/>
        </a:solidFill>
      </dgm:spPr>
      <dgm:t>
        <a:bodyPr/>
        <a:lstStyle/>
        <a:p>
          <a:r>
            <a:rPr lang="en-US" b="0" cap="none" spc="0" dirty="0" smtClean="0">
              <a:ln w="0"/>
              <a:solidFill>
                <a:schemeClr val="tx1"/>
              </a:solidFill>
              <a:effectLst>
                <a:outerShdw blurRad="38100" dist="19050" dir="2700000" algn="tl" rotWithShape="0">
                  <a:schemeClr val="dk1">
                    <a:alpha val="40000"/>
                  </a:schemeClr>
                </a:outerShdw>
              </a:effectLst>
            </a:rPr>
            <a:t>Programming </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2E133712-96C0-4921-BE76-A1AA14F7E2AA}" type="parTrans" cxnId="{CF3311B2-B721-4F91-BA54-188F2966CA23}">
      <dgm:prSet/>
      <dgm:spPr/>
      <dgm:t>
        <a:bodyPr/>
        <a:lstStyle/>
        <a:p>
          <a:endParaRPr lang="en-US"/>
        </a:p>
      </dgm:t>
    </dgm:pt>
    <dgm:pt modelId="{9FC7ECEB-D2A1-4039-BF2F-471B2CBDF9FC}" type="sibTrans" cxnId="{CF3311B2-B721-4F91-BA54-188F2966CA23}">
      <dgm:prSet/>
      <dgm:spPr/>
      <dgm:t>
        <a:bodyPr/>
        <a:lstStyle/>
        <a:p>
          <a:endParaRPr lang="en-US"/>
        </a:p>
      </dgm:t>
    </dgm:pt>
    <dgm:pt modelId="{EEE93FAB-204A-49BC-AD35-D55C51DC8620}">
      <dgm:prSet phldrT="[Text]"/>
      <dgm:spPr>
        <a:solidFill>
          <a:srgbClr val="00B0F0"/>
        </a:solidFill>
      </dgm:spPr>
      <dgm:t>
        <a:bodyPr/>
        <a:lstStyle/>
        <a:p>
          <a:r>
            <a:rPr lang="en-US" b="0" cap="none" spc="0" dirty="0" smtClean="0">
              <a:ln w="0"/>
              <a:solidFill>
                <a:schemeClr val="tx1"/>
              </a:solidFill>
              <a:effectLst>
                <a:outerShdw blurRad="38100" dist="19050" dir="2700000" algn="tl" rotWithShape="0">
                  <a:schemeClr val="dk1">
                    <a:alpha val="40000"/>
                  </a:schemeClr>
                </a:outerShdw>
              </a:effectLst>
            </a:rPr>
            <a:t>Become</a:t>
          </a:r>
          <a:r>
            <a:rPr lang="en-US" dirty="0" smtClean="0"/>
            <a:t> </a:t>
          </a:r>
          <a:r>
            <a:rPr lang="en-US" b="0" cap="none" spc="0" dirty="0" smtClean="0">
              <a:ln w="0"/>
              <a:solidFill>
                <a:schemeClr val="tx1"/>
              </a:solidFill>
              <a:effectLst>
                <a:outerShdw blurRad="38100" dist="19050" dir="2700000" algn="tl" rotWithShape="0">
                  <a:schemeClr val="dk1">
                    <a:alpha val="40000"/>
                  </a:schemeClr>
                </a:outerShdw>
              </a:effectLst>
            </a:rPr>
            <a:t>the Expert</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53E19804-9B37-42E4-A8F9-4D19D12D93A7}" type="parTrans" cxnId="{F5B8C7AB-C8DB-4183-9967-660CD6F57B47}">
      <dgm:prSet/>
      <dgm:spPr/>
      <dgm:t>
        <a:bodyPr/>
        <a:lstStyle/>
        <a:p>
          <a:endParaRPr lang="en-US"/>
        </a:p>
      </dgm:t>
    </dgm:pt>
    <dgm:pt modelId="{B60C8902-D4D4-4B04-8691-CF8B7BBB6B0A}" type="sibTrans" cxnId="{F5B8C7AB-C8DB-4183-9967-660CD6F57B47}">
      <dgm:prSet/>
      <dgm:spPr/>
      <dgm:t>
        <a:bodyPr/>
        <a:lstStyle/>
        <a:p>
          <a:endParaRPr lang="en-US"/>
        </a:p>
      </dgm:t>
    </dgm:pt>
    <dgm:pt modelId="{128EF5B4-7543-49C7-A0EA-AEC2D929E8DF}">
      <dgm:prSet phldrT="[Text]"/>
      <dgm:spPr>
        <a:solidFill>
          <a:srgbClr val="00B0F0"/>
        </a:solidFill>
      </dgm:spPr>
      <dgm:t>
        <a:bodyPr/>
        <a:lstStyle/>
        <a:p>
          <a:r>
            <a:rPr lang="en-US" b="0" cap="none" spc="0" dirty="0" smtClean="0">
              <a:ln w="0"/>
              <a:solidFill>
                <a:schemeClr val="tx1"/>
              </a:solidFill>
              <a:effectLst>
                <a:outerShdw blurRad="38100" dist="19050" dir="2700000" algn="tl" rotWithShape="0">
                  <a:schemeClr val="dk1">
                    <a:alpha val="40000"/>
                  </a:schemeClr>
                </a:outerShdw>
              </a:effectLst>
            </a:rPr>
            <a:t>Focus Groups </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94885177-D0AB-4B77-931E-9A89BB33891F}" type="parTrans" cxnId="{3091DCD3-4719-459E-8E24-972F566FE5B4}">
      <dgm:prSet/>
      <dgm:spPr/>
      <dgm:t>
        <a:bodyPr/>
        <a:lstStyle/>
        <a:p>
          <a:endParaRPr lang="en-US"/>
        </a:p>
      </dgm:t>
    </dgm:pt>
    <dgm:pt modelId="{0A3CB87E-E94C-401D-BAFB-E87617E09544}" type="sibTrans" cxnId="{3091DCD3-4719-459E-8E24-972F566FE5B4}">
      <dgm:prSet/>
      <dgm:spPr/>
      <dgm:t>
        <a:bodyPr/>
        <a:lstStyle/>
        <a:p>
          <a:endParaRPr lang="en-US"/>
        </a:p>
      </dgm:t>
    </dgm:pt>
    <dgm:pt modelId="{72910B97-499E-46A5-BFEF-CA5072351F0D}">
      <dgm:prSet phldrT="[Text]"/>
      <dgm:spPr>
        <a:solidFill>
          <a:srgbClr val="00B0F0"/>
        </a:solidFill>
      </dgm:spPr>
      <dgm:t>
        <a:bodyPr/>
        <a:lstStyle/>
        <a:p>
          <a:r>
            <a:rPr lang="en-US" b="0" cap="none" spc="0" dirty="0" smtClean="0">
              <a:ln w="0"/>
              <a:solidFill>
                <a:schemeClr val="tx1"/>
              </a:solidFill>
              <a:effectLst>
                <a:outerShdw blurRad="38100" dist="19050" dir="2700000" algn="tl" rotWithShape="0">
                  <a:schemeClr val="dk1">
                    <a:alpha val="40000"/>
                  </a:schemeClr>
                </a:outerShdw>
              </a:effectLst>
            </a:rPr>
            <a:t>Legislation</a:t>
          </a:r>
          <a:r>
            <a:rPr lang="en-US" dirty="0" smtClean="0"/>
            <a:t> </a:t>
          </a:r>
          <a:endParaRPr lang="en-US" dirty="0"/>
        </a:p>
      </dgm:t>
    </dgm:pt>
    <dgm:pt modelId="{8A0DF517-8DD2-403C-88A9-EDBCA35BF4B1}" type="parTrans" cxnId="{43307E56-C83B-4229-83ED-CD64113D4267}">
      <dgm:prSet/>
      <dgm:spPr/>
      <dgm:t>
        <a:bodyPr/>
        <a:lstStyle/>
        <a:p>
          <a:endParaRPr lang="en-US"/>
        </a:p>
      </dgm:t>
    </dgm:pt>
    <dgm:pt modelId="{78ABFA41-C962-45AA-A02B-4D819DCCF23D}" type="sibTrans" cxnId="{43307E56-C83B-4229-83ED-CD64113D4267}">
      <dgm:prSet/>
      <dgm:spPr/>
      <dgm:t>
        <a:bodyPr/>
        <a:lstStyle/>
        <a:p>
          <a:endParaRPr lang="en-US"/>
        </a:p>
      </dgm:t>
    </dgm:pt>
    <dgm:pt modelId="{AB6CEE56-85F4-4DFA-B580-B36307CF51D9}" type="pres">
      <dgm:prSet presAssocID="{5C3CF3EA-D369-4649-BF93-70B4FB45B5A6}" presName="diagram" presStyleCnt="0">
        <dgm:presLayoutVars>
          <dgm:dir/>
          <dgm:resizeHandles val="exact"/>
        </dgm:presLayoutVars>
      </dgm:prSet>
      <dgm:spPr/>
      <dgm:t>
        <a:bodyPr/>
        <a:lstStyle/>
        <a:p>
          <a:endParaRPr lang="en-US"/>
        </a:p>
      </dgm:t>
    </dgm:pt>
    <dgm:pt modelId="{3C9862BC-CA1A-45FE-8321-19E5CE58C22C}" type="pres">
      <dgm:prSet presAssocID="{281B3CEB-6E61-4785-A93B-05D8D34AA925}" presName="node" presStyleLbl="node1" presStyleIdx="0" presStyleCnt="5">
        <dgm:presLayoutVars>
          <dgm:bulletEnabled val="1"/>
        </dgm:presLayoutVars>
      </dgm:prSet>
      <dgm:spPr/>
      <dgm:t>
        <a:bodyPr/>
        <a:lstStyle/>
        <a:p>
          <a:endParaRPr lang="en-US"/>
        </a:p>
      </dgm:t>
    </dgm:pt>
    <dgm:pt modelId="{0BC010BC-8B9B-4A99-82EA-0ACC4B2787E7}" type="pres">
      <dgm:prSet presAssocID="{9EB301A1-2CE1-4FC6-A461-B9EBFDFA6E77}" presName="sibTrans" presStyleCnt="0"/>
      <dgm:spPr/>
    </dgm:pt>
    <dgm:pt modelId="{B179A48A-C20D-4BE2-98ED-35E7FCE96DF6}" type="pres">
      <dgm:prSet presAssocID="{9AE7AE3E-88B6-4E5B-B571-4C14E517FE3F}" presName="node" presStyleLbl="node1" presStyleIdx="1" presStyleCnt="5">
        <dgm:presLayoutVars>
          <dgm:bulletEnabled val="1"/>
        </dgm:presLayoutVars>
      </dgm:prSet>
      <dgm:spPr/>
      <dgm:t>
        <a:bodyPr/>
        <a:lstStyle/>
        <a:p>
          <a:endParaRPr lang="en-US"/>
        </a:p>
      </dgm:t>
    </dgm:pt>
    <dgm:pt modelId="{CB5D241E-28AF-4CD8-B557-EF231308B143}" type="pres">
      <dgm:prSet presAssocID="{9FC7ECEB-D2A1-4039-BF2F-471B2CBDF9FC}" presName="sibTrans" presStyleCnt="0"/>
      <dgm:spPr/>
    </dgm:pt>
    <dgm:pt modelId="{4DFD4D07-A6C7-4A67-B119-4F74C2F4A9B5}" type="pres">
      <dgm:prSet presAssocID="{EEE93FAB-204A-49BC-AD35-D55C51DC8620}" presName="node" presStyleLbl="node1" presStyleIdx="2" presStyleCnt="5">
        <dgm:presLayoutVars>
          <dgm:bulletEnabled val="1"/>
        </dgm:presLayoutVars>
      </dgm:prSet>
      <dgm:spPr/>
      <dgm:t>
        <a:bodyPr/>
        <a:lstStyle/>
        <a:p>
          <a:endParaRPr lang="en-US"/>
        </a:p>
      </dgm:t>
    </dgm:pt>
    <dgm:pt modelId="{AEB03B6A-8625-40DF-9EF8-ECE9D85B36E2}" type="pres">
      <dgm:prSet presAssocID="{B60C8902-D4D4-4B04-8691-CF8B7BBB6B0A}" presName="sibTrans" presStyleCnt="0"/>
      <dgm:spPr/>
    </dgm:pt>
    <dgm:pt modelId="{331954FE-ED5B-45B1-951E-93D37E42EA6A}" type="pres">
      <dgm:prSet presAssocID="{128EF5B4-7543-49C7-A0EA-AEC2D929E8DF}" presName="node" presStyleLbl="node1" presStyleIdx="3" presStyleCnt="5">
        <dgm:presLayoutVars>
          <dgm:bulletEnabled val="1"/>
        </dgm:presLayoutVars>
      </dgm:prSet>
      <dgm:spPr/>
      <dgm:t>
        <a:bodyPr/>
        <a:lstStyle/>
        <a:p>
          <a:endParaRPr lang="en-US"/>
        </a:p>
      </dgm:t>
    </dgm:pt>
    <dgm:pt modelId="{24FFF39F-4278-4964-AAD9-76406FE76019}" type="pres">
      <dgm:prSet presAssocID="{0A3CB87E-E94C-401D-BAFB-E87617E09544}" presName="sibTrans" presStyleCnt="0"/>
      <dgm:spPr/>
    </dgm:pt>
    <dgm:pt modelId="{138EDD51-E0E6-4478-9D7A-4C3B8CDCA977}" type="pres">
      <dgm:prSet presAssocID="{72910B97-499E-46A5-BFEF-CA5072351F0D}" presName="node" presStyleLbl="node1" presStyleIdx="4" presStyleCnt="5">
        <dgm:presLayoutVars>
          <dgm:bulletEnabled val="1"/>
        </dgm:presLayoutVars>
      </dgm:prSet>
      <dgm:spPr/>
      <dgm:t>
        <a:bodyPr/>
        <a:lstStyle/>
        <a:p>
          <a:endParaRPr lang="en-US"/>
        </a:p>
      </dgm:t>
    </dgm:pt>
  </dgm:ptLst>
  <dgm:cxnLst>
    <dgm:cxn modelId="{23E1FAAE-B294-4C2A-B73B-F63C51DE7079}" type="presOf" srcId="{281B3CEB-6E61-4785-A93B-05D8D34AA925}" destId="{3C9862BC-CA1A-45FE-8321-19E5CE58C22C}" srcOrd="0" destOrd="0" presId="urn:microsoft.com/office/officeart/2005/8/layout/default"/>
    <dgm:cxn modelId="{DC68660B-566A-4F0D-AD14-F920D12E1FF5}" type="presOf" srcId="{128EF5B4-7543-49C7-A0EA-AEC2D929E8DF}" destId="{331954FE-ED5B-45B1-951E-93D37E42EA6A}" srcOrd="0" destOrd="0" presId="urn:microsoft.com/office/officeart/2005/8/layout/default"/>
    <dgm:cxn modelId="{F5B8C7AB-C8DB-4183-9967-660CD6F57B47}" srcId="{5C3CF3EA-D369-4649-BF93-70B4FB45B5A6}" destId="{EEE93FAB-204A-49BC-AD35-D55C51DC8620}" srcOrd="2" destOrd="0" parTransId="{53E19804-9B37-42E4-A8F9-4D19D12D93A7}" sibTransId="{B60C8902-D4D4-4B04-8691-CF8B7BBB6B0A}"/>
    <dgm:cxn modelId="{7D6C013D-6CF6-48B7-96B7-A4068C422C4D}" type="presOf" srcId="{EEE93FAB-204A-49BC-AD35-D55C51DC8620}" destId="{4DFD4D07-A6C7-4A67-B119-4F74C2F4A9B5}" srcOrd="0" destOrd="0" presId="urn:microsoft.com/office/officeart/2005/8/layout/default"/>
    <dgm:cxn modelId="{3091DCD3-4719-459E-8E24-972F566FE5B4}" srcId="{5C3CF3EA-D369-4649-BF93-70B4FB45B5A6}" destId="{128EF5B4-7543-49C7-A0EA-AEC2D929E8DF}" srcOrd="3" destOrd="0" parTransId="{94885177-D0AB-4B77-931E-9A89BB33891F}" sibTransId="{0A3CB87E-E94C-401D-BAFB-E87617E09544}"/>
    <dgm:cxn modelId="{FEBCE99E-3E80-4E75-9579-36494EB3183E}" type="presOf" srcId="{5C3CF3EA-D369-4649-BF93-70B4FB45B5A6}" destId="{AB6CEE56-85F4-4DFA-B580-B36307CF51D9}" srcOrd="0" destOrd="0" presId="urn:microsoft.com/office/officeart/2005/8/layout/default"/>
    <dgm:cxn modelId="{FA699EAC-AE6E-4BCD-9FC1-B30B23FA1A91}" type="presOf" srcId="{72910B97-499E-46A5-BFEF-CA5072351F0D}" destId="{138EDD51-E0E6-4478-9D7A-4C3B8CDCA977}" srcOrd="0" destOrd="0" presId="urn:microsoft.com/office/officeart/2005/8/layout/default"/>
    <dgm:cxn modelId="{DA20BF6A-96D4-44A4-8174-8D5D1F6200D2}" srcId="{5C3CF3EA-D369-4649-BF93-70B4FB45B5A6}" destId="{281B3CEB-6E61-4785-A93B-05D8D34AA925}" srcOrd="0" destOrd="0" parTransId="{75E78DFA-6B93-44E6-9286-A15B7339D944}" sibTransId="{9EB301A1-2CE1-4FC6-A461-B9EBFDFA6E77}"/>
    <dgm:cxn modelId="{53AC1704-7923-49DA-85DB-69960D5621AA}" type="presOf" srcId="{9AE7AE3E-88B6-4E5B-B571-4C14E517FE3F}" destId="{B179A48A-C20D-4BE2-98ED-35E7FCE96DF6}" srcOrd="0" destOrd="0" presId="urn:microsoft.com/office/officeart/2005/8/layout/default"/>
    <dgm:cxn modelId="{43307E56-C83B-4229-83ED-CD64113D4267}" srcId="{5C3CF3EA-D369-4649-BF93-70B4FB45B5A6}" destId="{72910B97-499E-46A5-BFEF-CA5072351F0D}" srcOrd="4" destOrd="0" parTransId="{8A0DF517-8DD2-403C-88A9-EDBCA35BF4B1}" sibTransId="{78ABFA41-C962-45AA-A02B-4D819DCCF23D}"/>
    <dgm:cxn modelId="{CF3311B2-B721-4F91-BA54-188F2966CA23}" srcId="{5C3CF3EA-D369-4649-BF93-70B4FB45B5A6}" destId="{9AE7AE3E-88B6-4E5B-B571-4C14E517FE3F}" srcOrd="1" destOrd="0" parTransId="{2E133712-96C0-4921-BE76-A1AA14F7E2AA}" sibTransId="{9FC7ECEB-D2A1-4039-BF2F-471B2CBDF9FC}"/>
    <dgm:cxn modelId="{8EA929B8-1AD0-496F-9471-0B70CBC329DF}" type="presParOf" srcId="{AB6CEE56-85F4-4DFA-B580-B36307CF51D9}" destId="{3C9862BC-CA1A-45FE-8321-19E5CE58C22C}" srcOrd="0" destOrd="0" presId="urn:microsoft.com/office/officeart/2005/8/layout/default"/>
    <dgm:cxn modelId="{47ADB1D3-055B-4534-BB6C-5C5036992060}" type="presParOf" srcId="{AB6CEE56-85F4-4DFA-B580-B36307CF51D9}" destId="{0BC010BC-8B9B-4A99-82EA-0ACC4B2787E7}" srcOrd="1" destOrd="0" presId="urn:microsoft.com/office/officeart/2005/8/layout/default"/>
    <dgm:cxn modelId="{BDCAD183-93A9-4F7C-8D81-B952D6A3D581}" type="presParOf" srcId="{AB6CEE56-85F4-4DFA-B580-B36307CF51D9}" destId="{B179A48A-C20D-4BE2-98ED-35E7FCE96DF6}" srcOrd="2" destOrd="0" presId="urn:microsoft.com/office/officeart/2005/8/layout/default"/>
    <dgm:cxn modelId="{932A9A0D-FFCF-46D5-80C9-D627B58DA1B2}" type="presParOf" srcId="{AB6CEE56-85F4-4DFA-B580-B36307CF51D9}" destId="{CB5D241E-28AF-4CD8-B557-EF231308B143}" srcOrd="3" destOrd="0" presId="urn:microsoft.com/office/officeart/2005/8/layout/default"/>
    <dgm:cxn modelId="{591E4203-4A11-4519-AD20-085F398FF43C}" type="presParOf" srcId="{AB6CEE56-85F4-4DFA-B580-B36307CF51D9}" destId="{4DFD4D07-A6C7-4A67-B119-4F74C2F4A9B5}" srcOrd="4" destOrd="0" presId="urn:microsoft.com/office/officeart/2005/8/layout/default"/>
    <dgm:cxn modelId="{F886286A-8060-4A66-8267-CFDB1273DC38}" type="presParOf" srcId="{AB6CEE56-85F4-4DFA-B580-B36307CF51D9}" destId="{AEB03B6A-8625-40DF-9EF8-ECE9D85B36E2}" srcOrd="5" destOrd="0" presId="urn:microsoft.com/office/officeart/2005/8/layout/default"/>
    <dgm:cxn modelId="{8218D855-CA5B-4E0E-8346-98E22C9F192E}" type="presParOf" srcId="{AB6CEE56-85F4-4DFA-B580-B36307CF51D9}" destId="{331954FE-ED5B-45B1-951E-93D37E42EA6A}" srcOrd="6" destOrd="0" presId="urn:microsoft.com/office/officeart/2005/8/layout/default"/>
    <dgm:cxn modelId="{EFC59AD4-1B23-4A1E-8406-F72EE513E170}" type="presParOf" srcId="{AB6CEE56-85F4-4DFA-B580-B36307CF51D9}" destId="{24FFF39F-4278-4964-AAD9-76406FE76019}" srcOrd="7" destOrd="0" presId="urn:microsoft.com/office/officeart/2005/8/layout/default"/>
    <dgm:cxn modelId="{408EA699-8933-4B69-A815-D8B18DCD65F0}" type="presParOf" srcId="{AB6CEE56-85F4-4DFA-B580-B36307CF51D9}" destId="{138EDD51-E0E6-4478-9D7A-4C3B8CDCA97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6665D7-AD13-42B4-94E4-62B02FB70812}"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68CAFB1D-9A1E-4313-9D80-B9E43D640249}">
      <dgm:prSet phldrT="[Text]"/>
      <dgm:spPr/>
      <dgm:t>
        <a:bodyPr/>
        <a:lstStyle/>
        <a:p>
          <a:r>
            <a:rPr lang="en-US" dirty="0" smtClean="0"/>
            <a:t>Advocacy </a:t>
          </a:r>
          <a:endParaRPr lang="en-US" dirty="0"/>
        </a:p>
      </dgm:t>
      <dgm:extLst>
        <a:ext uri="{E40237B7-FDA0-4F09-8148-C483321AD2D9}">
          <dgm14:cNvPr xmlns:dgm14="http://schemas.microsoft.com/office/drawing/2010/diagram" id="0" name="" descr="Circle chart that features: Advocacy, Independent Living Skills Training, Transition, Information &amp; Referral, and Peer Mentoring in a circle." title="Circle Chart"/>
        </a:ext>
      </dgm:extLst>
    </dgm:pt>
    <dgm:pt modelId="{2CE0EE52-A763-4109-AEBD-4DD47584C87F}" type="parTrans" cxnId="{90427C30-8456-4A0E-A325-8C215224C258}">
      <dgm:prSet/>
      <dgm:spPr/>
      <dgm:t>
        <a:bodyPr/>
        <a:lstStyle/>
        <a:p>
          <a:endParaRPr lang="en-US"/>
        </a:p>
      </dgm:t>
    </dgm:pt>
    <dgm:pt modelId="{C4AB34CB-9264-4CDE-9695-DC8FDAFE4174}" type="sibTrans" cxnId="{90427C30-8456-4A0E-A325-8C215224C258}">
      <dgm:prSet/>
      <dgm:spPr/>
      <dgm:t>
        <a:bodyPr/>
        <a:lstStyle/>
        <a:p>
          <a:endParaRPr lang="en-US"/>
        </a:p>
      </dgm:t>
    </dgm:pt>
    <dgm:pt modelId="{62927E32-89F8-4B75-ABA5-3B23EBE0A099}">
      <dgm:prSet phldrT="[Text]"/>
      <dgm:spPr/>
      <dgm:t>
        <a:bodyPr/>
        <a:lstStyle/>
        <a:p>
          <a:r>
            <a:rPr lang="en-US" dirty="0" smtClean="0"/>
            <a:t>Independent Living Skills Training </a:t>
          </a:r>
          <a:endParaRPr lang="en-US" dirty="0"/>
        </a:p>
      </dgm:t>
    </dgm:pt>
    <dgm:pt modelId="{4BE34B22-7431-449F-B96C-770ABE42F5F5}" type="parTrans" cxnId="{C4F865CD-5F68-4D9D-9474-BF11177F6157}">
      <dgm:prSet/>
      <dgm:spPr/>
      <dgm:t>
        <a:bodyPr/>
        <a:lstStyle/>
        <a:p>
          <a:endParaRPr lang="en-US"/>
        </a:p>
      </dgm:t>
    </dgm:pt>
    <dgm:pt modelId="{A6C21A61-F0A0-4CDB-9E44-054CCBED875C}" type="sibTrans" cxnId="{C4F865CD-5F68-4D9D-9474-BF11177F6157}">
      <dgm:prSet/>
      <dgm:spPr/>
      <dgm:t>
        <a:bodyPr/>
        <a:lstStyle/>
        <a:p>
          <a:endParaRPr lang="en-US"/>
        </a:p>
      </dgm:t>
    </dgm:pt>
    <dgm:pt modelId="{9A6D44C6-D832-4A6F-BA58-EE08C4AE2443}">
      <dgm:prSet phldrT="[Text]"/>
      <dgm:spPr/>
      <dgm:t>
        <a:bodyPr/>
        <a:lstStyle/>
        <a:p>
          <a:r>
            <a:rPr lang="en-US" dirty="0" smtClean="0"/>
            <a:t>Transition </a:t>
          </a:r>
          <a:endParaRPr lang="en-US" dirty="0"/>
        </a:p>
      </dgm:t>
    </dgm:pt>
    <dgm:pt modelId="{8F5E7B36-16FF-4028-9F24-6FDAE8BAEA8E}" type="parTrans" cxnId="{A181D8C4-DF6D-4BF4-83CC-32C5068CEC1F}">
      <dgm:prSet/>
      <dgm:spPr/>
      <dgm:t>
        <a:bodyPr/>
        <a:lstStyle/>
        <a:p>
          <a:endParaRPr lang="en-US"/>
        </a:p>
      </dgm:t>
    </dgm:pt>
    <dgm:pt modelId="{607D9C41-71C7-48E4-B99E-A73F87D9C0B8}" type="sibTrans" cxnId="{A181D8C4-DF6D-4BF4-83CC-32C5068CEC1F}">
      <dgm:prSet/>
      <dgm:spPr/>
      <dgm:t>
        <a:bodyPr/>
        <a:lstStyle/>
        <a:p>
          <a:endParaRPr lang="en-US"/>
        </a:p>
      </dgm:t>
    </dgm:pt>
    <dgm:pt modelId="{4A16E134-14EF-49D4-BA8B-6E2657E6EC4D}">
      <dgm:prSet phldrT="[Text]"/>
      <dgm:spPr/>
      <dgm:t>
        <a:bodyPr/>
        <a:lstStyle/>
        <a:p>
          <a:r>
            <a:rPr lang="en-US" dirty="0" smtClean="0"/>
            <a:t>Information &amp; Referral </a:t>
          </a:r>
          <a:endParaRPr lang="en-US" dirty="0"/>
        </a:p>
      </dgm:t>
    </dgm:pt>
    <dgm:pt modelId="{552D18BF-1571-4DE8-9E3C-1621A4859A4F}" type="parTrans" cxnId="{AE44BA58-5AF5-4044-BE3C-246C893848D5}">
      <dgm:prSet/>
      <dgm:spPr/>
      <dgm:t>
        <a:bodyPr/>
        <a:lstStyle/>
        <a:p>
          <a:endParaRPr lang="en-US"/>
        </a:p>
      </dgm:t>
    </dgm:pt>
    <dgm:pt modelId="{932617AF-E3C2-42D5-AA32-471CCD2A308D}" type="sibTrans" cxnId="{AE44BA58-5AF5-4044-BE3C-246C893848D5}">
      <dgm:prSet/>
      <dgm:spPr/>
      <dgm:t>
        <a:bodyPr/>
        <a:lstStyle/>
        <a:p>
          <a:endParaRPr lang="en-US"/>
        </a:p>
      </dgm:t>
    </dgm:pt>
    <dgm:pt modelId="{026C3BEB-C24A-4B82-8CBA-6FDFC573C6E7}">
      <dgm:prSet phldrT="[Text]"/>
      <dgm:spPr/>
      <dgm:t>
        <a:bodyPr/>
        <a:lstStyle/>
        <a:p>
          <a:r>
            <a:rPr lang="en-US" dirty="0" smtClean="0"/>
            <a:t>Peer Mentoring </a:t>
          </a:r>
          <a:endParaRPr lang="en-US" dirty="0"/>
        </a:p>
      </dgm:t>
    </dgm:pt>
    <dgm:pt modelId="{9815809F-B81D-4455-898D-D162EAD8E178}" type="parTrans" cxnId="{2413C4BF-1E6A-458F-9BD7-EB8A0E8623F5}">
      <dgm:prSet/>
      <dgm:spPr/>
      <dgm:t>
        <a:bodyPr/>
        <a:lstStyle/>
        <a:p>
          <a:endParaRPr lang="en-US"/>
        </a:p>
      </dgm:t>
    </dgm:pt>
    <dgm:pt modelId="{9D7D3B4C-2CBF-46BE-AEB7-90BC16B443D8}" type="sibTrans" cxnId="{2413C4BF-1E6A-458F-9BD7-EB8A0E8623F5}">
      <dgm:prSet/>
      <dgm:spPr/>
      <dgm:t>
        <a:bodyPr/>
        <a:lstStyle/>
        <a:p>
          <a:endParaRPr lang="en-US"/>
        </a:p>
      </dgm:t>
    </dgm:pt>
    <dgm:pt modelId="{4496A304-F097-4CFA-B41B-5C3BDB99BD02}" type="pres">
      <dgm:prSet presAssocID="{516665D7-AD13-42B4-94E4-62B02FB70812}" presName="cycle" presStyleCnt="0">
        <dgm:presLayoutVars>
          <dgm:dir/>
          <dgm:resizeHandles val="exact"/>
        </dgm:presLayoutVars>
      </dgm:prSet>
      <dgm:spPr/>
      <dgm:t>
        <a:bodyPr/>
        <a:lstStyle/>
        <a:p>
          <a:endParaRPr lang="en-US"/>
        </a:p>
      </dgm:t>
    </dgm:pt>
    <dgm:pt modelId="{B663ECAE-8A39-415D-B91C-EC7708B9A512}" type="pres">
      <dgm:prSet presAssocID="{68CAFB1D-9A1E-4313-9D80-B9E43D640249}" presName="node" presStyleLbl="node1" presStyleIdx="0" presStyleCnt="5">
        <dgm:presLayoutVars>
          <dgm:bulletEnabled val="1"/>
        </dgm:presLayoutVars>
      </dgm:prSet>
      <dgm:spPr/>
      <dgm:t>
        <a:bodyPr/>
        <a:lstStyle/>
        <a:p>
          <a:endParaRPr lang="en-US"/>
        </a:p>
      </dgm:t>
    </dgm:pt>
    <dgm:pt modelId="{D1BCF479-F218-43B9-B490-047F0E083275}" type="pres">
      <dgm:prSet presAssocID="{68CAFB1D-9A1E-4313-9D80-B9E43D640249}" presName="spNode" presStyleCnt="0"/>
      <dgm:spPr/>
    </dgm:pt>
    <dgm:pt modelId="{0ED72197-5DAB-4E0C-A705-7C0CA70D49DB}" type="pres">
      <dgm:prSet presAssocID="{C4AB34CB-9264-4CDE-9695-DC8FDAFE4174}" presName="sibTrans" presStyleLbl="sibTrans1D1" presStyleIdx="0" presStyleCnt="5"/>
      <dgm:spPr/>
      <dgm:t>
        <a:bodyPr/>
        <a:lstStyle/>
        <a:p>
          <a:endParaRPr lang="en-US"/>
        </a:p>
      </dgm:t>
    </dgm:pt>
    <dgm:pt modelId="{99DC65DF-4AEE-43C6-97FE-E38BD3717CA9}" type="pres">
      <dgm:prSet presAssocID="{62927E32-89F8-4B75-ABA5-3B23EBE0A099}" presName="node" presStyleLbl="node1" presStyleIdx="1" presStyleCnt="5">
        <dgm:presLayoutVars>
          <dgm:bulletEnabled val="1"/>
        </dgm:presLayoutVars>
      </dgm:prSet>
      <dgm:spPr/>
      <dgm:t>
        <a:bodyPr/>
        <a:lstStyle/>
        <a:p>
          <a:endParaRPr lang="en-US"/>
        </a:p>
      </dgm:t>
    </dgm:pt>
    <dgm:pt modelId="{3B488962-1167-4B13-83DC-B89E4CF8CAD8}" type="pres">
      <dgm:prSet presAssocID="{62927E32-89F8-4B75-ABA5-3B23EBE0A099}" presName="spNode" presStyleCnt="0"/>
      <dgm:spPr/>
    </dgm:pt>
    <dgm:pt modelId="{D5432B2E-DD5D-491C-B3A0-E22C27B957A3}" type="pres">
      <dgm:prSet presAssocID="{A6C21A61-F0A0-4CDB-9E44-054CCBED875C}" presName="sibTrans" presStyleLbl="sibTrans1D1" presStyleIdx="1" presStyleCnt="5"/>
      <dgm:spPr/>
      <dgm:t>
        <a:bodyPr/>
        <a:lstStyle/>
        <a:p>
          <a:endParaRPr lang="en-US"/>
        </a:p>
      </dgm:t>
    </dgm:pt>
    <dgm:pt modelId="{6E005B5F-22E1-4C2D-87DA-68D89405D2A4}" type="pres">
      <dgm:prSet presAssocID="{9A6D44C6-D832-4A6F-BA58-EE08C4AE2443}" presName="node" presStyleLbl="node1" presStyleIdx="2" presStyleCnt="5">
        <dgm:presLayoutVars>
          <dgm:bulletEnabled val="1"/>
        </dgm:presLayoutVars>
      </dgm:prSet>
      <dgm:spPr/>
      <dgm:t>
        <a:bodyPr/>
        <a:lstStyle/>
        <a:p>
          <a:endParaRPr lang="en-US"/>
        </a:p>
      </dgm:t>
    </dgm:pt>
    <dgm:pt modelId="{03B59096-0CF4-48A7-9F82-5E9754B59455}" type="pres">
      <dgm:prSet presAssocID="{9A6D44C6-D832-4A6F-BA58-EE08C4AE2443}" presName="spNode" presStyleCnt="0"/>
      <dgm:spPr/>
    </dgm:pt>
    <dgm:pt modelId="{D9525230-1CC0-4FD3-B0E5-B2157477ABC6}" type="pres">
      <dgm:prSet presAssocID="{607D9C41-71C7-48E4-B99E-A73F87D9C0B8}" presName="sibTrans" presStyleLbl="sibTrans1D1" presStyleIdx="2" presStyleCnt="5"/>
      <dgm:spPr/>
      <dgm:t>
        <a:bodyPr/>
        <a:lstStyle/>
        <a:p>
          <a:endParaRPr lang="en-US"/>
        </a:p>
      </dgm:t>
    </dgm:pt>
    <dgm:pt modelId="{747DEF4F-1AD7-4C54-9C67-78024E623D6C}" type="pres">
      <dgm:prSet presAssocID="{4A16E134-14EF-49D4-BA8B-6E2657E6EC4D}" presName="node" presStyleLbl="node1" presStyleIdx="3" presStyleCnt="5">
        <dgm:presLayoutVars>
          <dgm:bulletEnabled val="1"/>
        </dgm:presLayoutVars>
      </dgm:prSet>
      <dgm:spPr/>
      <dgm:t>
        <a:bodyPr/>
        <a:lstStyle/>
        <a:p>
          <a:endParaRPr lang="en-US"/>
        </a:p>
      </dgm:t>
    </dgm:pt>
    <dgm:pt modelId="{DBC0F18A-8CAE-481D-9224-01B038552616}" type="pres">
      <dgm:prSet presAssocID="{4A16E134-14EF-49D4-BA8B-6E2657E6EC4D}" presName="spNode" presStyleCnt="0"/>
      <dgm:spPr/>
    </dgm:pt>
    <dgm:pt modelId="{5A6BA229-9682-471C-8D51-74D8BAD90850}" type="pres">
      <dgm:prSet presAssocID="{932617AF-E3C2-42D5-AA32-471CCD2A308D}" presName="sibTrans" presStyleLbl="sibTrans1D1" presStyleIdx="3" presStyleCnt="5"/>
      <dgm:spPr/>
      <dgm:t>
        <a:bodyPr/>
        <a:lstStyle/>
        <a:p>
          <a:endParaRPr lang="en-US"/>
        </a:p>
      </dgm:t>
    </dgm:pt>
    <dgm:pt modelId="{F98680BC-7A77-4F11-9AC6-117C810DE3F6}" type="pres">
      <dgm:prSet presAssocID="{026C3BEB-C24A-4B82-8CBA-6FDFC573C6E7}" presName="node" presStyleLbl="node1" presStyleIdx="4" presStyleCnt="5">
        <dgm:presLayoutVars>
          <dgm:bulletEnabled val="1"/>
        </dgm:presLayoutVars>
      </dgm:prSet>
      <dgm:spPr/>
      <dgm:t>
        <a:bodyPr/>
        <a:lstStyle/>
        <a:p>
          <a:endParaRPr lang="en-US"/>
        </a:p>
      </dgm:t>
    </dgm:pt>
    <dgm:pt modelId="{0C9E4758-E58E-414E-91E9-D9D84B56CF7D}" type="pres">
      <dgm:prSet presAssocID="{026C3BEB-C24A-4B82-8CBA-6FDFC573C6E7}" presName="spNode" presStyleCnt="0"/>
      <dgm:spPr/>
    </dgm:pt>
    <dgm:pt modelId="{6DC7C061-11E8-403A-BE55-2087DE28570B}" type="pres">
      <dgm:prSet presAssocID="{9D7D3B4C-2CBF-46BE-AEB7-90BC16B443D8}" presName="sibTrans" presStyleLbl="sibTrans1D1" presStyleIdx="4" presStyleCnt="5"/>
      <dgm:spPr/>
      <dgm:t>
        <a:bodyPr/>
        <a:lstStyle/>
        <a:p>
          <a:endParaRPr lang="en-US"/>
        </a:p>
      </dgm:t>
    </dgm:pt>
  </dgm:ptLst>
  <dgm:cxnLst>
    <dgm:cxn modelId="{8CE7FEF1-2A56-4BE6-83E3-3ED1D5744552}" type="presOf" srcId="{607D9C41-71C7-48E4-B99E-A73F87D9C0B8}" destId="{D9525230-1CC0-4FD3-B0E5-B2157477ABC6}" srcOrd="0" destOrd="0" presId="urn:microsoft.com/office/officeart/2005/8/layout/cycle6"/>
    <dgm:cxn modelId="{B93896EC-E2FA-48C3-A25F-87B42E90420F}" type="presOf" srcId="{62927E32-89F8-4B75-ABA5-3B23EBE0A099}" destId="{99DC65DF-4AEE-43C6-97FE-E38BD3717CA9}" srcOrd="0" destOrd="0" presId="urn:microsoft.com/office/officeart/2005/8/layout/cycle6"/>
    <dgm:cxn modelId="{AE44BA58-5AF5-4044-BE3C-246C893848D5}" srcId="{516665D7-AD13-42B4-94E4-62B02FB70812}" destId="{4A16E134-14EF-49D4-BA8B-6E2657E6EC4D}" srcOrd="3" destOrd="0" parTransId="{552D18BF-1571-4DE8-9E3C-1621A4859A4F}" sibTransId="{932617AF-E3C2-42D5-AA32-471CCD2A308D}"/>
    <dgm:cxn modelId="{2413C4BF-1E6A-458F-9BD7-EB8A0E8623F5}" srcId="{516665D7-AD13-42B4-94E4-62B02FB70812}" destId="{026C3BEB-C24A-4B82-8CBA-6FDFC573C6E7}" srcOrd="4" destOrd="0" parTransId="{9815809F-B81D-4455-898D-D162EAD8E178}" sibTransId="{9D7D3B4C-2CBF-46BE-AEB7-90BC16B443D8}"/>
    <dgm:cxn modelId="{BEBB3800-E266-47AF-A6E4-AC708DEF6B99}" type="presOf" srcId="{68CAFB1D-9A1E-4313-9D80-B9E43D640249}" destId="{B663ECAE-8A39-415D-B91C-EC7708B9A512}" srcOrd="0" destOrd="0" presId="urn:microsoft.com/office/officeart/2005/8/layout/cycle6"/>
    <dgm:cxn modelId="{D744A801-C35D-46B1-9641-25DDFF5B7CDD}" type="presOf" srcId="{026C3BEB-C24A-4B82-8CBA-6FDFC573C6E7}" destId="{F98680BC-7A77-4F11-9AC6-117C810DE3F6}" srcOrd="0" destOrd="0" presId="urn:microsoft.com/office/officeart/2005/8/layout/cycle6"/>
    <dgm:cxn modelId="{297F01E9-1628-4497-AF2F-81569F4C1707}" type="presOf" srcId="{9A6D44C6-D832-4A6F-BA58-EE08C4AE2443}" destId="{6E005B5F-22E1-4C2D-87DA-68D89405D2A4}" srcOrd="0" destOrd="0" presId="urn:microsoft.com/office/officeart/2005/8/layout/cycle6"/>
    <dgm:cxn modelId="{A181D8C4-DF6D-4BF4-83CC-32C5068CEC1F}" srcId="{516665D7-AD13-42B4-94E4-62B02FB70812}" destId="{9A6D44C6-D832-4A6F-BA58-EE08C4AE2443}" srcOrd="2" destOrd="0" parTransId="{8F5E7B36-16FF-4028-9F24-6FDAE8BAEA8E}" sibTransId="{607D9C41-71C7-48E4-B99E-A73F87D9C0B8}"/>
    <dgm:cxn modelId="{C4F865CD-5F68-4D9D-9474-BF11177F6157}" srcId="{516665D7-AD13-42B4-94E4-62B02FB70812}" destId="{62927E32-89F8-4B75-ABA5-3B23EBE0A099}" srcOrd="1" destOrd="0" parTransId="{4BE34B22-7431-449F-B96C-770ABE42F5F5}" sibTransId="{A6C21A61-F0A0-4CDB-9E44-054CCBED875C}"/>
    <dgm:cxn modelId="{1CDD9B17-CFAC-480E-8B4D-2DDDF21280B2}" type="presOf" srcId="{C4AB34CB-9264-4CDE-9695-DC8FDAFE4174}" destId="{0ED72197-5DAB-4E0C-A705-7C0CA70D49DB}" srcOrd="0" destOrd="0" presId="urn:microsoft.com/office/officeart/2005/8/layout/cycle6"/>
    <dgm:cxn modelId="{90427C30-8456-4A0E-A325-8C215224C258}" srcId="{516665D7-AD13-42B4-94E4-62B02FB70812}" destId="{68CAFB1D-9A1E-4313-9D80-B9E43D640249}" srcOrd="0" destOrd="0" parTransId="{2CE0EE52-A763-4109-AEBD-4DD47584C87F}" sibTransId="{C4AB34CB-9264-4CDE-9695-DC8FDAFE4174}"/>
    <dgm:cxn modelId="{4021307B-9C8F-4942-B248-263C8801F8B9}" type="presOf" srcId="{4A16E134-14EF-49D4-BA8B-6E2657E6EC4D}" destId="{747DEF4F-1AD7-4C54-9C67-78024E623D6C}" srcOrd="0" destOrd="0" presId="urn:microsoft.com/office/officeart/2005/8/layout/cycle6"/>
    <dgm:cxn modelId="{5DB72E8B-1F14-4545-AC01-BE64EC27C044}" type="presOf" srcId="{A6C21A61-F0A0-4CDB-9E44-054CCBED875C}" destId="{D5432B2E-DD5D-491C-B3A0-E22C27B957A3}" srcOrd="0" destOrd="0" presId="urn:microsoft.com/office/officeart/2005/8/layout/cycle6"/>
    <dgm:cxn modelId="{0C1CEE6F-AE25-4FC8-AC56-15286777C483}" type="presOf" srcId="{9D7D3B4C-2CBF-46BE-AEB7-90BC16B443D8}" destId="{6DC7C061-11E8-403A-BE55-2087DE28570B}" srcOrd="0" destOrd="0" presId="urn:microsoft.com/office/officeart/2005/8/layout/cycle6"/>
    <dgm:cxn modelId="{3DEBC08F-D6E2-4BE1-97FC-7888E4071120}" type="presOf" srcId="{516665D7-AD13-42B4-94E4-62B02FB70812}" destId="{4496A304-F097-4CFA-B41B-5C3BDB99BD02}" srcOrd="0" destOrd="0" presId="urn:microsoft.com/office/officeart/2005/8/layout/cycle6"/>
    <dgm:cxn modelId="{B82FF056-8F40-45C1-AB2A-D31B7761F5EB}" type="presOf" srcId="{932617AF-E3C2-42D5-AA32-471CCD2A308D}" destId="{5A6BA229-9682-471C-8D51-74D8BAD90850}" srcOrd="0" destOrd="0" presId="urn:microsoft.com/office/officeart/2005/8/layout/cycle6"/>
    <dgm:cxn modelId="{39335196-752A-4D43-BA9E-9E0B9D67F4B9}" type="presParOf" srcId="{4496A304-F097-4CFA-B41B-5C3BDB99BD02}" destId="{B663ECAE-8A39-415D-B91C-EC7708B9A512}" srcOrd="0" destOrd="0" presId="urn:microsoft.com/office/officeart/2005/8/layout/cycle6"/>
    <dgm:cxn modelId="{A2475EB1-B932-4127-AE91-0B5B56FF75C7}" type="presParOf" srcId="{4496A304-F097-4CFA-B41B-5C3BDB99BD02}" destId="{D1BCF479-F218-43B9-B490-047F0E083275}" srcOrd="1" destOrd="0" presId="urn:microsoft.com/office/officeart/2005/8/layout/cycle6"/>
    <dgm:cxn modelId="{48C07A45-9214-4B92-A8A1-823393A619D7}" type="presParOf" srcId="{4496A304-F097-4CFA-B41B-5C3BDB99BD02}" destId="{0ED72197-5DAB-4E0C-A705-7C0CA70D49DB}" srcOrd="2" destOrd="0" presId="urn:microsoft.com/office/officeart/2005/8/layout/cycle6"/>
    <dgm:cxn modelId="{8DCF0C37-700C-4A3C-B184-6C56512A0694}" type="presParOf" srcId="{4496A304-F097-4CFA-B41B-5C3BDB99BD02}" destId="{99DC65DF-4AEE-43C6-97FE-E38BD3717CA9}" srcOrd="3" destOrd="0" presId="urn:microsoft.com/office/officeart/2005/8/layout/cycle6"/>
    <dgm:cxn modelId="{9572257A-EB5D-4B98-86E4-E83A546E3688}" type="presParOf" srcId="{4496A304-F097-4CFA-B41B-5C3BDB99BD02}" destId="{3B488962-1167-4B13-83DC-B89E4CF8CAD8}" srcOrd="4" destOrd="0" presId="urn:microsoft.com/office/officeart/2005/8/layout/cycle6"/>
    <dgm:cxn modelId="{3E57389B-D185-4034-AACA-E4CA1E701C45}" type="presParOf" srcId="{4496A304-F097-4CFA-B41B-5C3BDB99BD02}" destId="{D5432B2E-DD5D-491C-B3A0-E22C27B957A3}" srcOrd="5" destOrd="0" presId="urn:microsoft.com/office/officeart/2005/8/layout/cycle6"/>
    <dgm:cxn modelId="{6A420F7F-5EB1-4209-8992-A952C75D1E44}" type="presParOf" srcId="{4496A304-F097-4CFA-B41B-5C3BDB99BD02}" destId="{6E005B5F-22E1-4C2D-87DA-68D89405D2A4}" srcOrd="6" destOrd="0" presId="urn:microsoft.com/office/officeart/2005/8/layout/cycle6"/>
    <dgm:cxn modelId="{C4665284-45A0-40D5-B9EC-033D6430C0A4}" type="presParOf" srcId="{4496A304-F097-4CFA-B41B-5C3BDB99BD02}" destId="{03B59096-0CF4-48A7-9F82-5E9754B59455}" srcOrd="7" destOrd="0" presId="urn:microsoft.com/office/officeart/2005/8/layout/cycle6"/>
    <dgm:cxn modelId="{65261C0E-0BE4-4773-B46D-C9BC012B683B}" type="presParOf" srcId="{4496A304-F097-4CFA-B41B-5C3BDB99BD02}" destId="{D9525230-1CC0-4FD3-B0E5-B2157477ABC6}" srcOrd="8" destOrd="0" presId="urn:microsoft.com/office/officeart/2005/8/layout/cycle6"/>
    <dgm:cxn modelId="{70767B07-BD78-4CC2-8F29-B53030E69101}" type="presParOf" srcId="{4496A304-F097-4CFA-B41B-5C3BDB99BD02}" destId="{747DEF4F-1AD7-4C54-9C67-78024E623D6C}" srcOrd="9" destOrd="0" presId="urn:microsoft.com/office/officeart/2005/8/layout/cycle6"/>
    <dgm:cxn modelId="{171D8F29-9F1C-48E9-969F-163FC06E007B}" type="presParOf" srcId="{4496A304-F097-4CFA-B41B-5C3BDB99BD02}" destId="{DBC0F18A-8CAE-481D-9224-01B038552616}" srcOrd="10" destOrd="0" presId="urn:microsoft.com/office/officeart/2005/8/layout/cycle6"/>
    <dgm:cxn modelId="{39600E39-0916-41E0-AF63-E79551494A81}" type="presParOf" srcId="{4496A304-F097-4CFA-B41B-5C3BDB99BD02}" destId="{5A6BA229-9682-471C-8D51-74D8BAD90850}" srcOrd="11" destOrd="0" presId="urn:microsoft.com/office/officeart/2005/8/layout/cycle6"/>
    <dgm:cxn modelId="{B4E6D666-ED01-491F-B341-820882BDDF19}" type="presParOf" srcId="{4496A304-F097-4CFA-B41B-5C3BDB99BD02}" destId="{F98680BC-7A77-4F11-9AC6-117C810DE3F6}" srcOrd="12" destOrd="0" presId="urn:microsoft.com/office/officeart/2005/8/layout/cycle6"/>
    <dgm:cxn modelId="{32370513-D2DE-48C4-8743-BF4A5273CFDD}" type="presParOf" srcId="{4496A304-F097-4CFA-B41B-5C3BDB99BD02}" destId="{0C9E4758-E58E-414E-91E9-D9D84B56CF7D}" srcOrd="13" destOrd="0" presId="urn:microsoft.com/office/officeart/2005/8/layout/cycle6"/>
    <dgm:cxn modelId="{AE7181CD-E8A7-4AD0-8C78-007A63586381}" type="presParOf" srcId="{4496A304-F097-4CFA-B41B-5C3BDB99BD02}" destId="{6DC7C061-11E8-403A-BE55-2087DE28570B}"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7C6B7-99A0-4814-9C0D-2AF960AD43CF}">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1E1FD-B1D3-44FD-8536-F1EDC0F06801}">
      <dsp:nvSpPr>
        <dsp:cNvPr id="0" name=""/>
        <dsp:cNvSpPr/>
      </dsp:nvSpPr>
      <dsp:spPr>
        <a:xfrm>
          <a:off x="2645" y="1625600"/>
          <a:ext cx="2594460" cy="216746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kern="1200" cap="none" spc="0" dirty="0" smtClean="0">
              <a:ln w="0"/>
              <a:solidFill>
                <a:schemeClr val="tx1"/>
              </a:solidFill>
              <a:effectLst>
                <a:outerShdw blurRad="38100" dist="19050" dir="2700000" algn="tl" rotWithShape="0">
                  <a:schemeClr val="dk1">
                    <a:alpha val="40000"/>
                  </a:schemeClr>
                </a:outerShdw>
              </a:effectLst>
            </a:rPr>
            <a:t>Legislation</a:t>
          </a:r>
          <a:r>
            <a:rPr lang="en-US" sz="3600" kern="1200" dirty="0" smtClean="0"/>
            <a:t> </a:t>
          </a:r>
          <a:endParaRPr lang="en-US" sz="3600" kern="1200" dirty="0"/>
        </a:p>
      </dsp:txBody>
      <dsp:txXfrm>
        <a:off x="108452" y="1731407"/>
        <a:ext cx="2382846" cy="1955852"/>
      </dsp:txXfrm>
    </dsp:sp>
    <dsp:sp modelId="{4DB08334-22F3-45C5-B7C1-293318035853}">
      <dsp:nvSpPr>
        <dsp:cNvPr id="0" name=""/>
        <dsp:cNvSpPr/>
      </dsp:nvSpPr>
      <dsp:spPr>
        <a:xfrm>
          <a:off x="2766769" y="1625600"/>
          <a:ext cx="2594460" cy="216746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kern="1200" cap="none" spc="0" dirty="0" smtClean="0">
              <a:ln w="0"/>
              <a:solidFill>
                <a:schemeClr val="tx1"/>
              </a:solidFill>
              <a:effectLst>
                <a:outerShdw blurRad="38100" dist="19050" dir="2700000" algn="tl" rotWithShape="0">
                  <a:schemeClr val="dk1">
                    <a:alpha val="40000"/>
                  </a:schemeClr>
                </a:outerShdw>
              </a:effectLst>
            </a:rPr>
            <a:t>DSS Policies </a:t>
          </a:r>
          <a:endParaRPr lang="en-US" sz="3600" b="0" kern="1200" cap="none" spc="0" dirty="0">
            <a:ln w="0"/>
            <a:solidFill>
              <a:schemeClr val="tx1"/>
            </a:solidFill>
            <a:effectLst>
              <a:outerShdw blurRad="38100" dist="19050" dir="2700000" algn="tl" rotWithShape="0">
                <a:schemeClr val="dk1">
                  <a:alpha val="40000"/>
                </a:schemeClr>
              </a:outerShdw>
            </a:effectLst>
          </a:endParaRPr>
        </a:p>
      </dsp:txBody>
      <dsp:txXfrm>
        <a:off x="2872576" y="1731407"/>
        <a:ext cx="2382846" cy="1955852"/>
      </dsp:txXfrm>
    </dsp:sp>
    <dsp:sp modelId="{DDA5593D-8F08-4CEF-B628-ADD188DF4A2B}">
      <dsp:nvSpPr>
        <dsp:cNvPr id="0" name=""/>
        <dsp:cNvSpPr/>
      </dsp:nvSpPr>
      <dsp:spPr>
        <a:xfrm>
          <a:off x="5530894" y="1625600"/>
          <a:ext cx="2594460" cy="216746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kern="1200" cap="none" spc="0" dirty="0" smtClean="0">
              <a:ln w="0"/>
              <a:solidFill>
                <a:schemeClr val="tx1"/>
              </a:solidFill>
              <a:effectLst>
                <a:outerShdw blurRad="38100" dist="19050" dir="2700000" algn="tl" rotWithShape="0">
                  <a:schemeClr val="dk1">
                    <a:alpha val="40000"/>
                  </a:schemeClr>
                </a:outerShdw>
              </a:effectLst>
            </a:rPr>
            <a:t>Personal Stories </a:t>
          </a:r>
          <a:endParaRPr lang="en-US" sz="3600" b="0" kern="1200" cap="none" spc="0" dirty="0">
            <a:ln w="0"/>
            <a:solidFill>
              <a:schemeClr val="tx1"/>
            </a:solidFill>
            <a:effectLst>
              <a:outerShdw blurRad="38100" dist="19050" dir="2700000" algn="tl" rotWithShape="0">
                <a:schemeClr val="dk1">
                  <a:alpha val="40000"/>
                </a:schemeClr>
              </a:outerShdw>
            </a:effectLst>
          </a:endParaRPr>
        </a:p>
      </dsp:txBody>
      <dsp:txXfrm>
        <a:off x="5636701" y="1731407"/>
        <a:ext cx="2382846" cy="1955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862BC-CA1A-45FE-8321-19E5CE58C22C}">
      <dsp:nvSpPr>
        <dsp:cNvPr id="0" name=""/>
        <dsp:cNvSpPr/>
      </dsp:nvSpPr>
      <dsp:spPr>
        <a:xfrm>
          <a:off x="916483" y="1984"/>
          <a:ext cx="2030015" cy="1218009"/>
        </a:xfrm>
        <a:prstGeom prst="rect">
          <a:avLst/>
        </a:prstGeom>
        <a:solidFill>
          <a:srgbClr val="00B0F0"/>
        </a:solidFill>
        <a:ln w="1905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kern="1200" cap="none" spc="0" dirty="0" smtClean="0">
              <a:ln w="0"/>
              <a:solidFill>
                <a:schemeClr val="tx1"/>
              </a:solidFill>
              <a:effectLst>
                <a:outerShdw blurRad="38100" dist="19050" dir="2700000" algn="tl" rotWithShape="0">
                  <a:schemeClr val="dk1">
                    <a:alpha val="40000"/>
                  </a:schemeClr>
                </a:outerShdw>
              </a:effectLst>
            </a:rPr>
            <a:t>Relationships</a:t>
          </a:r>
          <a:r>
            <a:rPr lang="en-US" sz="2500" kern="1200" dirty="0" smtClean="0"/>
            <a:t> </a:t>
          </a:r>
          <a:endParaRPr lang="en-US" sz="2500" kern="1200" dirty="0"/>
        </a:p>
      </dsp:txBody>
      <dsp:txXfrm>
        <a:off x="916483" y="1984"/>
        <a:ext cx="2030015" cy="1218009"/>
      </dsp:txXfrm>
    </dsp:sp>
    <dsp:sp modelId="{B179A48A-C20D-4BE2-98ED-35E7FCE96DF6}">
      <dsp:nvSpPr>
        <dsp:cNvPr id="0" name=""/>
        <dsp:cNvSpPr/>
      </dsp:nvSpPr>
      <dsp:spPr>
        <a:xfrm>
          <a:off x="3149500" y="1984"/>
          <a:ext cx="2030015" cy="1218009"/>
        </a:xfrm>
        <a:prstGeom prst="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kern="1200" cap="none" spc="0" dirty="0" smtClean="0">
              <a:ln w="0"/>
              <a:solidFill>
                <a:schemeClr val="tx1"/>
              </a:solidFill>
              <a:effectLst>
                <a:outerShdw blurRad="38100" dist="19050" dir="2700000" algn="tl" rotWithShape="0">
                  <a:schemeClr val="dk1">
                    <a:alpha val="40000"/>
                  </a:schemeClr>
                </a:outerShdw>
              </a:effectLst>
            </a:rPr>
            <a:t>Programming </a:t>
          </a:r>
          <a:endParaRPr lang="en-US" sz="2500" b="0" kern="1200" cap="none" spc="0" dirty="0">
            <a:ln w="0"/>
            <a:solidFill>
              <a:schemeClr val="tx1"/>
            </a:solidFill>
            <a:effectLst>
              <a:outerShdw blurRad="38100" dist="19050" dir="2700000" algn="tl" rotWithShape="0">
                <a:schemeClr val="dk1">
                  <a:alpha val="40000"/>
                </a:schemeClr>
              </a:outerShdw>
            </a:effectLst>
          </a:endParaRPr>
        </a:p>
      </dsp:txBody>
      <dsp:txXfrm>
        <a:off x="3149500" y="1984"/>
        <a:ext cx="2030015" cy="1218009"/>
      </dsp:txXfrm>
    </dsp:sp>
    <dsp:sp modelId="{4DFD4D07-A6C7-4A67-B119-4F74C2F4A9B5}">
      <dsp:nvSpPr>
        <dsp:cNvPr id="0" name=""/>
        <dsp:cNvSpPr/>
      </dsp:nvSpPr>
      <dsp:spPr>
        <a:xfrm>
          <a:off x="916483" y="1422995"/>
          <a:ext cx="2030015" cy="1218009"/>
        </a:xfrm>
        <a:prstGeom prst="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kern="1200" cap="none" spc="0" dirty="0" smtClean="0">
              <a:ln w="0"/>
              <a:solidFill>
                <a:schemeClr val="tx1"/>
              </a:solidFill>
              <a:effectLst>
                <a:outerShdw blurRad="38100" dist="19050" dir="2700000" algn="tl" rotWithShape="0">
                  <a:schemeClr val="dk1">
                    <a:alpha val="40000"/>
                  </a:schemeClr>
                </a:outerShdw>
              </a:effectLst>
            </a:rPr>
            <a:t>Become</a:t>
          </a:r>
          <a:r>
            <a:rPr lang="en-US" sz="2500" kern="1200" dirty="0" smtClean="0"/>
            <a:t> </a:t>
          </a:r>
          <a:r>
            <a:rPr lang="en-US" sz="2500" b="0" kern="1200" cap="none" spc="0" dirty="0" smtClean="0">
              <a:ln w="0"/>
              <a:solidFill>
                <a:schemeClr val="tx1"/>
              </a:solidFill>
              <a:effectLst>
                <a:outerShdw blurRad="38100" dist="19050" dir="2700000" algn="tl" rotWithShape="0">
                  <a:schemeClr val="dk1">
                    <a:alpha val="40000"/>
                  </a:schemeClr>
                </a:outerShdw>
              </a:effectLst>
            </a:rPr>
            <a:t>the Expert</a:t>
          </a:r>
          <a:endParaRPr lang="en-US" sz="2500" b="0" kern="1200" cap="none" spc="0" dirty="0">
            <a:ln w="0"/>
            <a:solidFill>
              <a:schemeClr val="tx1"/>
            </a:solidFill>
            <a:effectLst>
              <a:outerShdw blurRad="38100" dist="19050" dir="2700000" algn="tl" rotWithShape="0">
                <a:schemeClr val="dk1">
                  <a:alpha val="40000"/>
                </a:schemeClr>
              </a:outerShdw>
            </a:effectLst>
          </a:endParaRPr>
        </a:p>
      </dsp:txBody>
      <dsp:txXfrm>
        <a:off x="916483" y="1422995"/>
        <a:ext cx="2030015" cy="1218009"/>
      </dsp:txXfrm>
    </dsp:sp>
    <dsp:sp modelId="{331954FE-ED5B-45B1-951E-93D37E42EA6A}">
      <dsp:nvSpPr>
        <dsp:cNvPr id="0" name=""/>
        <dsp:cNvSpPr/>
      </dsp:nvSpPr>
      <dsp:spPr>
        <a:xfrm>
          <a:off x="3149500" y="1422995"/>
          <a:ext cx="2030015" cy="1218009"/>
        </a:xfrm>
        <a:prstGeom prst="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kern="1200" cap="none" spc="0" dirty="0" smtClean="0">
              <a:ln w="0"/>
              <a:solidFill>
                <a:schemeClr val="tx1"/>
              </a:solidFill>
              <a:effectLst>
                <a:outerShdw blurRad="38100" dist="19050" dir="2700000" algn="tl" rotWithShape="0">
                  <a:schemeClr val="dk1">
                    <a:alpha val="40000"/>
                  </a:schemeClr>
                </a:outerShdw>
              </a:effectLst>
            </a:rPr>
            <a:t>Focus Groups </a:t>
          </a:r>
          <a:endParaRPr lang="en-US" sz="2500" b="0" kern="1200" cap="none" spc="0" dirty="0">
            <a:ln w="0"/>
            <a:solidFill>
              <a:schemeClr val="tx1"/>
            </a:solidFill>
            <a:effectLst>
              <a:outerShdw blurRad="38100" dist="19050" dir="2700000" algn="tl" rotWithShape="0">
                <a:schemeClr val="dk1">
                  <a:alpha val="40000"/>
                </a:schemeClr>
              </a:outerShdw>
            </a:effectLst>
          </a:endParaRPr>
        </a:p>
      </dsp:txBody>
      <dsp:txXfrm>
        <a:off x="3149500" y="1422995"/>
        <a:ext cx="2030015" cy="1218009"/>
      </dsp:txXfrm>
    </dsp:sp>
    <dsp:sp modelId="{138EDD51-E0E6-4478-9D7A-4C3B8CDCA977}">
      <dsp:nvSpPr>
        <dsp:cNvPr id="0" name=""/>
        <dsp:cNvSpPr/>
      </dsp:nvSpPr>
      <dsp:spPr>
        <a:xfrm>
          <a:off x="2032992" y="2844006"/>
          <a:ext cx="2030015" cy="1218009"/>
        </a:xfrm>
        <a:prstGeom prst="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kern="1200" cap="none" spc="0" dirty="0" smtClean="0">
              <a:ln w="0"/>
              <a:solidFill>
                <a:schemeClr val="tx1"/>
              </a:solidFill>
              <a:effectLst>
                <a:outerShdw blurRad="38100" dist="19050" dir="2700000" algn="tl" rotWithShape="0">
                  <a:schemeClr val="dk1">
                    <a:alpha val="40000"/>
                  </a:schemeClr>
                </a:outerShdw>
              </a:effectLst>
            </a:rPr>
            <a:t>Legislation</a:t>
          </a:r>
          <a:r>
            <a:rPr lang="en-US" sz="2500" kern="1200" dirty="0" smtClean="0"/>
            <a:t> </a:t>
          </a:r>
          <a:endParaRPr lang="en-US" sz="2500" kern="1200" dirty="0"/>
        </a:p>
      </dsp:txBody>
      <dsp:txXfrm>
        <a:off x="2032992"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3ECAE-8A39-415D-B91C-EC7708B9A512}">
      <dsp:nvSpPr>
        <dsp:cNvPr id="0" name=""/>
        <dsp:cNvSpPr/>
      </dsp:nvSpPr>
      <dsp:spPr>
        <a:xfrm>
          <a:off x="2412083" y="1289"/>
          <a:ext cx="1480806" cy="96252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Advocacy </a:t>
          </a:r>
          <a:endParaRPr lang="en-US" sz="1700" kern="1200" dirty="0"/>
        </a:p>
      </dsp:txBody>
      <dsp:txXfrm>
        <a:off x="2459070" y="48276"/>
        <a:ext cx="1386832" cy="868550"/>
      </dsp:txXfrm>
    </dsp:sp>
    <dsp:sp modelId="{0ED72197-5DAB-4E0C-A705-7C0CA70D49DB}">
      <dsp:nvSpPr>
        <dsp:cNvPr id="0" name=""/>
        <dsp:cNvSpPr/>
      </dsp:nvSpPr>
      <dsp:spPr>
        <a:xfrm>
          <a:off x="1229775" y="482551"/>
          <a:ext cx="3845422" cy="3845422"/>
        </a:xfrm>
        <a:custGeom>
          <a:avLst/>
          <a:gdLst/>
          <a:ahLst/>
          <a:cxnLst/>
          <a:rect l="0" t="0" r="0" b="0"/>
          <a:pathLst>
            <a:path>
              <a:moveTo>
                <a:pt x="2673283" y="152552"/>
              </a:moveTo>
              <a:arcTo wR="1922711" hR="1922711" stAng="17578658" swAng="1961087"/>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DC65DF-4AEE-43C6-97FE-E38BD3717CA9}">
      <dsp:nvSpPr>
        <dsp:cNvPr id="0" name=""/>
        <dsp:cNvSpPr/>
      </dsp:nvSpPr>
      <dsp:spPr>
        <a:xfrm>
          <a:off x="4240690" y="1329850"/>
          <a:ext cx="1480806" cy="96252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Independent Living Skills Training </a:t>
          </a:r>
          <a:endParaRPr lang="en-US" sz="1700" kern="1200" dirty="0"/>
        </a:p>
      </dsp:txBody>
      <dsp:txXfrm>
        <a:off x="4287677" y="1376837"/>
        <a:ext cx="1386832" cy="868550"/>
      </dsp:txXfrm>
    </dsp:sp>
    <dsp:sp modelId="{D5432B2E-DD5D-491C-B3A0-E22C27B957A3}">
      <dsp:nvSpPr>
        <dsp:cNvPr id="0" name=""/>
        <dsp:cNvSpPr/>
      </dsp:nvSpPr>
      <dsp:spPr>
        <a:xfrm>
          <a:off x="1229775" y="482551"/>
          <a:ext cx="3845422" cy="3845422"/>
        </a:xfrm>
        <a:custGeom>
          <a:avLst/>
          <a:gdLst/>
          <a:ahLst/>
          <a:cxnLst/>
          <a:rect l="0" t="0" r="0" b="0"/>
          <a:pathLst>
            <a:path>
              <a:moveTo>
                <a:pt x="3842789" y="1822111"/>
              </a:moveTo>
              <a:arcTo wR="1922711" hR="1922711" stAng="21420049" swAng="2195957"/>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005B5F-22E1-4C2D-87DA-68D89405D2A4}">
      <dsp:nvSpPr>
        <dsp:cNvPr id="0" name=""/>
        <dsp:cNvSpPr/>
      </dsp:nvSpPr>
      <dsp:spPr>
        <a:xfrm>
          <a:off x="3542224" y="3479506"/>
          <a:ext cx="1480806" cy="9625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Transition </a:t>
          </a:r>
          <a:endParaRPr lang="en-US" sz="1700" kern="1200" dirty="0"/>
        </a:p>
      </dsp:txBody>
      <dsp:txXfrm>
        <a:off x="3589211" y="3526493"/>
        <a:ext cx="1386832" cy="868550"/>
      </dsp:txXfrm>
    </dsp:sp>
    <dsp:sp modelId="{D9525230-1CC0-4FD3-B0E5-B2157477ABC6}">
      <dsp:nvSpPr>
        <dsp:cNvPr id="0" name=""/>
        <dsp:cNvSpPr/>
      </dsp:nvSpPr>
      <dsp:spPr>
        <a:xfrm>
          <a:off x="1229775" y="482551"/>
          <a:ext cx="3845422" cy="3845422"/>
        </a:xfrm>
        <a:custGeom>
          <a:avLst/>
          <a:gdLst/>
          <a:ahLst/>
          <a:cxnLst/>
          <a:rect l="0" t="0" r="0" b="0"/>
          <a:pathLst>
            <a:path>
              <a:moveTo>
                <a:pt x="2304813" y="3807072"/>
              </a:moveTo>
              <a:arcTo wR="1922711" hR="1922711" stAng="4712235" swAng="1375530"/>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7DEF4F-1AD7-4C54-9C67-78024E623D6C}">
      <dsp:nvSpPr>
        <dsp:cNvPr id="0" name=""/>
        <dsp:cNvSpPr/>
      </dsp:nvSpPr>
      <dsp:spPr>
        <a:xfrm>
          <a:off x="1281941" y="3479506"/>
          <a:ext cx="1480806" cy="96252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Information &amp; Referral </a:t>
          </a:r>
          <a:endParaRPr lang="en-US" sz="1700" kern="1200" dirty="0"/>
        </a:p>
      </dsp:txBody>
      <dsp:txXfrm>
        <a:off x="1328928" y="3526493"/>
        <a:ext cx="1386832" cy="868550"/>
      </dsp:txXfrm>
    </dsp:sp>
    <dsp:sp modelId="{5A6BA229-9682-471C-8D51-74D8BAD90850}">
      <dsp:nvSpPr>
        <dsp:cNvPr id="0" name=""/>
        <dsp:cNvSpPr/>
      </dsp:nvSpPr>
      <dsp:spPr>
        <a:xfrm>
          <a:off x="1229775" y="482551"/>
          <a:ext cx="3845422" cy="3845422"/>
        </a:xfrm>
        <a:custGeom>
          <a:avLst/>
          <a:gdLst/>
          <a:ahLst/>
          <a:cxnLst/>
          <a:rect l="0" t="0" r="0" b="0"/>
          <a:pathLst>
            <a:path>
              <a:moveTo>
                <a:pt x="321245" y="2986725"/>
              </a:moveTo>
              <a:arcTo wR="1922711" hR="1922711" stAng="8783995" swAng="2195957"/>
            </a:path>
          </a:pathLst>
        </a:custGeom>
        <a:noFill/>
        <a:ln w="100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8680BC-7A77-4F11-9AC6-117C810DE3F6}">
      <dsp:nvSpPr>
        <dsp:cNvPr id="0" name=""/>
        <dsp:cNvSpPr/>
      </dsp:nvSpPr>
      <dsp:spPr>
        <a:xfrm>
          <a:off x="583476" y="1329850"/>
          <a:ext cx="1480806" cy="96252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Peer Mentoring </a:t>
          </a:r>
          <a:endParaRPr lang="en-US" sz="1700" kern="1200" dirty="0"/>
        </a:p>
      </dsp:txBody>
      <dsp:txXfrm>
        <a:off x="630463" y="1376837"/>
        <a:ext cx="1386832" cy="868550"/>
      </dsp:txXfrm>
    </dsp:sp>
    <dsp:sp modelId="{6DC7C061-11E8-403A-BE55-2087DE28570B}">
      <dsp:nvSpPr>
        <dsp:cNvPr id="0" name=""/>
        <dsp:cNvSpPr/>
      </dsp:nvSpPr>
      <dsp:spPr>
        <a:xfrm>
          <a:off x="1229775" y="482551"/>
          <a:ext cx="3845422" cy="3845422"/>
        </a:xfrm>
        <a:custGeom>
          <a:avLst/>
          <a:gdLst/>
          <a:ahLst/>
          <a:cxnLst/>
          <a:rect l="0" t="0" r="0" b="0"/>
          <a:pathLst>
            <a:path>
              <a:moveTo>
                <a:pt x="335073" y="838171"/>
              </a:moveTo>
              <a:arcTo wR="1922711" hR="1922711" stAng="12860255" swAng="1961087"/>
            </a:path>
          </a:pathLst>
        </a:custGeom>
        <a:noFill/>
        <a:ln w="100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6" name="Slide Number Placeholder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BE8317-EF2B-A94D-B8C1-3A426CD7D708}" type="slidenum">
              <a:rPr lang="en-US" smtClean="0"/>
              <a:t>‹#›</a:t>
            </a:fld>
            <a:endParaRPr lang="en-US" dirty="0"/>
          </a:p>
        </p:txBody>
      </p:sp>
      <p:sp>
        <p:nvSpPr>
          <p:cNvPr id="8" name="Footer Placeholder 7"/>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904336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50928-AA3D-E34B-A8A9-88BD2AB219AD}" type="datetimeFigureOut">
              <a:rPr lang="en-US" smtClean="0"/>
              <a:t>10/19/2017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E4591-B841-F748-A492-D2DB6DA918AE}" type="slidenum">
              <a:rPr lang="en-US" smtClean="0"/>
              <a:t>‹#›</a:t>
            </a:fld>
            <a:endParaRPr lang="en-US" dirty="0"/>
          </a:p>
        </p:txBody>
      </p:sp>
    </p:spTree>
    <p:extLst>
      <p:ext uri="{BB962C8B-B14F-4D97-AF65-F5344CB8AC3E}">
        <p14:creationId xmlns:p14="http://schemas.microsoft.com/office/powerpoint/2010/main" val="163444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67771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6/21/2014</a:t>
            </a:r>
            <a:endParaRPr lang="en-US" dirty="0"/>
          </a:p>
        </p:txBody>
      </p:sp>
      <p:sp>
        <p:nvSpPr>
          <p:cNvPr id="5" name="Slide Number Placeholder 4"/>
          <p:cNvSpPr>
            <a:spLocks noGrp="1"/>
          </p:cNvSpPr>
          <p:nvPr>
            <p:ph type="sldNum" sz="quarter" idx="11"/>
          </p:nvPr>
        </p:nvSpPr>
        <p:spPr/>
        <p:txBody>
          <a:bodyPr/>
          <a:lstStyle/>
          <a:p>
            <a:fld id="{B37733B7-A789-475C-8DC3-95B5A26B17F9}" type="slidenum">
              <a:rPr lang="en-US" smtClean="0"/>
              <a:pPr/>
              <a:t>10</a:t>
            </a:fld>
            <a:endParaRPr lang="en-US" dirty="0"/>
          </a:p>
        </p:txBody>
      </p:sp>
    </p:spTree>
    <p:extLst>
      <p:ext uri="{BB962C8B-B14F-4D97-AF65-F5344CB8AC3E}">
        <p14:creationId xmlns:p14="http://schemas.microsoft.com/office/powerpoint/2010/main" val="177535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6/21/2014</a:t>
            </a:r>
            <a:endParaRPr lang="en-US" dirty="0"/>
          </a:p>
        </p:txBody>
      </p:sp>
      <p:sp>
        <p:nvSpPr>
          <p:cNvPr id="5" name="Slide Number Placeholder 4"/>
          <p:cNvSpPr>
            <a:spLocks noGrp="1"/>
          </p:cNvSpPr>
          <p:nvPr>
            <p:ph type="sldNum" sz="quarter" idx="11"/>
          </p:nvPr>
        </p:nvSpPr>
        <p:spPr/>
        <p:txBody>
          <a:bodyPr/>
          <a:lstStyle/>
          <a:p>
            <a:fld id="{B37733B7-A789-475C-8DC3-95B5A26B17F9}" type="slidenum">
              <a:rPr lang="en-US" smtClean="0"/>
              <a:pPr/>
              <a:t>11</a:t>
            </a:fld>
            <a:endParaRPr lang="en-US" dirty="0"/>
          </a:p>
        </p:txBody>
      </p:sp>
    </p:spTree>
    <p:extLst>
      <p:ext uri="{BB962C8B-B14F-4D97-AF65-F5344CB8AC3E}">
        <p14:creationId xmlns:p14="http://schemas.microsoft.com/office/powerpoint/2010/main" val="8641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B8EC21A-69FC-4433-A61A-ECACBC432A3C}" type="slidenum">
              <a:rPr lang="en-US" smtClean="0"/>
              <a:pPr/>
              <a:t>12</a:t>
            </a:fld>
            <a:endParaRPr lang="en-US" dirty="0"/>
          </a:p>
        </p:txBody>
      </p:sp>
    </p:spTree>
    <p:extLst>
      <p:ext uri="{BB962C8B-B14F-4D97-AF65-F5344CB8AC3E}">
        <p14:creationId xmlns:p14="http://schemas.microsoft.com/office/powerpoint/2010/main" val="111335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pPr marL="0" marR="0" lvl="3" indent="0" algn="l" defTabSz="843991" rtl="0" eaLnBrk="1" fontAlgn="auto" latinLnBrk="0" hangingPunct="1">
              <a:lnSpc>
                <a:spcPct val="100000"/>
              </a:lnSpc>
              <a:spcBef>
                <a:spcPts val="0"/>
              </a:spcBef>
              <a:spcAft>
                <a:spcPts val="0"/>
              </a:spcAft>
              <a:buClrTx/>
              <a:buSzTx/>
              <a:buFontTx/>
              <a:buNone/>
              <a:tabLst/>
              <a:defRPr/>
            </a:pPr>
            <a:r>
              <a:rPr lang="en-US" sz="1200" dirty="0" smtClean="0"/>
              <a:t>The child welfare system is ill-equipped to support parents with disabilities and their families, resulting in disproportionately high rates of involvement with child welfare services and devastatingly high rates of parents with disabilities losing their parental rights.</a:t>
            </a:r>
            <a:endParaRPr lang="en-US" sz="1050" dirty="0" smtClean="0"/>
          </a:p>
          <a:p>
            <a:pPr marL="0" lvl="3" defTabSz="843991">
              <a:defRPr/>
            </a:pPr>
            <a:endParaRPr lang="en-US" dirty="0" smtClean="0"/>
          </a:p>
          <a:p>
            <a:pPr marL="0" lvl="3" defTabSz="843991">
              <a:defRPr/>
            </a:pPr>
            <a:r>
              <a:rPr lang="en-US" dirty="0" smtClean="0"/>
              <a:t>ASFA: 15/22 rule,</a:t>
            </a:r>
            <a:r>
              <a:rPr lang="en-US" baseline="0" dirty="0" smtClean="0"/>
              <a:t> reasonable efforts, fast track/bypass, concurrent planning</a:t>
            </a:r>
            <a:endParaRPr lang="en-US" dirty="0"/>
          </a:p>
        </p:txBody>
      </p:sp>
      <p:sp>
        <p:nvSpPr>
          <p:cNvPr id="4" name="Date Placeholder 3"/>
          <p:cNvSpPr>
            <a:spLocks noGrp="1"/>
          </p:cNvSpPr>
          <p:nvPr>
            <p:ph type="dt" idx="10"/>
          </p:nvPr>
        </p:nvSpPr>
        <p:spPr/>
        <p:txBody>
          <a:bodyPr/>
          <a:lstStyle/>
          <a:p>
            <a:r>
              <a:rPr lang="en-US" dirty="0" smtClean="0"/>
              <a:t>6/21/2014</a:t>
            </a:r>
            <a:endParaRPr lang="en-US" dirty="0"/>
          </a:p>
        </p:txBody>
      </p:sp>
      <p:sp>
        <p:nvSpPr>
          <p:cNvPr id="5" name="Slide Number Placeholder 4"/>
          <p:cNvSpPr>
            <a:spLocks noGrp="1"/>
          </p:cNvSpPr>
          <p:nvPr>
            <p:ph type="sldNum" sz="quarter" idx="11"/>
          </p:nvPr>
        </p:nvSpPr>
        <p:spPr/>
        <p:txBody>
          <a:bodyPr/>
          <a:lstStyle/>
          <a:p>
            <a:fld id="{B37733B7-A789-475C-8DC3-95B5A26B17F9}" type="slidenum">
              <a:rPr lang="en-US" smtClean="0"/>
              <a:pPr/>
              <a:t>13</a:t>
            </a:fld>
            <a:endParaRPr lang="en-US" dirty="0"/>
          </a:p>
        </p:txBody>
      </p:sp>
    </p:spTree>
    <p:extLst>
      <p:ext uri="{BB962C8B-B14F-4D97-AF65-F5344CB8AC3E}">
        <p14:creationId xmlns:p14="http://schemas.microsoft.com/office/powerpoint/2010/main" val="1554370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14</a:t>
            </a:fld>
            <a:endParaRPr lang="en-US" dirty="0"/>
          </a:p>
        </p:txBody>
      </p:sp>
    </p:spTree>
    <p:extLst>
      <p:ext uri="{BB962C8B-B14F-4D97-AF65-F5344CB8AC3E}">
        <p14:creationId xmlns:p14="http://schemas.microsoft.com/office/powerpoint/2010/main" val="81731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6/21/2014</a:t>
            </a:r>
            <a:endParaRPr lang="en-US" dirty="0"/>
          </a:p>
        </p:txBody>
      </p:sp>
      <p:sp>
        <p:nvSpPr>
          <p:cNvPr id="5" name="Slide Number Placeholder 4"/>
          <p:cNvSpPr>
            <a:spLocks noGrp="1"/>
          </p:cNvSpPr>
          <p:nvPr>
            <p:ph type="sldNum" sz="quarter" idx="11"/>
          </p:nvPr>
        </p:nvSpPr>
        <p:spPr/>
        <p:txBody>
          <a:bodyPr/>
          <a:lstStyle/>
          <a:p>
            <a:fld id="{B37733B7-A789-475C-8DC3-95B5A26B17F9}" type="slidenum">
              <a:rPr lang="en-US" smtClean="0"/>
              <a:t>15</a:t>
            </a:fld>
            <a:endParaRPr lang="en-US" dirty="0"/>
          </a:p>
        </p:txBody>
      </p:sp>
    </p:spTree>
    <p:extLst>
      <p:ext uri="{BB962C8B-B14F-4D97-AF65-F5344CB8AC3E}">
        <p14:creationId xmlns:p14="http://schemas.microsoft.com/office/powerpoint/2010/main" val="59076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1D77A58-208A-4D4F-B21E-6E8C13C908E7}" type="slidenum">
              <a:rPr lang="en-US" smtClean="0"/>
              <a:t>16</a:t>
            </a:fld>
            <a:endParaRPr lang="en-US" dirty="0"/>
          </a:p>
        </p:txBody>
      </p:sp>
    </p:spTree>
    <p:extLst>
      <p:ext uri="{BB962C8B-B14F-4D97-AF65-F5344CB8AC3E}">
        <p14:creationId xmlns:p14="http://schemas.microsoft.com/office/powerpoint/2010/main" val="644524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b="0" dirty="0"/>
          </a:p>
        </p:txBody>
      </p:sp>
      <p:sp>
        <p:nvSpPr>
          <p:cNvPr id="4" name="Date Placeholder 3"/>
          <p:cNvSpPr>
            <a:spLocks noGrp="1"/>
          </p:cNvSpPr>
          <p:nvPr>
            <p:ph type="dt" idx="10"/>
          </p:nvPr>
        </p:nvSpPr>
        <p:spPr/>
        <p:txBody>
          <a:bodyPr/>
          <a:lstStyle/>
          <a:p>
            <a:r>
              <a:rPr lang="en-US" dirty="0" smtClean="0"/>
              <a:t>6/21/2014</a:t>
            </a:r>
            <a:endParaRPr lang="en-US" dirty="0"/>
          </a:p>
        </p:txBody>
      </p:sp>
      <p:sp>
        <p:nvSpPr>
          <p:cNvPr id="5" name="Slide Number Placeholder 4"/>
          <p:cNvSpPr>
            <a:spLocks noGrp="1"/>
          </p:cNvSpPr>
          <p:nvPr>
            <p:ph type="sldNum" sz="quarter" idx="11"/>
          </p:nvPr>
        </p:nvSpPr>
        <p:spPr/>
        <p:txBody>
          <a:bodyPr/>
          <a:lstStyle/>
          <a:p>
            <a:fld id="{B37733B7-A789-475C-8DC3-95B5A26B17F9}" type="slidenum">
              <a:rPr lang="en-US" smtClean="0"/>
              <a:t>17</a:t>
            </a:fld>
            <a:endParaRPr lang="en-US" dirty="0"/>
          </a:p>
        </p:txBody>
      </p:sp>
    </p:spTree>
    <p:extLst>
      <p:ext uri="{BB962C8B-B14F-4D97-AF65-F5344CB8AC3E}">
        <p14:creationId xmlns:p14="http://schemas.microsoft.com/office/powerpoint/2010/main" val="826920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6/21/2014</a:t>
            </a:r>
            <a:endParaRPr lang="en-US" dirty="0"/>
          </a:p>
        </p:txBody>
      </p:sp>
      <p:sp>
        <p:nvSpPr>
          <p:cNvPr id="5" name="Slide Number Placeholder 4"/>
          <p:cNvSpPr>
            <a:spLocks noGrp="1"/>
          </p:cNvSpPr>
          <p:nvPr>
            <p:ph type="sldNum" sz="quarter" idx="11"/>
          </p:nvPr>
        </p:nvSpPr>
        <p:spPr/>
        <p:txBody>
          <a:bodyPr/>
          <a:lstStyle/>
          <a:p>
            <a:fld id="{B37733B7-A789-475C-8DC3-95B5A26B17F9}" type="slidenum">
              <a:rPr lang="en-US" smtClean="0"/>
              <a:t>18</a:t>
            </a:fld>
            <a:endParaRPr lang="en-US" dirty="0"/>
          </a:p>
        </p:txBody>
      </p:sp>
    </p:spTree>
    <p:extLst>
      <p:ext uri="{BB962C8B-B14F-4D97-AF65-F5344CB8AC3E}">
        <p14:creationId xmlns:p14="http://schemas.microsoft.com/office/powerpoint/2010/main" val="1166378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smtClean="0"/>
              <a:t>6/21/2014</a:t>
            </a:r>
            <a:endParaRPr lang="en-US" dirty="0"/>
          </a:p>
        </p:txBody>
      </p:sp>
      <p:sp>
        <p:nvSpPr>
          <p:cNvPr id="5" name="Slide Number Placeholder 4"/>
          <p:cNvSpPr>
            <a:spLocks noGrp="1"/>
          </p:cNvSpPr>
          <p:nvPr>
            <p:ph type="sldNum" sz="quarter" idx="11"/>
          </p:nvPr>
        </p:nvSpPr>
        <p:spPr/>
        <p:txBody>
          <a:bodyPr/>
          <a:lstStyle/>
          <a:p>
            <a:fld id="{B37733B7-A789-475C-8DC3-95B5A26B17F9}" type="slidenum">
              <a:rPr lang="en-US" smtClean="0"/>
              <a:t>19</a:t>
            </a:fld>
            <a:endParaRPr lang="en-US" dirty="0"/>
          </a:p>
        </p:txBody>
      </p:sp>
    </p:spTree>
    <p:extLst>
      <p:ext uri="{BB962C8B-B14F-4D97-AF65-F5344CB8AC3E}">
        <p14:creationId xmlns:p14="http://schemas.microsoft.com/office/powerpoint/2010/main" val="200257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Barriers:</a:t>
            </a:r>
          </a:p>
          <a:p>
            <a:endParaRPr lang="en-US" dirty="0" smtClean="0"/>
          </a:p>
          <a:p>
            <a:r>
              <a:rPr lang="en-US" dirty="0" smtClean="0"/>
              <a:t>Legislation</a:t>
            </a:r>
            <a:r>
              <a:rPr lang="en-US" baseline="0" dirty="0" smtClean="0"/>
              <a:t> – our state’s laws</a:t>
            </a:r>
          </a:p>
          <a:p>
            <a:endParaRPr lang="en-US" baseline="0" dirty="0" smtClean="0"/>
          </a:p>
          <a:p>
            <a:r>
              <a:rPr lang="en-US" baseline="0" dirty="0" smtClean="0"/>
              <a:t>Lack of Policies </a:t>
            </a:r>
          </a:p>
          <a:p>
            <a:endParaRPr lang="en-US" baseline="0" dirty="0" smtClean="0"/>
          </a:p>
          <a:p>
            <a:r>
              <a:rPr lang="en-US" baseline="0" dirty="0" smtClean="0"/>
              <a:t>Personal Stories</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2</a:t>
            </a:fld>
            <a:endParaRPr lang="en-US" dirty="0"/>
          </a:p>
        </p:txBody>
      </p:sp>
    </p:spTree>
    <p:extLst>
      <p:ext uri="{BB962C8B-B14F-4D97-AF65-F5344CB8AC3E}">
        <p14:creationId xmlns:p14="http://schemas.microsoft.com/office/powerpoint/2010/main" val="368823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61D77A58-208A-4D4F-B21E-6E8C13C908E7}" type="slidenum">
              <a:rPr lang="en-US" smtClean="0"/>
              <a:t>20</a:t>
            </a:fld>
            <a:endParaRPr lang="en-US" dirty="0"/>
          </a:p>
        </p:txBody>
      </p:sp>
    </p:spTree>
    <p:extLst>
      <p:ext uri="{BB962C8B-B14F-4D97-AF65-F5344CB8AC3E}">
        <p14:creationId xmlns:p14="http://schemas.microsoft.com/office/powerpoint/2010/main" val="474783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Title: Adaptive/Modified Parenting Techniques</a:t>
            </a:r>
            <a:endParaRPr lang="en-US" b="0" dirty="0"/>
          </a:p>
        </p:txBody>
      </p:sp>
      <p:sp>
        <p:nvSpPr>
          <p:cNvPr id="4" name="Slide Number Placeholder 3"/>
          <p:cNvSpPr>
            <a:spLocks noGrp="1"/>
          </p:cNvSpPr>
          <p:nvPr>
            <p:ph type="sldNum" sz="quarter" idx="10"/>
          </p:nvPr>
        </p:nvSpPr>
        <p:spPr/>
        <p:txBody>
          <a:bodyPr/>
          <a:lstStyle/>
          <a:p>
            <a:fld id="{E5EE4591-B841-F748-A492-D2DB6DA918AE}" type="slidenum">
              <a:rPr lang="en-US" smtClean="0"/>
              <a:t>21</a:t>
            </a:fld>
            <a:endParaRPr lang="en-US" dirty="0"/>
          </a:p>
        </p:txBody>
      </p:sp>
    </p:spTree>
    <p:extLst>
      <p:ext uri="{BB962C8B-B14F-4D97-AF65-F5344CB8AC3E}">
        <p14:creationId xmlns:p14="http://schemas.microsoft.com/office/powerpoint/2010/main" val="937712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Title: Examples of Adapted Tools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4409EB2-A51E-4B1C-B495-5149896D2626}"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049346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3C86080-AF5C-4667-9590-3FCDA54599CF}" type="slidenum">
              <a:rPr lang="en-US" altLang="en-US" sz="1200"/>
              <a:pPr eaLnBrk="1" hangingPunct="1"/>
              <a:t>23</a:t>
            </a:fld>
            <a:endParaRPr lang="en-US" altLang="en-US" sz="1200" dirty="0"/>
          </a:p>
        </p:txBody>
      </p:sp>
    </p:spTree>
    <p:extLst>
      <p:ext uri="{BB962C8B-B14F-4D97-AF65-F5344CB8AC3E}">
        <p14:creationId xmlns:p14="http://schemas.microsoft.com/office/powerpoint/2010/main" val="3891228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Title: Other Examples of Reasonable Modifications</a:t>
            </a:r>
            <a:endParaRPr lang="en-US" dirty="0"/>
          </a:p>
        </p:txBody>
      </p:sp>
      <p:sp>
        <p:nvSpPr>
          <p:cNvPr id="4" name="Date Placeholder 3"/>
          <p:cNvSpPr>
            <a:spLocks noGrp="1"/>
          </p:cNvSpPr>
          <p:nvPr>
            <p:ph type="dt" idx="10"/>
          </p:nvPr>
        </p:nvSpPr>
        <p:spPr/>
        <p:txBody>
          <a:bodyPr/>
          <a:lstStyle/>
          <a:p>
            <a:r>
              <a:rPr lang="en-US" dirty="0" smtClean="0"/>
              <a:t>6/21/2014</a:t>
            </a:r>
            <a:endParaRPr lang="en-US" dirty="0"/>
          </a:p>
        </p:txBody>
      </p:sp>
      <p:sp>
        <p:nvSpPr>
          <p:cNvPr id="5" name="Slide Number Placeholder 4"/>
          <p:cNvSpPr>
            <a:spLocks noGrp="1"/>
          </p:cNvSpPr>
          <p:nvPr>
            <p:ph type="sldNum" sz="quarter" idx="11"/>
          </p:nvPr>
        </p:nvSpPr>
        <p:spPr/>
        <p:txBody>
          <a:bodyPr/>
          <a:lstStyle/>
          <a:p>
            <a:fld id="{B37733B7-A789-475C-8DC3-95B5A26B17F9}" type="slidenum">
              <a:rPr lang="en-US" smtClean="0"/>
              <a:pPr/>
              <a:t>24</a:t>
            </a:fld>
            <a:endParaRPr lang="en-US" dirty="0"/>
          </a:p>
        </p:txBody>
      </p:sp>
    </p:spTree>
    <p:extLst>
      <p:ext uri="{BB962C8B-B14F-4D97-AF65-F5344CB8AC3E}">
        <p14:creationId xmlns:p14="http://schemas.microsoft.com/office/powerpoint/2010/main" val="431227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r>
              <a:rPr lang="en-US" dirty="0" smtClean="0"/>
              <a:t>Title: Examples</a:t>
            </a:r>
            <a:r>
              <a:rPr lang="en-US" baseline="0" dirty="0" smtClean="0"/>
              <a:t> of Reasonable Accommodations</a:t>
            </a:r>
            <a:endParaRPr lang="en-US" dirty="0"/>
          </a:p>
        </p:txBody>
      </p:sp>
      <p:sp>
        <p:nvSpPr>
          <p:cNvPr id="4" name="Date Placeholder 3"/>
          <p:cNvSpPr>
            <a:spLocks noGrp="1"/>
          </p:cNvSpPr>
          <p:nvPr>
            <p:ph type="dt" idx="10"/>
          </p:nvPr>
        </p:nvSpPr>
        <p:spPr/>
        <p:txBody>
          <a:bodyPr/>
          <a:lstStyle/>
          <a:p>
            <a:r>
              <a:rPr lang="en-US" dirty="0" smtClean="0"/>
              <a:t>6/21/2014</a:t>
            </a:r>
            <a:endParaRPr lang="en-US" dirty="0"/>
          </a:p>
        </p:txBody>
      </p:sp>
      <p:sp>
        <p:nvSpPr>
          <p:cNvPr id="5" name="Slide Number Placeholder 4"/>
          <p:cNvSpPr>
            <a:spLocks noGrp="1"/>
          </p:cNvSpPr>
          <p:nvPr>
            <p:ph type="sldNum" sz="quarter" idx="11"/>
          </p:nvPr>
        </p:nvSpPr>
        <p:spPr/>
        <p:txBody>
          <a:bodyPr/>
          <a:lstStyle/>
          <a:p>
            <a:fld id="{B37733B7-A789-475C-8DC3-95B5A26B17F9}" type="slidenum">
              <a:rPr lang="en-US" smtClean="0"/>
              <a:pPr/>
              <a:t>25</a:t>
            </a:fld>
            <a:endParaRPr lang="en-US" dirty="0"/>
          </a:p>
        </p:txBody>
      </p:sp>
    </p:spTree>
    <p:extLst>
      <p:ext uri="{BB962C8B-B14F-4D97-AF65-F5344CB8AC3E}">
        <p14:creationId xmlns:p14="http://schemas.microsoft.com/office/powerpoint/2010/main" val="134557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Resources</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26</a:t>
            </a:fld>
            <a:endParaRPr lang="en-US" dirty="0"/>
          </a:p>
        </p:txBody>
      </p:sp>
    </p:spTree>
    <p:extLst>
      <p:ext uri="{BB962C8B-B14F-4D97-AF65-F5344CB8AC3E}">
        <p14:creationId xmlns:p14="http://schemas.microsoft.com/office/powerpoint/2010/main" val="3677882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Rocking the Cradle: Ensuring the Rights of Parents with Disabilities.</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27</a:t>
            </a:fld>
            <a:endParaRPr lang="en-US" dirty="0"/>
          </a:p>
        </p:txBody>
      </p:sp>
    </p:spTree>
    <p:extLst>
      <p:ext uri="{BB962C8B-B14F-4D97-AF65-F5344CB8AC3E}">
        <p14:creationId xmlns:p14="http://schemas.microsoft.com/office/powerpoint/2010/main" val="3062014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Department of Justice/HHS Technical Assistance</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28</a:t>
            </a:fld>
            <a:endParaRPr lang="en-US" dirty="0"/>
          </a:p>
        </p:txBody>
      </p:sp>
    </p:spTree>
    <p:extLst>
      <p:ext uri="{BB962C8B-B14F-4D97-AF65-F5344CB8AC3E}">
        <p14:creationId xmlns:p14="http://schemas.microsoft.com/office/powerpoint/2010/main" val="1613689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ABA Resolution 114</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29</a:t>
            </a:fld>
            <a:endParaRPr lang="en-US" dirty="0"/>
          </a:p>
        </p:txBody>
      </p:sp>
    </p:spTree>
    <p:extLst>
      <p:ext uri="{BB962C8B-B14F-4D97-AF65-F5344CB8AC3E}">
        <p14:creationId xmlns:p14="http://schemas.microsoft.com/office/powerpoint/2010/main" val="112743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3</a:t>
            </a:fld>
            <a:endParaRPr lang="en-US" dirty="0"/>
          </a:p>
        </p:txBody>
      </p:sp>
    </p:spTree>
    <p:extLst>
      <p:ext uri="{BB962C8B-B14F-4D97-AF65-F5344CB8AC3E}">
        <p14:creationId xmlns:p14="http://schemas.microsoft.com/office/powerpoint/2010/main" val="1624033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Incorporation Parenting Programs in Your CIL</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30</a:t>
            </a:fld>
            <a:endParaRPr lang="en-US" dirty="0"/>
          </a:p>
        </p:txBody>
      </p:sp>
    </p:spTree>
    <p:extLst>
      <p:ext uri="{BB962C8B-B14F-4D97-AF65-F5344CB8AC3E}">
        <p14:creationId xmlns:p14="http://schemas.microsoft.com/office/powerpoint/2010/main" val="1581834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Centers for Independent</a:t>
            </a:r>
            <a:r>
              <a:rPr lang="en-US" baseline="0" dirty="0" smtClean="0"/>
              <a:t> Living’s Role</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31</a:t>
            </a:fld>
            <a:endParaRPr lang="en-US" dirty="0"/>
          </a:p>
        </p:txBody>
      </p:sp>
    </p:spTree>
    <p:extLst>
      <p:ext uri="{BB962C8B-B14F-4D97-AF65-F5344CB8AC3E}">
        <p14:creationId xmlns:p14="http://schemas.microsoft.com/office/powerpoint/2010/main" val="699089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Advocacy</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32</a:t>
            </a:fld>
            <a:endParaRPr lang="en-US" dirty="0"/>
          </a:p>
        </p:txBody>
      </p:sp>
    </p:spTree>
    <p:extLst>
      <p:ext uri="{BB962C8B-B14F-4D97-AF65-F5344CB8AC3E}">
        <p14:creationId xmlns:p14="http://schemas.microsoft.com/office/powerpoint/2010/main" val="1624460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Independent Living Skills</a:t>
            </a:r>
            <a:r>
              <a:rPr lang="en-US" baseline="0" dirty="0" smtClean="0"/>
              <a:t> Training</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33</a:t>
            </a:fld>
            <a:endParaRPr lang="en-US" dirty="0"/>
          </a:p>
        </p:txBody>
      </p:sp>
    </p:spTree>
    <p:extLst>
      <p:ext uri="{BB962C8B-B14F-4D97-AF65-F5344CB8AC3E}">
        <p14:creationId xmlns:p14="http://schemas.microsoft.com/office/powerpoint/2010/main" val="246480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Peer Mentoring</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34</a:t>
            </a:fld>
            <a:endParaRPr lang="en-US" dirty="0"/>
          </a:p>
        </p:txBody>
      </p:sp>
    </p:spTree>
    <p:extLst>
      <p:ext uri="{BB962C8B-B14F-4D97-AF65-F5344CB8AC3E}">
        <p14:creationId xmlns:p14="http://schemas.microsoft.com/office/powerpoint/2010/main" val="3540558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Information &amp; Referral</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35</a:t>
            </a:fld>
            <a:endParaRPr lang="en-US" dirty="0"/>
          </a:p>
        </p:txBody>
      </p:sp>
    </p:spTree>
    <p:extLst>
      <p:ext uri="{BB962C8B-B14F-4D97-AF65-F5344CB8AC3E}">
        <p14:creationId xmlns:p14="http://schemas.microsoft.com/office/powerpoint/2010/main" val="2819695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Transition</a:t>
            </a:r>
          </a:p>
          <a:p>
            <a:endParaRPr lang="en-US" dirty="0" smtClean="0"/>
          </a:p>
          <a:p>
            <a:r>
              <a:rPr lang="en-US" dirty="0" smtClean="0"/>
              <a:t>Institution transition </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36</a:t>
            </a:fld>
            <a:endParaRPr lang="en-US" dirty="0"/>
          </a:p>
        </p:txBody>
      </p:sp>
    </p:spTree>
    <p:extLst>
      <p:ext uri="{BB962C8B-B14F-4D97-AF65-F5344CB8AC3E}">
        <p14:creationId xmlns:p14="http://schemas.microsoft.com/office/powerpoint/2010/main" val="1962092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Go Change the World!</a:t>
            </a:r>
          </a:p>
          <a:p>
            <a:endParaRPr lang="en-US" dirty="0" smtClean="0"/>
          </a:p>
          <a:p>
            <a:r>
              <a:rPr lang="en-US" dirty="0" smtClean="0"/>
              <a:t>CILs can be powerful– if you</a:t>
            </a:r>
            <a:r>
              <a:rPr lang="en-US" baseline="0" dirty="0" smtClean="0"/>
              <a:t> are seeing issues in your community– do something about it! </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37</a:t>
            </a:fld>
            <a:endParaRPr lang="en-US" dirty="0"/>
          </a:p>
        </p:txBody>
      </p:sp>
    </p:spTree>
    <p:extLst>
      <p:ext uri="{BB962C8B-B14F-4D97-AF65-F5344CB8AC3E}">
        <p14:creationId xmlns:p14="http://schemas.microsoft.com/office/powerpoint/2010/main" val="2680369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Title: Thanks!</a:t>
            </a:r>
            <a:endParaRPr dirty="0"/>
          </a:p>
        </p:txBody>
      </p:sp>
    </p:spTree>
    <p:extLst>
      <p:ext uri="{BB962C8B-B14F-4D97-AF65-F5344CB8AC3E}">
        <p14:creationId xmlns:p14="http://schemas.microsoft.com/office/powerpoint/2010/main" val="5347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4</a:t>
            </a:fld>
            <a:endParaRPr lang="en-US" dirty="0"/>
          </a:p>
        </p:txBody>
      </p:sp>
    </p:spTree>
    <p:extLst>
      <p:ext uri="{BB962C8B-B14F-4D97-AF65-F5344CB8AC3E}">
        <p14:creationId xmlns:p14="http://schemas.microsoft.com/office/powerpoint/2010/main" val="41101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If no one else is going to do it– go for it! CILs can lobby if</a:t>
            </a:r>
            <a:r>
              <a:rPr lang="en-US" baseline="0" dirty="0" smtClean="0"/>
              <a:t> they use unrestricted funding– and as long as it stays within a percentage of your overall budget</a:t>
            </a:r>
            <a:endParaRPr lang="en-US" dirty="0" smtClean="0"/>
          </a:p>
          <a:p>
            <a:endParaRPr lang="en-US" dirty="0" smtClean="0"/>
          </a:p>
          <a:p>
            <a:r>
              <a:rPr lang="en-US" dirty="0" smtClean="0"/>
              <a:t>First time it was Too complexed–</a:t>
            </a:r>
            <a:r>
              <a:rPr lang="en-US" baseline="0" dirty="0" smtClean="0"/>
              <a:t> Senate amended the blind persons right to parent act to include all disabilities– weak law. The bill died on the senate floor</a:t>
            </a:r>
          </a:p>
          <a:p>
            <a:endParaRPr lang="en-US" baseline="0" dirty="0" smtClean="0"/>
          </a:p>
        </p:txBody>
      </p:sp>
      <p:sp>
        <p:nvSpPr>
          <p:cNvPr id="4" name="Slide Number Placeholder 3"/>
          <p:cNvSpPr>
            <a:spLocks noGrp="1"/>
          </p:cNvSpPr>
          <p:nvPr>
            <p:ph type="sldNum" sz="quarter" idx="10"/>
          </p:nvPr>
        </p:nvSpPr>
        <p:spPr/>
        <p:txBody>
          <a:bodyPr/>
          <a:lstStyle/>
          <a:p>
            <a:fld id="{E5EE4591-B841-F748-A492-D2DB6DA918AE}" type="slidenum">
              <a:rPr lang="en-US" smtClean="0"/>
              <a:t>5</a:t>
            </a:fld>
            <a:endParaRPr lang="en-US" dirty="0"/>
          </a:p>
        </p:txBody>
      </p:sp>
    </p:spTree>
    <p:extLst>
      <p:ext uri="{BB962C8B-B14F-4D97-AF65-F5344CB8AC3E}">
        <p14:creationId xmlns:p14="http://schemas.microsoft.com/office/powerpoint/2010/main" val="336388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Introduced</a:t>
            </a:r>
            <a:r>
              <a:rPr lang="en-US" baseline="0" dirty="0" smtClean="0"/>
              <a:t> in the House and had a Senate Companion bill. </a:t>
            </a:r>
          </a:p>
          <a:p>
            <a:endParaRPr lang="en-US" baseline="0" dirty="0" smtClean="0"/>
          </a:p>
          <a:p>
            <a:r>
              <a:rPr lang="en-US" baseline="0" dirty="0" smtClean="0"/>
              <a:t>We drafted the bill wit P&amp;A and DSS– </a:t>
            </a:r>
          </a:p>
          <a:p>
            <a:endParaRPr lang="en-US" baseline="0" dirty="0" smtClean="0"/>
          </a:p>
          <a:p>
            <a:r>
              <a:rPr lang="en-US" dirty="0" smtClean="0"/>
              <a:t>Discuss how we</a:t>
            </a:r>
            <a:r>
              <a:rPr lang="en-US" baseline="0" dirty="0" smtClean="0"/>
              <a:t> worked with DSS, DDC, and P&amp;A on this bill; Lots of different personalities between a CIL, P&amp;A and a Child Welfare Agency, DSS. DSS wanted to amend the bill to keep disabilities in the bill and remove “prohibits discrimination on basis of disability” language. </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6</a:t>
            </a:fld>
            <a:endParaRPr lang="en-US" dirty="0"/>
          </a:p>
        </p:txBody>
      </p:sp>
    </p:spTree>
    <p:extLst>
      <p:ext uri="{BB962C8B-B14F-4D97-AF65-F5344CB8AC3E}">
        <p14:creationId xmlns:p14="http://schemas.microsoft.com/office/powerpoint/2010/main" val="257859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5EE4591-B841-F748-A492-D2DB6DA918AE}" type="slidenum">
              <a:rPr lang="en-US" smtClean="0"/>
              <a:t>7</a:t>
            </a:fld>
            <a:endParaRPr lang="en-US" dirty="0"/>
          </a:p>
        </p:txBody>
      </p:sp>
    </p:spTree>
    <p:extLst>
      <p:ext uri="{BB962C8B-B14F-4D97-AF65-F5344CB8AC3E}">
        <p14:creationId xmlns:p14="http://schemas.microsoft.com/office/powerpoint/2010/main" val="415212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smtClean="0"/>
              <a:t>Title: Persons with Disabilities Right to Parent Act </a:t>
            </a:r>
            <a:r>
              <a:rPr lang="en-US" b="0" baseline="0" dirty="0" smtClean="0"/>
              <a:t> </a:t>
            </a:r>
            <a:r>
              <a:rPr lang="en-US" b="0" dirty="0" smtClean="0"/>
              <a:t>PASSED in May of 2017!! </a:t>
            </a:r>
          </a:p>
          <a:p>
            <a:r>
              <a:rPr lang="en-US" dirty="0" smtClean="0"/>
              <a:t>-- First Bill</a:t>
            </a:r>
          </a:p>
          <a:p>
            <a:endParaRPr lang="en-US" dirty="0" smtClean="0"/>
          </a:p>
          <a:p>
            <a:pPr marL="171450" indent="-171450">
              <a:buFontTx/>
              <a:buChar char="-"/>
            </a:pPr>
            <a:r>
              <a:rPr lang="en-US" dirty="0" smtClean="0"/>
              <a:t>Persons with Disabilities Right to Parent Act </a:t>
            </a:r>
          </a:p>
          <a:p>
            <a:pPr marL="171450" indent="-171450">
              <a:buFontTx/>
              <a:buChar char="-"/>
            </a:pPr>
            <a:r>
              <a:rPr lang="en-US" dirty="0" smtClean="0"/>
              <a:t>Opposition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5EE4591-B841-F748-A492-D2DB6DA918AE}" type="slidenum">
              <a:rPr lang="en-US" smtClean="0"/>
              <a:t>8</a:t>
            </a:fld>
            <a:endParaRPr lang="en-US" dirty="0"/>
          </a:p>
        </p:txBody>
      </p:sp>
    </p:spTree>
    <p:extLst>
      <p:ext uri="{BB962C8B-B14F-4D97-AF65-F5344CB8AC3E}">
        <p14:creationId xmlns:p14="http://schemas.microsoft.com/office/powerpoint/2010/main" val="606232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77A58-208A-4D4F-B21E-6E8C13C908E7}" type="slidenum">
              <a:rPr lang="en-US" smtClean="0"/>
              <a:t>9</a:t>
            </a:fld>
            <a:endParaRPr lang="en-US" dirty="0"/>
          </a:p>
        </p:txBody>
      </p:sp>
    </p:spTree>
    <p:extLst>
      <p:ext uri="{BB962C8B-B14F-4D97-AF65-F5344CB8AC3E}">
        <p14:creationId xmlns:p14="http://schemas.microsoft.com/office/powerpoint/2010/main" val="170580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E016143-E03C-4CFD-AFDC-14E5BDEA754C}" type="datetimeFigureOut">
              <a:rPr lang="en-US" smtClean="0"/>
              <a:t>10/19/2017</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65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3471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73966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012325" y="2960550"/>
            <a:ext cx="5445899" cy="2405700"/>
          </a:xfrm>
          <a:prstGeom prst="rect">
            <a:avLst/>
          </a:prstGeom>
        </p:spPr>
        <p:txBody>
          <a:bodyPr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endParaRPr/>
          </a:p>
        </p:txBody>
      </p:sp>
      <p:sp>
        <p:nvSpPr>
          <p:cNvPr id="10" name="Shape 10"/>
          <p:cNvSpPr/>
          <p:nvPr/>
        </p:nvSpPr>
        <p:spPr>
          <a:xfrm>
            <a:off x="6208125" y="5619450"/>
            <a:ext cx="2250000" cy="137699"/>
          </a:xfrm>
          <a:prstGeom prst="rect">
            <a:avLst/>
          </a:prstGeom>
          <a:solidFill>
            <a:srgbClr val="4ECDC4"/>
          </a:solidFill>
          <a:ln>
            <a:noFill/>
          </a:ln>
        </p:spPr>
        <p:txBody>
          <a:bodyPr lIns="91425" tIns="91425" rIns="91425" bIns="91425" anchor="ctr" anchorCtr="0">
            <a:noAutofit/>
          </a:bodyPr>
          <a:lstStyle/>
          <a:p>
            <a:pPr lvl="0">
              <a:spcBef>
                <a:spcPts val="0"/>
              </a:spcBef>
              <a:buNone/>
            </a:pPr>
            <a:endParaRPr dirty="0"/>
          </a:p>
        </p:txBody>
      </p:sp>
    </p:spTree>
    <p:extLst>
      <p:ext uri="{BB962C8B-B14F-4D97-AF65-F5344CB8AC3E}">
        <p14:creationId xmlns:p14="http://schemas.microsoft.com/office/powerpoint/2010/main" val="175414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981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smtClean="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36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528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smtClean="0"/>
              <a:t>10/19/2017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5413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671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10/19/2017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798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smtClean="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620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smtClean="0"/>
              <a:t>10/19/2017</a:t>
            </a:fld>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6626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F464"/>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0E59FD0C-5451-4CA0-86AF-E70AE3279989}" type="datetimeFigureOut">
              <a:rPr lang="en-US" smtClean="0"/>
              <a:t>10/19/2017</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3976960"/>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Lst>
  <p:hf sldNum="0"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ocrportal.hhs.gov/ocr/portal/lobby.jsf" TargetMode="External"/><Relationship Id="rId4" Type="http://schemas.openxmlformats.org/officeDocument/2006/relationships/hyperlink" Target="http://www.ada.gov/filing_complaint.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wanUzdrr8PE"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8" name="Content Placeholder 3" descr="Photo of a couple holding a sign stating: My 6 kids are glad I'm their mom!" title="Couple Pho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672" y="3164305"/>
            <a:ext cx="3340489" cy="273454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 name="Shape 53"/>
          <p:cNvSpPr txBox="1">
            <a:spLocks noGrp="1"/>
          </p:cNvSpPr>
          <p:nvPr>
            <p:ph type="ctrTitle"/>
          </p:nvPr>
        </p:nvSpPr>
        <p:spPr>
          <a:xfrm>
            <a:off x="557940" y="4745112"/>
            <a:ext cx="4854732" cy="543031"/>
          </a:xfrm>
          <a:prstGeom prst="rect">
            <a:avLst/>
          </a:prstGeom>
        </p:spPr>
        <p:txBody>
          <a:bodyPr lIns="91425" tIns="91425" rIns="91425" bIns="91425" anchor="b" anchorCtr="0">
            <a:noAutofit/>
          </a:bodyPr>
          <a:lstStyle/>
          <a:p>
            <a:pPr lvl="0" algn="ctr">
              <a:spcAft>
                <a:spcPts val="7800"/>
              </a:spcAft>
            </a:pPr>
            <a:r>
              <a:rPr lang="en-US" sz="3500" b="1" dirty="0"/>
              <a:t>CIL Services for Parents WITH Disabilities</a:t>
            </a:r>
            <a:endParaRPr lang="en" sz="3500" b="1" dirty="0">
              <a:solidFill>
                <a:schemeClr val="bg2">
                  <a:lumMod val="50000"/>
                </a:schemeClr>
              </a:solidFill>
            </a:endParaRPr>
          </a:p>
        </p:txBody>
      </p:sp>
      <p:pic>
        <p:nvPicPr>
          <p:cNvPr id="3" name="Picture 2" descr="Logo for Able SC feautring the tag line: independent living for all." title="Able SC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7678" y="242182"/>
            <a:ext cx="2788297" cy="2621833"/>
          </a:xfrm>
          <a:prstGeom prst="rect">
            <a:avLst/>
          </a:prstGeom>
        </p:spPr>
      </p:pic>
    </p:spTree>
    <p:extLst>
      <p:ext uri="{BB962C8B-B14F-4D97-AF65-F5344CB8AC3E}">
        <p14:creationId xmlns:p14="http://schemas.microsoft.com/office/powerpoint/2010/main" val="724579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a:xfrm>
            <a:off x="573436" y="1295400"/>
            <a:ext cx="7554564" cy="5080000"/>
          </a:xfrm>
        </p:spPr>
        <p:txBody>
          <a:bodyPr>
            <a:noAutofit/>
          </a:bodyPr>
          <a:lstStyle/>
          <a:p>
            <a:r>
              <a:rPr lang="en-US" sz="2200" dirty="0">
                <a:solidFill>
                  <a:schemeClr val="tx1">
                    <a:lumMod val="65000"/>
                    <a:lumOff val="35000"/>
                  </a:schemeClr>
                </a:solidFill>
              </a:rPr>
              <a:t>Removal rates of parents with psychiatric disabilities are as high as 70-80%</a:t>
            </a:r>
          </a:p>
          <a:p>
            <a:r>
              <a:rPr lang="en-US" sz="2200" dirty="0">
                <a:solidFill>
                  <a:schemeClr val="tx1">
                    <a:lumMod val="65000"/>
                    <a:lumOff val="35000"/>
                  </a:schemeClr>
                </a:solidFill>
              </a:rPr>
              <a:t>Removal rates of parents with intellectual disabilities are as high as 80%</a:t>
            </a:r>
          </a:p>
          <a:p>
            <a:r>
              <a:rPr lang="en-US" sz="2200" dirty="0">
                <a:solidFill>
                  <a:schemeClr val="tx1">
                    <a:lumMod val="65000"/>
                    <a:lumOff val="35000"/>
                  </a:schemeClr>
                </a:solidFill>
              </a:rPr>
              <a:t>Extremely high removal rates and loss of parental rights for parents with sensory or physical disabilities </a:t>
            </a:r>
          </a:p>
          <a:p>
            <a:r>
              <a:rPr lang="en-US" sz="2200" dirty="0">
                <a:solidFill>
                  <a:schemeClr val="tx1">
                    <a:lumMod val="65000"/>
                    <a:lumOff val="35000"/>
                  </a:schemeClr>
                </a:solidFill>
              </a:rPr>
              <a:t>More than two-thirds of dependency statutes include disability as grounds for termination of parental rights (TPR) </a:t>
            </a:r>
          </a:p>
          <a:p>
            <a:r>
              <a:rPr lang="en-US" sz="2200" dirty="0">
                <a:solidFill>
                  <a:schemeClr val="tx1">
                    <a:lumMod val="65000"/>
                    <a:lumOff val="35000"/>
                  </a:schemeClr>
                </a:solidFill>
              </a:rPr>
              <a:t>In every state, disability may be considered when determining the best interest of a child for purposes of a custody determination in family or dependency court</a:t>
            </a:r>
          </a:p>
          <a:p>
            <a:endParaRPr lang="en-US" sz="2200" dirty="0">
              <a:solidFill>
                <a:schemeClr val="tx1">
                  <a:lumMod val="65000"/>
                  <a:lumOff val="35000"/>
                </a:schemeClr>
              </a:solidFill>
            </a:endParaRPr>
          </a:p>
        </p:txBody>
      </p:sp>
      <p:sp>
        <p:nvSpPr>
          <p:cNvPr id="2" name="Title 1"/>
          <p:cNvSpPr>
            <a:spLocks noGrp="1"/>
          </p:cNvSpPr>
          <p:nvPr>
            <p:ph type="title"/>
          </p:nvPr>
        </p:nvSpPr>
        <p:spPr>
          <a:xfrm>
            <a:off x="192506" y="325464"/>
            <a:ext cx="7935494" cy="1173136"/>
          </a:xfrm>
        </p:spPr>
        <p:txBody>
          <a:bodyPr>
            <a:normAutofit fontScale="90000"/>
          </a:bodyPr>
          <a:lstStyle/>
          <a:p>
            <a:pPr algn="ctr"/>
            <a:r>
              <a:rPr lang="en-US" sz="4800" b="1" dirty="0"/>
              <a:t>Parenting with a Disability Today</a:t>
            </a:r>
          </a:p>
        </p:txBody>
      </p:sp>
    </p:spTree>
    <p:extLst>
      <p:ext uri="{BB962C8B-B14F-4D97-AF65-F5344CB8AC3E}">
        <p14:creationId xmlns:p14="http://schemas.microsoft.com/office/powerpoint/2010/main" val="941410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pic>
        <p:nvPicPr>
          <p:cNvPr id="10" name="Picture 9" descr="Photo of a young couple posing together." title="Couple Pho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44164" y="3698726"/>
            <a:ext cx="2202349" cy="2757896"/>
          </a:xfrm>
          <a:prstGeom prst="rect">
            <a:avLst/>
          </a:prstGeom>
        </p:spPr>
      </p:pic>
      <p:sp>
        <p:nvSpPr>
          <p:cNvPr id="5" name="Content Placeholder 2"/>
          <p:cNvSpPr>
            <a:spLocks noGrp="1"/>
          </p:cNvSpPr>
          <p:nvPr>
            <p:ph idx="1"/>
          </p:nvPr>
        </p:nvSpPr>
        <p:spPr>
          <a:xfrm>
            <a:off x="478726" y="1302934"/>
            <a:ext cx="7010400" cy="5080000"/>
          </a:xfrm>
        </p:spPr>
        <p:txBody>
          <a:bodyPr>
            <a:normAutofit/>
          </a:bodyPr>
          <a:lstStyle/>
          <a:p>
            <a:r>
              <a:rPr lang="en-US" sz="2200" dirty="0">
                <a:solidFill>
                  <a:schemeClr val="tx1">
                    <a:lumMod val="65000"/>
                    <a:lumOff val="35000"/>
                  </a:schemeClr>
                </a:solidFill>
              </a:rPr>
              <a:t>Parents with disabilities are more likely to lose custody of their children after divorce</a:t>
            </a:r>
          </a:p>
          <a:p>
            <a:r>
              <a:rPr lang="en-US" sz="2200" dirty="0">
                <a:solidFill>
                  <a:schemeClr val="tx1">
                    <a:lumMod val="65000"/>
                    <a:lumOff val="35000"/>
                  </a:schemeClr>
                </a:solidFill>
              </a:rPr>
              <a:t>Prospective adoptive parents with disabilities regularly encounter barriers erected by discrimination and bias</a:t>
            </a:r>
          </a:p>
          <a:p>
            <a:r>
              <a:rPr lang="en-US" sz="2200" dirty="0">
                <a:solidFill>
                  <a:schemeClr val="tx1">
                    <a:lumMod val="65000"/>
                    <a:lumOff val="35000"/>
                  </a:schemeClr>
                </a:solidFill>
              </a:rPr>
              <a:t>People with disabilities face significant barriers to receiving assisted reproductive technologies</a:t>
            </a:r>
          </a:p>
        </p:txBody>
      </p:sp>
      <p:sp>
        <p:nvSpPr>
          <p:cNvPr id="2" name="Title 1"/>
          <p:cNvSpPr>
            <a:spLocks noGrp="1"/>
          </p:cNvSpPr>
          <p:nvPr>
            <p:ph type="title"/>
          </p:nvPr>
        </p:nvSpPr>
        <p:spPr>
          <a:xfrm>
            <a:off x="354739" y="231614"/>
            <a:ext cx="8789261" cy="1320800"/>
          </a:xfrm>
        </p:spPr>
        <p:txBody>
          <a:bodyPr>
            <a:normAutofit fontScale="90000"/>
          </a:bodyPr>
          <a:lstStyle/>
          <a:p>
            <a:r>
              <a:rPr lang="en-US" sz="4800" b="1" dirty="0"/>
              <a:t>Parenting with a Disability Today</a:t>
            </a:r>
          </a:p>
        </p:txBody>
      </p:sp>
    </p:spTree>
    <p:extLst>
      <p:ext uri="{BB962C8B-B14F-4D97-AF65-F5344CB8AC3E}">
        <p14:creationId xmlns:p14="http://schemas.microsoft.com/office/powerpoint/2010/main" val="1258954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5" name="TextBox 4"/>
          <p:cNvSpPr txBox="1"/>
          <p:nvPr/>
        </p:nvSpPr>
        <p:spPr>
          <a:xfrm>
            <a:off x="309966" y="5728881"/>
            <a:ext cx="7646918" cy="666977"/>
          </a:xfrm>
          <a:prstGeom prst="rect">
            <a:avLst/>
          </a:prstGeom>
          <a:noFill/>
        </p:spPr>
        <p:txBody>
          <a:bodyPr wrap="square" rtlCol="0">
            <a:spAutoFit/>
          </a:bodyPr>
          <a:lstStyle/>
          <a:p>
            <a:r>
              <a:rPr lang="en-US" sz="1867" dirty="0">
                <a:solidFill>
                  <a:schemeClr val="tx1">
                    <a:lumMod val="65000"/>
                    <a:lumOff val="35000"/>
                  </a:schemeClr>
                </a:solidFill>
              </a:rPr>
              <a:t>Source: Kaye, H. Steven. (2012).  </a:t>
            </a:r>
            <a:r>
              <a:rPr lang="en-US" sz="1867" i="1" dirty="0">
                <a:solidFill>
                  <a:schemeClr val="tx1">
                    <a:lumMod val="65000"/>
                    <a:lumOff val="35000"/>
                  </a:schemeClr>
                </a:solidFill>
              </a:rPr>
              <a:t>Current Demographics of Parents with Disabilities in the U.S.</a:t>
            </a:r>
            <a:r>
              <a:rPr lang="en-US" sz="1867" dirty="0">
                <a:solidFill>
                  <a:schemeClr val="tx1">
                    <a:lumMod val="65000"/>
                    <a:lumOff val="35000"/>
                  </a:schemeClr>
                </a:solidFill>
              </a:rPr>
              <a:t> Berkeley, CA: Through the Looking Glass.</a:t>
            </a:r>
          </a:p>
        </p:txBody>
      </p:sp>
      <p:sp>
        <p:nvSpPr>
          <p:cNvPr id="3" name="Content Placeholder 2"/>
          <p:cNvSpPr>
            <a:spLocks noGrp="1"/>
          </p:cNvSpPr>
          <p:nvPr>
            <p:ph idx="1"/>
          </p:nvPr>
        </p:nvSpPr>
        <p:spPr>
          <a:xfrm>
            <a:off x="635084" y="1625572"/>
            <a:ext cx="6912591" cy="3833177"/>
          </a:xfrm>
        </p:spPr>
        <p:txBody>
          <a:bodyPr>
            <a:noAutofit/>
          </a:bodyPr>
          <a:lstStyle/>
          <a:p>
            <a:r>
              <a:rPr lang="en-US" sz="2200" dirty="0">
                <a:solidFill>
                  <a:schemeClr val="tx1">
                    <a:lumMod val="65000"/>
                    <a:lumOff val="35000"/>
                  </a:schemeClr>
                </a:solidFill>
              </a:rPr>
              <a:t>At least 4.1 million parents with reported disabilities in the United States have children under age 18; meaning that at least 6.2 percent of American parents who have children under age 18 have at least one reported disability.</a:t>
            </a:r>
          </a:p>
          <a:p>
            <a:r>
              <a:rPr lang="en-US" sz="2200" dirty="0">
                <a:solidFill>
                  <a:schemeClr val="tx1">
                    <a:lumMod val="65000"/>
                    <a:lumOff val="35000"/>
                  </a:schemeClr>
                </a:solidFill>
              </a:rPr>
              <a:t>Estimates indicate 6.1 million children in the U.S. have parents with disabilities – Nearly 1 in 10, almost 10% of the population.</a:t>
            </a:r>
          </a:p>
          <a:p>
            <a:endParaRPr lang="en-US" sz="2667" dirty="0">
              <a:solidFill>
                <a:schemeClr val="tx1">
                  <a:lumMod val="65000"/>
                  <a:lumOff val="35000"/>
                </a:schemeClr>
              </a:solidFill>
            </a:endParaRPr>
          </a:p>
        </p:txBody>
      </p:sp>
      <p:sp>
        <p:nvSpPr>
          <p:cNvPr id="2" name="Title 1"/>
          <p:cNvSpPr>
            <a:spLocks noGrp="1"/>
          </p:cNvSpPr>
          <p:nvPr>
            <p:ph type="title"/>
          </p:nvPr>
        </p:nvSpPr>
        <p:spPr>
          <a:xfrm>
            <a:off x="433952" y="241949"/>
            <a:ext cx="7522931" cy="1334487"/>
          </a:xfrm>
        </p:spPr>
        <p:txBody>
          <a:bodyPr>
            <a:normAutofit/>
          </a:bodyPr>
          <a:lstStyle/>
          <a:p>
            <a:r>
              <a:rPr lang="en-US" sz="4267" b="1" dirty="0"/>
              <a:t>Who are Parents with Disabilities and Their Children?</a:t>
            </a:r>
          </a:p>
        </p:txBody>
      </p:sp>
    </p:spTree>
    <p:extLst>
      <p:ext uri="{BB962C8B-B14F-4D97-AF65-F5344CB8AC3E}">
        <p14:creationId xmlns:p14="http://schemas.microsoft.com/office/powerpoint/2010/main" val="622832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a:xfrm>
            <a:off x="453917" y="967353"/>
            <a:ext cx="8070152" cy="5410200"/>
          </a:xfrm>
        </p:spPr>
        <p:txBody>
          <a:bodyPr>
            <a:noAutofit/>
          </a:bodyPr>
          <a:lstStyle/>
          <a:p>
            <a:pPr marL="34290" indent="0">
              <a:buNone/>
            </a:pPr>
            <a:r>
              <a:rPr lang="en-US" sz="2800" dirty="0">
                <a:solidFill>
                  <a:schemeClr val="tx1">
                    <a:lumMod val="65000"/>
                    <a:lumOff val="35000"/>
                  </a:schemeClr>
                </a:solidFill>
              </a:rPr>
              <a:t>Recurring barriers include</a:t>
            </a:r>
            <a:r>
              <a:rPr lang="en-US" sz="2800" dirty="0" smtClean="0">
                <a:solidFill>
                  <a:schemeClr val="tx1">
                    <a:lumMod val="65000"/>
                    <a:lumOff val="35000"/>
                  </a:schemeClr>
                </a:solidFill>
              </a:rPr>
              <a:t>:</a:t>
            </a:r>
            <a:endParaRPr lang="en-US" sz="2800" dirty="0">
              <a:solidFill>
                <a:schemeClr val="tx1">
                  <a:lumMod val="65000"/>
                  <a:lumOff val="35000"/>
                </a:schemeClr>
              </a:solidFill>
            </a:endParaRPr>
          </a:p>
          <a:p>
            <a:pPr lvl="1"/>
            <a:r>
              <a:rPr lang="en-US" sz="2800" dirty="0">
                <a:solidFill>
                  <a:schemeClr val="tx1">
                    <a:lumMod val="65000"/>
                    <a:lumOff val="35000"/>
                  </a:schemeClr>
                </a:solidFill>
              </a:rPr>
              <a:t>State statutes that include disability as grounds for TPR</a:t>
            </a:r>
          </a:p>
          <a:p>
            <a:pPr lvl="1"/>
            <a:r>
              <a:rPr lang="en-US" sz="2800" dirty="0">
                <a:solidFill>
                  <a:schemeClr val="tx1">
                    <a:lumMod val="65000"/>
                    <a:lumOff val="35000"/>
                  </a:schemeClr>
                </a:solidFill>
              </a:rPr>
              <a:t>Perceived limits on the application of the ADA, especially at the termination phase</a:t>
            </a:r>
          </a:p>
          <a:p>
            <a:pPr lvl="1"/>
            <a:r>
              <a:rPr lang="en-US" sz="2800" dirty="0">
                <a:solidFill>
                  <a:schemeClr val="tx1">
                    <a:lumMod val="65000"/>
                    <a:lumOff val="35000"/>
                  </a:schemeClr>
                </a:solidFill>
              </a:rPr>
              <a:t>Bias and speculation</a:t>
            </a:r>
          </a:p>
          <a:p>
            <a:pPr lvl="1"/>
            <a:r>
              <a:rPr lang="en-US" sz="2800" dirty="0">
                <a:solidFill>
                  <a:schemeClr val="tx1">
                    <a:lumMod val="65000"/>
                    <a:lumOff val="35000"/>
                  </a:schemeClr>
                </a:solidFill>
              </a:rPr>
              <a:t>A lack of training regarding parents with disabilities </a:t>
            </a:r>
          </a:p>
          <a:p>
            <a:pPr lvl="1"/>
            <a:r>
              <a:rPr lang="en-US" sz="2800" dirty="0">
                <a:solidFill>
                  <a:schemeClr val="tx1">
                    <a:lumMod val="65000"/>
                    <a:lumOff val="35000"/>
                  </a:schemeClr>
                </a:solidFill>
              </a:rPr>
              <a:t>Not understanding resources</a:t>
            </a:r>
          </a:p>
          <a:p>
            <a:pPr lvl="1"/>
            <a:r>
              <a:rPr lang="en-US" sz="2800" dirty="0">
                <a:solidFill>
                  <a:schemeClr val="tx1">
                    <a:lumMod val="65000"/>
                    <a:lumOff val="35000"/>
                  </a:schemeClr>
                </a:solidFill>
              </a:rPr>
              <a:t>Parents with disabilities are unaware of their rights</a:t>
            </a:r>
          </a:p>
        </p:txBody>
      </p:sp>
      <p:sp>
        <p:nvSpPr>
          <p:cNvPr id="2" name="Title 1"/>
          <p:cNvSpPr>
            <a:spLocks noGrp="1"/>
          </p:cNvSpPr>
          <p:nvPr>
            <p:ph type="title"/>
          </p:nvPr>
        </p:nvSpPr>
        <p:spPr>
          <a:xfrm>
            <a:off x="216568" y="39255"/>
            <a:ext cx="8307502" cy="1143000"/>
          </a:xfrm>
        </p:spPr>
        <p:txBody>
          <a:bodyPr>
            <a:noAutofit/>
          </a:bodyPr>
          <a:lstStyle/>
          <a:p>
            <a:r>
              <a:rPr lang="en-US" sz="3733" b="1" dirty="0"/>
              <a:t>Overall Barriers</a:t>
            </a:r>
          </a:p>
        </p:txBody>
      </p:sp>
    </p:spTree>
    <p:extLst>
      <p:ext uri="{BB962C8B-B14F-4D97-AF65-F5344CB8AC3E}">
        <p14:creationId xmlns:p14="http://schemas.microsoft.com/office/powerpoint/2010/main" val="657740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NLY 14 states do not consider ANY disability when terminating parental rights&#10;"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8" name="Content Placeholder 7"/>
          <p:cNvSpPr>
            <a:spLocks noGrp="1"/>
          </p:cNvSpPr>
          <p:nvPr>
            <p:ph idx="1"/>
          </p:nvPr>
        </p:nvSpPr>
        <p:spPr>
          <a:xfrm>
            <a:off x="859237" y="1584789"/>
            <a:ext cx="7404653" cy="4038600"/>
          </a:xfrm>
        </p:spPr>
        <p:txBody>
          <a:bodyPr>
            <a:noAutofit/>
          </a:bodyPr>
          <a:lstStyle/>
          <a:p>
            <a:r>
              <a:rPr lang="en-US" sz="1600" dirty="0" smtClean="0"/>
              <a:t>Arkansas</a:t>
            </a:r>
          </a:p>
          <a:p>
            <a:r>
              <a:rPr lang="en-US" sz="1600" dirty="0" smtClean="0"/>
              <a:t>California</a:t>
            </a:r>
          </a:p>
          <a:p>
            <a:r>
              <a:rPr lang="en-US" sz="1600" dirty="0" smtClean="0"/>
              <a:t>Idaho</a:t>
            </a:r>
          </a:p>
          <a:p>
            <a:r>
              <a:rPr lang="en-US" sz="1600" dirty="0" smtClean="0"/>
              <a:t>Illinois</a:t>
            </a:r>
          </a:p>
          <a:p>
            <a:r>
              <a:rPr lang="en-US" sz="1600" dirty="0" smtClean="0"/>
              <a:t>Kansas</a:t>
            </a:r>
          </a:p>
          <a:p>
            <a:r>
              <a:rPr lang="en-US" sz="1600" dirty="0" smtClean="0"/>
              <a:t>Maryland</a:t>
            </a:r>
          </a:p>
          <a:p>
            <a:r>
              <a:rPr lang="en-US" sz="1600" dirty="0" smtClean="0"/>
              <a:t>Missouri</a:t>
            </a:r>
          </a:p>
          <a:p>
            <a:r>
              <a:rPr lang="en-US" sz="1600" dirty="0" smtClean="0"/>
              <a:t>Oregon</a:t>
            </a:r>
          </a:p>
          <a:p>
            <a:r>
              <a:rPr lang="en-US" sz="1600" dirty="0" smtClean="0"/>
              <a:t>Rhode Island</a:t>
            </a:r>
          </a:p>
          <a:p>
            <a:r>
              <a:rPr lang="en-US" sz="1600" dirty="0" smtClean="0"/>
              <a:t>South Carolina (ah, yes!)</a:t>
            </a:r>
          </a:p>
          <a:p>
            <a:r>
              <a:rPr lang="en-US" sz="1600" dirty="0" smtClean="0"/>
              <a:t>Tennessee</a:t>
            </a:r>
          </a:p>
          <a:p>
            <a:r>
              <a:rPr lang="en-US" sz="1600" dirty="0" smtClean="0"/>
              <a:t>Utah</a:t>
            </a:r>
          </a:p>
          <a:p>
            <a:r>
              <a:rPr lang="en-US" sz="1600" dirty="0" smtClean="0"/>
              <a:t>Vermont</a:t>
            </a:r>
          </a:p>
          <a:p>
            <a:r>
              <a:rPr lang="en-US" sz="1600" dirty="0" smtClean="0"/>
              <a:t>West Virginia </a:t>
            </a:r>
            <a:endParaRPr lang="en-US" sz="1600" dirty="0"/>
          </a:p>
        </p:txBody>
      </p:sp>
      <p:sp>
        <p:nvSpPr>
          <p:cNvPr id="5" name="Title 4"/>
          <p:cNvSpPr>
            <a:spLocks noGrp="1"/>
          </p:cNvSpPr>
          <p:nvPr>
            <p:ph type="title"/>
          </p:nvPr>
        </p:nvSpPr>
        <p:spPr/>
        <p:txBody>
          <a:bodyPr>
            <a:normAutofit fontScale="90000"/>
          </a:bodyPr>
          <a:lstStyle/>
          <a:p>
            <a:pPr algn="ctr"/>
            <a:r>
              <a:rPr lang="en-US" sz="3600" dirty="0"/>
              <a:t>ONLY</a:t>
            </a:r>
            <a:r>
              <a:rPr lang="en-US" sz="5300" dirty="0"/>
              <a:t> </a:t>
            </a:r>
            <a:r>
              <a:rPr lang="en-US" sz="5300" u="sng" dirty="0"/>
              <a:t>14</a:t>
            </a:r>
            <a:r>
              <a:rPr lang="en-US" sz="5300" dirty="0"/>
              <a:t> </a:t>
            </a:r>
            <a:r>
              <a:rPr lang="en-US" sz="3600" dirty="0"/>
              <a:t>states do not consider ANY disability when terminating parental rights</a:t>
            </a:r>
            <a:r>
              <a:rPr lang="en-US" dirty="0"/>
              <a:t/>
            </a:r>
            <a:br>
              <a:rPr lang="en-US" dirty="0"/>
            </a:br>
            <a:endParaRPr lang="en-US" dirty="0"/>
          </a:p>
        </p:txBody>
      </p:sp>
    </p:spTree>
    <p:extLst>
      <p:ext uri="{BB962C8B-B14F-4D97-AF65-F5344CB8AC3E}">
        <p14:creationId xmlns:p14="http://schemas.microsoft.com/office/powerpoint/2010/main" val="1603270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LY 14 states do not consider ANY disability when terminating parental rights&#10;"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pic>
        <p:nvPicPr>
          <p:cNvPr id="4098" name="Picture 2" descr="Photo of the signing of ther Americans with Disabilities Act" title="Group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305" y="3601681"/>
            <a:ext cx="4248291" cy="2438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1115878" y="1600200"/>
            <a:ext cx="6807201" cy="5257800"/>
          </a:xfrm>
        </p:spPr>
        <p:txBody>
          <a:bodyPr>
            <a:normAutofit/>
          </a:bodyPr>
          <a:lstStyle/>
          <a:p>
            <a:r>
              <a:rPr lang="en-US" sz="2200" dirty="0">
                <a:solidFill>
                  <a:schemeClr val="tx1">
                    <a:lumMod val="65000"/>
                    <a:lumOff val="35000"/>
                  </a:schemeClr>
                </a:solidFill>
              </a:rPr>
              <a:t>Both the ADA and Section 504 of the Rehabilitation Act (for agencies receiving federal funding) apply to the child welfare system. </a:t>
            </a:r>
          </a:p>
          <a:p>
            <a:r>
              <a:rPr lang="en-US" sz="2200" dirty="0">
                <a:solidFill>
                  <a:schemeClr val="tx1">
                    <a:lumMod val="65000"/>
                    <a:lumOff val="35000"/>
                  </a:schemeClr>
                </a:solidFill>
              </a:rPr>
              <a:t>The ADA was passed with the intent of ensuring “full and equal opportunity” for Americans with disabilities.</a:t>
            </a:r>
          </a:p>
        </p:txBody>
      </p:sp>
      <p:sp>
        <p:nvSpPr>
          <p:cNvPr id="2" name="Title 1"/>
          <p:cNvSpPr>
            <a:spLocks noGrp="1"/>
          </p:cNvSpPr>
          <p:nvPr>
            <p:ph type="title"/>
          </p:nvPr>
        </p:nvSpPr>
        <p:spPr>
          <a:xfrm>
            <a:off x="278154" y="493295"/>
            <a:ext cx="8024741" cy="1143000"/>
          </a:xfrm>
        </p:spPr>
        <p:txBody>
          <a:bodyPr>
            <a:normAutofit/>
          </a:bodyPr>
          <a:lstStyle/>
          <a:p>
            <a:r>
              <a:rPr lang="en-US" sz="4800" b="1" dirty="0"/>
              <a:t>Disability Law &amp; Child Welfare</a:t>
            </a:r>
          </a:p>
        </p:txBody>
      </p:sp>
    </p:spTree>
    <p:extLst>
      <p:ext uri="{BB962C8B-B14F-4D97-AF65-F5344CB8AC3E}">
        <p14:creationId xmlns:p14="http://schemas.microsoft.com/office/powerpoint/2010/main" val="1707468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10;"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a:xfrm>
            <a:off x="187490" y="2569705"/>
            <a:ext cx="8596668" cy="4876800"/>
          </a:xfrm>
        </p:spPr>
        <p:txBody>
          <a:bodyPr>
            <a:noAutofit/>
          </a:bodyPr>
          <a:lstStyle/>
          <a:p>
            <a:r>
              <a:rPr lang="en-US" sz="2200" dirty="0">
                <a:solidFill>
                  <a:schemeClr val="tx1">
                    <a:lumMod val="65000"/>
                    <a:lumOff val="35000"/>
                  </a:schemeClr>
                </a:solidFill>
              </a:rPr>
              <a:t>“No otherwise qualified individual with a disability in the United States…shall, solely by reason of her or his disability, be excluded from participation in, be denied the benefits of, or be subjected to discrimination under </a:t>
            </a:r>
            <a:r>
              <a:rPr lang="en-US" sz="2200" b="1" dirty="0">
                <a:solidFill>
                  <a:schemeClr val="accent1"/>
                </a:solidFill>
              </a:rPr>
              <a:t>any program or activity receiving Federal financial assistance</a:t>
            </a:r>
            <a:r>
              <a:rPr lang="en-US" sz="2200" dirty="0">
                <a:solidFill>
                  <a:schemeClr val="tx1">
                    <a:lumMod val="65000"/>
                    <a:lumOff val="35000"/>
                  </a:schemeClr>
                </a:solidFill>
              </a:rPr>
              <a:t>…” 29 U.S.C. § 794(a). </a:t>
            </a:r>
          </a:p>
        </p:txBody>
      </p:sp>
      <p:sp>
        <p:nvSpPr>
          <p:cNvPr id="2" name="Title 1"/>
          <p:cNvSpPr>
            <a:spLocks noGrp="1"/>
          </p:cNvSpPr>
          <p:nvPr>
            <p:ph type="title"/>
          </p:nvPr>
        </p:nvSpPr>
        <p:spPr>
          <a:xfrm>
            <a:off x="796155" y="423813"/>
            <a:ext cx="7890645" cy="1320800"/>
          </a:xfrm>
        </p:spPr>
        <p:txBody>
          <a:bodyPr>
            <a:noAutofit/>
          </a:bodyPr>
          <a:lstStyle/>
          <a:p>
            <a:r>
              <a:rPr lang="en-US" sz="4267" b="1" dirty="0"/>
              <a:t>Rehabilitation Act (Section 504) – 29 U.S.C. § 794 </a:t>
            </a:r>
          </a:p>
        </p:txBody>
      </p:sp>
    </p:spTree>
    <p:extLst>
      <p:ext uri="{BB962C8B-B14F-4D97-AF65-F5344CB8AC3E}">
        <p14:creationId xmlns:p14="http://schemas.microsoft.com/office/powerpoint/2010/main" val="1227044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sz="half" idx="1"/>
          </p:nvPr>
        </p:nvSpPr>
        <p:spPr>
          <a:xfrm>
            <a:off x="723526" y="1614135"/>
            <a:ext cx="7645559" cy="3969129"/>
          </a:xfrm>
        </p:spPr>
        <p:txBody>
          <a:bodyPr>
            <a:noAutofit/>
          </a:bodyPr>
          <a:lstStyle/>
          <a:p>
            <a:r>
              <a:rPr lang="en-US" sz="2200" dirty="0">
                <a:solidFill>
                  <a:schemeClr val="tx1">
                    <a:lumMod val="65000"/>
                    <a:lumOff val="35000"/>
                  </a:schemeClr>
                </a:solidFill>
              </a:rPr>
              <a:t>Title II applies to public entities, which include state and local governments, and their departments and agencies  42 U.S.C. § 12131(1) </a:t>
            </a:r>
          </a:p>
          <a:p>
            <a:r>
              <a:rPr lang="en-US" sz="2200" dirty="0">
                <a:solidFill>
                  <a:schemeClr val="tx1">
                    <a:lumMod val="65000"/>
                    <a:lumOff val="35000"/>
                  </a:schemeClr>
                </a:solidFill>
              </a:rPr>
              <a:t>Accordingly, the child welfare system must comply with Title II’s mandate: “No qualified individual with a disability shall, by reason of such disability, be excluded from participation in or be denied the benefits of the services, programs, or activities of a public entity, or be subjected to discrimination by any such entity.” </a:t>
            </a:r>
            <a:r>
              <a:rPr lang="fr-FR" sz="2200" dirty="0">
                <a:solidFill>
                  <a:schemeClr val="tx1">
                    <a:lumMod val="65000"/>
                    <a:lumOff val="35000"/>
                  </a:schemeClr>
                </a:solidFill>
              </a:rPr>
              <a:t>42 U.S.C. § 12131 </a:t>
            </a:r>
            <a:r>
              <a:rPr lang="fr-FR" sz="2200" i="1" dirty="0">
                <a:solidFill>
                  <a:schemeClr val="tx1">
                    <a:lumMod val="65000"/>
                    <a:lumOff val="35000"/>
                  </a:schemeClr>
                </a:solidFill>
              </a:rPr>
              <a:t>et seq</a:t>
            </a:r>
            <a:r>
              <a:rPr lang="fr-FR" sz="2200" dirty="0">
                <a:solidFill>
                  <a:schemeClr val="tx1">
                    <a:lumMod val="65000"/>
                    <a:lumOff val="35000"/>
                  </a:schemeClr>
                </a:solidFill>
              </a:rPr>
              <a:t>.</a:t>
            </a:r>
            <a:r>
              <a:rPr lang="en-US" sz="2200" dirty="0">
                <a:solidFill>
                  <a:schemeClr val="tx1">
                    <a:lumMod val="65000"/>
                    <a:lumOff val="35000"/>
                  </a:schemeClr>
                </a:solidFill>
              </a:rPr>
              <a:t> </a:t>
            </a:r>
          </a:p>
        </p:txBody>
      </p:sp>
      <p:sp>
        <p:nvSpPr>
          <p:cNvPr id="2" name="Title 1"/>
          <p:cNvSpPr>
            <a:spLocks noGrp="1"/>
          </p:cNvSpPr>
          <p:nvPr>
            <p:ph type="title"/>
          </p:nvPr>
        </p:nvSpPr>
        <p:spPr>
          <a:xfrm>
            <a:off x="330902" y="326325"/>
            <a:ext cx="8983579" cy="1320800"/>
          </a:xfrm>
        </p:spPr>
        <p:txBody>
          <a:bodyPr>
            <a:noAutofit/>
          </a:bodyPr>
          <a:lstStyle/>
          <a:p>
            <a:r>
              <a:rPr lang="en-US" sz="4000" b="1" dirty="0"/>
              <a:t>Americans with Disabilities Act (ADA)</a:t>
            </a:r>
          </a:p>
        </p:txBody>
      </p:sp>
    </p:spTree>
    <p:extLst>
      <p:ext uri="{BB962C8B-B14F-4D97-AF65-F5344CB8AC3E}">
        <p14:creationId xmlns:p14="http://schemas.microsoft.com/office/powerpoint/2010/main" val="425661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a:xfrm>
            <a:off x="417049" y="1703831"/>
            <a:ext cx="8443494" cy="4703652"/>
          </a:xfrm>
        </p:spPr>
        <p:txBody>
          <a:bodyPr>
            <a:noAutofit/>
          </a:bodyPr>
          <a:lstStyle/>
          <a:p>
            <a:r>
              <a:rPr lang="en-US" sz="2200" dirty="0">
                <a:solidFill>
                  <a:schemeClr val="tx1">
                    <a:lumMod val="65000"/>
                    <a:lumOff val="35000"/>
                  </a:schemeClr>
                </a:solidFill>
              </a:rPr>
              <a:t>Provide parents with disabilities an </a:t>
            </a:r>
            <a:r>
              <a:rPr lang="en-US" sz="2200" b="1" dirty="0">
                <a:solidFill>
                  <a:schemeClr val="tx1">
                    <a:lumMod val="65000"/>
                    <a:lumOff val="35000"/>
                  </a:schemeClr>
                </a:solidFill>
              </a:rPr>
              <a:t>equal opportunity</a:t>
            </a:r>
            <a:r>
              <a:rPr lang="en-US" sz="2200" dirty="0">
                <a:solidFill>
                  <a:schemeClr val="tx1">
                    <a:lumMod val="65000"/>
                    <a:lumOff val="35000"/>
                  </a:schemeClr>
                </a:solidFill>
              </a:rPr>
              <a:t> to participate in programs, services, and activities, including </a:t>
            </a:r>
            <a:r>
              <a:rPr lang="en-US" sz="2200" b="1" dirty="0">
                <a:solidFill>
                  <a:schemeClr val="tx1">
                    <a:lumMod val="65000"/>
                    <a:lumOff val="35000"/>
                  </a:schemeClr>
                </a:solidFill>
              </a:rPr>
              <a:t>reasonable modifications</a:t>
            </a:r>
            <a:r>
              <a:rPr lang="en-US" sz="2200" dirty="0">
                <a:solidFill>
                  <a:schemeClr val="tx1">
                    <a:lumMod val="65000"/>
                    <a:lumOff val="35000"/>
                  </a:schemeClr>
                </a:solidFill>
              </a:rPr>
              <a:t>, unless such modifications would fundamentally alter the nature of the service, program, or activity. 28 C.F.R. § 35.130(b)</a:t>
            </a:r>
          </a:p>
          <a:p>
            <a:r>
              <a:rPr lang="en-US" sz="2200" dirty="0">
                <a:solidFill>
                  <a:schemeClr val="tx1">
                    <a:lumMod val="65000"/>
                    <a:lumOff val="35000"/>
                  </a:schemeClr>
                </a:solidFill>
              </a:rPr>
              <a:t>Administer services, programs, and activities in the </a:t>
            </a:r>
            <a:r>
              <a:rPr lang="en-US" sz="2200" b="1" dirty="0">
                <a:solidFill>
                  <a:schemeClr val="tx1">
                    <a:lumMod val="65000"/>
                    <a:lumOff val="35000"/>
                  </a:schemeClr>
                </a:solidFill>
              </a:rPr>
              <a:t>most integrated setting </a:t>
            </a:r>
            <a:r>
              <a:rPr lang="en-US" sz="2200" dirty="0">
                <a:solidFill>
                  <a:schemeClr val="tx1">
                    <a:lumMod val="65000"/>
                    <a:lumOff val="35000"/>
                  </a:schemeClr>
                </a:solidFill>
              </a:rPr>
              <a:t>appropriate to the needs of qualified parents with disabilities. 28 C.F.R § 35.130(d).</a:t>
            </a:r>
          </a:p>
          <a:p>
            <a:r>
              <a:rPr lang="en-US" sz="2200" b="1" dirty="0">
                <a:solidFill>
                  <a:schemeClr val="tx1">
                    <a:lumMod val="65000"/>
                    <a:lumOff val="35000"/>
                  </a:schemeClr>
                </a:solidFill>
              </a:rPr>
              <a:t>Not impose or apply eligibility criteria</a:t>
            </a:r>
            <a:r>
              <a:rPr lang="en-US" sz="2200" dirty="0">
                <a:solidFill>
                  <a:schemeClr val="tx1">
                    <a:lumMod val="65000"/>
                    <a:lumOff val="35000"/>
                  </a:schemeClr>
                </a:solidFill>
              </a:rPr>
              <a:t> that screen out or tend to screen out any parents with a disability from fully and equally enjoying any service, program, or activity…28 C.F.R. § 35.130(b)(8).</a:t>
            </a:r>
          </a:p>
        </p:txBody>
      </p:sp>
      <p:sp>
        <p:nvSpPr>
          <p:cNvPr id="6" name="TextBox 5"/>
          <p:cNvSpPr txBox="1"/>
          <p:nvPr/>
        </p:nvSpPr>
        <p:spPr>
          <a:xfrm>
            <a:off x="494541" y="934345"/>
            <a:ext cx="9398000" cy="523220"/>
          </a:xfrm>
          <a:prstGeom prst="rect">
            <a:avLst/>
          </a:prstGeom>
          <a:noFill/>
        </p:spPr>
        <p:txBody>
          <a:bodyPr wrap="square" rtlCol="0">
            <a:spAutoFit/>
          </a:bodyPr>
          <a:lstStyle/>
          <a:p>
            <a:r>
              <a:rPr lang="en-US" sz="2800" dirty="0">
                <a:solidFill>
                  <a:prstClr val="black">
                    <a:lumMod val="65000"/>
                    <a:lumOff val="35000"/>
                  </a:prstClr>
                </a:solidFill>
              </a:rPr>
              <a:t>Child welfare agencies must…</a:t>
            </a:r>
            <a:endParaRPr lang="en-US" sz="2400" dirty="0"/>
          </a:p>
        </p:txBody>
      </p:sp>
      <p:sp>
        <p:nvSpPr>
          <p:cNvPr id="2" name="Title 1"/>
          <p:cNvSpPr>
            <a:spLocks noGrp="1"/>
          </p:cNvSpPr>
          <p:nvPr>
            <p:ph type="title"/>
          </p:nvPr>
        </p:nvSpPr>
        <p:spPr>
          <a:xfrm>
            <a:off x="494542" y="360650"/>
            <a:ext cx="6884826" cy="901125"/>
          </a:xfrm>
        </p:spPr>
        <p:txBody>
          <a:bodyPr anchor="t">
            <a:normAutofit/>
          </a:bodyPr>
          <a:lstStyle/>
          <a:p>
            <a:r>
              <a:rPr lang="en-US" b="1" dirty="0"/>
              <a:t>The ADA, Continued…</a:t>
            </a:r>
          </a:p>
        </p:txBody>
      </p:sp>
    </p:spTree>
    <p:extLst>
      <p:ext uri="{BB962C8B-B14F-4D97-AF65-F5344CB8AC3E}">
        <p14:creationId xmlns:p14="http://schemas.microsoft.com/office/powerpoint/2010/main" val="1909511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sz="half" idx="1"/>
          </p:nvPr>
        </p:nvSpPr>
        <p:spPr>
          <a:xfrm>
            <a:off x="534116" y="1707804"/>
            <a:ext cx="7556000" cy="4011071"/>
          </a:xfrm>
        </p:spPr>
        <p:txBody>
          <a:bodyPr>
            <a:noAutofit/>
          </a:bodyPr>
          <a:lstStyle/>
          <a:p>
            <a:r>
              <a:rPr lang="en-US" dirty="0">
                <a:solidFill>
                  <a:schemeClr val="tx1">
                    <a:lumMod val="65000"/>
                    <a:lumOff val="35000"/>
                  </a:schemeClr>
                </a:solidFill>
              </a:rPr>
              <a:t>Furnish </a:t>
            </a:r>
            <a:r>
              <a:rPr lang="en-US" b="1" dirty="0">
                <a:solidFill>
                  <a:schemeClr val="tx1">
                    <a:lumMod val="65000"/>
                    <a:lumOff val="35000"/>
                  </a:schemeClr>
                </a:solidFill>
              </a:rPr>
              <a:t>auxiliary aids and services</a:t>
            </a:r>
            <a:r>
              <a:rPr lang="en-US" dirty="0">
                <a:solidFill>
                  <a:schemeClr val="tx1">
                    <a:lumMod val="65000"/>
                    <a:lumOff val="35000"/>
                  </a:schemeClr>
                </a:solidFill>
              </a:rPr>
              <a:t> when necessary to ensure effective communication. </a:t>
            </a:r>
            <a:r>
              <a:rPr lang="pt-BR" dirty="0">
                <a:solidFill>
                  <a:schemeClr val="tx1">
                    <a:lumMod val="65000"/>
                    <a:lumOff val="35000"/>
                  </a:schemeClr>
                </a:solidFill>
              </a:rPr>
              <a:t>28 C.F.R. § 35.160(a)(1),(b)(1), 28 C.F.R. § 35.164.</a:t>
            </a:r>
            <a:endParaRPr lang="en-US" dirty="0">
              <a:solidFill>
                <a:schemeClr val="tx1">
                  <a:lumMod val="65000"/>
                  <a:lumOff val="35000"/>
                </a:schemeClr>
              </a:solidFill>
            </a:endParaRPr>
          </a:p>
          <a:p>
            <a:r>
              <a:rPr lang="en-US" dirty="0">
                <a:solidFill>
                  <a:schemeClr val="tx1">
                    <a:lumMod val="65000"/>
                    <a:lumOff val="35000"/>
                  </a:schemeClr>
                </a:solidFill>
              </a:rPr>
              <a:t>Provide, as needed, benefits, services, or advantages</a:t>
            </a:r>
            <a:r>
              <a:rPr lang="en-US" b="1" dirty="0">
                <a:solidFill>
                  <a:schemeClr val="tx1">
                    <a:lumMod val="65000"/>
                    <a:lumOff val="35000"/>
                  </a:schemeClr>
                </a:solidFill>
              </a:rPr>
              <a:t> beyond those required by the regulation</a:t>
            </a:r>
            <a:r>
              <a:rPr lang="en-US" dirty="0">
                <a:solidFill>
                  <a:schemeClr val="tx1">
                    <a:lumMod val="65000"/>
                    <a:lumOff val="35000"/>
                  </a:schemeClr>
                </a:solidFill>
              </a:rPr>
              <a:t>. 28 C.F.R. § 35.130(c).</a:t>
            </a:r>
          </a:p>
          <a:p>
            <a:r>
              <a:rPr lang="en-US" b="1" dirty="0">
                <a:solidFill>
                  <a:schemeClr val="tx1">
                    <a:lumMod val="65000"/>
                    <a:lumOff val="35000"/>
                  </a:schemeClr>
                </a:solidFill>
              </a:rPr>
              <a:t>Not impose surcharges</a:t>
            </a:r>
            <a:r>
              <a:rPr lang="en-US" dirty="0">
                <a:solidFill>
                  <a:schemeClr val="tx1">
                    <a:lumMod val="65000"/>
                    <a:lumOff val="35000"/>
                  </a:schemeClr>
                </a:solidFill>
              </a:rPr>
              <a:t> on parents with disabilities to cover the costs of measures to ensure nondiscriminatory treatment. 28 C.F.R. § 35.130(f).</a:t>
            </a:r>
          </a:p>
          <a:p>
            <a:r>
              <a:rPr lang="en-US" b="1" dirty="0">
                <a:solidFill>
                  <a:schemeClr val="tx1">
                    <a:lumMod val="65000"/>
                    <a:lumOff val="35000"/>
                  </a:schemeClr>
                </a:solidFill>
              </a:rPr>
              <a:t>Not deny</a:t>
            </a:r>
            <a:r>
              <a:rPr lang="en-US" dirty="0">
                <a:solidFill>
                  <a:schemeClr val="tx1">
                    <a:lumMod val="65000"/>
                    <a:lumOff val="35000"/>
                  </a:schemeClr>
                </a:solidFill>
              </a:rPr>
              <a:t> the benefits of programs, activities, and services to parents with disabilities because entities’ facilities are inaccessible. 28 C.F.R. § 35.149.</a:t>
            </a:r>
          </a:p>
          <a:p>
            <a:r>
              <a:rPr lang="en-US" dirty="0">
                <a:solidFill>
                  <a:schemeClr val="tx1">
                    <a:lumMod val="65000"/>
                    <a:lumOff val="35000"/>
                  </a:schemeClr>
                </a:solidFill>
              </a:rPr>
              <a:t>Provide services, programs, and activities that, when viewed in their entirety, are </a:t>
            </a:r>
            <a:r>
              <a:rPr lang="en-US" b="1" dirty="0">
                <a:solidFill>
                  <a:schemeClr val="tx1">
                    <a:lumMod val="65000"/>
                    <a:lumOff val="35000"/>
                  </a:schemeClr>
                </a:solidFill>
              </a:rPr>
              <a:t>readily accessible to and usable by </a:t>
            </a:r>
            <a:r>
              <a:rPr lang="en-US" dirty="0">
                <a:solidFill>
                  <a:schemeClr val="tx1">
                    <a:lumMod val="65000"/>
                    <a:lumOff val="35000"/>
                  </a:schemeClr>
                </a:solidFill>
              </a:rPr>
              <a:t>parents with disabilities. 28 C.F.R. § 35.150.</a:t>
            </a:r>
          </a:p>
        </p:txBody>
      </p:sp>
      <p:sp>
        <p:nvSpPr>
          <p:cNvPr id="4" name="Rectangle 3"/>
          <p:cNvSpPr/>
          <p:nvPr/>
        </p:nvSpPr>
        <p:spPr>
          <a:xfrm>
            <a:off x="534116" y="1079395"/>
            <a:ext cx="3977371" cy="461665"/>
          </a:xfrm>
          <a:prstGeom prst="rect">
            <a:avLst/>
          </a:prstGeom>
        </p:spPr>
        <p:txBody>
          <a:bodyPr wrap="none">
            <a:spAutoFit/>
          </a:bodyPr>
          <a:lstStyle/>
          <a:p>
            <a:r>
              <a:rPr lang="en-US" sz="2400" dirty="0">
                <a:solidFill>
                  <a:prstClr val="black">
                    <a:lumMod val="65000"/>
                    <a:lumOff val="35000"/>
                  </a:prstClr>
                </a:solidFill>
              </a:rPr>
              <a:t>Child welfare agencies must…</a:t>
            </a:r>
            <a:endParaRPr lang="en-US" sz="2000" dirty="0"/>
          </a:p>
        </p:txBody>
      </p:sp>
      <p:sp>
        <p:nvSpPr>
          <p:cNvPr id="2" name="Title 1"/>
          <p:cNvSpPr>
            <a:spLocks noGrp="1"/>
          </p:cNvSpPr>
          <p:nvPr>
            <p:ph type="title"/>
          </p:nvPr>
        </p:nvSpPr>
        <p:spPr>
          <a:xfrm>
            <a:off x="332638" y="349178"/>
            <a:ext cx="7478508" cy="937725"/>
          </a:xfrm>
        </p:spPr>
        <p:txBody>
          <a:bodyPr anchor="t">
            <a:normAutofit/>
          </a:bodyPr>
          <a:lstStyle/>
          <a:p>
            <a:r>
              <a:rPr lang="en-US" sz="4000" b="1" dirty="0"/>
              <a:t>The ADA, Continued…</a:t>
            </a:r>
          </a:p>
        </p:txBody>
      </p:sp>
    </p:spTree>
    <p:extLst>
      <p:ext uri="{BB962C8B-B14F-4D97-AF65-F5344CB8AC3E}">
        <p14:creationId xmlns:p14="http://schemas.microsoft.com/office/powerpoint/2010/main" val="1088618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graphicFrame>
        <p:nvGraphicFramePr>
          <p:cNvPr id="4" name="Diagram 3" descr="Arrow Image that reads: Legislation, DSS Policies, and Personal Stories." title="Arrow Image"/>
          <p:cNvGraphicFramePr/>
          <p:nvPr>
            <p:extLst>
              <p:ext uri="{D42A27DB-BD31-4B8C-83A1-F6EECF244321}">
                <p14:modId xmlns:p14="http://schemas.microsoft.com/office/powerpoint/2010/main" val="2081047829"/>
              </p:ext>
            </p:extLst>
          </p:nvPr>
        </p:nvGraphicFramePr>
        <p:xfrm>
          <a:off x="508000" y="120274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613611" y="125708"/>
            <a:ext cx="7664115" cy="1356360"/>
          </a:xfrm>
        </p:spPr>
        <p:txBody>
          <a:bodyPr/>
          <a:lstStyle/>
          <a:p>
            <a:pPr algn="ctr"/>
            <a:r>
              <a:rPr lang="en-US" b="1" dirty="0" smtClean="0"/>
              <a:t>What Got Us Started?</a:t>
            </a:r>
            <a:endParaRPr lang="en-US" b="1" dirty="0"/>
          </a:p>
        </p:txBody>
      </p:sp>
    </p:spTree>
    <p:extLst>
      <p:ext uri="{BB962C8B-B14F-4D97-AF65-F5344CB8AC3E}">
        <p14:creationId xmlns:p14="http://schemas.microsoft.com/office/powerpoint/2010/main" val="1028110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a:xfrm>
            <a:off x="374074" y="2166920"/>
            <a:ext cx="8410084" cy="2969348"/>
          </a:xfrm>
        </p:spPr>
        <p:txBody>
          <a:bodyPr>
            <a:noAutofit/>
          </a:bodyPr>
          <a:lstStyle/>
          <a:p>
            <a:r>
              <a:rPr lang="en-US" sz="3200" dirty="0">
                <a:solidFill>
                  <a:schemeClr val="tx1">
                    <a:lumMod val="65000"/>
                    <a:lumOff val="35000"/>
                  </a:schemeClr>
                </a:solidFill>
              </a:rPr>
              <a:t>DOJ – Civil Rights Division, Disability Rights Section</a:t>
            </a:r>
          </a:p>
          <a:p>
            <a:pPr marL="205740" lvl="1" indent="0">
              <a:buNone/>
            </a:pPr>
            <a:r>
              <a:rPr lang="en-US" sz="3200" dirty="0" err="1" smtClean="0">
                <a:solidFill>
                  <a:schemeClr val="tx1">
                    <a:lumMod val="65000"/>
                    <a:lumOff val="35000"/>
                  </a:schemeClr>
                </a:solidFill>
                <a:hlinkClick r:id="rId4"/>
              </a:rPr>
              <a:t>ADA.Gov</a:t>
            </a:r>
            <a:r>
              <a:rPr lang="en-US" sz="3200" dirty="0" smtClean="0">
                <a:solidFill>
                  <a:schemeClr val="tx1">
                    <a:lumMod val="65000"/>
                    <a:lumOff val="35000"/>
                  </a:schemeClr>
                </a:solidFill>
                <a:hlinkClick r:id="rId4"/>
              </a:rPr>
              <a:t> Filing Complaint Form</a:t>
            </a:r>
            <a:endParaRPr lang="en-US" sz="3200" dirty="0">
              <a:solidFill>
                <a:schemeClr val="tx1">
                  <a:lumMod val="65000"/>
                  <a:lumOff val="35000"/>
                </a:schemeClr>
              </a:solidFill>
            </a:endParaRPr>
          </a:p>
          <a:p>
            <a:r>
              <a:rPr lang="en-US" sz="3200" dirty="0">
                <a:solidFill>
                  <a:schemeClr val="tx1">
                    <a:lumMod val="65000"/>
                    <a:lumOff val="35000"/>
                  </a:schemeClr>
                </a:solidFill>
              </a:rPr>
              <a:t>HHS – Office for Civil Rights</a:t>
            </a:r>
          </a:p>
          <a:p>
            <a:pPr marL="205740" lvl="1" indent="0">
              <a:buNone/>
            </a:pPr>
            <a:r>
              <a:rPr lang="en-US" sz="3200" u="sng" dirty="0" smtClean="0">
                <a:solidFill>
                  <a:schemeClr val="tx1">
                    <a:lumMod val="65000"/>
                    <a:lumOff val="35000"/>
                  </a:schemeClr>
                </a:solidFill>
                <a:hlinkClick r:id="rId5"/>
              </a:rPr>
              <a:t>HHS Office for Civil Rights Portal</a:t>
            </a:r>
            <a:endParaRPr lang="en-US" sz="3200" u="sng" dirty="0">
              <a:solidFill>
                <a:schemeClr val="tx1">
                  <a:lumMod val="65000"/>
                  <a:lumOff val="35000"/>
                </a:schemeClr>
              </a:solidFill>
            </a:endParaRPr>
          </a:p>
          <a:p>
            <a:pPr lvl="1"/>
            <a:endParaRPr lang="en-US" sz="3200" dirty="0">
              <a:solidFill>
                <a:schemeClr val="tx1">
                  <a:lumMod val="65000"/>
                  <a:lumOff val="35000"/>
                </a:schemeClr>
              </a:solidFill>
            </a:endParaRPr>
          </a:p>
        </p:txBody>
      </p:sp>
      <p:sp>
        <p:nvSpPr>
          <p:cNvPr id="2" name="Title 1"/>
          <p:cNvSpPr>
            <a:spLocks noGrp="1"/>
          </p:cNvSpPr>
          <p:nvPr>
            <p:ph type="title"/>
          </p:nvPr>
        </p:nvSpPr>
        <p:spPr>
          <a:xfrm>
            <a:off x="457200" y="480878"/>
            <a:ext cx="8188036" cy="913969"/>
          </a:xfrm>
        </p:spPr>
        <p:txBody>
          <a:bodyPr>
            <a:noAutofit/>
          </a:bodyPr>
          <a:lstStyle/>
          <a:p>
            <a:pPr algn="ctr"/>
            <a:r>
              <a:rPr lang="en-US" sz="4267" b="1" dirty="0"/>
              <a:t>How to File Complaints with </a:t>
            </a:r>
            <a:r>
              <a:rPr lang="en-US" sz="4267" b="1" dirty="0" smtClean="0"/>
              <a:t/>
            </a:r>
            <a:br>
              <a:rPr lang="en-US" sz="4267" b="1" dirty="0" smtClean="0"/>
            </a:br>
            <a:r>
              <a:rPr lang="en-US" sz="4267" b="1" dirty="0" smtClean="0"/>
              <a:t>DOJ </a:t>
            </a:r>
            <a:r>
              <a:rPr lang="en-US" sz="4267" b="1" dirty="0"/>
              <a:t>&amp; HHS</a:t>
            </a:r>
          </a:p>
        </p:txBody>
      </p:sp>
    </p:spTree>
    <p:extLst>
      <p:ext uri="{BB962C8B-B14F-4D97-AF65-F5344CB8AC3E}">
        <p14:creationId xmlns:p14="http://schemas.microsoft.com/office/powerpoint/2010/main" val="810876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a:xfrm>
            <a:off x="290945" y="2057400"/>
            <a:ext cx="8493213" cy="4038600"/>
          </a:xfrm>
        </p:spPr>
        <p:txBody>
          <a:bodyPr/>
          <a:lstStyle/>
          <a:p>
            <a:pPr marL="45720" indent="0" algn="ctr">
              <a:buNone/>
            </a:pPr>
            <a:r>
              <a:rPr lang="en-US" sz="3200" dirty="0" smtClean="0"/>
              <a:t>-means </a:t>
            </a:r>
            <a:r>
              <a:rPr lang="en-US" sz="3200" dirty="0"/>
              <a:t>strategies for accomplishing childcare and other parenting tasks that enable a person with a disability to execute a task safely for themselves and their children alone or in conjunction with adaptive parenting equipment.</a:t>
            </a:r>
          </a:p>
          <a:p>
            <a:pPr marL="45720" indent="0">
              <a:buNone/>
            </a:pPr>
            <a:endParaRPr lang="en-US" dirty="0"/>
          </a:p>
        </p:txBody>
      </p:sp>
      <p:sp>
        <p:nvSpPr>
          <p:cNvPr id="2" name="Title 1"/>
          <p:cNvSpPr>
            <a:spLocks noGrp="1"/>
          </p:cNvSpPr>
          <p:nvPr>
            <p:ph type="title"/>
          </p:nvPr>
        </p:nvSpPr>
        <p:spPr>
          <a:xfrm>
            <a:off x="144380" y="313386"/>
            <a:ext cx="8822976" cy="1218601"/>
          </a:xfrm>
        </p:spPr>
        <p:txBody>
          <a:bodyPr/>
          <a:lstStyle/>
          <a:p>
            <a:pPr algn="ctr"/>
            <a:r>
              <a:rPr lang="en-US" b="1" dirty="0" smtClean="0"/>
              <a:t>Adaptive/Modified Parenting Techniques</a:t>
            </a:r>
            <a:endParaRPr lang="en-US" b="1" dirty="0"/>
          </a:p>
        </p:txBody>
      </p:sp>
    </p:spTree>
    <p:extLst>
      <p:ext uri="{BB962C8B-B14F-4D97-AF65-F5344CB8AC3E}">
        <p14:creationId xmlns:p14="http://schemas.microsoft.com/office/powerpoint/2010/main" val="2177880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pic>
        <p:nvPicPr>
          <p:cNvPr id="24580" name="Picture 3" descr="Photo of a mother carrying her baby in a baby carrier around her body." title="Mother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900" y="3957638"/>
            <a:ext cx="1905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Photo of a mother in a wheelchair carrying her baby in a baby carrier around her chest." title="Photo Mo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139422"/>
            <a:ext cx="139858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Photo of a changing table with an extension that allows for space beneath." title="Changing T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90" y="4038602"/>
            <a:ext cx="27908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Photo of a mother in an accessible wheelchair/stroller." title="Photo of Mot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186" y="1139422"/>
            <a:ext cx="35814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3" descr="Photo of a baby monitor that monitors baby sounds." title="Monitor Pho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4075" y="3675856"/>
            <a:ext cx="18510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descr="Photo of a baby in a crib with part of a crib door open, allowing for easy access to the child." title="Baby Phot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4075" y="1095955"/>
            <a:ext cx="2386013"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ontent Placeholder 2"/>
          <p:cNvSpPr>
            <a:spLocks noGrp="1"/>
          </p:cNvSpPr>
          <p:nvPr>
            <p:ph idx="1"/>
          </p:nvPr>
        </p:nvSpPr>
        <p:spPr>
          <a:xfrm>
            <a:off x="685800" y="1447800"/>
            <a:ext cx="8229600" cy="4648200"/>
          </a:xfrm>
        </p:spPr>
        <p:txBody>
          <a:bodyPr/>
          <a:lstStyle/>
          <a:p>
            <a:r>
              <a:rPr lang="en-US" altLang="en-US" dirty="0" smtClean="0"/>
              <a:t> </a:t>
            </a:r>
          </a:p>
        </p:txBody>
      </p:sp>
      <p:sp>
        <p:nvSpPr>
          <p:cNvPr id="24578" name="Title 1"/>
          <p:cNvSpPr>
            <a:spLocks noGrp="1"/>
          </p:cNvSpPr>
          <p:nvPr>
            <p:ph type="title"/>
          </p:nvPr>
        </p:nvSpPr>
        <p:spPr>
          <a:xfrm>
            <a:off x="300789" y="241487"/>
            <a:ext cx="7255517" cy="897935"/>
          </a:xfrm>
        </p:spPr>
        <p:txBody>
          <a:bodyPr>
            <a:normAutofit/>
          </a:bodyPr>
          <a:lstStyle/>
          <a:p>
            <a:r>
              <a:rPr lang="en-US" altLang="en-US" b="1" dirty="0" smtClean="0"/>
              <a:t>Examples of Adapted Tools</a:t>
            </a:r>
          </a:p>
        </p:txBody>
      </p:sp>
    </p:spTree>
    <p:extLst>
      <p:ext uri="{BB962C8B-B14F-4D97-AF65-F5344CB8AC3E}">
        <p14:creationId xmlns:p14="http://schemas.microsoft.com/office/powerpoint/2010/main" val="2543639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pic>
        <p:nvPicPr>
          <p:cNvPr id="25604" name="Picture 4" descr="Photo of a baby carrier sling." title="Baby Carrier S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22" y="1183456"/>
            <a:ext cx="28622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Photo of a mother and children, with a harness attached fo the mother and both children." title="Mother and childr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973" y="1398539"/>
            <a:ext cx="1879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Photo of a couple putting their baby in a baby bath tub." title="Baby Bath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3408" y="1454486"/>
            <a:ext cx="25177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Photo of a family in an outdoor setting. " title="Family Phot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391" y="4045719"/>
            <a:ext cx="31432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Photo of a Baby Shoe" title="Baby Sho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50" y="4189028"/>
            <a:ext cx="23241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Photo of a baby thermometer." title="Thermomet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8400" y="3966754"/>
            <a:ext cx="217011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59276" y="115924"/>
            <a:ext cx="7406640" cy="1356360"/>
          </a:xfrm>
        </p:spPr>
        <p:txBody>
          <a:bodyPr>
            <a:normAutofit/>
          </a:bodyPr>
          <a:lstStyle/>
          <a:p>
            <a:r>
              <a:rPr lang="en-US" altLang="en-US" sz="3200" b="1" dirty="0"/>
              <a:t>Examples of Adapted </a:t>
            </a:r>
            <a:r>
              <a:rPr lang="en-US" altLang="en-US" sz="3200" b="1" dirty="0" smtClean="0"/>
              <a:t>Tools Continued…</a:t>
            </a:r>
            <a:endParaRPr lang="en-US" sz="3200" dirty="0"/>
          </a:p>
        </p:txBody>
      </p:sp>
    </p:spTree>
    <p:extLst>
      <p:ext uri="{BB962C8B-B14F-4D97-AF65-F5344CB8AC3E}">
        <p14:creationId xmlns:p14="http://schemas.microsoft.com/office/powerpoint/2010/main" val="1852010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4" name="Content Placeholder 3"/>
          <p:cNvSpPr>
            <a:spLocks noGrp="1"/>
          </p:cNvSpPr>
          <p:nvPr>
            <p:ph sz="half" idx="2"/>
          </p:nvPr>
        </p:nvSpPr>
        <p:spPr>
          <a:xfrm>
            <a:off x="4324027" y="1537917"/>
            <a:ext cx="4512076" cy="4165601"/>
          </a:xfrm>
        </p:spPr>
        <p:txBody>
          <a:bodyPr>
            <a:noAutofit/>
          </a:bodyPr>
          <a:lstStyle/>
          <a:p>
            <a:r>
              <a:rPr lang="en-US" sz="2200" dirty="0">
                <a:solidFill>
                  <a:schemeClr val="tx1">
                    <a:lumMod val="65000"/>
                    <a:lumOff val="35000"/>
                  </a:schemeClr>
                </a:solidFill>
              </a:rPr>
              <a:t>Give frequent reminders for appointments/services</a:t>
            </a:r>
          </a:p>
          <a:p>
            <a:r>
              <a:rPr lang="en-US" sz="2200" dirty="0">
                <a:solidFill>
                  <a:schemeClr val="tx1">
                    <a:lumMod val="65000"/>
                    <a:lumOff val="35000"/>
                  </a:schemeClr>
                </a:solidFill>
              </a:rPr>
              <a:t>Provide accessible transportation</a:t>
            </a:r>
          </a:p>
          <a:p>
            <a:r>
              <a:rPr lang="en-US" sz="2200" dirty="0">
                <a:solidFill>
                  <a:schemeClr val="tx1">
                    <a:lumMod val="65000"/>
                    <a:lumOff val="35000"/>
                  </a:schemeClr>
                </a:solidFill>
              </a:rPr>
              <a:t>Provide all information in large print, audio tape, Braille, or digital format</a:t>
            </a:r>
          </a:p>
          <a:p>
            <a:r>
              <a:rPr lang="en-US" sz="2200" dirty="0">
                <a:solidFill>
                  <a:schemeClr val="tx1">
                    <a:lumMod val="65000"/>
                    <a:lumOff val="35000"/>
                  </a:schemeClr>
                </a:solidFill>
              </a:rPr>
              <a:t>Offer note-taking or transcriptions of meetings and court activities</a:t>
            </a:r>
          </a:p>
          <a:p>
            <a:r>
              <a:rPr lang="en-US" sz="2200" dirty="0">
                <a:solidFill>
                  <a:schemeClr val="tx1">
                    <a:lumMod val="65000"/>
                    <a:lumOff val="35000"/>
                  </a:schemeClr>
                </a:solidFill>
              </a:rPr>
              <a:t>Assist in reading materials</a:t>
            </a:r>
          </a:p>
          <a:p>
            <a:r>
              <a:rPr lang="en-US" sz="2200" dirty="0">
                <a:solidFill>
                  <a:schemeClr val="tx1">
                    <a:lumMod val="65000"/>
                    <a:lumOff val="35000"/>
                  </a:schemeClr>
                </a:solidFill>
              </a:rPr>
              <a:t>Provide interpreters</a:t>
            </a:r>
          </a:p>
        </p:txBody>
      </p:sp>
      <p:sp>
        <p:nvSpPr>
          <p:cNvPr id="3" name="Content Placeholder 2"/>
          <p:cNvSpPr>
            <a:spLocks noGrp="1"/>
          </p:cNvSpPr>
          <p:nvPr>
            <p:ph sz="half" idx="1"/>
          </p:nvPr>
        </p:nvSpPr>
        <p:spPr>
          <a:xfrm>
            <a:off x="551035" y="1557000"/>
            <a:ext cx="3465095" cy="4165601"/>
          </a:xfrm>
        </p:spPr>
        <p:txBody>
          <a:bodyPr>
            <a:noAutofit/>
          </a:bodyPr>
          <a:lstStyle/>
          <a:p>
            <a:r>
              <a:rPr lang="en-US" sz="2200" dirty="0">
                <a:solidFill>
                  <a:schemeClr val="tx1">
                    <a:lumMod val="65000"/>
                    <a:lumOff val="35000"/>
                  </a:schemeClr>
                </a:solidFill>
              </a:rPr>
              <a:t>Increase frequency/extend length of service provision</a:t>
            </a:r>
          </a:p>
          <a:p>
            <a:r>
              <a:rPr lang="en-US" sz="2200" dirty="0">
                <a:solidFill>
                  <a:schemeClr val="tx1">
                    <a:lumMod val="65000"/>
                    <a:lumOff val="35000"/>
                  </a:schemeClr>
                </a:solidFill>
              </a:rPr>
              <a:t>Provide in-home parent modeling</a:t>
            </a:r>
          </a:p>
          <a:p>
            <a:r>
              <a:rPr lang="en-US" sz="2200" dirty="0">
                <a:solidFill>
                  <a:schemeClr val="tx1">
                    <a:lumMod val="65000"/>
                    <a:lumOff val="35000"/>
                  </a:schemeClr>
                </a:solidFill>
              </a:rPr>
              <a:t>Links of parent with a co-parent or mentor</a:t>
            </a:r>
          </a:p>
          <a:p>
            <a:r>
              <a:rPr lang="en-US" sz="2200" dirty="0">
                <a:solidFill>
                  <a:schemeClr val="tx1">
                    <a:lumMod val="65000"/>
                    <a:lumOff val="35000"/>
                  </a:schemeClr>
                </a:solidFill>
              </a:rPr>
              <a:t>Tailor parenting education to the needs of the parent</a:t>
            </a:r>
          </a:p>
          <a:p>
            <a:r>
              <a:rPr lang="en-US" sz="2200" dirty="0">
                <a:solidFill>
                  <a:schemeClr val="tx1">
                    <a:lumMod val="65000"/>
                    <a:lumOff val="35000"/>
                  </a:schemeClr>
                </a:solidFill>
              </a:rPr>
              <a:t>Provide services at an individual’s home or alternative accessible site</a:t>
            </a:r>
          </a:p>
          <a:p>
            <a:pPr>
              <a:buClr>
                <a:schemeClr val="accent2"/>
              </a:buClr>
            </a:pPr>
            <a:endParaRPr lang="en-US" sz="267" dirty="0">
              <a:solidFill>
                <a:schemeClr val="tx1">
                  <a:lumMod val="65000"/>
                  <a:lumOff val="35000"/>
                </a:schemeClr>
              </a:solidFill>
            </a:endParaRPr>
          </a:p>
        </p:txBody>
      </p:sp>
      <p:sp>
        <p:nvSpPr>
          <p:cNvPr id="2" name="Title 1"/>
          <p:cNvSpPr>
            <a:spLocks noGrp="1"/>
          </p:cNvSpPr>
          <p:nvPr>
            <p:ph type="title"/>
          </p:nvPr>
        </p:nvSpPr>
        <p:spPr>
          <a:xfrm>
            <a:off x="418688" y="367621"/>
            <a:ext cx="8233123" cy="1002977"/>
          </a:xfrm>
        </p:spPr>
        <p:txBody>
          <a:bodyPr anchor="t">
            <a:normAutofit fontScale="90000"/>
          </a:bodyPr>
          <a:lstStyle/>
          <a:p>
            <a:r>
              <a:rPr lang="en-US" sz="3300" b="1" dirty="0"/>
              <a:t>Other Examples of Reasonable </a:t>
            </a:r>
            <a:r>
              <a:rPr lang="en-US" sz="3300" b="1" dirty="0" smtClean="0"/>
              <a:t>Modifications</a:t>
            </a:r>
            <a:br>
              <a:rPr lang="en-US" sz="3300" b="1" dirty="0" smtClean="0"/>
            </a:br>
            <a:r>
              <a:rPr lang="en-US" sz="4000" dirty="0"/>
              <a:t/>
            </a:r>
            <a:br>
              <a:rPr lang="en-US" sz="4000" dirty="0"/>
            </a:br>
            <a:endParaRPr lang="en-US" sz="4000" dirty="0"/>
          </a:p>
        </p:txBody>
      </p:sp>
    </p:spTree>
    <p:extLst>
      <p:ext uri="{BB962C8B-B14F-4D97-AF65-F5344CB8AC3E}">
        <p14:creationId xmlns:p14="http://schemas.microsoft.com/office/powerpoint/2010/main" val="2006958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4" name="Content Placeholder 3"/>
          <p:cNvSpPr>
            <a:spLocks noGrp="1"/>
          </p:cNvSpPr>
          <p:nvPr>
            <p:ph sz="half" idx="2"/>
          </p:nvPr>
        </p:nvSpPr>
        <p:spPr>
          <a:xfrm>
            <a:off x="4937301" y="1610144"/>
            <a:ext cx="3973561" cy="4089400"/>
          </a:xfrm>
        </p:spPr>
        <p:txBody>
          <a:bodyPr>
            <a:noAutofit/>
          </a:bodyPr>
          <a:lstStyle/>
          <a:p>
            <a:r>
              <a:rPr lang="en-US" sz="2000" dirty="0">
                <a:solidFill>
                  <a:schemeClr val="tx1">
                    <a:lumMod val="65000"/>
                    <a:lumOff val="35000"/>
                  </a:schemeClr>
                </a:solidFill>
              </a:rPr>
              <a:t>Housekeeping services</a:t>
            </a:r>
          </a:p>
          <a:p>
            <a:r>
              <a:rPr lang="en-US" sz="2000" dirty="0">
                <a:solidFill>
                  <a:schemeClr val="tx1">
                    <a:lumMod val="65000"/>
                    <a:lumOff val="35000"/>
                  </a:schemeClr>
                </a:solidFill>
              </a:rPr>
              <a:t>Adaptive equipment (e.g. adaptive cribs and child care equipment, communication devices, specialized computer software, cooking/feeding equipment)</a:t>
            </a:r>
          </a:p>
          <a:p>
            <a:r>
              <a:rPr lang="en-US" sz="2000" dirty="0">
                <a:solidFill>
                  <a:schemeClr val="tx1">
                    <a:lumMod val="65000"/>
                    <a:lumOff val="35000"/>
                  </a:schemeClr>
                </a:solidFill>
              </a:rPr>
              <a:t>Adaptation to physical environment (e.g. ramps, lower counters, level handled door knobs)</a:t>
            </a:r>
            <a:endParaRPr lang="en-US" sz="2000" i="1" dirty="0">
              <a:solidFill>
                <a:schemeClr val="tx1">
                  <a:lumMod val="65000"/>
                  <a:lumOff val="35000"/>
                </a:schemeClr>
              </a:solidFill>
            </a:endParaRPr>
          </a:p>
          <a:p>
            <a:endParaRPr lang="en-US" sz="2000" dirty="0"/>
          </a:p>
        </p:txBody>
      </p:sp>
      <p:sp>
        <p:nvSpPr>
          <p:cNvPr id="3" name="Content Placeholder 2"/>
          <p:cNvSpPr>
            <a:spLocks noGrp="1"/>
          </p:cNvSpPr>
          <p:nvPr>
            <p:ph sz="half" idx="1"/>
          </p:nvPr>
        </p:nvSpPr>
        <p:spPr>
          <a:xfrm>
            <a:off x="413253" y="1619584"/>
            <a:ext cx="4447787" cy="4089401"/>
          </a:xfrm>
        </p:spPr>
        <p:txBody>
          <a:bodyPr>
            <a:noAutofit/>
          </a:bodyPr>
          <a:lstStyle/>
          <a:p>
            <a:r>
              <a:rPr lang="en-US" sz="2000" dirty="0">
                <a:solidFill>
                  <a:schemeClr val="tx1">
                    <a:lumMod val="65000"/>
                    <a:lumOff val="35000"/>
                  </a:schemeClr>
                </a:solidFill>
              </a:rPr>
              <a:t>Day care services</a:t>
            </a:r>
          </a:p>
          <a:p>
            <a:r>
              <a:rPr lang="en-US" sz="2000" dirty="0">
                <a:solidFill>
                  <a:schemeClr val="tx1">
                    <a:lumMod val="65000"/>
                    <a:lumOff val="35000"/>
                  </a:schemeClr>
                </a:solidFill>
              </a:rPr>
              <a:t>Respite care</a:t>
            </a:r>
          </a:p>
          <a:p>
            <a:r>
              <a:rPr lang="en-US" sz="2000" dirty="0">
                <a:solidFill>
                  <a:schemeClr val="tx1">
                    <a:lumMod val="65000"/>
                    <a:lumOff val="35000"/>
                  </a:schemeClr>
                </a:solidFill>
              </a:rPr>
              <a:t>Family or informal support networks (church, neighbors)</a:t>
            </a:r>
          </a:p>
          <a:p>
            <a:r>
              <a:rPr lang="en-US" sz="2000" dirty="0">
                <a:solidFill>
                  <a:schemeClr val="tx1">
                    <a:lumMod val="65000"/>
                    <a:lumOff val="35000"/>
                  </a:schemeClr>
                </a:solidFill>
              </a:rPr>
              <a:t>Parent helper/child care assistant</a:t>
            </a:r>
          </a:p>
          <a:p>
            <a:r>
              <a:rPr lang="en-US" sz="2000" dirty="0">
                <a:solidFill>
                  <a:schemeClr val="tx1">
                    <a:lumMod val="65000"/>
                    <a:lumOff val="35000"/>
                  </a:schemeClr>
                </a:solidFill>
              </a:rPr>
              <a:t>Aide or personal assistant</a:t>
            </a:r>
          </a:p>
          <a:p>
            <a:r>
              <a:rPr lang="en-US" sz="2000" dirty="0">
                <a:solidFill>
                  <a:schemeClr val="tx1">
                    <a:lumMod val="65000"/>
                    <a:lumOff val="35000"/>
                  </a:schemeClr>
                </a:solidFill>
              </a:rPr>
              <a:t>Supported housing</a:t>
            </a:r>
          </a:p>
          <a:p>
            <a:r>
              <a:rPr lang="en-US" sz="2000" dirty="0">
                <a:solidFill>
                  <a:schemeClr val="tx1">
                    <a:lumMod val="65000"/>
                    <a:lumOff val="35000"/>
                  </a:schemeClr>
                </a:solidFill>
              </a:rPr>
              <a:t>Pictorial representation or reminders of tasks (step by step)</a:t>
            </a:r>
          </a:p>
          <a:p>
            <a:endParaRPr lang="en-US" sz="2000" dirty="0">
              <a:solidFill>
                <a:schemeClr val="tx1">
                  <a:lumMod val="65000"/>
                  <a:lumOff val="35000"/>
                </a:schemeClr>
              </a:solidFill>
            </a:endParaRPr>
          </a:p>
        </p:txBody>
      </p:sp>
      <p:sp>
        <p:nvSpPr>
          <p:cNvPr id="2" name="Title 1"/>
          <p:cNvSpPr>
            <a:spLocks noGrp="1"/>
          </p:cNvSpPr>
          <p:nvPr>
            <p:ph type="title"/>
          </p:nvPr>
        </p:nvSpPr>
        <p:spPr>
          <a:xfrm>
            <a:off x="598569" y="288751"/>
            <a:ext cx="8126977" cy="1317014"/>
          </a:xfrm>
        </p:spPr>
        <p:txBody>
          <a:bodyPr anchor="t">
            <a:normAutofit/>
          </a:bodyPr>
          <a:lstStyle/>
          <a:p>
            <a:pPr algn="ctr"/>
            <a:r>
              <a:rPr lang="en-US" b="1" dirty="0"/>
              <a:t>Examples of Reasonable Accommodations</a:t>
            </a:r>
          </a:p>
        </p:txBody>
      </p:sp>
    </p:spTree>
    <p:extLst>
      <p:ext uri="{BB962C8B-B14F-4D97-AF65-F5344CB8AC3E}">
        <p14:creationId xmlns:p14="http://schemas.microsoft.com/office/powerpoint/2010/main" val="20308347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 of an open book with the text, Resources above it." title="Photo of Resour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55" y="923638"/>
            <a:ext cx="7865918" cy="5243945"/>
          </a:xfrm>
          <a:prstGeom prst="rect">
            <a:avLst/>
          </a:prstGeom>
        </p:spPr>
      </p:pic>
      <p:sp>
        <p:nvSpPr>
          <p:cNvPr id="2" name="Title 1"/>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791706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 of the front cover of the Rocking the Cradle book." title="Book Phot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3927" y="2057400"/>
            <a:ext cx="3605646" cy="4312227"/>
          </a:xfrm>
        </p:spPr>
      </p:pic>
      <p:pic>
        <p:nvPicPr>
          <p:cNvPr id="5" name="Picture 4" descr="Able SC logo featuring the tag line: independent living for all." title="Able SC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2" name="Title 1"/>
          <p:cNvSpPr>
            <a:spLocks noGrp="1"/>
          </p:cNvSpPr>
          <p:nvPr>
            <p:ph type="title"/>
          </p:nvPr>
        </p:nvSpPr>
        <p:spPr>
          <a:xfrm>
            <a:off x="438150" y="368969"/>
            <a:ext cx="8346008" cy="1356360"/>
          </a:xfrm>
        </p:spPr>
        <p:txBody>
          <a:bodyPr>
            <a:normAutofit/>
          </a:bodyPr>
          <a:lstStyle/>
          <a:p>
            <a:r>
              <a:rPr lang="en-US" b="1" dirty="0" smtClean="0"/>
              <a:t>Rocking the Cradle: Ensuring the Rights of Parents with Disabilities </a:t>
            </a:r>
            <a:endParaRPr lang="en-US" b="1" dirty="0"/>
          </a:p>
        </p:txBody>
      </p:sp>
    </p:spTree>
    <p:extLst>
      <p:ext uri="{BB962C8B-B14F-4D97-AF65-F5344CB8AC3E}">
        <p14:creationId xmlns:p14="http://schemas.microsoft.com/office/powerpoint/2010/main" val="196262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7" name="Rectangle 6"/>
          <p:cNvSpPr/>
          <p:nvPr/>
        </p:nvSpPr>
        <p:spPr>
          <a:xfrm>
            <a:off x="6221624" y="1918279"/>
            <a:ext cx="2210176" cy="1477328"/>
          </a:xfrm>
          <a:prstGeom prst="rect">
            <a:avLst/>
          </a:prstGeom>
        </p:spPr>
        <p:txBody>
          <a:bodyPr wrap="square">
            <a:spAutoFit/>
          </a:bodyPr>
          <a:lstStyle/>
          <a:p>
            <a:r>
              <a:rPr lang="en-US" b="1" dirty="0">
                <a:latin typeface="Arial" panose="020B0604020202020204" pitchFamily="34" charset="0"/>
              </a:rPr>
              <a:t>U.S. Department of Justice</a:t>
            </a:r>
            <a:r>
              <a:rPr lang="en-US" dirty="0">
                <a:latin typeface="Arial" panose="020B0604020202020204" pitchFamily="34" charset="0"/>
              </a:rPr>
              <a:t> </a:t>
            </a:r>
          </a:p>
          <a:p>
            <a:r>
              <a:rPr lang="en-US" i="1" dirty="0">
                <a:latin typeface="Arial" panose="020B0604020202020204" pitchFamily="34" charset="0"/>
              </a:rPr>
              <a:t>Civil Rights Division</a:t>
            </a:r>
            <a:br>
              <a:rPr lang="en-US" i="1" dirty="0">
                <a:latin typeface="Arial" panose="020B0604020202020204" pitchFamily="34" charset="0"/>
              </a:rPr>
            </a:br>
            <a:r>
              <a:rPr lang="en-US" i="1" dirty="0">
                <a:latin typeface="Arial" panose="020B0604020202020204" pitchFamily="34" charset="0"/>
              </a:rPr>
              <a:t>Disability Rights Section</a:t>
            </a:r>
            <a:endParaRPr lang="en-US" dirty="0">
              <a:latin typeface="Arial" panose="020B0604020202020204" pitchFamily="34" charset="0"/>
            </a:endParaRPr>
          </a:p>
        </p:txBody>
      </p:sp>
      <p:sp>
        <p:nvSpPr>
          <p:cNvPr id="10" name="Rectangle 9"/>
          <p:cNvSpPr/>
          <p:nvPr/>
        </p:nvSpPr>
        <p:spPr>
          <a:xfrm>
            <a:off x="1346662" y="3818298"/>
            <a:ext cx="6083830" cy="2031325"/>
          </a:xfrm>
          <a:prstGeom prst="rect">
            <a:avLst/>
          </a:prstGeom>
        </p:spPr>
        <p:txBody>
          <a:bodyPr wrap="square">
            <a:spAutoFit/>
          </a:bodyPr>
          <a:lstStyle/>
          <a:p>
            <a:pPr algn="ctr"/>
            <a:r>
              <a:rPr lang="en-US" b="1" dirty="0">
                <a:latin typeface="Arial" panose="020B0604020202020204" pitchFamily="34" charset="0"/>
              </a:rPr>
              <a:t>Protecting the Rights of Parents and Prospective Parents with Disabilities:</a:t>
            </a:r>
          </a:p>
          <a:p>
            <a:pPr algn="ctr"/>
            <a:r>
              <a:rPr lang="en-US" b="1" dirty="0">
                <a:latin typeface="Arial" panose="020B0604020202020204" pitchFamily="34" charset="0"/>
              </a:rPr>
              <a:t/>
            </a:r>
            <a:br>
              <a:rPr lang="en-US" b="1" dirty="0">
                <a:latin typeface="Arial" panose="020B0604020202020204" pitchFamily="34" charset="0"/>
              </a:rPr>
            </a:br>
            <a:r>
              <a:rPr lang="en-US" b="1" dirty="0">
                <a:latin typeface="Arial" panose="020B0604020202020204" pitchFamily="34" charset="0"/>
              </a:rPr>
              <a:t>Technical Assistance for State and Local Child Welfare Agencies and Courts under</a:t>
            </a:r>
            <a:br>
              <a:rPr lang="en-US" b="1" dirty="0">
                <a:latin typeface="Arial" panose="020B0604020202020204" pitchFamily="34" charset="0"/>
              </a:rPr>
            </a:br>
            <a:r>
              <a:rPr lang="en-US" b="1" dirty="0">
                <a:latin typeface="Arial" panose="020B0604020202020204" pitchFamily="34" charset="0"/>
              </a:rPr>
              <a:t>Title II of the Americans with Disabilities Act and Section 504 of the Rehabilitation Act</a:t>
            </a:r>
            <a:endParaRPr lang="en-US" dirty="0"/>
          </a:p>
        </p:txBody>
      </p:sp>
      <p:pic>
        <p:nvPicPr>
          <p:cNvPr id="9" name="Picture 8" descr="Logo of the seal for the Department of Justice featuring an american eagle in the center." title="Department of Justi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328" y="1807807"/>
            <a:ext cx="1490296" cy="1436645"/>
          </a:xfrm>
          <a:prstGeom prst="rect">
            <a:avLst/>
          </a:prstGeom>
        </p:spPr>
      </p:pic>
      <p:sp>
        <p:nvSpPr>
          <p:cNvPr id="6" name="Rectangle 5"/>
          <p:cNvSpPr/>
          <p:nvPr/>
        </p:nvSpPr>
        <p:spPr>
          <a:xfrm>
            <a:off x="1627322" y="2032154"/>
            <a:ext cx="3104006" cy="1477328"/>
          </a:xfrm>
          <a:prstGeom prst="rect">
            <a:avLst/>
          </a:prstGeom>
        </p:spPr>
        <p:txBody>
          <a:bodyPr wrap="square">
            <a:spAutoFit/>
          </a:bodyPr>
          <a:lstStyle/>
          <a:p>
            <a:r>
              <a:rPr lang="en-US" b="1" dirty="0">
                <a:latin typeface="Arial" panose="020B0604020202020204" pitchFamily="34" charset="0"/>
              </a:rPr>
              <a:t>U.S. Department of Health And Human Services</a:t>
            </a:r>
            <a:endParaRPr lang="en-US" dirty="0">
              <a:latin typeface="Arial" panose="020B0604020202020204" pitchFamily="34" charset="0"/>
            </a:endParaRPr>
          </a:p>
          <a:p>
            <a:r>
              <a:rPr lang="en-US" i="1" dirty="0">
                <a:latin typeface="Arial" panose="020B0604020202020204" pitchFamily="34" charset="0"/>
              </a:rPr>
              <a:t>Office for Civil Rights Administration for Children and Families</a:t>
            </a:r>
            <a:endParaRPr lang="en-US" dirty="0">
              <a:latin typeface="Arial" panose="020B0604020202020204" pitchFamily="34" charset="0"/>
            </a:endParaRPr>
          </a:p>
        </p:txBody>
      </p:sp>
      <p:pic>
        <p:nvPicPr>
          <p:cNvPr id="8" name="Picture 7" descr="Logo for the Department of Health &amp; Human Services featuring an outline of a bird." title="DHHS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08" y="1962645"/>
            <a:ext cx="1411602" cy="1281807"/>
          </a:xfrm>
          <a:prstGeom prst="rect">
            <a:avLst/>
          </a:prstGeom>
        </p:spPr>
      </p:pic>
      <p:sp>
        <p:nvSpPr>
          <p:cNvPr id="2" name="Title 1"/>
          <p:cNvSpPr>
            <a:spLocks noGrp="1"/>
          </p:cNvSpPr>
          <p:nvPr>
            <p:ph type="title"/>
          </p:nvPr>
        </p:nvSpPr>
        <p:spPr>
          <a:xfrm>
            <a:off x="600074" y="658356"/>
            <a:ext cx="8048625" cy="326110"/>
          </a:xfrm>
        </p:spPr>
        <p:txBody>
          <a:bodyPr>
            <a:normAutofit fontScale="90000"/>
          </a:bodyPr>
          <a:lstStyle/>
          <a:p>
            <a:pPr algn="ctr"/>
            <a:r>
              <a:rPr lang="en-US" b="1" dirty="0" smtClean="0"/>
              <a:t>Department of Justice/HHS Technical Assistance </a:t>
            </a:r>
            <a:endParaRPr lang="en-US" b="1" dirty="0"/>
          </a:p>
        </p:txBody>
      </p:sp>
    </p:spTree>
    <p:extLst>
      <p:ext uri="{BB962C8B-B14F-4D97-AF65-F5344CB8AC3E}">
        <p14:creationId xmlns:p14="http://schemas.microsoft.com/office/powerpoint/2010/main" val="982729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6" name="Content Placeholder 5"/>
          <p:cNvSpPr>
            <a:spLocks noGrp="1"/>
          </p:cNvSpPr>
          <p:nvPr>
            <p:ph idx="1"/>
          </p:nvPr>
        </p:nvSpPr>
        <p:spPr>
          <a:xfrm>
            <a:off x="511444" y="1875295"/>
            <a:ext cx="7238558" cy="3700847"/>
          </a:xfrm>
        </p:spPr>
        <p:txBody>
          <a:bodyPr>
            <a:noAutofit/>
          </a:bodyPr>
          <a:lstStyle/>
          <a:p>
            <a:r>
              <a:rPr lang="en-US" sz="2000" dirty="0"/>
              <a:t>ABA urges federal, state, territorial, and tribal governments to enact legislation and implement public policy providing that custody, visitation, and access shall not be denied or restricted, nor shall a child be removed or parental rights be terminated, based on a parent’s disability, absent a showing—supported by clear and convincing evidence—that the disability is causally related to a harm or an imminent risk of harm to the child that cannot be alleviated with appropriate services, supports, and other reasonable modifications.</a:t>
            </a:r>
          </a:p>
          <a:p>
            <a:endParaRPr lang="en-US" sz="2000" dirty="0"/>
          </a:p>
          <a:p>
            <a:r>
              <a:rPr lang="en-US" sz="2000" dirty="0"/>
              <a:t>ABA urges federal, state, territorial, and tribal governments to enact legislation and implement public policy providing that a prospective parent’s disability shall not be a bar to adoption or foster care when the adoption or foster care placement is determined to be in the best interest of the child.</a:t>
            </a:r>
          </a:p>
        </p:txBody>
      </p:sp>
      <p:pic>
        <p:nvPicPr>
          <p:cNvPr id="2" name="Picture 1" descr="Logo for the American Bar Association featuring the letters: ABA" title="American Bar Associatio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534" y="272339"/>
            <a:ext cx="2642770" cy="1423030"/>
          </a:xfrm>
          <a:prstGeom prst="rect">
            <a:avLst/>
          </a:prstGeom>
        </p:spPr>
      </p:pic>
      <p:sp>
        <p:nvSpPr>
          <p:cNvPr id="5" name="Title 4"/>
          <p:cNvSpPr>
            <a:spLocks noGrp="1"/>
          </p:cNvSpPr>
          <p:nvPr>
            <p:ph type="title"/>
          </p:nvPr>
        </p:nvSpPr>
        <p:spPr>
          <a:xfrm>
            <a:off x="511445" y="204355"/>
            <a:ext cx="5553090" cy="1356360"/>
          </a:xfrm>
        </p:spPr>
        <p:txBody>
          <a:bodyPr/>
          <a:lstStyle/>
          <a:p>
            <a:r>
              <a:rPr lang="en-US" b="1" dirty="0" smtClean="0"/>
              <a:t>ABA Resolution 114</a:t>
            </a:r>
            <a:endParaRPr lang="en-US" b="1" dirty="0"/>
          </a:p>
        </p:txBody>
      </p:sp>
    </p:spTree>
    <p:extLst>
      <p:ext uri="{BB962C8B-B14F-4D97-AF65-F5344CB8AC3E}">
        <p14:creationId xmlns:p14="http://schemas.microsoft.com/office/powerpoint/2010/main" val="147671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graphicFrame>
        <p:nvGraphicFramePr>
          <p:cNvPr id="4" name="Diagram 3" descr="Diagram listing: Relationships, Programming, Become the Expert, Focus Groups, and Legislation." title="Diagram"/>
          <p:cNvGraphicFramePr/>
          <p:nvPr>
            <p:extLst>
              <p:ext uri="{D42A27DB-BD31-4B8C-83A1-F6EECF244321}">
                <p14:modId xmlns:p14="http://schemas.microsoft.com/office/powerpoint/2010/main" val="3434894502"/>
              </p:ext>
            </p:extLst>
          </p:nvPr>
        </p:nvGraphicFramePr>
        <p:xfrm>
          <a:off x="1524000" y="217191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pPr algn="ctr"/>
            <a:r>
              <a:rPr lang="en-US" b="1" dirty="0" smtClean="0"/>
              <a:t>Take the Lead! </a:t>
            </a:r>
            <a:endParaRPr lang="en-US" b="1" dirty="0"/>
          </a:p>
        </p:txBody>
      </p:sp>
    </p:spTree>
    <p:extLst>
      <p:ext uri="{BB962C8B-B14F-4D97-AF65-F5344CB8AC3E}">
        <p14:creationId xmlns:p14="http://schemas.microsoft.com/office/powerpoint/2010/main" val="59487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2" name="Title 1"/>
          <p:cNvSpPr>
            <a:spLocks noGrp="1"/>
          </p:cNvSpPr>
          <p:nvPr>
            <p:ph type="title"/>
          </p:nvPr>
        </p:nvSpPr>
        <p:spPr>
          <a:xfrm>
            <a:off x="857250" y="2360909"/>
            <a:ext cx="7406640" cy="1356360"/>
          </a:xfrm>
        </p:spPr>
        <p:txBody>
          <a:bodyPr/>
          <a:lstStyle/>
          <a:p>
            <a:pPr algn="ctr"/>
            <a:r>
              <a:rPr lang="en-US" dirty="0" smtClean="0"/>
              <a:t>Incorporating Parenting Programs in Your CIL </a:t>
            </a:r>
            <a:endParaRPr lang="en-US" dirty="0"/>
          </a:p>
        </p:txBody>
      </p:sp>
    </p:spTree>
    <p:extLst>
      <p:ext uri="{BB962C8B-B14F-4D97-AF65-F5344CB8AC3E}">
        <p14:creationId xmlns:p14="http://schemas.microsoft.com/office/powerpoint/2010/main" val="2323153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graphicFrame>
        <p:nvGraphicFramePr>
          <p:cNvPr id="7" name="Diagram 6" descr="Circle diagram featuring: Advocacy, Independent Living Skills Training, Transition, Informatio &amp; Refferal, and Peer Mentoring." title="Diagram"/>
          <p:cNvGraphicFramePr/>
          <p:nvPr>
            <p:extLst>
              <p:ext uri="{D42A27DB-BD31-4B8C-83A1-F6EECF244321}">
                <p14:modId xmlns:p14="http://schemas.microsoft.com/office/powerpoint/2010/main" val="2481646812"/>
              </p:ext>
            </p:extLst>
          </p:nvPr>
        </p:nvGraphicFramePr>
        <p:xfrm>
          <a:off x="1125682" y="1735282"/>
          <a:ext cx="6304973" cy="4506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3374158" y="3233943"/>
            <a:ext cx="1808019" cy="923330"/>
          </a:xfrm>
          <a:prstGeom prst="rect">
            <a:avLst/>
          </a:prstGeom>
          <a:noFill/>
        </p:spPr>
        <p:txBody>
          <a:bodyPr wrap="square" rtlCol="0">
            <a:spAutoFit/>
          </a:bodyPr>
          <a:lstStyle/>
          <a:p>
            <a:pPr algn="ctr"/>
            <a:r>
              <a:rPr lang="en-US" b="1" dirty="0"/>
              <a:t>PARENTING WITH A DISABILITY  </a:t>
            </a:r>
          </a:p>
        </p:txBody>
      </p:sp>
      <p:sp>
        <p:nvSpPr>
          <p:cNvPr id="2" name="Title 1"/>
          <p:cNvSpPr>
            <a:spLocks noGrp="1"/>
          </p:cNvSpPr>
          <p:nvPr>
            <p:ph type="title"/>
          </p:nvPr>
        </p:nvSpPr>
        <p:spPr>
          <a:xfrm>
            <a:off x="219075" y="378922"/>
            <a:ext cx="8753475" cy="1356360"/>
          </a:xfrm>
        </p:spPr>
        <p:txBody>
          <a:bodyPr/>
          <a:lstStyle/>
          <a:p>
            <a:pPr algn="ctr"/>
            <a:r>
              <a:rPr lang="en-US" b="1" dirty="0" smtClean="0"/>
              <a:t>Centers for Independent Living’s Role</a:t>
            </a:r>
            <a:endParaRPr lang="en-US" b="1" dirty="0"/>
          </a:p>
        </p:txBody>
      </p:sp>
    </p:spTree>
    <p:extLst>
      <p:ext uri="{BB962C8B-B14F-4D97-AF65-F5344CB8AC3E}">
        <p14:creationId xmlns:p14="http://schemas.microsoft.com/office/powerpoint/2010/main" val="2101150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a:xfrm>
            <a:off x="857251" y="1733486"/>
            <a:ext cx="7404653" cy="4362514"/>
          </a:xfrm>
        </p:spPr>
        <p:txBody>
          <a:bodyPr/>
          <a:lstStyle/>
          <a:p>
            <a:r>
              <a:rPr lang="en-US" sz="2600" dirty="0" smtClean="0"/>
              <a:t>Advocacy Efforts with Child Welfare agency, family court, law enforcement, etc. </a:t>
            </a:r>
          </a:p>
          <a:p>
            <a:r>
              <a:rPr lang="en-US" sz="2600" dirty="0" smtClean="0"/>
              <a:t>Teaching self-advocacy skills to parents</a:t>
            </a:r>
          </a:p>
          <a:p>
            <a:r>
              <a:rPr lang="en-US" sz="2600" dirty="0" smtClean="0"/>
              <a:t>Educating attorneys and judges </a:t>
            </a:r>
          </a:p>
          <a:p>
            <a:r>
              <a:rPr lang="en-US" sz="2600" dirty="0" smtClean="0"/>
              <a:t>Providing testimony in hearings </a:t>
            </a:r>
          </a:p>
          <a:p>
            <a:r>
              <a:rPr lang="en-US" sz="2600" dirty="0" smtClean="0"/>
              <a:t>Educating about the impact a bill can have on people with disabilities </a:t>
            </a:r>
          </a:p>
          <a:p>
            <a:r>
              <a:rPr lang="en-US" sz="2600" dirty="0" smtClean="0"/>
              <a:t>Custody Issues</a:t>
            </a:r>
          </a:p>
          <a:p>
            <a:pPr marL="34290" indent="0">
              <a:buNone/>
            </a:pPr>
            <a:r>
              <a:rPr lang="en-US" sz="2600" dirty="0" smtClean="0"/>
              <a:t> </a:t>
            </a:r>
          </a:p>
          <a:p>
            <a:endParaRPr lang="en-US" dirty="0"/>
          </a:p>
        </p:txBody>
      </p:sp>
      <p:sp>
        <p:nvSpPr>
          <p:cNvPr id="2" name="Title 1"/>
          <p:cNvSpPr>
            <a:spLocks noGrp="1"/>
          </p:cNvSpPr>
          <p:nvPr>
            <p:ph type="title"/>
          </p:nvPr>
        </p:nvSpPr>
        <p:spPr>
          <a:xfrm>
            <a:off x="855264" y="377126"/>
            <a:ext cx="7406640" cy="1356360"/>
          </a:xfrm>
        </p:spPr>
        <p:txBody>
          <a:bodyPr/>
          <a:lstStyle/>
          <a:p>
            <a:r>
              <a:rPr lang="en-US" b="1" dirty="0" smtClean="0"/>
              <a:t>Advocacy</a:t>
            </a:r>
            <a:r>
              <a:rPr lang="en-US" dirty="0" smtClean="0"/>
              <a:t> </a:t>
            </a:r>
            <a:endParaRPr lang="en-US" dirty="0"/>
          </a:p>
        </p:txBody>
      </p:sp>
    </p:spTree>
    <p:extLst>
      <p:ext uri="{BB962C8B-B14F-4D97-AF65-F5344CB8AC3E}">
        <p14:creationId xmlns:p14="http://schemas.microsoft.com/office/powerpoint/2010/main" val="3482651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p:txBody>
          <a:bodyPr>
            <a:normAutofit/>
          </a:bodyPr>
          <a:lstStyle/>
          <a:p>
            <a:r>
              <a:rPr lang="en-US" sz="2600" dirty="0" smtClean="0"/>
              <a:t>Parenting Skills </a:t>
            </a:r>
          </a:p>
          <a:p>
            <a:r>
              <a:rPr lang="en-US" sz="2600" dirty="0" smtClean="0"/>
              <a:t>Child Development </a:t>
            </a:r>
          </a:p>
          <a:p>
            <a:r>
              <a:rPr lang="en-US" sz="2600" dirty="0" smtClean="0"/>
              <a:t>Teaching about and trying out adapted equipment</a:t>
            </a:r>
          </a:p>
          <a:p>
            <a:r>
              <a:rPr lang="en-US" sz="2600" dirty="0" smtClean="0"/>
              <a:t>Family Planning– what steps will it take to have a family</a:t>
            </a:r>
          </a:p>
          <a:p>
            <a:r>
              <a:rPr lang="en-US" sz="2600" dirty="0" smtClean="0"/>
              <a:t>Teaching disability rights</a:t>
            </a:r>
          </a:p>
          <a:p>
            <a:r>
              <a:rPr lang="en-US" sz="2600" dirty="0" smtClean="0"/>
              <a:t>Household Management </a:t>
            </a:r>
            <a:endParaRPr lang="en-US" sz="2600" dirty="0"/>
          </a:p>
        </p:txBody>
      </p:sp>
      <p:sp>
        <p:nvSpPr>
          <p:cNvPr id="2" name="Title 1"/>
          <p:cNvSpPr>
            <a:spLocks noGrp="1"/>
          </p:cNvSpPr>
          <p:nvPr>
            <p:ph type="title"/>
          </p:nvPr>
        </p:nvSpPr>
        <p:spPr>
          <a:xfrm>
            <a:off x="301336" y="609600"/>
            <a:ext cx="7962554" cy="1356360"/>
          </a:xfrm>
        </p:spPr>
        <p:txBody>
          <a:bodyPr/>
          <a:lstStyle/>
          <a:p>
            <a:r>
              <a:rPr lang="en-US" b="1" dirty="0" smtClean="0"/>
              <a:t>Independent Living Skills Training</a:t>
            </a:r>
            <a:endParaRPr lang="en-US" b="1" dirty="0"/>
          </a:p>
        </p:txBody>
      </p:sp>
    </p:spTree>
    <p:extLst>
      <p:ext uri="{BB962C8B-B14F-4D97-AF65-F5344CB8AC3E}">
        <p14:creationId xmlns:p14="http://schemas.microsoft.com/office/powerpoint/2010/main" val="30178247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p:txBody>
          <a:bodyPr/>
          <a:lstStyle/>
          <a:p>
            <a:r>
              <a:rPr lang="en-US" sz="2600" dirty="0" smtClean="0"/>
              <a:t>Networking with parents with disabilities </a:t>
            </a:r>
          </a:p>
          <a:p>
            <a:r>
              <a:rPr lang="en-US" sz="2600" dirty="0" smtClean="0"/>
              <a:t>Reproductive Health</a:t>
            </a:r>
          </a:p>
          <a:p>
            <a:r>
              <a:rPr lang="en-US" sz="2600" dirty="0" smtClean="0"/>
              <a:t>Adoption</a:t>
            </a:r>
          </a:p>
          <a:p>
            <a:r>
              <a:rPr lang="en-US" sz="2600" dirty="0" smtClean="0"/>
              <a:t>Child Birth </a:t>
            </a:r>
          </a:p>
          <a:p>
            <a:r>
              <a:rPr lang="en-US" sz="2600" dirty="0" smtClean="0"/>
              <a:t>Peer Support</a:t>
            </a:r>
          </a:p>
          <a:p>
            <a:r>
              <a:rPr lang="en-US" sz="2600" dirty="0" smtClean="0"/>
              <a:t>Adjusting to parenthood</a:t>
            </a:r>
          </a:p>
          <a:p>
            <a:r>
              <a:rPr lang="en-US" sz="2600" dirty="0" smtClean="0"/>
              <a:t>Navigating child welfare system </a:t>
            </a:r>
          </a:p>
          <a:p>
            <a:pPr marL="45720" indent="0">
              <a:buNone/>
            </a:pPr>
            <a:endParaRPr lang="en-US" dirty="0" smtClean="0"/>
          </a:p>
          <a:p>
            <a:endParaRPr lang="en-US" dirty="0"/>
          </a:p>
        </p:txBody>
      </p:sp>
      <p:sp>
        <p:nvSpPr>
          <p:cNvPr id="2" name="Title 1"/>
          <p:cNvSpPr>
            <a:spLocks noGrp="1"/>
          </p:cNvSpPr>
          <p:nvPr>
            <p:ph type="title"/>
          </p:nvPr>
        </p:nvSpPr>
        <p:spPr/>
        <p:txBody>
          <a:bodyPr/>
          <a:lstStyle/>
          <a:p>
            <a:r>
              <a:rPr lang="en-US" b="1" dirty="0" smtClean="0"/>
              <a:t>Peer Mentoring</a:t>
            </a:r>
            <a:endParaRPr lang="en-US" b="1" dirty="0"/>
          </a:p>
        </p:txBody>
      </p:sp>
    </p:spTree>
    <p:extLst>
      <p:ext uri="{BB962C8B-B14F-4D97-AF65-F5344CB8AC3E}">
        <p14:creationId xmlns:p14="http://schemas.microsoft.com/office/powerpoint/2010/main" val="588300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p:txBody>
          <a:bodyPr/>
          <a:lstStyle/>
          <a:p>
            <a:r>
              <a:rPr lang="en-US" sz="2600" dirty="0" smtClean="0"/>
              <a:t>Connecting to community resources</a:t>
            </a:r>
          </a:p>
          <a:p>
            <a:r>
              <a:rPr lang="en-US" sz="2600" dirty="0"/>
              <a:t>S</a:t>
            </a:r>
            <a:r>
              <a:rPr lang="en-US" sz="2600" dirty="0" smtClean="0"/>
              <a:t>ervice provider resources </a:t>
            </a:r>
          </a:p>
          <a:p>
            <a:r>
              <a:rPr lang="en-US" sz="2600" dirty="0" smtClean="0"/>
              <a:t>Equipment &amp; equipment modification resources</a:t>
            </a:r>
          </a:p>
          <a:p>
            <a:r>
              <a:rPr lang="en-US" sz="2600" dirty="0" smtClean="0"/>
              <a:t>Providing outreach  </a:t>
            </a:r>
          </a:p>
          <a:p>
            <a:r>
              <a:rPr lang="en-US" sz="2600" dirty="0" smtClean="0"/>
              <a:t>Developing your own resources </a:t>
            </a:r>
          </a:p>
          <a:p>
            <a:r>
              <a:rPr lang="en-US" sz="2600" dirty="0" smtClean="0"/>
              <a:t>Sharing information about rights</a:t>
            </a:r>
          </a:p>
          <a:p>
            <a:pPr marL="34290" indent="0">
              <a:buNone/>
            </a:pPr>
            <a:endParaRPr lang="en-US" dirty="0"/>
          </a:p>
        </p:txBody>
      </p:sp>
      <p:sp>
        <p:nvSpPr>
          <p:cNvPr id="2" name="Title 1"/>
          <p:cNvSpPr>
            <a:spLocks noGrp="1"/>
          </p:cNvSpPr>
          <p:nvPr>
            <p:ph type="title"/>
          </p:nvPr>
        </p:nvSpPr>
        <p:spPr/>
        <p:txBody>
          <a:bodyPr/>
          <a:lstStyle/>
          <a:p>
            <a:r>
              <a:rPr lang="en-US" b="1" dirty="0" smtClean="0"/>
              <a:t>Information &amp; Referral </a:t>
            </a:r>
            <a:endParaRPr lang="en-US" b="1" dirty="0"/>
          </a:p>
        </p:txBody>
      </p:sp>
    </p:spTree>
    <p:extLst>
      <p:ext uri="{BB962C8B-B14F-4D97-AF65-F5344CB8AC3E}">
        <p14:creationId xmlns:p14="http://schemas.microsoft.com/office/powerpoint/2010/main" val="1680134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p:txBody>
          <a:bodyPr>
            <a:normAutofit/>
          </a:bodyPr>
          <a:lstStyle/>
          <a:p>
            <a:r>
              <a:rPr lang="en-US" sz="2600" dirty="0" smtClean="0"/>
              <a:t>Family planning with youth – you can be a parent one day!</a:t>
            </a:r>
          </a:p>
          <a:p>
            <a:r>
              <a:rPr lang="en-US" sz="2600" dirty="0" smtClean="0"/>
              <a:t>Developing goals</a:t>
            </a:r>
          </a:p>
          <a:p>
            <a:r>
              <a:rPr lang="en-US" sz="2600" dirty="0" smtClean="0"/>
              <a:t>Teen pregnancies </a:t>
            </a:r>
          </a:p>
          <a:p>
            <a:r>
              <a:rPr lang="en-US" sz="2600" dirty="0" smtClean="0"/>
              <a:t>Institution transition/custody </a:t>
            </a:r>
            <a:endParaRPr lang="en-US" sz="2600" dirty="0"/>
          </a:p>
          <a:p>
            <a:pPr marL="34290" indent="0">
              <a:buNone/>
            </a:pPr>
            <a:endParaRPr lang="en-US" sz="2600" dirty="0"/>
          </a:p>
        </p:txBody>
      </p:sp>
      <p:sp>
        <p:nvSpPr>
          <p:cNvPr id="2" name="Title 1"/>
          <p:cNvSpPr>
            <a:spLocks noGrp="1"/>
          </p:cNvSpPr>
          <p:nvPr>
            <p:ph type="title"/>
          </p:nvPr>
        </p:nvSpPr>
        <p:spPr/>
        <p:txBody>
          <a:bodyPr/>
          <a:lstStyle/>
          <a:p>
            <a:r>
              <a:rPr lang="en-US" b="1" dirty="0" smtClean="0"/>
              <a:t>Transition</a:t>
            </a:r>
            <a:r>
              <a:rPr lang="en-US" dirty="0" smtClean="0"/>
              <a:t> </a:t>
            </a:r>
            <a:endParaRPr lang="en-US" dirty="0"/>
          </a:p>
        </p:txBody>
      </p:sp>
    </p:spTree>
    <p:extLst>
      <p:ext uri="{BB962C8B-B14F-4D97-AF65-F5344CB8AC3E}">
        <p14:creationId xmlns:p14="http://schemas.microsoft.com/office/powerpoint/2010/main" val="3625320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2" name="Title 1"/>
          <p:cNvSpPr>
            <a:spLocks noGrp="1"/>
          </p:cNvSpPr>
          <p:nvPr>
            <p:ph type="title"/>
          </p:nvPr>
        </p:nvSpPr>
        <p:spPr>
          <a:xfrm>
            <a:off x="1926633" y="2763864"/>
            <a:ext cx="5652038" cy="1172705"/>
          </a:xfrm>
        </p:spPr>
        <p:txBody>
          <a:bodyPr/>
          <a:lstStyle/>
          <a:p>
            <a:r>
              <a:rPr lang="en-US" dirty="0" smtClean="0"/>
              <a:t>Go Change the World! </a:t>
            </a:r>
            <a:endParaRPr lang="en-US" dirty="0"/>
          </a:p>
        </p:txBody>
      </p:sp>
    </p:spTree>
    <p:extLst>
      <p:ext uri="{BB962C8B-B14F-4D97-AF65-F5344CB8AC3E}">
        <p14:creationId xmlns:p14="http://schemas.microsoft.com/office/powerpoint/2010/main" val="3250852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4" name="Rectangle 3" descr="Yellow graphic box that displays the collor yellow behind the word: Thanks! in blue." title="Graphic Box"/>
          <p:cNvSpPr/>
          <p:nvPr/>
        </p:nvSpPr>
        <p:spPr>
          <a:xfrm>
            <a:off x="0" y="-133563"/>
            <a:ext cx="9144000" cy="6991564"/>
          </a:xfrm>
          <a:prstGeom prst="rect">
            <a:avLst/>
          </a:prstGeom>
          <a:solidFill>
            <a:srgbClr val="FFF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descr="Blue graphic box that displays contact information in white." title="Graphic Box"/>
          <p:cNvSpPr/>
          <p:nvPr/>
        </p:nvSpPr>
        <p:spPr>
          <a:xfrm>
            <a:off x="0" y="2619900"/>
            <a:ext cx="9144000" cy="42381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descr="Image of a horizontal bar" title="Horizontal Bar"/>
          <p:cNvSpPr/>
          <p:nvPr/>
        </p:nvSpPr>
        <p:spPr>
          <a:xfrm>
            <a:off x="425660" y="4230889"/>
            <a:ext cx="8108739" cy="91730"/>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Shape 69"/>
          <p:cNvSpPr txBox="1">
            <a:spLocks noGrp="1"/>
          </p:cNvSpPr>
          <p:nvPr>
            <p:ph type="subTitle" idx="4294967295"/>
          </p:nvPr>
        </p:nvSpPr>
        <p:spPr>
          <a:xfrm>
            <a:off x="701982" y="3039807"/>
            <a:ext cx="8024007" cy="835200"/>
          </a:xfrm>
          <a:prstGeom prst="rect">
            <a:avLst/>
          </a:prstGeom>
        </p:spPr>
        <p:txBody>
          <a:bodyPr lIns="91425" tIns="91425" rIns="91425" bIns="91425" anchor="t" anchorCtr="0">
            <a:noAutofit/>
          </a:bodyPr>
          <a:lstStyle/>
          <a:p>
            <a:pPr lvl="0">
              <a:spcBef>
                <a:spcPts val="0"/>
              </a:spcBef>
              <a:buNone/>
            </a:pPr>
            <a:r>
              <a:rPr lang="en" sz="4000" b="1" dirty="0" smtClean="0">
                <a:solidFill>
                  <a:schemeClr val="bg1"/>
                </a:solidFill>
              </a:rPr>
              <a:t>Any questions?</a:t>
            </a:r>
            <a:endParaRPr lang="en" sz="4000" b="1" dirty="0">
              <a:solidFill>
                <a:schemeClr val="bg1"/>
              </a:solidFill>
            </a:endParaRPr>
          </a:p>
        </p:txBody>
      </p:sp>
      <p:sp>
        <p:nvSpPr>
          <p:cNvPr id="68" name="Shape 68"/>
          <p:cNvSpPr txBox="1">
            <a:spLocks noGrp="1"/>
          </p:cNvSpPr>
          <p:nvPr>
            <p:ph type="ctrTitle" idx="4294967295"/>
          </p:nvPr>
        </p:nvSpPr>
        <p:spPr>
          <a:xfrm>
            <a:off x="582500" y="1555620"/>
            <a:ext cx="7119878" cy="1546500"/>
          </a:xfrm>
          <a:prstGeom prst="rect">
            <a:avLst/>
          </a:prstGeom>
          <a:effectLst/>
        </p:spPr>
        <p:txBody>
          <a:bodyPr lIns="91425" tIns="91425" rIns="91425" bIns="91425" anchor="b" anchorCtr="0">
            <a:noAutofit/>
          </a:bodyPr>
          <a:lstStyle/>
          <a:p>
            <a:pPr lvl="0">
              <a:spcBef>
                <a:spcPts val="0"/>
              </a:spcBef>
              <a:buNone/>
            </a:pPr>
            <a:r>
              <a:rPr lang="en" sz="11500" dirty="0" smtClean="0">
                <a:solidFill>
                  <a:srgbClr val="00B0F0"/>
                </a:solidFill>
              </a:rPr>
              <a:t>Thanks!</a:t>
            </a:r>
            <a:endParaRPr lang="en" sz="11500" dirty="0">
              <a:solidFill>
                <a:srgbClr val="00B0F0"/>
              </a:solidFill>
            </a:endParaRPr>
          </a:p>
        </p:txBody>
      </p:sp>
      <p:pic>
        <p:nvPicPr>
          <p:cNvPr id="12" name="Picture 11"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70" name="Shape 70"/>
          <p:cNvSpPr txBox="1">
            <a:spLocks noGrp="1"/>
          </p:cNvSpPr>
          <p:nvPr>
            <p:ph type="body" idx="4294967295"/>
          </p:nvPr>
        </p:nvSpPr>
        <p:spPr>
          <a:xfrm>
            <a:off x="701975" y="4433179"/>
            <a:ext cx="6874482" cy="1892999"/>
          </a:xfrm>
          <a:prstGeom prst="rect">
            <a:avLst/>
          </a:prstGeom>
        </p:spPr>
        <p:txBody>
          <a:bodyPr lIns="91425" tIns="91425" rIns="91425" bIns="91425" anchor="t" anchorCtr="0">
            <a:noAutofit/>
          </a:bodyPr>
          <a:lstStyle/>
          <a:p>
            <a:pPr lvl="0" rtl="0">
              <a:spcBef>
                <a:spcPts val="0"/>
              </a:spcBef>
              <a:buNone/>
            </a:pPr>
            <a:r>
              <a:rPr lang="en" sz="2000" b="1" dirty="0" smtClean="0">
                <a:solidFill>
                  <a:schemeClr val="bg1"/>
                </a:solidFill>
              </a:rPr>
              <a:t>You can find me at…</a:t>
            </a:r>
          </a:p>
          <a:p>
            <a:pPr lvl="0" rtl="0">
              <a:spcBef>
                <a:spcPts val="0"/>
              </a:spcBef>
              <a:buNone/>
            </a:pPr>
            <a:endParaRPr lang="en" sz="2000" b="1" dirty="0" smtClean="0">
              <a:solidFill>
                <a:schemeClr val="bg1"/>
              </a:solidFill>
            </a:endParaRPr>
          </a:p>
          <a:p>
            <a:pPr lvl="0" rtl="0">
              <a:spcBef>
                <a:spcPts val="0"/>
              </a:spcBef>
              <a:buNone/>
            </a:pPr>
            <a:r>
              <a:rPr lang="en" sz="2000" b="1" dirty="0" smtClean="0">
                <a:solidFill>
                  <a:schemeClr val="bg1"/>
                </a:solidFill>
              </a:rPr>
              <a:t>Kimberly Tissot, Executive Director</a:t>
            </a:r>
          </a:p>
          <a:p>
            <a:pPr lvl="0" rtl="0">
              <a:spcBef>
                <a:spcPts val="0"/>
              </a:spcBef>
              <a:buNone/>
            </a:pPr>
            <a:r>
              <a:rPr lang="en" sz="2000" b="1" dirty="0" smtClean="0">
                <a:solidFill>
                  <a:schemeClr val="bg1"/>
                </a:solidFill>
              </a:rPr>
              <a:t>803.779.5121 ext. 124</a:t>
            </a:r>
          </a:p>
          <a:p>
            <a:pPr lvl="0" rtl="0">
              <a:spcBef>
                <a:spcPts val="0"/>
              </a:spcBef>
              <a:buNone/>
            </a:pPr>
            <a:r>
              <a:rPr lang="en" sz="2000" b="1" dirty="0" smtClean="0">
                <a:solidFill>
                  <a:schemeClr val="bg1"/>
                </a:solidFill>
              </a:rPr>
              <a:t>ktissot@able-sc.org</a:t>
            </a:r>
            <a:endParaRPr lang="en" sz="2000" b="1" dirty="0">
              <a:solidFill>
                <a:schemeClr val="bg1"/>
              </a:solidFill>
            </a:endParaRPr>
          </a:p>
        </p:txBody>
      </p:sp>
    </p:spTree>
    <p:extLst>
      <p:ext uri="{BB962C8B-B14F-4D97-AF65-F5344CB8AC3E}">
        <p14:creationId xmlns:p14="http://schemas.microsoft.com/office/powerpoint/2010/main" val="172245385"/>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le SC logo featuring the tag line: independent living for all." title="Able SC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pic>
        <p:nvPicPr>
          <p:cNvPr id="4" name="wanUzdrr8PE" descr="Parenting Video from Able South Carolina." title="Video"/>
          <p:cNvPicPr>
            <a:picLocks noRot="1" noChangeAspect="1"/>
          </p:cNvPicPr>
          <p:nvPr>
            <a:videoFile r:link="rId1"/>
          </p:nvPr>
        </p:nvPicPr>
        <p:blipFill>
          <a:blip r:embed="rId5"/>
          <a:stretch>
            <a:fillRect/>
          </a:stretch>
        </p:blipFill>
        <p:spPr>
          <a:xfrm>
            <a:off x="1437662" y="1965960"/>
            <a:ext cx="5817719" cy="3272467"/>
          </a:xfrm>
          <a:prstGeom prst="rect">
            <a:avLst/>
          </a:prstGeom>
        </p:spPr>
      </p:pic>
      <p:sp>
        <p:nvSpPr>
          <p:cNvPr id="2" name="Title 1"/>
          <p:cNvSpPr>
            <a:spLocks noGrp="1"/>
          </p:cNvSpPr>
          <p:nvPr>
            <p:ph type="title"/>
          </p:nvPr>
        </p:nvSpPr>
        <p:spPr/>
        <p:txBody>
          <a:bodyPr/>
          <a:lstStyle/>
          <a:p>
            <a:pPr algn="ctr"/>
            <a:r>
              <a:rPr lang="en-US" b="1" dirty="0" smtClean="0"/>
              <a:t>Start Educating </a:t>
            </a:r>
            <a:endParaRPr lang="en-US" b="1" dirty="0"/>
          </a:p>
        </p:txBody>
      </p:sp>
    </p:spTree>
    <p:extLst>
      <p:ext uri="{BB962C8B-B14F-4D97-AF65-F5344CB8AC3E}">
        <p14:creationId xmlns:p14="http://schemas.microsoft.com/office/powerpoint/2010/main" val="993107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pic>
        <p:nvPicPr>
          <p:cNvPr id="4" name="Picture 3" descr="Group Photo of advocates at the ceremony signing of the Persons with Disabilities Right to Parent Act." title="Group Pho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625" y="3540370"/>
            <a:ext cx="4231306" cy="2899578"/>
          </a:xfrm>
          <a:prstGeom prst="rect">
            <a:avLst/>
          </a:prstGeom>
        </p:spPr>
      </p:pic>
      <p:sp>
        <p:nvSpPr>
          <p:cNvPr id="3" name="Content Placeholder 2"/>
          <p:cNvSpPr>
            <a:spLocks noGrp="1"/>
          </p:cNvSpPr>
          <p:nvPr>
            <p:ph idx="1"/>
          </p:nvPr>
        </p:nvSpPr>
        <p:spPr/>
        <p:txBody>
          <a:bodyPr>
            <a:normAutofit/>
          </a:bodyPr>
          <a:lstStyle/>
          <a:p>
            <a:r>
              <a:rPr lang="en-US" sz="2400" dirty="0"/>
              <a:t>(2015-2016) H. 3989- Persons with Disabilities Right to Parent Act– Included legislation for child welfare, family law, and reproductive health. </a:t>
            </a:r>
          </a:p>
          <a:p>
            <a:pPr marL="0" indent="0">
              <a:buNone/>
            </a:pPr>
            <a:endParaRPr lang="en-US" sz="2400" dirty="0"/>
          </a:p>
          <a:p>
            <a:endParaRPr lang="en-US" sz="2400" dirty="0"/>
          </a:p>
          <a:p>
            <a:endParaRPr lang="en-US" sz="2400" dirty="0"/>
          </a:p>
        </p:txBody>
      </p:sp>
      <p:sp>
        <p:nvSpPr>
          <p:cNvPr id="2" name="Title 1"/>
          <p:cNvSpPr>
            <a:spLocks noGrp="1"/>
          </p:cNvSpPr>
          <p:nvPr>
            <p:ph type="title"/>
          </p:nvPr>
        </p:nvSpPr>
        <p:spPr>
          <a:xfrm>
            <a:off x="857250" y="346760"/>
            <a:ext cx="7406640" cy="1356360"/>
          </a:xfrm>
        </p:spPr>
        <p:txBody>
          <a:bodyPr/>
          <a:lstStyle/>
          <a:p>
            <a:pPr algn="ctr"/>
            <a:r>
              <a:rPr lang="en-US" b="1" dirty="0" smtClean="0"/>
              <a:t>Change the Laws! </a:t>
            </a:r>
            <a:endParaRPr lang="en-US" b="1" dirty="0"/>
          </a:p>
        </p:txBody>
      </p:sp>
    </p:spTree>
    <p:extLst>
      <p:ext uri="{BB962C8B-B14F-4D97-AF65-F5344CB8AC3E}">
        <p14:creationId xmlns:p14="http://schemas.microsoft.com/office/powerpoint/2010/main" val="2103712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7082" y="5486399"/>
            <a:ext cx="1207076" cy="1135013"/>
          </a:xfrm>
          <a:prstGeom prst="rect">
            <a:avLst/>
          </a:prstGeom>
        </p:spPr>
      </p:pic>
      <p:sp>
        <p:nvSpPr>
          <p:cNvPr id="3" name="Content Placeholder 2"/>
          <p:cNvSpPr>
            <a:spLocks noGrp="1"/>
          </p:cNvSpPr>
          <p:nvPr>
            <p:ph idx="1"/>
          </p:nvPr>
        </p:nvSpPr>
        <p:spPr>
          <a:xfrm>
            <a:off x="672856" y="1584267"/>
            <a:ext cx="7404653" cy="4038600"/>
          </a:xfrm>
        </p:spPr>
        <p:txBody>
          <a:bodyPr>
            <a:normAutofit fontScale="85000" lnSpcReduction="20000"/>
          </a:bodyPr>
          <a:lstStyle/>
          <a:p>
            <a:r>
              <a:rPr lang="en-US" b="1" dirty="0" smtClean="0"/>
              <a:t>REMOVES DISCRIMINATING LANGUAGE FROM THE LAW</a:t>
            </a:r>
          </a:p>
          <a:p>
            <a:pPr marL="34290" indent="0">
              <a:buNone/>
            </a:pPr>
            <a:r>
              <a:rPr lang="en-US" dirty="0"/>
              <a:t>-</a:t>
            </a:r>
            <a:r>
              <a:rPr lang="en-US" dirty="0" smtClean="0"/>
              <a:t>the </a:t>
            </a:r>
            <a:r>
              <a:rPr lang="en-US" dirty="0"/>
              <a:t>parent has a diagnosable condition unlikely to change within a reasonable time including, but not limited to, addiction to alcohol or illegal drugs</a:t>
            </a:r>
            <a:r>
              <a:rPr lang="en-US" strike="sngStrike" dirty="0"/>
              <a:t>,</a:t>
            </a:r>
            <a:r>
              <a:rPr lang="en-US" dirty="0"/>
              <a:t> </a:t>
            </a:r>
            <a:r>
              <a:rPr lang="en-US" u="sng" dirty="0"/>
              <a:t>or</a:t>
            </a:r>
            <a:r>
              <a:rPr lang="en-US" dirty="0"/>
              <a:t> prescription medication abuse</a:t>
            </a:r>
            <a:r>
              <a:rPr lang="en-US" strike="sngStrike" dirty="0"/>
              <a:t>, mental deficiency, mental illness, or extreme physical incapacity</a:t>
            </a:r>
            <a:r>
              <a:rPr lang="en-US" strike="sngStrike" dirty="0" smtClean="0"/>
              <a:t>,</a:t>
            </a:r>
            <a:endParaRPr lang="en-US" b="1" dirty="0" smtClean="0"/>
          </a:p>
          <a:p>
            <a:r>
              <a:rPr lang="en-US" b="1" cap="all" dirty="0" smtClean="0"/>
              <a:t>Prohibits </a:t>
            </a:r>
            <a:r>
              <a:rPr lang="en-US" b="1" cap="all" dirty="0"/>
              <a:t>Discrimination</a:t>
            </a:r>
            <a:endParaRPr lang="en-US" sz="1600" dirty="0"/>
          </a:p>
          <a:p>
            <a:pPr lvl="1"/>
            <a:r>
              <a:rPr lang="en-US" dirty="0"/>
              <a:t>H. 3538 &amp; S. 291 would prohibit discrimination for parents and prospective parents with disabilities (will protect all individuals with any type of disability). </a:t>
            </a:r>
            <a:endParaRPr lang="en-US" sz="1400" dirty="0"/>
          </a:p>
          <a:p>
            <a:r>
              <a:rPr lang="en-US" b="1" cap="all" dirty="0"/>
              <a:t>accommodations to parents with disabilities</a:t>
            </a:r>
            <a:endParaRPr lang="en-US" sz="1600" dirty="0"/>
          </a:p>
          <a:p>
            <a:pPr lvl="1"/>
            <a:r>
              <a:rPr lang="en-US" dirty="0"/>
              <a:t>H. 3538 &amp; S. 291 will require SCDSS to make reasonable accommodations to a parent or legal guardian with a disability as part of placement and visitation decisions; preventive, maintenance, and reunification services; and evaluations or assessments of parenting capacity. </a:t>
            </a:r>
            <a:endParaRPr lang="en-US" sz="1400" dirty="0"/>
          </a:p>
          <a:p>
            <a:r>
              <a:rPr lang="en-US" b="1" cap="all" dirty="0"/>
              <a:t>Adoption</a:t>
            </a:r>
            <a:endParaRPr lang="en-US" sz="1600" dirty="0"/>
          </a:p>
          <a:p>
            <a:pPr lvl="1"/>
            <a:r>
              <a:rPr lang="en-US" dirty="0"/>
              <a:t>H. 3538 &amp; S. 291 will require that a child placing agency not deny a person with a disability the right to pursue adoption of a child solely on the basis of the disability, without considering whether adaptive parenting equipment, instruction in adaptive parenting techniques, and other supportive services could enable the person to parent adequately.</a:t>
            </a:r>
            <a:endParaRPr lang="en-US" sz="1400" dirty="0"/>
          </a:p>
          <a:p>
            <a:endParaRPr lang="en-US" dirty="0"/>
          </a:p>
        </p:txBody>
      </p:sp>
      <p:sp>
        <p:nvSpPr>
          <p:cNvPr id="2" name="Title 1"/>
          <p:cNvSpPr>
            <a:spLocks noGrp="1"/>
          </p:cNvSpPr>
          <p:nvPr>
            <p:ph type="title"/>
          </p:nvPr>
        </p:nvSpPr>
        <p:spPr>
          <a:xfrm>
            <a:off x="857250" y="297873"/>
            <a:ext cx="7406640" cy="1356360"/>
          </a:xfrm>
        </p:spPr>
        <p:txBody>
          <a:bodyPr>
            <a:normAutofit fontScale="90000"/>
          </a:bodyPr>
          <a:lstStyle/>
          <a:p>
            <a:r>
              <a:rPr lang="en-US" b="1" dirty="0"/>
              <a:t>2017- </a:t>
            </a:r>
            <a:r>
              <a:rPr lang="en-US" b="1" dirty="0" smtClean="0"/>
              <a:t>H. </a:t>
            </a:r>
            <a:r>
              <a:rPr lang="en-US" b="1" dirty="0"/>
              <a:t>3538 and </a:t>
            </a:r>
            <a:r>
              <a:rPr lang="en-US" b="1" dirty="0" smtClean="0"/>
              <a:t>S. </a:t>
            </a:r>
            <a:r>
              <a:rPr lang="en-US" b="1" dirty="0"/>
              <a:t>291- Persons with Disabilities Right to Parent </a:t>
            </a:r>
            <a:r>
              <a:rPr lang="en-US" b="1" dirty="0" smtClean="0"/>
              <a:t>Act</a:t>
            </a:r>
            <a:endParaRPr lang="en-US" b="1" dirty="0"/>
          </a:p>
        </p:txBody>
      </p:sp>
    </p:spTree>
    <p:extLst>
      <p:ext uri="{BB962C8B-B14F-4D97-AF65-F5344CB8AC3E}">
        <p14:creationId xmlns:p14="http://schemas.microsoft.com/office/powerpoint/2010/main" val="1125919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
        <p:nvSpPr>
          <p:cNvPr id="3" name="Content Placeholder 2"/>
          <p:cNvSpPr>
            <a:spLocks noGrp="1"/>
          </p:cNvSpPr>
          <p:nvPr>
            <p:ph idx="1"/>
          </p:nvPr>
        </p:nvSpPr>
        <p:spPr/>
        <p:txBody>
          <a:bodyPr/>
          <a:lstStyle/>
          <a:p>
            <a:r>
              <a:rPr lang="en-US" b="1" cap="all" dirty="0"/>
              <a:t>Child welfare</a:t>
            </a:r>
            <a:endParaRPr lang="en-US" sz="1600" dirty="0"/>
          </a:p>
          <a:p>
            <a:pPr lvl="1"/>
            <a:r>
              <a:rPr lang="en-US" dirty="0"/>
              <a:t>H. 3538 &amp; S. 291 will require that the SC Department of Social Services, and any other covered entity, must not terminate the rights of a parent or legal guardian with a disability solely on the basis of the disability.</a:t>
            </a:r>
            <a:endParaRPr lang="en-US" sz="1400" dirty="0"/>
          </a:p>
          <a:p>
            <a:r>
              <a:rPr lang="en-US" b="1" dirty="0"/>
              <a:t>ADAPTIVE PARENTING</a:t>
            </a:r>
            <a:endParaRPr lang="en-US" sz="1600" dirty="0"/>
          </a:p>
          <a:p>
            <a:pPr lvl="1"/>
            <a:r>
              <a:rPr lang="en-US" dirty="0"/>
              <a:t>H. 3538 &amp; S. 291 will require the SC Department of Social Services to make reasonable efforts to avoid removal of a child from the home of a parent or legal guardian with a disability, including referrals for access to adaptive parenting equipment, referrals for instruction on adaptive parenting techniques, and reasonable accommodations with regard to accessing services that are otherwise made available to a parent or legal guardian who does not have a disability.  </a:t>
            </a:r>
          </a:p>
          <a:p>
            <a:endParaRPr lang="en-US" dirty="0"/>
          </a:p>
        </p:txBody>
      </p:sp>
      <p:sp>
        <p:nvSpPr>
          <p:cNvPr id="2" name="Title 1"/>
          <p:cNvSpPr>
            <a:spLocks noGrp="1"/>
          </p:cNvSpPr>
          <p:nvPr>
            <p:ph type="title"/>
          </p:nvPr>
        </p:nvSpPr>
        <p:spPr>
          <a:xfrm>
            <a:off x="547332" y="439119"/>
            <a:ext cx="8596668" cy="726831"/>
          </a:xfrm>
        </p:spPr>
        <p:txBody>
          <a:bodyPr/>
          <a:lstStyle/>
          <a:p>
            <a:r>
              <a:rPr lang="en-US" b="1" dirty="0" smtClean="0"/>
              <a:t>Continued--- H</a:t>
            </a:r>
            <a:r>
              <a:rPr lang="en-US" b="1" dirty="0"/>
              <a:t>. 3538 and </a:t>
            </a:r>
            <a:r>
              <a:rPr lang="en-US" b="1" dirty="0" smtClean="0"/>
              <a:t>S.291-</a:t>
            </a:r>
            <a:endParaRPr lang="en-US" b="1" dirty="0"/>
          </a:p>
        </p:txBody>
      </p:sp>
    </p:spTree>
    <p:extLst>
      <p:ext uri="{BB962C8B-B14F-4D97-AF65-F5344CB8AC3E}">
        <p14:creationId xmlns:p14="http://schemas.microsoft.com/office/powerpoint/2010/main" val="3836758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Persons with Disabilities Right to Parent Act </a:t>
            </a:r>
            <a:br>
              <a:rPr lang="en-US" dirty="0" smtClean="0"/>
            </a:br>
            <a:r>
              <a:rPr lang="en-US" b="1" dirty="0" smtClean="0"/>
              <a:t>PASSED in May of 2017!! </a:t>
            </a:r>
            <a:endParaRPr lang="en-US" b="1" dirty="0"/>
          </a:p>
        </p:txBody>
      </p:sp>
      <p:pic>
        <p:nvPicPr>
          <p:cNvPr id="4" name="Content Placeholder 3" descr="Group photo of advocates watching the Governor of South Carolina sign  the Persons with Disabilities Right to Parent Act." title="Group Phot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7250" y="2305372"/>
            <a:ext cx="6061688" cy="4038600"/>
          </a:xfrm>
        </p:spPr>
      </p:pic>
      <p:pic>
        <p:nvPicPr>
          <p:cNvPr id="5" name="Picture 4" descr="Able SC logo featuring the tag line: independent living for all." title="Able SC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spTree>
    <p:extLst>
      <p:ext uri="{BB962C8B-B14F-4D97-AF65-F5344CB8AC3E}">
        <p14:creationId xmlns:p14="http://schemas.microsoft.com/office/powerpoint/2010/main" val="1846534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le SC logo featuring the tag line: independent living for all." title="Able S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675" y="5458749"/>
            <a:ext cx="1236483" cy="1162664"/>
          </a:xfrm>
          <a:prstGeom prst="rect">
            <a:avLst/>
          </a:prstGeom>
        </p:spPr>
      </p:pic>
      <p:pic>
        <p:nvPicPr>
          <p:cNvPr id="4" name="Picture 3" descr="Photo of a mother showing her child a book/toy." title="Pho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189" y="2129798"/>
            <a:ext cx="5370060" cy="3580039"/>
          </a:xfrm>
          <a:prstGeom prst="rect">
            <a:avLst/>
          </a:prstGeom>
        </p:spPr>
      </p:pic>
      <p:sp>
        <p:nvSpPr>
          <p:cNvPr id="5" name="Title 4"/>
          <p:cNvSpPr>
            <a:spLocks noGrp="1"/>
          </p:cNvSpPr>
          <p:nvPr>
            <p:ph type="title"/>
          </p:nvPr>
        </p:nvSpPr>
        <p:spPr>
          <a:xfrm>
            <a:off x="547332" y="385010"/>
            <a:ext cx="8596668" cy="1320800"/>
          </a:xfrm>
        </p:spPr>
        <p:txBody>
          <a:bodyPr/>
          <a:lstStyle/>
          <a:p>
            <a:r>
              <a:rPr lang="en-US" b="1" dirty="0" smtClean="0"/>
              <a:t>Parenting with a Disability: Present</a:t>
            </a:r>
            <a:endParaRPr lang="en-US" b="1" dirty="0"/>
          </a:p>
        </p:txBody>
      </p:sp>
    </p:spTree>
    <p:extLst>
      <p:ext uri="{BB962C8B-B14F-4D97-AF65-F5344CB8AC3E}">
        <p14:creationId xmlns:p14="http://schemas.microsoft.com/office/powerpoint/2010/main" val="703237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2046</TotalTime>
  <Words>1980</Words>
  <Application>Microsoft Office PowerPoint</Application>
  <PresentationFormat>On-screen Show (4:3)</PresentationFormat>
  <Paragraphs>274</Paragraphs>
  <Slides>38</Slides>
  <Notes>38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Corbel</vt:lpstr>
      <vt:lpstr>Times New Roman</vt:lpstr>
      <vt:lpstr>Basis</vt:lpstr>
      <vt:lpstr>CIL Services for Parents WITH Disabilities</vt:lpstr>
      <vt:lpstr>What Got Us Started?</vt:lpstr>
      <vt:lpstr>Take the Lead! </vt:lpstr>
      <vt:lpstr>Start Educating </vt:lpstr>
      <vt:lpstr>Change the Laws! </vt:lpstr>
      <vt:lpstr>2017- H. 3538 and S. 291- Persons with Disabilities Right to Parent Act</vt:lpstr>
      <vt:lpstr>Continued--- H. 3538 and S.291-</vt:lpstr>
      <vt:lpstr>Persons with Disabilities Right to Parent Act  PASSED in May of 2017!! </vt:lpstr>
      <vt:lpstr>Parenting with a Disability: Present</vt:lpstr>
      <vt:lpstr>Parenting with a Disability Today</vt:lpstr>
      <vt:lpstr>Parenting with a Disability Today</vt:lpstr>
      <vt:lpstr>Who are Parents with Disabilities and Their Children?</vt:lpstr>
      <vt:lpstr>Overall Barriers</vt:lpstr>
      <vt:lpstr>ONLY 14 states do not consider ANY disability when terminating parental rights </vt:lpstr>
      <vt:lpstr>Disability Law &amp; Child Welfare</vt:lpstr>
      <vt:lpstr>Rehabilitation Act (Section 504) – 29 U.S.C. § 794 </vt:lpstr>
      <vt:lpstr>Americans with Disabilities Act (ADA)</vt:lpstr>
      <vt:lpstr>The ADA, Continued…</vt:lpstr>
      <vt:lpstr>The ADA, Continued…</vt:lpstr>
      <vt:lpstr>How to File Complaints with  DOJ &amp; HHS</vt:lpstr>
      <vt:lpstr>Adaptive/Modified Parenting Techniques</vt:lpstr>
      <vt:lpstr>Examples of Adapted Tools</vt:lpstr>
      <vt:lpstr>Examples of Adapted Tools Continued…</vt:lpstr>
      <vt:lpstr>Other Examples of Reasonable Modifications  </vt:lpstr>
      <vt:lpstr>Examples of Reasonable Accommodations</vt:lpstr>
      <vt:lpstr>Resources</vt:lpstr>
      <vt:lpstr>Rocking the Cradle: Ensuring the Rights of Parents with Disabilities </vt:lpstr>
      <vt:lpstr>Department of Justice/HHS Technical Assistance </vt:lpstr>
      <vt:lpstr>ABA Resolution 114</vt:lpstr>
      <vt:lpstr>Incorporating Parenting Programs in Your CIL </vt:lpstr>
      <vt:lpstr>Centers for Independent Living’s Role</vt:lpstr>
      <vt:lpstr>Advocacy </vt:lpstr>
      <vt:lpstr>Independent Living Skills Training</vt:lpstr>
      <vt:lpstr>Peer Mentoring</vt:lpstr>
      <vt:lpstr>Information &amp; Referral </vt:lpstr>
      <vt:lpstr>Transition </vt:lpstr>
      <vt:lpstr>Go Change the World! </vt:lpstr>
      <vt:lpstr>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Successful Parenting of Parents with Learning and Other Disabilities</dc:title>
  <dc:creator>ktissot</dc:creator>
  <cp:lastModifiedBy>Kimberly Tissot</cp:lastModifiedBy>
  <cp:revision>109</cp:revision>
  <dcterms:created xsi:type="dcterms:W3CDTF">2016-04-17T16:06:32Z</dcterms:created>
  <dcterms:modified xsi:type="dcterms:W3CDTF">2017-10-19T20:35:38Z</dcterms:modified>
</cp:coreProperties>
</file>