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21" r:id="rId2"/>
    <p:sldId id="508" r:id="rId3"/>
    <p:sldId id="513" r:id="rId4"/>
    <p:sldId id="498" r:id="rId5"/>
    <p:sldId id="503" r:id="rId6"/>
    <p:sldId id="505" r:id="rId7"/>
    <p:sldId id="423" r:id="rId8"/>
    <p:sldId id="507" r:id="rId9"/>
    <p:sldId id="426" r:id="rId10"/>
    <p:sldId id="435" r:id="rId11"/>
    <p:sldId id="379" r:id="rId12"/>
    <p:sldId id="429" r:id="rId13"/>
    <p:sldId id="380" r:id="rId14"/>
    <p:sldId id="431" r:id="rId15"/>
    <p:sldId id="510" r:id="rId16"/>
    <p:sldId id="433" r:id="rId17"/>
    <p:sldId id="434" r:id="rId18"/>
    <p:sldId id="436" r:id="rId19"/>
    <p:sldId id="385" r:id="rId20"/>
    <p:sldId id="438" r:id="rId21"/>
    <p:sldId id="514" r:id="rId22"/>
    <p:sldId id="467" r:id="rId23"/>
    <p:sldId id="470" r:id="rId24"/>
    <p:sldId id="440" r:id="rId25"/>
    <p:sldId id="382" r:id="rId26"/>
    <p:sldId id="383" r:id="rId27"/>
    <p:sldId id="448" r:id="rId28"/>
    <p:sldId id="461" r:id="rId29"/>
    <p:sldId id="449" r:id="rId30"/>
    <p:sldId id="450" r:id="rId31"/>
    <p:sldId id="452" r:id="rId32"/>
    <p:sldId id="494" r:id="rId33"/>
    <p:sldId id="511" r:id="rId34"/>
    <p:sldId id="512" r:id="rId35"/>
    <p:sldId id="496" r:id="rId36"/>
    <p:sldId id="490" r:id="rId37"/>
    <p:sldId id="491" r:id="rId38"/>
    <p:sldId id="492" r:id="rId39"/>
    <p:sldId id="457" r:id="rId40"/>
    <p:sldId id="502"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23" autoAdjust="0"/>
    <p:restoredTop sz="90855" autoAdjust="0"/>
  </p:normalViewPr>
  <p:slideViewPr>
    <p:cSldViewPr>
      <p:cViewPr varScale="1">
        <p:scale>
          <a:sx n="66" d="100"/>
          <a:sy n="66" d="100"/>
        </p:scale>
        <p:origin x="830" y="58"/>
      </p:cViewPr>
      <p:guideLst>
        <p:guide orient="horz" pos="2160"/>
        <p:guide pos="2880"/>
      </p:guideLst>
    </p:cSldViewPr>
  </p:slideViewPr>
  <p:outlineViewPr>
    <p:cViewPr>
      <p:scale>
        <a:sx n="33" d="100"/>
        <a:sy n="33" d="100"/>
      </p:scale>
      <p:origin x="0" y="-27144"/>
    </p:cViewPr>
  </p:outlineViewPr>
  <p:notesTextViewPr>
    <p:cViewPr>
      <p:scale>
        <a:sx n="1" d="1"/>
        <a:sy n="1" d="1"/>
      </p:scale>
      <p:origin x="0" y="0"/>
    </p:cViewPr>
  </p:notesTextViewPr>
  <p:sorterViewPr>
    <p:cViewPr>
      <p:scale>
        <a:sx n="100" d="100"/>
        <a:sy n="100" d="100"/>
      </p:scale>
      <p:origin x="0" y="-11301"/>
    </p:cViewPr>
  </p:sorterViewPr>
  <p:notesViewPr>
    <p:cSldViewPr>
      <p:cViewPr varScale="1">
        <p:scale>
          <a:sx n="54" d="100"/>
          <a:sy n="54" d="100"/>
        </p:scale>
        <p:origin x="2539"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837A30C-BABA-4B40-8CF3-187B0A652EAA}" type="datetimeFigureOut">
              <a:rPr lang="en-US" smtClean="0"/>
              <a:t>10/19/2017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7EED329-B867-48EB-8C84-0B996679C70F}" type="slidenum">
              <a:rPr lang="en-US" smtClean="0"/>
              <a:t>‹#›</a:t>
            </a:fld>
            <a:endParaRPr lang="en-US"/>
          </a:p>
        </p:txBody>
      </p:sp>
    </p:spTree>
    <p:extLst>
      <p:ext uri="{BB962C8B-B14F-4D97-AF65-F5344CB8AC3E}">
        <p14:creationId xmlns:p14="http://schemas.microsoft.com/office/powerpoint/2010/main" val="38101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EB8D50-6876-4469-AD61-A2EC17CCE49E}" type="datetimeFigureOut">
              <a:rPr lang="en-US" smtClean="0"/>
              <a:t>10/19/2017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F2F72F7-9547-468D-BA33-AA1D817F6F59}" type="slidenum">
              <a:rPr lang="en-US" smtClean="0"/>
              <a:t>‹#›</a:t>
            </a:fld>
            <a:endParaRPr lang="en-US"/>
          </a:p>
        </p:txBody>
      </p:sp>
    </p:spTree>
    <p:extLst>
      <p:ext uri="{BB962C8B-B14F-4D97-AF65-F5344CB8AC3E}">
        <p14:creationId xmlns:p14="http://schemas.microsoft.com/office/powerpoint/2010/main" val="73815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833E75A-C8AA-4717-AB37-07178E7A7073}" type="slidenum">
              <a:rPr lang="en-US" altLang="en-US" smtClean="0"/>
              <a:pPr eaLnBrk="1" hangingPunct="1">
                <a:spcBef>
                  <a:spcPct val="0"/>
                </a:spcBef>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2008 Amendments Act (went into effect 2011)</a:t>
            </a:r>
          </a:p>
          <a:p>
            <a:endParaRPr lang="en-US" altLang="en-US" dirty="0" smtClean="0"/>
          </a:p>
          <a:p>
            <a:pPr eaLnBrk="1" hangingPunct="1">
              <a:buFontTx/>
              <a:buChar char="•"/>
            </a:pPr>
            <a:r>
              <a:rPr lang="en-US" altLang="en-US" dirty="0" smtClean="0"/>
              <a:t>Qualified reader: new definition.</a:t>
            </a:r>
          </a:p>
          <a:p>
            <a:pPr eaLnBrk="1" hangingPunct="1">
              <a:buFontTx/>
              <a:buChar char="•"/>
            </a:pPr>
            <a:r>
              <a:rPr lang="en-US" altLang="en-US" dirty="0" smtClean="0"/>
              <a:t>Qualified interpreter: revised definition.</a:t>
            </a:r>
          </a:p>
          <a:p>
            <a:pPr eaLnBrk="1" hangingPunct="1">
              <a:buFontTx/>
              <a:buChar char="•"/>
            </a:pPr>
            <a:r>
              <a:rPr lang="en-US" altLang="en-US" dirty="0" smtClean="0"/>
              <a:t>Companions with disabilities.</a:t>
            </a:r>
          </a:p>
          <a:p>
            <a:pPr eaLnBrk="1" hangingPunct="1">
              <a:buFontTx/>
              <a:buChar char="•"/>
            </a:pPr>
            <a:r>
              <a:rPr lang="en-US" altLang="en-US" dirty="0" smtClean="0"/>
              <a:t>Types of auxiliary aids and services that are necessary to ensure effective communication.</a:t>
            </a:r>
          </a:p>
          <a:p>
            <a:pPr eaLnBrk="1" hangingPunct="1">
              <a:buFontTx/>
              <a:buChar char="•"/>
            </a:pPr>
            <a:r>
              <a:rPr lang="en-US" altLang="en-US" dirty="0" smtClean="0"/>
              <a:t>Use of individuals or children as interpreters. </a:t>
            </a:r>
          </a:p>
          <a:p>
            <a:pPr eaLnBrk="1" hangingPunct="1">
              <a:buFontTx/>
              <a:buChar char="•"/>
            </a:pPr>
            <a:r>
              <a:rPr lang="en-US" altLang="en-US" dirty="0" smtClean="0"/>
              <a:t>Performance standards for video remote interpreting services.</a:t>
            </a:r>
          </a:p>
          <a:p>
            <a:endParaRPr lang="en-US" altLang="en-US" dirty="0" smtClean="0"/>
          </a:p>
        </p:txBody>
      </p:sp>
      <p:sp>
        <p:nvSpPr>
          <p:cNvPr id="53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743BA50-5736-4B60-B011-3E37ED553EF0}" type="slidenum">
              <a:rPr lang="en-US" altLang="en-US" smtClean="0"/>
              <a:pPr eaLnBrk="1" hangingPunct="1">
                <a:defRPr/>
              </a:pPr>
              <a:t>12</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When choosing an aid or service, title II entities</a:t>
            </a:r>
            <a:r>
              <a:rPr lang="en-US" b="1" dirty="0" smtClean="0"/>
              <a:t> </a:t>
            </a:r>
            <a:r>
              <a:rPr lang="en-US" dirty="0" smtClean="0"/>
              <a:t>are </a:t>
            </a:r>
            <a:r>
              <a:rPr lang="en-US" i="1" dirty="0" smtClean="0"/>
              <a:t>required</a:t>
            </a:r>
            <a:r>
              <a:rPr lang="en-US" dirty="0" smtClean="0"/>
              <a:t> to give primary consideration to the choice of aid or service requested by the person who has a communication disability. The state or local government must honor the person’s choice, unless it can demonstrate that another equally effective means of communication is available, or that the use of the means chosen would result in a fundamental alteration or in an undue burden (see limitations below). </a:t>
            </a:r>
          </a:p>
          <a:p>
            <a:endParaRPr lang="en-US" dirty="0" smtClean="0"/>
          </a:p>
          <a:p>
            <a:r>
              <a:rPr lang="en-US" dirty="0" smtClean="0"/>
              <a:t>Title III entities are </a:t>
            </a:r>
            <a:r>
              <a:rPr lang="en-US" i="1" dirty="0" smtClean="0"/>
              <a:t>encouraged</a:t>
            </a:r>
            <a:r>
              <a:rPr lang="en-US" dirty="0" smtClean="0"/>
              <a:t> to consult with the person with a disability to discuss what aid or service is appropriate. The goal is to provide an aid or service that will be effective, given the nature of what is being communicated and the person’s method of communicating. </a:t>
            </a:r>
          </a:p>
          <a:p>
            <a:endParaRPr lang="en-US" dirty="0" smtClean="0"/>
          </a:p>
          <a:p>
            <a:r>
              <a:rPr lang="en-US" dirty="0" smtClean="0"/>
              <a:t>You also must make information about the location of accessible services, activities, and facilities available in a format that is accessible to people who are deaf or hard of hearing and those who are blind or have low vision.</a:t>
            </a:r>
          </a:p>
          <a:p>
            <a:endParaRPr lang="en-US" dirty="0" smtClean="0"/>
          </a:p>
          <a:p>
            <a:r>
              <a:rPr lang="en-US" dirty="0" smtClean="0"/>
              <a:t>Generally, the requirement to provide an auxiliary aid or service is triggered when a person with a disability requests it.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i="0" dirty="0" smtClean="0">
                <a:solidFill>
                  <a:srgbClr val="FFFF00"/>
                </a:solidFill>
              </a:rPr>
              <a:t>The healthcare provider has the final say in which aid or service will be appropriate, as long as the result is effective communication for the individual, given the nature and context of the information being conveyed.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0" i="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i="0" dirty="0" smtClean="0">
                <a:solidFill>
                  <a:srgbClr val="FFFF00"/>
                </a:solidFill>
              </a:rPr>
              <a:t>Example: Blood pressure check</a:t>
            </a:r>
          </a:p>
          <a:p>
            <a:endParaRPr lang="en-US" dirty="0"/>
          </a:p>
        </p:txBody>
      </p:sp>
      <p:sp>
        <p:nvSpPr>
          <p:cNvPr id="4" name="Slide Number Placeholder 3"/>
          <p:cNvSpPr>
            <a:spLocks noGrp="1"/>
          </p:cNvSpPr>
          <p:nvPr>
            <p:ph type="sldNum" sz="quarter" idx="10"/>
          </p:nvPr>
        </p:nvSpPr>
        <p:spPr/>
        <p:txBody>
          <a:bodyPr/>
          <a:lstStyle/>
          <a:p>
            <a:pPr>
              <a:defRPr/>
            </a:pPr>
            <a:fld id="{5D6E6395-4F67-4CBF-9A00-8A7B2A9B8EFB}"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Deaf parent of child patient</a:t>
            </a:r>
          </a:p>
          <a:p>
            <a:endParaRPr lang="en-US" altLang="en-US" dirty="0" smtClean="0"/>
          </a:p>
          <a:p>
            <a:r>
              <a:rPr lang="en-US" altLang="en-US" dirty="0" smtClean="0"/>
              <a:t>Lamaze classes – partner participation</a:t>
            </a:r>
          </a:p>
          <a:p>
            <a:endParaRPr lang="en-US" altLang="en-US" dirty="0" smtClean="0"/>
          </a:p>
          <a:p>
            <a:r>
              <a:rPr lang="en-US" altLang="en-US" dirty="0" smtClean="0"/>
              <a:t>Peripheral interviews with family members in psychotherapy </a:t>
            </a:r>
          </a:p>
          <a:p>
            <a:endParaRPr lang="en-US" altLang="en-US" dirty="0" smtClean="0"/>
          </a:p>
          <a:p>
            <a:r>
              <a:rPr lang="en-US" altLang="en-US" dirty="0" smtClean="0"/>
              <a:t>Another note: Classes, support groups and other activities that are open to the public must be accessible to participants with disabilities </a:t>
            </a:r>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E439722-C13F-4791-B4D0-DF96615760D6}" type="slidenum">
              <a:rPr lang="en-US" altLang="en-US" smtClean="0"/>
              <a:pPr eaLnBrk="1" hangingPunct="1">
                <a:defRPr/>
              </a:pPr>
              <a:t>14</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When choosing an aid or service, title II entities</a:t>
            </a:r>
            <a:r>
              <a:rPr lang="en-US" b="1" dirty="0" smtClean="0"/>
              <a:t> </a:t>
            </a:r>
            <a:r>
              <a:rPr lang="en-US" dirty="0" smtClean="0"/>
              <a:t>are </a:t>
            </a:r>
            <a:r>
              <a:rPr lang="en-US" i="1" dirty="0" smtClean="0"/>
              <a:t>required</a:t>
            </a:r>
            <a:r>
              <a:rPr lang="en-US" dirty="0" smtClean="0"/>
              <a:t> to give primary consideration to the choice of aid or service requested by the person who has a communication disability. The state or local government must honor the person’s choice, unless it can demonstrate that another equally effective means of communication is available, or that the use of the means chosen would result in a fundamental alteration or in an undue burden (see limitations below). </a:t>
            </a:r>
          </a:p>
          <a:p>
            <a:endParaRPr lang="en-US" dirty="0" smtClean="0"/>
          </a:p>
          <a:p>
            <a:r>
              <a:rPr lang="en-US" dirty="0" smtClean="0"/>
              <a:t>Title III entities are </a:t>
            </a:r>
            <a:r>
              <a:rPr lang="en-US" i="1" dirty="0" smtClean="0"/>
              <a:t>encouraged</a:t>
            </a:r>
            <a:r>
              <a:rPr lang="en-US" dirty="0" smtClean="0"/>
              <a:t> to consult with the person with a disability to discuss what aid or service is appropriate. The goal is to provide an aid or service that will be effective, given the nature of what is being communicated and the person’s method of communicating. </a:t>
            </a:r>
          </a:p>
          <a:p>
            <a:endParaRPr lang="en-US" dirty="0" smtClean="0"/>
          </a:p>
          <a:p>
            <a:r>
              <a:rPr lang="en-US" dirty="0" smtClean="0"/>
              <a:t>You also must make information about the location of accessible services, activities, and facilities available in a format that is accessible to people who are deaf or hard of hearing and those who are blind or have low vision.</a:t>
            </a:r>
          </a:p>
          <a:p>
            <a:endParaRPr lang="en-US" dirty="0" smtClean="0"/>
          </a:p>
          <a:p>
            <a:r>
              <a:rPr lang="en-US" dirty="0" smtClean="0"/>
              <a:t>Generally, the requirement to provide an auxiliary aid or service is triggered when a person with a disability requests it.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i="0" dirty="0" smtClean="0">
                <a:solidFill>
                  <a:srgbClr val="FFFF00"/>
                </a:solidFill>
              </a:rPr>
              <a:t>The healthcare provider has the final say in which aid or service will be appropriate, as long as the result is effective communication for the individual, given the nature and context of the information being conveyed.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0" i="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i="0" dirty="0" smtClean="0">
                <a:solidFill>
                  <a:srgbClr val="FFFF00"/>
                </a:solidFill>
              </a:rPr>
              <a:t>Example: Blood pressure check</a:t>
            </a:r>
          </a:p>
          <a:p>
            <a:endParaRPr lang="en-US" dirty="0"/>
          </a:p>
        </p:txBody>
      </p:sp>
      <p:sp>
        <p:nvSpPr>
          <p:cNvPr id="4" name="Slide Number Placeholder 3"/>
          <p:cNvSpPr>
            <a:spLocks noGrp="1"/>
          </p:cNvSpPr>
          <p:nvPr>
            <p:ph type="sldNum" sz="quarter" idx="10"/>
          </p:nvPr>
        </p:nvSpPr>
        <p:spPr/>
        <p:txBody>
          <a:bodyPr/>
          <a:lstStyle/>
          <a:p>
            <a:pPr>
              <a:defRPr/>
            </a:pPr>
            <a:fld id="{5D6E6395-4F67-4CBF-9A00-8A7B2A9B8EFB}" type="slidenum">
              <a:rPr lang="en-US" smtClean="0"/>
              <a:pPr>
                <a:defRPr/>
              </a:pPr>
              <a:t>15</a:t>
            </a:fld>
            <a:endParaRPr lang="en-US" dirty="0"/>
          </a:p>
        </p:txBody>
      </p:sp>
    </p:spTree>
    <p:extLst>
      <p:ext uri="{BB962C8B-B14F-4D97-AF65-F5344CB8AC3E}">
        <p14:creationId xmlns:p14="http://schemas.microsoft.com/office/powerpoint/2010/main" val="555648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2074081B-3839-47C9-AF93-401BAD2E1015}"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Examples of comunication needs</a:t>
            </a:r>
          </a:p>
        </p:txBody>
      </p:sp>
      <p:sp>
        <p:nvSpPr>
          <p:cNvPr id="573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98E845E-9EBA-4F77-8068-E895670DBA6C}" type="slidenum">
              <a:rPr lang="en-US" altLang="en-US" smtClean="0"/>
              <a:pPr eaLnBrk="1" hangingPunct="1">
                <a:defRPr/>
              </a:pPr>
              <a:t>17</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0255AC04-CE32-4EDC-BCB6-C2F1E5FD4A23}"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en-US" b="0" i="0" dirty="0" smtClean="0">
                <a:solidFill>
                  <a:srgbClr val="FFFF00"/>
                </a:solidFill>
              </a:rPr>
              <a:t>adjustable lighting, or a location with better lighting  </a:t>
            </a:r>
          </a:p>
          <a:p>
            <a:pPr eaLnBrk="1" fontAlgn="auto" hangingPunct="1">
              <a:spcAft>
                <a:spcPts val="0"/>
              </a:spcAft>
              <a:buFont typeface="Arial" pitchFamily="34" charset="0"/>
              <a:buChar char="•"/>
              <a:defRPr/>
            </a:pPr>
            <a:r>
              <a:rPr lang="en-US" b="0" i="0" dirty="0" smtClean="0">
                <a:solidFill>
                  <a:srgbClr val="FFFF00"/>
                </a:solidFill>
              </a:rPr>
              <a:t>assistance in filling out forms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Qualified reader</a:t>
            </a:r>
            <a:r>
              <a:rPr lang="en-US" altLang="en-US" dirty="0" smtClean="0"/>
              <a:t> is defined as “a person who is able to read effectively, accurately, and impartially, using any necessary specialized vocabulary.”</a:t>
            </a:r>
          </a:p>
          <a:p>
            <a:endParaRPr lang="en-US" dirty="0" smtClean="0"/>
          </a:p>
          <a:p>
            <a:r>
              <a:rPr lang="en-US" altLang="en-US" dirty="0" smtClean="0"/>
              <a:t>A health care provider cannot require a blind person to bring someone with them to interpret or facilitate communication</a:t>
            </a:r>
            <a:endParaRPr lang="en-US" dirty="0"/>
          </a:p>
        </p:txBody>
      </p:sp>
      <p:sp>
        <p:nvSpPr>
          <p:cNvPr id="4" name="Slide Number Placeholder 3"/>
          <p:cNvSpPr>
            <a:spLocks noGrp="1"/>
          </p:cNvSpPr>
          <p:nvPr>
            <p:ph type="sldNum" sz="quarter" idx="10"/>
          </p:nvPr>
        </p:nvSpPr>
        <p:spPr/>
        <p:txBody>
          <a:bodyPr/>
          <a:lstStyle/>
          <a:p>
            <a:fld id="{8F2F72F7-9547-468D-BA33-AA1D817F6F59}" type="slidenum">
              <a:rPr lang="en-US" smtClean="0"/>
              <a:t>19</a:t>
            </a:fld>
            <a:endParaRPr lang="en-US"/>
          </a:p>
        </p:txBody>
      </p:sp>
    </p:spTree>
    <p:extLst>
      <p:ext uri="{BB962C8B-B14F-4D97-AF65-F5344CB8AC3E}">
        <p14:creationId xmlns:p14="http://schemas.microsoft.com/office/powerpoint/2010/main" val="4037301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CC45889-F026-4C3E-B87B-9D8AB0F64C88}" type="slidenum">
              <a:rPr lang="en-US" altLang="en-US" smtClean="0"/>
              <a:pPr eaLnBrk="1" hangingPunct="1">
                <a:defRPr/>
              </a:pPr>
              <a:t>20</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CC45889-F026-4C3E-B87B-9D8AB0F64C88}" type="slidenum">
              <a:rPr lang="en-US" altLang="en-US" smtClean="0"/>
              <a:pPr eaLnBrk="1" hangingPunct="1">
                <a:defRPr/>
              </a:pPr>
              <a:t>21</a:t>
            </a:fld>
            <a:endParaRPr lang="en-US" altLang="en-US" smtClean="0"/>
          </a:p>
        </p:txBody>
      </p:sp>
    </p:spTree>
    <p:extLst>
      <p:ext uri="{BB962C8B-B14F-4D97-AF65-F5344CB8AC3E}">
        <p14:creationId xmlns:p14="http://schemas.microsoft.com/office/powerpoint/2010/main" val="155740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833E75A-C8AA-4717-AB37-07178E7A7073}" type="slidenum">
              <a:rPr lang="en-US" altLang="en-US" smtClean="0"/>
              <a:pPr eaLnBrk="1" hangingPunct="1">
                <a:spcBef>
                  <a:spcPct val="0"/>
                </a:spcBef>
                <a:defRPr/>
              </a:pPr>
              <a:t>2</a:t>
            </a:fld>
            <a:endParaRPr lang="en-US" altLang="en-US" smtClean="0"/>
          </a:p>
        </p:txBody>
      </p:sp>
    </p:spTree>
    <p:extLst>
      <p:ext uri="{BB962C8B-B14F-4D97-AF65-F5344CB8AC3E}">
        <p14:creationId xmlns:p14="http://schemas.microsoft.com/office/powerpoint/2010/main" val="3092658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DEFINITIONS: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intellectual disability is a disability characterized by significant limitations both in intellectual functioning (reasoning, learning, </a:t>
            </a:r>
          </a:p>
          <a:p>
            <a:r>
              <a:rPr lang="en-US" sz="1200" kern="1200" dirty="0" smtClean="0">
                <a:solidFill>
                  <a:schemeClr val="tx1"/>
                </a:solidFill>
                <a:effectLst/>
                <a:latin typeface="+mn-lt"/>
                <a:ea typeface="+mn-ea"/>
                <a:cs typeface="+mn-cs"/>
              </a:rPr>
              <a:t>problem solving) and in adaptive behavior, which covers a range of everyday social and practical skills and originates before the age of 18.</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Cognitive impairments are not caused by any one disease or condition. Alzheimer’s disease and other dementias and conditions such as stroke </a:t>
            </a:r>
          </a:p>
          <a:p>
            <a:r>
              <a:rPr lang="en-US" sz="1200" kern="1200" dirty="0" smtClean="0">
                <a:solidFill>
                  <a:schemeClr val="tx1"/>
                </a:solidFill>
                <a:effectLst/>
                <a:latin typeface="+mn-lt"/>
                <a:ea typeface="+mn-ea"/>
                <a:cs typeface="+mn-cs"/>
              </a:rPr>
              <a:t>and traumatic brain injury can cause cognitive impairment.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Taking extra time for patient appointment = reasonable accommodation = Modification</a:t>
            </a:r>
            <a:r>
              <a:rPr lang="en-US" sz="1200" kern="1200" baseline="0" dirty="0" smtClean="0">
                <a:solidFill>
                  <a:schemeClr val="tx1"/>
                </a:solidFill>
                <a:effectLst/>
                <a:latin typeface="+mn-lt"/>
                <a:ea typeface="+mn-ea"/>
                <a:cs typeface="+mn-cs"/>
              </a:rPr>
              <a:t> of policies and procedures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2F72F7-9547-468D-BA33-AA1D817F6F59}" type="slidenum">
              <a:rPr lang="en-US" smtClean="0"/>
              <a:t>22</a:t>
            </a:fld>
            <a:endParaRPr lang="en-US"/>
          </a:p>
        </p:txBody>
      </p:sp>
    </p:spTree>
    <p:extLst>
      <p:ext uri="{BB962C8B-B14F-4D97-AF65-F5344CB8AC3E}">
        <p14:creationId xmlns:p14="http://schemas.microsoft.com/office/powerpoint/2010/main" val="3618996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DEFINITIONS: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intellectual disability is a disability characterized by significant limitations both in intellectual functioning (reasoning, learning, </a:t>
            </a:r>
          </a:p>
          <a:p>
            <a:r>
              <a:rPr lang="en-US" sz="1200" kern="1200" dirty="0" smtClean="0">
                <a:solidFill>
                  <a:schemeClr val="tx1"/>
                </a:solidFill>
                <a:effectLst/>
                <a:latin typeface="+mn-lt"/>
                <a:ea typeface="+mn-ea"/>
                <a:cs typeface="+mn-cs"/>
              </a:rPr>
              <a:t>problem solving) and in adaptive behavior, which covers a range of everyday social and practical skills and originates before the age of 18.</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Cognitive impairments are not caused by any one disease or condition. Alzheimer’s disease and other dementias and conditions such as stroke </a:t>
            </a:r>
          </a:p>
          <a:p>
            <a:r>
              <a:rPr lang="en-US" sz="1200" kern="1200" dirty="0" smtClean="0">
                <a:solidFill>
                  <a:schemeClr val="tx1"/>
                </a:solidFill>
                <a:effectLst/>
                <a:latin typeface="+mn-lt"/>
                <a:ea typeface="+mn-ea"/>
                <a:cs typeface="+mn-cs"/>
              </a:rPr>
              <a:t>and traumatic brain injury can cause cognitive impairment.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Taking extra time for patient appointment = reasonable accommodation = Modification</a:t>
            </a:r>
            <a:r>
              <a:rPr lang="en-US" sz="1200" kern="1200" baseline="0" dirty="0" smtClean="0">
                <a:solidFill>
                  <a:schemeClr val="tx1"/>
                </a:solidFill>
                <a:effectLst/>
                <a:latin typeface="+mn-lt"/>
                <a:ea typeface="+mn-ea"/>
                <a:cs typeface="+mn-cs"/>
              </a:rPr>
              <a:t> of policies and procedures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2F72F7-9547-468D-BA33-AA1D817F6F59}" type="slidenum">
              <a:rPr lang="en-US" smtClean="0"/>
              <a:t>23</a:t>
            </a:fld>
            <a:endParaRPr lang="en-US"/>
          </a:p>
        </p:txBody>
      </p:sp>
    </p:spTree>
    <p:extLst>
      <p:ext uri="{BB962C8B-B14F-4D97-AF65-F5344CB8AC3E}">
        <p14:creationId xmlns:p14="http://schemas.microsoft.com/office/powerpoint/2010/main" val="3618996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Ineffective methods of communication</a:t>
            </a:r>
          </a:p>
          <a:p>
            <a:endParaRPr lang="en-US" altLang="en-US" dirty="0" smtClean="0"/>
          </a:p>
          <a:p>
            <a:r>
              <a:rPr lang="en-US" altLang="en-US" dirty="0" smtClean="0"/>
              <a:t>Lip/speech reading is frequently ineffective.  Many factors reduce lip reading abilities (e.g. lighting, facial hair, foreign or regional accents).  Many sounds cannot easily be read on the lips. Additionally, patients who are anxious, scared, fatigued, affected by medication, may all hinder the patient’s ability to effectively lip/speech read.  Many deaf people, particularly in medical settings, will feign to understand and nod their heads in agreement.  This is usually not an indication that they are understanding but as a result of feeling embarrassed to inform the health care professional that they are NOT able to understand.  Teach-back is extremely important in assessing and ensuring patient’s understanding.</a:t>
            </a:r>
          </a:p>
          <a:p>
            <a:endParaRPr lang="en-US" altLang="en-US" dirty="0" smtClean="0"/>
          </a:p>
          <a:p>
            <a:r>
              <a:rPr lang="en-US" altLang="en-US" dirty="0" smtClean="0"/>
              <a:t>Hearing loss in older patients – baby boomers</a:t>
            </a:r>
          </a:p>
          <a:p>
            <a:endParaRPr lang="en-US" altLang="en-US" dirty="0" smtClean="0"/>
          </a:p>
          <a:p>
            <a:r>
              <a:rPr lang="en-US" altLang="en-US" dirty="0" smtClean="0"/>
              <a:t>Do not assume note writing is an effective communication tool. American Sign Language is not based on written or spoken English.   The syntax and grammatical structure are very different from English.  English is often a second language for many deaf people just as it is for people coming from other countries.  Writing is also labor intensive and for many deaf people as well as health care providers, writing may be found to be cumbersome and inefficient in a medical setting. </a:t>
            </a:r>
          </a:p>
          <a:p>
            <a:endParaRPr lang="en-US" altLang="en-US" dirty="0" smtClean="0"/>
          </a:p>
          <a:p>
            <a:r>
              <a:rPr lang="en-US" altLang="en-US" b="1" dirty="0" smtClean="0"/>
              <a:t>Other Considerations:</a:t>
            </a:r>
          </a:p>
          <a:p>
            <a:endParaRPr lang="en-US" altLang="en-US" b="1" dirty="0" smtClean="0"/>
          </a:p>
          <a:p>
            <a:r>
              <a:rPr lang="en-US" altLang="en-US" b="1" dirty="0" smtClean="0"/>
              <a:t>Visual Medical Aids</a:t>
            </a:r>
            <a:endParaRPr lang="en-US" altLang="en-US" dirty="0" smtClean="0"/>
          </a:p>
          <a:p>
            <a:r>
              <a:rPr lang="en-US" altLang="en-US" dirty="0" smtClean="0"/>
              <a:t>Where necessary to facilitate patient education and communication use charts, diagrams, models and aids in the office to help explain certain concepts and basic anatomy. In addition, provide a list of online resources to reinforce teaching and understanding.</a:t>
            </a:r>
          </a:p>
          <a:p>
            <a:endParaRPr lang="en-US" altLang="en-US" dirty="0" smtClean="0"/>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547D71C-4F2A-4994-A3EF-F2145769B68B}" type="slidenum">
              <a:rPr lang="en-US" altLang="en-US" smtClean="0"/>
              <a:pPr eaLnBrk="1" hangingPunct="1">
                <a:spcBef>
                  <a:spcPct val="0"/>
                </a:spcBef>
                <a:defRPr/>
              </a:pPr>
              <a:t>24</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brief or simple face-to-face exchanges, very basic aids are usually appropriate. </a:t>
            </a:r>
          </a:p>
          <a:p>
            <a:r>
              <a:rPr lang="en-US" dirty="0"/>
              <a:t>For example, exchanging written notes may be effective when a deaf person asks for a copy of a form at </a:t>
            </a:r>
            <a:r>
              <a:rPr lang="en-US" dirty="0" smtClean="0"/>
              <a:t>an</a:t>
            </a:r>
            <a:r>
              <a:rPr lang="en-US" baseline="0" dirty="0" smtClean="0"/>
              <a:t> office or for ordering food at a hospital cafeteria</a:t>
            </a:r>
            <a:r>
              <a:rPr lang="en-US" dirty="0" smtClean="0"/>
              <a:t>. </a:t>
            </a:r>
            <a:endParaRPr lang="en-US" dirty="0"/>
          </a:p>
          <a:p>
            <a:endParaRPr lang="en-US" dirty="0" smtClean="0"/>
          </a:p>
          <a:p>
            <a:r>
              <a:rPr lang="en-US" dirty="0" smtClean="0"/>
              <a:t>For </a:t>
            </a:r>
            <a:r>
              <a:rPr lang="en-US" dirty="0"/>
              <a:t>more complex or lengthy exchanges, more advanced aids and services may be required. </a:t>
            </a:r>
            <a:r>
              <a:rPr lang="en-US" dirty="0" smtClean="0"/>
              <a:t>Consider </a:t>
            </a:r>
            <a:r>
              <a:rPr lang="en-US" dirty="0"/>
              <a:t>how important the communication is, how many people are involved, the length of the communication anticipated, and the context.</a:t>
            </a:r>
          </a:p>
          <a:p>
            <a:endParaRPr lang="en-US" dirty="0"/>
          </a:p>
        </p:txBody>
      </p:sp>
      <p:sp>
        <p:nvSpPr>
          <p:cNvPr id="4" name="Slide Number Placeholder 3"/>
          <p:cNvSpPr>
            <a:spLocks noGrp="1"/>
          </p:cNvSpPr>
          <p:nvPr>
            <p:ph type="sldNum" sz="quarter" idx="10"/>
          </p:nvPr>
        </p:nvSpPr>
        <p:spPr/>
        <p:txBody>
          <a:bodyPr/>
          <a:lstStyle/>
          <a:p>
            <a:pPr>
              <a:defRPr/>
            </a:pPr>
            <a:fld id="{5D6E6395-4F67-4CBF-9A00-8A7B2A9B8EFB}" type="slidenum">
              <a:rPr lang="en-US" smtClean="0"/>
              <a:pPr>
                <a:defRPr/>
              </a:pPr>
              <a:t>25</a:t>
            </a:fld>
            <a:endParaRPr lang="en-US"/>
          </a:p>
        </p:txBody>
      </p:sp>
    </p:spTree>
    <p:extLst>
      <p:ext uri="{BB962C8B-B14F-4D97-AF65-F5344CB8AC3E}">
        <p14:creationId xmlns:p14="http://schemas.microsoft.com/office/powerpoint/2010/main" val="2671113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6E6395-4F67-4CBF-9A00-8A7B2A9B8EFB}"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CART converts spoken words instantly into text using a stenotype machine, computer, and special software.  </a:t>
            </a:r>
          </a:p>
          <a:p>
            <a:endParaRPr lang="en-US" altLang="en-US" smtClean="0"/>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88FDC0C-5CFC-4886-A9CE-35EC8697798C}" type="slidenum">
              <a:rPr lang="en-US" altLang="en-US" smtClean="0"/>
              <a:pPr eaLnBrk="1" hangingPunct="1">
                <a:defRPr/>
              </a:pPr>
              <a:t>27</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8D5F996D-BC81-4E05-804C-74C954131AE4}"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More likely used in a conversational type of appointment.</a:t>
            </a:r>
          </a:p>
        </p:txBody>
      </p:sp>
      <p:sp>
        <p:nvSpPr>
          <p:cNvPr id="4" name="Slide Number Placeholder 3"/>
          <p:cNvSpPr>
            <a:spLocks noGrp="1"/>
          </p:cNvSpPr>
          <p:nvPr>
            <p:ph type="sldNum" sz="quarter" idx="5"/>
          </p:nvPr>
        </p:nvSpPr>
        <p:spPr/>
        <p:txBody>
          <a:bodyPr/>
          <a:lstStyle/>
          <a:p>
            <a:pPr>
              <a:defRPr/>
            </a:pPr>
            <a:fld id="{8D5F996D-BC81-4E05-804C-74C954131AE4}"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A fundamental alteration is a change that is so significant that it alters the essential nature of the goods, services, facilities, privileges, </a:t>
            </a:r>
          </a:p>
          <a:p>
            <a:r>
              <a:rPr lang="en-US" sz="1200" kern="1200" dirty="0" smtClean="0">
                <a:solidFill>
                  <a:schemeClr val="tx1"/>
                </a:solidFill>
                <a:effectLst/>
                <a:latin typeface="+mn-lt"/>
                <a:ea typeface="+mn-ea"/>
                <a:cs typeface="+mn-cs"/>
              </a:rPr>
              <a:t>advantages or accommodations offered by a business. In health care settlements, the Department of Justice has indicated that very </a:t>
            </a:r>
          </a:p>
          <a:p>
            <a:r>
              <a:rPr lang="en-US" sz="1200" kern="1200" dirty="0" smtClean="0">
                <a:solidFill>
                  <a:schemeClr val="tx1"/>
                </a:solidFill>
                <a:effectLst/>
                <a:latin typeface="+mn-lt"/>
                <a:ea typeface="+mn-ea"/>
                <a:cs typeface="+mn-cs"/>
              </a:rPr>
              <a:t>rarely will this be a legitimate defense for failing to provide effective communication. </a:t>
            </a:r>
          </a:p>
          <a:p>
            <a:endParaRPr lang="en-US" sz="1200" kern="1200" dirty="0" smtClean="0">
              <a:solidFill>
                <a:schemeClr val="tx1"/>
              </a:solidFill>
              <a:effectLst/>
              <a:latin typeface="+mn-lt"/>
              <a:ea typeface="+mn-ea"/>
              <a:cs typeface="+mn-cs"/>
            </a:endParaRPr>
          </a:p>
          <a:p>
            <a:r>
              <a:rPr lang="en-US" i="1" dirty="0" smtClean="0"/>
              <a:t>State and local governments</a:t>
            </a:r>
            <a:r>
              <a:rPr lang="en-US" dirty="0" smtClean="0"/>
              <a:t>: in determining whether a particular aid or service would result in undue financial and administrative burdens, a title II entity should take into consideration the cost of the particular aid or service in light of all resources available to fund the program, service, or activity and the effect on other expenses or operations. The decision that a particular aid or service would result in an undue burden must be made by a high level official, no lower than a Department head, and must include a written statement of the reasons for reaching that conclusion. </a:t>
            </a:r>
          </a:p>
          <a:p>
            <a:endParaRPr lang="en-US" dirty="0" smtClean="0"/>
          </a:p>
          <a:p>
            <a:r>
              <a:rPr lang="en-US" i="1" dirty="0" smtClean="0"/>
              <a:t>Businesses and nonprofits</a:t>
            </a:r>
            <a:r>
              <a:rPr lang="en-US" dirty="0" smtClean="0"/>
              <a:t>: in determining whether a particular aid or service would result in an undue burden, a title III entity should take into consideration the nature and cost of the aid or service relative to their size, overall financial resources, and overall expenses. In general, a business or nonprofit with greater resources is expected to do more to ensure effective communication than one with fewer resources. If the entity has a parent company, the administrative and financial relationship, as well as the size, resources, and expenses of the parent company, would also be considered. </a:t>
            </a:r>
          </a:p>
          <a:p>
            <a:endParaRPr lang="en-US" sz="1200" kern="1200" dirty="0">
              <a:solidFill>
                <a:schemeClr val="tx1"/>
              </a:solidFill>
              <a:effectLst/>
              <a:latin typeface="+mn-lt"/>
              <a:ea typeface="+mn-ea"/>
              <a:cs typeface="+mn-cs"/>
            </a:endParaRPr>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E183BDD-3049-415C-ACDE-1EC743BB3AD6}" type="slidenum">
              <a:rPr lang="en-US" altLang="en-US" smtClean="0"/>
              <a:pPr eaLnBrk="1" hangingPunct="1">
                <a:defRPr/>
              </a:pPr>
              <a:t>30</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example, a payment may be considered an undue burden or fundamental alteration if it would cause your doctor to go bankrupt or go out of business. </a:t>
            </a:r>
          </a:p>
          <a:p>
            <a:endParaRPr lang="en-US" altLang="en-US" dirty="0" smtClean="0"/>
          </a:p>
          <a:p>
            <a:r>
              <a:rPr lang="en-US" altLang="en-US" dirty="0" smtClean="0"/>
              <a:t>A loss on a single appointment or even providing ongoing care for a patient does not establish an undue burden or fundamental alteration. The overall financial circumstances of your doctor's practice must be considered.</a:t>
            </a:r>
          </a:p>
          <a:p>
            <a:endParaRPr lang="en-US" altLang="en-US" dirty="0" smtClean="0"/>
          </a:p>
          <a:p>
            <a:r>
              <a:rPr lang="en-US" sz="1200" kern="1200" dirty="0" smtClean="0">
                <a:solidFill>
                  <a:schemeClr val="tx1"/>
                </a:solidFill>
                <a:effectLst/>
                <a:latin typeface="+mn-lt"/>
                <a:ea typeface="+mn-ea"/>
                <a:cs typeface="+mn-cs"/>
              </a:rPr>
              <a:t>Settlement agreements negotiated with the Department of Justice are clear. Being reimbursed less than the cost of services for a sign language </a:t>
            </a:r>
          </a:p>
          <a:p>
            <a:r>
              <a:rPr lang="en-US" sz="1200" kern="1200" dirty="0" smtClean="0">
                <a:solidFill>
                  <a:schemeClr val="tx1"/>
                </a:solidFill>
                <a:effectLst/>
                <a:latin typeface="+mn-lt"/>
                <a:ea typeface="+mn-ea"/>
                <a:cs typeface="+mn-cs"/>
              </a:rPr>
              <a:t>interpreter is not considered an undue burden. </a:t>
            </a:r>
          </a:p>
          <a:p>
            <a:endParaRPr lang="en-US" altLang="en-US" dirty="0" smtClean="0"/>
          </a:p>
          <a:p>
            <a:r>
              <a:rPr lang="en-US" altLang="en-US" dirty="0" smtClean="0"/>
              <a:t>A health care provider cannot charge a patient for the costs of providing auxiliary aids and services, either directly or through the patient's insurance carrier. </a:t>
            </a:r>
          </a:p>
          <a:p>
            <a:endParaRPr lang="en-US" altLang="en-US" dirty="0" smtClean="0"/>
          </a:p>
          <a:p>
            <a:r>
              <a:rPr lang="en-US" altLang="en-US" dirty="0" smtClean="0"/>
              <a:t>Medicaid</a:t>
            </a:r>
          </a:p>
          <a:p>
            <a:endParaRPr lang="en-US" altLang="en-US" dirty="0" smtClean="0"/>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CB33147-C56C-42E0-93F4-7689192B2A54}" type="slidenum">
              <a:rPr lang="en-US" altLang="en-US" smtClean="0"/>
              <a:pPr eaLnBrk="1" hangingPunct="1">
                <a:defRPr/>
              </a:pPr>
              <a:t>31</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12">
              <a:defRPr/>
            </a:pPr>
            <a:r>
              <a:rPr lang="en-US" altLang="en-US" b="1" dirty="0" smtClean="0"/>
              <a:t>ADA National Network</a:t>
            </a:r>
            <a:r>
              <a:rPr lang="en-US" altLang="en-US" dirty="0" smtClean="0"/>
              <a:t> - 10 regional Centers with over 2,200 affiliates at the local, state, and regional level</a:t>
            </a:r>
          </a:p>
        </p:txBody>
      </p:sp>
      <p:sp>
        <p:nvSpPr>
          <p:cNvPr id="4" name="Slide Number Placeholder 3"/>
          <p:cNvSpPr>
            <a:spLocks noGrp="1"/>
          </p:cNvSpPr>
          <p:nvPr>
            <p:ph type="sldNum" sz="quarter" idx="10"/>
          </p:nvPr>
        </p:nvSpPr>
        <p:spPr/>
        <p:txBody>
          <a:bodyPr/>
          <a:lstStyle/>
          <a:p>
            <a:fld id="{063887EC-E448-433C-A020-DD8A96C3B7D2}" type="slidenum">
              <a:rPr lang="en-US" smtClean="0"/>
              <a:t>4</a:t>
            </a:fld>
            <a:endParaRPr lang="en-US" dirty="0"/>
          </a:p>
        </p:txBody>
      </p:sp>
      <p:sp>
        <p:nvSpPr>
          <p:cNvPr id="5" name="Header Placeholder 4"/>
          <p:cNvSpPr>
            <a:spLocks noGrp="1"/>
          </p:cNvSpPr>
          <p:nvPr>
            <p:ph type="hdr" sz="quarter" idx="11"/>
          </p:nvPr>
        </p:nvSpPr>
        <p:spPr/>
        <p:txBody>
          <a:bodyPr/>
          <a:lstStyle/>
          <a:p>
            <a:r>
              <a:rPr lang="en-US" smtClean="0"/>
              <a:t>ADA National Network - OSEP Presentation</a:t>
            </a:r>
            <a:endParaRPr lang="en-US" dirty="0"/>
          </a:p>
        </p:txBody>
      </p:sp>
      <p:sp>
        <p:nvSpPr>
          <p:cNvPr id="6" name="Date Placeholder 5"/>
          <p:cNvSpPr>
            <a:spLocks noGrp="1"/>
          </p:cNvSpPr>
          <p:nvPr>
            <p:ph type="dt" idx="12"/>
          </p:nvPr>
        </p:nvSpPr>
        <p:spPr/>
        <p:txBody>
          <a:bodyPr/>
          <a:lstStyle/>
          <a:p>
            <a:r>
              <a:rPr lang="en-US" smtClean="0"/>
              <a:t>3/12/2015</a:t>
            </a:r>
            <a:endParaRPr lang="en-US" dirty="0"/>
          </a:p>
        </p:txBody>
      </p:sp>
    </p:spTree>
    <p:extLst>
      <p:ext uri="{BB962C8B-B14F-4D97-AF65-F5344CB8AC3E}">
        <p14:creationId xmlns:p14="http://schemas.microsoft.com/office/powerpoint/2010/main" val="3059941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standards are not mandatory on health care providers or equipment manufacturers. The U.S. Department of Justice may adopt them as mandatory requirements under the Americans with Disabilities Act. Other federal agencies may implement them as well under the Rehabilitation Act which requires access to federally funded programs and services.</a:t>
            </a:r>
            <a:endParaRPr lang="en-US" dirty="0"/>
          </a:p>
        </p:txBody>
      </p:sp>
      <p:sp>
        <p:nvSpPr>
          <p:cNvPr id="4" name="Slide Number Placeholder 3"/>
          <p:cNvSpPr>
            <a:spLocks noGrp="1"/>
          </p:cNvSpPr>
          <p:nvPr>
            <p:ph type="sldNum" sz="quarter" idx="10"/>
          </p:nvPr>
        </p:nvSpPr>
        <p:spPr/>
        <p:txBody>
          <a:bodyPr/>
          <a:lstStyle/>
          <a:p>
            <a:fld id="{8F2F72F7-9547-468D-BA33-AA1D817F6F59}" type="slidenum">
              <a:rPr lang="en-US" smtClean="0"/>
              <a:t>34</a:t>
            </a:fld>
            <a:endParaRPr lang="en-US"/>
          </a:p>
        </p:txBody>
      </p:sp>
    </p:spTree>
    <p:extLst>
      <p:ext uri="{BB962C8B-B14F-4D97-AF65-F5344CB8AC3E}">
        <p14:creationId xmlns:p14="http://schemas.microsoft.com/office/powerpoint/2010/main" val="3790104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70024EC-CE42-43B1-91AC-D34E9F156789}" type="slidenum">
              <a:rPr lang="en-US" altLang="en-US" smtClean="0"/>
              <a:pPr eaLnBrk="1" hangingPunct="1">
                <a:spcBef>
                  <a:spcPct val="0"/>
                </a:spcBef>
                <a:defRPr/>
              </a:pPr>
              <a:t>39</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EB633C-43A2-47BD-A207-AA7E2855FCA4}" type="slidenum">
              <a:rPr lang="en-US" smtClean="0"/>
              <a:pPr>
                <a:defRPr/>
              </a:pPr>
              <a:t>40</a:t>
            </a:fld>
            <a:endParaRPr lang="en-US" dirty="0"/>
          </a:p>
        </p:txBody>
      </p:sp>
      <p:sp>
        <p:nvSpPr>
          <p:cNvPr id="5" name="Header Placeholder 4"/>
          <p:cNvSpPr>
            <a:spLocks noGrp="1"/>
          </p:cNvSpPr>
          <p:nvPr>
            <p:ph type="hdr" sz="quarter" idx="11"/>
          </p:nvPr>
        </p:nvSpPr>
        <p:spPr/>
        <p:txBody>
          <a:bodyPr/>
          <a:lstStyle/>
          <a:p>
            <a:r>
              <a:rPr lang="en-US" smtClean="0"/>
              <a:t>ADA National Network - OSEP Presentation</a:t>
            </a:r>
            <a:endParaRPr lang="en-US" dirty="0"/>
          </a:p>
        </p:txBody>
      </p:sp>
      <p:sp>
        <p:nvSpPr>
          <p:cNvPr id="6" name="Date Placeholder 5"/>
          <p:cNvSpPr>
            <a:spLocks noGrp="1"/>
          </p:cNvSpPr>
          <p:nvPr>
            <p:ph type="dt" idx="12"/>
          </p:nvPr>
        </p:nvSpPr>
        <p:spPr/>
        <p:txBody>
          <a:bodyPr/>
          <a:lstStyle/>
          <a:p>
            <a:r>
              <a:rPr lang="en-US" smtClean="0"/>
              <a:t>3/12/2015</a:t>
            </a:r>
            <a:endParaRPr lang="en-US" dirty="0"/>
          </a:p>
        </p:txBody>
      </p:sp>
    </p:spTree>
    <p:extLst>
      <p:ext uri="{BB962C8B-B14F-4D97-AF65-F5344CB8AC3E}">
        <p14:creationId xmlns:p14="http://schemas.microsoft.com/office/powerpoint/2010/main" val="340003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216D6-E93C-42D8-BB2B-5FAFA365011E}" type="slidenum">
              <a:rPr lang="en-US" altLang="en-US"/>
              <a:pPr/>
              <a:t>5</a:t>
            </a:fld>
            <a:endParaRPr lang="en-US" alt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067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D3298-7EC0-4883-A107-98B9A3E129D6}" type="slidenum">
              <a:rPr lang="en-US"/>
              <a:pPr/>
              <a:t>6</a:t>
            </a:fld>
            <a:endParaRPr lang="en-US"/>
          </a:p>
        </p:txBody>
      </p:sp>
      <p:sp>
        <p:nvSpPr>
          <p:cNvPr id="1099778" name="Rectangle 2"/>
          <p:cNvSpPr>
            <a:spLocks noGrp="1" noRot="1" noChangeAspect="1" noChangeArrowheads="1" noTextEdit="1"/>
          </p:cNvSpPr>
          <p:nvPr>
            <p:ph type="sldImg"/>
          </p:nvPr>
        </p:nvSpPr>
        <p:spPr>
          <a:xfrm>
            <a:off x="1182688" y="698500"/>
            <a:ext cx="4649787" cy="3487738"/>
          </a:xfrm>
          <a:ln/>
        </p:spPr>
      </p:sp>
      <p:sp>
        <p:nvSpPr>
          <p:cNvPr id="1099779" name="Rectangle 3"/>
          <p:cNvSpPr>
            <a:spLocks noGrp="1" noChangeArrowheads="1"/>
          </p:cNvSpPr>
          <p:nvPr>
            <p:ph type="body" idx="1"/>
          </p:nvPr>
        </p:nvSpPr>
        <p:spPr>
          <a:xfrm>
            <a:off x="934113" y="4416099"/>
            <a:ext cx="5142177" cy="4182457"/>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 I protects qualified applicants with a disability from discrimination in employment.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 II is designed to protect people with disability in all services, programs and activities provided or made available by state or local governments and their affiliate agencies (i.e. public schools, government meetings, transportation services, and public recreation facilities).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 III states that owners of public accommodation facilities must remove physical barriers to accessibility when it is readily achievable to so do.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 IV requires accessibility in telecommunications such as relay services, TDD, and closed captioning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 V includes miscellaneous provisions and covers items such as state immunity from suits for damages and paying attorney’s fees.  It further states that the federal government can sue states and assess financial penalties for non-compliance with the ADA.  It protects people with disabilities from retaliation when an ADA complaint is filed.  Also, it states that stricter non-discrimination laws will always apply in states that have enacted stricter laws.  </a:t>
            </a:r>
          </a:p>
          <a:p>
            <a:endParaRPr lang="en-US" dirty="0"/>
          </a:p>
        </p:txBody>
      </p:sp>
    </p:spTree>
    <p:extLst>
      <p:ext uri="{BB962C8B-B14F-4D97-AF65-F5344CB8AC3E}">
        <p14:creationId xmlns:p14="http://schemas.microsoft.com/office/powerpoint/2010/main" val="174200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Also:</a:t>
            </a:r>
          </a:p>
          <a:p>
            <a:endParaRPr lang="en-US" altLang="en-US" dirty="0" smtClean="0"/>
          </a:p>
          <a:p>
            <a:r>
              <a:rPr lang="en-US" altLang="en-US" dirty="0" smtClean="0"/>
              <a:t>Title VI of the Civil Rights Act of 1964: This federal law mandates appropriate language access in the health care setting to individuals who have limited English proficiency.</a:t>
            </a:r>
          </a:p>
          <a:p>
            <a:endParaRPr lang="en-US" altLang="en-US" dirty="0" smtClean="0"/>
          </a:p>
          <a:p>
            <a:r>
              <a:rPr lang="en-US" altLang="en-US" dirty="0" smtClean="0"/>
              <a:t>State laws often mirror the above federal laws and provide separate remedies.</a:t>
            </a:r>
          </a:p>
          <a:p>
            <a:endParaRPr lang="en-US" altLang="en-US" dirty="0" smtClean="0"/>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F3338C0-D73A-439B-B0B9-8C4DABFCD4D3}" type="slidenum">
              <a:rPr lang="en-US" altLang="en-US" smtClean="0"/>
              <a:pPr eaLnBrk="1" hangingPunct="1">
                <a:defRPr/>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372F02-A27A-4588-8AF5-F956BA8D8FCE}" type="slidenum">
              <a:rPr lang="en-US" altLang="en-US" smtClean="0"/>
              <a:pPr eaLnBrk="1" hangingPunct="1">
                <a:spcBef>
                  <a:spcPct val="0"/>
                </a:spcBef>
                <a:defRPr/>
              </a:pPr>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551CF74A-488D-4AA4-9B4A-4DE3ADF1F0C3}"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6E6395-4F67-4CBF-9A00-8A7B2A9B8EFB}" type="slidenum">
              <a:rPr lang="en-US" smtClean="0"/>
              <a:pPr>
                <a:defRPr/>
              </a:pPr>
              <a:t>11</a:t>
            </a:fld>
            <a:endParaRPr lang="en-US" dirty="0"/>
          </a:p>
        </p:txBody>
      </p:sp>
    </p:spTree>
    <p:extLst>
      <p:ext uri="{BB962C8B-B14F-4D97-AF65-F5344CB8AC3E}">
        <p14:creationId xmlns:p14="http://schemas.microsoft.com/office/powerpoint/2010/main" val="6093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E41ABD-D482-49EE-B9FC-A8423AA7644C}"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B8B5A-A59D-46A1-A30E-E76D732BA22D}" type="slidenum">
              <a:rPr lang="en-US" smtClean="0"/>
              <a:t>‹#›</a:t>
            </a:fld>
            <a:endParaRPr lang="en-US"/>
          </a:p>
        </p:txBody>
      </p:sp>
    </p:spTree>
    <p:extLst>
      <p:ext uri="{BB962C8B-B14F-4D97-AF65-F5344CB8AC3E}">
        <p14:creationId xmlns:p14="http://schemas.microsoft.com/office/powerpoint/2010/main" val="349025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874AC-8497-4ACF-8BF9-9C62737D09A2}"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B8B5A-A59D-46A1-A30E-E76D732BA22D}" type="slidenum">
              <a:rPr lang="en-US" smtClean="0"/>
              <a:t>‹#›</a:t>
            </a:fld>
            <a:endParaRPr lang="en-US"/>
          </a:p>
        </p:txBody>
      </p:sp>
    </p:spTree>
    <p:extLst>
      <p:ext uri="{BB962C8B-B14F-4D97-AF65-F5344CB8AC3E}">
        <p14:creationId xmlns:p14="http://schemas.microsoft.com/office/powerpoint/2010/main" val="122868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BCAD9-A4E4-4540-B2FC-97ACF6F00475}"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B8B5A-A59D-46A1-A30E-E76D732BA22D}" type="slidenum">
              <a:rPr lang="en-US" smtClean="0"/>
              <a:t>‹#›</a:t>
            </a:fld>
            <a:endParaRPr lang="en-US"/>
          </a:p>
        </p:txBody>
      </p:sp>
    </p:spTree>
    <p:extLst>
      <p:ext uri="{BB962C8B-B14F-4D97-AF65-F5344CB8AC3E}">
        <p14:creationId xmlns:p14="http://schemas.microsoft.com/office/powerpoint/2010/main" val="208743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33363" indent="-233363" algn="l">
              <a:defRPr b="1" i="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i="1">
                <a:solidFill>
                  <a:srgbClr val="FFFF66"/>
                </a:solidFill>
              </a:defRPr>
            </a:lvl1pPr>
            <a:lvl2pPr>
              <a:defRPr b="1" i="1">
                <a:solidFill>
                  <a:srgbClr val="FFFF66"/>
                </a:solidFill>
              </a:defRPr>
            </a:lvl2pPr>
            <a:lvl3pPr>
              <a:defRPr b="1" i="1">
                <a:solidFill>
                  <a:srgbClr val="FFFF66"/>
                </a:solidFill>
              </a:defRPr>
            </a:lvl3pPr>
            <a:lvl4pPr>
              <a:defRPr b="1" i="1">
                <a:solidFill>
                  <a:srgbClr val="FFFF66"/>
                </a:solidFill>
              </a:defRPr>
            </a:lvl4pPr>
            <a:lvl5pPr>
              <a:defRPr b="1" i="1">
                <a:solidFill>
                  <a:srgbClr val="FFFF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0CC4E41-330D-495F-8D29-8E5E279837E6}"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B8B5A-A59D-46A1-A30E-E76D732BA22D}" type="slidenum">
              <a:rPr lang="en-US" smtClean="0"/>
              <a:t>‹#›</a:t>
            </a:fld>
            <a:endParaRPr lang="en-US"/>
          </a:p>
        </p:txBody>
      </p:sp>
    </p:spTree>
    <p:extLst>
      <p:ext uri="{BB962C8B-B14F-4D97-AF65-F5344CB8AC3E}">
        <p14:creationId xmlns:p14="http://schemas.microsoft.com/office/powerpoint/2010/main" val="200744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EF1AC-F8C2-4190-80B8-D995920900B2}"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B8B5A-A59D-46A1-A30E-E76D732BA22D}" type="slidenum">
              <a:rPr lang="en-US" smtClean="0"/>
              <a:t>‹#›</a:t>
            </a:fld>
            <a:endParaRPr lang="en-US"/>
          </a:p>
        </p:txBody>
      </p:sp>
    </p:spTree>
    <p:extLst>
      <p:ext uri="{BB962C8B-B14F-4D97-AF65-F5344CB8AC3E}">
        <p14:creationId xmlns:p14="http://schemas.microsoft.com/office/powerpoint/2010/main" val="412412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1F0269-90A5-4DFD-89E6-94021A0111DA}" type="datetime1">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B8B5A-A59D-46A1-A30E-E76D732BA22D}" type="slidenum">
              <a:rPr lang="en-US" smtClean="0"/>
              <a:t>‹#›</a:t>
            </a:fld>
            <a:endParaRPr lang="en-US"/>
          </a:p>
        </p:txBody>
      </p:sp>
    </p:spTree>
    <p:extLst>
      <p:ext uri="{BB962C8B-B14F-4D97-AF65-F5344CB8AC3E}">
        <p14:creationId xmlns:p14="http://schemas.microsoft.com/office/powerpoint/2010/main" val="99639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438522-113C-4D93-9023-AB408F23070A}" type="datetime1">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B8B5A-A59D-46A1-A30E-E76D732BA22D}" type="slidenum">
              <a:rPr lang="en-US" smtClean="0"/>
              <a:t>‹#›</a:t>
            </a:fld>
            <a:endParaRPr lang="en-US"/>
          </a:p>
        </p:txBody>
      </p:sp>
    </p:spTree>
    <p:extLst>
      <p:ext uri="{BB962C8B-B14F-4D97-AF65-F5344CB8AC3E}">
        <p14:creationId xmlns:p14="http://schemas.microsoft.com/office/powerpoint/2010/main" val="32707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B4BC7-C368-420A-9904-D189D91B8778}" type="datetime1">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FB8B5A-A59D-46A1-A30E-E76D732BA22D}" type="slidenum">
              <a:rPr lang="en-US" smtClean="0"/>
              <a:t>‹#›</a:t>
            </a:fld>
            <a:endParaRPr lang="en-US"/>
          </a:p>
        </p:txBody>
      </p:sp>
    </p:spTree>
    <p:extLst>
      <p:ext uri="{BB962C8B-B14F-4D97-AF65-F5344CB8AC3E}">
        <p14:creationId xmlns:p14="http://schemas.microsoft.com/office/powerpoint/2010/main" val="387502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FC9E-3C1E-486A-85EF-0B160E3D1511}" type="datetime1">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FB8B5A-A59D-46A1-A30E-E76D732BA22D}" type="slidenum">
              <a:rPr lang="en-US" smtClean="0"/>
              <a:t>‹#›</a:t>
            </a:fld>
            <a:endParaRPr lang="en-US"/>
          </a:p>
        </p:txBody>
      </p:sp>
    </p:spTree>
    <p:extLst>
      <p:ext uri="{BB962C8B-B14F-4D97-AF65-F5344CB8AC3E}">
        <p14:creationId xmlns:p14="http://schemas.microsoft.com/office/powerpoint/2010/main" val="398309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03F71-E355-438C-86AC-EF00BCB8F607}" type="datetime1">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B8B5A-A59D-46A1-A30E-E76D732BA22D}" type="slidenum">
              <a:rPr lang="en-US" smtClean="0"/>
              <a:t>‹#›</a:t>
            </a:fld>
            <a:endParaRPr lang="en-US"/>
          </a:p>
        </p:txBody>
      </p:sp>
    </p:spTree>
    <p:extLst>
      <p:ext uri="{BB962C8B-B14F-4D97-AF65-F5344CB8AC3E}">
        <p14:creationId xmlns:p14="http://schemas.microsoft.com/office/powerpoint/2010/main" val="9822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31C17-4689-4BB5-92CF-A9771CE3EE44}" type="datetime1">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B8B5A-A59D-46A1-A30E-E76D732BA22D}" type="slidenum">
              <a:rPr lang="en-US" smtClean="0"/>
              <a:t>‹#›</a:t>
            </a:fld>
            <a:endParaRPr lang="en-US"/>
          </a:p>
        </p:txBody>
      </p:sp>
    </p:spTree>
    <p:extLst>
      <p:ext uri="{BB962C8B-B14F-4D97-AF65-F5344CB8AC3E}">
        <p14:creationId xmlns:p14="http://schemas.microsoft.com/office/powerpoint/2010/main" val="400380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100000">
              <a:schemeClr val="accent1">
                <a:tint val="44500"/>
                <a:satMod val="160000"/>
                <a:lumMod val="46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D1911-3CF3-48B7-A85D-34B1D4BF7DBA}" type="datetime1">
              <a:rPr lang="en-US" smtClean="0"/>
              <a:t>10/19/2017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B8B5A-A59D-46A1-A30E-E76D732BA22D}" type="slidenum">
              <a:rPr lang="en-US" smtClean="0"/>
              <a:t>‹#›</a:t>
            </a:fld>
            <a:endParaRPr lang="en-US"/>
          </a:p>
        </p:txBody>
      </p:sp>
    </p:spTree>
    <p:extLst>
      <p:ext uri="{BB962C8B-B14F-4D97-AF65-F5344CB8AC3E}">
        <p14:creationId xmlns:p14="http://schemas.microsoft.com/office/powerpoint/2010/main" val="4276097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i="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i="1"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i="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i="1"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i="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da.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access-board.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data.or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50862" y="457200"/>
            <a:ext cx="8059738" cy="1597025"/>
          </a:xfrm>
        </p:spPr>
        <p:txBody>
          <a:bodyPr>
            <a:noAutofit/>
          </a:bodyPr>
          <a:lstStyle/>
          <a:p>
            <a:pPr algn="ctr" eaLnBrk="1" hangingPunct="1"/>
            <a:r>
              <a:rPr lang="en-US" altLang="en-US" sz="4000" b="1" i="0" dirty="0" smtClean="0"/>
              <a:t>Accessible Healthcare: Rights and Responsibilities under the Americans with Disabilities Act</a:t>
            </a:r>
          </a:p>
        </p:txBody>
      </p:sp>
      <p:sp>
        <p:nvSpPr>
          <p:cNvPr id="3075" name="Content Placeholder 2"/>
          <p:cNvSpPr>
            <a:spLocks noGrp="1"/>
          </p:cNvSpPr>
          <p:nvPr>
            <p:ph idx="1"/>
          </p:nvPr>
        </p:nvSpPr>
        <p:spPr>
          <a:xfrm>
            <a:off x="1714500" y="2277196"/>
            <a:ext cx="5943600" cy="1238250"/>
          </a:xfrm>
        </p:spPr>
        <p:txBody>
          <a:bodyPr>
            <a:normAutofit/>
          </a:bodyPr>
          <a:lstStyle/>
          <a:p>
            <a:pPr algn="ctr" eaLnBrk="1" hangingPunct="1">
              <a:spcBef>
                <a:spcPct val="0"/>
              </a:spcBef>
              <a:buFontTx/>
              <a:buNone/>
            </a:pPr>
            <a:endParaRPr lang="en-US" altLang="en-US" sz="400" i="1" dirty="0" smtClean="0"/>
          </a:p>
          <a:p>
            <a:pPr algn="ctr" eaLnBrk="1" hangingPunct="1">
              <a:spcBef>
                <a:spcPct val="0"/>
              </a:spcBef>
              <a:buFontTx/>
              <a:buNone/>
            </a:pPr>
            <a:r>
              <a:rPr lang="en-US" altLang="en-US" sz="3600" i="0" dirty="0" smtClean="0">
                <a:solidFill>
                  <a:srgbClr val="FFFF00"/>
                </a:solidFill>
              </a:rPr>
              <a:t>Michael Richardson, MPA</a:t>
            </a:r>
          </a:p>
        </p:txBody>
      </p:sp>
      <p:cxnSp>
        <p:nvCxnSpPr>
          <p:cNvPr id="3076" name="Straight Connector 4"/>
          <p:cNvCxnSpPr>
            <a:cxnSpLocks noChangeShapeType="1"/>
          </p:cNvCxnSpPr>
          <p:nvPr/>
        </p:nvCxnSpPr>
        <p:spPr bwMode="auto">
          <a:xfrm>
            <a:off x="2286000" y="2194070"/>
            <a:ext cx="4800600" cy="15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pic>
        <p:nvPicPr>
          <p:cNvPr id="3" name="Picture 2" descr="Doctor showing notes to a female patient in a hospital bed with a nurse in background."/>
          <p:cNvPicPr>
            <a:picLocks noChangeAspect="1"/>
          </p:cNvPicPr>
          <p:nvPr/>
        </p:nvPicPr>
        <p:blipFill>
          <a:blip r:embed="rId3"/>
          <a:stretch>
            <a:fillRect/>
          </a:stretch>
        </p:blipFill>
        <p:spPr>
          <a:xfrm>
            <a:off x="228600" y="3124200"/>
            <a:ext cx="4866174" cy="2241141"/>
          </a:xfrm>
          <a:prstGeom prst="rect">
            <a:avLst/>
          </a:prstGeom>
        </p:spPr>
      </p:pic>
      <p:pic>
        <p:nvPicPr>
          <p:cNvPr id="4" name="Picture 3" descr="Graphic of a woman moviong from her walker to a lowered exam table."/>
          <p:cNvPicPr>
            <a:picLocks noChangeAspect="1"/>
          </p:cNvPicPr>
          <p:nvPr/>
        </p:nvPicPr>
        <p:blipFill>
          <a:blip r:embed="rId4"/>
          <a:stretch>
            <a:fillRect/>
          </a:stretch>
        </p:blipFill>
        <p:spPr>
          <a:xfrm>
            <a:off x="5324957" y="3289053"/>
            <a:ext cx="3464714" cy="3187947"/>
          </a:xfrm>
          <a:prstGeom prst="rect">
            <a:avLst/>
          </a:prstGeom>
        </p:spPr>
      </p:pic>
      <p:pic>
        <p:nvPicPr>
          <p:cNvPr id="5" name="Picture 4" descr="Northest ADA Center logo"/>
          <p:cNvPicPr>
            <a:picLocks noChangeAspect="1"/>
          </p:cNvPicPr>
          <p:nvPr/>
        </p:nvPicPr>
        <p:blipFill>
          <a:blip r:embed="rId5"/>
          <a:stretch>
            <a:fillRect/>
          </a:stretch>
        </p:blipFill>
        <p:spPr>
          <a:xfrm>
            <a:off x="288386" y="5542952"/>
            <a:ext cx="4636319" cy="1010248"/>
          </a:xfrm>
          <a:prstGeom prst="rect">
            <a:avLst/>
          </a:prstGeom>
        </p:spPr>
      </p:pic>
      <p:sp>
        <p:nvSpPr>
          <p:cNvPr id="2" name="Slide Number Placeholder 1"/>
          <p:cNvSpPr>
            <a:spLocks noGrp="1"/>
          </p:cNvSpPr>
          <p:nvPr>
            <p:ph type="sldNum" sz="quarter" idx="12"/>
          </p:nvPr>
        </p:nvSpPr>
        <p:spPr/>
        <p:txBody>
          <a:bodyPr/>
          <a:lstStyle/>
          <a:p>
            <a:fld id="{5EFB8B5A-A59D-46A1-A30E-E76D732BA22D}" type="slidenum">
              <a:rPr lang="en-US" smtClean="0"/>
              <a:t>1</a:t>
            </a:fld>
            <a:endParaRPr lang="en-US"/>
          </a:p>
        </p:txBody>
      </p:sp>
    </p:spTree>
    <p:extLst>
      <p:ext uri="{BB962C8B-B14F-4D97-AF65-F5344CB8AC3E}">
        <p14:creationId xmlns:p14="http://schemas.microsoft.com/office/powerpoint/2010/main" val="522403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altLang="en-US" sz="5400" b="1" i="0" dirty="0" smtClean="0"/>
              <a:t>Common Scenario</a:t>
            </a:r>
          </a:p>
        </p:txBody>
      </p:sp>
      <p:sp>
        <p:nvSpPr>
          <p:cNvPr id="18435" name="Content Placeholder 2"/>
          <p:cNvSpPr>
            <a:spLocks noGrp="1"/>
          </p:cNvSpPr>
          <p:nvPr>
            <p:ph idx="1"/>
          </p:nvPr>
        </p:nvSpPr>
        <p:spPr>
          <a:xfrm>
            <a:off x="457200" y="1600200"/>
            <a:ext cx="8229600" cy="4525963"/>
          </a:xfrm>
        </p:spPr>
        <p:txBody>
          <a:bodyPr>
            <a:normAutofit/>
          </a:bodyPr>
          <a:lstStyle/>
          <a:p>
            <a:pPr marL="0" indent="0">
              <a:buFont typeface="Arial" charset="0"/>
              <a:buNone/>
            </a:pPr>
            <a:r>
              <a:rPr lang="en-US" altLang="en-US" sz="4000" i="0" dirty="0" smtClean="0">
                <a:solidFill>
                  <a:srgbClr val="FFFF00"/>
                </a:solidFill>
              </a:rPr>
              <a:t>One woman with low vision reported that she learned only after years of taking her thyroid medication at dinnertime that taking the medication with food weakened the drug’s effects, which may have compromised her treatment.</a:t>
            </a:r>
          </a:p>
        </p:txBody>
      </p:sp>
      <p:sp>
        <p:nvSpPr>
          <p:cNvPr id="2" name="Slide Number Placeholder 1"/>
          <p:cNvSpPr>
            <a:spLocks noGrp="1"/>
          </p:cNvSpPr>
          <p:nvPr>
            <p:ph type="sldNum" sz="quarter" idx="12"/>
          </p:nvPr>
        </p:nvSpPr>
        <p:spPr/>
        <p:txBody>
          <a:bodyPr/>
          <a:lstStyle/>
          <a:p>
            <a:fld id="{5EFB8B5A-A59D-46A1-A30E-E76D732BA22D}" type="slidenum">
              <a:rPr lang="en-US" smtClean="0"/>
              <a:t>10</a:t>
            </a:fld>
            <a:endParaRPr lang="en-US"/>
          </a:p>
        </p:txBody>
      </p:sp>
    </p:spTree>
    <p:extLst>
      <p:ext uri="{BB962C8B-B14F-4D97-AF65-F5344CB8AC3E}">
        <p14:creationId xmlns:p14="http://schemas.microsoft.com/office/powerpoint/2010/main" val="581167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228600"/>
            <a:ext cx="8534400" cy="1066800"/>
          </a:xfrm>
        </p:spPr>
        <p:txBody>
          <a:bodyPr>
            <a:normAutofit/>
          </a:bodyPr>
          <a:lstStyle/>
          <a:p>
            <a:r>
              <a:rPr lang="en-US" sz="4800" i="0" dirty="0" smtClean="0"/>
              <a:t>Effective Communication</a:t>
            </a:r>
          </a:p>
        </p:txBody>
      </p:sp>
      <p:sp>
        <p:nvSpPr>
          <p:cNvPr id="3" name="Content Placeholder 2"/>
          <p:cNvSpPr>
            <a:spLocks noGrp="1"/>
          </p:cNvSpPr>
          <p:nvPr>
            <p:ph idx="1"/>
          </p:nvPr>
        </p:nvSpPr>
        <p:spPr>
          <a:xfrm>
            <a:off x="218123" y="1295400"/>
            <a:ext cx="5715000" cy="5334000"/>
          </a:xfrm>
        </p:spPr>
        <p:txBody>
          <a:bodyPr rtlCol="0">
            <a:normAutofit fontScale="92500" lnSpcReduction="10000"/>
          </a:bodyPr>
          <a:lstStyle/>
          <a:p>
            <a:r>
              <a:rPr lang="en-US" sz="3600" i="0" dirty="0" smtClean="0">
                <a:solidFill>
                  <a:srgbClr val="FFFF00"/>
                </a:solidFill>
              </a:rPr>
              <a:t>Disabilities </a:t>
            </a:r>
            <a:r>
              <a:rPr lang="en-US" sz="3600" i="0" dirty="0">
                <a:solidFill>
                  <a:srgbClr val="FFFF00"/>
                </a:solidFill>
              </a:rPr>
              <a:t>that affect hearing, seeing, speaking, reading, writing, or understanding may use different ways to communicate</a:t>
            </a:r>
            <a:r>
              <a:rPr lang="en-US" sz="3600" i="0" dirty="0" smtClean="0">
                <a:solidFill>
                  <a:srgbClr val="FFFF00"/>
                </a:solidFill>
              </a:rPr>
              <a:t>.</a:t>
            </a:r>
          </a:p>
          <a:p>
            <a:pPr marL="114300" indent="0">
              <a:buNone/>
            </a:pPr>
            <a:endParaRPr lang="en-US" sz="800" i="0" dirty="0">
              <a:solidFill>
                <a:srgbClr val="FFFF00"/>
              </a:solidFill>
            </a:endParaRPr>
          </a:p>
          <a:p>
            <a:r>
              <a:rPr lang="en-US" sz="3600" i="0" dirty="0" smtClean="0">
                <a:solidFill>
                  <a:srgbClr val="FFFF00"/>
                </a:solidFill>
              </a:rPr>
              <a:t>Information must be as clear and understandable to people with disabilities as it is for people who do not have disabilities. </a:t>
            </a:r>
          </a:p>
          <a:p>
            <a:pPr fontAlgn="auto">
              <a:spcAft>
                <a:spcPts val="0"/>
              </a:spcAft>
              <a:buFont typeface="Arial" pitchFamily="34" charset="0"/>
              <a:buNone/>
              <a:defRPr/>
            </a:pPr>
            <a:endParaRPr lang="en-US" dirty="0" smtClean="0"/>
          </a:p>
        </p:txBody>
      </p:sp>
      <p:pic>
        <p:nvPicPr>
          <p:cNvPr id="4" name="Picture 3" descr="Woman doctor talking to female patient in hospital bed "/>
          <p:cNvPicPr>
            <a:picLocks noChangeAspect="1"/>
          </p:cNvPicPr>
          <p:nvPr/>
        </p:nvPicPr>
        <p:blipFill>
          <a:blip r:embed="rId3"/>
          <a:stretch>
            <a:fillRect/>
          </a:stretch>
        </p:blipFill>
        <p:spPr>
          <a:xfrm>
            <a:off x="6150890" y="1143000"/>
            <a:ext cx="2447925" cy="2447925"/>
          </a:xfrm>
          <a:prstGeom prst="rect">
            <a:avLst/>
          </a:prstGeom>
        </p:spPr>
      </p:pic>
      <p:pic>
        <p:nvPicPr>
          <p:cNvPr id="5" name="Picture 4" descr="Four seniors looking at a laptop"/>
          <p:cNvPicPr>
            <a:picLocks noChangeAspect="1"/>
          </p:cNvPicPr>
          <p:nvPr/>
        </p:nvPicPr>
        <p:blipFill>
          <a:blip r:embed="rId4"/>
          <a:stretch>
            <a:fillRect/>
          </a:stretch>
        </p:blipFill>
        <p:spPr>
          <a:xfrm>
            <a:off x="6019800" y="3952114"/>
            <a:ext cx="2819400" cy="2423286"/>
          </a:xfrm>
          <a:prstGeom prst="rect">
            <a:avLst/>
          </a:prstGeom>
        </p:spPr>
      </p:pic>
      <p:sp>
        <p:nvSpPr>
          <p:cNvPr id="2" name="Slide Number Placeholder 1"/>
          <p:cNvSpPr>
            <a:spLocks noGrp="1"/>
          </p:cNvSpPr>
          <p:nvPr>
            <p:ph type="sldNum" sz="quarter" idx="12"/>
          </p:nvPr>
        </p:nvSpPr>
        <p:spPr/>
        <p:txBody>
          <a:bodyPr/>
          <a:lstStyle/>
          <a:p>
            <a:fld id="{5EFB8B5A-A59D-46A1-A30E-E76D732BA22D}" type="slidenum">
              <a:rPr lang="en-US" smtClean="0"/>
              <a:t>11</a:t>
            </a:fld>
            <a:endParaRPr lang="en-US"/>
          </a:p>
        </p:txBody>
      </p:sp>
    </p:spTree>
    <p:extLst>
      <p:ext uri="{BB962C8B-B14F-4D97-AF65-F5344CB8AC3E}">
        <p14:creationId xmlns:p14="http://schemas.microsoft.com/office/powerpoint/2010/main" val="68297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altLang="en-US" sz="5400" b="1" i="0" dirty="0" smtClean="0"/>
              <a:t>Effective Communication</a:t>
            </a:r>
          </a:p>
        </p:txBody>
      </p:sp>
      <p:sp>
        <p:nvSpPr>
          <p:cNvPr id="12291" name="Content Placeholder 2"/>
          <p:cNvSpPr>
            <a:spLocks noGrp="1"/>
          </p:cNvSpPr>
          <p:nvPr>
            <p:ph idx="1"/>
          </p:nvPr>
        </p:nvSpPr>
        <p:spPr/>
        <p:txBody>
          <a:bodyPr/>
          <a:lstStyle/>
          <a:p>
            <a:pPr marL="0" indent="0">
              <a:buFont typeface="Arial" charset="0"/>
              <a:buNone/>
            </a:pPr>
            <a:r>
              <a:rPr lang="en-US" altLang="en-US" sz="4000" i="0" dirty="0" smtClean="0">
                <a:solidFill>
                  <a:srgbClr val="FFFF00"/>
                </a:solidFill>
              </a:rPr>
              <a:t>Health care providers have a duty to provide appropriate </a:t>
            </a:r>
            <a:r>
              <a:rPr lang="en-US" altLang="en-US" sz="4000" i="0" u="sng" dirty="0" smtClean="0">
                <a:solidFill>
                  <a:srgbClr val="FFFF00"/>
                </a:solidFill>
              </a:rPr>
              <a:t>auxiliary aids and services</a:t>
            </a:r>
            <a:r>
              <a:rPr lang="en-US" altLang="en-US" sz="4000" i="0" dirty="0" smtClean="0">
                <a:solidFill>
                  <a:srgbClr val="FFFF00"/>
                </a:solidFill>
              </a:rPr>
              <a:t> when necessary to ensure that communication with people with disabilities is as effective as communication with others.  </a:t>
            </a:r>
          </a:p>
          <a:p>
            <a:pPr marL="0" indent="0">
              <a:buFont typeface="Arial" charset="0"/>
              <a:buNone/>
            </a:pPr>
            <a:r>
              <a:rPr lang="en-US" altLang="en-US" sz="2400" i="0" dirty="0" smtClean="0">
                <a:solidFill>
                  <a:srgbClr val="FFFF00"/>
                </a:solidFill>
              </a:rPr>
              <a:t>28 C.F.R. § 36.303(c)</a:t>
            </a:r>
          </a:p>
        </p:txBody>
      </p:sp>
      <p:sp>
        <p:nvSpPr>
          <p:cNvPr id="2" name="Slide Number Placeholder 1"/>
          <p:cNvSpPr>
            <a:spLocks noGrp="1"/>
          </p:cNvSpPr>
          <p:nvPr>
            <p:ph type="sldNum" sz="quarter" idx="12"/>
          </p:nvPr>
        </p:nvSpPr>
        <p:spPr/>
        <p:txBody>
          <a:bodyPr/>
          <a:lstStyle/>
          <a:p>
            <a:fld id="{5EFB8B5A-A59D-46A1-A30E-E76D732BA22D}" type="slidenum">
              <a:rPr lang="en-US" smtClean="0"/>
              <a:t>12</a:t>
            </a:fld>
            <a:endParaRPr lang="en-US"/>
          </a:p>
        </p:txBody>
      </p:sp>
    </p:spTree>
    <p:extLst>
      <p:ext uri="{BB962C8B-B14F-4D97-AF65-F5344CB8AC3E}">
        <p14:creationId xmlns:p14="http://schemas.microsoft.com/office/powerpoint/2010/main" val="254559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304800"/>
            <a:ext cx="8382000" cy="838200"/>
          </a:xfrm>
        </p:spPr>
        <p:txBody>
          <a:bodyPr>
            <a:normAutofit/>
          </a:bodyPr>
          <a:lstStyle/>
          <a:p>
            <a:r>
              <a:rPr lang="en-US" sz="4800" i="0" dirty="0"/>
              <a:t>E</a:t>
            </a:r>
            <a:r>
              <a:rPr lang="en-US" sz="4800" i="0" dirty="0" smtClean="0"/>
              <a:t>ffective Communication</a:t>
            </a:r>
          </a:p>
        </p:txBody>
      </p:sp>
      <p:sp>
        <p:nvSpPr>
          <p:cNvPr id="3" name="Content Placeholder 2"/>
          <p:cNvSpPr>
            <a:spLocks noGrp="1"/>
          </p:cNvSpPr>
          <p:nvPr>
            <p:ph idx="1"/>
          </p:nvPr>
        </p:nvSpPr>
        <p:spPr>
          <a:xfrm>
            <a:off x="228600" y="1197927"/>
            <a:ext cx="6019800" cy="5181600"/>
          </a:xfrm>
        </p:spPr>
        <p:txBody>
          <a:bodyPr rtlCol="0">
            <a:normAutofit/>
          </a:bodyPr>
          <a:lstStyle/>
          <a:p>
            <a:pPr marL="114300" indent="0">
              <a:buNone/>
            </a:pPr>
            <a:endParaRPr lang="en-US" sz="1300" b="0" i="0" dirty="0">
              <a:solidFill>
                <a:srgbClr val="FFFF00"/>
              </a:solidFill>
            </a:endParaRPr>
          </a:p>
          <a:p>
            <a:pPr marL="0" indent="0">
              <a:buNone/>
            </a:pPr>
            <a:r>
              <a:rPr lang="en-US" sz="4400" i="0" dirty="0" smtClean="0">
                <a:solidFill>
                  <a:srgbClr val="FFFF00"/>
                </a:solidFill>
              </a:rPr>
              <a:t>“</a:t>
            </a:r>
            <a:r>
              <a:rPr lang="en-US" sz="4400" i="0" dirty="0">
                <a:solidFill>
                  <a:srgbClr val="FFFF00"/>
                </a:solidFill>
              </a:rPr>
              <a:t>A</a:t>
            </a:r>
            <a:r>
              <a:rPr lang="en-US" sz="4400" i="0" dirty="0" smtClean="0">
                <a:solidFill>
                  <a:srgbClr val="FFFF00"/>
                </a:solidFill>
              </a:rPr>
              <a:t>uxiliary aids and services” are devices or services that enable effective communication for people with disabilities.</a:t>
            </a:r>
          </a:p>
          <a:p>
            <a:pPr marL="114300" indent="0">
              <a:buNone/>
            </a:pPr>
            <a:endParaRPr lang="en-US" sz="1300" b="0" i="0" dirty="0" smtClean="0">
              <a:solidFill>
                <a:srgbClr val="FFFF00"/>
              </a:solidFill>
            </a:endParaRPr>
          </a:p>
          <a:p>
            <a:pPr marL="114300" indent="0">
              <a:buNone/>
            </a:pPr>
            <a:endParaRPr lang="en-US" dirty="0" smtClean="0"/>
          </a:p>
          <a:p>
            <a:pPr fontAlgn="auto">
              <a:spcAft>
                <a:spcPts val="0"/>
              </a:spcAft>
              <a:buFont typeface="Arial" pitchFamily="34" charset="0"/>
              <a:buNone/>
              <a:defRPr/>
            </a:pPr>
            <a:endParaRPr lang="en-US" dirty="0" smtClean="0"/>
          </a:p>
        </p:txBody>
      </p:sp>
      <p:pic>
        <p:nvPicPr>
          <p:cNvPr id="5" name="Picture 4" descr="Doctor holding a computer tablet with image of a tooth and small images"/>
          <p:cNvPicPr>
            <a:picLocks noChangeAspect="1"/>
          </p:cNvPicPr>
          <p:nvPr/>
        </p:nvPicPr>
        <p:blipFill>
          <a:blip r:embed="rId3"/>
          <a:stretch>
            <a:fillRect/>
          </a:stretch>
        </p:blipFill>
        <p:spPr>
          <a:xfrm>
            <a:off x="4719961" y="4419600"/>
            <a:ext cx="2819400" cy="2269650"/>
          </a:xfrm>
          <a:prstGeom prst="rect">
            <a:avLst/>
          </a:prstGeom>
        </p:spPr>
      </p:pic>
      <p:pic>
        <p:nvPicPr>
          <p:cNvPr id="8" name="Picture 7" descr="FM system listening device"/>
          <p:cNvPicPr>
            <a:picLocks noChangeAspect="1"/>
          </p:cNvPicPr>
          <p:nvPr/>
        </p:nvPicPr>
        <p:blipFill>
          <a:blip r:embed="rId4"/>
          <a:stretch>
            <a:fillRect/>
          </a:stretch>
        </p:blipFill>
        <p:spPr>
          <a:xfrm>
            <a:off x="6332220" y="1349375"/>
            <a:ext cx="2400300" cy="2400300"/>
          </a:xfrm>
          <a:prstGeom prst="rect">
            <a:avLst/>
          </a:prstGeom>
        </p:spPr>
      </p:pic>
      <p:sp>
        <p:nvSpPr>
          <p:cNvPr id="2" name="Slide Number Placeholder 1"/>
          <p:cNvSpPr>
            <a:spLocks noGrp="1"/>
          </p:cNvSpPr>
          <p:nvPr>
            <p:ph type="sldNum" sz="quarter" idx="12"/>
          </p:nvPr>
        </p:nvSpPr>
        <p:spPr/>
        <p:txBody>
          <a:bodyPr/>
          <a:lstStyle/>
          <a:p>
            <a:fld id="{5EFB8B5A-A59D-46A1-A30E-E76D732BA22D}" type="slidenum">
              <a:rPr lang="en-US" smtClean="0"/>
              <a:t>13</a:t>
            </a:fld>
            <a:endParaRPr lang="en-US"/>
          </a:p>
        </p:txBody>
      </p:sp>
    </p:spTree>
    <p:extLst>
      <p:ext uri="{BB962C8B-B14F-4D97-AF65-F5344CB8AC3E}">
        <p14:creationId xmlns:p14="http://schemas.microsoft.com/office/powerpoint/2010/main" val="1483575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600" b="1" i="0" dirty="0" smtClean="0"/>
              <a:t>Effective Communication: Who?</a:t>
            </a:r>
          </a:p>
        </p:txBody>
      </p:sp>
      <p:sp>
        <p:nvSpPr>
          <p:cNvPr id="3" name="Content Placeholder 2"/>
          <p:cNvSpPr>
            <a:spLocks noGrp="1"/>
          </p:cNvSpPr>
          <p:nvPr>
            <p:ph idx="1"/>
          </p:nvPr>
        </p:nvSpPr>
        <p:spPr>
          <a:xfrm>
            <a:off x="414338" y="1425575"/>
            <a:ext cx="8229600" cy="4899025"/>
          </a:xfrm>
        </p:spPr>
        <p:txBody>
          <a:bodyPr>
            <a:normAutofit lnSpcReduction="10000"/>
          </a:bodyPr>
          <a:lstStyle/>
          <a:p>
            <a:pPr>
              <a:defRPr/>
            </a:pPr>
            <a:r>
              <a:rPr lang="en-US" sz="3600" i="0" dirty="0">
                <a:solidFill>
                  <a:srgbClr val="FFFF00"/>
                </a:solidFill>
              </a:rPr>
              <a:t>C</a:t>
            </a:r>
            <a:r>
              <a:rPr lang="en-US" sz="3600" i="0" dirty="0" smtClean="0">
                <a:solidFill>
                  <a:srgbClr val="FFFF00"/>
                </a:solidFill>
              </a:rPr>
              <a:t>ustomers</a:t>
            </a:r>
            <a:r>
              <a:rPr lang="en-US" sz="3600" i="0" dirty="0">
                <a:solidFill>
                  <a:srgbClr val="FFFF00"/>
                </a:solidFill>
              </a:rPr>
              <a:t>, clients, and other individuals with </a:t>
            </a:r>
            <a:r>
              <a:rPr lang="en-US" sz="3600" i="0" dirty="0" smtClean="0">
                <a:solidFill>
                  <a:srgbClr val="FFFF00"/>
                </a:solidFill>
              </a:rPr>
              <a:t>disabilities who </a:t>
            </a:r>
            <a:r>
              <a:rPr lang="en-US" sz="3600" i="0" dirty="0">
                <a:solidFill>
                  <a:srgbClr val="FFFF00"/>
                </a:solidFill>
              </a:rPr>
              <a:t>are seeking or receiving </a:t>
            </a:r>
            <a:r>
              <a:rPr lang="en-US" sz="3600" i="0" dirty="0" smtClean="0">
                <a:solidFill>
                  <a:srgbClr val="FFFF00"/>
                </a:solidFill>
              </a:rPr>
              <a:t>the services</a:t>
            </a:r>
            <a:r>
              <a:rPr lang="en-US" sz="3600" i="0" dirty="0">
                <a:solidFill>
                  <a:srgbClr val="FFFF00"/>
                </a:solidFill>
              </a:rPr>
              <a:t> </a:t>
            </a:r>
            <a:r>
              <a:rPr lang="en-US" sz="3600" i="0" dirty="0" smtClean="0">
                <a:solidFill>
                  <a:srgbClr val="FFFF00"/>
                </a:solidFill>
              </a:rPr>
              <a:t>of the medical center.</a:t>
            </a:r>
          </a:p>
          <a:p>
            <a:pPr marL="0" indent="0">
              <a:buFont typeface="Arial" charset="0"/>
              <a:buNone/>
              <a:defRPr/>
            </a:pPr>
            <a:endParaRPr lang="en-US" sz="800" i="0" dirty="0">
              <a:solidFill>
                <a:srgbClr val="FFFF00"/>
              </a:solidFill>
            </a:endParaRPr>
          </a:p>
          <a:p>
            <a:pPr>
              <a:defRPr/>
            </a:pPr>
            <a:r>
              <a:rPr lang="en-US" sz="3600" i="0" dirty="0">
                <a:solidFill>
                  <a:srgbClr val="FFFF00"/>
                </a:solidFill>
              </a:rPr>
              <a:t>M</a:t>
            </a:r>
            <a:r>
              <a:rPr lang="en-US" sz="3600" i="0" dirty="0" smtClean="0">
                <a:solidFill>
                  <a:srgbClr val="FFFF00"/>
                </a:solidFill>
              </a:rPr>
              <a:t>ay </a:t>
            </a:r>
            <a:r>
              <a:rPr lang="en-US" sz="3600" i="0" dirty="0">
                <a:solidFill>
                  <a:srgbClr val="FFFF00"/>
                </a:solidFill>
              </a:rPr>
              <a:t>not always be "patients" of the </a:t>
            </a:r>
            <a:r>
              <a:rPr lang="en-US" sz="3600" i="0" dirty="0" smtClean="0">
                <a:solidFill>
                  <a:srgbClr val="FFFF00"/>
                </a:solidFill>
              </a:rPr>
              <a:t>healthcare provider</a:t>
            </a:r>
            <a:r>
              <a:rPr lang="en-US" sz="3600" i="0" dirty="0">
                <a:solidFill>
                  <a:srgbClr val="FFFF00"/>
                </a:solidFill>
              </a:rPr>
              <a:t> </a:t>
            </a:r>
            <a:r>
              <a:rPr lang="en-US" sz="3600" i="0" dirty="0" smtClean="0">
                <a:solidFill>
                  <a:srgbClr val="FFFF00"/>
                </a:solidFill>
              </a:rPr>
              <a:t>– Auxiliary aids and services may need to be </a:t>
            </a:r>
            <a:r>
              <a:rPr lang="en-US" sz="3600" i="0" u="sng" dirty="0" smtClean="0">
                <a:solidFill>
                  <a:srgbClr val="FFFF00"/>
                </a:solidFill>
              </a:rPr>
              <a:t>provided to spouses, partners, family members</a:t>
            </a:r>
            <a:r>
              <a:rPr lang="en-US" sz="3600" i="0" dirty="0" smtClean="0">
                <a:solidFill>
                  <a:srgbClr val="FFFF00"/>
                </a:solidFill>
              </a:rPr>
              <a:t>, etc. with disabilities.</a:t>
            </a:r>
            <a:endParaRPr lang="en-US" sz="3600" i="0" dirty="0">
              <a:solidFill>
                <a:srgbClr val="FFFF00"/>
              </a:solidFill>
            </a:endParaRPr>
          </a:p>
        </p:txBody>
      </p:sp>
      <p:sp>
        <p:nvSpPr>
          <p:cNvPr id="2" name="Slide Number Placeholder 1"/>
          <p:cNvSpPr>
            <a:spLocks noGrp="1"/>
          </p:cNvSpPr>
          <p:nvPr>
            <p:ph type="sldNum" sz="quarter" idx="12"/>
          </p:nvPr>
        </p:nvSpPr>
        <p:spPr/>
        <p:txBody>
          <a:bodyPr/>
          <a:lstStyle/>
          <a:p>
            <a:fld id="{5EFB8B5A-A59D-46A1-A30E-E76D732BA22D}" type="slidenum">
              <a:rPr lang="en-US" smtClean="0"/>
              <a:t>14</a:t>
            </a:fld>
            <a:endParaRPr lang="en-US"/>
          </a:p>
        </p:txBody>
      </p:sp>
    </p:spTree>
    <p:extLst>
      <p:ext uri="{BB962C8B-B14F-4D97-AF65-F5344CB8AC3E}">
        <p14:creationId xmlns:p14="http://schemas.microsoft.com/office/powerpoint/2010/main" val="2643490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304800"/>
            <a:ext cx="8382000" cy="838200"/>
          </a:xfrm>
        </p:spPr>
        <p:txBody>
          <a:bodyPr>
            <a:normAutofit/>
          </a:bodyPr>
          <a:lstStyle/>
          <a:p>
            <a:r>
              <a:rPr lang="en-US" sz="4800" i="0" dirty="0"/>
              <a:t>E</a:t>
            </a:r>
            <a:r>
              <a:rPr lang="en-US" sz="4800" i="0" dirty="0" smtClean="0"/>
              <a:t>ffective Communication</a:t>
            </a:r>
          </a:p>
        </p:txBody>
      </p:sp>
      <p:sp>
        <p:nvSpPr>
          <p:cNvPr id="3" name="Content Placeholder 2"/>
          <p:cNvSpPr>
            <a:spLocks noGrp="1"/>
          </p:cNvSpPr>
          <p:nvPr>
            <p:ph idx="1"/>
          </p:nvPr>
        </p:nvSpPr>
        <p:spPr>
          <a:xfrm>
            <a:off x="228600" y="1447799"/>
            <a:ext cx="8305800" cy="4931727"/>
          </a:xfrm>
        </p:spPr>
        <p:txBody>
          <a:bodyPr rtlCol="0">
            <a:normAutofit/>
          </a:bodyPr>
          <a:lstStyle/>
          <a:p>
            <a:r>
              <a:rPr lang="en-US" sz="3600" i="0" dirty="0" smtClean="0">
                <a:solidFill>
                  <a:srgbClr val="FFFF00"/>
                </a:solidFill>
              </a:rPr>
              <a:t>The means used to provide effective communication </a:t>
            </a:r>
            <a:r>
              <a:rPr lang="en-US" sz="3600" i="0" dirty="0">
                <a:solidFill>
                  <a:srgbClr val="FFFF00"/>
                </a:solidFill>
              </a:rPr>
              <a:t>is </a:t>
            </a:r>
            <a:r>
              <a:rPr lang="en-US" sz="3600" i="0" dirty="0" smtClean="0">
                <a:solidFill>
                  <a:srgbClr val="FFFF00"/>
                </a:solidFill>
              </a:rPr>
              <a:t>determined on a case-by-case basis – person’s needs and situation.</a:t>
            </a:r>
          </a:p>
          <a:p>
            <a:pPr marL="114300" indent="0">
              <a:buNone/>
            </a:pPr>
            <a:endParaRPr lang="en-US" sz="1300" i="0" dirty="0" smtClean="0">
              <a:solidFill>
                <a:srgbClr val="FFFF00"/>
              </a:solidFill>
            </a:endParaRPr>
          </a:p>
          <a:p>
            <a:r>
              <a:rPr lang="en-US" sz="3600" i="0" dirty="0" smtClean="0">
                <a:solidFill>
                  <a:srgbClr val="FFFF00"/>
                </a:solidFill>
              </a:rPr>
              <a:t>Consult </a:t>
            </a:r>
            <a:r>
              <a:rPr lang="en-US" sz="3600" i="0" dirty="0">
                <a:solidFill>
                  <a:srgbClr val="FFFF00"/>
                </a:solidFill>
              </a:rPr>
              <a:t>with the individual to determine what communication method or technology will be effective for him or her.</a:t>
            </a:r>
          </a:p>
          <a:p>
            <a:pPr marL="114300" indent="0">
              <a:buNone/>
            </a:pPr>
            <a:endParaRPr lang="en-US" dirty="0" smtClean="0"/>
          </a:p>
          <a:p>
            <a:pPr fontAlgn="auto">
              <a:spcAft>
                <a:spcPts val="0"/>
              </a:spcAft>
              <a:buFont typeface="Arial" pitchFamily="34" charset="0"/>
              <a:buNone/>
              <a:defRPr/>
            </a:pPr>
            <a:endParaRPr lang="en-US" dirty="0" smtClean="0"/>
          </a:p>
        </p:txBody>
      </p:sp>
      <p:sp>
        <p:nvSpPr>
          <p:cNvPr id="2" name="Slide Number Placeholder 1"/>
          <p:cNvSpPr>
            <a:spLocks noGrp="1"/>
          </p:cNvSpPr>
          <p:nvPr>
            <p:ph type="sldNum" sz="quarter" idx="12"/>
          </p:nvPr>
        </p:nvSpPr>
        <p:spPr/>
        <p:txBody>
          <a:bodyPr/>
          <a:lstStyle/>
          <a:p>
            <a:fld id="{5EFB8B5A-A59D-46A1-A30E-E76D732BA22D}" type="slidenum">
              <a:rPr lang="en-US" smtClean="0"/>
              <a:t>15</a:t>
            </a:fld>
            <a:endParaRPr lang="en-US"/>
          </a:p>
        </p:txBody>
      </p:sp>
    </p:spTree>
    <p:extLst>
      <p:ext uri="{BB962C8B-B14F-4D97-AF65-F5344CB8AC3E}">
        <p14:creationId xmlns:p14="http://schemas.microsoft.com/office/powerpoint/2010/main" val="1139108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458200" cy="1143000"/>
          </a:xfrm>
        </p:spPr>
        <p:txBody>
          <a:bodyPr>
            <a:noAutofit/>
          </a:bodyPr>
          <a:lstStyle/>
          <a:p>
            <a:r>
              <a:rPr lang="en-US" altLang="en-US" sz="4800" b="1" i="0" dirty="0" smtClean="0"/>
              <a:t>People with Visual Impairments</a:t>
            </a:r>
          </a:p>
        </p:txBody>
      </p:sp>
      <p:sp>
        <p:nvSpPr>
          <p:cNvPr id="16387" name="Content Placeholder 2"/>
          <p:cNvSpPr>
            <a:spLocks noGrp="1"/>
          </p:cNvSpPr>
          <p:nvPr>
            <p:ph idx="1"/>
          </p:nvPr>
        </p:nvSpPr>
        <p:spPr>
          <a:xfrm>
            <a:off x="685800" y="1828800"/>
            <a:ext cx="7958137" cy="4724400"/>
          </a:xfrm>
        </p:spPr>
        <p:txBody>
          <a:bodyPr/>
          <a:lstStyle/>
          <a:p>
            <a:pPr marL="0" indent="0">
              <a:buFont typeface="Arial" charset="0"/>
              <a:buNone/>
            </a:pPr>
            <a:r>
              <a:rPr lang="en-US" altLang="en-US" sz="4800" i="0" dirty="0" smtClean="0">
                <a:solidFill>
                  <a:srgbClr val="FFFF00"/>
                </a:solidFill>
              </a:rPr>
              <a:t>People with visual impairments often receive important health care-related information in standard print, which they can’t read. </a:t>
            </a:r>
          </a:p>
          <a:p>
            <a:pPr marL="0" indent="0">
              <a:buFont typeface="Arial" charset="0"/>
              <a:buNone/>
            </a:pPr>
            <a:endParaRPr lang="en-US" altLang="en-US" sz="2800" dirty="0" smtClean="0"/>
          </a:p>
        </p:txBody>
      </p:sp>
      <p:sp>
        <p:nvSpPr>
          <p:cNvPr id="2" name="Slide Number Placeholder 1"/>
          <p:cNvSpPr>
            <a:spLocks noGrp="1"/>
          </p:cNvSpPr>
          <p:nvPr>
            <p:ph type="sldNum" sz="quarter" idx="12"/>
          </p:nvPr>
        </p:nvSpPr>
        <p:spPr/>
        <p:txBody>
          <a:bodyPr/>
          <a:lstStyle/>
          <a:p>
            <a:fld id="{5EFB8B5A-A59D-46A1-A30E-E76D732BA22D}" type="slidenum">
              <a:rPr lang="en-US" smtClean="0"/>
              <a:t>16</a:t>
            </a:fld>
            <a:endParaRPr lang="en-US"/>
          </a:p>
        </p:txBody>
      </p:sp>
    </p:spTree>
    <p:extLst>
      <p:ext uri="{BB962C8B-B14F-4D97-AF65-F5344CB8AC3E}">
        <p14:creationId xmlns:p14="http://schemas.microsoft.com/office/powerpoint/2010/main" val="3175818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sz="4600" i="0" dirty="0" smtClean="0"/>
              <a:t>People with Visual Impairments</a:t>
            </a:r>
          </a:p>
        </p:txBody>
      </p:sp>
      <p:sp>
        <p:nvSpPr>
          <p:cNvPr id="3" name="Content Placeholder 2"/>
          <p:cNvSpPr>
            <a:spLocks noGrp="1"/>
          </p:cNvSpPr>
          <p:nvPr>
            <p:ph idx="1"/>
          </p:nvPr>
        </p:nvSpPr>
        <p:spPr>
          <a:xfrm>
            <a:off x="457200" y="1379538"/>
            <a:ext cx="8229601" cy="5249862"/>
          </a:xfrm>
        </p:spPr>
        <p:txBody>
          <a:bodyPr>
            <a:normAutofit lnSpcReduction="10000"/>
          </a:bodyPr>
          <a:lstStyle/>
          <a:p>
            <a:pPr>
              <a:defRPr/>
            </a:pPr>
            <a:r>
              <a:rPr lang="en-US" i="0" dirty="0">
                <a:solidFill>
                  <a:srgbClr val="FFFF00"/>
                </a:solidFill>
              </a:rPr>
              <a:t>medical exam, test, and lab results</a:t>
            </a:r>
          </a:p>
          <a:p>
            <a:pPr>
              <a:defRPr/>
            </a:pPr>
            <a:r>
              <a:rPr lang="en-US" i="0" dirty="0">
                <a:solidFill>
                  <a:srgbClr val="FFFF00"/>
                </a:solidFill>
              </a:rPr>
              <a:t>information explaining diagnoses or treatment </a:t>
            </a:r>
          </a:p>
          <a:p>
            <a:pPr>
              <a:defRPr/>
            </a:pPr>
            <a:r>
              <a:rPr lang="en-US" i="0" dirty="0">
                <a:solidFill>
                  <a:srgbClr val="FFFF00"/>
                </a:solidFill>
              </a:rPr>
              <a:t>prescription medication instructions</a:t>
            </a:r>
          </a:p>
          <a:p>
            <a:pPr>
              <a:defRPr/>
            </a:pPr>
            <a:r>
              <a:rPr lang="en-US" i="0" dirty="0">
                <a:solidFill>
                  <a:srgbClr val="FFFF00"/>
                </a:solidFill>
              </a:rPr>
              <a:t>explanations of informed consent or end-of-life policies and procedures</a:t>
            </a:r>
          </a:p>
          <a:p>
            <a:pPr>
              <a:defRPr/>
            </a:pPr>
            <a:r>
              <a:rPr lang="en-US" i="0" dirty="0">
                <a:solidFill>
                  <a:srgbClr val="FFFF00"/>
                </a:solidFill>
              </a:rPr>
              <a:t>physical therapy instructions and instructions for the management of chronic conditions</a:t>
            </a:r>
          </a:p>
          <a:p>
            <a:pPr>
              <a:defRPr/>
            </a:pPr>
            <a:r>
              <a:rPr lang="en-US" i="0" dirty="0">
                <a:solidFill>
                  <a:srgbClr val="FFFF00"/>
                </a:solidFill>
              </a:rPr>
              <a:t>childbirth preparation resources, prenatal care </a:t>
            </a:r>
            <a:r>
              <a:rPr lang="en-US" i="0" dirty="0" smtClean="0">
                <a:solidFill>
                  <a:srgbClr val="FFFF00"/>
                </a:solidFill>
              </a:rPr>
              <a:t>materials</a:t>
            </a:r>
            <a:endParaRPr lang="en-US" i="0" dirty="0">
              <a:solidFill>
                <a:srgbClr val="FFFF00"/>
              </a:solidFill>
            </a:endParaRPr>
          </a:p>
          <a:p>
            <a:pPr marL="0" indent="0">
              <a:buFont typeface="Arial" charset="0"/>
              <a:buNone/>
              <a:defRPr/>
            </a:pPr>
            <a:endParaRPr lang="en-US" sz="2800" dirty="0"/>
          </a:p>
        </p:txBody>
      </p:sp>
      <p:sp>
        <p:nvSpPr>
          <p:cNvPr id="2" name="Slide Number Placeholder 1"/>
          <p:cNvSpPr>
            <a:spLocks noGrp="1"/>
          </p:cNvSpPr>
          <p:nvPr>
            <p:ph type="sldNum" sz="quarter" idx="12"/>
          </p:nvPr>
        </p:nvSpPr>
        <p:spPr/>
        <p:txBody>
          <a:bodyPr/>
          <a:lstStyle/>
          <a:p>
            <a:fld id="{5EFB8B5A-A59D-46A1-A30E-E76D732BA22D}" type="slidenum">
              <a:rPr lang="en-US" smtClean="0"/>
              <a:t>17</a:t>
            </a:fld>
            <a:endParaRPr lang="en-US"/>
          </a:p>
        </p:txBody>
      </p:sp>
    </p:spTree>
    <p:extLst>
      <p:ext uri="{BB962C8B-B14F-4D97-AF65-F5344CB8AC3E}">
        <p14:creationId xmlns:p14="http://schemas.microsoft.com/office/powerpoint/2010/main" val="3221246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US" altLang="en-US" sz="5400" b="1" i="0" dirty="0" smtClean="0"/>
              <a:t>Visual Impairments</a:t>
            </a:r>
          </a:p>
        </p:txBody>
      </p:sp>
      <p:sp>
        <p:nvSpPr>
          <p:cNvPr id="7171" name="Content Placeholder 2"/>
          <p:cNvSpPr>
            <a:spLocks noGrp="1"/>
          </p:cNvSpPr>
          <p:nvPr>
            <p:ph idx="1"/>
          </p:nvPr>
        </p:nvSpPr>
        <p:spPr>
          <a:xfrm>
            <a:off x="479425" y="1481138"/>
            <a:ext cx="8207375" cy="4995862"/>
          </a:xfrm>
        </p:spPr>
        <p:txBody>
          <a:bodyPr rtlCol="0">
            <a:normAutofit/>
          </a:bodyPr>
          <a:lstStyle/>
          <a:p>
            <a:pPr marL="0" indent="0" eaLnBrk="1" fontAlgn="auto" hangingPunct="1">
              <a:spcAft>
                <a:spcPts val="0"/>
              </a:spcAft>
              <a:buFont typeface="Arial" pitchFamily="34" charset="0"/>
              <a:buNone/>
              <a:defRPr/>
            </a:pPr>
            <a:r>
              <a:rPr lang="en-US" sz="3600" i="0" dirty="0" smtClean="0">
                <a:solidFill>
                  <a:srgbClr val="FFFF00"/>
                </a:solidFill>
              </a:rPr>
              <a:t>Where information is provided in written form, ensure effective communication for people who cannot read the text.</a:t>
            </a:r>
          </a:p>
          <a:p>
            <a:pPr lvl="1">
              <a:buFont typeface="Arial" pitchFamily="34" charset="0"/>
              <a:buChar char="•"/>
              <a:defRPr/>
            </a:pPr>
            <a:r>
              <a:rPr lang="en-US" sz="3600" i="0" dirty="0" smtClean="0">
                <a:solidFill>
                  <a:srgbClr val="FFFF00"/>
                </a:solidFill>
              </a:rPr>
              <a:t>Consider the context,</a:t>
            </a:r>
          </a:p>
          <a:p>
            <a:pPr lvl="1">
              <a:buFont typeface="Arial" pitchFamily="34" charset="0"/>
              <a:buChar char="•"/>
              <a:defRPr/>
            </a:pPr>
            <a:r>
              <a:rPr lang="en-US" sz="3600" i="0" dirty="0" smtClean="0">
                <a:solidFill>
                  <a:srgbClr val="FFFF00"/>
                </a:solidFill>
              </a:rPr>
              <a:t>the importance of the information,</a:t>
            </a:r>
          </a:p>
          <a:p>
            <a:pPr lvl="1">
              <a:buFont typeface="Arial" pitchFamily="34" charset="0"/>
              <a:buChar char="•"/>
              <a:defRPr/>
            </a:pPr>
            <a:r>
              <a:rPr lang="en-US" sz="3600" i="0" dirty="0" smtClean="0">
                <a:solidFill>
                  <a:srgbClr val="FFFF00"/>
                </a:solidFill>
              </a:rPr>
              <a:t>the length, and</a:t>
            </a:r>
          </a:p>
          <a:p>
            <a:pPr lvl="1">
              <a:buFont typeface="Arial" pitchFamily="34" charset="0"/>
              <a:buChar char="•"/>
              <a:defRPr/>
            </a:pPr>
            <a:r>
              <a:rPr lang="en-US" sz="3600" i="0" dirty="0" smtClean="0">
                <a:solidFill>
                  <a:srgbClr val="FFFF00"/>
                </a:solidFill>
              </a:rPr>
              <a:t>complexity of the materials.</a:t>
            </a:r>
          </a:p>
        </p:txBody>
      </p:sp>
      <p:sp>
        <p:nvSpPr>
          <p:cNvPr id="2" name="Slide Number Placeholder 1"/>
          <p:cNvSpPr>
            <a:spLocks noGrp="1"/>
          </p:cNvSpPr>
          <p:nvPr>
            <p:ph type="sldNum" sz="quarter" idx="12"/>
          </p:nvPr>
        </p:nvSpPr>
        <p:spPr/>
        <p:txBody>
          <a:bodyPr/>
          <a:lstStyle/>
          <a:p>
            <a:fld id="{5EFB8B5A-A59D-46A1-A30E-E76D732BA22D}" type="slidenum">
              <a:rPr lang="en-US" smtClean="0"/>
              <a:t>18</a:t>
            </a:fld>
            <a:endParaRPr lang="en-US"/>
          </a:p>
        </p:txBody>
      </p:sp>
    </p:spTree>
    <p:extLst>
      <p:ext uri="{BB962C8B-B14F-4D97-AF65-F5344CB8AC3E}">
        <p14:creationId xmlns:p14="http://schemas.microsoft.com/office/powerpoint/2010/main" val="2394635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228600"/>
            <a:ext cx="8153238" cy="838200"/>
          </a:xfrm>
        </p:spPr>
        <p:txBody>
          <a:bodyPr>
            <a:normAutofit/>
          </a:bodyPr>
          <a:lstStyle/>
          <a:p>
            <a:r>
              <a:rPr lang="en-US" i="0" dirty="0" smtClean="0"/>
              <a:t>Communication - Print materials</a:t>
            </a:r>
          </a:p>
        </p:txBody>
      </p:sp>
      <p:sp>
        <p:nvSpPr>
          <p:cNvPr id="3" name="Content Placeholder 2"/>
          <p:cNvSpPr>
            <a:spLocks noGrp="1"/>
          </p:cNvSpPr>
          <p:nvPr>
            <p:ph idx="1"/>
          </p:nvPr>
        </p:nvSpPr>
        <p:spPr>
          <a:xfrm>
            <a:off x="457200" y="1237013"/>
            <a:ext cx="5806441" cy="4836160"/>
          </a:xfrm>
        </p:spPr>
        <p:txBody>
          <a:bodyPr rtlCol="0">
            <a:noAutofit/>
          </a:bodyPr>
          <a:lstStyle/>
          <a:p>
            <a:r>
              <a:rPr lang="en-US" i="0" dirty="0" smtClean="0">
                <a:solidFill>
                  <a:srgbClr val="FFFF00"/>
                </a:solidFill>
              </a:rPr>
              <a:t>Alternative formats - Braille, large print text, electronic format, audio recordings. </a:t>
            </a:r>
          </a:p>
          <a:p>
            <a:r>
              <a:rPr lang="en-US" i="0" dirty="0" smtClean="0">
                <a:solidFill>
                  <a:srgbClr val="FFFF00"/>
                </a:solidFill>
              </a:rPr>
              <a:t>If little time to have it produced in an alternative format, reading the information aloud may be effective (Qualified Reader).</a:t>
            </a:r>
          </a:p>
          <a:p>
            <a:r>
              <a:rPr lang="en-US" i="0" dirty="0" smtClean="0">
                <a:solidFill>
                  <a:srgbClr val="FFFF00"/>
                </a:solidFill>
              </a:rPr>
              <a:t>Example – reading what services you provide, etc.</a:t>
            </a:r>
          </a:p>
        </p:txBody>
      </p:sp>
      <p:pic>
        <p:nvPicPr>
          <p:cNvPr id="8194" name="Picture 2" descr="Brail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81094" y="1237978"/>
            <a:ext cx="2653144" cy="1760936"/>
          </a:xfrm>
          <a:prstGeom prst="rect">
            <a:avLst/>
          </a:prstGeom>
          <a:noFill/>
          <a:ln w="9525">
            <a:noFill/>
            <a:miter lim="800000"/>
            <a:headEnd/>
            <a:tailEnd/>
          </a:ln>
        </p:spPr>
      </p:pic>
      <p:pic>
        <p:nvPicPr>
          <p:cNvPr id="8195" name="Picture 3" descr="Large Print examp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29401" y="2683034"/>
            <a:ext cx="1828799" cy="1828799"/>
          </a:xfrm>
          <a:prstGeom prst="rect">
            <a:avLst/>
          </a:prstGeom>
          <a:noFill/>
          <a:ln w="9525">
            <a:noFill/>
            <a:miter lim="800000"/>
            <a:headEnd/>
            <a:tailEnd/>
          </a:ln>
        </p:spPr>
      </p:pic>
      <p:pic>
        <p:nvPicPr>
          <p:cNvPr id="6146" name="Picture 2" descr="People at a table. Waitor reading menu for person who is bli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96000" y="4572000"/>
            <a:ext cx="2819400" cy="196897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EFB8B5A-A59D-46A1-A30E-E76D732BA22D}" type="slidenum">
              <a:rPr lang="en-US" smtClean="0"/>
              <a:t>19</a:t>
            </a:fld>
            <a:endParaRPr lang="en-US"/>
          </a:p>
        </p:txBody>
      </p:sp>
    </p:spTree>
    <p:extLst>
      <p:ext uri="{BB962C8B-B14F-4D97-AF65-F5344CB8AC3E}">
        <p14:creationId xmlns:p14="http://schemas.microsoft.com/office/powerpoint/2010/main" val="333839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059738" cy="1597025"/>
          </a:xfrm>
        </p:spPr>
        <p:txBody>
          <a:bodyPr>
            <a:noAutofit/>
          </a:bodyPr>
          <a:lstStyle/>
          <a:p>
            <a:pPr algn="ctr" eaLnBrk="1" hangingPunct="1"/>
            <a:r>
              <a:rPr lang="en-US" altLang="en-US" sz="6000" b="1" i="0" dirty="0" smtClean="0"/>
              <a:t>Learning Objectives</a:t>
            </a:r>
          </a:p>
        </p:txBody>
      </p:sp>
      <p:sp>
        <p:nvSpPr>
          <p:cNvPr id="6" name="TextBox 5"/>
          <p:cNvSpPr txBox="1"/>
          <p:nvPr/>
        </p:nvSpPr>
        <p:spPr>
          <a:xfrm>
            <a:off x="457200" y="1828800"/>
            <a:ext cx="8229600" cy="4401205"/>
          </a:xfrm>
          <a:prstGeom prst="rect">
            <a:avLst/>
          </a:prstGeom>
          <a:noFill/>
        </p:spPr>
        <p:txBody>
          <a:bodyPr wrap="square" rtlCol="0">
            <a:spAutoFit/>
          </a:bodyPr>
          <a:lstStyle/>
          <a:p>
            <a:pPr marL="285750" indent="-285750">
              <a:buFont typeface="Arial" panose="020B0604020202020204" pitchFamily="34" charset="0"/>
              <a:buChar char="•"/>
            </a:pPr>
            <a:r>
              <a:rPr lang="en-US" sz="3300" b="1" dirty="0" smtClean="0">
                <a:solidFill>
                  <a:srgbClr val="FFFF00"/>
                </a:solidFill>
              </a:rPr>
              <a:t>Learn about the resources available through the ADA National Network</a:t>
            </a:r>
          </a:p>
          <a:p>
            <a:endParaRPr lang="en-US" sz="800" b="1" dirty="0" smtClean="0">
              <a:solidFill>
                <a:srgbClr val="FFFF00"/>
              </a:solidFill>
            </a:endParaRPr>
          </a:p>
          <a:p>
            <a:pPr marL="285750" indent="-285750">
              <a:buFont typeface="Arial" panose="020B0604020202020204" pitchFamily="34" charset="0"/>
              <a:buChar char="•"/>
            </a:pPr>
            <a:r>
              <a:rPr lang="en-US" sz="3300" b="1" dirty="0" smtClean="0">
                <a:solidFill>
                  <a:srgbClr val="FFFF00"/>
                </a:solidFill>
              </a:rPr>
              <a:t>Understand the basics of the Americans with Disabilities Act (ADA) and how it applies to healthcare  </a:t>
            </a:r>
          </a:p>
          <a:p>
            <a:endParaRPr lang="en-US" sz="800" b="1" dirty="0" smtClean="0">
              <a:solidFill>
                <a:srgbClr val="FFFF00"/>
              </a:solidFill>
            </a:endParaRPr>
          </a:p>
          <a:p>
            <a:pPr marL="285750" indent="-285750">
              <a:buFont typeface="Arial" panose="020B0604020202020204" pitchFamily="34" charset="0"/>
              <a:buChar char="•"/>
            </a:pPr>
            <a:r>
              <a:rPr lang="en-US" sz="3300" b="1" dirty="0" smtClean="0">
                <a:solidFill>
                  <a:srgbClr val="FFFF00"/>
                </a:solidFill>
              </a:rPr>
              <a:t>Understand the requirements of ‘effective communication’ and physical access in healthcare facilities and programs</a:t>
            </a:r>
            <a:endParaRPr lang="en-US" sz="3300" b="1" dirty="0">
              <a:solidFill>
                <a:srgbClr val="FFFF00"/>
              </a:solidFill>
            </a:endParaRPr>
          </a:p>
        </p:txBody>
      </p:sp>
      <p:sp>
        <p:nvSpPr>
          <p:cNvPr id="2" name="Slide Number Placeholder 1"/>
          <p:cNvSpPr>
            <a:spLocks noGrp="1"/>
          </p:cNvSpPr>
          <p:nvPr>
            <p:ph type="sldNum" sz="quarter" idx="12"/>
          </p:nvPr>
        </p:nvSpPr>
        <p:spPr/>
        <p:txBody>
          <a:bodyPr/>
          <a:lstStyle/>
          <a:p>
            <a:fld id="{5EFB8B5A-A59D-46A1-A30E-E76D732BA22D}" type="slidenum">
              <a:rPr lang="en-US" smtClean="0"/>
              <a:t>2</a:t>
            </a:fld>
            <a:endParaRPr lang="en-US"/>
          </a:p>
        </p:txBody>
      </p:sp>
    </p:spTree>
    <p:extLst>
      <p:ext uri="{BB962C8B-B14F-4D97-AF65-F5344CB8AC3E}">
        <p14:creationId xmlns:p14="http://schemas.microsoft.com/office/powerpoint/2010/main" val="2699187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sz="5400" b="1" i="0" dirty="0" smtClean="0"/>
              <a:t>Common Scenario</a:t>
            </a:r>
          </a:p>
        </p:txBody>
      </p:sp>
      <p:sp>
        <p:nvSpPr>
          <p:cNvPr id="21507" name="Content Placeholder 2"/>
          <p:cNvSpPr>
            <a:spLocks noGrp="1"/>
          </p:cNvSpPr>
          <p:nvPr>
            <p:ph idx="1"/>
          </p:nvPr>
        </p:nvSpPr>
        <p:spPr>
          <a:xfrm>
            <a:off x="457200" y="1524000"/>
            <a:ext cx="8229600" cy="4945062"/>
          </a:xfrm>
        </p:spPr>
        <p:txBody>
          <a:bodyPr>
            <a:normAutofit/>
          </a:bodyPr>
          <a:lstStyle/>
          <a:p>
            <a:pPr marL="0" indent="0" algn="ctr">
              <a:buFont typeface="Arial" charset="0"/>
              <a:buNone/>
            </a:pPr>
            <a:r>
              <a:rPr lang="en-US" altLang="en-US" sz="4000" i="0" dirty="0" smtClean="0">
                <a:solidFill>
                  <a:srgbClr val="FFFF00"/>
                </a:solidFill>
              </a:rPr>
              <a:t>Confidentiality Issues</a:t>
            </a:r>
          </a:p>
          <a:p>
            <a:pPr marL="0" indent="0" algn="ctr">
              <a:buFont typeface="Arial" charset="0"/>
              <a:buNone/>
            </a:pPr>
            <a:endParaRPr lang="en-US" altLang="en-US" sz="800" i="0" dirty="0" smtClean="0">
              <a:solidFill>
                <a:srgbClr val="FFFF00"/>
              </a:solidFill>
            </a:endParaRPr>
          </a:p>
          <a:p>
            <a:pPr marL="0" indent="0">
              <a:buFont typeface="Arial" charset="0"/>
              <a:buNone/>
            </a:pPr>
            <a:r>
              <a:rPr lang="en-US" altLang="en-US" sz="3600" i="0" dirty="0" smtClean="0">
                <a:solidFill>
                  <a:srgbClr val="FFFF00"/>
                </a:solidFill>
              </a:rPr>
              <a:t>Individuals</a:t>
            </a:r>
            <a:r>
              <a:rPr lang="en-US" altLang="en-US" sz="3600" i="0" dirty="0">
                <a:solidFill>
                  <a:srgbClr val="FFFF00"/>
                </a:solidFill>
              </a:rPr>
              <a:t> </a:t>
            </a:r>
            <a:r>
              <a:rPr lang="en-US" altLang="en-US" sz="3600" i="0" dirty="0" smtClean="0">
                <a:solidFill>
                  <a:srgbClr val="FFFF00"/>
                </a:solidFill>
              </a:rPr>
              <a:t>with vision loss report feeling frustrated and embarrassed after being forced to reveal their confidential financial information or details about highly personal and private physical and mental health concerns out loud in public, in front of strangers.</a:t>
            </a:r>
          </a:p>
        </p:txBody>
      </p:sp>
      <p:sp>
        <p:nvSpPr>
          <p:cNvPr id="2" name="Slide Number Placeholder 1"/>
          <p:cNvSpPr>
            <a:spLocks noGrp="1"/>
          </p:cNvSpPr>
          <p:nvPr>
            <p:ph type="sldNum" sz="quarter" idx="12"/>
          </p:nvPr>
        </p:nvSpPr>
        <p:spPr/>
        <p:txBody>
          <a:bodyPr/>
          <a:lstStyle/>
          <a:p>
            <a:fld id="{5EFB8B5A-A59D-46A1-A30E-E76D732BA22D}" type="slidenum">
              <a:rPr lang="en-US" smtClean="0"/>
              <a:t>20</a:t>
            </a:fld>
            <a:endParaRPr lang="en-US"/>
          </a:p>
        </p:txBody>
      </p:sp>
    </p:spTree>
    <p:extLst>
      <p:ext uri="{BB962C8B-B14F-4D97-AF65-F5344CB8AC3E}">
        <p14:creationId xmlns:p14="http://schemas.microsoft.com/office/powerpoint/2010/main" val="2831246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sz="5400" b="1" i="0" dirty="0" smtClean="0"/>
              <a:t>Common Scenario</a:t>
            </a:r>
          </a:p>
        </p:txBody>
      </p:sp>
      <p:sp>
        <p:nvSpPr>
          <p:cNvPr id="21507" name="Content Placeholder 2"/>
          <p:cNvSpPr>
            <a:spLocks noGrp="1"/>
          </p:cNvSpPr>
          <p:nvPr>
            <p:ph idx="1"/>
          </p:nvPr>
        </p:nvSpPr>
        <p:spPr>
          <a:xfrm>
            <a:off x="457200" y="1524000"/>
            <a:ext cx="8229600" cy="5257800"/>
          </a:xfrm>
        </p:spPr>
        <p:txBody>
          <a:bodyPr>
            <a:normAutofit/>
          </a:bodyPr>
          <a:lstStyle/>
          <a:p>
            <a:pPr marL="0" indent="0">
              <a:buFont typeface="Arial" charset="0"/>
              <a:buNone/>
            </a:pPr>
            <a:r>
              <a:rPr lang="en-US" altLang="en-US" sz="3600" i="0" dirty="0" smtClean="0">
                <a:solidFill>
                  <a:srgbClr val="FFFF00"/>
                </a:solidFill>
              </a:rPr>
              <a:t>Deaf woman giving birth: Her </a:t>
            </a:r>
            <a:r>
              <a:rPr lang="en-US" altLang="en-US" sz="3600" i="0" dirty="0">
                <a:solidFill>
                  <a:srgbClr val="FFFF00"/>
                </a:solidFill>
              </a:rPr>
              <a:t>partner, who is also deaf, was also not provided an interpreter. He also was excluded from the delivery room during the birth because </a:t>
            </a:r>
            <a:r>
              <a:rPr lang="en-US" altLang="en-US" sz="3600" i="0" dirty="0" smtClean="0">
                <a:solidFill>
                  <a:srgbClr val="FFFF00"/>
                </a:solidFill>
              </a:rPr>
              <a:t>woman’s </a:t>
            </a:r>
            <a:r>
              <a:rPr lang="en-US" altLang="en-US" sz="3600" i="0" dirty="0">
                <a:solidFill>
                  <a:srgbClr val="FFFF00"/>
                </a:solidFill>
              </a:rPr>
              <a:t>mother (who was attempting to provide basic ASL interpretation to her daughter) was counted as complainant’s choice of “companion” during the birth.</a:t>
            </a:r>
            <a:endParaRPr lang="en-US" altLang="en-US" sz="3600" i="0" dirty="0" smtClean="0">
              <a:solidFill>
                <a:srgbClr val="FFFF00"/>
              </a:solidFill>
            </a:endParaRPr>
          </a:p>
        </p:txBody>
      </p:sp>
      <p:sp>
        <p:nvSpPr>
          <p:cNvPr id="2" name="Slide Number Placeholder 1"/>
          <p:cNvSpPr>
            <a:spLocks noGrp="1"/>
          </p:cNvSpPr>
          <p:nvPr>
            <p:ph type="sldNum" sz="quarter" idx="12"/>
          </p:nvPr>
        </p:nvSpPr>
        <p:spPr/>
        <p:txBody>
          <a:bodyPr/>
          <a:lstStyle/>
          <a:p>
            <a:fld id="{5EFB8B5A-A59D-46A1-A30E-E76D732BA22D}" type="slidenum">
              <a:rPr lang="en-US" smtClean="0"/>
              <a:t>21</a:t>
            </a:fld>
            <a:endParaRPr lang="en-US"/>
          </a:p>
        </p:txBody>
      </p:sp>
    </p:spTree>
    <p:extLst>
      <p:ext uri="{BB962C8B-B14F-4D97-AF65-F5344CB8AC3E}">
        <p14:creationId xmlns:p14="http://schemas.microsoft.com/office/powerpoint/2010/main" val="3301320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0" dirty="0" smtClean="0"/>
              <a:t>Cognitive Disabilities</a:t>
            </a:r>
            <a:endParaRPr lang="en-US" i="0" dirty="0"/>
          </a:p>
        </p:txBody>
      </p:sp>
      <p:sp>
        <p:nvSpPr>
          <p:cNvPr id="3" name="Content Placeholder 2"/>
          <p:cNvSpPr>
            <a:spLocks noGrp="1"/>
          </p:cNvSpPr>
          <p:nvPr>
            <p:ph idx="1"/>
          </p:nvPr>
        </p:nvSpPr>
        <p:spPr>
          <a:xfrm>
            <a:off x="457200" y="1371600"/>
            <a:ext cx="8229600" cy="5181600"/>
          </a:xfrm>
        </p:spPr>
        <p:txBody>
          <a:bodyPr>
            <a:normAutofit/>
          </a:bodyPr>
          <a:lstStyle/>
          <a:p>
            <a:r>
              <a:rPr lang="en-US" sz="3800" i="0" dirty="0">
                <a:solidFill>
                  <a:srgbClr val="FFFF00"/>
                </a:solidFill>
              </a:rPr>
              <a:t>Allow plenty of time to teach a new task.</a:t>
            </a:r>
          </a:p>
          <a:p>
            <a:r>
              <a:rPr lang="en-US" sz="3800" i="0" dirty="0">
                <a:solidFill>
                  <a:srgbClr val="FFFF00"/>
                </a:solidFill>
              </a:rPr>
              <a:t>Use repetition with precise language and simple wording.</a:t>
            </a:r>
          </a:p>
          <a:p>
            <a:r>
              <a:rPr lang="en-US" sz="3800" i="0" dirty="0">
                <a:solidFill>
                  <a:srgbClr val="FFFF00"/>
                </a:solidFill>
              </a:rPr>
              <a:t>Treat adults as adults and children as children. </a:t>
            </a:r>
          </a:p>
          <a:p>
            <a:r>
              <a:rPr lang="en-US" sz="3800" i="0" dirty="0">
                <a:solidFill>
                  <a:srgbClr val="FFFF00"/>
                </a:solidFill>
              </a:rPr>
              <a:t>Do not pretend to understand if you do not. </a:t>
            </a:r>
          </a:p>
          <a:p>
            <a:pPr marL="0" indent="0">
              <a:buNone/>
            </a:pPr>
            <a:endParaRPr lang="en-US" dirty="0"/>
          </a:p>
        </p:txBody>
      </p:sp>
      <p:sp>
        <p:nvSpPr>
          <p:cNvPr id="4" name="Slide Number Placeholder 3"/>
          <p:cNvSpPr>
            <a:spLocks noGrp="1"/>
          </p:cNvSpPr>
          <p:nvPr>
            <p:ph type="sldNum" sz="quarter" idx="12"/>
          </p:nvPr>
        </p:nvSpPr>
        <p:spPr/>
        <p:txBody>
          <a:bodyPr/>
          <a:lstStyle/>
          <a:p>
            <a:fld id="{5EFB8B5A-A59D-46A1-A30E-E76D732BA22D}" type="slidenum">
              <a:rPr lang="en-US" smtClean="0"/>
              <a:t>22</a:t>
            </a:fld>
            <a:endParaRPr lang="en-US"/>
          </a:p>
        </p:txBody>
      </p:sp>
    </p:spTree>
    <p:extLst>
      <p:ext uri="{BB962C8B-B14F-4D97-AF65-F5344CB8AC3E}">
        <p14:creationId xmlns:p14="http://schemas.microsoft.com/office/powerpoint/2010/main" val="2135761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0" dirty="0" smtClean="0"/>
              <a:t>Cognitive Disabilities</a:t>
            </a:r>
            <a:endParaRPr lang="en-US" i="0" dirty="0"/>
          </a:p>
        </p:txBody>
      </p:sp>
      <p:sp>
        <p:nvSpPr>
          <p:cNvPr id="3" name="Content Placeholder 2"/>
          <p:cNvSpPr>
            <a:spLocks noGrp="1"/>
          </p:cNvSpPr>
          <p:nvPr>
            <p:ph idx="1"/>
          </p:nvPr>
        </p:nvSpPr>
        <p:spPr>
          <a:xfrm>
            <a:off x="457200" y="1371600"/>
            <a:ext cx="8229600" cy="5181600"/>
          </a:xfrm>
        </p:spPr>
        <p:txBody>
          <a:bodyPr>
            <a:normAutofit lnSpcReduction="10000"/>
          </a:bodyPr>
          <a:lstStyle/>
          <a:p>
            <a:r>
              <a:rPr lang="en-US" sz="3600" i="0" dirty="0" smtClean="0">
                <a:solidFill>
                  <a:srgbClr val="FFFF00"/>
                </a:solidFill>
              </a:rPr>
              <a:t>Ask </a:t>
            </a:r>
            <a:r>
              <a:rPr lang="en-US" sz="3600" i="0" dirty="0">
                <a:solidFill>
                  <a:srgbClr val="FFFF00"/>
                </a:solidFill>
              </a:rPr>
              <a:t>additional questions to clarify any information a patient may be sharing with you.</a:t>
            </a:r>
          </a:p>
          <a:p>
            <a:r>
              <a:rPr lang="en-US" sz="3600" i="0" dirty="0">
                <a:solidFill>
                  <a:srgbClr val="FFFF00"/>
                </a:solidFill>
              </a:rPr>
              <a:t>Reduce distractions.</a:t>
            </a:r>
          </a:p>
          <a:p>
            <a:r>
              <a:rPr lang="en-US" sz="3600" i="0" dirty="0">
                <a:solidFill>
                  <a:srgbClr val="FFFF00"/>
                </a:solidFill>
              </a:rPr>
              <a:t>Use pictures or objects to convey meaning, if appropriate.</a:t>
            </a:r>
          </a:p>
          <a:p>
            <a:r>
              <a:rPr lang="en-US" sz="3600" i="0" dirty="0">
                <a:solidFill>
                  <a:srgbClr val="FFFF00"/>
                </a:solidFill>
              </a:rPr>
              <a:t>Allow a “wait time” for the patient to process information or respond to a question or to make a comment.</a:t>
            </a:r>
          </a:p>
          <a:p>
            <a:pPr marL="0" indent="0">
              <a:buNone/>
            </a:pPr>
            <a:endParaRPr lang="en-US" dirty="0"/>
          </a:p>
        </p:txBody>
      </p:sp>
      <p:sp>
        <p:nvSpPr>
          <p:cNvPr id="4" name="Slide Number Placeholder 3"/>
          <p:cNvSpPr>
            <a:spLocks noGrp="1"/>
          </p:cNvSpPr>
          <p:nvPr>
            <p:ph type="sldNum" sz="quarter" idx="12"/>
          </p:nvPr>
        </p:nvSpPr>
        <p:spPr/>
        <p:txBody>
          <a:bodyPr/>
          <a:lstStyle/>
          <a:p>
            <a:fld id="{5EFB8B5A-A59D-46A1-A30E-E76D732BA22D}" type="slidenum">
              <a:rPr lang="en-US" smtClean="0"/>
              <a:t>23</a:t>
            </a:fld>
            <a:endParaRPr lang="en-US"/>
          </a:p>
        </p:txBody>
      </p:sp>
    </p:spTree>
    <p:extLst>
      <p:ext uri="{BB962C8B-B14F-4D97-AF65-F5344CB8AC3E}">
        <p14:creationId xmlns:p14="http://schemas.microsoft.com/office/powerpoint/2010/main" val="856112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1325562"/>
          </a:xfrm>
        </p:spPr>
        <p:txBody>
          <a:bodyPr>
            <a:normAutofit/>
          </a:bodyPr>
          <a:lstStyle/>
          <a:p>
            <a:pPr eaLnBrk="1" hangingPunct="1"/>
            <a:r>
              <a:rPr lang="en-US" altLang="en-US" sz="3600" b="1" i="0" dirty="0" smtClean="0"/>
              <a:t>Auxiliary Aids and Services for Individuals who are Deaf of Hard of Hearing</a:t>
            </a:r>
          </a:p>
        </p:txBody>
      </p:sp>
      <p:sp>
        <p:nvSpPr>
          <p:cNvPr id="8195" name="Content Placeholder 2"/>
          <p:cNvSpPr>
            <a:spLocks noGrp="1"/>
          </p:cNvSpPr>
          <p:nvPr>
            <p:ph idx="1"/>
          </p:nvPr>
        </p:nvSpPr>
        <p:spPr>
          <a:xfrm>
            <a:off x="609600" y="1828800"/>
            <a:ext cx="8207375" cy="4876800"/>
          </a:xfrm>
        </p:spPr>
        <p:txBody>
          <a:bodyPr rtlCol="0">
            <a:normAutofit lnSpcReduction="10000"/>
          </a:bodyPr>
          <a:lstStyle/>
          <a:p>
            <a:pPr eaLnBrk="1" fontAlgn="auto" hangingPunct="1">
              <a:spcAft>
                <a:spcPts val="0"/>
              </a:spcAft>
              <a:buFont typeface="Arial" pitchFamily="34" charset="0"/>
              <a:buChar char="•"/>
              <a:defRPr/>
            </a:pPr>
            <a:r>
              <a:rPr lang="en-US" sz="3500" i="0" dirty="0" smtClean="0">
                <a:solidFill>
                  <a:srgbClr val="FFFF00"/>
                </a:solidFill>
              </a:rPr>
              <a:t>qualified interpreters </a:t>
            </a:r>
          </a:p>
          <a:p>
            <a:pPr eaLnBrk="1" fontAlgn="auto" hangingPunct="1">
              <a:spcAft>
                <a:spcPts val="0"/>
              </a:spcAft>
              <a:buFont typeface="Arial" pitchFamily="34" charset="0"/>
              <a:buChar char="•"/>
              <a:defRPr/>
            </a:pPr>
            <a:r>
              <a:rPr lang="en-US" sz="3500" i="0" dirty="0" smtClean="0">
                <a:solidFill>
                  <a:srgbClr val="FFFF00"/>
                </a:solidFill>
              </a:rPr>
              <a:t>note-takers </a:t>
            </a:r>
          </a:p>
          <a:p>
            <a:pPr eaLnBrk="1" fontAlgn="auto" hangingPunct="1">
              <a:spcAft>
                <a:spcPts val="0"/>
              </a:spcAft>
              <a:buFont typeface="Arial" pitchFamily="34" charset="0"/>
              <a:buChar char="•"/>
              <a:defRPr/>
            </a:pPr>
            <a:r>
              <a:rPr lang="en-US" sz="3500" i="0" dirty="0" smtClean="0">
                <a:solidFill>
                  <a:srgbClr val="FFFF00"/>
                </a:solidFill>
              </a:rPr>
              <a:t>written materials </a:t>
            </a:r>
          </a:p>
          <a:p>
            <a:pPr eaLnBrk="1" fontAlgn="auto" hangingPunct="1">
              <a:spcAft>
                <a:spcPts val="0"/>
              </a:spcAft>
              <a:buFont typeface="Arial" pitchFamily="34" charset="0"/>
              <a:buChar char="•"/>
              <a:defRPr/>
            </a:pPr>
            <a:r>
              <a:rPr lang="en-US" sz="3500" i="0" dirty="0" smtClean="0">
                <a:solidFill>
                  <a:srgbClr val="FFFF00"/>
                </a:solidFill>
              </a:rPr>
              <a:t>assistive listening systems/devices </a:t>
            </a:r>
          </a:p>
          <a:p>
            <a:pPr eaLnBrk="1" fontAlgn="auto" hangingPunct="1">
              <a:spcAft>
                <a:spcPts val="0"/>
              </a:spcAft>
              <a:buFont typeface="Arial" pitchFamily="34" charset="0"/>
              <a:buChar char="•"/>
              <a:defRPr/>
            </a:pPr>
            <a:r>
              <a:rPr lang="en-US" sz="3500" i="0" dirty="0">
                <a:solidFill>
                  <a:srgbClr val="FFFF00"/>
                </a:solidFill>
              </a:rPr>
              <a:t>c</a:t>
            </a:r>
            <a:r>
              <a:rPr lang="en-US" sz="3500" i="0" dirty="0" smtClean="0">
                <a:solidFill>
                  <a:srgbClr val="FFFF00"/>
                </a:solidFill>
              </a:rPr>
              <a:t>aptioned media, transcripts, etc. </a:t>
            </a:r>
          </a:p>
          <a:p>
            <a:pPr eaLnBrk="1" fontAlgn="auto" hangingPunct="1">
              <a:spcAft>
                <a:spcPts val="0"/>
              </a:spcAft>
              <a:buFont typeface="Arial" pitchFamily="34" charset="0"/>
              <a:buChar char="•"/>
              <a:defRPr/>
            </a:pPr>
            <a:r>
              <a:rPr lang="en-US" sz="3500" i="0" dirty="0" smtClean="0">
                <a:solidFill>
                  <a:srgbClr val="FFFF00"/>
                </a:solidFill>
              </a:rPr>
              <a:t>Communication Access Real-time Translation (CART)</a:t>
            </a:r>
          </a:p>
          <a:p>
            <a:pPr eaLnBrk="1" fontAlgn="auto" hangingPunct="1">
              <a:spcAft>
                <a:spcPts val="0"/>
              </a:spcAft>
              <a:buFont typeface="Arial" pitchFamily="34" charset="0"/>
              <a:buChar char="•"/>
              <a:defRPr/>
            </a:pPr>
            <a:r>
              <a:rPr lang="en-US" sz="3500" i="0" dirty="0" smtClean="0">
                <a:solidFill>
                  <a:srgbClr val="FFFF00"/>
                </a:solidFill>
              </a:rPr>
              <a:t>exchange of written notes</a:t>
            </a:r>
          </a:p>
          <a:p>
            <a:pPr eaLnBrk="1" fontAlgn="auto" hangingPunct="1">
              <a:spcAft>
                <a:spcPts val="0"/>
              </a:spcAft>
              <a:buFont typeface="Arial" pitchFamily="34" charset="0"/>
              <a:buChar char="•"/>
              <a:defRPr/>
            </a:pPr>
            <a:endParaRPr lang="en-US" dirty="0" smtClean="0"/>
          </a:p>
        </p:txBody>
      </p:sp>
      <p:sp>
        <p:nvSpPr>
          <p:cNvPr id="2" name="Slide Number Placeholder 1"/>
          <p:cNvSpPr>
            <a:spLocks noGrp="1"/>
          </p:cNvSpPr>
          <p:nvPr>
            <p:ph type="sldNum" sz="quarter" idx="12"/>
          </p:nvPr>
        </p:nvSpPr>
        <p:spPr/>
        <p:txBody>
          <a:bodyPr/>
          <a:lstStyle/>
          <a:p>
            <a:fld id="{5EFB8B5A-A59D-46A1-A30E-E76D732BA22D}" type="slidenum">
              <a:rPr lang="en-US" smtClean="0"/>
              <a:t>24</a:t>
            </a:fld>
            <a:endParaRPr lang="en-US"/>
          </a:p>
        </p:txBody>
      </p:sp>
    </p:spTree>
    <p:extLst>
      <p:ext uri="{BB962C8B-B14F-4D97-AF65-F5344CB8AC3E}">
        <p14:creationId xmlns:p14="http://schemas.microsoft.com/office/powerpoint/2010/main" val="842041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46314" y="228600"/>
            <a:ext cx="8188280" cy="838200"/>
          </a:xfrm>
        </p:spPr>
        <p:txBody>
          <a:bodyPr>
            <a:normAutofit/>
          </a:bodyPr>
          <a:lstStyle/>
          <a:p>
            <a:pPr marL="228600" indent="-228600"/>
            <a:r>
              <a:rPr lang="en-US" sz="4000" i="0" dirty="0" smtClean="0"/>
              <a:t>Communication - Simple situations</a:t>
            </a:r>
          </a:p>
        </p:txBody>
      </p:sp>
      <p:sp>
        <p:nvSpPr>
          <p:cNvPr id="3" name="Content Placeholder 2"/>
          <p:cNvSpPr>
            <a:spLocks noGrp="1"/>
          </p:cNvSpPr>
          <p:nvPr>
            <p:ph idx="1"/>
          </p:nvPr>
        </p:nvSpPr>
        <p:spPr>
          <a:xfrm>
            <a:off x="381000" y="1143000"/>
            <a:ext cx="5715000" cy="5334000"/>
          </a:xfrm>
        </p:spPr>
        <p:txBody>
          <a:bodyPr rtlCol="0">
            <a:noAutofit/>
          </a:bodyPr>
          <a:lstStyle/>
          <a:p>
            <a:r>
              <a:rPr lang="en-US" i="0" dirty="0">
                <a:solidFill>
                  <a:srgbClr val="FFFF00"/>
                </a:solidFill>
              </a:rPr>
              <a:t>B</a:t>
            </a:r>
            <a:r>
              <a:rPr lang="en-US" i="0" dirty="0" smtClean="0">
                <a:solidFill>
                  <a:srgbClr val="FFFF00"/>
                </a:solidFill>
              </a:rPr>
              <a:t>rief or simple face-to-face exchanges - very basic aids are usually appropriate and effective. </a:t>
            </a:r>
          </a:p>
          <a:p>
            <a:r>
              <a:rPr lang="en-US" i="0" dirty="0" smtClean="0">
                <a:solidFill>
                  <a:srgbClr val="FFFF00"/>
                </a:solidFill>
              </a:rPr>
              <a:t>For example, exchanging written notes may be effective when a person asks for a copy of a form to fill out. </a:t>
            </a:r>
          </a:p>
          <a:p>
            <a:r>
              <a:rPr lang="en-US" i="0" dirty="0" smtClean="0">
                <a:solidFill>
                  <a:srgbClr val="FFFF00"/>
                </a:solidFill>
              </a:rPr>
              <a:t>Using a “smart phone” to write and exchange messages.</a:t>
            </a:r>
          </a:p>
        </p:txBody>
      </p:sp>
      <p:pic>
        <p:nvPicPr>
          <p:cNvPr id="10242" name="Picture 2" descr="Paper pad and p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23716" y="1219200"/>
            <a:ext cx="2532846" cy="2286000"/>
          </a:xfrm>
          <a:prstGeom prst="rect">
            <a:avLst/>
          </a:prstGeom>
          <a:noFill/>
          <a:ln w="9525">
            <a:noFill/>
            <a:miter lim="800000"/>
            <a:headEnd/>
            <a:tailEnd/>
          </a:ln>
        </p:spPr>
      </p:pic>
      <p:pic>
        <p:nvPicPr>
          <p:cNvPr id="6146" name="Picture 2" descr="Smart phone text messag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3810000"/>
            <a:ext cx="2168480" cy="26021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EFB8B5A-A59D-46A1-A30E-E76D732BA22D}" type="slidenum">
              <a:rPr lang="en-US" smtClean="0"/>
              <a:t>25</a:t>
            </a:fld>
            <a:endParaRPr lang="en-US"/>
          </a:p>
        </p:txBody>
      </p:sp>
    </p:spTree>
    <p:extLst>
      <p:ext uri="{BB962C8B-B14F-4D97-AF65-F5344CB8AC3E}">
        <p14:creationId xmlns:p14="http://schemas.microsoft.com/office/powerpoint/2010/main" val="281691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7924800" cy="990600"/>
          </a:xfrm>
        </p:spPr>
        <p:txBody>
          <a:bodyPr>
            <a:normAutofit/>
          </a:bodyPr>
          <a:lstStyle/>
          <a:p>
            <a:pPr marL="228600" indent="-228600"/>
            <a:r>
              <a:rPr lang="en-US" sz="3800" i="0" dirty="0" smtClean="0"/>
              <a:t>Communication - Complex situations</a:t>
            </a:r>
          </a:p>
        </p:txBody>
      </p:sp>
      <p:sp>
        <p:nvSpPr>
          <p:cNvPr id="3" name="Content Placeholder 2"/>
          <p:cNvSpPr>
            <a:spLocks noGrp="1"/>
          </p:cNvSpPr>
          <p:nvPr>
            <p:ph idx="1"/>
          </p:nvPr>
        </p:nvSpPr>
        <p:spPr>
          <a:xfrm>
            <a:off x="304800" y="1143000"/>
            <a:ext cx="6248400" cy="5334000"/>
          </a:xfrm>
        </p:spPr>
        <p:txBody>
          <a:bodyPr rtlCol="0">
            <a:noAutofit/>
          </a:bodyPr>
          <a:lstStyle/>
          <a:p>
            <a:pPr marL="114300" indent="0">
              <a:buNone/>
            </a:pPr>
            <a:r>
              <a:rPr lang="en-US" sz="2800" i="0" dirty="0" smtClean="0">
                <a:solidFill>
                  <a:srgbClr val="FFFF00"/>
                </a:solidFill>
              </a:rPr>
              <a:t>Complex or lengthy exchanges</a:t>
            </a:r>
          </a:p>
          <a:p>
            <a:pPr lvl="1"/>
            <a:r>
              <a:rPr lang="en-US" i="0" dirty="0" smtClean="0">
                <a:solidFill>
                  <a:srgbClr val="FFFF00"/>
                </a:solidFill>
              </a:rPr>
              <a:t>an interpreter (sign language, oral, cued speech) or </a:t>
            </a:r>
          </a:p>
          <a:p>
            <a:pPr lvl="1"/>
            <a:r>
              <a:rPr lang="en-US" i="0" dirty="0" smtClean="0">
                <a:solidFill>
                  <a:srgbClr val="FFFF00"/>
                </a:solidFill>
              </a:rPr>
              <a:t>CART (Communication Access </a:t>
            </a:r>
            <a:r>
              <a:rPr lang="en-US" i="0" dirty="0">
                <a:solidFill>
                  <a:srgbClr val="FFFF00"/>
                </a:solidFill>
              </a:rPr>
              <a:t>Real-time </a:t>
            </a:r>
            <a:r>
              <a:rPr lang="en-US" i="0" dirty="0" smtClean="0">
                <a:solidFill>
                  <a:srgbClr val="FFFF00"/>
                </a:solidFill>
              </a:rPr>
              <a:t>Translation)</a:t>
            </a:r>
          </a:p>
          <a:p>
            <a:r>
              <a:rPr lang="en-US" sz="2800" i="0" dirty="0" smtClean="0">
                <a:solidFill>
                  <a:srgbClr val="FFFF00"/>
                </a:solidFill>
              </a:rPr>
              <a:t>Examples – interviews, counseling sessions, community events, meetings, etc.</a:t>
            </a:r>
          </a:p>
          <a:p>
            <a:r>
              <a:rPr lang="en-US" sz="2800" i="0" dirty="0" smtClean="0">
                <a:solidFill>
                  <a:srgbClr val="FFFF00"/>
                </a:solidFill>
              </a:rPr>
              <a:t>Written transcripts </a:t>
            </a:r>
            <a:r>
              <a:rPr lang="en-US" sz="2800" i="0" dirty="0">
                <a:solidFill>
                  <a:srgbClr val="FFFF00"/>
                </a:solidFill>
              </a:rPr>
              <a:t>or </a:t>
            </a:r>
            <a:r>
              <a:rPr lang="en-US" sz="2800" i="0" dirty="0" smtClean="0">
                <a:solidFill>
                  <a:srgbClr val="FFFF00"/>
                </a:solidFill>
              </a:rPr>
              <a:t>captions on video for pre-scripted situations such as speeches, presentations, etc.</a:t>
            </a:r>
          </a:p>
          <a:p>
            <a:pPr fontAlgn="auto">
              <a:spcAft>
                <a:spcPts val="0"/>
              </a:spcAft>
              <a:buFont typeface="Arial" pitchFamily="34" charset="0"/>
              <a:buNone/>
              <a:defRPr/>
            </a:pPr>
            <a:endParaRPr lang="en-US" sz="2200" dirty="0" smtClean="0"/>
          </a:p>
        </p:txBody>
      </p:sp>
      <p:pic>
        <p:nvPicPr>
          <p:cNvPr id="9218" name="Picture 2" descr="ASL interprete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1800" y="1226890"/>
            <a:ext cx="2112360" cy="2590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EFB8B5A-A59D-46A1-A30E-E76D732BA22D}" type="slidenum">
              <a:rPr lang="en-US" smtClean="0"/>
              <a:t>26</a:t>
            </a:fld>
            <a:endParaRPr lang="en-US"/>
          </a:p>
        </p:txBody>
      </p:sp>
    </p:spTree>
    <p:extLst>
      <p:ext uri="{BB962C8B-B14F-4D97-AF65-F5344CB8AC3E}">
        <p14:creationId xmlns:p14="http://schemas.microsoft.com/office/powerpoint/2010/main" val="396500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19088" y="274638"/>
            <a:ext cx="8672512" cy="1143000"/>
          </a:xfrm>
        </p:spPr>
        <p:txBody>
          <a:bodyPr>
            <a:normAutofit fontScale="90000"/>
          </a:bodyPr>
          <a:lstStyle/>
          <a:p>
            <a:pPr eaLnBrk="1" hangingPunct="1"/>
            <a:r>
              <a:rPr lang="en-US" altLang="en-US" sz="4000" b="1" i="0" dirty="0" smtClean="0"/>
              <a:t>Communication Access </a:t>
            </a:r>
            <a:r>
              <a:rPr lang="en-US" altLang="en-US" sz="4000" b="1" i="0" dirty="0" err="1" smtClean="0"/>
              <a:t>Realtime</a:t>
            </a:r>
            <a:r>
              <a:rPr lang="en-US" altLang="en-US" sz="4000" b="1" i="0" dirty="0" smtClean="0"/>
              <a:t> Translation</a:t>
            </a:r>
          </a:p>
        </p:txBody>
      </p:sp>
      <p:sp>
        <p:nvSpPr>
          <p:cNvPr id="31747" name="Content Placeholder 2"/>
          <p:cNvSpPr>
            <a:spLocks noGrp="1"/>
          </p:cNvSpPr>
          <p:nvPr>
            <p:ph idx="1"/>
          </p:nvPr>
        </p:nvSpPr>
        <p:spPr>
          <a:xfrm>
            <a:off x="479425" y="1600200"/>
            <a:ext cx="8207375" cy="4876800"/>
          </a:xfrm>
        </p:spPr>
        <p:txBody>
          <a:bodyPr/>
          <a:lstStyle/>
          <a:p>
            <a:pPr marL="0" indent="0" eaLnBrk="1" hangingPunct="1">
              <a:buFont typeface="Arial" charset="0"/>
              <a:buNone/>
            </a:pPr>
            <a:r>
              <a:rPr lang="en-US" altLang="en-US" sz="3600" i="0" dirty="0" smtClean="0">
                <a:solidFill>
                  <a:srgbClr val="FFFF00"/>
                </a:solidFill>
              </a:rPr>
              <a:t>For individuals with significant hearing loss but do not rely on sign language for communication and who have good levels of reading comprehension, the appropriate auxiliary aid or service is usually the use of transcription services, such as Communication Access </a:t>
            </a:r>
            <a:r>
              <a:rPr lang="en-US" altLang="en-US" sz="3600" i="0" dirty="0" err="1" smtClean="0">
                <a:solidFill>
                  <a:srgbClr val="FFFF00"/>
                </a:solidFill>
              </a:rPr>
              <a:t>Realtime</a:t>
            </a:r>
            <a:r>
              <a:rPr lang="en-US" altLang="en-US" sz="3600" i="0" dirty="0" smtClean="0">
                <a:solidFill>
                  <a:srgbClr val="FFFF00"/>
                </a:solidFill>
              </a:rPr>
              <a:t> Translation (CART).  </a:t>
            </a:r>
            <a:r>
              <a:rPr lang="en-US" altLang="en-US" sz="2400" i="0" dirty="0" smtClean="0">
                <a:solidFill>
                  <a:srgbClr val="FFFF00"/>
                </a:solidFill>
              </a:rPr>
              <a:t>28 C.F.R. § 35.104</a:t>
            </a:r>
            <a:r>
              <a:rPr lang="en-US" altLang="en-US" sz="3600" i="0" dirty="0" smtClean="0">
                <a:solidFill>
                  <a:srgbClr val="FFFF00"/>
                </a:solidFill>
              </a:rPr>
              <a:t>. </a:t>
            </a:r>
          </a:p>
        </p:txBody>
      </p:sp>
      <p:sp>
        <p:nvSpPr>
          <p:cNvPr id="2" name="Slide Number Placeholder 1"/>
          <p:cNvSpPr>
            <a:spLocks noGrp="1"/>
          </p:cNvSpPr>
          <p:nvPr>
            <p:ph type="sldNum" sz="quarter" idx="12"/>
          </p:nvPr>
        </p:nvSpPr>
        <p:spPr/>
        <p:txBody>
          <a:bodyPr/>
          <a:lstStyle/>
          <a:p>
            <a:fld id="{5EFB8B5A-A59D-46A1-A30E-E76D732BA22D}" type="slidenum">
              <a:rPr lang="en-US" smtClean="0"/>
              <a:t>27</a:t>
            </a:fld>
            <a:endParaRPr lang="en-US"/>
          </a:p>
        </p:txBody>
      </p:sp>
    </p:spTree>
    <p:extLst>
      <p:ext uri="{BB962C8B-B14F-4D97-AF65-F5344CB8AC3E}">
        <p14:creationId xmlns:p14="http://schemas.microsoft.com/office/powerpoint/2010/main" val="1960854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5744" y="228600"/>
            <a:ext cx="8672512" cy="1143000"/>
          </a:xfrm>
        </p:spPr>
        <p:txBody>
          <a:bodyPr>
            <a:normAutofit fontScale="90000"/>
          </a:bodyPr>
          <a:lstStyle/>
          <a:p>
            <a:pPr eaLnBrk="1" hangingPunct="1"/>
            <a:r>
              <a:rPr lang="en-US" altLang="en-US" sz="4000" b="1" i="0" dirty="0" smtClean="0"/>
              <a:t>Communication Access </a:t>
            </a:r>
            <a:r>
              <a:rPr lang="en-US" altLang="en-US" sz="4000" b="1" i="0" dirty="0" err="1" smtClean="0"/>
              <a:t>Realtime</a:t>
            </a:r>
            <a:r>
              <a:rPr lang="en-US" altLang="en-US" sz="4000" b="1" i="0" dirty="0" smtClean="0"/>
              <a:t> Translation</a:t>
            </a:r>
          </a:p>
        </p:txBody>
      </p:sp>
      <p:pic>
        <p:nvPicPr>
          <p:cNvPr id="3074" name="Picture 2" descr="CART provider projecting captions to a screen during a le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50604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EFB8B5A-A59D-46A1-A30E-E76D732BA22D}" type="slidenum">
              <a:rPr lang="en-US" smtClean="0"/>
              <a:t>28</a:t>
            </a:fld>
            <a:endParaRPr lang="en-US"/>
          </a:p>
        </p:txBody>
      </p:sp>
    </p:spTree>
    <p:extLst>
      <p:ext uri="{BB962C8B-B14F-4D97-AF65-F5344CB8AC3E}">
        <p14:creationId xmlns:p14="http://schemas.microsoft.com/office/powerpoint/2010/main" val="2388753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5744" y="228600"/>
            <a:ext cx="8672512" cy="1143000"/>
          </a:xfrm>
        </p:spPr>
        <p:txBody>
          <a:bodyPr>
            <a:normAutofit fontScale="90000"/>
          </a:bodyPr>
          <a:lstStyle/>
          <a:p>
            <a:pPr eaLnBrk="1" hangingPunct="1"/>
            <a:r>
              <a:rPr lang="en-US" altLang="en-US" sz="4000" b="1" i="0" dirty="0" smtClean="0"/>
              <a:t>Communication Access </a:t>
            </a:r>
            <a:r>
              <a:rPr lang="en-US" altLang="en-US" sz="4000" b="1" i="0" dirty="0" err="1" smtClean="0"/>
              <a:t>Realtime</a:t>
            </a:r>
            <a:r>
              <a:rPr lang="en-US" altLang="en-US" sz="4000" b="1" i="0" dirty="0" smtClean="0"/>
              <a:t> Translation</a:t>
            </a:r>
          </a:p>
        </p:txBody>
      </p:sp>
      <p:pic>
        <p:nvPicPr>
          <p:cNvPr id="2050" name="Picture 2" descr="Captioning on a laptop from captionist and stenography machine to a laptop in a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7752634" cy="515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EFB8B5A-A59D-46A1-A30E-E76D732BA22D}" type="slidenum">
              <a:rPr lang="en-US" smtClean="0"/>
              <a:t>29</a:t>
            </a:fld>
            <a:endParaRPr lang="en-US"/>
          </a:p>
        </p:txBody>
      </p:sp>
    </p:spTree>
    <p:extLst>
      <p:ext uri="{BB962C8B-B14F-4D97-AF65-F5344CB8AC3E}">
        <p14:creationId xmlns:p14="http://schemas.microsoft.com/office/powerpoint/2010/main" val="3180316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University of Washington cam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79675"/>
            <a:ext cx="3124200" cy="2343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9" descr="man with headset sitting at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75" y="711200"/>
            <a:ext cx="1828800" cy="1336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7" descr="students at a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680" y="2049463"/>
            <a:ext cx="1943100" cy="12938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5" descr="brown paper pack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426" y="3411538"/>
            <a:ext cx="1447800" cy="9921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0" name="Picture 6" descr="stack of book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5424" y="3966189"/>
            <a:ext cx="963613" cy="1287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1" name="Picture 8" descr="teac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0077" y="5378450"/>
            <a:ext cx="1676400" cy="1162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TextBox 18"/>
          <p:cNvSpPr txBox="1">
            <a:spLocks noChangeArrowheads="1"/>
          </p:cNvSpPr>
          <p:nvPr/>
        </p:nvSpPr>
        <p:spPr bwMode="auto">
          <a:xfrm>
            <a:off x="3454400" y="1495425"/>
            <a:ext cx="3440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2400" b="1" dirty="0">
                <a:solidFill>
                  <a:srgbClr val="FFFF00"/>
                </a:solidFill>
              </a:rPr>
              <a:t>Technical Assistance</a:t>
            </a:r>
          </a:p>
        </p:txBody>
      </p:sp>
      <p:sp>
        <p:nvSpPr>
          <p:cNvPr id="20" name="TextBox 19"/>
          <p:cNvSpPr txBox="1">
            <a:spLocks noChangeArrowheads="1"/>
          </p:cNvSpPr>
          <p:nvPr/>
        </p:nvSpPr>
        <p:spPr bwMode="auto">
          <a:xfrm>
            <a:off x="3527845" y="2465536"/>
            <a:ext cx="1568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2400" b="1" dirty="0">
                <a:solidFill>
                  <a:srgbClr val="FFFF00"/>
                </a:solidFill>
              </a:rPr>
              <a:t>Training</a:t>
            </a:r>
          </a:p>
        </p:txBody>
      </p:sp>
      <p:sp>
        <p:nvSpPr>
          <p:cNvPr id="21" name="TextBox 20"/>
          <p:cNvSpPr txBox="1">
            <a:spLocks noChangeArrowheads="1"/>
          </p:cNvSpPr>
          <p:nvPr/>
        </p:nvSpPr>
        <p:spPr bwMode="auto">
          <a:xfrm>
            <a:off x="3468687" y="3468688"/>
            <a:ext cx="36803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2400" b="1" dirty="0">
                <a:solidFill>
                  <a:srgbClr val="FFFF00"/>
                </a:solidFill>
              </a:rPr>
              <a:t>Material Dissemination</a:t>
            </a:r>
          </a:p>
        </p:txBody>
      </p:sp>
      <p:sp>
        <p:nvSpPr>
          <p:cNvPr id="22" name="TextBox 21"/>
          <p:cNvSpPr txBox="1">
            <a:spLocks noChangeArrowheads="1"/>
          </p:cNvSpPr>
          <p:nvPr/>
        </p:nvSpPr>
        <p:spPr bwMode="auto">
          <a:xfrm>
            <a:off x="3550849" y="4489570"/>
            <a:ext cx="2322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2400" b="1" dirty="0">
                <a:solidFill>
                  <a:srgbClr val="FFFF00"/>
                </a:solidFill>
              </a:rPr>
              <a:t>Research</a:t>
            </a:r>
          </a:p>
        </p:txBody>
      </p:sp>
      <p:sp>
        <p:nvSpPr>
          <p:cNvPr id="23" name="TextBox 22"/>
          <p:cNvSpPr txBox="1">
            <a:spLocks noChangeArrowheads="1"/>
          </p:cNvSpPr>
          <p:nvPr/>
        </p:nvSpPr>
        <p:spPr bwMode="auto">
          <a:xfrm>
            <a:off x="3422770" y="5497810"/>
            <a:ext cx="2917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2400" b="1" dirty="0">
                <a:solidFill>
                  <a:srgbClr val="FFFF00"/>
                </a:solidFill>
              </a:rPr>
              <a:t>Public Awareness</a:t>
            </a:r>
          </a:p>
        </p:txBody>
      </p:sp>
      <p:pic>
        <p:nvPicPr>
          <p:cNvPr id="4110" name="Picture 23" descr="Center for Continuing Education in Rehabilitation logo"/>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5888" y="1625600"/>
            <a:ext cx="29114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descr="X:\ccer\ccer_shared\1NWADA 2011-2016\logo\logoreds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3663" y="273050"/>
            <a:ext cx="45783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NIDILRR logo"/>
          <p:cNvPicPr>
            <a:picLocks noChangeAspect="1"/>
          </p:cNvPicPr>
          <p:nvPr/>
        </p:nvPicPr>
        <p:blipFill>
          <a:blip r:embed="rId10"/>
          <a:stretch>
            <a:fillRect/>
          </a:stretch>
        </p:blipFill>
        <p:spPr>
          <a:xfrm>
            <a:off x="228600" y="5029200"/>
            <a:ext cx="2984962" cy="1596955"/>
          </a:xfrm>
          <a:prstGeom prst="rect">
            <a:avLst/>
          </a:prstGeom>
        </p:spPr>
      </p:pic>
      <p:sp>
        <p:nvSpPr>
          <p:cNvPr id="3" name="Slide Number Placeholder 2"/>
          <p:cNvSpPr>
            <a:spLocks noGrp="1"/>
          </p:cNvSpPr>
          <p:nvPr>
            <p:ph type="sldNum" sz="quarter" idx="12"/>
          </p:nvPr>
        </p:nvSpPr>
        <p:spPr/>
        <p:txBody>
          <a:bodyPr/>
          <a:lstStyle/>
          <a:p>
            <a:fld id="{5EFB8B5A-A59D-46A1-A30E-E76D732BA22D}" type="slidenum">
              <a:rPr lang="en-US" smtClean="0"/>
              <a:t>3</a:t>
            </a:fld>
            <a:endParaRPr lang="en-US"/>
          </a:p>
        </p:txBody>
      </p:sp>
    </p:spTree>
    <p:extLst>
      <p:ext uri="{BB962C8B-B14F-4D97-AF65-F5344CB8AC3E}">
        <p14:creationId xmlns:p14="http://schemas.microsoft.com/office/powerpoint/2010/main" val="421246862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altLang="en-US" b="1" i="0" dirty="0" smtClean="0"/>
              <a:t>Undue Burden and Fundamental Alteration</a:t>
            </a:r>
          </a:p>
        </p:txBody>
      </p:sp>
      <p:sp>
        <p:nvSpPr>
          <p:cNvPr id="3" name="Content Placeholder 2"/>
          <p:cNvSpPr>
            <a:spLocks noGrp="1"/>
          </p:cNvSpPr>
          <p:nvPr>
            <p:ph idx="1"/>
          </p:nvPr>
        </p:nvSpPr>
        <p:spPr>
          <a:xfrm>
            <a:off x="457200" y="1600200"/>
            <a:ext cx="8229600" cy="4953000"/>
          </a:xfrm>
        </p:spPr>
        <p:txBody>
          <a:bodyPr/>
          <a:lstStyle/>
          <a:p>
            <a:pPr>
              <a:defRPr/>
            </a:pPr>
            <a:r>
              <a:rPr lang="en-US" sz="3300" i="0" dirty="0">
                <a:solidFill>
                  <a:srgbClr val="FFFF00"/>
                </a:solidFill>
              </a:rPr>
              <a:t>The ADA does not require the provision of any auxiliary aid or service that would result in an undue burden or in a fundamental alteration in the nature of the goods or services provided by a health care provider. </a:t>
            </a:r>
            <a:r>
              <a:rPr lang="en-US" i="0" dirty="0">
                <a:solidFill>
                  <a:srgbClr val="FFFF00"/>
                </a:solidFill>
              </a:rPr>
              <a:t> </a:t>
            </a:r>
            <a:endParaRPr lang="en-US" i="0" dirty="0" smtClean="0">
              <a:solidFill>
                <a:srgbClr val="FFFF00"/>
              </a:solidFill>
            </a:endParaRPr>
          </a:p>
          <a:p>
            <a:pPr marL="0" indent="0">
              <a:buFont typeface="Arial" charset="0"/>
              <a:buNone/>
              <a:defRPr/>
            </a:pPr>
            <a:endParaRPr lang="en-US" sz="800" i="0" dirty="0" smtClean="0">
              <a:solidFill>
                <a:srgbClr val="FFFF00"/>
              </a:solidFill>
            </a:endParaRPr>
          </a:p>
          <a:p>
            <a:pPr>
              <a:defRPr/>
            </a:pPr>
            <a:r>
              <a:rPr lang="en-US" sz="3300" i="0" dirty="0">
                <a:solidFill>
                  <a:srgbClr val="FFFF00"/>
                </a:solidFill>
              </a:rPr>
              <a:t>An individualized assessment is required to determine whether a particular auxiliary aid or service would be an undue burden.  </a:t>
            </a:r>
          </a:p>
        </p:txBody>
      </p:sp>
      <p:sp>
        <p:nvSpPr>
          <p:cNvPr id="2" name="Slide Number Placeholder 1"/>
          <p:cNvSpPr>
            <a:spLocks noGrp="1"/>
          </p:cNvSpPr>
          <p:nvPr>
            <p:ph type="sldNum" sz="quarter" idx="12"/>
          </p:nvPr>
        </p:nvSpPr>
        <p:spPr/>
        <p:txBody>
          <a:bodyPr/>
          <a:lstStyle/>
          <a:p>
            <a:fld id="{5EFB8B5A-A59D-46A1-A30E-E76D732BA22D}" type="slidenum">
              <a:rPr lang="en-US" smtClean="0"/>
              <a:t>30</a:t>
            </a:fld>
            <a:endParaRPr lang="en-US"/>
          </a:p>
        </p:txBody>
      </p:sp>
    </p:spTree>
    <p:extLst>
      <p:ext uri="{BB962C8B-B14F-4D97-AF65-F5344CB8AC3E}">
        <p14:creationId xmlns:p14="http://schemas.microsoft.com/office/powerpoint/2010/main" val="1264065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altLang="en-US" sz="6000" b="1" i="0" dirty="0" smtClean="0"/>
              <a:t>“But it Costs too Much!”</a:t>
            </a:r>
          </a:p>
        </p:txBody>
      </p:sp>
      <p:sp>
        <p:nvSpPr>
          <p:cNvPr id="35843" name="Content Placeholder 2"/>
          <p:cNvSpPr>
            <a:spLocks noGrp="1"/>
          </p:cNvSpPr>
          <p:nvPr>
            <p:ph idx="1"/>
          </p:nvPr>
        </p:nvSpPr>
        <p:spPr>
          <a:xfrm>
            <a:off x="457200" y="1600200"/>
            <a:ext cx="8229600" cy="4876800"/>
          </a:xfrm>
        </p:spPr>
        <p:txBody>
          <a:bodyPr>
            <a:normAutofit/>
          </a:bodyPr>
          <a:lstStyle/>
          <a:p>
            <a:r>
              <a:rPr lang="en-US" altLang="en-US" i="0" dirty="0" smtClean="0">
                <a:solidFill>
                  <a:srgbClr val="FFFF00"/>
                </a:solidFill>
              </a:rPr>
              <a:t>A health care provider is expected to treat the costs of providing auxiliary aids and services as part of the overhead costs of operating a business.  </a:t>
            </a:r>
          </a:p>
          <a:p>
            <a:pPr marL="0" indent="0">
              <a:buNone/>
            </a:pPr>
            <a:endParaRPr lang="en-US" altLang="en-US" sz="800" i="0" dirty="0" smtClean="0">
              <a:solidFill>
                <a:srgbClr val="FFFF00"/>
              </a:solidFill>
            </a:endParaRPr>
          </a:p>
          <a:p>
            <a:r>
              <a:rPr lang="en-US" altLang="en-US" i="0" dirty="0" smtClean="0">
                <a:solidFill>
                  <a:srgbClr val="FFFF00"/>
                </a:solidFill>
              </a:rPr>
              <a:t>As long as the provision of the auxiliary aid or service does not impose an undue burden on the provider’s business, the provider is obligated to pay for the auxiliary aid or service.</a:t>
            </a:r>
          </a:p>
        </p:txBody>
      </p:sp>
      <p:sp>
        <p:nvSpPr>
          <p:cNvPr id="2" name="Slide Number Placeholder 1"/>
          <p:cNvSpPr>
            <a:spLocks noGrp="1"/>
          </p:cNvSpPr>
          <p:nvPr>
            <p:ph type="sldNum" sz="quarter" idx="12"/>
          </p:nvPr>
        </p:nvSpPr>
        <p:spPr/>
        <p:txBody>
          <a:bodyPr/>
          <a:lstStyle/>
          <a:p>
            <a:fld id="{5EFB8B5A-A59D-46A1-A30E-E76D732BA22D}" type="slidenum">
              <a:rPr lang="en-US" smtClean="0"/>
              <a:t>31</a:t>
            </a:fld>
            <a:endParaRPr lang="en-US"/>
          </a:p>
        </p:txBody>
      </p:sp>
    </p:spTree>
    <p:extLst>
      <p:ext uri="{BB962C8B-B14F-4D97-AF65-F5344CB8AC3E}">
        <p14:creationId xmlns:p14="http://schemas.microsoft.com/office/powerpoint/2010/main" val="4120470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1066800"/>
            <a:ext cx="8229600" cy="4572000"/>
          </a:xfrm>
        </p:spPr>
        <p:txBody>
          <a:bodyPr>
            <a:normAutofit/>
          </a:bodyPr>
          <a:lstStyle/>
          <a:p>
            <a:pPr marL="0" indent="0" algn="ctr">
              <a:buNone/>
            </a:pPr>
            <a:r>
              <a:rPr lang="en-US" sz="6600" i="0" dirty="0" smtClean="0">
                <a:solidFill>
                  <a:schemeClr val="bg1"/>
                </a:solidFill>
              </a:rPr>
              <a:t>Accessible Exam Rooms, Chairs, and Medical Diagnostic Equipment</a:t>
            </a:r>
            <a:endParaRPr lang="en-US" sz="6600" i="0" dirty="0">
              <a:solidFill>
                <a:schemeClr val="bg1"/>
              </a:solidFill>
            </a:endParaRPr>
          </a:p>
        </p:txBody>
      </p:sp>
      <p:sp>
        <p:nvSpPr>
          <p:cNvPr id="2" name="Slide Number Placeholder 1"/>
          <p:cNvSpPr>
            <a:spLocks noGrp="1"/>
          </p:cNvSpPr>
          <p:nvPr>
            <p:ph type="sldNum" sz="quarter" idx="12"/>
          </p:nvPr>
        </p:nvSpPr>
        <p:spPr/>
        <p:txBody>
          <a:bodyPr/>
          <a:lstStyle/>
          <a:p>
            <a:fld id="{5EFB8B5A-A59D-46A1-A30E-E76D732BA22D}" type="slidenum">
              <a:rPr lang="en-US" smtClean="0"/>
              <a:t>32</a:t>
            </a:fld>
            <a:endParaRPr lang="en-US"/>
          </a:p>
        </p:txBody>
      </p:sp>
    </p:spTree>
    <p:extLst>
      <p:ext uri="{BB962C8B-B14F-4D97-AF65-F5344CB8AC3E}">
        <p14:creationId xmlns:p14="http://schemas.microsoft.com/office/powerpoint/2010/main" val="710233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219200"/>
          </a:xfrm>
        </p:spPr>
        <p:txBody>
          <a:bodyPr>
            <a:normAutofit/>
          </a:bodyPr>
          <a:lstStyle/>
          <a:p>
            <a:pPr marL="0" indent="0" algn="ctr">
              <a:buNone/>
            </a:pPr>
            <a:r>
              <a:rPr lang="en-US" sz="6600" i="0" dirty="0" smtClean="0">
                <a:solidFill>
                  <a:schemeClr val="bg1"/>
                </a:solidFill>
              </a:rPr>
              <a:t>Common Scenario         </a:t>
            </a:r>
            <a:endParaRPr lang="en-US" sz="6600" i="0" dirty="0">
              <a:solidFill>
                <a:schemeClr val="bg1"/>
              </a:solidFill>
            </a:endParaRPr>
          </a:p>
        </p:txBody>
      </p:sp>
      <p:sp>
        <p:nvSpPr>
          <p:cNvPr id="4" name="TextBox 3"/>
          <p:cNvSpPr txBox="1"/>
          <p:nvPr/>
        </p:nvSpPr>
        <p:spPr>
          <a:xfrm>
            <a:off x="533400" y="1905000"/>
            <a:ext cx="8229600" cy="4524315"/>
          </a:xfrm>
          <a:prstGeom prst="rect">
            <a:avLst/>
          </a:prstGeom>
          <a:noFill/>
        </p:spPr>
        <p:txBody>
          <a:bodyPr wrap="square" rtlCol="0">
            <a:spAutoFit/>
          </a:bodyPr>
          <a:lstStyle/>
          <a:p>
            <a:r>
              <a:rPr lang="en-US" sz="3600" b="1" dirty="0" smtClean="0">
                <a:solidFill>
                  <a:srgbClr val="FFFF00"/>
                </a:solidFill>
              </a:rPr>
              <a:t>A woman with a significant disability, and a wheelchair user, was not able to get routine reproductive healthcare services due to physical and attitudinal barriers. Subsequently, she was discovered to have advanced endometrial cancer only after significant symptoms warranted attention. </a:t>
            </a:r>
            <a:endParaRPr lang="en-US" sz="3600" b="1" dirty="0">
              <a:solidFill>
                <a:srgbClr val="FFFF00"/>
              </a:solidFill>
            </a:endParaRPr>
          </a:p>
        </p:txBody>
      </p:sp>
      <p:sp>
        <p:nvSpPr>
          <p:cNvPr id="2" name="Slide Number Placeholder 1"/>
          <p:cNvSpPr>
            <a:spLocks noGrp="1"/>
          </p:cNvSpPr>
          <p:nvPr>
            <p:ph type="sldNum" sz="quarter" idx="12"/>
          </p:nvPr>
        </p:nvSpPr>
        <p:spPr/>
        <p:txBody>
          <a:bodyPr/>
          <a:lstStyle/>
          <a:p>
            <a:fld id="{5EFB8B5A-A59D-46A1-A30E-E76D732BA22D}" type="slidenum">
              <a:rPr lang="en-US" smtClean="0"/>
              <a:t>33</a:t>
            </a:fld>
            <a:endParaRPr lang="en-US"/>
          </a:p>
        </p:txBody>
      </p:sp>
    </p:spTree>
    <p:extLst>
      <p:ext uri="{BB962C8B-B14F-4D97-AF65-F5344CB8AC3E}">
        <p14:creationId xmlns:p14="http://schemas.microsoft.com/office/powerpoint/2010/main" val="1877728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6" y="152400"/>
            <a:ext cx="8229600" cy="1219200"/>
          </a:xfrm>
        </p:spPr>
        <p:txBody>
          <a:bodyPr>
            <a:normAutofit/>
          </a:bodyPr>
          <a:lstStyle/>
          <a:p>
            <a:pPr marL="0" indent="0" algn="ctr">
              <a:buNone/>
            </a:pPr>
            <a:r>
              <a:rPr lang="en-US" sz="6600" i="0" dirty="0" smtClean="0">
                <a:solidFill>
                  <a:schemeClr val="bg1"/>
                </a:solidFill>
              </a:rPr>
              <a:t>U.S. Access Board</a:t>
            </a:r>
            <a:endParaRPr lang="en-US" sz="6600" i="0" dirty="0">
              <a:solidFill>
                <a:schemeClr val="bg1"/>
              </a:solidFill>
            </a:endParaRPr>
          </a:p>
        </p:txBody>
      </p:sp>
      <p:sp>
        <p:nvSpPr>
          <p:cNvPr id="4" name="TextBox 3"/>
          <p:cNvSpPr txBox="1"/>
          <p:nvPr/>
        </p:nvSpPr>
        <p:spPr>
          <a:xfrm>
            <a:off x="533400" y="1752600"/>
            <a:ext cx="8382000" cy="4801314"/>
          </a:xfrm>
          <a:prstGeom prst="rect">
            <a:avLst/>
          </a:prstGeom>
          <a:noFill/>
        </p:spPr>
        <p:txBody>
          <a:bodyPr wrap="square" rtlCol="0">
            <a:spAutoFit/>
          </a:bodyPr>
          <a:lstStyle/>
          <a:p>
            <a:r>
              <a:rPr lang="en-US" sz="3400" b="1" dirty="0" smtClean="0">
                <a:solidFill>
                  <a:srgbClr val="FFFF00"/>
                </a:solidFill>
              </a:rPr>
              <a:t>“Issued </a:t>
            </a:r>
            <a:r>
              <a:rPr lang="en-US" sz="3400" b="1" dirty="0">
                <a:solidFill>
                  <a:srgbClr val="FFFF00"/>
                </a:solidFill>
              </a:rPr>
              <a:t>accessibility standards for medical diagnostic equipment under section 510 of the Rehabilitation Act. These standards provide design criteria for examination tables and chairs, including those used for dental or optical exams and procedures, weight scales, radiological equipment, mammography equipment and other equipment used for diagnostic purposes by health professionals</a:t>
            </a:r>
            <a:r>
              <a:rPr lang="en-US" sz="3400" b="1" dirty="0" smtClean="0">
                <a:solidFill>
                  <a:srgbClr val="FFFF00"/>
                </a:solidFill>
              </a:rPr>
              <a:t>.”</a:t>
            </a:r>
            <a:endParaRPr lang="en-US" sz="3400" b="1" dirty="0">
              <a:solidFill>
                <a:srgbClr val="FFFF00"/>
              </a:solidFill>
            </a:endParaRPr>
          </a:p>
        </p:txBody>
      </p:sp>
      <p:sp>
        <p:nvSpPr>
          <p:cNvPr id="2" name="Slide Number Placeholder 1"/>
          <p:cNvSpPr>
            <a:spLocks noGrp="1"/>
          </p:cNvSpPr>
          <p:nvPr>
            <p:ph type="sldNum" sz="quarter" idx="12"/>
          </p:nvPr>
        </p:nvSpPr>
        <p:spPr/>
        <p:txBody>
          <a:bodyPr/>
          <a:lstStyle/>
          <a:p>
            <a:fld id="{5EFB8B5A-A59D-46A1-A30E-E76D732BA22D}" type="slidenum">
              <a:rPr lang="en-US" smtClean="0"/>
              <a:t>34</a:t>
            </a:fld>
            <a:endParaRPr lang="en-US"/>
          </a:p>
        </p:txBody>
      </p:sp>
    </p:spTree>
    <p:extLst>
      <p:ext uri="{BB962C8B-B14F-4D97-AF65-F5344CB8AC3E}">
        <p14:creationId xmlns:p14="http://schemas.microsoft.com/office/powerpoint/2010/main" val="4090507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96941"/>
            <a:ext cx="3200400" cy="6400800"/>
          </a:xfrm>
        </p:spPr>
        <p:txBody>
          <a:bodyPr>
            <a:normAutofit fontScale="92500" lnSpcReduction="10000"/>
          </a:bodyPr>
          <a:lstStyle/>
          <a:p>
            <a:pPr marL="514350" indent="-514350">
              <a:buFont typeface="+mj-lt"/>
              <a:buAutoNum type="arabicPeriod"/>
            </a:pPr>
            <a:r>
              <a:rPr lang="en-US" i="0" dirty="0" smtClean="0">
                <a:solidFill>
                  <a:srgbClr val="FFFF00"/>
                </a:solidFill>
              </a:rPr>
              <a:t>Clear floor space</a:t>
            </a:r>
          </a:p>
          <a:p>
            <a:pPr marL="514350" indent="-514350">
              <a:buFont typeface="+mj-lt"/>
              <a:buAutoNum type="arabicPeriod"/>
            </a:pPr>
            <a:r>
              <a:rPr lang="en-US" i="0" dirty="0" smtClean="0">
                <a:solidFill>
                  <a:srgbClr val="FFFF00"/>
                </a:solidFill>
              </a:rPr>
              <a:t>Adjustable exam table</a:t>
            </a:r>
          </a:p>
          <a:p>
            <a:pPr marL="514350" indent="-514350">
              <a:buFont typeface="+mj-lt"/>
              <a:buAutoNum type="arabicPeriod"/>
            </a:pPr>
            <a:r>
              <a:rPr lang="en-US" i="0" dirty="0" smtClean="0">
                <a:solidFill>
                  <a:srgbClr val="FFFF00"/>
                </a:solidFill>
              </a:rPr>
              <a:t>Space to assist with transfers</a:t>
            </a:r>
          </a:p>
          <a:p>
            <a:pPr marL="514350" indent="-514350">
              <a:buFont typeface="+mj-lt"/>
              <a:buAutoNum type="arabicPeriod"/>
            </a:pPr>
            <a:r>
              <a:rPr lang="en-US" i="0" dirty="0" smtClean="0">
                <a:solidFill>
                  <a:srgbClr val="FFFF00"/>
                </a:solidFill>
              </a:rPr>
              <a:t>Floor space </a:t>
            </a:r>
          </a:p>
          <a:p>
            <a:pPr marL="514350" indent="-514350">
              <a:buFont typeface="+mj-lt"/>
              <a:buAutoNum type="arabicPeriod"/>
            </a:pPr>
            <a:r>
              <a:rPr lang="en-US" i="0" dirty="0" smtClean="0">
                <a:solidFill>
                  <a:srgbClr val="FFFF00"/>
                </a:solidFill>
              </a:rPr>
              <a:t>Accessible route </a:t>
            </a:r>
          </a:p>
          <a:p>
            <a:pPr marL="514350" indent="-514350">
              <a:buFont typeface="+mj-lt"/>
              <a:buAutoNum type="arabicPeriod"/>
            </a:pPr>
            <a:r>
              <a:rPr lang="en-US" i="0" dirty="0" smtClean="0">
                <a:solidFill>
                  <a:srgbClr val="FFFF00"/>
                </a:solidFill>
              </a:rPr>
              <a:t>Accessible entry</a:t>
            </a:r>
          </a:p>
          <a:p>
            <a:pPr marL="514350" indent="-514350">
              <a:buFont typeface="+mj-lt"/>
              <a:buAutoNum type="arabicPeriod"/>
            </a:pPr>
            <a:r>
              <a:rPr lang="en-US" i="0" dirty="0" smtClean="0">
                <a:solidFill>
                  <a:srgbClr val="FFFF00"/>
                </a:solidFill>
              </a:rPr>
              <a:t>Maneuvering clearances at entrance</a:t>
            </a:r>
            <a:endParaRPr lang="en-US" i="0" dirty="0">
              <a:solidFill>
                <a:srgbClr val="FFFF00"/>
              </a:solidFill>
            </a:endParaRPr>
          </a:p>
        </p:txBody>
      </p:sp>
      <p:pic>
        <p:nvPicPr>
          <p:cNvPr id="6" name="Picture 5" descr="Graphic of a owman on a scooter chair navigating a doctor's office"/>
          <p:cNvPicPr>
            <a:picLocks noChangeAspect="1"/>
          </p:cNvPicPr>
          <p:nvPr/>
        </p:nvPicPr>
        <p:blipFill>
          <a:blip r:embed="rId2"/>
          <a:stretch>
            <a:fillRect/>
          </a:stretch>
        </p:blipFill>
        <p:spPr>
          <a:xfrm>
            <a:off x="3657600" y="301835"/>
            <a:ext cx="5195314" cy="6198235"/>
          </a:xfrm>
          <a:prstGeom prst="rect">
            <a:avLst/>
          </a:prstGeom>
        </p:spPr>
      </p:pic>
      <p:sp>
        <p:nvSpPr>
          <p:cNvPr id="2" name="Slide Number Placeholder 1"/>
          <p:cNvSpPr>
            <a:spLocks noGrp="1"/>
          </p:cNvSpPr>
          <p:nvPr>
            <p:ph type="sldNum" sz="quarter" idx="12"/>
          </p:nvPr>
        </p:nvSpPr>
        <p:spPr/>
        <p:txBody>
          <a:bodyPr/>
          <a:lstStyle/>
          <a:p>
            <a:fld id="{5EFB8B5A-A59D-46A1-A30E-E76D732BA22D}" type="slidenum">
              <a:rPr lang="en-US" smtClean="0"/>
              <a:t>35</a:t>
            </a:fld>
            <a:endParaRPr lang="en-US"/>
          </a:p>
        </p:txBody>
      </p:sp>
    </p:spTree>
    <p:extLst>
      <p:ext uri="{BB962C8B-B14F-4D97-AF65-F5344CB8AC3E}">
        <p14:creationId xmlns:p14="http://schemas.microsoft.com/office/powerpoint/2010/main" val="3499577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3657600" cy="5257800"/>
          </a:xfrm>
        </p:spPr>
        <p:txBody>
          <a:bodyPr>
            <a:normAutofit fontScale="92500"/>
          </a:bodyPr>
          <a:lstStyle/>
          <a:p>
            <a:pPr>
              <a:lnSpc>
                <a:spcPct val="110000"/>
              </a:lnSpc>
              <a:buNone/>
            </a:pPr>
            <a:r>
              <a:rPr lang="en-US" i="0" dirty="0" smtClean="0">
                <a:solidFill>
                  <a:srgbClr val="FFFF00"/>
                </a:solidFill>
              </a:rPr>
              <a:t>Examination Tables and Chairs</a:t>
            </a:r>
          </a:p>
          <a:p>
            <a:pPr>
              <a:lnSpc>
                <a:spcPct val="110000"/>
              </a:lnSpc>
            </a:pPr>
            <a:r>
              <a:rPr lang="en-US" i="0" dirty="0">
                <a:solidFill>
                  <a:srgbClr val="FFFF00"/>
                </a:solidFill>
              </a:rPr>
              <a:t>a</a:t>
            </a:r>
            <a:r>
              <a:rPr lang="en-US" i="0" dirty="0" smtClean="0">
                <a:solidFill>
                  <a:srgbClr val="FFFF00"/>
                </a:solidFill>
              </a:rPr>
              <a:t>djustable transfer surface height</a:t>
            </a:r>
          </a:p>
          <a:p>
            <a:pPr>
              <a:lnSpc>
                <a:spcPct val="110000"/>
              </a:lnSpc>
            </a:pPr>
            <a:r>
              <a:rPr lang="en-US" i="0" dirty="0" smtClean="0">
                <a:solidFill>
                  <a:srgbClr val="FFFF00"/>
                </a:solidFill>
              </a:rPr>
              <a:t>transfer surface size</a:t>
            </a:r>
          </a:p>
          <a:p>
            <a:pPr>
              <a:lnSpc>
                <a:spcPct val="110000"/>
              </a:lnSpc>
            </a:pPr>
            <a:r>
              <a:rPr lang="en-US" i="0" dirty="0" smtClean="0">
                <a:solidFill>
                  <a:srgbClr val="FFFF00"/>
                </a:solidFill>
              </a:rPr>
              <a:t>support rails</a:t>
            </a:r>
          </a:p>
          <a:p>
            <a:pPr>
              <a:lnSpc>
                <a:spcPct val="110000"/>
              </a:lnSpc>
            </a:pPr>
            <a:r>
              <a:rPr lang="en-US" i="0" dirty="0">
                <a:solidFill>
                  <a:srgbClr val="FFFF00"/>
                </a:solidFill>
              </a:rPr>
              <a:t>a</a:t>
            </a:r>
            <a:r>
              <a:rPr lang="en-US" i="0" dirty="0" smtClean="0">
                <a:solidFill>
                  <a:srgbClr val="FFFF00"/>
                </a:solidFill>
              </a:rPr>
              <a:t>rmrests</a:t>
            </a:r>
          </a:p>
          <a:p>
            <a:pPr>
              <a:lnSpc>
                <a:spcPct val="110000"/>
              </a:lnSpc>
            </a:pPr>
            <a:r>
              <a:rPr lang="en-US" i="0" dirty="0">
                <a:solidFill>
                  <a:srgbClr val="FFFF00"/>
                </a:solidFill>
              </a:rPr>
              <a:t>s</a:t>
            </a:r>
            <a:r>
              <a:rPr lang="en-US" i="0" dirty="0" smtClean="0">
                <a:solidFill>
                  <a:srgbClr val="FFFF00"/>
                </a:solidFill>
              </a:rPr>
              <a:t>pace for floor lift</a:t>
            </a:r>
          </a:p>
          <a:p>
            <a:pPr>
              <a:lnSpc>
                <a:spcPct val="110000"/>
              </a:lnSpc>
              <a:buNone/>
            </a:pPr>
            <a:endParaRPr lang="en-US" sz="3300" dirty="0"/>
          </a:p>
        </p:txBody>
      </p:sp>
      <p:pic>
        <p:nvPicPr>
          <p:cNvPr id="5" name="Picture 2" descr="Woman moving from her wheelchair onot an adjustable exam tab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04292" y="1213147"/>
            <a:ext cx="1975399" cy="165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Women using wheelchair between accessible transfer height exam table of 17 to 19 inches and a fixed height exam table of 32 i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200400"/>
            <a:ext cx="3695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man moving from his wheelchair to an adjustable exam chai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29400" y="1222761"/>
            <a:ext cx="1975399"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609600" y="374947"/>
            <a:ext cx="7772400" cy="838200"/>
          </a:xfrm>
        </p:spPr>
        <p:txBody>
          <a:bodyPr>
            <a:normAutofit fontScale="90000"/>
          </a:bodyPr>
          <a:lstStyle/>
          <a:p>
            <a:pPr marL="230188" indent="-230188" algn="l"/>
            <a:r>
              <a:rPr lang="en-US" i="0" dirty="0" smtClean="0"/>
              <a:t>Accessible Medical Diagnostic Equipment</a:t>
            </a:r>
            <a:endParaRPr lang="en-US" i="0" dirty="0"/>
          </a:p>
        </p:txBody>
      </p:sp>
      <p:sp>
        <p:nvSpPr>
          <p:cNvPr id="2" name="Slide Number Placeholder 1"/>
          <p:cNvSpPr>
            <a:spLocks noGrp="1"/>
          </p:cNvSpPr>
          <p:nvPr>
            <p:ph type="sldNum" sz="quarter" idx="12"/>
          </p:nvPr>
        </p:nvSpPr>
        <p:spPr/>
        <p:txBody>
          <a:bodyPr/>
          <a:lstStyle/>
          <a:p>
            <a:fld id="{5EFB8B5A-A59D-46A1-A30E-E76D732BA22D}" type="slidenum">
              <a:rPr lang="en-US" smtClean="0"/>
              <a:t>36</a:t>
            </a:fld>
            <a:endParaRPr lang="en-US"/>
          </a:p>
        </p:txBody>
      </p:sp>
    </p:spTree>
    <p:extLst>
      <p:ext uri="{BB962C8B-B14F-4D97-AF65-F5344CB8AC3E}">
        <p14:creationId xmlns:p14="http://schemas.microsoft.com/office/powerpoint/2010/main" val="3856838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270" y="1828800"/>
            <a:ext cx="4343400" cy="5181600"/>
          </a:xfrm>
        </p:spPr>
        <p:txBody>
          <a:bodyPr>
            <a:normAutofit/>
          </a:bodyPr>
          <a:lstStyle/>
          <a:p>
            <a:pPr>
              <a:lnSpc>
                <a:spcPct val="110000"/>
              </a:lnSpc>
              <a:buNone/>
            </a:pPr>
            <a:r>
              <a:rPr lang="en-US" sz="3600" i="0" dirty="0" smtClean="0">
                <a:solidFill>
                  <a:srgbClr val="FFFF00"/>
                </a:solidFill>
              </a:rPr>
              <a:t>Mammography equipment</a:t>
            </a:r>
          </a:p>
          <a:p>
            <a:pPr>
              <a:lnSpc>
                <a:spcPct val="110000"/>
              </a:lnSpc>
            </a:pPr>
            <a:r>
              <a:rPr lang="en-US" sz="3600" i="0" dirty="0" smtClean="0">
                <a:solidFill>
                  <a:srgbClr val="FFFF00"/>
                </a:solidFill>
              </a:rPr>
              <a:t>breast platform height</a:t>
            </a:r>
          </a:p>
          <a:p>
            <a:pPr>
              <a:lnSpc>
                <a:spcPct val="110000"/>
              </a:lnSpc>
            </a:pPr>
            <a:r>
              <a:rPr lang="en-US" sz="3600" i="0" dirty="0" smtClean="0">
                <a:solidFill>
                  <a:srgbClr val="FFFF00"/>
                </a:solidFill>
              </a:rPr>
              <a:t>space for approach</a:t>
            </a:r>
          </a:p>
          <a:p>
            <a:pPr>
              <a:lnSpc>
                <a:spcPct val="110000"/>
              </a:lnSpc>
            </a:pPr>
            <a:r>
              <a:rPr lang="en-US" sz="3600" i="0" dirty="0" smtClean="0">
                <a:solidFill>
                  <a:srgbClr val="FFFF00"/>
                </a:solidFill>
              </a:rPr>
              <a:t>knee and toe clearance</a:t>
            </a:r>
          </a:p>
          <a:p>
            <a:pPr>
              <a:lnSpc>
                <a:spcPct val="110000"/>
              </a:lnSpc>
              <a:buNone/>
            </a:pPr>
            <a:endParaRPr lang="en-US" sz="3300" dirty="0"/>
          </a:p>
        </p:txBody>
      </p:sp>
      <p:pic>
        <p:nvPicPr>
          <p:cNvPr id="5" name="Picture 4" descr="Woman in wheelchair at mammograph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95298"/>
            <a:ext cx="4418480" cy="4477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571500" y="490347"/>
            <a:ext cx="8001000" cy="838200"/>
          </a:xfrm>
        </p:spPr>
        <p:txBody>
          <a:bodyPr>
            <a:noAutofit/>
          </a:bodyPr>
          <a:lstStyle/>
          <a:p>
            <a:pPr marL="230188" indent="-230188" algn="l"/>
            <a:r>
              <a:rPr lang="en-US" i="0" dirty="0" smtClean="0"/>
              <a:t>Accessible Medical Diagnostic Equipment</a:t>
            </a:r>
            <a:endParaRPr lang="en-US" i="0" dirty="0"/>
          </a:p>
        </p:txBody>
      </p:sp>
      <p:sp>
        <p:nvSpPr>
          <p:cNvPr id="2" name="Slide Number Placeholder 1"/>
          <p:cNvSpPr>
            <a:spLocks noGrp="1"/>
          </p:cNvSpPr>
          <p:nvPr>
            <p:ph type="sldNum" sz="quarter" idx="12"/>
          </p:nvPr>
        </p:nvSpPr>
        <p:spPr/>
        <p:txBody>
          <a:bodyPr/>
          <a:lstStyle/>
          <a:p>
            <a:fld id="{5EFB8B5A-A59D-46A1-A30E-E76D732BA22D}" type="slidenum">
              <a:rPr lang="en-US" smtClean="0"/>
              <a:t>37</a:t>
            </a:fld>
            <a:endParaRPr lang="en-US"/>
          </a:p>
        </p:txBody>
      </p:sp>
    </p:spTree>
    <p:extLst>
      <p:ext uri="{BB962C8B-B14F-4D97-AF65-F5344CB8AC3E}">
        <p14:creationId xmlns:p14="http://schemas.microsoft.com/office/powerpoint/2010/main" val="156560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95" y="381000"/>
            <a:ext cx="7924800" cy="838200"/>
          </a:xfrm>
        </p:spPr>
        <p:txBody>
          <a:bodyPr>
            <a:noAutofit/>
          </a:bodyPr>
          <a:lstStyle/>
          <a:p>
            <a:pPr marL="230188" indent="-230188" algn="l"/>
            <a:r>
              <a:rPr lang="en-US" i="0" dirty="0" smtClean="0"/>
              <a:t>Accessible Medical Diagnostic Equipment</a:t>
            </a:r>
            <a:endParaRPr lang="en-US" i="0" dirty="0"/>
          </a:p>
        </p:txBody>
      </p:sp>
      <p:sp>
        <p:nvSpPr>
          <p:cNvPr id="3" name="Content Placeholder 2"/>
          <p:cNvSpPr>
            <a:spLocks noGrp="1"/>
          </p:cNvSpPr>
          <p:nvPr>
            <p:ph idx="1"/>
          </p:nvPr>
        </p:nvSpPr>
        <p:spPr>
          <a:xfrm>
            <a:off x="328980" y="1752600"/>
            <a:ext cx="3991215" cy="4572000"/>
          </a:xfrm>
        </p:spPr>
        <p:txBody>
          <a:bodyPr>
            <a:normAutofit lnSpcReduction="10000"/>
          </a:bodyPr>
          <a:lstStyle/>
          <a:p>
            <a:pPr>
              <a:lnSpc>
                <a:spcPct val="110000"/>
              </a:lnSpc>
              <a:buNone/>
            </a:pPr>
            <a:r>
              <a:rPr lang="en-US" sz="4000" i="0" dirty="0" smtClean="0">
                <a:solidFill>
                  <a:srgbClr val="FFFF00"/>
                </a:solidFill>
              </a:rPr>
              <a:t>Weight </a:t>
            </a:r>
            <a:r>
              <a:rPr lang="en-US" sz="4000" i="0" dirty="0">
                <a:solidFill>
                  <a:srgbClr val="FFFF00"/>
                </a:solidFill>
              </a:rPr>
              <a:t>s</a:t>
            </a:r>
            <a:r>
              <a:rPr lang="en-US" sz="4000" i="0" dirty="0" smtClean="0">
                <a:solidFill>
                  <a:srgbClr val="FFFF00"/>
                </a:solidFill>
              </a:rPr>
              <a:t>cales</a:t>
            </a:r>
          </a:p>
          <a:p>
            <a:pPr>
              <a:lnSpc>
                <a:spcPct val="110000"/>
              </a:lnSpc>
            </a:pPr>
            <a:r>
              <a:rPr lang="en-US" sz="4000" i="0" dirty="0" smtClean="0">
                <a:solidFill>
                  <a:srgbClr val="FFFF00"/>
                </a:solidFill>
              </a:rPr>
              <a:t>minimum space for wheelchair</a:t>
            </a:r>
          </a:p>
          <a:p>
            <a:pPr>
              <a:lnSpc>
                <a:spcPct val="110000"/>
              </a:lnSpc>
            </a:pPr>
            <a:r>
              <a:rPr lang="en-US" sz="4000" i="0" dirty="0">
                <a:solidFill>
                  <a:srgbClr val="FFFF00"/>
                </a:solidFill>
              </a:rPr>
              <a:t>r</a:t>
            </a:r>
            <a:r>
              <a:rPr lang="en-US" sz="4000" i="0" dirty="0" smtClean="0">
                <a:solidFill>
                  <a:srgbClr val="FFFF00"/>
                </a:solidFill>
              </a:rPr>
              <a:t>amps</a:t>
            </a:r>
          </a:p>
          <a:p>
            <a:pPr>
              <a:lnSpc>
                <a:spcPct val="110000"/>
              </a:lnSpc>
            </a:pPr>
            <a:r>
              <a:rPr lang="en-US" sz="4000" i="0" dirty="0" smtClean="0">
                <a:solidFill>
                  <a:srgbClr val="FFFF00"/>
                </a:solidFill>
              </a:rPr>
              <a:t>edge protection</a:t>
            </a:r>
          </a:p>
          <a:p>
            <a:pPr>
              <a:lnSpc>
                <a:spcPct val="110000"/>
              </a:lnSpc>
            </a:pPr>
            <a:r>
              <a:rPr lang="en-US" sz="4000" i="0" dirty="0" smtClean="0">
                <a:solidFill>
                  <a:srgbClr val="FFFF00"/>
                </a:solidFill>
              </a:rPr>
              <a:t>support rails</a:t>
            </a:r>
          </a:p>
          <a:p>
            <a:pPr>
              <a:lnSpc>
                <a:spcPct val="110000"/>
              </a:lnSpc>
              <a:buNone/>
            </a:pPr>
            <a:endParaRPr lang="en-US" sz="3300" dirty="0"/>
          </a:p>
        </p:txBody>
      </p:sp>
      <p:pic>
        <p:nvPicPr>
          <p:cNvPr id="8" name="Picture 3" descr="Man in wheelchair on accessible weigh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1200"/>
            <a:ext cx="4268780" cy="420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EFB8B5A-A59D-46A1-A30E-E76D732BA22D}" type="slidenum">
              <a:rPr lang="en-US" smtClean="0"/>
              <a:t>38</a:t>
            </a:fld>
            <a:endParaRPr lang="en-US"/>
          </a:p>
        </p:txBody>
      </p:sp>
    </p:spTree>
    <p:extLst>
      <p:ext uri="{BB962C8B-B14F-4D97-AF65-F5344CB8AC3E}">
        <p14:creationId xmlns:p14="http://schemas.microsoft.com/office/powerpoint/2010/main" val="985547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42452" y="60325"/>
            <a:ext cx="8229600" cy="1143000"/>
          </a:xfrm>
        </p:spPr>
        <p:txBody>
          <a:bodyPr>
            <a:normAutofit/>
          </a:bodyPr>
          <a:lstStyle/>
          <a:p>
            <a:pPr eaLnBrk="1" hangingPunct="1"/>
            <a:r>
              <a:rPr lang="en-US" altLang="en-US" sz="6000" b="1" i="0" dirty="0" smtClean="0"/>
              <a:t>Resources</a:t>
            </a:r>
          </a:p>
        </p:txBody>
      </p:sp>
      <p:sp>
        <p:nvSpPr>
          <p:cNvPr id="7171" name="Content Placeholder 2"/>
          <p:cNvSpPr>
            <a:spLocks noGrp="1"/>
          </p:cNvSpPr>
          <p:nvPr>
            <p:ph idx="1"/>
          </p:nvPr>
        </p:nvSpPr>
        <p:spPr>
          <a:xfrm>
            <a:off x="465522" y="1524000"/>
            <a:ext cx="8435975" cy="5273675"/>
          </a:xfrm>
        </p:spPr>
        <p:txBody>
          <a:bodyPr rtlCol="0">
            <a:normAutofit/>
          </a:bodyPr>
          <a:lstStyle/>
          <a:p>
            <a:pPr eaLnBrk="1" fontAlgn="auto" hangingPunct="1">
              <a:spcAft>
                <a:spcPts val="0"/>
              </a:spcAft>
              <a:buFont typeface="Arial" pitchFamily="34" charset="0"/>
              <a:buChar char="•"/>
              <a:defRPr/>
            </a:pPr>
            <a:r>
              <a:rPr lang="en-US" sz="3600" i="0" dirty="0" smtClean="0">
                <a:solidFill>
                  <a:srgbClr val="FFFF00"/>
                </a:solidFill>
              </a:rPr>
              <a:t>Regulations, appendices, standards are available at DOJ’s ADA web site at  </a:t>
            </a:r>
            <a:r>
              <a:rPr lang="en-US" sz="3600" i="0" dirty="0" smtClean="0">
                <a:solidFill>
                  <a:srgbClr val="FFFF00"/>
                </a:solidFill>
                <a:hlinkClick r:id="rId3"/>
              </a:rPr>
              <a:t>www.ada.gov</a:t>
            </a:r>
            <a:r>
              <a:rPr lang="en-US" sz="3600" i="0" dirty="0" smtClean="0">
                <a:solidFill>
                  <a:srgbClr val="FFFF00"/>
                </a:solidFill>
              </a:rPr>
              <a:t> </a:t>
            </a:r>
          </a:p>
          <a:p>
            <a:pPr marL="0" indent="0" eaLnBrk="1" fontAlgn="auto" hangingPunct="1">
              <a:spcAft>
                <a:spcPts val="0"/>
              </a:spcAft>
              <a:buFont typeface="Arial" pitchFamily="34" charset="0"/>
              <a:buNone/>
              <a:defRPr/>
            </a:pPr>
            <a:endParaRPr lang="en-US" sz="800" i="0" dirty="0">
              <a:solidFill>
                <a:srgbClr val="FFFF00"/>
              </a:solidFill>
            </a:endParaRPr>
          </a:p>
          <a:p>
            <a:pPr>
              <a:defRPr/>
            </a:pPr>
            <a:r>
              <a:rPr lang="en-US" sz="3600" i="0" dirty="0" smtClean="0">
                <a:solidFill>
                  <a:srgbClr val="FFFF00"/>
                </a:solidFill>
              </a:rPr>
              <a:t>For answers to specific questions, DOJ toll-free ADA information line:  </a:t>
            </a:r>
          </a:p>
          <a:p>
            <a:pPr marL="0" indent="0" eaLnBrk="1" fontAlgn="auto" hangingPunct="1">
              <a:spcAft>
                <a:spcPts val="0"/>
              </a:spcAft>
              <a:buFont typeface="Arial" pitchFamily="34" charset="0"/>
              <a:buNone/>
              <a:defRPr/>
            </a:pPr>
            <a:r>
              <a:rPr lang="en-US" sz="3600" i="0" dirty="0" smtClean="0">
                <a:solidFill>
                  <a:srgbClr val="FFFF00"/>
                </a:solidFill>
              </a:rPr>
              <a:t>	800-514-0301 </a:t>
            </a:r>
          </a:p>
          <a:p>
            <a:pPr marL="0" indent="0" eaLnBrk="1" fontAlgn="auto" hangingPunct="1">
              <a:spcAft>
                <a:spcPts val="0"/>
              </a:spcAft>
              <a:buFont typeface="Arial" pitchFamily="34" charset="0"/>
              <a:buNone/>
              <a:defRPr/>
            </a:pPr>
            <a:endParaRPr lang="en-US" sz="800" i="0" dirty="0" smtClean="0">
              <a:solidFill>
                <a:srgbClr val="FFFF00"/>
              </a:solidFill>
            </a:endParaRPr>
          </a:p>
          <a:p>
            <a:pPr eaLnBrk="1" fontAlgn="auto" hangingPunct="1">
              <a:spcAft>
                <a:spcPts val="0"/>
              </a:spcAft>
              <a:buFont typeface="Arial" pitchFamily="34" charset="0"/>
              <a:buChar char="•"/>
              <a:defRPr/>
            </a:pPr>
            <a:r>
              <a:rPr lang="en-US" sz="3600" i="0" dirty="0" smtClean="0">
                <a:solidFill>
                  <a:srgbClr val="FFFF00"/>
                </a:solidFill>
              </a:rPr>
              <a:t>U.S. Access Board </a:t>
            </a:r>
            <a:r>
              <a:rPr lang="en-US" sz="3600" i="0" dirty="0" smtClean="0">
                <a:solidFill>
                  <a:srgbClr val="FFFF00"/>
                </a:solidFill>
                <a:hlinkClick r:id="rId4"/>
              </a:rPr>
              <a:t>www.access-board.gov</a:t>
            </a:r>
            <a:endParaRPr lang="en-US" sz="3600" i="0" dirty="0" smtClean="0">
              <a:solidFill>
                <a:srgbClr val="FFFF00"/>
              </a:solidFill>
            </a:endParaRPr>
          </a:p>
          <a:p>
            <a:pPr marL="0" indent="0" eaLnBrk="1" fontAlgn="auto" hangingPunct="1">
              <a:spcAft>
                <a:spcPts val="0"/>
              </a:spcAft>
              <a:buNone/>
              <a:defRPr/>
            </a:pPr>
            <a:endParaRPr lang="en-US" dirty="0" smtClean="0">
              <a:solidFill>
                <a:srgbClr val="FFFF00"/>
              </a:solidFill>
            </a:endParaRPr>
          </a:p>
        </p:txBody>
      </p:sp>
      <p:sp>
        <p:nvSpPr>
          <p:cNvPr id="2" name="Slide Number Placeholder 1"/>
          <p:cNvSpPr>
            <a:spLocks noGrp="1"/>
          </p:cNvSpPr>
          <p:nvPr>
            <p:ph type="sldNum" sz="quarter" idx="12"/>
          </p:nvPr>
        </p:nvSpPr>
        <p:spPr/>
        <p:txBody>
          <a:bodyPr/>
          <a:lstStyle/>
          <a:p>
            <a:fld id="{5EFB8B5A-A59D-46A1-A30E-E76D732BA22D}" type="slidenum">
              <a:rPr lang="en-US" smtClean="0"/>
              <a:t>39</a:t>
            </a:fld>
            <a:endParaRPr lang="en-US"/>
          </a:p>
        </p:txBody>
      </p:sp>
    </p:spTree>
    <p:extLst>
      <p:ext uri="{BB962C8B-B14F-4D97-AF65-F5344CB8AC3E}">
        <p14:creationId xmlns:p14="http://schemas.microsoft.com/office/powerpoint/2010/main" val="348835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82000" cy="1143000"/>
          </a:xfrm>
        </p:spPr>
        <p:txBody>
          <a:bodyPr>
            <a:normAutofit fontScale="90000"/>
          </a:bodyPr>
          <a:lstStyle/>
          <a:p>
            <a:r>
              <a:rPr lang="en-US" i="0" dirty="0"/>
              <a:t>Where are the ten </a:t>
            </a:r>
            <a:r>
              <a:rPr lang="en-US" i="0" dirty="0" smtClean="0"/>
              <a:t>regional ADA Centers </a:t>
            </a:r>
            <a:r>
              <a:rPr lang="en-US" i="0" dirty="0"/>
              <a:t>located</a:t>
            </a:r>
            <a:r>
              <a:rPr lang="en-US" i="0" dirty="0" smtClean="0"/>
              <a:t>?</a:t>
            </a:r>
            <a:endParaRPr lang="en-US" i="0" dirty="0"/>
          </a:p>
        </p:txBody>
      </p:sp>
      <p:sp>
        <p:nvSpPr>
          <p:cNvPr id="5" name="Content Placeholder 4"/>
          <p:cNvSpPr>
            <a:spLocks noGrp="1"/>
          </p:cNvSpPr>
          <p:nvPr>
            <p:ph idx="1"/>
          </p:nvPr>
        </p:nvSpPr>
        <p:spPr>
          <a:xfrm>
            <a:off x="304800" y="1676400"/>
            <a:ext cx="8229600" cy="4525963"/>
          </a:xfrm>
        </p:spPr>
        <p:txBody>
          <a:bodyPr/>
          <a:lstStyle/>
          <a:p>
            <a:pPr marL="0" indent="0">
              <a:buNone/>
            </a:pPr>
            <a:r>
              <a:rPr lang="en-US" i="0" dirty="0">
                <a:solidFill>
                  <a:srgbClr val="FFFF00"/>
                </a:solidFill>
              </a:rPr>
              <a:t>L</a:t>
            </a:r>
            <a:r>
              <a:rPr lang="en-US" i="0" dirty="0" smtClean="0">
                <a:solidFill>
                  <a:srgbClr val="FFFF00"/>
                </a:solidFill>
              </a:rPr>
              <a:t>ocated </a:t>
            </a:r>
            <a:r>
              <a:rPr lang="en-US" i="0" dirty="0">
                <a:solidFill>
                  <a:srgbClr val="FFFF00"/>
                </a:solidFill>
              </a:rPr>
              <a:t>throughout the United States in order </a:t>
            </a:r>
            <a:r>
              <a:rPr lang="en-US" i="0">
                <a:solidFill>
                  <a:srgbClr val="FFFF00"/>
                </a:solidFill>
              </a:rPr>
              <a:t>to </a:t>
            </a:r>
            <a:r>
              <a:rPr lang="en-US" i="0" smtClean="0">
                <a:solidFill>
                  <a:srgbClr val="FFFF00"/>
                </a:solidFill>
              </a:rPr>
              <a:t>meet </a:t>
            </a:r>
            <a:r>
              <a:rPr lang="en-US" i="0" dirty="0">
                <a:solidFill>
                  <a:srgbClr val="FFFF00"/>
                </a:solidFill>
              </a:rPr>
              <a:t>the specific needs of their regions.  </a:t>
            </a:r>
            <a:endParaRPr lang="en-US" i="0" dirty="0" smtClean="0">
              <a:solidFill>
                <a:srgbClr val="FFFF00"/>
              </a:solidFill>
            </a:endParaRPr>
          </a:p>
          <a:p>
            <a:pPr marL="0" indent="0">
              <a:buNone/>
            </a:pPr>
            <a:endParaRPr lang="en-US" dirty="0"/>
          </a:p>
          <a:p>
            <a:endParaRPr lang="en-US" dirty="0"/>
          </a:p>
        </p:txBody>
      </p:sp>
      <p:pic>
        <p:nvPicPr>
          <p:cNvPr id="6" name="Picture 5" descr="Map of the united states, browken down into 10 regional cen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926982"/>
            <a:ext cx="7086600" cy="3751566"/>
          </a:xfrm>
          <a:prstGeom prst="rect">
            <a:avLst/>
          </a:prstGeom>
        </p:spPr>
      </p:pic>
      <p:sp>
        <p:nvSpPr>
          <p:cNvPr id="2" name="Slide Number Placeholder 1"/>
          <p:cNvSpPr>
            <a:spLocks noGrp="1"/>
          </p:cNvSpPr>
          <p:nvPr>
            <p:ph type="sldNum" sz="quarter" idx="12"/>
          </p:nvPr>
        </p:nvSpPr>
        <p:spPr/>
        <p:txBody>
          <a:bodyPr/>
          <a:lstStyle/>
          <a:p>
            <a:fld id="{5EFB8B5A-A59D-46A1-A30E-E76D732BA22D}" type="slidenum">
              <a:rPr lang="en-US" smtClean="0"/>
              <a:t>4</a:t>
            </a:fld>
            <a:endParaRPr lang="en-US"/>
          </a:p>
        </p:txBody>
      </p:sp>
    </p:spTree>
    <p:extLst>
      <p:ext uri="{BB962C8B-B14F-4D97-AF65-F5344CB8AC3E}">
        <p14:creationId xmlns:p14="http://schemas.microsoft.com/office/powerpoint/2010/main" val="2826246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81000" y="0"/>
            <a:ext cx="8382000" cy="1470025"/>
          </a:xfrm>
        </p:spPr>
        <p:txBody>
          <a:bodyPr rtlCol="0">
            <a:normAutofit/>
          </a:bodyPr>
          <a:lstStyle/>
          <a:p>
            <a:pPr algn="ctr" fontAlgn="auto">
              <a:spcAft>
                <a:spcPts val="0"/>
              </a:spcAft>
              <a:defRPr/>
            </a:pPr>
            <a:r>
              <a:rPr lang="en-US" altLang="en-US" i="0" dirty="0" smtClean="0"/>
              <a:t>Contact the ADA National Network</a:t>
            </a:r>
          </a:p>
        </p:txBody>
      </p:sp>
      <p:sp>
        <p:nvSpPr>
          <p:cNvPr id="34818" name="Content Placeholder 3"/>
          <p:cNvSpPr>
            <a:spLocks noGrp="1"/>
          </p:cNvSpPr>
          <p:nvPr>
            <p:ph type="subTitle" idx="1"/>
          </p:nvPr>
        </p:nvSpPr>
        <p:spPr>
          <a:xfrm>
            <a:off x="4343400" y="1371600"/>
            <a:ext cx="4495800" cy="3025775"/>
          </a:xfrm>
        </p:spPr>
        <p:txBody>
          <a:bodyPr>
            <a:normAutofit/>
          </a:bodyPr>
          <a:lstStyle/>
          <a:p>
            <a:r>
              <a:rPr lang="en-US" altLang="en-US" sz="3600" b="1" i="0" dirty="0" smtClean="0">
                <a:solidFill>
                  <a:schemeClr val="bg1"/>
                </a:solidFill>
              </a:rPr>
              <a:t>Telephone</a:t>
            </a:r>
            <a:r>
              <a:rPr lang="en-US" altLang="en-US" sz="3600" i="0" dirty="0" smtClean="0">
                <a:solidFill>
                  <a:schemeClr val="bg1"/>
                </a:solidFill>
              </a:rPr>
              <a:t/>
            </a:r>
            <a:br>
              <a:rPr lang="en-US" altLang="en-US" sz="3600" i="0" dirty="0" smtClean="0">
                <a:solidFill>
                  <a:schemeClr val="bg1"/>
                </a:solidFill>
              </a:rPr>
            </a:br>
            <a:r>
              <a:rPr lang="en-US" altLang="en-US" sz="3600" i="0" dirty="0" smtClean="0">
                <a:solidFill>
                  <a:srgbClr val="FFFF00"/>
                </a:solidFill>
              </a:rPr>
              <a:t>800-949-4232 </a:t>
            </a:r>
          </a:p>
          <a:p>
            <a:r>
              <a:rPr lang="en-US" altLang="en-US" sz="3600" b="1" i="0" dirty="0" smtClean="0">
                <a:solidFill>
                  <a:schemeClr val="bg1"/>
                </a:solidFill>
              </a:rPr>
              <a:t>Website</a:t>
            </a:r>
            <a:r>
              <a:rPr lang="en-US" altLang="en-US" sz="3600" dirty="0" smtClean="0"/>
              <a:t/>
            </a:r>
            <a:br>
              <a:rPr lang="en-US" altLang="en-US" sz="3600" dirty="0" smtClean="0"/>
            </a:br>
            <a:r>
              <a:rPr lang="en-US" altLang="en-US" sz="3600" i="0" dirty="0" smtClean="0">
                <a:hlinkClick r:id="rId3"/>
              </a:rPr>
              <a:t>ADAta.org</a:t>
            </a:r>
            <a:endParaRPr lang="en-US" altLang="en-US" sz="3600" i="0" dirty="0" smtClean="0"/>
          </a:p>
        </p:txBody>
      </p:sp>
      <p:sp>
        <p:nvSpPr>
          <p:cNvPr id="2" name="Rectangle 1"/>
          <p:cNvSpPr/>
          <p:nvPr/>
        </p:nvSpPr>
        <p:spPr>
          <a:xfrm>
            <a:off x="412955" y="4614745"/>
            <a:ext cx="7086600" cy="1446550"/>
          </a:xfrm>
          <a:prstGeom prst="rect">
            <a:avLst/>
          </a:prstGeom>
        </p:spPr>
        <p:txBody>
          <a:bodyPr wrap="square">
            <a:spAutoFit/>
          </a:bodyPr>
          <a:lstStyle/>
          <a:p>
            <a:r>
              <a:rPr lang="en-US" sz="4400" b="1" dirty="0" smtClean="0">
                <a:solidFill>
                  <a:schemeClr val="bg1"/>
                </a:solidFill>
              </a:rPr>
              <a:t>Michael Richardson</a:t>
            </a:r>
          </a:p>
          <a:p>
            <a:r>
              <a:rPr lang="en-US" sz="4400" b="1" dirty="0" smtClean="0">
                <a:solidFill>
                  <a:srgbClr val="FFFF00"/>
                </a:solidFill>
              </a:rPr>
              <a:t>mike67@uw.edu</a:t>
            </a:r>
            <a:endParaRPr lang="en-US" sz="4400" b="1" dirty="0">
              <a:solidFill>
                <a:srgbClr val="FFFF00"/>
              </a:solidFill>
            </a:endParaRPr>
          </a:p>
        </p:txBody>
      </p:sp>
      <p:pic>
        <p:nvPicPr>
          <p:cNvPr id="4" name="Picture 3" descr="Man in wheelchair dialing phone"/>
          <p:cNvPicPr>
            <a:picLocks noChangeAspect="1"/>
          </p:cNvPicPr>
          <p:nvPr/>
        </p:nvPicPr>
        <p:blipFill>
          <a:blip r:embed="rId4"/>
          <a:stretch>
            <a:fillRect/>
          </a:stretch>
        </p:blipFill>
        <p:spPr>
          <a:xfrm>
            <a:off x="412955" y="1294501"/>
            <a:ext cx="4644471" cy="3107697"/>
          </a:xfrm>
          <a:prstGeom prst="rect">
            <a:avLst/>
          </a:prstGeom>
        </p:spPr>
      </p:pic>
      <p:pic>
        <p:nvPicPr>
          <p:cNvPr id="5" name="Picture 4" descr="Deaf woman using videophone"/>
          <p:cNvPicPr>
            <a:picLocks noChangeAspect="1"/>
          </p:cNvPicPr>
          <p:nvPr/>
        </p:nvPicPr>
        <p:blipFill>
          <a:blip r:embed="rId5"/>
          <a:stretch>
            <a:fillRect/>
          </a:stretch>
        </p:blipFill>
        <p:spPr>
          <a:xfrm>
            <a:off x="5223076" y="4038600"/>
            <a:ext cx="3581400" cy="2462213"/>
          </a:xfrm>
          <a:prstGeom prst="rect">
            <a:avLst/>
          </a:prstGeom>
        </p:spPr>
      </p:pic>
      <p:sp>
        <p:nvSpPr>
          <p:cNvPr id="3" name="Slide Number Placeholder 2"/>
          <p:cNvSpPr>
            <a:spLocks noGrp="1"/>
          </p:cNvSpPr>
          <p:nvPr>
            <p:ph type="sldNum" sz="quarter" idx="12"/>
          </p:nvPr>
        </p:nvSpPr>
        <p:spPr/>
        <p:txBody>
          <a:bodyPr/>
          <a:lstStyle/>
          <a:p>
            <a:fld id="{5EFB8B5A-A59D-46A1-A30E-E76D732BA22D}" type="slidenum">
              <a:rPr lang="en-US" smtClean="0"/>
              <a:t>40</a:t>
            </a:fld>
            <a:endParaRPr lang="en-US"/>
          </a:p>
        </p:txBody>
      </p:sp>
    </p:spTree>
    <p:extLst>
      <p:ext uri="{BB962C8B-B14F-4D97-AF65-F5344CB8AC3E}">
        <p14:creationId xmlns:p14="http://schemas.microsoft.com/office/powerpoint/2010/main" val="4097817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04800"/>
            <a:ext cx="8229600" cy="1143000"/>
          </a:xfrm>
        </p:spPr>
        <p:txBody>
          <a:bodyPr>
            <a:normAutofit/>
          </a:bodyPr>
          <a:lstStyle/>
          <a:p>
            <a:r>
              <a:rPr lang="en-US" altLang="en-US" sz="4800" i="0" dirty="0"/>
              <a:t>Congressional Purpose </a:t>
            </a:r>
            <a:r>
              <a:rPr lang="en-US" altLang="en-US" sz="4800" i="0" dirty="0" smtClean="0"/>
              <a:t>of ADA</a:t>
            </a:r>
            <a:endParaRPr lang="en-US" altLang="en-US" sz="4800" i="0" dirty="0"/>
          </a:p>
        </p:txBody>
      </p:sp>
      <p:sp>
        <p:nvSpPr>
          <p:cNvPr id="13315" name="Rectangle 3"/>
          <p:cNvSpPr>
            <a:spLocks noGrp="1" noChangeArrowheads="1"/>
          </p:cNvSpPr>
          <p:nvPr>
            <p:ph type="body" idx="1"/>
          </p:nvPr>
        </p:nvSpPr>
        <p:spPr>
          <a:xfrm>
            <a:off x="609600" y="1752600"/>
            <a:ext cx="8229600" cy="4525963"/>
          </a:xfrm>
        </p:spPr>
        <p:txBody>
          <a:bodyPr/>
          <a:lstStyle/>
          <a:p>
            <a:pPr>
              <a:buFont typeface="Wingdings" pitchFamily="2" charset="2"/>
              <a:buNone/>
            </a:pPr>
            <a:r>
              <a:rPr lang="en-US" altLang="en-US" sz="3600" i="0" dirty="0">
                <a:solidFill>
                  <a:srgbClr val="FFFF00"/>
                </a:solidFill>
              </a:rPr>
              <a:t>"The purpose of the ADA ... is to provide a clear and comprehensive national mandate to end discrimination against individuals with disabilities and to bring those individuals into the economic and social mainstream of American life." </a:t>
            </a:r>
            <a:endParaRPr lang="en-US" altLang="en-US" sz="3600" i="0" dirty="0" smtClean="0">
              <a:solidFill>
                <a:srgbClr val="FFFF00"/>
              </a:solidFill>
            </a:endParaRPr>
          </a:p>
          <a:p>
            <a:pPr>
              <a:buFont typeface="Wingdings" pitchFamily="2" charset="2"/>
              <a:buNone/>
            </a:pPr>
            <a:endParaRPr lang="en-US" altLang="en-US" sz="1100" i="0" dirty="0">
              <a:solidFill>
                <a:srgbClr val="FFFF00"/>
              </a:solidFill>
            </a:endParaRPr>
          </a:p>
          <a:p>
            <a:pPr>
              <a:buFont typeface="Wingdings" pitchFamily="2" charset="2"/>
              <a:buNone/>
            </a:pPr>
            <a:r>
              <a:rPr lang="en-US" altLang="en-US" i="0" dirty="0" smtClean="0">
                <a:solidFill>
                  <a:srgbClr val="FFFF00"/>
                </a:solidFill>
              </a:rPr>
              <a:t> - </a:t>
            </a:r>
            <a:r>
              <a:rPr lang="en-US" altLang="en-US" sz="4000" i="0" dirty="0" smtClean="0">
                <a:solidFill>
                  <a:srgbClr val="FFFF00"/>
                </a:solidFill>
              </a:rPr>
              <a:t>A CIVIL RIGHTS ACT!</a:t>
            </a:r>
            <a:endParaRPr lang="en-US" altLang="en-US" sz="4000" i="0" dirty="0">
              <a:solidFill>
                <a:srgbClr val="FFFF00"/>
              </a:solidFill>
            </a:endParaRPr>
          </a:p>
        </p:txBody>
      </p:sp>
      <p:sp>
        <p:nvSpPr>
          <p:cNvPr id="2" name="Slide Number Placeholder 1"/>
          <p:cNvSpPr>
            <a:spLocks noGrp="1"/>
          </p:cNvSpPr>
          <p:nvPr>
            <p:ph type="sldNum" sz="quarter" idx="12"/>
          </p:nvPr>
        </p:nvSpPr>
        <p:spPr/>
        <p:txBody>
          <a:bodyPr/>
          <a:lstStyle/>
          <a:p>
            <a:fld id="{5EFB8B5A-A59D-46A1-A30E-E76D732BA22D}" type="slidenum">
              <a:rPr lang="en-US" smtClean="0"/>
              <a:t>5</a:t>
            </a:fld>
            <a:endParaRPr lang="en-US"/>
          </a:p>
        </p:txBody>
      </p:sp>
    </p:spTree>
    <p:extLst>
      <p:ext uri="{BB962C8B-B14F-4D97-AF65-F5344CB8AC3E}">
        <p14:creationId xmlns:p14="http://schemas.microsoft.com/office/powerpoint/2010/main" val="1013316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a:xfrm>
            <a:off x="288059" y="304800"/>
            <a:ext cx="8763000" cy="838200"/>
          </a:xfrm>
          <a:effectLst/>
        </p:spPr>
        <p:txBody>
          <a:bodyPr>
            <a:normAutofit/>
          </a:bodyPr>
          <a:lstStyle/>
          <a:p>
            <a:pPr algn="l"/>
            <a:r>
              <a:rPr lang="en-US" b="1" i="0" dirty="0" smtClean="0"/>
              <a:t>Who and what does the ADA cover?</a:t>
            </a:r>
            <a:endParaRPr lang="en-US" b="1" i="0" dirty="0"/>
          </a:p>
        </p:txBody>
      </p:sp>
      <p:sp>
        <p:nvSpPr>
          <p:cNvPr id="1098755" name="Rectangle 3"/>
          <p:cNvSpPr>
            <a:spLocks noGrp="1" noChangeArrowheads="1"/>
          </p:cNvSpPr>
          <p:nvPr>
            <p:ph type="body" idx="1"/>
          </p:nvPr>
        </p:nvSpPr>
        <p:spPr>
          <a:xfrm>
            <a:off x="457200" y="1524000"/>
            <a:ext cx="8077200" cy="4724400"/>
          </a:xfrm>
        </p:spPr>
        <p:txBody>
          <a:bodyPr>
            <a:noAutofit/>
          </a:bodyPr>
          <a:lstStyle/>
          <a:p>
            <a:pPr marL="225425" indent="-225425"/>
            <a:r>
              <a:rPr lang="en-US" sz="4000" b="1" i="0" dirty="0" smtClean="0">
                <a:solidFill>
                  <a:srgbClr val="FFFF00"/>
                </a:solidFill>
              </a:rPr>
              <a:t>Title </a:t>
            </a:r>
            <a:r>
              <a:rPr lang="en-US" sz="4000" b="1" i="0" dirty="0">
                <a:solidFill>
                  <a:srgbClr val="FFFF00"/>
                </a:solidFill>
              </a:rPr>
              <a:t>I - Employment </a:t>
            </a:r>
          </a:p>
          <a:p>
            <a:pPr marL="225425" indent="-225425"/>
            <a:r>
              <a:rPr lang="en-US" sz="4000" b="1" i="0" dirty="0">
                <a:solidFill>
                  <a:srgbClr val="FFFF00"/>
                </a:solidFill>
              </a:rPr>
              <a:t>Title II - State and </a:t>
            </a:r>
            <a:r>
              <a:rPr lang="en-US" sz="4000" b="1" i="0" dirty="0" smtClean="0">
                <a:solidFill>
                  <a:srgbClr val="FFFF00"/>
                </a:solidFill>
              </a:rPr>
              <a:t>Local Governments and Transportation </a:t>
            </a:r>
            <a:endParaRPr lang="en-US" sz="4000" b="1" i="0" dirty="0">
              <a:solidFill>
                <a:srgbClr val="FFFF00"/>
              </a:solidFill>
            </a:endParaRPr>
          </a:p>
          <a:p>
            <a:pPr marL="225425" indent="-225425"/>
            <a:r>
              <a:rPr lang="en-US" sz="4000" b="1" i="0" dirty="0">
                <a:solidFill>
                  <a:srgbClr val="FFFF00"/>
                </a:solidFill>
              </a:rPr>
              <a:t>Title III - Public </a:t>
            </a:r>
            <a:r>
              <a:rPr lang="en-US" sz="4000" b="1" i="0" dirty="0" smtClean="0">
                <a:solidFill>
                  <a:srgbClr val="FFFF00"/>
                </a:solidFill>
              </a:rPr>
              <a:t>Accommodations (“Businesses”) </a:t>
            </a:r>
            <a:endParaRPr lang="en-US" sz="4000" b="1" i="0" dirty="0">
              <a:solidFill>
                <a:srgbClr val="FFFF00"/>
              </a:solidFill>
            </a:endParaRPr>
          </a:p>
          <a:p>
            <a:pPr marL="225425" indent="-225425"/>
            <a:r>
              <a:rPr lang="en-US" sz="4000" b="1" i="0" dirty="0">
                <a:solidFill>
                  <a:srgbClr val="FFFF00"/>
                </a:solidFill>
              </a:rPr>
              <a:t>Title IV - Telecommunications </a:t>
            </a:r>
          </a:p>
          <a:p>
            <a:pPr marL="225425" indent="-225425"/>
            <a:r>
              <a:rPr lang="en-US" sz="4000" b="1" i="0" dirty="0">
                <a:solidFill>
                  <a:srgbClr val="FFFF00"/>
                </a:solidFill>
              </a:rPr>
              <a:t>Title V - Miscellaneous </a:t>
            </a:r>
          </a:p>
        </p:txBody>
      </p:sp>
      <p:sp>
        <p:nvSpPr>
          <p:cNvPr id="2" name="Slide Number Placeholder 1"/>
          <p:cNvSpPr>
            <a:spLocks noGrp="1"/>
          </p:cNvSpPr>
          <p:nvPr>
            <p:ph type="sldNum" sz="quarter" idx="12"/>
          </p:nvPr>
        </p:nvSpPr>
        <p:spPr/>
        <p:txBody>
          <a:bodyPr/>
          <a:lstStyle/>
          <a:p>
            <a:fld id="{5EFB8B5A-A59D-46A1-A30E-E76D732BA22D}" type="slidenum">
              <a:rPr lang="en-US" smtClean="0"/>
              <a:t>6</a:t>
            </a:fld>
            <a:endParaRPr lang="en-US"/>
          </a:p>
        </p:txBody>
      </p:sp>
    </p:spTree>
    <p:extLst>
      <p:ext uri="{BB962C8B-B14F-4D97-AF65-F5344CB8AC3E}">
        <p14:creationId xmlns:p14="http://schemas.microsoft.com/office/powerpoint/2010/main" val="34721499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4000" b="1" i="0" dirty="0" smtClean="0"/>
              <a:t>Federal Disability </a:t>
            </a:r>
            <a:r>
              <a:rPr lang="en-US" altLang="en-US" sz="4000" i="0" dirty="0"/>
              <a:t>D</a:t>
            </a:r>
            <a:r>
              <a:rPr lang="en-US" altLang="en-US" sz="4000" b="1" i="0" dirty="0" smtClean="0"/>
              <a:t>iscrimination </a:t>
            </a:r>
            <a:r>
              <a:rPr lang="en-US" altLang="en-US" sz="4000" i="0" dirty="0"/>
              <a:t>L</a:t>
            </a:r>
            <a:r>
              <a:rPr lang="en-US" altLang="en-US" sz="4000" b="1" i="0" dirty="0" smtClean="0"/>
              <a:t>aws</a:t>
            </a:r>
          </a:p>
        </p:txBody>
      </p:sp>
      <p:sp>
        <p:nvSpPr>
          <p:cNvPr id="3" name="Content Placeholder 2"/>
          <p:cNvSpPr>
            <a:spLocks noGrp="1"/>
          </p:cNvSpPr>
          <p:nvPr>
            <p:ph idx="1"/>
          </p:nvPr>
        </p:nvSpPr>
        <p:spPr>
          <a:xfrm>
            <a:off x="533400" y="1295400"/>
            <a:ext cx="8229600" cy="5410200"/>
          </a:xfrm>
        </p:spPr>
        <p:txBody>
          <a:bodyPr>
            <a:normAutofit/>
          </a:bodyPr>
          <a:lstStyle/>
          <a:p>
            <a:pPr>
              <a:defRPr/>
            </a:pPr>
            <a:r>
              <a:rPr lang="en-US" sz="3000" i="0" u="sng" dirty="0" smtClean="0">
                <a:solidFill>
                  <a:srgbClr val="FFFF00"/>
                </a:solidFill>
              </a:rPr>
              <a:t>Title II of the Americans with Disabilities Act </a:t>
            </a:r>
            <a:r>
              <a:rPr lang="en-US" sz="3000" i="0" dirty="0" smtClean="0">
                <a:solidFill>
                  <a:srgbClr val="FFFF00"/>
                </a:solidFill>
              </a:rPr>
              <a:t>– applies to all public (state and local) healthcare providers.</a:t>
            </a:r>
          </a:p>
          <a:p>
            <a:pPr>
              <a:defRPr/>
            </a:pPr>
            <a:r>
              <a:rPr lang="en-US" sz="3000" i="0" u="sng" dirty="0" smtClean="0">
                <a:solidFill>
                  <a:srgbClr val="FFFF00"/>
                </a:solidFill>
              </a:rPr>
              <a:t>Title III of the Americans with Disabilities Act </a:t>
            </a:r>
            <a:r>
              <a:rPr lang="en-US" sz="3000" i="0" dirty="0" smtClean="0">
                <a:solidFill>
                  <a:srgbClr val="FFFF00"/>
                </a:solidFill>
              </a:rPr>
              <a:t>– applies to all private healthcare providers.</a:t>
            </a:r>
          </a:p>
          <a:p>
            <a:pPr>
              <a:defRPr/>
            </a:pPr>
            <a:r>
              <a:rPr lang="en-US" sz="3000" i="0" u="sng" dirty="0">
                <a:solidFill>
                  <a:srgbClr val="FFFF00"/>
                </a:solidFill>
              </a:rPr>
              <a:t>Section 504 of the Rehabilitation Act of 1973 </a:t>
            </a:r>
            <a:r>
              <a:rPr lang="en-US" sz="3000" i="0" dirty="0">
                <a:solidFill>
                  <a:srgbClr val="FFFF00"/>
                </a:solidFill>
              </a:rPr>
              <a:t>– applies to federal </a:t>
            </a:r>
            <a:r>
              <a:rPr lang="en-US" sz="3000" i="0" dirty="0" smtClean="0">
                <a:solidFill>
                  <a:srgbClr val="FFFF00"/>
                </a:solidFill>
              </a:rPr>
              <a:t>healthcare </a:t>
            </a:r>
            <a:r>
              <a:rPr lang="en-US" sz="3000" i="0" dirty="0">
                <a:solidFill>
                  <a:srgbClr val="FFFF00"/>
                </a:solidFill>
              </a:rPr>
              <a:t>services and facilities; and </a:t>
            </a:r>
            <a:r>
              <a:rPr lang="en-US" sz="3000" i="0" dirty="0" smtClean="0">
                <a:solidFill>
                  <a:srgbClr val="FFFF00"/>
                </a:solidFill>
              </a:rPr>
              <a:t>healthcare </a:t>
            </a:r>
            <a:r>
              <a:rPr lang="en-US" sz="3000" i="0" dirty="0">
                <a:solidFill>
                  <a:srgbClr val="FFFF00"/>
                </a:solidFill>
              </a:rPr>
              <a:t>providers who are also recipients of federal financial assistance, (such as federal Medicaid funds) or by federal research grants.  </a:t>
            </a:r>
            <a:endParaRPr lang="en-US" sz="2800" dirty="0" smtClean="0"/>
          </a:p>
          <a:p>
            <a:pPr marL="0" indent="0">
              <a:buFont typeface="Arial" charset="0"/>
              <a:buNone/>
              <a:defRPr/>
            </a:pPr>
            <a:endParaRPr lang="en-US" dirty="0"/>
          </a:p>
        </p:txBody>
      </p:sp>
      <p:sp>
        <p:nvSpPr>
          <p:cNvPr id="2" name="Slide Number Placeholder 1"/>
          <p:cNvSpPr>
            <a:spLocks noGrp="1"/>
          </p:cNvSpPr>
          <p:nvPr>
            <p:ph type="sldNum" sz="quarter" idx="12"/>
          </p:nvPr>
        </p:nvSpPr>
        <p:spPr/>
        <p:txBody>
          <a:bodyPr/>
          <a:lstStyle/>
          <a:p>
            <a:fld id="{5EFB8B5A-A59D-46A1-A30E-E76D732BA22D}" type="slidenum">
              <a:rPr lang="en-US" smtClean="0"/>
              <a:t>7</a:t>
            </a:fld>
            <a:endParaRPr lang="en-US"/>
          </a:p>
        </p:txBody>
      </p:sp>
    </p:spTree>
    <p:extLst>
      <p:ext uri="{BB962C8B-B14F-4D97-AF65-F5344CB8AC3E}">
        <p14:creationId xmlns:p14="http://schemas.microsoft.com/office/powerpoint/2010/main" val="74453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0" dirty="0" smtClean="0"/>
              <a:t>How does the ADA view “aging?”</a:t>
            </a:r>
            <a:endParaRPr lang="en-US" b="1" i="0" dirty="0"/>
          </a:p>
        </p:txBody>
      </p:sp>
      <p:sp>
        <p:nvSpPr>
          <p:cNvPr id="3" name="Content Placeholder 2"/>
          <p:cNvSpPr>
            <a:spLocks noGrp="1"/>
          </p:cNvSpPr>
          <p:nvPr>
            <p:ph idx="1"/>
          </p:nvPr>
        </p:nvSpPr>
        <p:spPr>
          <a:xfrm>
            <a:off x="457200" y="1417638"/>
            <a:ext cx="8229600" cy="5211762"/>
          </a:xfrm>
        </p:spPr>
        <p:txBody>
          <a:bodyPr>
            <a:normAutofit fontScale="85000" lnSpcReduction="10000"/>
          </a:bodyPr>
          <a:lstStyle/>
          <a:p>
            <a:pPr marL="0" indent="0">
              <a:spcAft>
                <a:spcPts val="1200"/>
              </a:spcAft>
              <a:buNone/>
            </a:pPr>
            <a:r>
              <a:rPr lang="en-US" sz="3800" i="0" dirty="0" smtClean="0">
                <a:solidFill>
                  <a:srgbClr val="FFFF00"/>
                </a:solidFill>
              </a:rPr>
              <a:t>Some age-related impairments will meet the ADA definition of disability, others will not.</a:t>
            </a:r>
          </a:p>
          <a:p>
            <a:pPr marL="0" indent="0">
              <a:buNone/>
            </a:pPr>
            <a:endParaRPr lang="en-US" sz="900" i="0" dirty="0">
              <a:solidFill>
                <a:srgbClr val="FFFF00"/>
              </a:solidFill>
            </a:endParaRPr>
          </a:p>
          <a:p>
            <a:pPr marL="0" indent="0">
              <a:spcAft>
                <a:spcPts val="600"/>
              </a:spcAft>
              <a:buNone/>
            </a:pPr>
            <a:r>
              <a:rPr lang="en-US" sz="3800" i="0" dirty="0" smtClean="0">
                <a:solidFill>
                  <a:srgbClr val="FFFF00"/>
                </a:solidFill>
              </a:rPr>
              <a:t>What makes a physical or mental impairment a disability under the ADA is that it:</a:t>
            </a:r>
          </a:p>
          <a:p>
            <a:pPr>
              <a:spcAft>
                <a:spcPts val="600"/>
              </a:spcAft>
            </a:pPr>
            <a:r>
              <a:rPr lang="en-US" sz="3800" i="0" dirty="0">
                <a:solidFill>
                  <a:srgbClr val="FFFF00"/>
                </a:solidFill>
              </a:rPr>
              <a:t>S</a:t>
            </a:r>
            <a:r>
              <a:rPr lang="en-US" sz="3800" i="0" dirty="0" smtClean="0">
                <a:solidFill>
                  <a:srgbClr val="FFFF00"/>
                </a:solidFill>
              </a:rPr>
              <a:t>ubstantially limits one or more major life activities, or</a:t>
            </a:r>
          </a:p>
          <a:p>
            <a:pPr>
              <a:spcAft>
                <a:spcPts val="600"/>
              </a:spcAft>
            </a:pPr>
            <a:r>
              <a:rPr lang="en-US" sz="3800" i="0" dirty="0">
                <a:solidFill>
                  <a:srgbClr val="FFFF00"/>
                </a:solidFill>
              </a:rPr>
              <a:t>T</a:t>
            </a:r>
            <a:r>
              <a:rPr lang="en-US" sz="3800" i="0" dirty="0" smtClean="0">
                <a:solidFill>
                  <a:srgbClr val="FFFF00"/>
                </a:solidFill>
              </a:rPr>
              <a:t>here is a record of such an impairment, or</a:t>
            </a:r>
          </a:p>
          <a:p>
            <a:pPr>
              <a:spcAft>
                <a:spcPts val="600"/>
              </a:spcAft>
            </a:pPr>
            <a:r>
              <a:rPr lang="en-US" sz="3800" i="0" dirty="0" smtClean="0">
                <a:solidFill>
                  <a:srgbClr val="FFFF00"/>
                </a:solidFill>
              </a:rPr>
              <a:t>The individual is regarded as having an impairment.</a:t>
            </a:r>
          </a:p>
          <a:p>
            <a:endParaRPr lang="en-US" sz="2600" b="1" dirty="0" smtClean="0">
              <a:solidFill>
                <a:srgbClr val="FFFF00"/>
              </a:solidFill>
            </a:endParaRPr>
          </a:p>
          <a:p>
            <a:pPr marL="0" indent="0">
              <a:buNone/>
            </a:pPr>
            <a:endParaRPr lang="en-US" sz="2600" b="1" dirty="0">
              <a:solidFill>
                <a:schemeClr val="bg1"/>
              </a:solidFill>
            </a:endParaRPr>
          </a:p>
        </p:txBody>
      </p:sp>
      <p:sp>
        <p:nvSpPr>
          <p:cNvPr id="4" name="Slide Number Placeholder 3"/>
          <p:cNvSpPr>
            <a:spLocks noGrp="1"/>
          </p:cNvSpPr>
          <p:nvPr>
            <p:ph type="sldNum" sz="quarter" idx="12"/>
          </p:nvPr>
        </p:nvSpPr>
        <p:spPr/>
        <p:txBody>
          <a:bodyPr/>
          <a:lstStyle/>
          <a:p>
            <a:fld id="{5EFB8B5A-A59D-46A1-A30E-E76D732BA22D}" type="slidenum">
              <a:rPr lang="en-US" smtClean="0"/>
              <a:t>8</a:t>
            </a:fld>
            <a:endParaRPr lang="en-US"/>
          </a:p>
        </p:txBody>
      </p:sp>
    </p:spTree>
    <p:extLst>
      <p:ext uri="{BB962C8B-B14F-4D97-AF65-F5344CB8AC3E}">
        <p14:creationId xmlns:p14="http://schemas.microsoft.com/office/powerpoint/2010/main" val="886447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en-US" altLang="en-US" sz="4200" b="1" i="0" dirty="0" smtClean="0"/>
              <a:t>Healthcare Providers under Title III</a:t>
            </a:r>
          </a:p>
        </p:txBody>
      </p:sp>
      <p:sp>
        <p:nvSpPr>
          <p:cNvPr id="9219" name="Content Placeholder 2"/>
          <p:cNvSpPr>
            <a:spLocks noGrp="1"/>
          </p:cNvSpPr>
          <p:nvPr>
            <p:ph idx="1"/>
          </p:nvPr>
        </p:nvSpPr>
        <p:spPr>
          <a:xfrm>
            <a:off x="457200" y="1447800"/>
            <a:ext cx="8229600" cy="5334000"/>
          </a:xfrm>
        </p:spPr>
        <p:txBody>
          <a:bodyPr>
            <a:normAutofit/>
          </a:bodyPr>
          <a:lstStyle/>
          <a:p>
            <a:pPr marL="0" indent="0" eaLnBrk="1" hangingPunct="1">
              <a:buFont typeface="Arial" charset="0"/>
              <a:buNone/>
            </a:pPr>
            <a:r>
              <a:rPr lang="en-US" altLang="en-US" sz="4200" i="0" dirty="0" smtClean="0">
                <a:solidFill>
                  <a:srgbClr val="FFFF00"/>
                </a:solidFill>
              </a:rPr>
              <a:t>Hospitals, nursing homes, psychiatric and psychological services, offices of private physicians, dentists, health maintenance organizations (HMOs), and health clinics are included among the healthcare providers covered by the ADA.</a:t>
            </a:r>
            <a:r>
              <a:rPr lang="en-US" altLang="en-US" sz="4000" b="0" i="0" dirty="0" smtClean="0">
                <a:solidFill>
                  <a:srgbClr val="FFFF00"/>
                </a:solidFill>
              </a:rPr>
              <a:t> </a:t>
            </a:r>
          </a:p>
        </p:txBody>
      </p:sp>
      <p:sp>
        <p:nvSpPr>
          <p:cNvPr id="2" name="Slide Number Placeholder 1"/>
          <p:cNvSpPr>
            <a:spLocks noGrp="1"/>
          </p:cNvSpPr>
          <p:nvPr>
            <p:ph type="sldNum" sz="quarter" idx="12"/>
          </p:nvPr>
        </p:nvSpPr>
        <p:spPr/>
        <p:txBody>
          <a:bodyPr/>
          <a:lstStyle/>
          <a:p>
            <a:fld id="{5EFB8B5A-A59D-46A1-A30E-E76D732BA22D}" type="slidenum">
              <a:rPr lang="en-US" smtClean="0"/>
              <a:t>9</a:t>
            </a:fld>
            <a:endParaRPr lang="en-US"/>
          </a:p>
        </p:txBody>
      </p:sp>
    </p:spTree>
    <p:extLst>
      <p:ext uri="{BB962C8B-B14F-4D97-AF65-F5344CB8AC3E}">
        <p14:creationId xmlns:p14="http://schemas.microsoft.com/office/powerpoint/2010/main" val="142252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9874</TotalTime>
  <Words>3167</Words>
  <Application>Microsoft Office PowerPoint</Application>
  <PresentationFormat>On-screen Show (4:3)</PresentationFormat>
  <Paragraphs>357</Paragraphs>
  <Slides>40</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Wingdings</vt:lpstr>
      <vt:lpstr>Office Theme</vt:lpstr>
      <vt:lpstr>Accessible Healthcare: Rights and Responsibilities under the Americans with Disabilities Act</vt:lpstr>
      <vt:lpstr>Learning Objectives</vt:lpstr>
      <vt:lpstr>PowerPoint Presentation</vt:lpstr>
      <vt:lpstr>Where are the ten regional ADA Centers located?</vt:lpstr>
      <vt:lpstr>Congressional Purpose of ADA</vt:lpstr>
      <vt:lpstr>Who and what does the ADA cover?</vt:lpstr>
      <vt:lpstr>Federal Disability Discrimination Laws</vt:lpstr>
      <vt:lpstr>How does the ADA view “aging?”</vt:lpstr>
      <vt:lpstr>Healthcare Providers under Title III</vt:lpstr>
      <vt:lpstr>Common Scenario</vt:lpstr>
      <vt:lpstr>Effective Communication</vt:lpstr>
      <vt:lpstr>Effective Communication</vt:lpstr>
      <vt:lpstr>Effective Communication</vt:lpstr>
      <vt:lpstr>Effective Communication: Who?</vt:lpstr>
      <vt:lpstr>Effective Communication</vt:lpstr>
      <vt:lpstr>People with Visual Impairments</vt:lpstr>
      <vt:lpstr>People with Visual Impairments</vt:lpstr>
      <vt:lpstr>Visual Impairments</vt:lpstr>
      <vt:lpstr>Communication - Print materials</vt:lpstr>
      <vt:lpstr>Common Scenario</vt:lpstr>
      <vt:lpstr>Common Scenario</vt:lpstr>
      <vt:lpstr>Cognitive Disabilities</vt:lpstr>
      <vt:lpstr>Cognitive Disabilities</vt:lpstr>
      <vt:lpstr>Auxiliary Aids and Services for Individuals who are Deaf of Hard of Hearing</vt:lpstr>
      <vt:lpstr>Communication - Simple situations</vt:lpstr>
      <vt:lpstr>Communication - Complex situations</vt:lpstr>
      <vt:lpstr>Communication Access Realtime Translation</vt:lpstr>
      <vt:lpstr>Communication Access Realtime Translation</vt:lpstr>
      <vt:lpstr>Communication Access Realtime Translation</vt:lpstr>
      <vt:lpstr>Undue Burden and Fundamental Alteration</vt:lpstr>
      <vt:lpstr>“But it Costs too Much!”</vt:lpstr>
      <vt:lpstr>PowerPoint Presentation</vt:lpstr>
      <vt:lpstr>PowerPoint Presentation</vt:lpstr>
      <vt:lpstr>PowerPoint Presentation</vt:lpstr>
      <vt:lpstr>PowerPoint Presentation</vt:lpstr>
      <vt:lpstr>Accessible Medical Diagnostic Equipment</vt:lpstr>
      <vt:lpstr>Accessible Medical Diagnostic Equipment</vt:lpstr>
      <vt:lpstr>Accessible Medical Diagnostic Equipment</vt:lpstr>
      <vt:lpstr>Resources</vt:lpstr>
      <vt:lpstr>Contact the ADA National Network</vt:lpstr>
    </vt:vector>
  </TitlesOfParts>
  <Company>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Overview</dc:title>
  <dc:creator>orcca</dc:creator>
  <cp:lastModifiedBy>Michael Richardson</cp:lastModifiedBy>
  <cp:revision>272</cp:revision>
  <cp:lastPrinted>2015-03-13T18:47:59Z</cp:lastPrinted>
  <dcterms:created xsi:type="dcterms:W3CDTF">2013-07-16T23:43:46Z</dcterms:created>
  <dcterms:modified xsi:type="dcterms:W3CDTF">2017-10-19T23:06:40Z</dcterms:modified>
</cp:coreProperties>
</file>