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3"/>
  </p:notesMasterIdLst>
  <p:handoutMasterIdLst>
    <p:handoutMasterId r:id="rId14"/>
  </p:handoutMasterIdLst>
  <p:sldIdLst>
    <p:sldId id="281" r:id="rId3"/>
    <p:sldId id="303" r:id="rId4"/>
    <p:sldId id="304" r:id="rId5"/>
    <p:sldId id="305" r:id="rId6"/>
    <p:sldId id="287" r:id="rId7"/>
    <p:sldId id="306" r:id="rId8"/>
    <p:sldId id="301" r:id="rId9"/>
    <p:sldId id="300" r:id="rId10"/>
    <p:sldId id="299" r:id="rId11"/>
    <p:sldId id="307" r:id="rId12"/>
  </p:sldIdLst>
  <p:sldSz cx="12188825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32" autoAdjust="0"/>
    <p:restoredTop sz="94660"/>
  </p:normalViewPr>
  <p:slideViewPr>
    <p:cSldViewPr>
      <p:cViewPr varScale="1">
        <p:scale>
          <a:sx n="89" d="100"/>
          <a:sy n="89" d="100"/>
        </p:scale>
        <p:origin x="1042" y="72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10/12/2017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10/12/2017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9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6612" y="6203951"/>
            <a:ext cx="6862462" cy="273049"/>
          </a:xfrm>
        </p:spPr>
        <p:txBody>
          <a:bodyPr/>
          <a:lstStyle/>
          <a:p>
            <a:r>
              <a:rPr lang="en-US" dirty="0" smtClean="0"/>
              <a:t>CHRIL-Collaborative on Health Reform and Independent Living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33012" y="6280151"/>
            <a:ext cx="990601" cy="273049"/>
          </a:xfrm>
        </p:spPr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612" y="3581400"/>
            <a:ext cx="8229600" cy="10668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8612" y="2209800"/>
            <a:ext cx="9144000" cy="990600"/>
          </a:xfrm>
        </p:spPr>
        <p:txBody>
          <a:bodyPr>
            <a:noAutofit/>
          </a:bodyPr>
          <a:lstStyle>
            <a:lvl1pPr algn="ctr">
              <a:defRPr sz="48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12" y="457200"/>
            <a:ext cx="914400" cy="41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2812" y="6172200"/>
            <a:ext cx="3276600" cy="350627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smtClean="0"/>
              <a:t>CHRIL-Collaborative on Health Reform and Independent Living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2" y="1371600"/>
            <a:ext cx="105156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buClr>
                <a:schemeClr val="accent2"/>
              </a:buCl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457200"/>
            <a:ext cx="929640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12" y="457200"/>
            <a:ext cx="914400" cy="41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2150" y="6280151"/>
            <a:ext cx="6862462" cy="273049"/>
          </a:xfrm>
        </p:spPr>
        <p:txBody>
          <a:bodyPr/>
          <a:lstStyle/>
          <a:p>
            <a:r>
              <a:rPr lang="en-US" smtClean="0"/>
              <a:t>CHRIL-Collaborative on Health Reform and Independent Living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33012" y="6280151"/>
            <a:ext cx="990601" cy="273049"/>
          </a:xfrm>
        </p:spPr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327151"/>
            <a:ext cx="4648201" cy="469264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2" y="1327151"/>
            <a:ext cx="4645152" cy="469264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381000"/>
            <a:ext cx="960120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12" y="457200"/>
            <a:ext cx="914400" cy="41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CHRIL-Collaborative on Health Reform and Independent Living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12" y="457200"/>
            <a:ext cx="914400" cy="41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CHRIL-Collaborative on Health Reform and Independent Living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457200"/>
            <a:ext cx="9601200" cy="80782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12" y="457200"/>
            <a:ext cx="914400" cy="41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CHRIL-Collaborative on Health Reform and Independent Living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12" y="457200"/>
            <a:ext cx="914400" cy="41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CHRIL-Collaborative on Health Reform and Independent Living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jkennedy@wsu.edu" TargetMode="External"/><Relationship Id="rId2" Type="http://schemas.openxmlformats.org/officeDocument/2006/relationships/hyperlink" Target="http://www.chril.ilru.org/train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jkennedy@wsu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1371600"/>
            <a:ext cx="9144000" cy="990600"/>
          </a:xfrm>
        </p:spPr>
        <p:txBody>
          <a:bodyPr>
            <a:noAutofit/>
          </a:bodyPr>
          <a:lstStyle/>
          <a:p>
            <a:r>
              <a:rPr lang="en-US" sz="3599" dirty="0" smtClean="0"/>
              <a:t>10/22/17 APRIL Health Policy Forum</a:t>
            </a:r>
            <a:endParaRPr lang="en-US" sz="359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2" y="2743200"/>
            <a:ext cx="9906000" cy="365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x-none" dirty="0"/>
              <a:t>Collaborative on Health Reform and Independent </a:t>
            </a:r>
            <a:r>
              <a:rPr lang="x-none" dirty="0" smtClean="0"/>
              <a:t>Living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Disability </a:t>
            </a:r>
            <a:r>
              <a:rPr lang="en-US" dirty="0"/>
              <a:t>and Rehabilitation Research Project: 90DP0075-01-00 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sz="2000" i="1" dirty="0" smtClean="0"/>
          </a:p>
          <a:p>
            <a:pPr>
              <a:lnSpc>
                <a:spcPct val="100000"/>
              </a:lnSpc>
            </a:pPr>
            <a:endParaRPr lang="en-US" sz="2000" i="1" dirty="0"/>
          </a:p>
          <a:p>
            <a:pPr>
              <a:lnSpc>
                <a:spcPct val="100000"/>
              </a:lnSpc>
            </a:pPr>
            <a:endParaRPr lang="en-US" sz="2000" i="1" dirty="0" smtClean="0"/>
          </a:p>
          <a:p>
            <a:pPr>
              <a:lnSpc>
                <a:spcPct val="100000"/>
              </a:lnSpc>
            </a:pPr>
            <a:endParaRPr lang="en-US" sz="2000" i="1" dirty="0"/>
          </a:p>
          <a:p>
            <a:pPr>
              <a:lnSpc>
                <a:spcPct val="100000"/>
              </a:lnSpc>
            </a:pPr>
            <a:r>
              <a:rPr lang="en-US" sz="2000" i="1" dirty="0" smtClean="0"/>
              <a:t>A five year grant program funded by </a:t>
            </a:r>
            <a:r>
              <a:rPr lang="en-US" sz="2000" i="1" dirty="0"/>
              <a:t>t</a:t>
            </a:r>
            <a:r>
              <a:rPr lang="en-US" sz="2000" i="1" dirty="0" smtClean="0"/>
              <a:t>he </a:t>
            </a:r>
            <a:r>
              <a:rPr lang="en-US" sz="2000" i="1" dirty="0"/>
              <a:t>National Institute on Disability, Independent Living and Rehabilitation Research (NIDILRR) is a Center within the Administration for Community Living (ACL), US Department of Health and Human Services (HHS).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6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2412" y="661555"/>
            <a:ext cx="92964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 Contact Information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hlinkClick r:id=""/>
            </a:endParaRPr>
          </a:p>
          <a:p>
            <a:r>
              <a:rPr lang="en-US" sz="2800" dirty="0" smtClean="0">
                <a:hlinkClick r:id=""/>
              </a:rPr>
              <a:t>www.chril.org</a:t>
            </a:r>
            <a:endParaRPr lang="en-US" sz="2800" dirty="0"/>
          </a:p>
          <a:p>
            <a:r>
              <a:rPr lang="en-US" sz="2800" dirty="0" smtClean="0"/>
              <a:t>Twitter.com/</a:t>
            </a:r>
            <a:r>
              <a:rPr lang="en-US" sz="2800" dirty="0" err="1" smtClean="0"/>
              <a:t>reform_ability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b="1" u="sng" dirty="0" smtClean="0"/>
              <a:t>Disability </a:t>
            </a:r>
            <a:r>
              <a:rPr lang="en-US" sz="2800" b="1" u="sng" dirty="0"/>
              <a:t>and Health Insurance Online Self-Paced Tutorial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279082" lvl="1" indent="0">
              <a:buNone/>
            </a:pPr>
            <a:r>
              <a:rPr lang="en-US" sz="2800" dirty="0" smtClean="0"/>
              <a:t>(</a:t>
            </a:r>
            <a:r>
              <a:rPr lang="en-US" sz="2800" dirty="0"/>
              <a:t>or </a:t>
            </a:r>
            <a:r>
              <a:rPr lang="en-US" sz="2800" dirty="0">
                <a:hlinkClick r:id="rId2"/>
              </a:rPr>
              <a:t>http://www.chril.ilru.org/training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smtClean="0">
                <a:hlinkClick r:id="rId3"/>
              </a:rPr>
              <a:t>jjkennedy@wsu.edu</a:t>
            </a:r>
            <a:r>
              <a:rPr lang="en-US" sz="2800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8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3133" y="1143000"/>
            <a:ext cx="9296400" cy="1074527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Collaborative on Health Reform and Independent Living (CHRIL)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3533" y="2819400"/>
            <a:ext cx="10515600" cy="31242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Objective</a:t>
            </a:r>
            <a:r>
              <a:rPr lang="en-US" sz="2800" dirty="0" smtClean="0"/>
              <a:t>: To discover and share essential information </a:t>
            </a:r>
            <a:r>
              <a:rPr lang="en-US" sz="2800" dirty="0"/>
              <a:t>about how health reforms </a:t>
            </a:r>
            <a:r>
              <a:rPr lang="en-US" sz="2800" dirty="0" smtClean="0"/>
              <a:t>affect working-age </a:t>
            </a:r>
            <a:r>
              <a:rPr lang="en-US" sz="2800" dirty="0"/>
              <a:t>adults with disabilities</a:t>
            </a:r>
            <a:r>
              <a:rPr lang="en-US" sz="28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7030A0"/>
                </a:solidFill>
              </a:rPr>
              <a:t>We </a:t>
            </a:r>
            <a:r>
              <a:rPr lang="en-US" sz="2800" dirty="0">
                <a:solidFill>
                  <a:srgbClr val="7030A0"/>
                </a:solidFill>
              </a:rPr>
              <a:t>need your help in developing research and </a:t>
            </a:r>
            <a:r>
              <a:rPr lang="en-US" sz="2800" dirty="0" smtClean="0">
                <a:solidFill>
                  <a:srgbClr val="7030A0"/>
                </a:solidFill>
              </a:rPr>
              <a:t>Knowledge Translation </a:t>
            </a:r>
            <a:r>
              <a:rPr lang="en-US" sz="2800" dirty="0">
                <a:solidFill>
                  <a:srgbClr val="7030A0"/>
                </a:solidFill>
              </a:rPr>
              <a:t>products that fully meet this objective.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9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2812" y="1905000"/>
            <a:ext cx="10515600" cy="4648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Washington </a:t>
            </a:r>
            <a:r>
              <a:rPr lang="en-US" sz="2800" dirty="0"/>
              <a:t>State University (WSU) 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University of Kansas (KU)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George Mason University (GMU)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Independent Living Research Utilization (ILRU) at </a:t>
            </a:r>
            <a:r>
              <a:rPr lang="en-US" sz="2800" dirty="0" smtClean="0"/>
              <a:t>TIRR </a:t>
            </a:r>
            <a:r>
              <a:rPr lang="en-US" sz="2800" dirty="0"/>
              <a:t>Memorial </a:t>
            </a:r>
            <a:r>
              <a:rPr lang="en-US" sz="2800" dirty="0" smtClean="0"/>
              <a:t>Hermann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CHRIL Institutional </a:t>
            </a:r>
            <a:r>
              <a:rPr lang="en-US" sz="3600" dirty="0" smtClean="0"/>
              <a:t>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83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2412" y="609600"/>
            <a:ext cx="92964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CHRIL Strategic Partners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1412" y="1981200"/>
            <a:ext cx="10515600" cy="4648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National Council on Independent Living (NCIL)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American </a:t>
            </a:r>
            <a:r>
              <a:rPr lang="en-US" sz="2800" dirty="0"/>
              <a:t>Association on Health and Disability (AAHD)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Association </a:t>
            </a:r>
            <a:r>
              <a:rPr lang="en-US" sz="2800" dirty="0"/>
              <a:t>of Programs for Rural Independent Living (APRIL)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Disability </a:t>
            </a:r>
            <a:r>
              <a:rPr lang="en-US" sz="2800" dirty="0"/>
              <a:t>Research Interest Group (DRIG) of </a:t>
            </a:r>
            <a:r>
              <a:rPr lang="en-US" sz="2800" dirty="0" smtClean="0"/>
              <a:t>AcademyHealth 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 smtClean="0"/>
              <a:t>Urban Institute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533400"/>
            <a:ext cx="9296400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The importance of health insurance for working-age adults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1676400"/>
            <a:ext cx="10363200" cy="4419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dirty="0" smtClean="0"/>
              <a:t>Approximately </a:t>
            </a:r>
            <a:r>
              <a:rPr lang="en-US" sz="2500" dirty="0"/>
              <a:t>23.6 million working-age adults (11.6% of the U.S. population) in 2016 need assistance with daily activities, are limited or unable to work, have difficulty walking and/or remembering, or receive federal disability </a:t>
            </a:r>
            <a:r>
              <a:rPr lang="en-US" sz="2500" dirty="0" smtClean="0"/>
              <a:t>benefits.</a:t>
            </a:r>
          </a:p>
          <a:p>
            <a:pPr>
              <a:lnSpc>
                <a:spcPct val="100000"/>
              </a:lnSpc>
            </a:pPr>
            <a:r>
              <a:rPr lang="en-US" sz="2500" dirty="0" smtClean="0"/>
              <a:t>Compared </a:t>
            </a:r>
            <a:r>
              <a:rPr lang="en-US" sz="2500" dirty="0"/>
              <a:t>to people without disabilities, this population is much more likely to be in fair or poor </a:t>
            </a:r>
            <a:r>
              <a:rPr lang="en-US" sz="2500" dirty="0" smtClean="0"/>
              <a:t>health </a:t>
            </a:r>
            <a:r>
              <a:rPr lang="en-US" sz="2500" dirty="0"/>
              <a:t>and to report multiple co-morbid health </a:t>
            </a:r>
            <a:r>
              <a:rPr lang="en-US" sz="2500" dirty="0" smtClean="0"/>
              <a:t>conditions. They </a:t>
            </a:r>
            <a:r>
              <a:rPr lang="en-US" sz="2500" dirty="0"/>
              <a:t>are at higher risk of delaying or skipping needed medical care due to </a:t>
            </a:r>
            <a:r>
              <a:rPr lang="en-US" sz="2500" dirty="0" smtClean="0"/>
              <a:t>cost.</a:t>
            </a:r>
          </a:p>
          <a:p>
            <a:pPr>
              <a:lnSpc>
                <a:spcPct val="100000"/>
              </a:lnSpc>
            </a:pPr>
            <a:r>
              <a:rPr lang="en-US" sz="2500" dirty="0" smtClean="0"/>
              <a:t>Average healthcare expenditures for adults with disabilities are 4 to 5 times higher than those without disabilities.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3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3812" y="609600"/>
            <a:ext cx="92964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CHRIL Research Projects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5212" y="1711171"/>
            <a:ext cx="10515600" cy="423242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Information </a:t>
            </a:r>
            <a:r>
              <a:rPr lang="en-US" sz="2800" dirty="0" smtClean="0"/>
              <a:t>needs of Centers </a:t>
            </a:r>
            <a:r>
              <a:rPr lang="en-US" sz="2800" dirty="0"/>
              <a:t>for Independent </a:t>
            </a:r>
            <a:r>
              <a:rPr lang="en-US" sz="2800" dirty="0" smtClean="0"/>
              <a:t>Living</a:t>
            </a:r>
          </a:p>
          <a:p>
            <a:r>
              <a:rPr lang="en-US" sz="2800" dirty="0" smtClean="0"/>
              <a:t>Health reform and health insurance experiences of people with disabilities (interviews and surveys)</a:t>
            </a:r>
            <a:endParaRPr lang="en-US" sz="2800" dirty="0"/>
          </a:p>
          <a:p>
            <a:r>
              <a:rPr lang="en-US" sz="2800" dirty="0" smtClean="0"/>
              <a:t>Effect of reforms on coverage, costs, access and employment (secondary analysis of national surveys)</a:t>
            </a:r>
            <a:endParaRPr lang="en-US" sz="2800" dirty="0"/>
          </a:p>
          <a:p>
            <a:r>
              <a:rPr lang="en-US" sz="2800" dirty="0" smtClean="0"/>
              <a:t>Knowledge translation activities (training and </a:t>
            </a:r>
            <a:r>
              <a:rPr lang="en-US" sz="2800" dirty="0"/>
              <a:t>technical </a:t>
            </a:r>
            <a:r>
              <a:rPr lang="en-US" sz="2800" dirty="0" smtClean="0"/>
              <a:t>assistance)</a:t>
            </a: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1012" y="457200"/>
            <a:ext cx="9296400" cy="685800"/>
          </a:xfrm>
        </p:spPr>
        <p:txBody>
          <a:bodyPr/>
          <a:lstStyle/>
          <a:p>
            <a:r>
              <a:rPr lang="en-US" dirty="0" smtClean="0"/>
              <a:t>Discussion guidelines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1412" y="1524000"/>
            <a:ext cx="102108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This is a semi-structured policy forum – we want to keep things informal, but cover as many points as we can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We are interested in your perspectives as a systems advocate or service provider, not your personal political opinions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Try to be focused and concise with your comments, we want to hear from as many people as possible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If you don’t get a chance to say everything you wanted, fill out the evaluation and comment card – we will stick around to provide assistance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If you think of something else, contact us directly; </a:t>
            </a:r>
            <a:r>
              <a:rPr lang="en-US" dirty="0" smtClean="0">
                <a:hlinkClick r:id="rId2"/>
              </a:rPr>
              <a:t>jjkennedy@wsu.edu</a:t>
            </a:r>
            <a:r>
              <a:rPr lang="en-US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15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1012" y="457200"/>
            <a:ext cx="9296400" cy="685800"/>
          </a:xfrm>
        </p:spPr>
        <p:txBody>
          <a:bodyPr/>
          <a:lstStyle/>
          <a:p>
            <a:r>
              <a:rPr lang="en-US" dirty="0" smtClean="0"/>
              <a:t>Key discussion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7612" y="1524000"/>
            <a:ext cx="10058400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Does your local disability organization provide health insurance enrollment assistance?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Does it engage in local or state health policy?</a:t>
            </a:r>
          </a:p>
          <a:p>
            <a:pPr>
              <a:lnSpc>
                <a:spcPct val="100000"/>
              </a:lnSpc>
            </a:pPr>
            <a:r>
              <a:rPr lang="en-US" dirty="0"/>
              <a:t>What are the special issues do you </a:t>
            </a:r>
            <a:r>
              <a:rPr lang="en-US" dirty="0" smtClean="0"/>
              <a:t>or your community face </a:t>
            </a:r>
            <a:r>
              <a:rPr lang="en-US" dirty="0"/>
              <a:t>with regard to health insurance coverage and healthcare access?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What are your unmet information, training and technical assistance </a:t>
            </a:r>
            <a:r>
              <a:rPr lang="en-US" dirty="0"/>
              <a:t>in the health </a:t>
            </a:r>
            <a:r>
              <a:rPr lang="en-US" dirty="0" smtClean="0"/>
              <a:t>insurance </a:t>
            </a:r>
            <a:r>
              <a:rPr lang="en-US" dirty="0"/>
              <a:t>area</a:t>
            </a:r>
            <a:r>
              <a:rPr lang="en-US" dirty="0" smtClean="0"/>
              <a:t>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How can we help?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2412" y="487573"/>
            <a:ext cx="92964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Some previously identified policy concerns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9012" y="1394513"/>
            <a:ext cx="10515600" cy="495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Access to health services in rural communities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Health insurance coverage for young adults with disabilities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Costs of insurance premiums and co-pays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Coverage gaps – durable medical equipment, personal assistance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Intersectionality and health – cumulative impact of disability, gender, race, ethnicity, sexual orientation, religious beliefs, and social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86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template" id="{937EFE6A-8CE5-4A5C-8AD7-E2948927A036}" vid="{D6F8E6E7-0932-4929-AF45-A0C96E4D3BC0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A80C33-DBF0-414D-A0CF-0F4E51886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0</TotalTime>
  <Words>602</Words>
  <Application>Microsoft Office PowerPoint</Application>
  <PresentationFormat>Custom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굴림</vt:lpstr>
      <vt:lpstr>Vertical and Horizontal design template</vt:lpstr>
      <vt:lpstr>10/22/17 APRIL Health Policy Forum</vt:lpstr>
      <vt:lpstr>The Collaborative on Health Reform and Independent Living (CHRIL)</vt:lpstr>
      <vt:lpstr>CHRIL Institutional Members</vt:lpstr>
      <vt:lpstr>CHRIL Strategic Partners</vt:lpstr>
      <vt:lpstr>The importance of health insurance for working-age adults with disabilities</vt:lpstr>
      <vt:lpstr>CHRIL Research Projects</vt:lpstr>
      <vt:lpstr>Discussion guidelines</vt:lpstr>
      <vt:lpstr>Key discussion questions</vt:lpstr>
      <vt:lpstr>Some previously identified policy concerns</vt:lpstr>
      <vt:lpstr> Contact Information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2016-04-13T11:43:47Z</dcterms:created>
  <dcterms:modified xsi:type="dcterms:W3CDTF">2017-10-12T17:45:18Z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TC034606069991</vt:lpwstr>
  </property>
</Properties>
</file>