
<file path=[Content_Types].xml><?xml version="1.0" encoding="utf-8"?>
<Types xmlns="http://schemas.openxmlformats.org/package/2006/content-types">
  <Default Extension="gif" ContentType="vide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57" r:id="rId4"/>
    <p:sldId id="258" r:id="rId5"/>
    <p:sldId id="259" r:id="rId6"/>
    <p:sldId id="260" r:id="rId7"/>
    <p:sldId id="261" r:id="rId8"/>
    <p:sldId id="265" r:id="rId9"/>
    <p:sldId id="262" r:id="rId10"/>
    <p:sldId id="270" r:id="rId11"/>
    <p:sldId id="264" r:id="rId12"/>
    <p:sldId id="271" r:id="rId13"/>
    <p:sldId id="266"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92" autoAdjust="0"/>
  </p:normalViewPr>
  <p:slideViewPr>
    <p:cSldViewPr snapToGrid="0">
      <p:cViewPr varScale="1">
        <p:scale>
          <a:sx n="81" d="100"/>
          <a:sy n="81" d="100"/>
        </p:scale>
        <p:origin x="126" y="720"/>
      </p:cViewPr>
      <p:guideLst/>
    </p:cSldViewPr>
  </p:slideViewPr>
  <p:outlineViewPr>
    <p:cViewPr>
      <p:scale>
        <a:sx n="33" d="100"/>
        <a:sy n="33" d="100"/>
      </p:scale>
      <p:origin x="0" y="-69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62E21-CEEF-4CCA-93F9-C39EAD93E2A8}"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AF125-29E2-4303-8AAA-F62DAF522A65}" type="slidenum">
              <a:rPr lang="en-US" smtClean="0"/>
              <a:t>‹#›</a:t>
            </a:fld>
            <a:endParaRPr lang="en-US"/>
          </a:p>
        </p:txBody>
      </p:sp>
    </p:spTree>
    <p:extLst>
      <p:ext uri="{BB962C8B-B14F-4D97-AF65-F5344CB8AC3E}">
        <p14:creationId xmlns:p14="http://schemas.microsoft.com/office/powerpoint/2010/main" val="371739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video graphic illustrates the change in weekly COVID 19 cases in CMS Nursing facilities, by county, over a period of 10 weeks from July 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September 19</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2021. Counties are shaded from white, to light orange, to red, on a scale from 0 to 797. White or light orange counties have fewer cases and red counties have more cases. Counties for which we don’t have data or where there are no nursing facilities are shaded grey. The first map represents the week of July 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 majority of counties across the US are white or light orange, with zero or 1 cases. Over time clusters of counties all across the country grow progressively darker until the final week of Sept 13</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shows considerably more of the country in darker red, with red counties in every state and some counties reaching levels up to 797 new weekly cases. Over the course of these ten weeks a total of 36,535 new cases were reported in nursing facilities across the country. </a:t>
            </a:r>
          </a:p>
          <a:p>
            <a:endParaRPr lang="en-US" dirty="0"/>
          </a:p>
        </p:txBody>
      </p:sp>
      <p:sp>
        <p:nvSpPr>
          <p:cNvPr id="4" name="Slide Number Placeholder 3"/>
          <p:cNvSpPr>
            <a:spLocks noGrp="1"/>
          </p:cNvSpPr>
          <p:nvPr>
            <p:ph type="sldNum" sz="quarter" idx="5"/>
          </p:nvPr>
        </p:nvSpPr>
        <p:spPr/>
        <p:txBody>
          <a:bodyPr/>
          <a:lstStyle/>
          <a:p>
            <a:fld id="{A73AF125-29E2-4303-8AAA-F62DAF522A65}" type="slidenum">
              <a:rPr lang="en-US" smtClean="0"/>
              <a:t>9</a:t>
            </a:fld>
            <a:endParaRPr lang="en-US"/>
          </a:p>
        </p:txBody>
      </p:sp>
    </p:spTree>
    <p:extLst>
      <p:ext uri="{BB962C8B-B14F-4D97-AF65-F5344CB8AC3E}">
        <p14:creationId xmlns:p14="http://schemas.microsoft.com/office/powerpoint/2010/main" val="119754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video graphic illustrates the change in weekly COVID 19 deaths in CMS Nursing facilities, by county, over a period of 10 weeks from July 5</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September 19</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2021. Counties are shaded from white, to light orange, to red, on a scale from 0 to 59. White or light orange counties have fewer deaths and red counties have more deaths. Counties for which we don’t have data or where there are no nursing facilities are shaded grey. The first map represents the week of July 5</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 vast majority of counties across the US are white or light orange, with zero or 1 cases. Over time clusters of counties across the country grow progressively darker until the final week of Sept 13</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shows considerably more of the country in darker red, with red counties in every state and some counties reaching levels up to 59 new weekly deaths.  Over the course of these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twn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A73AF125-29E2-4303-8AAA-F62DAF522A65}" type="slidenum">
              <a:rPr lang="en-US" smtClean="0"/>
              <a:t>10</a:t>
            </a:fld>
            <a:endParaRPr lang="en-US"/>
          </a:p>
        </p:txBody>
      </p:sp>
    </p:spTree>
    <p:extLst>
      <p:ext uri="{BB962C8B-B14F-4D97-AF65-F5344CB8AC3E}">
        <p14:creationId xmlns:p14="http://schemas.microsoft.com/office/powerpoint/2010/main" val="137838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video graphic of a map of Pennsylvania counties showing the increasing numbers of COVID-19 cases in nursing facilities across the state. Starting the week of  April 26th a majority of  counties are white or light pink, indicating zero or few new cases with some counties in the Southeastern part of the sate reporting more cases (29-88 cases). As the weeks pass increasing numbers of counties across the state report increasing numbers of cases. By August 14th substantially more counties report cases in the highest category (29-88) cases.</a:t>
            </a:r>
          </a:p>
        </p:txBody>
      </p:sp>
      <p:sp>
        <p:nvSpPr>
          <p:cNvPr id="4" name="Slide Number Placeholder 3"/>
          <p:cNvSpPr>
            <a:spLocks noGrp="1"/>
          </p:cNvSpPr>
          <p:nvPr>
            <p:ph type="sldNum" sz="quarter" idx="5"/>
          </p:nvPr>
        </p:nvSpPr>
        <p:spPr/>
        <p:txBody>
          <a:bodyPr/>
          <a:lstStyle/>
          <a:p>
            <a:fld id="{A73AF125-29E2-4303-8AAA-F62DAF522A65}" type="slidenum">
              <a:rPr lang="en-US" smtClean="0"/>
              <a:t>11</a:t>
            </a:fld>
            <a:endParaRPr lang="en-US"/>
          </a:p>
        </p:txBody>
      </p:sp>
    </p:spTree>
    <p:extLst>
      <p:ext uri="{BB962C8B-B14F-4D97-AF65-F5344CB8AC3E}">
        <p14:creationId xmlns:p14="http://schemas.microsoft.com/office/powerpoint/2010/main" val="4800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graphic map of Colorado counties showing the increase in cases of COVID 19  in CMS funded nursing homes over ten weeks, from June13th to August 28</a:t>
            </a:r>
            <a:r>
              <a:rPr lang="en-US" baseline="30000" dirty="0"/>
              <a:t>th</a:t>
            </a:r>
            <a:r>
              <a:rPr lang="en-US" dirty="0"/>
              <a:t> cases increase across counties steadily across the weeks. Over these eleven weeks there are a total of 349 new COVID cases in nursing facilities in Colorado. </a:t>
            </a:r>
            <a:endParaRPr lang="en-US" baseline="30000" dirty="0"/>
          </a:p>
        </p:txBody>
      </p:sp>
      <p:sp>
        <p:nvSpPr>
          <p:cNvPr id="4" name="Slide Number Placeholder 3"/>
          <p:cNvSpPr>
            <a:spLocks noGrp="1"/>
          </p:cNvSpPr>
          <p:nvPr>
            <p:ph type="sldNum" sz="quarter" idx="5"/>
          </p:nvPr>
        </p:nvSpPr>
        <p:spPr/>
        <p:txBody>
          <a:bodyPr/>
          <a:lstStyle/>
          <a:p>
            <a:fld id="{A73AF125-29E2-4303-8AAA-F62DAF522A65}" type="slidenum">
              <a:rPr lang="en-US" smtClean="0"/>
              <a:t>12</a:t>
            </a:fld>
            <a:endParaRPr lang="en-US"/>
          </a:p>
        </p:txBody>
      </p:sp>
    </p:spTree>
    <p:extLst>
      <p:ext uri="{BB962C8B-B14F-4D97-AF65-F5344CB8AC3E}">
        <p14:creationId xmlns:p14="http://schemas.microsoft.com/office/powerpoint/2010/main" val="360874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3AF125-29E2-4303-8AAA-F62DAF522A65}" type="slidenum">
              <a:rPr lang="en-US" smtClean="0"/>
              <a:t>14</a:t>
            </a:fld>
            <a:endParaRPr lang="en-US"/>
          </a:p>
        </p:txBody>
      </p:sp>
    </p:spTree>
    <p:extLst>
      <p:ext uri="{BB962C8B-B14F-4D97-AF65-F5344CB8AC3E}">
        <p14:creationId xmlns:p14="http://schemas.microsoft.com/office/powerpoint/2010/main" val="31528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99EC5-D944-4911-A093-08C7A0FA1337}"/>
              </a:ext>
            </a:extLst>
          </p:cNvPr>
          <p:cNvSpPr>
            <a:spLocks noGrp="1"/>
          </p:cNvSpPr>
          <p:nvPr>
            <p:ph type="ctrTitle"/>
          </p:nvPr>
        </p:nvSpPr>
        <p:spPr>
          <a:xfrm>
            <a:off x="1524000" y="1122363"/>
            <a:ext cx="9144000" cy="2387600"/>
          </a:xfrm>
        </p:spPr>
        <p:txBody>
          <a:bodyPr anchor="b"/>
          <a:lstStyle>
            <a:lvl1pPr algn="ctr">
              <a:defRPr sz="6000">
                <a:latin typeface="Aharoni" panose="020B0604020202020204" pitchFamily="2" charset="-79"/>
                <a:cs typeface="Aharoni" panose="020B0604020202020204" pitchFamily="2" charset="-79"/>
              </a:defRPr>
            </a:lvl1pPr>
          </a:lstStyle>
          <a:p>
            <a:r>
              <a:rPr lang="en-US" dirty="0"/>
              <a:t>Click to edit Master title style</a:t>
            </a:r>
          </a:p>
        </p:txBody>
      </p:sp>
      <p:sp>
        <p:nvSpPr>
          <p:cNvPr id="3" name="Subtitle 2">
            <a:extLst>
              <a:ext uri="{FF2B5EF4-FFF2-40B4-BE49-F238E27FC236}">
                <a16:creationId xmlns:a16="http://schemas.microsoft.com/office/drawing/2014/main" id="{E4B8BAD3-F274-4F92-B803-472E52AAB6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BEEDA36-32FB-4D05-AA8E-0A7BCD0DFAA3}"/>
              </a:ext>
            </a:extLst>
          </p:cNvPr>
          <p:cNvSpPr>
            <a:spLocks noGrp="1"/>
          </p:cNvSpPr>
          <p:nvPr>
            <p:ph type="dt" sz="half" idx="10"/>
          </p:nvPr>
        </p:nvSpPr>
        <p:spPr/>
        <p:txBody>
          <a:bodyPr/>
          <a:lstStyle/>
          <a:p>
            <a:fld id="{8ACEABB0-0638-434F-8BD8-48575A3C4C85}" type="datetime1">
              <a:rPr lang="en-US" smtClean="0"/>
              <a:t>10/12/2021</a:t>
            </a:fld>
            <a:endParaRPr lang="en-US"/>
          </a:p>
        </p:txBody>
      </p:sp>
      <p:sp>
        <p:nvSpPr>
          <p:cNvPr id="5" name="Footer Placeholder 4">
            <a:extLst>
              <a:ext uri="{FF2B5EF4-FFF2-40B4-BE49-F238E27FC236}">
                <a16:creationId xmlns:a16="http://schemas.microsoft.com/office/drawing/2014/main" id="{5B2F0079-CF84-4471-B2BB-A885CD8B9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85C8-524C-4CBA-ACBC-8D3AEDDB6D96}"/>
              </a:ext>
            </a:extLst>
          </p:cNvPr>
          <p:cNvSpPr>
            <a:spLocks noGrp="1"/>
          </p:cNvSpPr>
          <p:nvPr>
            <p:ph type="sldNum" sz="quarter" idx="12"/>
          </p:nvPr>
        </p:nvSpPr>
        <p:spPr/>
        <p:txBody>
          <a:bodyPr/>
          <a:lstStyle/>
          <a:p>
            <a:fld id="{997175BA-04CB-4492-AB2D-D88E323D5CA9}" type="slidenum">
              <a:rPr lang="en-US" smtClean="0"/>
              <a:t>‹#›</a:t>
            </a:fld>
            <a:endParaRPr lang="en-US" dirty="0"/>
          </a:p>
        </p:txBody>
      </p:sp>
    </p:spTree>
    <p:extLst>
      <p:ext uri="{BB962C8B-B14F-4D97-AF65-F5344CB8AC3E}">
        <p14:creationId xmlns:p14="http://schemas.microsoft.com/office/powerpoint/2010/main" val="88698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FDD4-8273-4DCA-8C2F-0B565C8B45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A054D6-FC00-4F65-A8FB-6B5F510F25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9DD66-E881-4D34-B42E-DD76609D2A8D}"/>
              </a:ext>
            </a:extLst>
          </p:cNvPr>
          <p:cNvSpPr>
            <a:spLocks noGrp="1"/>
          </p:cNvSpPr>
          <p:nvPr>
            <p:ph type="dt" sz="half" idx="10"/>
          </p:nvPr>
        </p:nvSpPr>
        <p:spPr/>
        <p:txBody>
          <a:bodyPr/>
          <a:lstStyle/>
          <a:p>
            <a:fld id="{E6FF8CD4-2546-4D74-B6EF-CCF86EF7B022}" type="datetime1">
              <a:rPr lang="en-US" smtClean="0"/>
              <a:t>10/12/2021</a:t>
            </a:fld>
            <a:endParaRPr lang="en-US"/>
          </a:p>
        </p:txBody>
      </p:sp>
      <p:sp>
        <p:nvSpPr>
          <p:cNvPr id="5" name="Footer Placeholder 4">
            <a:extLst>
              <a:ext uri="{FF2B5EF4-FFF2-40B4-BE49-F238E27FC236}">
                <a16:creationId xmlns:a16="http://schemas.microsoft.com/office/drawing/2014/main" id="{80D7DFE2-1104-4220-88A5-3BCB19AA2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3237B7-29C5-4DEE-AF68-72EB21C135AD}"/>
              </a:ext>
            </a:extLst>
          </p:cNvPr>
          <p:cNvSpPr>
            <a:spLocks noGrp="1"/>
          </p:cNvSpPr>
          <p:nvPr>
            <p:ph type="sldNum" sz="quarter" idx="12"/>
          </p:nvPr>
        </p:nvSpPr>
        <p:spPr/>
        <p:txBody>
          <a:bodyPr/>
          <a:lstStyle/>
          <a:p>
            <a:fld id="{997175BA-04CB-4492-AB2D-D88E323D5CA9}" type="slidenum">
              <a:rPr lang="en-US" smtClean="0"/>
              <a:t>‹#›</a:t>
            </a:fld>
            <a:endParaRPr lang="en-US"/>
          </a:p>
        </p:txBody>
      </p:sp>
    </p:spTree>
    <p:extLst>
      <p:ext uri="{BB962C8B-B14F-4D97-AF65-F5344CB8AC3E}">
        <p14:creationId xmlns:p14="http://schemas.microsoft.com/office/powerpoint/2010/main" val="195190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1303D6-AA83-48AA-B416-8ADF99DD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D44DFE-4309-45B8-AB07-8F66E06E0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EC519-4585-4870-9EF4-2D09D0EDCBBD}"/>
              </a:ext>
            </a:extLst>
          </p:cNvPr>
          <p:cNvSpPr>
            <a:spLocks noGrp="1"/>
          </p:cNvSpPr>
          <p:nvPr>
            <p:ph type="dt" sz="half" idx="10"/>
          </p:nvPr>
        </p:nvSpPr>
        <p:spPr/>
        <p:txBody>
          <a:bodyPr/>
          <a:lstStyle/>
          <a:p>
            <a:fld id="{C95CE434-47A4-44E1-AA63-0A95BDC04103}" type="datetime1">
              <a:rPr lang="en-US" smtClean="0"/>
              <a:t>10/12/2021</a:t>
            </a:fld>
            <a:endParaRPr lang="en-US"/>
          </a:p>
        </p:txBody>
      </p:sp>
      <p:sp>
        <p:nvSpPr>
          <p:cNvPr id="5" name="Footer Placeholder 4">
            <a:extLst>
              <a:ext uri="{FF2B5EF4-FFF2-40B4-BE49-F238E27FC236}">
                <a16:creationId xmlns:a16="http://schemas.microsoft.com/office/drawing/2014/main" id="{D0FC33AA-E556-4733-AC21-7A54B31F2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0009B-F831-45FD-BA50-B9366A4CBD59}"/>
              </a:ext>
            </a:extLst>
          </p:cNvPr>
          <p:cNvSpPr>
            <a:spLocks noGrp="1"/>
          </p:cNvSpPr>
          <p:nvPr>
            <p:ph type="sldNum" sz="quarter" idx="12"/>
          </p:nvPr>
        </p:nvSpPr>
        <p:spPr/>
        <p:txBody>
          <a:bodyPr/>
          <a:lstStyle/>
          <a:p>
            <a:fld id="{997175BA-04CB-4492-AB2D-D88E323D5CA9}" type="slidenum">
              <a:rPr lang="en-US" smtClean="0"/>
              <a:t>‹#›</a:t>
            </a:fld>
            <a:endParaRPr lang="en-US"/>
          </a:p>
        </p:txBody>
      </p:sp>
    </p:spTree>
    <p:extLst>
      <p:ext uri="{BB962C8B-B14F-4D97-AF65-F5344CB8AC3E}">
        <p14:creationId xmlns:p14="http://schemas.microsoft.com/office/powerpoint/2010/main" val="321756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4AE4-DE42-4B3B-B36B-3F2393AD2F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CA9752-D5A1-4E8B-B5D9-2039D176C9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BB082-BA83-47BC-AF89-60FACF7103D3}"/>
              </a:ext>
            </a:extLst>
          </p:cNvPr>
          <p:cNvSpPr>
            <a:spLocks noGrp="1"/>
          </p:cNvSpPr>
          <p:nvPr>
            <p:ph type="dt" sz="half" idx="10"/>
          </p:nvPr>
        </p:nvSpPr>
        <p:spPr/>
        <p:txBody>
          <a:bodyPr/>
          <a:lstStyle/>
          <a:p>
            <a:fld id="{0CF5B756-F77B-42A9-9AD4-D714DD38ED7B}" type="datetime1">
              <a:rPr lang="en-US" smtClean="0"/>
              <a:t>10/12/2021</a:t>
            </a:fld>
            <a:endParaRPr lang="en-US"/>
          </a:p>
        </p:txBody>
      </p:sp>
      <p:sp>
        <p:nvSpPr>
          <p:cNvPr id="5" name="Footer Placeholder 4">
            <a:extLst>
              <a:ext uri="{FF2B5EF4-FFF2-40B4-BE49-F238E27FC236}">
                <a16:creationId xmlns:a16="http://schemas.microsoft.com/office/drawing/2014/main" id="{4D9BD508-8FF2-4366-8138-9E4E21BD4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397B2-4F94-41A7-8529-3FDA784B217C}"/>
              </a:ext>
            </a:extLst>
          </p:cNvPr>
          <p:cNvSpPr>
            <a:spLocks noGrp="1"/>
          </p:cNvSpPr>
          <p:nvPr>
            <p:ph type="sldNum" sz="quarter" idx="12"/>
          </p:nvPr>
        </p:nvSpPr>
        <p:spPr/>
        <p:txBody>
          <a:bodyPr/>
          <a:lstStyle/>
          <a:p>
            <a:fld id="{997175BA-04CB-4492-AB2D-D88E323D5CA9}" type="slidenum">
              <a:rPr lang="en-US" smtClean="0"/>
              <a:t>‹#›</a:t>
            </a:fld>
            <a:endParaRPr lang="en-US"/>
          </a:p>
        </p:txBody>
      </p:sp>
    </p:spTree>
    <p:extLst>
      <p:ext uri="{BB962C8B-B14F-4D97-AF65-F5344CB8AC3E}">
        <p14:creationId xmlns:p14="http://schemas.microsoft.com/office/powerpoint/2010/main" val="220376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BFE5-4102-45CA-8D33-FE3A35B3A5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4A3789-D56E-406C-B953-C5A0FD6309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CA3342-BA1B-480A-B56C-5B1377E77273}"/>
              </a:ext>
            </a:extLst>
          </p:cNvPr>
          <p:cNvSpPr>
            <a:spLocks noGrp="1"/>
          </p:cNvSpPr>
          <p:nvPr>
            <p:ph type="dt" sz="half" idx="10"/>
          </p:nvPr>
        </p:nvSpPr>
        <p:spPr/>
        <p:txBody>
          <a:bodyPr/>
          <a:lstStyle/>
          <a:p>
            <a:fld id="{D4285F4E-BFD0-4FB6-96CA-54AEA7D2846B}" type="datetime1">
              <a:rPr lang="en-US" smtClean="0"/>
              <a:t>10/12/2021</a:t>
            </a:fld>
            <a:endParaRPr lang="en-US"/>
          </a:p>
        </p:txBody>
      </p:sp>
      <p:sp>
        <p:nvSpPr>
          <p:cNvPr id="5" name="Footer Placeholder 4">
            <a:extLst>
              <a:ext uri="{FF2B5EF4-FFF2-40B4-BE49-F238E27FC236}">
                <a16:creationId xmlns:a16="http://schemas.microsoft.com/office/drawing/2014/main" id="{67921A2E-083B-40D5-9DE8-BE0F2A8C7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D2141-533B-4B68-BB5C-E403A22FCDD8}"/>
              </a:ext>
            </a:extLst>
          </p:cNvPr>
          <p:cNvSpPr>
            <a:spLocks noGrp="1"/>
          </p:cNvSpPr>
          <p:nvPr>
            <p:ph type="sldNum" sz="quarter" idx="12"/>
          </p:nvPr>
        </p:nvSpPr>
        <p:spPr/>
        <p:txBody>
          <a:bodyPr/>
          <a:lstStyle/>
          <a:p>
            <a:fld id="{997175BA-04CB-4492-AB2D-D88E323D5CA9}" type="slidenum">
              <a:rPr lang="en-US" smtClean="0"/>
              <a:t>‹#›</a:t>
            </a:fld>
            <a:endParaRPr lang="en-US"/>
          </a:p>
        </p:txBody>
      </p:sp>
    </p:spTree>
    <p:extLst>
      <p:ext uri="{BB962C8B-B14F-4D97-AF65-F5344CB8AC3E}">
        <p14:creationId xmlns:p14="http://schemas.microsoft.com/office/powerpoint/2010/main" val="176640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EC83-A4A4-4792-B137-F6EF803A27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928393-516A-46AA-9482-C95F51EC3E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851DD-36B9-4F46-92B4-4E2A853061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ADE9B4-3273-45C9-BC08-30CC4F5F2C99}"/>
              </a:ext>
            </a:extLst>
          </p:cNvPr>
          <p:cNvSpPr>
            <a:spLocks noGrp="1"/>
          </p:cNvSpPr>
          <p:nvPr>
            <p:ph type="dt" sz="half" idx="10"/>
          </p:nvPr>
        </p:nvSpPr>
        <p:spPr/>
        <p:txBody>
          <a:bodyPr/>
          <a:lstStyle/>
          <a:p>
            <a:fld id="{F5B19B5D-97EE-47AD-9B2E-9B00FA7D0777}" type="datetime1">
              <a:rPr lang="en-US" smtClean="0"/>
              <a:t>10/12/2021</a:t>
            </a:fld>
            <a:endParaRPr lang="en-US"/>
          </a:p>
        </p:txBody>
      </p:sp>
      <p:sp>
        <p:nvSpPr>
          <p:cNvPr id="6" name="Footer Placeholder 5">
            <a:extLst>
              <a:ext uri="{FF2B5EF4-FFF2-40B4-BE49-F238E27FC236}">
                <a16:creationId xmlns:a16="http://schemas.microsoft.com/office/drawing/2014/main" id="{DBD0D907-6C9B-4D48-8753-E11FE94E1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42FE4-A657-4C0A-B3F1-2358FA02D8FD}"/>
              </a:ext>
            </a:extLst>
          </p:cNvPr>
          <p:cNvSpPr>
            <a:spLocks noGrp="1"/>
          </p:cNvSpPr>
          <p:nvPr>
            <p:ph type="sldNum" sz="quarter" idx="12"/>
          </p:nvPr>
        </p:nvSpPr>
        <p:spPr/>
        <p:txBody>
          <a:bodyPr/>
          <a:lstStyle/>
          <a:p>
            <a:fld id="{997175BA-04CB-4492-AB2D-D88E323D5CA9}" type="slidenum">
              <a:rPr lang="en-US" smtClean="0"/>
              <a:t>‹#›</a:t>
            </a:fld>
            <a:endParaRPr lang="en-US"/>
          </a:p>
        </p:txBody>
      </p:sp>
    </p:spTree>
    <p:extLst>
      <p:ext uri="{BB962C8B-B14F-4D97-AF65-F5344CB8AC3E}">
        <p14:creationId xmlns:p14="http://schemas.microsoft.com/office/powerpoint/2010/main" val="6574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F858-3A6E-44DE-AA90-F806D746A7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B194DB-68AE-404F-9FA5-E2E52B3A59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6CD505-B444-47EA-850D-A573105A0F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6C995-D79F-4240-95FA-5C5033D67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B41913-C9B3-4947-8115-1B76259D7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1B0EBD-30CE-4305-B38E-9A31C8954BE9}"/>
              </a:ext>
            </a:extLst>
          </p:cNvPr>
          <p:cNvSpPr>
            <a:spLocks noGrp="1"/>
          </p:cNvSpPr>
          <p:nvPr>
            <p:ph type="dt" sz="half" idx="10"/>
          </p:nvPr>
        </p:nvSpPr>
        <p:spPr/>
        <p:txBody>
          <a:bodyPr/>
          <a:lstStyle/>
          <a:p>
            <a:fld id="{613E46C1-1451-435D-821D-D46622204664}" type="datetime1">
              <a:rPr lang="en-US" smtClean="0"/>
              <a:t>10/12/2021</a:t>
            </a:fld>
            <a:endParaRPr lang="en-US"/>
          </a:p>
        </p:txBody>
      </p:sp>
      <p:sp>
        <p:nvSpPr>
          <p:cNvPr id="8" name="Footer Placeholder 7">
            <a:extLst>
              <a:ext uri="{FF2B5EF4-FFF2-40B4-BE49-F238E27FC236}">
                <a16:creationId xmlns:a16="http://schemas.microsoft.com/office/drawing/2014/main" id="{7A29C733-B056-4135-A03E-2451E51A7C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018B3E-5B68-4449-882B-59C6FCBDA1CE}"/>
              </a:ext>
            </a:extLst>
          </p:cNvPr>
          <p:cNvSpPr>
            <a:spLocks noGrp="1"/>
          </p:cNvSpPr>
          <p:nvPr>
            <p:ph type="sldNum" sz="quarter" idx="12"/>
          </p:nvPr>
        </p:nvSpPr>
        <p:spPr/>
        <p:txBody>
          <a:bodyPr/>
          <a:lstStyle/>
          <a:p>
            <a:fld id="{997175BA-04CB-4492-AB2D-D88E323D5CA9}" type="slidenum">
              <a:rPr lang="en-US" smtClean="0"/>
              <a:t>‹#›</a:t>
            </a:fld>
            <a:endParaRPr lang="en-US"/>
          </a:p>
        </p:txBody>
      </p:sp>
    </p:spTree>
    <p:extLst>
      <p:ext uri="{BB962C8B-B14F-4D97-AF65-F5344CB8AC3E}">
        <p14:creationId xmlns:p14="http://schemas.microsoft.com/office/powerpoint/2010/main" val="331440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DF81-7072-4F51-B991-4D6E621516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3FAAF3-D1EE-4B44-92BA-DABE93539B1E}"/>
              </a:ext>
            </a:extLst>
          </p:cNvPr>
          <p:cNvSpPr>
            <a:spLocks noGrp="1"/>
          </p:cNvSpPr>
          <p:nvPr>
            <p:ph type="dt" sz="half" idx="10"/>
          </p:nvPr>
        </p:nvSpPr>
        <p:spPr/>
        <p:txBody>
          <a:bodyPr/>
          <a:lstStyle/>
          <a:p>
            <a:fld id="{2BAD5FFA-E9A8-427D-90E3-7D79BB13BA17}" type="datetime1">
              <a:rPr lang="en-US" smtClean="0"/>
              <a:t>10/12/2021</a:t>
            </a:fld>
            <a:endParaRPr lang="en-US"/>
          </a:p>
        </p:txBody>
      </p:sp>
      <p:sp>
        <p:nvSpPr>
          <p:cNvPr id="4" name="Footer Placeholder 3">
            <a:extLst>
              <a:ext uri="{FF2B5EF4-FFF2-40B4-BE49-F238E27FC236}">
                <a16:creationId xmlns:a16="http://schemas.microsoft.com/office/drawing/2014/main" id="{43745755-9C2B-405F-BCDF-35EA46051B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ADA365-8AA6-4B8E-9560-FA8767AC398B}"/>
              </a:ext>
            </a:extLst>
          </p:cNvPr>
          <p:cNvSpPr>
            <a:spLocks noGrp="1"/>
          </p:cNvSpPr>
          <p:nvPr>
            <p:ph type="sldNum" sz="quarter" idx="12"/>
          </p:nvPr>
        </p:nvSpPr>
        <p:spPr/>
        <p:txBody>
          <a:bodyPr/>
          <a:lstStyle/>
          <a:p>
            <a:fld id="{997175BA-04CB-4492-AB2D-D88E323D5CA9}" type="slidenum">
              <a:rPr lang="en-US" smtClean="0"/>
              <a:t>‹#›</a:t>
            </a:fld>
            <a:endParaRPr lang="en-US"/>
          </a:p>
        </p:txBody>
      </p:sp>
    </p:spTree>
    <p:extLst>
      <p:ext uri="{BB962C8B-B14F-4D97-AF65-F5344CB8AC3E}">
        <p14:creationId xmlns:p14="http://schemas.microsoft.com/office/powerpoint/2010/main" val="5281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97795-5C6C-41F4-BF91-050D16313D3D}"/>
              </a:ext>
            </a:extLst>
          </p:cNvPr>
          <p:cNvSpPr>
            <a:spLocks noGrp="1"/>
          </p:cNvSpPr>
          <p:nvPr>
            <p:ph type="dt" sz="half" idx="10"/>
          </p:nvPr>
        </p:nvSpPr>
        <p:spPr/>
        <p:txBody>
          <a:bodyPr/>
          <a:lstStyle/>
          <a:p>
            <a:fld id="{C434EA6E-A75C-44DE-839A-49E4D3F731F1}" type="datetime1">
              <a:rPr lang="en-US" smtClean="0"/>
              <a:t>10/12/2021</a:t>
            </a:fld>
            <a:endParaRPr lang="en-US"/>
          </a:p>
        </p:txBody>
      </p:sp>
      <p:sp>
        <p:nvSpPr>
          <p:cNvPr id="3" name="Footer Placeholder 2">
            <a:extLst>
              <a:ext uri="{FF2B5EF4-FFF2-40B4-BE49-F238E27FC236}">
                <a16:creationId xmlns:a16="http://schemas.microsoft.com/office/drawing/2014/main" id="{E9F3D0D3-03DC-441B-B727-65246C34BF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28A130-A015-4CBB-87FC-39D085DE7A62}"/>
              </a:ext>
            </a:extLst>
          </p:cNvPr>
          <p:cNvSpPr>
            <a:spLocks noGrp="1"/>
          </p:cNvSpPr>
          <p:nvPr>
            <p:ph type="sldNum" sz="quarter" idx="12"/>
          </p:nvPr>
        </p:nvSpPr>
        <p:spPr/>
        <p:txBody>
          <a:bodyPr/>
          <a:lstStyle/>
          <a:p>
            <a:fld id="{997175BA-04CB-4492-AB2D-D88E323D5CA9}" type="slidenum">
              <a:rPr lang="en-US" smtClean="0"/>
              <a:t>‹#›</a:t>
            </a:fld>
            <a:endParaRPr lang="en-US"/>
          </a:p>
        </p:txBody>
      </p:sp>
    </p:spTree>
    <p:extLst>
      <p:ext uri="{BB962C8B-B14F-4D97-AF65-F5344CB8AC3E}">
        <p14:creationId xmlns:p14="http://schemas.microsoft.com/office/powerpoint/2010/main" val="1693768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5DF3-FA72-401B-8CDC-3842A62A29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870D86-4BE6-412C-AB56-36136CBD0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250DF2-7F6D-4CA1-8F12-46CFBC55B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DF680-F3C6-493C-8644-CE48AA78B0BC}"/>
              </a:ext>
            </a:extLst>
          </p:cNvPr>
          <p:cNvSpPr>
            <a:spLocks noGrp="1"/>
          </p:cNvSpPr>
          <p:nvPr>
            <p:ph type="dt" sz="half" idx="10"/>
          </p:nvPr>
        </p:nvSpPr>
        <p:spPr/>
        <p:txBody>
          <a:bodyPr/>
          <a:lstStyle/>
          <a:p>
            <a:fld id="{6508CAA8-6EBD-4487-881D-7C6EA9A6EA43}" type="datetime1">
              <a:rPr lang="en-US" smtClean="0"/>
              <a:t>10/12/2021</a:t>
            </a:fld>
            <a:endParaRPr lang="en-US"/>
          </a:p>
        </p:txBody>
      </p:sp>
      <p:sp>
        <p:nvSpPr>
          <p:cNvPr id="6" name="Footer Placeholder 5">
            <a:extLst>
              <a:ext uri="{FF2B5EF4-FFF2-40B4-BE49-F238E27FC236}">
                <a16:creationId xmlns:a16="http://schemas.microsoft.com/office/drawing/2014/main" id="{D29FC693-E879-40F7-87AA-796DA5552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FD3CF-CD1A-4E43-9BDF-77C142326EB0}"/>
              </a:ext>
            </a:extLst>
          </p:cNvPr>
          <p:cNvSpPr>
            <a:spLocks noGrp="1"/>
          </p:cNvSpPr>
          <p:nvPr>
            <p:ph type="sldNum" sz="quarter" idx="12"/>
          </p:nvPr>
        </p:nvSpPr>
        <p:spPr/>
        <p:txBody>
          <a:bodyPr/>
          <a:lstStyle/>
          <a:p>
            <a:fld id="{997175BA-04CB-4492-AB2D-D88E323D5CA9}" type="slidenum">
              <a:rPr lang="en-US" smtClean="0"/>
              <a:t>‹#›</a:t>
            </a:fld>
            <a:endParaRPr lang="en-US"/>
          </a:p>
        </p:txBody>
      </p:sp>
    </p:spTree>
    <p:extLst>
      <p:ext uri="{BB962C8B-B14F-4D97-AF65-F5344CB8AC3E}">
        <p14:creationId xmlns:p14="http://schemas.microsoft.com/office/powerpoint/2010/main" val="165395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6E490-F35A-4CBC-905B-0FD8EC65B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60F5CB-C62D-40D0-B98B-BD1AFA082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4E855A-DD91-496D-9C09-6FD29D3BC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030B0-C61B-42AA-B2C4-B1721BC2A22D}"/>
              </a:ext>
            </a:extLst>
          </p:cNvPr>
          <p:cNvSpPr>
            <a:spLocks noGrp="1"/>
          </p:cNvSpPr>
          <p:nvPr>
            <p:ph type="dt" sz="half" idx="10"/>
          </p:nvPr>
        </p:nvSpPr>
        <p:spPr/>
        <p:txBody>
          <a:bodyPr/>
          <a:lstStyle/>
          <a:p>
            <a:fld id="{E3583FBD-710E-4005-A8AA-DA2EE810ABFA}" type="datetime1">
              <a:rPr lang="en-US" smtClean="0"/>
              <a:t>10/12/2021</a:t>
            </a:fld>
            <a:endParaRPr lang="en-US"/>
          </a:p>
        </p:txBody>
      </p:sp>
      <p:sp>
        <p:nvSpPr>
          <p:cNvPr id="6" name="Footer Placeholder 5">
            <a:extLst>
              <a:ext uri="{FF2B5EF4-FFF2-40B4-BE49-F238E27FC236}">
                <a16:creationId xmlns:a16="http://schemas.microsoft.com/office/drawing/2014/main" id="{E2656624-6A66-43C2-9B25-0681FE3F9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06AB00-490D-4EE3-AF27-6A6E5F2FF208}"/>
              </a:ext>
            </a:extLst>
          </p:cNvPr>
          <p:cNvSpPr>
            <a:spLocks noGrp="1"/>
          </p:cNvSpPr>
          <p:nvPr>
            <p:ph type="sldNum" sz="quarter" idx="12"/>
          </p:nvPr>
        </p:nvSpPr>
        <p:spPr/>
        <p:txBody>
          <a:bodyPr/>
          <a:lstStyle/>
          <a:p>
            <a:fld id="{997175BA-04CB-4492-AB2D-D88E323D5CA9}" type="slidenum">
              <a:rPr lang="en-US" smtClean="0"/>
              <a:t>‹#›</a:t>
            </a:fld>
            <a:endParaRPr lang="en-US"/>
          </a:p>
        </p:txBody>
      </p:sp>
    </p:spTree>
    <p:extLst>
      <p:ext uri="{BB962C8B-B14F-4D97-AF65-F5344CB8AC3E}">
        <p14:creationId xmlns:p14="http://schemas.microsoft.com/office/powerpoint/2010/main" val="9254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06FAC0-9128-4375-99E8-6B900D8A3B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631E6C6-A1D3-47A3-9A53-C343DEE31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69D34-5AAC-42EB-9136-09331BF75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47F63-09D3-450A-884E-1AD0FDDF640A}" type="datetime1">
              <a:rPr lang="en-US" smtClean="0"/>
              <a:t>10/12/2021</a:t>
            </a:fld>
            <a:endParaRPr lang="en-US"/>
          </a:p>
        </p:txBody>
      </p:sp>
      <p:sp>
        <p:nvSpPr>
          <p:cNvPr id="5" name="Footer Placeholder 4">
            <a:extLst>
              <a:ext uri="{FF2B5EF4-FFF2-40B4-BE49-F238E27FC236}">
                <a16:creationId xmlns:a16="http://schemas.microsoft.com/office/drawing/2014/main" id="{6C0EA916-B50D-4814-940B-003B274CBA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1F2D6A-2B1C-4ACB-B027-30E8B8C294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1">
                <a:solidFill>
                  <a:schemeClr val="tx1">
                    <a:tint val="75000"/>
                  </a:schemeClr>
                </a:solidFill>
              </a:defRPr>
            </a:lvl1pPr>
          </a:lstStyle>
          <a:p>
            <a:fld id="{997175BA-04CB-4492-AB2D-D88E323D5CA9}" type="slidenum">
              <a:rPr lang="en-US" smtClean="0"/>
              <a:pPr/>
              <a:t>‹#›</a:t>
            </a:fld>
            <a:endParaRPr lang="en-US" dirty="0"/>
          </a:p>
        </p:txBody>
      </p:sp>
    </p:spTree>
    <p:extLst>
      <p:ext uri="{BB962C8B-B14F-4D97-AF65-F5344CB8AC3E}">
        <p14:creationId xmlns:p14="http://schemas.microsoft.com/office/powerpoint/2010/main" val="14963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gif"/><Relationship Id="rId1" Type="http://schemas.microsoft.com/office/2007/relationships/media" Target="../media/media2.gif"/><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gif"/><Relationship Id="rId1" Type="http://schemas.microsoft.com/office/2007/relationships/media" Target="../media/media3.gif"/><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gif"/><Relationship Id="rId1" Type="http://schemas.microsoft.com/office/2007/relationships/media" Target="../media/media4.gif"/><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DisDATA@umt.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6E3A-14B9-4636-9A3A-A3E270CECB69}"/>
              </a:ext>
            </a:extLst>
          </p:cNvPr>
          <p:cNvSpPr>
            <a:spLocks noGrp="1"/>
          </p:cNvSpPr>
          <p:nvPr>
            <p:ph type="ctrTitle"/>
          </p:nvPr>
        </p:nvSpPr>
        <p:spPr/>
        <p:txBody>
          <a:bodyPr>
            <a:normAutofit/>
          </a:bodyPr>
          <a:lstStyle/>
          <a:p>
            <a:r>
              <a:rPr lang="en-US" dirty="0">
                <a:solidFill>
                  <a:srgbClr val="000000"/>
                </a:solidFill>
                <a:effectLst/>
              </a:rPr>
              <a:t>Disability Advocates Taking Action (</a:t>
            </a:r>
            <a:r>
              <a:rPr lang="en-US" dirty="0" err="1">
                <a:solidFill>
                  <a:srgbClr val="000000"/>
                </a:solidFill>
                <a:effectLst/>
              </a:rPr>
              <a:t>DisDATA</a:t>
            </a:r>
            <a:r>
              <a:rPr lang="en-US" dirty="0">
                <a:solidFill>
                  <a:srgbClr val="000000"/>
                </a:solidFill>
                <a:effectLst/>
              </a:rPr>
              <a:t>):</a:t>
            </a:r>
            <a:endParaRPr lang="en-US" dirty="0"/>
          </a:p>
        </p:txBody>
      </p:sp>
      <p:sp>
        <p:nvSpPr>
          <p:cNvPr id="3" name="Subtitle 2">
            <a:extLst>
              <a:ext uri="{FF2B5EF4-FFF2-40B4-BE49-F238E27FC236}">
                <a16:creationId xmlns:a16="http://schemas.microsoft.com/office/drawing/2014/main" id="{25B60E79-A04D-4314-8881-25FCAC28B677}"/>
              </a:ext>
            </a:extLst>
          </p:cNvPr>
          <p:cNvSpPr>
            <a:spLocks noGrp="1"/>
          </p:cNvSpPr>
          <p:nvPr>
            <p:ph type="subTitle" idx="1"/>
          </p:nvPr>
        </p:nvSpPr>
        <p:spPr/>
        <p:txBody>
          <a:bodyPr>
            <a:normAutofit/>
          </a:bodyPr>
          <a:lstStyle/>
          <a:p>
            <a:r>
              <a:rPr lang="en-US" sz="2800" dirty="0">
                <a:solidFill>
                  <a:srgbClr val="000000"/>
                </a:solidFill>
                <a:effectLst/>
              </a:rPr>
              <a:t>Ask questions, get data, take action!</a:t>
            </a:r>
            <a:endParaRPr lang="en-US" sz="2800" dirty="0"/>
          </a:p>
        </p:txBody>
      </p:sp>
      <p:sp>
        <p:nvSpPr>
          <p:cNvPr id="4" name="Slide Number Placeholder 3">
            <a:extLst>
              <a:ext uri="{FF2B5EF4-FFF2-40B4-BE49-F238E27FC236}">
                <a16:creationId xmlns:a16="http://schemas.microsoft.com/office/drawing/2014/main" id="{5E1E90D1-EA8C-4912-8F57-AE92826BF833}"/>
              </a:ext>
            </a:extLst>
          </p:cNvPr>
          <p:cNvSpPr>
            <a:spLocks noGrp="1"/>
          </p:cNvSpPr>
          <p:nvPr>
            <p:ph type="sldNum" sz="quarter" idx="12"/>
          </p:nvPr>
        </p:nvSpPr>
        <p:spPr/>
        <p:txBody>
          <a:bodyPr/>
          <a:lstStyle/>
          <a:p>
            <a:r>
              <a:rPr lang="en-US" dirty="0"/>
              <a:t>Slide </a:t>
            </a:r>
            <a:fld id="{997175BA-04CB-4492-AB2D-D88E323D5CA9}" type="slidenum">
              <a:rPr lang="en-US" smtClean="0"/>
              <a:t>1</a:t>
            </a:fld>
            <a:endParaRPr lang="en-US" dirty="0"/>
          </a:p>
        </p:txBody>
      </p:sp>
    </p:spTree>
    <p:extLst>
      <p:ext uri="{BB962C8B-B14F-4D97-AF65-F5344CB8AC3E}">
        <p14:creationId xmlns:p14="http://schemas.microsoft.com/office/powerpoint/2010/main" val="305724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51FA3E-F0FF-4F91-96DE-0608453C01D7}"/>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7175BA-04CB-4492-AB2D-D88E323D5CA9}" type="slidenum">
              <a:rPr kumimoji="0" lang="en-US" sz="16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deaths_w61_70" descr="This video graphic illustrates the change in weekly COVID 19 deaths in CMS Nursing facilities, by county, over a period of 10 weeks from July 5th to September 19th 2021. Over time clusters of counties across the country grow progressively darker until the final week of Sept 13th shows considerably more of the country in darker red, with red counties in every state and some counties reaching levels up to 59 new weekly deaths.  ">
            <a:hlinkClick r:id="" action="ppaction://media"/>
            <a:extLst>
              <a:ext uri="{FF2B5EF4-FFF2-40B4-BE49-F238E27FC236}">
                <a16:creationId xmlns:a16="http://schemas.microsoft.com/office/drawing/2014/main" id="{AB14948F-2467-4A63-96AB-46F58A0B660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23711" y="0"/>
            <a:ext cx="11118301" cy="6254044"/>
          </a:xfrm>
          <a:prstGeom prst="rect">
            <a:avLst/>
          </a:prstGeom>
        </p:spPr>
      </p:pic>
    </p:spTree>
    <p:extLst>
      <p:ext uri="{BB962C8B-B14F-4D97-AF65-F5344CB8AC3E}">
        <p14:creationId xmlns:p14="http://schemas.microsoft.com/office/powerpoint/2010/main" val="30272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4589B1-F138-4516-BA47-42F5661A2BDD}"/>
              </a:ext>
            </a:extLst>
          </p:cNvPr>
          <p:cNvSpPr>
            <a:spLocks noGrp="1"/>
          </p:cNvSpPr>
          <p:nvPr>
            <p:ph type="sldNum" sz="quarter" idx="12"/>
          </p:nvPr>
        </p:nvSpPr>
        <p:spPr/>
        <p:txBody>
          <a:bodyPr/>
          <a:lstStyle/>
          <a:p>
            <a:r>
              <a:rPr lang="en-US" dirty="0"/>
              <a:t>Slide </a:t>
            </a:r>
            <a:fld id="{997175BA-04CB-4492-AB2D-D88E323D5CA9}" type="slidenum">
              <a:rPr lang="en-US" smtClean="0"/>
              <a:t>11</a:t>
            </a:fld>
            <a:endParaRPr lang="en-US" dirty="0"/>
          </a:p>
        </p:txBody>
      </p:sp>
      <p:pic>
        <p:nvPicPr>
          <p:cNvPr id="2" name="Cot_sum_PA" descr="A video graphic of a map of Pennsylvania counties showing the increasing numbers of COVID-19 cases in nursing facilities across the state over 15 weeks from April 26th to August 14th. ">
            <a:hlinkClick r:id="" action="ppaction://media"/>
            <a:extLst>
              <a:ext uri="{FF2B5EF4-FFF2-40B4-BE49-F238E27FC236}">
                <a16:creationId xmlns:a16="http://schemas.microsoft.com/office/drawing/2014/main" id="{9913132F-F9A9-4328-B900-DAAD1077B00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38200" y="0"/>
            <a:ext cx="11353800" cy="6386513"/>
          </a:xfrm>
          <a:prstGeom prst="rect">
            <a:avLst/>
          </a:prstGeom>
        </p:spPr>
      </p:pic>
      <p:sp>
        <p:nvSpPr>
          <p:cNvPr id="3" name="Title 2">
            <a:extLst>
              <a:ext uri="{FF2B5EF4-FFF2-40B4-BE49-F238E27FC236}">
                <a16:creationId xmlns:a16="http://schemas.microsoft.com/office/drawing/2014/main" id="{0A74C2F6-B637-40DE-930E-2526BEBC262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County Level Covid-19 cases in Pennsylvania CMS Nursing Facilities</a:t>
            </a:r>
          </a:p>
        </p:txBody>
      </p:sp>
    </p:spTree>
    <p:extLst>
      <p:ext uri="{BB962C8B-B14F-4D97-AF65-F5344CB8AC3E}">
        <p14:creationId xmlns:p14="http://schemas.microsoft.com/office/powerpoint/2010/main" val="164597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EA70D9-0C60-4F6A-B7E1-55C7513C89FC}"/>
              </a:ext>
            </a:extLst>
          </p:cNvPr>
          <p:cNvSpPr>
            <a:spLocks noGrp="1"/>
          </p:cNvSpPr>
          <p:nvPr>
            <p:ph type="sldNum" sz="quarter" idx="12"/>
          </p:nvPr>
        </p:nvSpPr>
        <p:spPr/>
        <p:txBody>
          <a:bodyPr/>
          <a:lstStyle/>
          <a:p>
            <a:r>
              <a:rPr lang="en-US" dirty="0"/>
              <a:t>Slide </a:t>
            </a:r>
            <a:fld id="{997175BA-04CB-4492-AB2D-D88E323D5CA9}" type="slidenum">
              <a:rPr lang="en-US" smtClean="0"/>
              <a:t>12</a:t>
            </a:fld>
            <a:endParaRPr lang="en-US" dirty="0"/>
          </a:p>
        </p:txBody>
      </p:sp>
      <p:pic>
        <p:nvPicPr>
          <p:cNvPr id="4" name="CO_Nursingcases_Jun_Aug" descr="Video graphic map of Colorado counties showing the increase in cases of COVID 19  in CMS funded nursing homes over ten weeks, from June13th to August 28th cases increase across counties steadily across the weeks. Over these eleven weeks there are a total of 349 new COVID cases in nursing facilities in Colorado. &#10;">
            <a:hlinkClick r:id="" action="ppaction://media"/>
            <a:extLst>
              <a:ext uri="{FF2B5EF4-FFF2-40B4-BE49-F238E27FC236}">
                <a16:creationId xmlns:a16="http://schemas.microsoft.com/office/drawing/2014/main" id="{9BBEB774-E8F7-4745-9551-EB11A8AAEE7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38200" y="0"/>
            <a:ext cx="11353800" cy="6386513"/>
          </a:xfrm>
          <a:prstGeom prst="rect">
            <a:avLst/>
          </a:prstGeom>
        </p:spPr>
      </p:pic>
      <p:sp>
        <p:nvSpPr>
          <p:cNvPr id="3" name="Title 2">
            <a:extLst>
              <a:ext uri="{FF2B5EF4-FFF2-40B4-BE49-F238E27FC236}">
                <a16:creationId xmlns:a16="http://schemas.microsoft.com/office/drawing/2014/main" id="{494A876D-CF5E-4DEB-8CC3-9BB2459D750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County Level Covid-19 cases in Colorado CMS Nursing Facilities </a:t>
            </a:r>
          </a:p>
        </p:txBody>
      </p:sp>
    </p:spTree>
    <p:extLst>
      <p:ext uri="{BB962C8B-B14F-4D97-AF65-F5344CB8AC3E}">
        <p14:creationId xmlns:p14="http://schemas.microsoft.com/office/powerpoint/2010/main" val="17191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70C6-23E0-494F-AA22-4F0234FEDA2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8A67DEA7-BC5B-4773-814C-72C2AD6A2715}"/>
              </a:ext>
            </a:extLst>
          </p:cNvPr>
          <p:cNvSpPr>
            <a:spLocks noGrp="1"/>
          </p:cNvSpPr>
          <p:nvPr>
            <p:ph idx="1"/>
          </p:nvPr>
        </p:nvSpPr>
        <p:spPr/>
        <p:txBody>
          <a:bodyPr/>
          <a:lstStyle/>
          <a:p>
            <a:r>
              <a:rPr lang="en-US" dirty="0"/>
              <a:t>How does your center use data for advocacy?</a:t>
            </a:r>
          </a:p>
          <a:p>
            <a:r>
              <a:rPr lang="en-US" dirty="0"/>
              <a:t>What data GAPs have you encountered in trying to advocate for the needs of the community?</a:t>
            </a:r>
          </a:p>
          <a:p>
            <a:r>
              <a:rPr lang="en-US" dirty="0"/>
              <a:t>What are the barriers you have experienced in trying to access/use data for advocacy?</a:t>
            </a:r>
          </a:p>
          <a:p>
            <a:r>
              <a:rPr lang="en-US" dirty="0"/>
              <a:t>What are the risks associated with using data for advocacy?</a:t>
            </a:r>
          </a:p>
          <a:p>
            <a:pPr marL="0" indent="0">
              <a:buNone/>
            </a:pPr>
            <a:endParaRPr lang="en-US" dirty="0"/>
          </a:p>
        </p:txBody>
      </p:sp>
      <p:sp>
        <p:nvSpPr>
          <p:cNvPr id="4" name="Slide Number Placeholder 3">
            <a:extLst>
              <a:ext uri="{FF2B5EF4-FFF2-40B4-BE49-F238E27FC236}">
                <a16:creationId xmlns:a16="http://schemas.microsoft.com/office/drawing/2014/main" id="{257998C2-D433-4B26-BA8D-07461447B2C0}"/>
              </a:ext>
            </a:extLst>
          </p:cNvPr>
          <p:cNvSpPr>
            <a:spLocks noGrp="1"/>
          </p:cNvSpPr>
          <p:nvPr>
            <p:ph type="sldNum" sz="quarter" idx="12"/>
          </p:nvPr>
        </p:nvSpPr>
        <p:spPr/>
        <p:txBody>
          <a:bodyPr/>
          <a:lstStyle/>
          <a:p>
            <a:r>
              <a:rPr lang="en-US" dirty="0"/>
              <a:t>Slide </a:t>
            </a:r>
            <a:fld id="{997175BA-04CB-4492-AB2D-D88E323D5CA9}" type="slidenum">
              <a:rPr lang="en-US" smtClean="0"/>
              <a:t>13</a:t>
            </a:fld>
            <a:endParaRPr lang="en-US" dirty="0"/>
          </a:p>
        </p:txBody>
      </p:sp>
    </p:spTree>
    <p:extLst>
      <p:ext uri="{BB962C8B-B14F-4D97-AF65-F5344CB8AC3E}">
        <p14:creationId xmlns:p14="http://schemas.microsoft.com/office/powerpoint/2010/main" val="236468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12FB-2609-42F8-90F5-D1D7FF4CB148}"/>
              </a:ext>
            </a:extLst>
          </p:cNvPr>
          <p:cNvSpPr>
            <a:spLocks noGrp="1"/>
          </p:cNvSpPr>
          <p:nvPr>
            <p:ph type="title"/>
          </p:nvPr>
        </p:nvSpPr>
        <p:spPr/>
        <p:txBody>
          <a:bodyPr/>
          <a:lstStyle/>
          <a:p>
            <a:r>
              <a:rPr lang="en-US" dirty="0"/>
              <a:t>What is next!? </a:t>
            </a:r>
          </a:p>
        </p:txBody>
      </p:sp>
      <p:sp>
        <p:nvSpPr>
          <p:cNvPr id="3" name="Content Placeholder 2">
            <a:extLst>
              <a:ext uri="{FF2B5EF4-FFF2-40B4-BE49-F238E27FC236}">
                <a16:creationId xmlns:a16="http://schemas.microsoft.com/office/drawing/2014/main" id="{E140FE97-18AA-4816-BB13-CDB5487CD53B}"/>
              </a:ext>
            </a:extLst>
          </p:cNvPr>
          <p:cNvSpPr>
            <a:spLocks noGrp="1"/>
          </p:cNvSpPr>
          <p:nvPr>
            <p:ph idx="1"/>
          </p:nvPr>
        </p:nvSpPr>
        <p:spPr/>
        <p:txBody>
          <a:bodyPr/>
          <a:lstStyle/>
          <a:p>
            <a:r>
              <a:rPr lang="en-US" dirty="0"/>
              <a:t>Expand the network</a:t>
            </a:r>
          </a:p>
          <a:p>
            <a:pPr lvl="1"/>
            <a:r>
              <a:rPr lang="en-US" sz="3600" dirty="0"/>
              <a:t>EMAIL: </a:t>
            </a:r>
            <a:r>
              <a:rPr lang="en-US" sz="3600" dirty="0">
                <a:hlinkClick r:id="rId3"/>
              </a:rPr>
              <a:t>DisDATA@umt.edu</a:t>
            </a:r>
            <a:r>
              <a:rPr lang="en-US" sz="3600" dirty="0"/>
              <a:t> to join the network! </a:t>
            </a:r>
          </a:p>
          <a:p>
            <a:r>
              <a:rPr lang="en-US" dirty="0"/>
              <a:t>Help support the community to identify data needs and ask questions and get involved </a:t>
            </a:r>
          </a:p>
          <a:p>
            <a:pPr lvl="1"/>
            <a:r>
              <a:rPr lang="en-US" dirty="0"/>
              <a:t>Disability inclusion/representation</a:t>
            </a:r>
          </a:p>
          <a:p>
            <a:pPr lvl="1"/>
            <a:r>
              <a:rPr lang="en-US" dirty="0"/>
              <a:t>Data analysis, visualization and translation</a:t>
            </a:r>
          </a:p>
          <a:p>
            <a:pPr lvl="1"/>
            <a:r>
              <a:rPr lang="en-US" dirty="0"/>
              <a:t>Data accessibility, usability and transparency</a:t>
            </a:r>
          </a:p>
          <a:p>
            <a:r>
              <a:rPr lang="en-US" dirty="0"/>
              <a:t>Data equity for disability justice!</a:t>
            </a:r>
          </a:p>
        </p:txBody>
      </p:sp>
      <p:sp>
        <p:nvSpPr>
          <p:cNvPr id="4" name="Slide Number Placeholder 3">
            <a:extLst>
              <a:ext uri="{FF2B5EF4-FFF2-40B4-BE49-F238E27FC236}">
                <a16:creationId xmlns:a16="http://schemas.microsoft.com/office/drawing/2014/main" id="{7FF41808-DDB7-41C0-9161-3F76438D7A3E}"/>
              </a:ext>
            </a:extLst>
          </p:cNvPr>
          <p:cNvSpPr>
            <a:spLocks noGrp="1"/>
          </p:cNvSpPr>
          <p:nvPr>
            <p:ph type="sldNum" sz="quarter" idx="12"/>
          </p:nvPr>
        </p:nvSpPr>
        <p:spPr/>
        <p:txBody>
          <a:bodyPr/>
          <a:lstStyle/>
          <a:p>
            <a:r>
              <a:rPr lang="en-US" dirty="0"/>
              <a:t>Slide </a:t>
            </a:r>
            <a:fld id="{997175BA-04CB-4492-AB2D-D88E323D5CA9}" type="slidenum">
              <a:rPr lang="en-US" smtClean="0"/>
              <a:t>14</a:t>
            </a:fld>
            <a:endParaRPr lang="en-US" dirty="0"/>
          </a:p>
        </p:txBody>
      </p:sp>
    </p:spTree>
    <p:extLst>
      <p:ext uri="{BB962C8B-B14F-4D97-AF65-F5344CB8AC3E}">
        <p14:creationId xmlns:p14="http://schemas.microsoft.com/office/powerpoint/2010/main" val="56447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F26E-DD82-43D7-BF02-7EC7291F0268}"/>
              </a:ext>
            </a:extLst>
          </p:cNvPr>
          <p:cNvSpPr>
            <a:spLocks noGrp="1"/>
          </p:cNvSpPr>
          <p:nvPr>
            <p:ph type="title"/>
          </p:nvPr>
        </p:nvSpPr>
        <p:spPr/>
        <p:txBody>
          <a:bodyPr/>
          <a:lstStyle/>
          <a:p>
            <a:r>
              <a:rPr lang="en-US" dirty="0"/>
              <a:t>Introductions and Workshop goals</a:t>
            </a:r>
          </a:p>
        </p:txBody>
      </p:sp>
      <p:sp>
        <p:nvSpPr>
          <p:cNvPr id="3" name="Content Placeholder 2">
            <a:extLst>
              <a:ext uri="{FF2B5EF4-FFF2-40B4-BE49-F238E27FC236}">
                <a16:creationId xmlns:a16="http://schemas.microsoft.com/office/drawing/2014/main" id="{33E5A293-2F59-47F8-B632-970E0662B091}"/>
              </a:ext>
            </a:extLst>
          </p:cNvPr>
          <p:cNvSpPr>
            <a:spLocks noGrp="1"/>
          </p:cNvSpPr>
          <p:nvPr>
            <p:ph sz="half" idx="1"/>
          </p:nvPr>
        </p:nvSpPr>
        <p:spPr/>
        <p:txBody>
          <a:bodyPr>
            <a:normAutofit lnSpcReduction="10000"/>
          </a:bodyPr>
          <a:lstStyle/>
          <a:p>
            <a:r>
              <a:rPr lang="en-US" dirty="0" err="1"/>
              <a:t>RTC:Rural</a:t>
            </a:r>
            <a:r>
              <a:rPr lang="en-US" dirty="0"/>
              <a:t> Data nerds</a:t>
            </a:r>
          </a:p>
          <a:p>
            <a:pPr lvl="1"/>
            <a:r>
              <a:rPr lang="en-US" dirty="0"/>
              <a:t>Lillie Greiman</a:t>
            </a:r>
          </a:p>
          <a:p>
            <a:pPr lvl="1"/>
            <a:r>
              <a:rPr lang="en-US" dirty="0"/>
              <a:t>Arin Leopold</a:t>
            </a:r>
          </a:p>
          <a:p>
            <a:pPr marL="457200" lvl="1" indent="0">
              <a:buNone/>
            </a:pPr>
            <a:endParaRPr lang="en-US" dirty="0"/>
          </a:p>
        </p:txBody>
      </p:sp>
      <p:sp>
        <p:nvSpPr>
          <p:cNvPr id="5" name="Content Placeholder 4">
            <a:extLst>
              <a:ext uri="{FF2B5EF4-FFF2-40B4-BE49-F238E27FC236}">
                <a16:creationId xmlns:a16="http://schemas.microsoft.com/office/drawing/2014/main" id="{2D9B9D1D-66FC-410A-B8E6-DBFE9F51F009}"/>
              </a:ext>
            </a:extLst>
          </p:cNvPr>
          <p:cNvSpPr>
            <a:spLocks noGrp="1"/>
          </p:cNvSpPr>
          <p:nvPr>
            <p:ph sz="half" idx="2"/>
          </p:nvPr>
        </p:nvSpPr>
        <p:spPr/>
        <p:txBody>
          <a:bodyPr>
            <a:normAutofit lnSpcReduction="10000"/>
          </a:bodyPr>
          <a:lstStyle/>
          <a:p>
            <a:r>
              <a:rPr lang="en-US" dirty="0"/>
              <a:t>Learn about Disability Data Advocates Taking Action and how you can get involved.</a:t>
            </a:r>
          </a:p>
          <a:p>
            <a:r>
              <a:rPr lang="en-US" dirty="0"/>
              <a:t>Learn about the advocacy work </a:t>
            </a:r>
            <a:r>
              <a:rPr lang="en-US" dirty="0" err="1"/>
              <a:t>DisDATA</a:t>
            </a:r>
            <a:r>
              <a:rPr lang="en-US" dirty="0"/>
              <a:t> has been involved in over the past year.</a:t>
            </a:r>
          </a:p>
          <a:p>
            <a:r>
              <a:rPr lang="en-US" dirty="0"/>
              <a:t>Let’s start thinking about data differently!</a:t>
            </a:r>
          </a:p>
          <a:p>
            <a:pPr lvl="1"/>
            <a:r>
              <a:rPr lang="en-US" dirty="0"/>
              <a:t>WE ARE ALL DATA PEOPLE</a:t>
            </a:r>
          </a:p>
          <a:p>
            <a:pPr lvl="1"/>
            <a:r>
              <a:rPr lang="en-US" dirty="0"/>
              <a:t>Asking questions and demanding action. </a:t>
            </a:r>
          </a:p>
          <a:p>
            <a:endParaRPr lang="en-US" dirty="0"/>
          </a:p>
        </p:txBody>
      </p:sp>
      <p:sp>
        <p:nvSpPr>
          <p:cNvPr id="4" name="Slide Number Placeholder 3">
            <a:extLst>
              <a:ext uri="{FF2B5EF4-FFF2-40B4-BE49-F238E27FC236}">
                <a16:creationId xmlns:a16="http://schemas.microsoft.com/office/drawing/2014/main" id="{139CBD43-8D08-4C98-BC4E-E42178969C27}"/>
              </a:ext>
            </a:extLst>
          </p:cNvPr>
          <p:cNvSpPr>
            <a:spLocks noGrp="1"/>
          </p:cNvSpPr>
          <p:nvPr>
            <p:ph type="sldNum" sz="quarter" idx="12"/>
          </p:nvPr>
        </p:nvSpPr>
        <p:spPr/>
        <p:txBody>
          <a:bodyPr/>
          <a:lstStyle/>
          <a:p>
            <a:r>
              <a:rPr lang="en-US" dirty="0"/>
              <a:t>Slide </a:t>
            </a:r>
            <a:fld id="{997175BA-04CB-4492-AB2D-D88E323D5CA9}" type="slidenum">
              <a:rPr lang="en-US" smtClean="0"/>
              <a:t>2</a:t>
            </a:fld>
            <a:endParaRPr lang="en-US" dirty="0"/>
          </a:p>
        </p:txBody>
      </p:sp>
    </p:spTree>
    <p:extLst>
      <p:ext uri="{BB962C8B-B14F-4D97-AF65-F5344CB8AC3E}">
        <p14:creationId xmlns:p14="http://schemas.microsoft.com/office/powerpoint/2010/main" val="77214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5621-B841-423D-A4EF-FF6ABB03DB07}"/>
              </a:ext>
            </a:extLst>
          </p:cNvPr>
          <p:cNvSpPr>
            <a:spLocks noGrp="1"/>
          </p:cNvSpPr>
          <p:nvPr>
            <p:ph type="title"/>
          </p:nvPr>
        </p:nvSpPr>
        <p:spPr/>
        <p:txBody>
          <a:bodyPr/>
          <a:lstStyle/>
          <a:p>
            <a:r>
              <a:rPr lang="en-US" dirty="0"/>
              <a:t>What is </a:t>
            </a:r>
            <a:r>
              <a:rPr lang="en-US" dirty="0" err="1"/>
              <a:t>DisDATA</a:t>
            </a:r>
            <a:r>
              <a:rPr lang="en-US" dirty="0"/>
              <a:t>?</a:t>
            </a:r>
          </a:p>
        </p:txBody>
      </p:sp>
      <p:sp>
        <p:nvSpPr>
          <p:cNvPr id="3" name="Content Placeholder 2">
            <a:extLst>
              <a:ext uri="{FF2B5EF4-FFF2-40B4-BE49-F238E27FC236}">
                <a16:creationId xmlns:a16="http://schemas.microsoft.com/office/drawing/2014/main" id="{F8F92F80-9D70-445D-8E56-1E542FC1DDA5}"/>
              </a:ext>
            </a:extLst>
          </p:cNvPr>
          <p:cNvSpPr>
            <a:spLocks noGrp="1"/>
          </p:cNvSpPr>
          <p:nvPr>
            <p:ph idx="1"/>
          </p:nvPr>
        </p:nvSpPr>
        <p:spPr/>
        <p:txBody>
          <a:bodyPr>
            <a:normAutofit/>
          </a:bodyPr>
          <a:lstStyle/>
          <a:p>
            <a:r>
              <a:rPr lang="en-US" b="1" i="0" u="none" strike="noStrike" dirty="0" err="1">
                <a:solidFill>
                  <a:srgbClr val="000000"/>
                </a:solidFill>
                <a:effectLst/>
              </a:rPr>
              <a:t>DisDATA</a:t>
            </a:r>
            <a:r>
              <a:rPr lang="en-US" b="0" i="0" u="none" strike="noStrike" dirty="0">
                <a:solidFill>
                  <a:srgbClr val="000000"/>
                </a:solidFill>
                <a:effectLst/>
              </a:rPr>
              <a:t> formed in Fall of 2020 in response to the countless disabled lives lost to the COVID-19 pandemic, particularly in institutions and congregate settings. Our national inability to count those lives and prevent their loss exposes a long-standing issue that disabled people are missing from data design, collection, and decision-making. This problem is preventable through collective action. </a:t>
            </a:r>
          </a:p>
          <a:p>
            <a:pPr lvl="1"/>
            <a:r>
              <a:rPr lang="en-US" b="0" i="0" u="none" strike="noStrike" dirty="0">
                <a:solidFill>
                  <a:srgbClr val="000000"/>
                </a:solidFill>
                <a:effectLst/>
              </a:rPr>
              <a:t>cross-disability</a:t>
            </a:r>
          </a:p>
          <a:p>
            <a:pPr lvl="1"/>
            <a:r>
              <a:rPr lang="en-US" b="0" i="0" u="none" strike="noStrike" dirty="0">
                <a:solidFill>
                  <a:srgbClr val="000000"/>
                </a:solidFill>
                <a:effectLst/>
              </a:rPr>
              <a:t>national collaborative </a:t>
            </a:r>
          </a:p>
          <a:p>
            <a:pPr lvl="1"/>
            <a:r>
              <a:rPr lang="en-US" b="0" i="0" u="none" strike="noStrike" dirty="0">
                <a:solidFill>
                  <a:srgbClr val="000000"/>
                </a:solidFill>
                <a:effectLst/>
              </a:rPr>
              <a:t>committed to making data about disability equitable, actionable, and transparent. </a:t>
            </a:r>
          </a:p>
          <a:p>
            <a:pPr marL="0" indent="0">
              <a:buNone/>
            </a:pPr>
            <a:endParaRPr lang="en-US" sz="3600" dirty="0"/>
          </a:p>
        </p:txBody>
      </p:sp>
      <p:sp>
        <p:nvSpPr>
          <p:cNvPr id="4" name="Slide Number Placeholder 3">
            <a:extLst>
              <a:ext uri="{FF2B5EF4-FFF2-40B4-BE49-F238E27FC236}">
                <a16:creationId xmlns:a16="http://schemas.microsoft.com/office/drawing/2014/main" id="{20393FD0-E089-4984-A64B-B5027E87C433}"/>
              </a:ext>
            </a:extLst>
          </p:cNvPr>
          <p:cNvSpPr>
            <a:spLocks noGrp="1"/>
          </p:cNvSpPr>
          <p:nvPr>
            <p:ph type="sldNum" sz="quarter" idx="12"/>
          </p:nvPr>
        </p:nvSpPr>
        <p:spPr/>
        <p:txBody>
          <a:bodyPr/>
          <a:lstStyle/>
          <a:p>
            <a:r>
              <a:rPr lang="en-US" dirty="0"/>
              <a:t>Slide </a:t>
            </a:r>
            <a:fld id="{997175BA-04CB-4492-AB2D-D88E323D5CA9}" type="slidenum">
              <a:rPr lang="en-US" smtClean="0"/>
              <a:t>3</a:t>
            </a:fld>
            <a:endParaRPr lang="en-US" dirty="0"/>
          </a:p>
        </p:txBody>
      </p:sp>
    </p:spTree>
    <p:extLst>
      <p:ext uri="{BB962C8B-B14F-4D97-AF65-F5344CB8AC3E}">
        <p14:creationId xmlns:p14="http://schemas.microsoft.com/office/powerpoint/2010/main" val="168432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856D-7E5C-470A-AEB4-ADAC86F8A13A}"/>
              </a:ext>
            </a:extLst>
          </p:cNvPr>
          <p:cNvSpPr>
            <a:spLocks noGrp="1"/>
          </p:cNvSpPr>
          <p:nvPr>
            <p:ph type="title"/>
          </p:nvPr>
        </p:nvSpPr>
        <p:spPr/>
        <p:txBody>
          <a:bodyPr/>
          <a:lstStyle/>
          <a:p>
            <a:r>
              <a:rPr lang="en-US" dirty="0"/>
              <a:t>Who are </a:t>
            </a:r>
            <a:r>
              <a:rPr lang="en-US" dirty="0" err="1"/>
              <a:t>DisDATA</a:t>
            </a:r>
            <a:r>
              <a:rPr lang="en-US" dirty="0"/>
              <a:t>?</a:t>
            </a:r>
          </a:p>
        </p:txBody>
      </p:sp>
      <p:sp>
        <p:nvSpPr>
          <p:cNvPr id="3" name="Content Placeholder 2">
            <a:extLst>
              <a:ext uri="{FF2B5EF4-FFF2-40B4-BE49-F238E27FC236}">
                <a16:creationId xmlns:a16="http://schemas.microsoft.com/office/drawing/2014/main" id="{6BA7942F-BC9A-4D9F-9C53-C6C00CA9457A}"/>
              </a:ext>
            </a:extLst>
          </p:cNvPr>
          <p:cNvSpPr>
            <a:spLocks noGrp="1"/>
          </p:cNvSpPr>
          <p:nvPr>
            <p:ph idx="1"/>
          </p:nvPr>
        </p:nvSpPr>
        <p:spPr/>
        <p:txBody>
          <a:bodyPr>
            <a:normAutofit fontScale="92500" lnSpcReduction="20000"/>
          </a:bodyPr>
          <a:lstStyle/>
          <a:p>
            <a:r>
              <a:rPr lang="en-US" sz="3000" dirty="0"/>
              <a:t>We are a community of people with shared values about justice, equity and compassion</a:t>
            </a:r>
          </a:p>
          <a:p>
            <a:r>
              <a:rPr lang="en-US" sz="3000" dirty="0" err="1"/>
              <a:t>DisData</a:t>
            </a:r>
            <a:r>
              <a:rPr lang="en-US" sz="3000" dirty="0"/>
              <a:t> are a group of </a:t>
            </a:r>
          </a:p>
          <a:p>
            <a:pPr lvl="1"/>
            <a:r>
              <a:rPr lang="en-US" sz="2600" dirty="0"/>
              <a:t>Advocates and activists </a:t>
            </a:r>
          </a:p>
          <a:p>
            <a:pPr lvl="1"/>
            <a:r>
              <a:rPr lang="en-US" sz="2600" dirty="0"/>
              <a:t>Service providers</a:t>
            </a:r>
          </a:p>
          <a:p>
            <a:pPr lvl="1"/>
            <a:r>
              <a:rPr lang="en-US" sz="2600" dirty="0"/>
              <a:t>Researchers</a:t>
            </a:r>
          </a:p>
          <a:p>
            <a:pPr lvl="1"/>
            <a:r>
              <a:rPr lang="en-US" sz="2600" dirty="0"/>
              <a:t>Community members</a:t>
            </a:r>
          </a:p>
          <a:p>
            <a:pPr lvl="1"/>
            <a:r>
              <a:rPr lang="en-US" sz="2600" dirty="0"/>
              <a:t>With and without disabilities </a:t>
            </a:r>
          </a:p>
          <a:p>
            <a:r>
              <a:rPr lang="en-US" sz="3000" b="0" i="0" u="none" strike="noStrike" dirty="0">
                <a:solidFill>
                  <a:srgbClr val="000000"/>
                </a:solidFill>
                <a:effectLst/>
              </a:rPr>
              <a:t>work in solidarity with all disabled people, disability led organizations and other groups of people who are systemically marginalized due to structural ableism and racism to collect the data needed to advocate for and affect change</a:t>
            </a:r>
            <a:endParaRPr lang="en-US" sz="3000" dirty="0"/>
          </a:p>
          <a:p>
            <a:pPr marL="0" indent="0">
              <a:buNone/>
            </a:pPr>
            <a:endParaRPr lang="en-US" dirty="0"/>
          </a:p>
        </p:txBody>
      </p:sp>
      <p:sp>
        <p:nvSpPr>
          <p:cNvPr id="4" name="Slide Number Placeholder 3">
            <a:extLst>
              <a:ext uri="{FF2B5EF4-FFF2-40B4-BE49-F238E27FC236}">
                <a16:creationId xmlns:a16="http://schemas.microsoft.com/office/drawing/2014/main" id="{AE591311-C327-4532-93E9-AEA4BBB6780E}"/>
              </a:ext>
            </a:extLst>
          </p:cNvPr>
          <p:cNvSpPr>
            <a:spLocks noGrp="1"/>
          </p:cNvSpPr>
          <p:nvPr>
            <p:ph type="sldNum" sz="quarter" idx="12"/>
          </p:nvPr>
        </p:nvSpPr>
        <p:spPr/>
        <p:txBody>
          <a:bodyPr/>
          <a:lstStyle/>
          <a:p>
            <a:r>
              <a:rPr lang="en-US" dirty="0"/>
              <a:t>Slide </a:t>
            </a:r>
            <a:fld id="{997175BA-04CB-4492-AB2D-D88E323D5CA9}" type="slidenum">
              <a:rPr lang="en-US" smtClean="0"/>
              <a:t>4</a:t>
            </a:fld>
            <a:endParaRPr lang="en-US" dirty="0"/>
          </a:p>
        </p:txBody>
      </p:sp>
    </p:spTree>
    <p:extLst>
      <p:ext uri="{BB962C8B-B14F-4D97-AF65-F5344CB8AC3E}">
        <p14:creationId xmlns:p14="http://schemas.microsoft.com/office/powerpoint/2010/main" val="283192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867A-2527-4D4D-A866-DC79419A47CC}"/>
              </a:ext>
            </a:extLst>
          </p:cNvPr>
          <p:cNvSpPr>
            <a:spLocks noGrp="1"/>
          </p:cNvSpPr>
          <p:nvPr>
            <p:ph type="title"/>
          </p:nvPr>
        </p:nvSpPr>
        <p:spPr/>
        <p:txBody>
          <a:bodyPr/>
          <a:lstStyle/>
          <a:p>
            <a:r>
              <a:rPr lang="en-US" dirty="0"/>
              <a:t>Why Data?</a:t>
            </a:r>
          </a:p>
        </p:txBody>
      </p:sp>
      <p:sp>
        <p:nvSpPr>
          <p:cNvPr id="3" name="Content Placeholder 2">
            <a:extLst>
              <a:ext uri="{FF2B5EF4-FFF2-40B4-BE49-F238E27FC236}">
                <a16:creationId xmlns:a16="http://schemas.microsoft.com/office/drawing/2014/main" id="{77D68D5A-1455-459F-A796-45B9EAAB8701}"/>
              </a:ext>
            </a:extLst>
          </p:cNvPr>
          <p:cNvSpPr>
            <a:spLocks noGrp="1"/>
          </p:cNvSpPr>
          <p:nvPr>
            <p:ph idx="1"/>
          </p:nvPr>
        </p:nvSpPr>
        <p:spPr>
          <a:xfrm>
            <a:off x="838200" y="1509204"/>
            <a:ext cx="10515600" cy="5149049"/>
          </a:xfrm>
        </p:spPr>
        <p:txBody>
          <a:bodyPr>
            <a:normAutofit fontScale="77500" lnSpcReduction="20000"/>
          </a:bodyPr>
          <a:lstStyle/>
          <a:p>
            <a:r>
              <a:rPr lang="en-US" sz="3000" b="0" i="0" u="none" strike="noStrike" dirty="0">
                <a:solidFill>
                  <a:srgbClr val="000000"/>
                </a:solidFill>
                <a:effectLst/>
                <a:latin typeface="Calibri" panose="020F0502020204030204" pitchFamily="34" charset="0"/>
              </a:rPr>
              <a:t>There is power in data</a:t>
            </a:r>
          </a:p>
          <a:p>
            <a:pPr lvl="1"/>
            <a:r>
              <a:rPr lang="en-US" sz="2600" b="0" i="0" u="none" strike="noStrike" dirty="0">
                <a:solidFill>
                  <a:srgbClr val="000000"/>
                </a:solidFill>
                <a:effectLst/>
                <a:latin typeface="Calibri" panose="020F0502020204030204" pitchFamily="34" charset="0"/>
              </a:rPr>
              <a:t>Who gets represented and how?</a:t>
            </a:r>
          </a:p>
          <a:p>
            <a:pPr lvl="1"/>
            <a:r>
              <a:rPr lang="en-US" sz="2600" dirty="0">
                <a:solidFill>
                  <a:srgbClr val="000000"/>
                </a:solidFill>
                <a:latin typeface="Calibri" panose="020F0502020204030204" pitchFamily="34" charset="0"/>
              </a:rPr>
              <a:t>What questions get asked and why?</a:t>
            </a:r>
            <a:endParaRPr lang="en-US" sz="2600" b="0" i="0" u="none" strike="noStrike" dirty="0">
              <a:solidFill>
                <a:srgbClr val="000000"/>
              </a:solidFill>
              <a:effectLst/>
              <a:latin typeface="Calibri" panose="020F0502020204030204" pitchFamily="34" charset="0"/>
            </a:endParaRPr>
          </a:p>
          <a:p>
            <a:r>
              <a:rPr lang="en-US" sz="3000" b="0" i="0" u="none" strike="noStrike" dirty="0">
                <a:solidFill>
                  <a:srgbClr val="000000"/>
                </a:solidFill>
                <a:effectLst/>
                <a:latin typeface="Calibri" panose="020F0502020204030204" pitchFamily="34" charset="0"/>
              </a:rPr>
              <a:t>Data systems can be used to marginalize and exclude as much as they can be used to include and understand</a:t>
            </a:r>
          </a:p>
          <a:p>
            <a:pPr lvl="1"/>
            <a:r>
              <a:rPr lang="en-US" sz="2800" b="0" i="0" u="none" strike="noStrike" dirty="0">
                <a:solidFill>
                  <a:srgbClr val="000000"/>
                </a:solidFill>
                <a:effectLst/>
                <a:latin typeface="Calibri" panose="020F0502020204030204" pitchFamily="34" charset="0"/>
              </a:rPr>
              <a:t>Good data, bad data, no data</a:t>
            </a:r>
          </a:p>
          <a:p>
            <a:pPr lvl="1"/>
            <a:r>
              <a:rPr lang="en-US" sz="2800" dirty="0">
                <a:solidFill>
                  <a:srgbClr val="000000"/>
                </a:solidFill>
                <a:latin typeface="Calibri" panose="020F0502020204030204" pitchFamily="34" charset="0"/>
              </a:rPr>
              <a:t>All matter and have impacts on marginalized groups</a:t>
            </a:r>
            <a:endParaRPr lang="en-US" sz="2800" b="0" i="0" u="none" strike="noStrike" dirty="0">
              <a:solidFill>
                <a:srgbClr val="000000"/>
              </a:solidFill>
              <a:effectLst/>
              <a:latin typeface="Calibri" panose="020F0502020204030204" pitchFamily="34" charset="0"/>
            </a:endParaRPr>
          </a:p>
          <a:p>
            <a:r>
              <a:rPr lang="en-US" sz="3000" b="0" i="0" u="none" strike="noStrike" dirty="0">
                <a:solidFill>
                  <a:srgbClr val="000000"/>
                </a:solidFill>
                <a:effectLst/>
                <a:latin typeface="Calibri" panose="020F0502020204030204" pitchFamily="34" charset="0"/>
              </a:rPr>
              <a:t>Disabled people are made invisible across federal policy through the lack of data collection and representation leading to a disability data inequity.</a:t>
            </a:r>
          </a:p>
          <a:p>
            <a:pPr lvl="1"/>
            <a:r>
              <a:rPr lang="en-US" sz="2800" dirty="0">
                <a:solidFill>
                  <a:srgbClr val="000000"/>
                </a:solidFill>
                <a:latin typeface="Calibri" panose="020F0502020204030204" pitchFamily="34" charset="0"/>
              </a:rPr>
              <a:t>In congregate settings (expand)</a:t>
            </a:r>
          </a:p>
          <a:p>
            <a:pPr lvl="1"/>
            <a:r>
              <a:rPr lang="en-US" sz="2800" dirty="0">
                <a:solidFill>
                  <a:srgbClr val="000000"/>
                </a:solidFill>
                <a:latin typeface="Calibri" panose="020F0502020204030204" pitchFamily="34" charset="0"/>
              </a:rPr>
              <a:t>In intersectional spaces/identities</a:t>
            </a:r>
          </a:p>
          <a:p>
            <a:r>
              <a:rPr lang="en-US" sz="3000" dirty="0">
                <a:solidFill>
                  <a:srgbClr val="000000"/>
                </a:solidFill>
                <a:latin typeface="Calibri" panose="020F0502020204030204" pitchFamily="34" charset="0"/>
              </a:rPr>
              <a:t>We are seeking data equity for disability justice</a:t>
            </a:r>
          </a:p>
          <a:p>
            <a:pPr lvl="1"/>
            <a:r>
              <a:rPr lang="en-US" sz="2600" dirty="0">
                <a:solidFill>
                  <a:srgbClr val="000000"/>
                </a:solidFill>
                <a:latin typeface="Calibri" panose="020F0502020204030204" pitchFamily="34" charset="0"/>
              </a:rPr>
              <a:t>Improved representation across all levels of data collection</a:t>
            </a:r>
          </a:p>
          <a:p>
            <a:pPr lvl="2"/>
            <a:r>
              <a:rPr lang="en-US" sz="2600" b="0" i="0" u="none" strike="noStrike" dirty="0">
                <a:solidFill>
                  <a:srgbClr val="000000"/>
                </a:solidFill>
                <a:effectLst/>
                <a:latin typeface="Calibri" panose="020F0502020204030204" pitchFamily="34" charset="0"/>
              </a:rPr>
              <a:t>How questions are asked</a:t>
            </a:r>
          </a:p>
          <a:p>
            <a:pPr lvl="2"/>
            <a:r>
              <a:rPr lang="en-US" sz="2600" dirty="0">
                <a:solidFill>
                  <a:srgbClr val="000000"/>
                </a:solidFill>
                <a:latin typeface="Calibri" panose="020F0502020204030204" pitchFamily="34" charset="0"/>
              </a:rPr>
              <a:t>How surveys are implemented</a:t>
            </a:r>
          </a:p>
          <a:p>
            <a:pPr lvl="2"/>
            <a:r>
              <a:rPr lang="en-US" sz="2600" b="0" i="0" u="none" strike="noStrike" dirty="0">
                <a:solidFill>
                  <a:srgbClr val="000000"/>
                </a:solidFill>
                <a:effectLst/>
                <a:latin typeface="Calibri" panose="020F0502020204030204" pitchFamily="34" charset="0"/>
              </a:rPr>
              <a:t>How</a:t>
            </a:r>
            <a:r>
              <a:rPr lang="en-US" sz="2600" dirty="0">
                <a:solidFill>
                  <a:srgbClr val="000000"/>
                </a:solidFill>
                <a:latin typeface="Calibri" panose="020F0502020204030204" pitchFamily="34" charset="0"/>
              </a:rPr>
              <a:t>/which data are used to inform policy</a:t>
            </a:r>
            <a:endParaRPr lang="en-US" sz="2600" b="0" i="0" u="none" strike="noStrike" dirty="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334546E8-524B-48E1-9E07-66D7E03E817D}"/>
              </a:ext>
            </a:extLst>
          </p:cNvPr>
          <p:cNvSpPr>
            <a:spLocks noGrp="1"/>
          </p:cNvSpPr>
          <p:nvPr>
            <p:ph type="sldNum" sz="quarter" idx="12"/>
          </p:nvPr>
        </p:nvSpPr>
        <p:spPr/>
        <p:txBody>
          <a:bodyPr/>
          <a:lstStyle/>
          <a:p>
            <a:r>
              <a:rPr lang="en-US" dirty="0"/>
              <a:t>Slide </a:t>
            </a:r>
            <a:fld id="{997175BA-04CB-4492-AB2D-D88E323D5CA9}" type="slidenum">
              <a:rPr lang="en-US" smtClean="0"/>
              <a:t>5</a:t>
            </a:fld>
            <a:endParaRPr lang="en-US" dirty="0"/>
          </a:p>
        </p:txBody>
      </p:sp>
    </p:spTree>
    <p:extLst>
      <p:ext uri="{BB962C8B-B14F-4D97-AF65-F5344CB8AC3E}">
        <p14:creationId xmlns:p14="http://schemas.microsoft.com/office/powerpoint/2010/main" val="375046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86BB-7115-49F5-9486-857D4304B223}"/>
              </a:ext>
            </a:extLst>
          </p:cNvPr>
          <p:cNvSpPr>
            <a:spLocks noGrp="1"/>
          </p:cNvSpPr>
          <p:nvPr>
            <p:ph type="title"/>
          </p:nvPr>
        </p:nvSpPr>
        <p:spPr/>
        <p:txBody>
          <a:bodyPr/>
          <a:lstStyle/>
          <a:p>
            <a:r>
              <a:rPr lang="en-US" dirty="0"/>
              <a:t>What does </a:t>
            </a:r>
            <a:r>
              <a:rPr lang="en-US" dirty="0" err="1"/>
              <a:t>DisDATA</a:t>
            </a:r>
            <a:r>
              <a:rPr lang="en-US" dirty="0"/>
              <a:t> do!? </a:t>
            </a:r>
          </a:p>
        </p:txBody>
      </p:sp>
      <p:sp>
        <p:nvSpPr>
          <p:cNvPr id="3" name="Content Placeholder 2">
            <a:extLst>
              <a:ext uri="{FF2B5EF4-FFF2-40B4-BE49-F238E27FC236}">
                <a16:creationId xmlns:a16="http://schemas.microsoft.com/office/drawing/2014/main" id="{5D6495BA-C5FC-46BF-AB68-71BF93BAA3BC}"/>
              </a:ext>
            </a:extLst>
          </p:cNvPr>
          <p:cNvSpPr>
            <a:spLocks noGrp="1"/>
          </p:cNvSpPr>
          <p:nvPr>
            <p:ph idx="1"/>
          </p:nvPr>
        </p:nvSpPr>
        <p:spPr/>
        <p:txBody>
          <a:bodyPr/>
          <a:lstStyle/>
          <a:p>
            <a:r>
              <a:rPr lang="en-US" dirty="0"/>
              <a:t>Advocate for disability data representation</a:t>
            </a:r>
          </a:p>
          <a:p>
            <a:pPr lvl="1"/>
            <a:r>
              <a:rPr lang="en-US" dirty="0"/>
              <a:t>Disabled people, and disability led organizations MUST be included across all levels of data collection</a:t>
            </a:r>
          </a:p>
          <a:p>
            <a:pPr lvl="1"/>
            <a:r>
              <a:rPr lang="en-US" dirty="0"/>
              <a:t>Presented at United National Regional Consultation of the Committee on the Right of Persons with Disability (June, 2021)</a:t>
            </a:r>
          </a:p>
          <a:p>
            <a:pPr lvl="1"/>
            <a:r>
              <a:rPr lang="en-US" dirty="0"/>
              <a:t>Public comment to Biden Harris Health Equity Task Force (July, 30</a:t>
            </a:r>
            <a:r>
              <a:rPr lang="en-US" baseline="30000" dirty="0"/>
              <a:t>th</a:t>
            </a:r>
            <a:r>
              <a:rPr lang="en-US" dirty="0"/>
              <a:t> </a:t>
            </a:r>
            <a:r>
              <a:rPr lang="en-US"/>
              <a:t>2021)</a:t>
            </a:r>
            <a:endParaRPr lang="en-US" dirty="0"/>
          </a:p>
        </p:txBody>
      </p:sp>
      <p:sp>
        <p:nvSpPr>
          <p:cNvPr id="4" name="Slide Number Placeholder 3">
            <a:extLst>
              <a:ext uri="{FF2B5EF4-FFF2-40B4-BE49-F238E27FC236}">
                <a16:creationId xmlns:a16="http://schemas.microsoft.com/office/drawing/2014/main" id="{28D93D76-5B09-49A9-88D4-FAACF92C6401}"/>
              </a:ext>
            </a:extLst>
          </p:cNvPr>
          <p:cNvSpPr>
            <a:spLocks noGrp="1"/>
          </p:cNvSpPr>
          <p:nvPr>
            <p:ph type="sldNum" sz="quarter" idx="12"/>
          </p:nvPr>
        </p:nvSpPr>
        <p:spPr/>
        <p:txBody>
          <a:bodyPr/>
          <a:lstStyle/>
          <a:p>
            <a:r>
              <a:rPr lang="en-US" dirty="0"/>
              <a:t>Slide </a:t>
            </a:r>
            <a:fld id="{997175BA-04CB-4492-AB2D-D88E323D5CA9}" type="slidenum">
              <a:rPr lang="en-US" smtClean="0"/>
              <a:t>6</a:t>
            </a:fld>
            <a:endParaRPr lang="en-US" dirty="0"/>
          </a:p>
        </p:txBody>
      </p:sp>
    </p:spTree>
    <p:extLst>
      <p:ext uri="{BB962C8B-B14F-4D97-AF65-F5344CB8AC3E}">
        <p14:creationId xmlns:p14="http://schemas.microsoft.com/office/powerpoint/2010/main" val="22732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F872-B35D-42E6-B407-639C0E86553D}"/>
              </a:ext>
            </a:extLst>
          </p:cNvPr>
          <p:cNvSpPr>
            <a:spLocks noGrp="1"/>
          </p:cNvSpPr>
          <p:nvPr>
            <p:ph type="title"/>
          </p:nvPr>
        </p:nvSpPr>
        <p:spPr>
          <a:xfrm>
            <a:off x="838200" y="427269"/>
            <a:ext cx="10515600" cy="1325563"/>
          </a:xfrm>
        </p:spPr>
        <p:txBody>
          <a:bodyPr/>
          <a:lstStyle/>
          <a:p>
            <a:r>
              <a:rPr lang="en-US" dirty="0"/>
              <a:t>Analyze data to support local and national advocacy efforts</a:t>
            </a:r>
          </a:p>
        </p:txBody>
      </p:sp>
      <p:sp>
        <p:nvSpPr>
          <p:cNvPr id="3" name="Content Placeholder 2">
            <a:extLst>
              <a:ext uri="{FF2B5EF4-FFF2-40B4-BE49-F238E27FC236}">
                <a16:creationId xmlns:a16="http://schemas.microsoft.com/office/drawing/2014/main" id="{AF079473-2FAE-4FEF-B5EB-A0939E37F862}"/>
              </a:ext>
            </a:extLst>
          </p:cNvPr>
          <p:cNvSpPr>
            <a:spLocks noGrp="1"/>
          </p:cNvSpPr>
          <p:nvPr>
            <p:ph idx="1"/>
          </p:nvPr>
        </p:nvSpPr>
        <p:spPr/>
        <p:txBody>
          <a:bodyPr/>
          <a:lstStyle/>
          <a:p>
            <a:r>
              <a:rPr lang="en-US" dirty="0"/>
              <a:t>National analysis of COVID-19 deaths in nursing homes</a:t>
            </a:r>
          </a:p>
          <a:p>
            <a:r>
              <a:rPr lang="en-US" dirty="0"/>
              <a:t>Using data from Center for Disease control on COVID-19 cases and deaths in Centers for Medicare and Medicaid funded nursing homes</a:t>
            </a:r>
          </a:p>
          <a:p>
            <a:r>
              <a:rPr lang="en-US" dirty="0"/>
              <a:t>Developed research brief to communicate impacts of COVID on people in nursing facilities</a:t>
            </a:r>
          </a:p>
          <a:p>
            <a:r>
              <a:rPr lang="en-US" dirty="0"/>
              <a:t>Created dynamic data visualizations at both the national and state level  </a:t>
            </a:r>
          </a:p>
          <a:p>
            <a:endParaRPr lang="en-US" dirty="0"/>
          </a:p>
        </p:txBody>
      </p:sp>
      <p:sp>
        <p:nvSpPr>
          <p:cNvPr id="4" name="Slide Number Placeholder 3">
            <a:extLst>
              <a:ext uri="{FF2B5EF4-FFF2-40B4-BE49-F238E27FC236}">
                <a16:creationId xmlns:a16="http://schemas.microsoft.com/office/drawing/2014/main" id="{6560259B-FB83-40DC-9D3A-D075B07C5DB0}"/>
              </a:ext>
            </a:extLst>
          </p:cNvPr>
          <p:cNvSpPr>
            <a:spLocks noGrp="1"/>
          </p:cNvSpPr>
          <p:nvPr>
            <p:ph type="sldNum" sz="quarter" idx="12"/>
          </p:nvPr>
        </p:nvSpPr>
        <p:spPr/>
        <p:txBody>
          <a:bodyPr/>
          <a:lstStyle/>
          <a:p>
            <a:r>
              <a:rPr lang="en-US" dirty="0"/>
              <a:t>Slide </a:t>
            </a:r>
            <a:fld id="{997175BA-04CB-4492-AB2D-D88E323D5CA9}" type="slidenum">
              <a:rPr lang="en-US" smtClean="0"/>
              <a:t>7</a:t>
            </a:fld>
            <a:endParaRPr lang="en-US" dirty="0"/>
          </a:p>
        </p:txBody>
      </p:sp>
    </p:spTree>
    <p:extLst>
      <p:ext uri="{BB962C8B-B14F-4D97-AF65-F5344CB8AC3E}">
        <p14:creationId xmlns:p14="http://schemas.microsoft.com/office/powerpoint/2010/main" val="1107904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5466-AF83-4BCE-A962-E06C2BA57D92}"/>
              </a:ext>
            </a:extLst>
          </p:cNvPr>
          <p:cNvSpPr>
            <a:spLocks noGrp="1"/>
          </p:cNvSpPr>
          <p:nvPr>
            <p:ph type="title"/>
          </p:nvPr>
        </p:nvSpPr>
        <p:spPr/>
        <p:txBody>
          <a:bodyPr/>
          <a:lstStyle/>
          <a:p>
            <a:r>
              <a:rPr lang="en-US" dirty="0"/>
              <a:t>Data in action</a:t>
            </a:r>
          </a:p>
        </p:txBody>
      </p:sp>
      <p:sp>
        <p:nvSpPr>
          <p:cNvPr id="3" name="Content Placeholder 2">
            <a:extLst>
              <a:ext uri="{FF2B5EF4-FFF2-40B4-BE49-F238E27FC236}">
                <a16:creationId xmlns:a16="http://schemas.microsoft.com/office/drawing/2014/main" id="{3EDEE099-2BC3-46FA-9B49-FE9432D30FDF}"/>
              </a:ext>
            </a:extLst>
          </p:cNvPr>
          <p:cNvSpPr>
            <a:spLocks noGrp="1"/>
          </p:cNvSpPr>
          <p:nvPr>
            <p:ph idx="1"/>
          </p:nvPr>
        </p:nvSpPr>
        <p:spPr>
          <a:xfrm>
            <a:off x="838200" y="1411550"/>
            <a:ext cx="10515600" cy="4765413"/>
          </a:xfrm>
        </p:spPr>
        <p:txBody>
          <a:bodyPr>
            <a:normAutofit fontScale="62500" lnSpcReduction="20000"/>
          </a:bodyPr>
          <a:lstStyle/>
          <a:p>
            <a:pPr marL="0" indent="0">
              <a:buNone/>
            </a:pPr>
            <a:r>
              <a:rPr lang="en-US" b="1" dirty="0"/>
              <a:t>Supported two CILs in state and national advocacy efforts</a:t>
            </a:r>
          </a:p>
          <a:p>
            <a:pPr lvl="1"/>
            <a:r>
              <a:rPr lang="en-US" dirty="0"/>
              <a:t>Atlantis</a:t>
            </a:r>
          </a:p>
          <a:p>
            <a:pPr lvl="1"/>
            <a:r>
              <a:rPr lang="en-US" dirty="0"/>
              <a:t>Roads to Freedom</a:t>
            </a:r>
          </a:p>
          <a:p>
            <a:r>
              <a:rPr lang="en-US" dirty="0"/>
              <a:t>Communicated state level disproportionate impact to secure funding streams for emergency transitions pilot programs</a:t>
            </a:r>
          </a:p>
          <a:p>
            <a:r>
              <a:rPr lang="en-US" dirty="0"/>
              <a:t>increased community awareness of the pandemic's effect on congregate settings to support current and future advocacy efforts to increase access to HCBS services and housing</a:t>
            </a:r>
          </a:p>
          <a:p>
            <a:r>
              <a:rPr lang="en-US" dirty="0"/>
              <a:t>used to show necessity of accessing state funded housing vouchers for emergency transitions from congregate settings</a:t>
            </a:r>
          </a:p>
          <a:p>
            <a:r>
              <a:rPr lang="en-US" dirty="0"/>
              <a:t>Communicated state level disproportionate impact to advocate for federal emergency funding to be used for transitions and relocation out of facilities</a:t>
            </a:r>
          </a:p>
          <a:p>
            <a:pPr lvl="1"/>
            <a:r>
              <a:rPr lang="en-US" dirty="0"/>
              <a:t>PEMA and FEMA</a:t>
            </a:r>
          </a:p>
          <a:p>
            <a:pPr lvl="1"/>
            <a:r>
              <a:rPr lang="en-US" dirty="0"/>
              <a:t>National Council on Disability </a:t>
            </a:r>
          </a:p>
          <a:p>
            <a:pPr marL="0" indent="0">
              <a:buNone/>
            </a:pPr>
            <a:endParaRPr lang="en-US" dirty="0"/>
          </a:p>
          <a:p>
            <a:pPr marL="0" indent="0">
              <a:buNone/>
            </a:pPr>
            <a:r>
              <a:rPr lang="en-US" b="1" dirty="0"/>
              <a:t>Identified major data limitations and discrepancies</a:t>
            </a:r>
          </a:p>
          <a:p>
            <a:pPr>
              <a:buFont typeface="Arial" panose="020B0604020202020204" pitchFamily="34" charset="0"/>
              <a:buChar char="•"/>
            </a:pPr>
            <a:r>
              <a:rPr lang="en-US" dirty="0"/>
              <a:t>Identified major disparities between CDC, CMS, and state data discounts validity and trustworthiness of data accuracy</a:t>
            </a:r>
          </a:p>
          <a:p>
            <a:pPr>
              <a:buFont typeface="Arial" panose="020B0604020202020204" pitchFamily="34" charset="0"/>
              <a:buChar char="•"/>
            </a:pPr>
            <a:r>
              <a:rPr lang="en-US" dirty="0"/>
              <a:t>lack of consistency between definitions of congregate setting types across data sets </a:t>
            </a:r>
          </a:p>
          <a:p>
            <a:endParaRPr lang="en-US" dirty="0"/>
          </a:p>
        </p:txBody>
      </p:sp>
      <p:sp>
        <p:nvSpPr>
          <p:cNvPr id="4" name="Slide Number Placeholder 3">
            <a:extLst>
              <a:ext uri="{FF2B5EF4-FFF2-40B4-BE49-F238E27FC236}">
                <a16:creationId xmlns:a16="http://schemas.microsoft.com/office/drawing/2014/main" id="{C15675F1-1AB9-40A7-94B1-4653AFE6E095}"/>
              </a:ext>
            </a:extLst>
          </p:cNvPr>
          <p:cNvSpPr>
            <a:spLocks noGrp="1"/>
          </p:cNvSpPr>
          <p:nvPr>
            <p:ph type="sldNum" sz="quarter" idx="12"/>
          </p:nvPr>
        </p:nvSpPr>
        <p:spPr/>
        <p:txBody>
          <a:bodyPr/>
          <a:lstStyle/>
          <a:p>
            <a:r>
              <a:rPr lang="en-US" dirty="0"/>
              <a:t>Slide </a:t>
            </a:r>
            <a:fld id="{997175BA-04CB-4492-AB2D-D88E323D5CA9}" type="slidenum">
              <a:rPr lang="en-US" smtClean="0"/>
              <a:t>8</a:t>
            </a:fld>
            <a:endParaRPr lang="en-US" dirty="0"/>
          </a:p>
        </p:txBody>
      </p:sp>
    </p:spTree>
    <p:extLst>
      <p:ext uri="{BB962C8B-B14F-4D97-AF65-F5344CB8AC3E}">
        <p14:creationId xmlns:p14="http://schemas.microsoft.com/office/powerpoint/2010/main" val="188115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ECA16E-A595-4888-BA4F-2CC1A279B5E0}"/>
              </a:ext>
            </a:extLst>
          </p:cNvPr>
          <p:cNvSpPr>
            <a:spLocks noGrp="1"/>
          </p:cNvSpPr>
          <p:nvPr>
            <p:ph type="sldNum" sz="quarter" idx="12"/>
          </p:nvPr>
        </p:nvSpPr>
        <p:spPr/>
        <p:txBody>
          <a:bodyPr/>
          <a:lstStyle/>
          <a:p>
            <a:r>
              <a:rPr lang="en-US" dirty="0"/>
              <a:t>Slide </a:t>
            </a:r>
            <a:fld id="{997175BA-04CB-4492-AB2D-D88E323D5CA9}" type="slidenum">
              <a:rPr lang="en-US" smtClean="0"/>
              <a:t>9</a:t>
            </a:fld>
            <a:endParaRPr lang="en-US" dirty="0"/>
          </a:p>
        </p:txBody>
      </p:sp>
      <p:pic>
        <p:nvPicPr>
          <p:cNvPr id="2" name="w61_70_cases" descr="This video graphic illustrates the change in weekly COVID 19 cases in CMS Nursing facilities, by county, over a period of 10 weeks from July 5th to September 19th 2021.  Over time clusters of counties all across the country grow progressively darker until the final week of Sept 13th shows considerably more of the country in darker red, with red counties in every state and some counties reaching levels up to 797 new weekly cases. ">
            <a:hlinkClick r:id="" action="ppaction://media"/>
            <a:extLst>
              <a:ext uri="{FF2B5EF4-FFF2-40B4-BE49-F238E27FC236}">
                <a16:creationId xmlns:a16="http://schemas.microsoft.com/office/drawing/2014/main" id="{EC271A39-8A98-4D8E-99C7-2713070731D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38795" y="40922"/>
            <a:ext cx="11227427" cy="6315428"/>
          </a:xfrm>
          <a:prstGeom prst="rect">
            <a:avLst/>
          </a:prstGeom>
        </p:spPr>
      </p:pic>
      <p:sp>
        <p:nvSpPr>
          <p:cNvPr id="3" name="Title 2">
            <a:extLst>
              <a:ext uri="{FF2B5EF4-FFF2-40B4-BE49-F238E27FC236}">
                <a16:creationId xmlns:a16="http://schemas.microsoft.com/office/drawing/2014/main" id="{BBEE825C-FB8E-4E39-86A6-EE8759B770A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b="1" dirty="0"/>
              <a:t>Covid-19 Cases in CMS Nursing Facilities since July 5</a:t>
            </a:r>
            <a:r>
              <a:rPr lang="en-US" b="1" baseline="30000" dirty="0"/>
              <a:t>th</a:t>
            </a:r>
            <a:r>
              <a:rPr lang="en-US" b="1" dirty="0"/>
              <a:t> 2021</a:t>
            </a:r>
          </a:p>
        </p:txBody>
      </p:sp>
    </p:spTree>
    <p:extLst>
      <p:ext uri="{BB962C8B-B14F-4D97-AF65-F5344CB8AC3E}">
        <p14:creationId xmlns:p14="http://schemas.microsoft.com/office/powerpoint/2010/main" val="238944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1291</Words>
  <Application>Microsoft Office PowerPoint</Application>
  <PresentationFormat>Widescreen</PresentationFormat>
  <Paragraphs>103</Paragraphs>
  <Slides>14</Slides>
  <Notes>5</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Aharoni</vt:lpstr>
      <vt:lpstr>Arial</vt:lpstr>
      <vt:lpstr>Calibri</vt:lpstr>
      <vt:lpstr>Office Theme</vt:lpstr>
      <vt:lpstr>Disability Advocates Taking Action (DisDATA):</vt:lpstr>
      <vt:lpstr>Introductions and Workshop goals</vt:lpstr>
      <vt:lpstr>What is DisDATA?</vt:lpstr>
      <vt:lpstr>Who are DisDATA?</vt:lpstr>
      <vt:lpstr>Why Data?</vt:lpstr>
      <vt:lpstr>What does DisDATA do!? </vt:lpstr>
      <vt:lpstr>Analyze data to support local and national advocacy efforts</vt:lpstr>
      <vt:lpstr>Data in action</vt:lpstr>
      <vt:lpstr>Covid-19 Cases in CMS Nursing Facilities since July 5th 2021</vt:lpstr>
      <vt:lpstr>10</vt:lpstr>
      <vt:lpstr>County Level Covid-19 cases in Pennsylvania CMS Nursing Facilities</vt:lpstr>
      <vt:lpstr>County Level Covid-19 cases in Colorado CMS Nursing Facilities </vt:lpstr>
      <vt:lpstr>Discussion</vt:lpstr>
      <vt:lpstr>What is next!?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Advocates Taking Action (DisDATA):</dc:title>
  <dc:creator>Greiman, Lillie</dc:creator>
  <cp:lastModifiedBy>Mary Willard</cp:lastModifiedBy>
  <cp:revision>13</cp:revision>
  <dcterms:created xsi:type="dcterms:W3CDTF">2021-09-28T20:25:23Z</dcterms:created>
  <dcterms:modified xsi:type="dcterms:W3CDTF">2021-10-12T23:41:50Z</dcterms:modified>
</cp:coreProperties>
</file>