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4"/>
    <p:sldMasterId id="2147483805" r:id="rId5"/>
  </p:sldMasterIdLst>
  <p:notesMasterIdLst>
    <p:notesMasterId r:id="rId38"/>
  </p:notesMasterIdLst>
  <p:sldIdLst>
    <p:sldId id="1364" r:id="rId6"/>
    <p:sldId id="256" r:id="rId7"/>
    <p:sldId id="1413" r:id="rId8"/>
    <p:sldId id="290" r:id="rId9"/>
    <p:sldId id="289" r:id="rId10"/>
    <p:sldId id="1449" r:id="rId11"/>
    <p:sldId id="310" r:id="rId12"/>
    <p:sldId id="1429" r:id="rId13"/>
    <p:sldId id="295" r:id="rId14"/>
    <p:sldId id="1436" r:id="rId15"/>
    <p:sldId id="1437" r:id="rId16"/>
    <p:sldId id="1438" r:id="rId17"/>
    <p:sldId id="1388" r:id="rId18"/>
    <p:sldId id="1440" r:id="rId19"/>
    <p:sldId id="1442" r:id="rId20"/>
    <p:sldId id="1444" r:id="rId21"/>
    <p:sldId id="1443" r:id="rId22"/>
    <p:sldId id="1441" r:id="rId23"/>
    <p:sldId id="1439" r:id="rId24"/>
    <p:sldId id="1446" r:id="rId25"/>
    <p:sldId id="1447" r:id="rId26"/>
    <p:sldId id="1445" r:id="rId27"/>
    <p:sldId id="1434" r:id="rId28"/>
    <p:sldId id="1448" r:id="rId29"/>
    <p:sldId id="1358" r:id="rId30"/>
    <p:sldId id="1403" r:id="rId31"/>
    <p:sldId id="1415" r:id="rId32"/>
    <p:sldId id="1451" r:id="rId33"/>
    <p:sldId id="1452" r:id="rId34"/>
    <p:sldId id="1450" r:id="rId35"/>
    <p:sldId id="1387" r:id="rId36"/>
    <p:sldId id="1426" r:id="rId37"/>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Bogosian" initials="MB" lastIdx="1" clrIdx="0">
    <p:extLst>
      <p:ext uri="{19B8F6BF-5375-455C-9EA6-DF929625EA0E}">
        <p15:presenceInfo xmlns:p15="http://schemas.microsoft.com/office/powerpoint/2012/main" userId="S-1-5-21-448613744-3429248547-2424636698-1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7BCCF"/>
    <a:srgbClr val="FF9933"/>
    <a:srgbClr val="FF0000"/>
    <a:srgbClr val="2E3840"/>
    <a:srgbClr val="2E3640"/>
    <a:srgbClr val="009BD2"/>
    <a:srgbClr val="07C7DB"/>
    <a:srgbClr val="5BD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1E319C-224D-9C49-AACD-4B615437E1AF}" v="2404" dt="2022-09-14T18:39:10.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18" autoAdjust="0"/>
    <p:restoredTop sz="63061" autoAdjust="0"/>
  </p:normalViewPr>
  <p:slideViewPr>
    <p:cSldViewPr>
      <p:cViewPr varScale="1">
        <p:scale>
          <a:sx n="78" d="100"/>
          <a:sy n="78" d="100"/>
        </p:scale>
        <p:origin x="656" y="168"/>
      </p:cViewPr>
      <p:guideLst>
        <p:guide orient="horz" pos="4128"/>
        <p:guide pos="3840"/>
      </p:guideLst>
    </p:cSldViewPr>
  </p:slideViewPr>
  <p:outlineViewPr>
    <p:cViewPr>
      <p:scale>
        <a:sx n="33" d="100"/>
        <a:sy n="33" d="100"/>
      </p:scale>
      <p:origin x="0" y="-1936"/>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5" d="100"/>
          <a:sy n="85" d="100"/>
        </p:scale>
        <p:origin x="2088"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ECD2E4-4A7B-4ED9-B53E-F16D29E472E5}" type="doc">
      <dgm:prSet loTypeId="urn:diagrams.loki3.com/BracketList" loCatId="list" qsTypeId="urn:microsoft.com/office/officeart/2005/8/quickstyle/simple5" qsCatId="simple" csTypeId="urn:microsoft.com/office/officeart/2005/8/colors/accent6_1" csCatId="accent6" phldr="1"/>
      <dgm:spPr/>
      <dgm:t>
        <a:bodyPr/>
        <a:lstStyle/>
        <a:p>
          <a:endParaRPr lang="en-US"/>
        </a:p>
      </dgm:t>
    </dgm:pt>
    <dgm:pt modelId="{236F93CA-5965-4920-AC30-4BFC0A5F74CE}">
      <dgm:prSet phldrT="[Text]" custT="1"/>
      <dgm:spPr/>
      <dgm:t>
        <a:bodyPr/>
        <a:lstStyle/>
        <a:p>
          <a:r>
            <a:rPr lang="en-US" sz="1400" b="1" dirty="0">
              <a:latin typeface="Arial" panose="020B0604020202020204" pitchFamily="34" charset="0"/>
              <a:cs typeface="Arial" panose="020B0604020202020204" pitchFamily="34" charset="0"/>
            </a:rPr>
            <a:t>Direct Effect (Tier 1)</a:t>
          </a:r>
        </a:p>
      </dgm:t>
    </dgm:pt>
    <dgm:pt modelId="{4D875AC0-3027-463D-A2C4-8667A2769036}" type="parTrans" cxnId="{CFE9AD74-252F-4AB6-9E7E-2368C52AD0A2}">
      <dgm:prSet/>
      <dgm:spPr/>
      <dgm:t>
        <a:bodyPr/>
        <a:lstStyle/>
        <a:p>
          <a:endParaRPr lang="en-US"/>
        </a:p>
      </dgm:t>
    </dgm:pt>
    <dgm:pt modelId="{7E5F5150-A45C-4188-924F-2B82F0F69CC4}" type="sibTrans" cxnId="{CFE9AD74-252F-4AB6-9E7E-2368C52AD0A2}">
      <dgm:prSet/>
      <dgm:spPr/>
      <dgm:t>
        <a:bodyPr/>
        <a:lstStyle/>
        <a:p>
          <a:endParaRPr lang="en-US"/>
        </a:p>
      </dgm:t>
    </dgm:pt>
    <dgm:pt modelId="{0E2C8047-072D-4E92-B57C-E07A2CC30052}">
      <dgm:prSet phldrT="[Text]" custT="1"/>
      <dgm:spPr/>
      <dgm:t>
        <a:bodyPr/>
        <a:lstStyle/>
        <a:p>
          <a:r>
            <a:rPr lang="en-US" sz="1400" b="1" dirty="0">
              <a:latin typeface="Arial" panose="020B0604020202020204" pitchFamily="34" charset="0"/>
              <a:cs typeface="Arial" panose="020B0604020202020204" pitchFamily="34" charset="0"/>
            </a:rPr>
            <a:t>Priority Impact (Tiers 2, 3, &amp; 4)</a:t>
          </a:r>
        </a:p>
      </dgm:t>
    </dgm:pt>
    <dgm:pt modelId="{14D46E9B-D98B-4518-A7B3-172E60C51E38}" type="parTrans" cxnId="{A3B21F6E-5F16-4747-9E3F-6DF35B556E30}">
      <dgm:prSet/>
      <dgm:spPr/>
      <dgm:t>
        <a:bodyPr/>
        <a:lstStyle/>
        <a:p>
          <a:endParaRPr lang="en-US"/>
        </a:p>
      </dgm:t>
    </dgm:pt>
    <dgm:pt modelId="{391D6C89-BED2-4AB9-8583-EB21047EA803}" type="sibTrans" cxnId="{A3B21F6E-5F16-4747-9E3F-6DF35B556E30}">
      <dgm:prSet/>
      <dgm:spPr/>
      <dgm:t>
        <a:bodyPr/>
        <a:lstStyle/>
        <a:p>
          <a:endParaRPr lang="en-US"/>
        </a:p>
      </dgm:t>
    </dgm:pt>
    <dgm:pt modelId="{C3EC5813-F567-411F-8F3D-479CAF34624C}">
      <dgm:prSet phldrT="[Text]" custT="1"/>
      <dgm:spPr/>
      <dgm:t>
        <a:bodyPr/>
        <a:lstStyle/>
        <a:p>
          <a:pPr marL="0" indent="457200" algn="ctr">
            <a:tabLst>
              <a:tab pos="1719263" algn="l"/>
            </a:tabLst>
          </a:pPr>
          <a:r>
            <a:rPr lang="en-US" sz="1400" b="1" dirty="0">
              <a:latin typeface="Arial" panose="020B0604020202020204" pitchFamily="34" charset="0"/>
              <a:cs typeface="Arial" panose="020B0604020202020204" pitchFamily="34" charset="0"/>
            </a:rPr>
            <a:t> Tier 1- Up to $25,000 (must be completed within </a:t>
          </a:r>
          <a:r>
            <a:rPr lang="en-US" sz="1400" b="1" u="sng" dirty="0">
              <a:latin typeface="Arial" panose="020B0604020202020204" pitchFamily="34" charset="0"/>
              <a:cs typeface="Arial" panose="020B0604020202020204" pitchFamily="34" charset="0"/>
            </a:rPr>
            <a:t>12 months</a:t>
          </a:r>
          <a:r>
            <a:rPr lang="en-US" sz="1400" b="1" u="none"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dgm:t>
    </dgm:pt>
    <dgm:pt modelId="{B0E51858-DEED-4BD5-BEB3-7AC21AEA87E9}" type="parTrans" cxnId="{0870D694-DF56-4A2A-9D51-54B9DE26664A}">
      <dgm:prSet/>
      <dgm:spPr/>
      <dgm:t>
        <a:bodyPr/>
        <a:lstStyle/>
        <a:p>
          <a:endParaRPr lang="en-US"/>
        </a:p>
      </dgm:t>
    </dgm:pt>
    <dgm:pt modelId="{34CECC6E-BC08-45EF-9F10-705574E3FF71}" type="sibTrans" cxnId="{0870D694-DF56-4A2A-9D51-54B9DE26664A}">
      <dgm:prSet/>
      <dgm:spPr/>
      <dgm:t>
        <a:bodyPr/>
        <a:lstStyle/>
        <a:p>
          <a:endParaRPr lang="en-US"/>
        </a:p>
      </dgm:t>
    </dgm:pt>
    <dgm:pt modelId="{4F993A3B-6354-40E9-870B-308A6FA8FFF5}">
      <dgm:prSet phldrT="[Text]" custT="1"/>
      <dgm:spPr/>
      <dgm:t>
        <a:bodyPr/>
        <a:lstStyle/>
        <a:p>
          <a:pPr marL="0" indent="119063" algn="ctr" defTabSz="622300">
            <a:tabLst>
              <a:tab pos="1828800" algn="l"/>
            </a:tabLst>
          </a:pPr>
          <a:r>
            <a:rPr lang="en-US" sz="1400" b="1" dirty="0">
              <a:latin typeface="Arial" panose="020B0604020202020204" pitchFamily="34" charset="0"/>
              <a:cs typeface="Arial" panose="020B0604020202020204" pitchFamily="34" charset="0"/>
            </a:rPr>
            <a:t> Tier 2- $30,000 (must be completed within </a:t>
          </a:r>
          <a:r>
            <a:rPr lang="en-US" sz="1400" b="1" u="sng" dirty="0">
              <a:latin typeface="Arial" panose="020B0604020202020204" pitchFamily="34" charset="0"/>
              <a:cs typeface="Arial" panose="020B0604020202020204" pitchFamily="34" charset="0"/>
            </a:rPr>
            <a:t>12 months</a:t>
          </a:r>
          <a:r>
            <a:rPr lang="en-US" sz="1400" b="1" dirty="0">
              <a:latin typeface="Arial" panose="020B0604020202020204" pitchFamily="34" charset="0"/>
              <a:cs typeface="Arial" panose="020B0604020202020204" pitchFamily="34" charset="0"/>
            </a:rPr>
            <a:t>)</a:t>
          </a:r>
        </a:p>
      </dgm:t>
    </dgm:pt>
    <dgm:pt modelId="{22E392A0-941A-4877-BF0E-326DB42AFEBB}" type="parTrans" cxnId="{AD94C002-398A-423F-A5CD-B9F2B0F62EAF}">
      <dgm:prSet/>
      <dgm:spPr/>
      <dgm:t>
        <a:bodyPr/>
        <a:lstStyle/>
        <a:p>
          <a:endParaRPr lang="en-US"/>
        </a:p>
      </dgm:t>
    </dgm:pt>
    <dgm:pt modelId="{E99A8F5E-A4E4-499A-8349-0D5CB51EED1B}" type="sibTrans" cxnId="{AD94C002-398A-423F-A5CD-B9F2B0F62EAF}">
      <dgm:prSet/>
      <dgm:spPr/>
      <dgm:t>
        <a:bodyPr/>
        <a:lstStyle/>
        <a:p>
          <a:endParaRPr lang="en-US"/>
        </a:p>
      </dgm:t>
    </dgm:pt>
    <dgm:pt modelId="{54D54CEF-C06F-4351-89F2-D0F335A208A3}">
      <dgm:prSet phldrT="[Text]" custT="1"/>
      <dgm:spPr/>
      <dgm:t>
        <a:bodyPr/>
        <a:lstStyle/>
        <a:p>
          <a:pPr marL="228600" indent="0" algn="l" defTabSz="622300"/>
          <a:r>
            <a:rPr lang="en-US" sz="1400">
              <a:latin typeface="Arial" panose="020B0604020202020204" pitchFamily="34" charset="0"/>
              <a:cs typeface="Arial" panose="020B0604020202020204" pitchFamily="34" charset="0"/>
            </a:rPr>
            <a:t>Respite/Caregiving</a:t>
          </a:r>
        </a:p>
      </dgm:t>
    </dgm:pt>
    <dgm:pt modelId="{2EB530B9-D448-4C1B-902A-CB4DC613985B}" type="parTrans" cxnId="{EA21B1B6-55C3-4868-AA9E-C5B9003C6274}">
      <dgm:prSet/>
      <dgm:spPr/>
      <dgm:t>
        <a:bodyPr/>
        <a:lstStyle/>
        <a:p>
          <a:endParaRPr lang="en-US"/>
        </a:p>
      </dgm:t>
    </dgm:pt>
    <dgm:pt modelId="{1EA7C534-C213-4251-9270-2D8BE9694A5B}" type="sibTrans" cxnId="{EA21B1B6-55C3-4868-AA9E-C5B9003C6274}">
      <dgm:prSet/>
      <dgm:spPr/>
      <dgm:t>
        <a:bodyPr/>
        <a:lstStyle/>
        <a:p>
          <a:endParaRPr lang="en-US"/>
        </a:p>
      </dgm:t>
    </dgm:pt>
    <dgm:pt modelId="{D8685A40-3085-4B88-A9EC-2CE9CFCD984A}">
      <dgm:prSet phldrT="[Text]" custT="1"/>
      <dgm:spPr/>
      <dgm:t>
        <a:bodyPr/>
        <a:lstStyle/>
        <a:p>
          <a:pPr marL="114300" indent="0" algn="l"/>
          <a:r>
            <a:rPr lang="en-US" sz="1400">
              <a:latin typeface="Arial" panose="020B0604020202020204" pitchFamily="34" charset="0"/>
              <a:cs typeface="Arial" panose="020B0604020202020204" pitchFamily="34" charset="0"/>
            </a:rPr>
            <a:t>Open-Focus</a:t>
          </a:r>
        </a:p>
      </dgm:t>
    </dgm:pt>
    <dgm:pt modelId="{4B452615-C42A-4A83-9684-AE203209FE2A}" type="parTrans" cxnId="{59B6E8B9-518C-46F5-96A2-B0DD4E576A70}">
      <dgm:prSet/>
      <dgm:spPr/>
      <dgm:t>
        <a:bodyPr/>
        <a:lstStyle/>
        <a:p>
          <a:endParaRPr lang="en-US"/>
        </a:p>
      </dgm:t>
    </dgm:pt>
    <dgm:pt modelId="{54EDF164-2CC2-4641-B08D-64E7529F832D}" type="sibTrans" cxnId="{59B6E8B9-518C-46F5-96A2-B0DD4E576A70}">
      <dgm:prSet/>
      <dgm:spPr/>
      <dgm:t>
        <a:bodyPr/>
        <a:lstStyle/>
        <a:p>
          <a:endParaRPr lang="en-US"/>
        </a:p>
      </dgm:t>
    </dgm:pt>
    <dgm:pt modelId="{2D9920C6-2B1A-4A27-9C31-748BB1A90CC6}">
      <dgm:prSet phldrT="[Text]" custT="1"/>
      <dgm:spPr/>
      <dgm:t>
        <a:bodyPr/>
        <a:lstStyle/>
        <a:p>
          <a:pPr marL="228600" indent="0" algn="l" defTabSz="622300"/>
          <a:r>
            <a:rPr lang="en-US" sz="1400" dirty="0">
              <a:latin typeface="Arial" panose="020B0604020202020204" pitchFamily="34" charset="0"/>
              <a:cs typeface="Arial" panose="020B0604020202020204" pitchFamily="34" charset="0"/>
            </a:rPr>
            <a:t> Assistive Technology</a:t>
          </a:r>
        </a:p>
      </dgm:t>
    </dgm:pt>
    <dgm:pt modelId="{AAD97AF2-17C5-4239-8B42-243638B25FAA}" type="parTrans" cxnId="{58B1BF0D-5136-4BC9-8965-64A6E6C6D375}">
      <dgm:prSet/>
      <dgm:spPr/>
      <dgm:t>
        <a:bodyPr/>
        <a:lstStyle/>
        <a:p>
          <a:endParaRPr lang="en-US"/>
        </a:p>
      </dgm:t>
    </dgm:pt>
    <dgm:pt modelId="{86FE899D-595F-40D2-AB95-D0971F598076}" type="sibTrans" cxnId="{58B1BF0D-5136-4BC9-8965-64A6E6C6D375}">
      <dgm:prSet/>
      <dgm:spPr/>
      <dgm:t>
        <a:bodyPr/>
        <a:lstStyle/>
        <a:p>
          <a:endParaRPr lang="en-US"/>
        </a:p>
      </dgm:t>
    </dgm:pt>
    <dgm:pt modelId="{15C09C60-B219-46AF-8FAF-403A3037FF6C}">
      <dgm:prSet phldrT="[Text]" custT="1"/>
      <dgm:spPr/>
      <dgm:t>
        <a:bodyPr/>
        <a:lstStyle/>
        <a:p>
          <a:pPr marL="228600" indent="0" algn="l" defTabSz="622300"/>
          <a:r>
            <a:rPr lang="en-US" sz="1400" dirty="0">
              <a:latin typeface="Arial" panose="020B0604020202020204" pitchFamily="34" charset="0"/>
              <a:cs typeface="Arial" panose="020B0604020202020204" pitchFamily="34" charset="0"/>
            </a:rPr>
            <a:t>Covid-19 Addressing Social Isolation</a:t>
          </a:r>
          <a:endParaRPr lang="en-US" sz="1600" dirty="0">
            <a:latin typeface="Arial" panose="020B0604020202020204" pitchFamily="34" charset="0"/>
            <a:cs typeface="Arial" panose="020B0604020202020204" pitchFamily="34" charset="0"/>
          </a:endParaRPr>
        </a:p>
      </dgm:t>
    </dgm:pt>
    <dgm:pt modelId="{36186742-7D99-43F2-B9F9-B5EBB95373D1}" type="parTrans" cxnId="{20C737AD-F8E3-47E6-9C0D-3E706AA61F27}">
      <dgm:prSet/>
      <dgm:spPr/>
      <dgm:t>
        <a:bodyPr/>
        <a:lstStyle/>
        <a:p>
          <a:endParaRPr lang="en-US"/>
        </a:p>
      </dgm:t>
    </dgm:pt>
    <dgm:pt modelId="{58E275D1-4E24-4EB6-B859-7A507354761A}" type="sibTrans" cxnId="{20C737AD-F8E3-47E6-9C0D-3E706AA61F27}">
      <dgm:prSet/>
      <dgm:spPr/>
      <dgm:t>
        <a:bodyPr/>
        <a:lstStyle/>
        <a:p>
          <a:endParaRPr lang="en-US"/>
        </a:p>
      </dgm:t>
    </dgm:pt>
    <dgm:pt modelId="{9C6AE757-0CBE-4C06-AAD5-67CFC239DED7}">
      <dgm:prSet phldrT="[Text]" custT="1"/>
      <dgm:spPr/>
      <dgm:t>
        <a:bodyPr/>
        <a:lstStyle/>
        <a:p>
          <a:r>
            <a:rPr lang="en-US" sz="1400" b="1" dirty="0">
              <a:latin typeface="Arial" panose="020B0604020202020204" pitchFamily="34" charset="0"/>
              <a:cs typeface="Arial" panose="020B0604020202020204" pitchFamily="34" charset="0"/>
            </a:rPr>
            <a:t>Expanded Impact (Tier 5)</a:t>
          </a:r>
        </a:p>
      </dgm:t>
    </dgm:pt>
    <dgm:pt modelId="{912E5D85-2087-4046-9E66-66AA0EB1FE82}" type="parTrans" cxnId="{7E410948-EAD4-4A75-9653-7C29E23EE8EC}">
      <dgm:prSet/>
      <dgm:spPr/>
      <dgm:t>
        <a:bodyPr/>
        <a:lstStyle/>
        <a:p>
          <a:endParaRPr lang="en-US"/>
        </a:p>
      </dgm:t>
    </dgm:pt>
    <dgm:pt modelId="{4AFE74B6-8AC6-473A-BCC2-6F7F29BEA1FD}" type="sibTrans" cxnId="{7E410948-EAD4-4A75-9653-7C29E23EE8EC}">
      <dgm:prSet/>
      <dgm:spPr/>
      <dgm:t>
        <a:bodyPr/>
        <a:lstStyle/>
        <a:p>
          <a:endParaRPr lang="en-US"/>
        </a:p>
      </dgm:t>
    </dgm:pt>
    <dgm:pt modelId="{F5BBD71A-2EC4-4578-BAFB-B878BD5E0E1A}">
      <dgm:prSet phldrT="[Text]" custT="1"/>
      <dgm:spPr/>
      <dgm:t>
        <a:bodyPr/>
        <a:lstStyle/>
        <a:p>
          <a:pPr marL="58738" indent="111125" algn="ctr" defTabSz="914400">
            <a:tabLst>
              <a:tab pos="1312863" algn="l"/>
              <a:tab pos="1430338" algn="l"/>
              <a:tab pos="1719263" algn="l"/>
              <a:tab pos="1770063" algn="l"/>
              <a:tab pos="1828800" algn="l"/>
              <a:tab pos="1887538" algn="l"/>
            </a:tabLst>
          </a:pPr>
          <a:r>
            <a:rPr lang="en-US" sz="1400" b="1" dirty="0">
              <a:latin typeface="Arial" panose="020B0604020202020204" pitchFamily="34" charset="0"/>
              <a:cs typeface="Arial" panose="020B0604020202020204" pitchFamily="34" charset="0"/>
            </a:rPr>
            <a:t> Tier 3- $40,000  (must be completed within </a:t>
          </a:r>
          <a:r>
            <a:rPr lang="en-US" sz="1400" b="1" u="sng" dirty="0">
              <a:latin typeface="Arial" panose="020B0604020202020204" pitchFamily="34" charset="0"/>
              <a:cs typeface="Arial" panose="020B0604020202020204" pitchFamily="34" charset="0"/>
            </a:rPr>
            <a:t>18 months</a:t>
          </a:r>
          <a:r>
            <a:rPr lang="en-US" sz="1400" b="1" dirty="0">
              <a:latin typeface="Arial" panose="020B0604020202020204" pitchFamily="34" charset="0"/>
              <a:cs typeface="Arial" panose="020B0604020202020204" pitchFamily="34" charset="0"/>
            </a:rPr>
            <a:t>)</a:t>
          </a:r>
        </a:p>
      </dgm:t>
    </dgm:pt>
    <dgm:pt modelId="{9FC89281-B922-45E6-A846-B4BBD7181979}" type="parTrans" cxnId="{05CCF088-BDA0-4275-A431-EBDAEB451C11}">
      <dgm:prSet/>
      <dgm:spPr/>
      <dgm:t>
        <a:bodyPr/>
        <a:lstStyle/>
        <a:p>
          <a:endParaRPr lang="en-US"/>
        </a:p>
      </dgm:t>
    </dgm:pt>
    <dgm:pt modelId="{888B6DE2-70AF-425C-AEFC-6F5B4CB0378E}" type="sibTrans" cxnId="{05CCF088-BDA0-4275-A431-EBDAEB451C11}">
      <dgm:prSet/>
      <dgm:spPr/>
      <dgm:t>
        <a:bodyPr/>
        <a:lstStyle/>
        <a:p>
          <a:endParaRPr lang="en-US"/>
        </a:p>
      </dgm:t>
    </dgm:pt>
    <dgm:pt modelId="{972A7DF6-4DC5-41C9-A9A4-A2099F513CE1}">
      <dgm:prSet phldrT="[Text]" custT="1"/>
      <dgm:spPr/>
      <dgm:t>
        <a:bodyPr/>
        <a:lstStyle/>
        <a:p>
          <a:pPr marL="115888" lvl="0" indent="52388" algn="ctr" defTabSz="577850">
            <a:lnSpc>
              <a:spcPct val="90000"/>
            </a:lnSpc>
            <a:spcBef>
              <a:spcPct val="0"/>
            </a:spcBef>
            <a:spcAft>
              <a:spcPct val="35000"/>
            </a:spcAft>
            <a:buFont typeface="Arial" panose="020B0604020202020204" pitchFamily="34" charset="0"/>
            <a:buChar char="•"/>
            <a:tabLst>
              <a:tab pos="1774825" algn="l"/>
              <a:tab pos="1828800" algn="l"/>
              <a:tab pos="1882775" algn="l"/>
            </a:tabLst>
          </a:pPr>
          <a:r>
            <a:rPr lang="en-US" sz="1400" b="1" dirty="0">
              <a:latin typeface="Arial" panose="020B0604020202020204" pitchFamily="34" charset="0"/>
              <a:cs typeface="Arial" panose="020B0604020202020204" pitchFamily="34" charset="0"/>
            </a:rPr>
            <a:t> Tier 4- $50,000 (must be completed within </a:t>
          </a:r>
          <a:r>
            <a:rPr lang="en-US" sz="1400" b="1" u="sng" dirty="0">
              <a:latin typeface="Arial" panose="020B0604020202020204" pitchFamily="34" charset="0"/>
              <a:cs typeface="Arial" panose="020B0604020202020204" pitchFamily="34" charset="0"/>
            </a:rPr>
            <a:t>24 months</a:t>
          </a:r>
          <a:r>
            <a:rPr lang="en-US" sz="1400" b="1"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9F1168B8-7808-4E2E-8C59-9E2D3993B961}" type="parTrans" cxnId="{E1C774FA-9570-4BE6-8F57-88560976E35C}">
      <dgm:prSet/>
      <dgm:spPr/>
      <dgm:t>
        <a:bodyPr/>
        <a:lstStyle/>
        <a:p>
          <a:endParaRPr lang="en-US"/>
        </a:p>
      </dgm:t>
    </dgm:pt>
    <dgm:pt modelId="{0507B501-3709-4B2A-AAF3-FA89E2DB02DC}" type="sibTrans" cxnId="{E1C774FA-9570-4BE6-8F57-88560976E35C}">
      <dgm:prSet/>
      <dgm:spPr/>
      <dgm:t>
        <a:bodyPr/>
        <a:lstStyle/>
        <a:p>
          <a:endParaRPr lang="en-US"/>
        </a:p>
      </dgm:t>
    </dgm:pt>
    <dgm:pt modelId="{AA005DCD-1938-4CAB-90A0-DB3EFCB7CFE5}">
      <dgm:prSet phldrT="[Text]" custT="1"/>
      <dgm:spPr/>
      <dgm:t>
        <a:bodyPr/>
        <a:lstStyle/>
        <a:p>
          <a:pPr marL="228600" indent="0" algn="l" defTabSz="622300"/>
          <a:r>
            <a:rPr lang="en-US" sz="1400" dirty="0">
              <a:latin typeface="Arial" panose="020B0604020202020204" pitchFamily="34" charset="0"/>
              <a:cs typeface="Arial" panose="020B0604020202020204" pitchFamily="34" charset="0"/>
            </a:rPr>
            <a:t>Nursing Home Transition</a:t>
          </a:r>
        </a:p>
      </dgm:t>
    </dgm:pt>
    <dgm:pt modelId="{A5936DC6-306B-47B5-84E2-5416583AB3CD}" type="parTrans" cxnId="{904BF831-0A23-4FD5-88DD-52EF9828A7AB}">
      <dgm:prSet/>
      <dgm:spPr/>
      <dgm:t>
        <a:bodyPr/>
        <a:lstStyle/>
        <a:p>
          <a:endParaRPr lang="en-US"/>
        </a:p>
      </dgm:t>
    </dgm:pt>
    <dgm:pt modelId="{156AB0C6-9B34-4732-9D12-68D08CBA5235}" type="sibTrans" cxnId="{904BF831-0A23-4FD5-88DD-52EF9828A7AB}">
      <dgm:prSet/>
      <dgm:spPr/>
      <dgm:t>
        <a:bodyPr/>
        <a:lstStyle/>
        <a:p>
          <a:endParaRPr lang="en-US"/>
        </a:p>
      </dgm:t>
    </dgm:pt>
    <dgm:pt modelId="{F2834215-7831-4EFB-BC37-10809A8CDA0E}">
      <dgm:prSet phldrT="[Text]" custT="1"/>
      <dgm:spPr/>
      <dgm:t>
        <a:bodyPr/>
        <a:lstStyle/>
        <a:p>
          <a:pPr marL="228600" indent="0" algn="l" defTabSz="622300"/>
          <a:r>
            <a:rPr lang="en-US" sz="1400" dirty="0">
              <a:latin typeface="Arial" panose="020B0604020202020204" pitchFamily="34" charset="0"/>
              <a:cs typeface="Arial" panose="020B0604020202020204" pitchFamily="34" charset="0"/>
            </a:rPr>
            <a:t>Racial Equity</a:t>
          </a:r>
        </a:p>
      </dgm:t>
    </dgm:pt>
    <dgm:pt modelId="{54A07D85-0B4E-40DE-99EF-B0CD31EF3639}" type="parTrans" cxnId="{7593A941-B838-4296-A5A1-5AB90D8739DB}">
      <dgm:prSet/>
      <dgm:spPr/>
      <dgm:t>
        <a:bodyPr/>
        <a:lstStyle/>
        <a:p>
          <a:endParaRPr lang="en-US"/>
        </a:p>
      </dgm:t>
    </dgm:pt>
    <dgm:pt modelId="{60BD434C-4C93-4BC4-A3EF-8821B81056B2}" type="sibTrans" cxnId="{7593A941-B838-4296-A5A1-5AB90D8739DB}">
      <dgm:prSet/>
      <dgm:spPr/>
      <dgm:t>
        <a:bodyPr/>
        <a:lstStyle/>
        <a:p>
          <a:endParaRPr lang="en-US"/>
        </a:p>
      </dgm:t>
    </dgm:pt>
    <dgm:pt modelId="{B544566F-285C-4D5B-BDCE-95D4E9EC52ED}">
      <dgm:prSet phldrT="[Text]" custT="1"/>
      <dgm:spPr/>
      <dgm:t>
        <a:bodyPr/>
        <a:lstStyle/>
        <a:p>
          <a:pPr marL="228600" indent="0" algn="l" defTabSz="622300"/>
          <a:r>
            <a:rPr lang="en-US" sz="1400" dirty="0">
              <a:latin typeface="Arial" panose="020B0604020202020204" pitchFamily="34" charset="0"/>
              <a:cs typeface="Arial" panose="020B0604020202020204" pitchFamily="34" charset="0"/>
            </a:rPr>
            <a:t>Rural Underserved and Unserved Populations</a:t>
          </a:r>
        </a:p>
      </dgm:t>
    </dgm:pt>
    <dgm:pt modelId="{C3CD6738-4646-4E6C-AB7E-14D647076C76}" type="parTrans" cxnId="{CE0EAA64-4286-4420-A708-BA89CF3251DF}">
      <dgm:prSet/>
      <dgm:spPr/>
      <dgm:t>
        <a:bodyPr/>
        <a:lstStyle/>
        <a:p>
          <a:endParaRPr lang="en-US"/>
        </a:p>
      </dgm:t>
    </dgm:pt>
    <dgm:pt modelId="{418D90C7-AD89-4119-82ED-5961DBB9062D}" type="sibTrans" cxnId="{CE0EAA64-4286-4420-A708-BA89CF3251DF}">
      <dgm:prSet/>
      <dgm:spPr/>
      <dgm:t>
        <a:bodyPr/>
        <a:lstStyle/>
        <a:p>
          <a:endParaRPr lang="en-US"/>
        </a:p>
      </dgm:t>
    </dgm:pt>
    <dgm:pt modelId="{A8B602C1-D5B7-4588-BE4D-ABF66B412957}">
      <dgm:prSet phldrT="[Text]" custT="1"/>
      <dgm:spPr/>
      <dgm:t>
        <a:bodyPr/>
        <a:lstStyle/>
        <a:p>
          <a:pPr marL="684213" indent="-115888" algn="ctr">
            <a:tabLst/>
          </a:pPr>
          <a:r>
            <a:rPr lang="en-US" sz="1300" b="1" dirty="0">
              <a:latin typeface="Arial" panose="020B0604020202020204" pitchFamily="34" charset="0"/>
              <a:cs typeface="Arial" panose="020B0604020202020204" pitchFamily="34" charset="0"/>
            </a:rPr>
            <a:t>Tier 5- Grants of $100,000 (must be completed within </a:t>
          </a:r>
          <a:r>
            <a:rPr lang="en-US" sz="1300" b="1" u="sng" dirty="0">
              <a:latin typeface="Arial" panose="020B0604020202020204" pitchFamily="34" charset="0"/>
              <a:cs typeface="Arial" panose="020B0604020202020204" pitchFamily="34" charset="0"/>
            </a:rPr>
            <a:t>24 months</a:t>
          </a:r>
          <a:r>
            <a:rPr lang="en-US" sz="1300" b="1" dirty="0">
              <a:latin typeface="Arial" panose="020B0604020202020204" pitchFamily="34" charset="0"/>
              <a:cs typeface="Arial" panose="020B0604020202020204" pitchFamily="34" charset="0"/>
            </a:rPr>
            <a:t>)</a:t>
          </a:r>
        </a:p>
        <a:p>
          <a:pPr marL="114300" indent="0" algn="l"/>
          <a:r>
            <a:rPr lang="en-US" sz="1400" dirty="0">
              <a:latin typeface="Arial" panose="020B0604020202020204" pitchFamily="34" charset="0"/>
              <a:cs typeface="Arial" panose="020B0604020202020204" pitchFamily="34" charset="0"/>
            </a:rPr>
            <a:t>For </a:t>
          </a:r>
          <a:r>
            <a:rPr lang="en-US" sz="1400" b="0" u="none" dirty="0">
              <a:latin typeface="Arial" panose="020B0604020202020204" pitchFamily="34" charset="0"/>
              <a:cs typeface="Arial" panose="020B0604020202020204" pitchFamily="34" charset="0"/>
            </a:rPr>
            <a:t>previously</a:t>
          </a:r>
          <a:r>
            <a:rPr lang="en-US" sz="1400" dirty="0">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awarded Quality of Life grantees whose programs and/or projects have achieved demonstrable, successful </a:t>
          </a:r>
          <a:r>
            <a:rPr lang="en-US" sz="1400" dirty="0">
              <a:latin typeface="Arial" panose="020B0604020202020204" pitchFamily="34" charset="0"/>
              <a:cs typeface="Arial" panose="020B0604020202020204" pitchFamily="34" charset="0"/>
            </a:rPr>
            <a:t>impact.</a:t>
          </a:r>
        </a:p>
      </dgm:t>
    </dgm:pt>
    <dgm:pt modelId="{B3B25F8A-33A9-46FB-9CA0-C1FD302112AE}" type="parTrans" cxnId="{31305ED7-38FA-402A-9886-4A32F5182586}">
      <dgm:prSet/>
      <dgm:spPr/>
      <dgm:t>
        <a:bodyPr/>
        <a:lstStyle/>
        <a:p>
          <a:endParaRPr lang="en-US"/>
        </a:p>
      </dgm:t>
    </dgm:pt>
    <dgm:pt modelId="{0B0F2E1D-CB88-46E0-BA92-57D5E8559E54}" type="sibTrans" cxnId="{31305ED7-38FA-402A-9886-4A32F5182586}">
      <dgm:prSet/>
      <dgm:spPr/>
      <dgm:t>
        <a:bodyPr/>
        <a:lstStyle/>
        <a:p>
          <a:endParaRPr lang="en-US"/>
        </a:p>
      </dgm:t>
    </dgm:pt>
    <dgm:pt modelId="{4929F888-2E30-450B-BC85-9A31DBE249AC}">
      <dgm:prSet phldrT="[Text]" custT="1"/>
      <dgm:spPr/>
      <dgm:t>
        <a:bodyPr/>
        <a:lstStyle/>
        <a:p>
          <a:pPr marL="284163" lvl="0" indent="-53975" algn="l" defTabSz="577850">
            <a:lnSpc>
              <a:spcPct val="90000"/>
            </a:lnSpc>
            <a:spcBef>
              <a:spcPct val="0"/>
            </a:spcBef>
            <a:spcAft>
              <a:spcPct val="35000"/>
            </a:spcAft>
            <a:buFont typeface="Arial" panose="020B0604020202020204" pitchFamily="34" charset="0"/>
            <a:buChar char="•"/>
          </a:pPr>
          <a:r>
            <a:rPr lang="en-US" sz="1400" dirty="0">
              <a:latin typeface="Arial" panose="020B0604020202020204" pitchFamily="34" charset="0"/>
              <a:cs typeface="Arial" panose="020B0604020202020204" pitchFamily="34" charset="0"/>
            </a:rPr>
            <a:t>Employment </a:t>
          </a:r>
        </a:p>
      </dgm:t>
    </dgm:pt>
    <dgm:pt modelId="{F4492148-DFAC-4D0C-9821-6C7ADC319086}" type="parTrans" cxnId="{45371253-AEE5-49BA-AF09-4B732CD0D40D}">
      <dgm:prSet/>
      <dgm:spPr/>
      <dgm:t>
        <a:bodyPr/>
        <a:lstStyle/>
        <a:p>
          <a:endParaRPr lang="en-US"/>
        </a:p>
      </dgm:t>
    </dgm:pt>
    <dgm:pt modelId="{7814D23D-75DB-4992-A952-848F5A681500}" type="sibTrans" cxnId="{45371253-AEE5-49BA-AF09-4B732CD0D40D}">
      <dgm:prSet/>
      <dgm:spPr/>
      <dgm:t>
        <a:bodyPr/>
        <a:lstStyle/>
        <a:p>
          <a:endParaRPr lang="en-US"/>
        </a:p>
      </dgm:t>
    </dgm:pt>
    <dgm:pt modelId="{FBE2528C-EBAD-4F30-AB0B-052A1BA35DCB}">
      <dgm:prSet phldrT="[Text]" custT="1"/>
      <dgm:spPr/>
      <dgm:t>
        <a:bodyPr/>
        <a:lstStyle/>
        <a:p>
          <a:pPr marL="228600" indent="0" algn="l"/>
          <a:r>
            <a:rPr lang="en-US" sz="1400" dirty="0">
              <a:latin typeface="Arial" panose="020B0604020202020204" pitchFamily="34" charset="0"/>
              <a:cs typeface="Arial" panose="020B0604020202020204" pitchFamily="34" charset="0"/>
            </a:rPr>
            <a:t>Examples of previously funded programs:</a:t>
          </a:r>
        </a:p>
      </dgm:t>
    </dgm:pt>
    <dgm:pt modelId="{CF434CBC-1877-4802-9BC1-35DDEF6E7EE7}" type="parTrans" cxnId="{3C63296B-9F41-42FF-B160-015A7AF9D68B}">
      <dgm:prSet/>
      <dgm:spPr/>
      <dgm:t>
        <a:bodyPr/>
        <a:lstStyle/>
        <a:p>
          <a:endParaRPr lang="en-US"/>
        </a:p>
      </dgm:t>
    </dgm:pt>
    <dgm:pt modelId="{A13AA00B-32C8-4269-AFF8-8EEC753C140C}" type="sibTrans" cxnId="{3C63296B-9F41-42FF-B160-015A7AF9D68B}">
      <dgm:prSet/>
      <dgm:spPr/>
      <dgm:t>
        <a:bodyPr/>
        <a:lstStyle/>
        <a:p>
          <a:endParaRPr lang="en-US"/>
        </a:p>
      </dgm:t>
    </dgm:pt>
    <dgm:pt modelId="{20EA6F21-64EF-484F-9080-CEF59D33EEB6}">
      <dgm:prSet phldrT="[Text]" custT="1"/>
      <dgm:spPr/>
      <dgm:t>
        <a:bodyPr/>
        <a:lstStyle/>
        <a:p>
          <a:pPr marL="342900" indent="0" algn="l"/>
          <a:r>
            <a:rPr lang="en-US" sz="1400" dirty="0">
              <a:latin typeface="Arial" panose="020B0604020202020204" pitchFamily="34" charset="0"/>
              <a:cs typeface="Arial" panose="020B0604020202020204" pitchFamily="34" charset="0"/>
            </a:rPr>
            <a:t>Sports wheelchairs for wheelchair basketball team; adapted glider in a community playground; kayak for a rowing program; hydraulic lift at a pool; electronic door openers at a community pool; workshop education on sex and sexuality with a spinal injury; wheelchair accessible picnic table at a county fairground; camp programs; support groups, etc.</a:t>
          </a:r>
        </a:p>
      </dgm:t>
    </dgm:pt>
    <dgm:pt modelId="{5D7D07B4-A8D1-4EF8-BF78-60D0788BF81D}" type="parTrans" cxnId="{EA835265-F652-4723-9E4A-078B954CDE51}">
      <dgm:prSet/>
      <dgm:spPr/>
      <dgm:t>
        <a:bodyPr/>
        <a:lstStyle/>
        <a:p>
          <a:endParaRPr lang="en-US"/>
        </a:p>
      </dgm:t>
    </dgm:pt>
    <dgm:pt modelId="{A3BCD535-0549-468A-9766-04006FCED15C}" type="sibTrans" cxnId="{EA835265-F652-4723-9E4A-078B954CDE51}">
      <dgm:prSet/>
      <dgm:spPr/>
      <dgm:t>
        <a:bodyPr/>
        <a:lstStyle/>
        <a:p>
          <a:endParaRPr lang="en-US"/>
        </a:p>
      </dgm:t>
    </dgm:pt>
    <dgm:pt modelId="{A2057073-0A6E-49C0-82AB-2B41D8A6B2C2}" type="pres">
      <dgm:prSet presAssocID="{04ECD2E4-4A7B-4ED9-B53E-F16D29E472E5}" presName="Name0" presStyleCnt="0">
        <dgm:presLayoutVars>
          <dgm:dir/>
          <dgm:animLvl val="lvl"/>
          <dgm:resizeHandles val="exact"/>
        </dgm:presLayoutVars>
      </dgm:prSet>
      <dgm:spPr/>
    </dgm:pt>
    <dgm:pt modelId="{CA901249-F777-4B15-9DAC-D0912FFED0D4}" type="pres">
      <dgm:prSet presAssocID="{236F93CA-5965-4920-AC30-4BFC0A5F74CE}" presName="linNode" presStyleCnt="0"/>
      <dgm:spPr/>
    </dgm:pt>
    <dgm:pt modelId="{047602BD-E089-4033-9002-F4853E20DDA7}" type="pres">
      <dgm:prSet presAssocID="{236F93CA-5965-4920-AC30-4BFC0A5F74CE}" presName="parTx" presStyleLbl="revTx" presStyleIdx="0" presStyleCnt="3">
        <dgm:presLayoutVars>
          <dgm:chMax val="1"/>
          <dgm:bulletEnabled val="1"/>
        </dgm:presLayoutVars>
      </dgm:prSet>
      <dgm:spPr/>
    </dgm:pt>
    <dgm:pt modelId="{9D11849C-3F7D-48BD-9894-CEDB56FA3DD5}" type="pres">
      <dgm:prSet presAssocID="{236F93CA-5965-4920-AC30-4BFC0A5F74CE}" presName="bracket" presStyleLbl="parChTrans1D1" presStyleIdx="0" presStyleCnt="3"/>
      <dgm:spPr/>
    </dgm:pt>
    <dgm:pt modelId="{60174100-7235-4B39-B636-E277C138F807}" type="pres">
      <dgm:prSet presAssocID="{236F93CA-5965-4920-AC30-4BFC0A5F74CE}" presName="spH" presStyleCnt="0"/>
      <dgm:spPr/>
    </dgm:pt>
    <dgm:pt modelId="{55CCB2A7-A442-43AB-AA1D-49205FD0508D}" type="pres">
      <dgm:prSet presAssocID="{236F93CA-5965-4920-AC30-4BFC0A5F74CE}" presName="desTx" presStyleLbl="node1" presStyleIdx="0" presStyleCnt="3" custLinFactNeighborX="0" custLinFactNeighborY="-103">
        <dgm:presLayoutVars>
          <dgm:bulletEnabled val="1"/>
        </dgm:presLayoutVars>
      </dgm:prSet>
      <dgm:spPr/>
    </dgm:pt>
    <dgm:pt modelId="{23118D24-2325-47CD-A45B-DE5BD9291A1F}" type="pres">
      <dgm:prSet presAssocID="{7E5F5150-A45C-4188-924F-2B82F0F69CC4}" presName="spV" presStyleCnt="0"/>
      <dgm:spPr/>
    </dgm:pt>
    <dgm:pt modelId="{533F8E0E-4A8B-454F-87F7-A8CBD0433226}" type="pres">
      <dgm:prSet presAssocID="{0E2C8047-072D-4E92-B57C-E07A2CC30052}" presName="linNode" presStyleCnt="0"/>
      <dgm:spPr/>
    </dgm:pt>
    <dgm:pt modelId="{5A4CCBCE-1ACF-40D9-AEC0-67B4293F602E}" type="pres">
      <dgm:prSet presAssocID="{0E2C8047-072D-4E92-B57C-E07A2CC30052}" presName="parTx" presStyleLbl="revTx" presStyleIdx="1" presStyleCnt="3" custScaleX="117087">
        <dgm:presLayoutVars>
          <dgm:chMax val="1"/>
          <dgm:bulletEnabled val="1"/>
        </dgm:presLayoutVars>
      </dgm:prSet>
      <dgm:spPr/>
    </dgm:pt>
    <dgm:pt modelId="{BA3A9ECD-4D01-4CB2-876D-116CA6A0B17F}" type="pres">
      <dgm:prSet presAssocID="{0E2C8047-072D-4E92-B57C-E07A2CC30052}" presName="bracket" presStyleLbl="parChTrans1D1" presStyleIdx="1" presStyleCnt="3"/>
      <dgm:spPr/>
    </dgm:pt>
    <dgm:pt modelId="{CDC72263-11B8-4119-90E5-9E47817A390C}" type="pres">
      <dgm:prSet presAssocID="{0E2C8047-072D-4E92-B57C-E07A2CC30052}" presName="spH" presStyleCnt="0"/>
      <dgm:spPr/>
    </dgm:pt>
    <dgm:pt modelId="{3394EFF8-8959-44A2-BD9E-F21090FBF9FF}" type="pres">
      <dgm:prSet presAssocID="{0E2C8047-072D-4E92-B57C-E07A2CC30052}" presName="desTx" presStyleLbl="node1" presStyleIdx="1" presStyleCnt="3" custScaleX="102576" custScaleY="99356" custLinFactNeighborX="0" custLinFactNeighborY="-449">
        <dgm:presLayoutVars>
          <dgm:bulletEnabled val="1"/>
        </dgm:presLayoutVars>
      </dgm:prSet>
      <dgm:spPr/>
    </dgm:pt>
    <dgm:pt modelId="{238F05B2-693C-404A-9B6B-24016841DAB7}" type="pres">
      <dgm:prSet presAssocID="{391D6C89-BED2-4AB9-8583-EB21047EA803}" presName="spV" presStyleCnt="0"/>
      <dgm:spPr/>
    </dgm:pt>
    <dgm:pt modelId="{343B4867-B9D3-472C-A56A-A83F3BE8428A}" type="pres">
      <dgm:prSet presAssocID="{9C6AE757-0CBE-4C06-AAD5-67CFC239DED7}" presName="linNode" presStyleCnt="0"/>
      <dgm:spPr/>
    </dgm:pt>
    <dgm:pt modelId="{E152B938-5706-482A-96FD-A5A3ACF2D4F5}" type="pres">
      <dgm:prSet presAssocID="{9C6AE757-0CBE-4C06-AAD5-67CFC239DED7}" presName="parTx" presStyleLbl="revTx" presStyleIdx="2" presStyleCnt="3">
        <dgm:presLayoutVars>
          <dgm:chMax val="1"/>
          <dgm:bulletEnabled val="1"/>
        </dgm:presLayoutVars>
      </dgm:prSet>
      <dgm:spPr/>
    </dgm:pt>
    <dgm:pt modelId="{9B8836C1-5057-4B9C-822A-F2606D2941E5}" type="pres">
      <dgm:prSet presAssocID="{9C6AE757-0CBE-4C06-AAD5-67CFC239DED7}" presName="bracket" presStyleLbl="parChTrans1D1" presStyleIdx="2" presStyleCnt="3"/>
      <dgm:spPr/>
    </dgm:pt>
    <dgm:pt modelId="{9807662A-162D-4740-B19F-3ACCA2D60155}" type="pres">
      <dgm:prSet presAssocID="{9C6AE757-0CBE-4C06-AAD5-67CFC239DED7}" presName="spH" presStyleCnt="0"/>
      <dgm:spPr/>
    </dgm:pt>
    <dgm:pt modelId="{763EA87E-F8B9-4A69-B2CD-F5351201B74F}" type="pres">
      <dgm:prSet presAssocID="{9C6AE757-0CBE-4C06-AAD5-67CFC239DED7}" presName="desTx" presStyleLbl="node1" presStyleIdx="2" presStyleCnt="3">
        <dgm:presLayoutVars>
          <dgm:bulletEnabled val="1"/>
        </dgm:presLayoutVars>
      </dgm:prSet>
      <dgm:spPr/>
    </dgm:pt>
  </dgm:ptLst>
  <dgm:cxnLst>
    <dgm:cxn modelId="{AD94C002-398A-423F-A5CD-B9F2B0F62EAF}" srcId="{0E2C8047-072D-4E92-B57C-E07A2CC30052}" destId="{4F993A3B-6354-40E9-870B-308A6FA8FFF5}" srcOrd="0" destOrd="0" parTransId="{22E392A0-941A-4877-BF0E-326DB42AFEBB}" sibTransId="{E99A8F5E-A4E4-499A-8349-0D5CB51EED1B}"/>
    <dgm:cxn modelId="{58B1BF0D-5136-4BC9-8965-64A6E6C6D375}" srcId="{4F993A3B-6354-40E9-870B-308A6FA8FFF5}" destId="{2D9920C6-2B1A-4A27-9C31-748BB1A90CC6}" srcOrd="1" destOrd="0" parTransId="{AAD97AF2-17C5-4239-8B42-243638B25FAA}" sibTransId="{86FE899D-595F-40D2-AB95-D0971F598076}"/>
    <dgm:cxn modelId="{802B5C2A-0B41-475C-A5F1-374E166D0E55}" type="presOf" srcId="{AA005DCD-1938-4CAB-90A0-DB3EFCB7CFE5}" destId="{3394EFF8-8959-44A2-BD9E-F21090FBF9FF}" srcOrd="0" destOrd="5" presId="urn:diagrams.loki3.com/BracketList"/>
    <dgm:cxn modelId="{904BF831-0A23-4FD5-88DD-52EF9828A7AB}" srcId="{F5BBD71A-2EC4-4578-BAFB-B878BD5E0E1A}" destId="{AA005DCD-1938-4CAB-90A0-DB3EFCB7CFE5}" srcOrd="0" destOrd="0" parTransId="{A5936DC6-306B-47B5-84E2-5416583AB3CD}" sibTransId="{156AB0C6-9B34-4732-9D12-68D08CBA5235}"/>
    <dgm:cxn modelId="{3052ED3E-F525-4337-B7C9-CB8867B41273}" type="presOf" srcId="{4F993A3B-6354-40E9-870B-308A6FA8FFF5}" destId="{3394EFF8-8959-44A2-BD9E-F21090FBF9FF}" srcOrd="0" destOrd="0" presId="urn:diagrams.loki3.com/BracketList"/>
    <dgm:cxn modelId="{7593A941-B838-4296-A5A1-5AB90D8739DB}" srcId="{F5BBD71A-2EC4-4578-BAFB-B878BD5E0E1A}" destId="{F2834215-7831-4EFB-BC37-10809A8CDA0E}" srcOrd="1" destOrd="0" parTransId="{54A07D85-0B4E-40DE-99EF-B0CD31EF3639}" sibTransId="{60BD434C-4C93-4BC4-A3EF-8821B81056B2}"/>
    <dgm:cxn modelId="{7E410948-EAD4-4A75-9653-7C29E23EE8EC}" srcId="{04ECD2E4-4A7B-4ED9-B53E-F16D29E472E5}" destId="{9C6AE757-0CBE-4C06-AAD5-67CFC239DED7}" srcOrd="2" destOrd="0" parTransId="{912E5D85-2087-4046-9E66-66AA0EB1FE82}" sibTransId="{4AFE74B6-8AC6-473A-BCC2-6F7F29BEA1FD}"/>
    <dgm:cxn modelId="{45371253-AEE5-49BA-AF09-4B732CD0D40D}" srcId="{972A7DF6-4DC5-41C9-A9A4-A2099F513CE1}" destId="{4929F888-2E30-450B-BC85-9A31DBE249AC}" srcOrd="0" destOrd="0" parTransId="{F4492148-DFAC-4D0C-9821-6C7ADC319086}" sibTransId="{7814D23D-75DB-4992-A952-848F5A681500}"/>
    <dgm:cxn modelId="{6150B062-4F18-4710-981A-0F81EA666E5B}" type="presOf" srcId="{D8685A40-3085-4B88-A9EC-2CE9CFCD984A}" destId="{55CCB2A7-A442-43AB-AA1D-49205FD0508D}" srcOrd="0" destOrd="1" presId="urn:diagrams.loki3.com/BracketList"/>
    <dgm:cxn modelId="{CE0EAA64-4286-4420-A708-BA89CF3251DF}" srcId="{F5BBD71A-2EC4-4578-BAFB-B878BD5E0E1A}" destId="{B544566F-285C-4D5B-BDCE-95D4E9EC52ED}" srcOrd="2" destOrd="0" parTransId="{C3CD6738-4646-4E6C-AB7E-14D647076C76}" sibTransId="{418D90C7-AD89-4119-82ED-5961DBB9062D}"/>
    <dgm:cxn modelId="{EA835265-F652-4723-9E4A-078B954CDE51}" srcId="{FBE2528C-EBAD-4F30-AB0B-052A1BA35DCB}" destId="{20EA6F21-64EF-484F-9080-CEF59D33EEB6}" srcOrd="0" destOrd="0" parTransId="{5D7D07B4-A8D1-4EF8-BF78-60D0788BF81D}" sibTransId="{A3BCD535-0549-468A-9766-04006FCED15C}"/>
    <dgm:cxn modelId="{3C63296B-9F41-42FF-B160-015A7AF9D68B}" srcId="{D8685A40-3085-4B88-A9EC-2CE9CFCD984A}" destId="{FBE2528C-EBAD-4F30-AB0B-052A1BA35DCB}" srcOrd="0" destOrd="0" parTransId="{CF434CBC-1877-4802-9BC1-35DDEF6E7EE7}" sibTransId="{A13AA00B-32C8-4269-AFF8-8EEC753C140C}"/>
    <dgm:cxn modelId="{AA31536B-5965-4166-9D38-523A8734CC22}" type="presOf" srcId="{20EA6F21-64EF-484F-9080-CEF59D33EEB6}" destId="{55CCB2A7-A442-43AB-AA1D-49205FD0508D}" srcOrd="0" destOrd="3" presId="urn:diagrams.loki3.com/BracketList"/>
    <dgm:cxn modelId="{A3B21F6E-5F16-4747-9E3F-6DF35B556E30}" srcId="{04ECD2E4-4A7B-4ED9-B53E-F16D29E472E5}" destId="{0E2C8047-072D-4E92-B57C-E07A2CC30052}" srcOrd="1" destOrd="0" parTransId="{14D46E9B-D98B-4518-A7B3-172E60C51E38}" sibTransId="{391D6C89-BED2-4AB9-8583-EB21047EA803}"/>
    <dgm:cxn modelId="{CFE9AD74-252F-4AB6-9E7E-2368C52AD0A2}" srcId="{04ECD2E4-4A7B-4ED9-B53E-F16D29E472E5}" destId="{236F93CA-5965-4920-AC30-4BFC0A5F74CE}" srcOrd="0" destOrd="0" parTransId="{4D875AC0-3027-463D-A2C4-8667A2769036}" sibTransId="{7E5F5150-A45C-4188-924F-2B82F0F69CC4}"/>
    <dgm:cxn modelId="{CC442486-F2F2-40DA-9EE0-DCF1577A1B1C}" type="presOf" srcId="{FBE2528C-EBAD-4F30-AB0B-052A1BA35DCB}" destId="{55CCB2A7-A442-43AB-AA1D-49205FD0508D}" srcOrd="0" destOrd="2" presId="urn:diagrams.loki3.com/BracketList"/>
    <dgm:cxn modelId="{05CCF088-BDA0-4275-A431-EBDAEB451C11}" srcId="{0E2C8047-072D-4E92-B57C-E07A2CC30052}" destId="{F5BBD71A-2EC4-4578-BAFB-B878BD5E0E1A}" srcOrd="1" destOrd="0" parTransId="{9FC89281-B922-45E6-A846-B4BBD7181979}" sibTransId="{888B6DE2-70AF-425C-AEFC-6F5B4CB0378E}"/>
    <dgm:cxn modelId="{0870D694-DF56-4A2A-9D51-54B9DE26664A}" srcId="{236F93CA-5965-4920-AC30-4BFC0A5F74CE}" destId="{C3EC5813-F567-411F-8F3D-479CAF34624C}" srcOrd="0" destOrd="0" parTransId="{B0E51858-DEED-4BD5-BEB3-7AC21AEA87E9}" sibTransId="{34CECC6E-BC08-45EF-9F10-705574E3FF71}"/>
    <dgm:cxn modelId="{26FC969C-9295-4852-BF0B-41155FA82215}" type="presOf" srcId="{15C09C60-B219-46AF-8FAF-403A3037FF6C}" destId="{3394EFF8-8959-44A2-BD9E-F21090FBF9FF}" srcOrd="0" destOrd="3" presId="urn:diagrams.loki3.com/BracketList"/>
    <dgm:cxn modelId="{0CFC54A3-16FF-44AC-885A-A9C9D205C50F}" type="presOf" srcId="{9C6AE757-0CBE-4C06-AAD5-67CFC239DED7}" destId="{E152B938-5706-482A-96FD-A5A3ACF2D4F5}" srcOrd="0" destOrd="0" presId="urn:diagrams.loki3.com/BracketList"/>
    <dgm:cxn modelId="{02B4ABAA-5DBC-4741-A1B5-A79CAC9DC390}" type="presOf" srcId="{B544566F-285C-4D5B-BDCE-95D4E9EC52ED}" destId="{3394EFF8-8959-44A2-BD9E-F21090FBF9FF}" srcOrd="0" destOrd="7" presId="urn:diagrams.loki3.com/BracketList"/>
    <dgm:cxn modelId="{20C737AD-F8E3-47E6-9C0D-3E706AA61F27}" srcId="{4F993A3B-6354-40E9-870B-308A6FA8FFF5}" destId="{15C09C60-B219-46AF-8FAF-403A3037FF6C}" srcOrd="2" destOrd="0" parTransId="{36186742-7D99-43F2-B9F9-B5EBB95373D1}" sibTransId="{58E275D1-4E24-4EB6-B859-7A507354761A}"/>
    <dgm:cxn modelId="{C0D9B7AF-D4B9-4F52-9520-9C81C11F5EC5}" type="presOf" srcId="{2D9920C6-2B1A-4A27-9C31-748BB1A90CC6}" destId="{3394EFF8-8959-44A2-BD9E-F21090FBF9FF}" srcOrd="0" destOrd="2" presId="urn:diagrams.loki3.com/BracketList"/>
    <dgm:cxn modelId="{784F96B0-22BC-4A2B-9CB0-855F3310BB89}" type="presOf" srcId="{04ECD2E4-4A7B-4ED9-B53E-F16D29E472E5}" destId="{A2057073-0A6E-49C0-82AB-2B41D8A6B2C2}" srcOrd="0" destOrd="0" presId="urn:diagrams.loki3.com/BracketList"/>
    <dgm:cxn modelId="{EA21B1B6-55C3-4868-AA9E-C5B9003C6274}" srcId="{4F993A3B-6354-40E9-870B-308A6FA8FFF5}" destId="{54D54CEF-C06F-4351-89F2-D0F335A208A3}" srcOrd="0" destOrd="0" parTransId="{2EB530B9-D448-4C1B-902A-CB4DC613985B}" sibTransId="{1EA7C534-C213-4251-9270-2D8BE9694A5B}"/>
    <dgm:cxn modelId="{59B6E8B9-518C-46F5-96A2-B0DD4E576A70}" srcId="{236F93CA-5965-4920-AC30-4BFC0A5F74CE}" destId="{D8685A40-3085-4B88-A9EC-2CE9CFCD984A}" srcOrd="1" destOrd="0" parTransId="{4B452615-C42A-4A83-9684-AE203209FE2A}" sibTransId="{54EDF164-2CC2-4641-B08D-64E7529F832D}"/>
    <dgm:cxn modelId="{0F86C6C3-1EDE-40F6-AE25-ACB7DC455F5F}" type="presOf" srcId="{F2834215-7831-4EFB-BC37-10809A8CDA0E}" destId="{3394EFF8-8959-44A2-BD9E-F21090FBF9FF}" srcOrd="0" destOrd="6" presId="urn:diagrams.loki3.com/BracketList"/>
    <dgm:cxn modelId="{5CB86BCD-D1A5-40A7-917B-410E12A4331F}" type="presOf" srcId="{4929F888-2E30-450B-BC85-9A31DBE249AC}" destId="{3394EFF8-8959-44A2-BD9E-F21090FBF9FF}" srcOrd="0" destOrd="9" presId="urn:diagrams.loki3.com/BracketList"/>
    <dgm:cxn modelId="{A96F2AD1-3AB6-4F4D-B4FD-98BFC0CFFF23}" type="presOf" srcId="{0E2C8047-072D-4E92-B57C-E07A2CC30052}" destId="{5A4CCBCE-1ACF-40D9-AEC0-67B4293F602E}" srcOrd="0" destOrd="0" presId="urn:diagrams.loki3.com/BracketList"/>
    <dgm:cxn modelId="{31305ED7-38FA-402A-9886-4A32F5182586}" srcId="{9C6AE757-0CBE-4C06-AAD5-67CFC239DED7}" destId="{A8B602C1-D5B7-4588-BE4D-ABF66B412957}" srcOrd="0" destOrd="0" parTransId="{B3B25F8A-33A9-46FB-9CA0-C1FD302112AE}" sibTransId="{0B0F2E1D-CB88-46E0-BA92-57D5E8559E54}"/>
    <dgm:cxn modelId="{DD4F5DDD-92D4-4FF1-85F6-28750D6D397F}" type="presOf" srcId="{A8B602C1-D5B7-4588-BE4D-ABF66B412957}" destId="{763EA87E-F8B9-4A69-B2CD-F5351201B74F}" srcOrd="0" destOrd="0" presId="urn:diagrams.loki3.com/BracketList"/>
    <dgm:cxn modelId="{8F4EE6E2-C97B-44FA-B0E4-06552AC70C5F}" type="presOf" srcId="{972A7DF6-4DC5-41C9-A9A4-A2099F513CE1}" destId="{3394EFF8-8959-44A2-BD9E-F21090FBF9FF}" srcOrd="0" destOrd="8" presId="urn:diagrams.loki3.com/BracketList"/>
    <dgm:cxn modelId="{ABDF99EA-919E-413F-9314-9001FBCC2C06}" type="presOf" srcId="{F5BBD71A-2EC4-4578-BAFB-B878BD5E0E1A}" destId="{3394EFF8-8959-44A2-BD9E-F21090FBF9FF}" srcOrd="0" destOrd="4" presId="urn:diagrams.loki3.com/BracketList"/>
    <dgm:cxn modelId="{D22F4CF4-FAF4-4D55-AD0C-83C6D69777C6}" type="presOf" srcId="{54D54CEF-C06F-4351-89F2-D0F335A208A3}" destId="{3394EFF8-8959-44A2-BD9E-F21090FBF9FF}" srcOrd="0" destOrd="1" presId="urn:diagrams.loki3.com/BracketList"/>
    <dgm:cxn modelId="{AC665AF5-2C45-4718-B698-69C9BD1BE746}" type="presOf" srcId="{236F93CA-5965-4920-AC30-4BFC0A5F74CE}" destId="{047602BD-E089-4033-9002-F4853E20DDA7}" srcOrd="0" destOrd="0" presId="urn:diagrams.loki3.com/BracketList"/>
    <dgm:cxn modelId="{E1C774FA-9570-4BE6-8F57-88560976E35C}" srcId="{0E2C8047-072D-4E92-B57C-E07A2CC30052}" destId="{972A7DF6-4DC5-41C9-A9A4-A2099F513CE1}" srcOrd="2" destOrd="0" parTransId="{9F1168B8-7808-4E2E-8C59-9E2D3993B961}" sibTransId="{0507B501-3709-4B2A-AAF3-FA89E2DB02DC}"/>
    <dgm:cxn modelId="{54A666FB-EBF2-4CB9-84BF-73FA5192E492}" type="presOf" srcId="{C3EC5813-F567-411F-8F3D-479CAF34624C}" destId="{55CCB2A7-A442-43AB-AA1D-49205FD0508D}" srcOrd="0" destOrd="0" presId="urn:diagrams.loki3.com/BracketList"/>
    <dgm:cxn modelId="{D0DA1DC8-E7BB-4D93-9F17-DCC23565A436}" type="presParOf" srcId="{A2057073-0A6E-49C0-82AB-2B41D8A6B2C2}" destId="{CA901249-F777-4B15-9DAC-D0912FFED0D4}" srcOrd="0" destOrd="0" presId="urn:diagrams.loki3.com/BracketList"/>
    <dgm:cxn modelId="{33F14B84-113C-4CE5-BF2E-E1CFFC1BA40E}" type="presParOf" srcId="{CA901249-F777-4B15-9DAC-D0912FFED0D4}" destId="{047602BD-E089-4033-9002-F4853E20DDA7}" srcOrd="0" destOrd="0" presId="urn:diagrams.loki3.com/BracketList"/>
    <dgm:cxn modelId="{FB692AF9-4D82-43A6-9B75-9B435FAFE8AF}" type="presParOf" srcId="{CA901249-F777-4B15-9DAC-D0912FFED0D4}" destId="{9D11849C-3F7D-48BD-9894-CEDB56FA3DD5}" srcOrd="1" destOrd="0" presId="urn:diagrams.loki3.com/BracketList"/>
    <dgm:cxn modelId="{48AB4E0F-FD23-41B4-B24A-CE23695B8509}" type="presParOf" srcId="{CA901249-F777-4B15-9DAC-D0912FFED0D4}" destId="{60174100-7235-4B39-B636-E277C138F807}" srcOrd="2" destOrd="0" presId="urn:diagrams.loki3.com/BracketList"/>
    <dgm:cxn modelId="{966C1DD7-7850-4E0E-9DAF-ADE579C44904}" type="presParOf" srcId="{CA901249-F777-4B15-9DAC-D0912FFED0D4}" destId="{55CCB2A7-A442-43AB-AA1D-49205FD0508D}" srcOrd="3" destOrd="0" presId="urn:diagrams.loki3.com/BracketList"/>
    <dgm:cxn modelId="{FE70D303-364F-4484-A3C2-4C9F2B0F942E}" type="presParOf" srcId="{A2057073-0A6E-49C0-82AB-2B41D8A6B2C2}" destId="{23118D24-2325-47CD-A45B-DE5BD9291A1F}" srcOrd="1" destOrd="0" presId="urn:diagrams.loki3.com/BracketList"/>
    <dgm:cxn modelId="{0908CA72-BB41-488C-BB10-A7D5A13026AC}" type="presParOf" srcId="{A2057073-0A6E-49C0-82AB-2B41D8A6B2C2}" destId="{533F8E0E-4A8B-454F-87F7-A8CBD0433226}" srcOrd="2" destOrd="0" presId="urn:diagrams.loki3.com/BracketList"/>
    <dgm:cxn modelId="{4E7F5DF0-78C2-4FF5-8678-D832AEF04E22}" type="presParOf" srcId="{533F8E0E-4A8B-454F-87F7-A8CBD0433226}" destId="{5A4CCBCE-1ACF-40D9-AEC0-67B4293F602E}" srcOrd="0" destOrd="0" presId="urn:diagrams.loki3.com/BracketList"/>
    <dgm:cxn modelId="{DB37FF85-6A01-4B82-B16C-CD29C35C955B}" type="presParOf" srcId="{533F8E0E-4A8B-454F-87F7-A8CBD0433226}" destId="{BA3A9ECD-4D01-4CB2-876D-116CA6A0B17F}" srcOrd="1" destOrd="0" presId="urn:diagrams.loki3.com/BracketList"/>
    <dgm:cxn modelId="{363244F8-5879-4807-A2E1-B27E971A8104}" type="presParOf" srcId="{533F8E0E-4A8B-454F-87F7-A8CBD0433226}" destId="{CDC72263-11B8-4119-90E5-9E47817A390C}" srcOrd="2" destOrd="0" presId="urn:diagrams.loki3.com/BracketList"/>
    <dgm:cxn modelId="{43BF1F8C-7769-435E-A3CE-5F4C639C11C7}" type="presParOf" srcId="{533F8E0E-4A8B-454F-87F7-A8CBD0433226}" destId="{3394EFF8-8959-44A2-BD9E-F21090FBF9FF}" srcOrd="3" destOrd="0" presId="urn:diagrams.loki3.com/BracketList"/>
    <dgm:cxn modelId="{1C079B9B-F3B4-4E46-A2C4-F61E6494119C}" type="presParOf" srcId="{A2057073-0A6E-49C0-82AB-2B41D8A6B2C2}" destId="{238F05B2-693C-404A-9B6B-24016841DAB7}" srcOrd="3" destOrd="0" presId="urn:diagrams.loki3.com/BracketList"/>
    <dgm:cxn modelId="{4166793F-4282-489C-81CF-13A36A5B0E68}" type="presParOf" srcId="{A2057073-0A6E-49C0-82AB-2B41D8A6B2C2}" destId="{343B4867-B9D3-472C-A56A-A83F3BE8428A}" srcOrd="4" destOrd="0" presId="urn:diagrams.loki3.com/BracketList"/>
    <dgm:cxn modelId="{D7C9B996-43F0-417F-B4C3-BF1B9D686CAB}" type="presParOf" srcId="{343B4867-B9D3-472C-A56A-A83F3BE8428A}" destId="{E152B938-5706-482A-96FD-A5A3ACF2D4F5}" srcOrd="0" destOrd="0" presId="urn:diagrams.loki3.com/BracketList"/>
    <dgm:cxn modelId="{26206CBA-6BA4-4667-B9F0-E69244816270}" type="presParOf" srcId="{343B4867-B9D3-472C-A56A-A83F3BE8428A}" destId="{9B8836C1-5057-4B9C-822A-F2606D2941E5}" srcOrd="1" destOrd="0" presId="urn:diagrams.loki3.com/BracketList"/>
    <dgm:cxn modelId="{9D09C739-A4B4-4502-8CF0-1B3EFBF3D394}" type="presParOf" srcId="{343B4867-B9D3-472C-A56A-A83F3BE8428A}" destId="{9807662A-162D-4740-B19F-3ACCA2D60155}" srcOrd="2" destOrd="0" presId="urn:diagrams.loki3.com/BracketList"/>
    <dgm:cxn modelId="{3589C8A4-9490-4F23-9E9E-0CD9868EDE34}" type="presParOf" srcId="{343B4867-B9D3-472C-A56A-A83F3BE8428A}" destId="{763EA87E-F8B9-4A69-B2CD-F5351201B74F}"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4A1B79-27BA-48C4-92F1-9AAE02869AFF}" type="doc">
      <dgm:prSet loTypeId="urn:microsoft.com/office/officeart/2005/8/layout/lProcess3" loCatId="process" qsTypeId="urn:microsoft.com/office/officeart/2005/8/quickstyle/simple1" qsCatId="simple" csTypeId="urn:microsoft.com/office/officeart/2005/8/colors/accent6_2" csCatId="accent6" phldr="1"/>
      <dgm:spPr/>
    </dgm:pt>
    <dgm:pt modelId="{EF2F50BD-72B9-4D81-AE53-5ECDAEEC5135}">
      <dgm:prSet phldrT="[Text]" custT="1"/>
      <dgm:spPr/>
      <dgm:t>
        <a:bodyPr/>
        <a:lstStyle/>
        <a:p>
          <a:r>
            <a:rPr lang="en-US" sz="2000" b="1" dirty="0">
              <a:solidFill>
                <a:schemeClr val="tx1"/>
              </a:solidFill>
              <a:latin typeface="Arial" panose="020B0604020202020204" pitchFamily="34" charset="0"/>
              <a:cs typeface="Arial" panose="020B0604020202020204" pitchFamily="34" charset="0"/>
            </a:rPr>
            <a:t>September 1, 2022</a:t>
          </a:r>
        </a:p>
      </dgm:t>
    </dgm:pt>
    <dgm:pt modelId="{96AD59AD-6CA0-4A0F-B26B-62F3CBA18A0A}" type="parTrans" cxnId="{50AECCBC-75A5-4E11-B959-441EEEC5578B}">
      <dgm:prSet/>
      <dgm:spPr/>
      <dgm:t>
        <a:bodyPr/>
        <a:lstStyle/>
        <a:p>
          <a:endParaRPr lang="en-US"/>
        </a:p>
      </dgm:t>
    </dgm:pt>
    <dgm:pt modelId="{3419F26A-9E18-47EE-BF82-4128223E2C7B}" type="sibTrans" cxnId="{50AECCBC-75A5-4E11-B959-441EEEC5578B}">
      <dgm:prSet/>
      <dgm:spPr/>
      <dgm:t>
        <a:bodyPr/>
        <a:lstStyle/>
        <a:p>
          <a:endParaRPr lang="en-US"/>
        </a:p>
      </dgm:t>
    </dgm:pt>
    <dgm:pt modelId="{645A6E37-FD6F-4777-939B-EF8036798294}">
      <dgm:prSet custT="1"/>
      <dgm:spPr/>
      <dgm:t>
        <a:bodyPr/>
        <a:lstStyle/>
        <a:p>
          <a:r>
            <a:rPr lang="en-US" sz="2000" dirty="0">
              <a:latin typeface="Arial" panose="020B0604020202020204" pitchFamily="34" charset="0"/>
              <a:cs typeface="Arial" panose="020B0604020202020204" pitchFamily="34" charset="0"/>
            </a:rPr>
            <a:t>Cycle </a:t>
          </a:r>
          <a:r>
            <a:rPr lang="en-US" sz="2000" b="1" dirty="0">
              <a:latin typeface="Arial" panose="020B0604020202020204" pitchFamily="34" charset="0"/>
              <a:cs typeface="Arial" panose="020B0604020202020204" pitchFamily="34" charset="0"/>
            </a:rPr>
            <a:t>Opened</a:t>
          </a:r>
        </a:p>
      </dgm:t>
    </dgm:pt>
    <dgm:pt modelId="{17E2FAF2-79F2-49D0-AF55-C45E0A35EEE6}" type="parTrans" cxnId="{0015F173-9D51-426C-9B7D-E246E6B57927}">
      <dgm:prSet/>
      <dgm:spPr/>
      <dgm:t>
        <a:bodyPr/>
        <a:lstStyle/>
        <a:p>
          <a:endParaRPr lang="en-US"/>
        </a:p>
      </dgm:t>
    </dgm:pt>
    <dgm:pt modelId="{A4561B1D-F413-4CF2-9E94-F9B0AF346DF7}" type="sibTrans" cxnId="{0015F173-9D51-426C-9B7D-E246E6B57927}">
      <dgm:prSet/>
      <dgm:spPr/>
      <dgm:t>
        <a:bodyPr/>
        <a:lstStyle/>
        <a:p>
          <a:endParaRPr lang="en-US"/>
        </a:p>
      </dgm:t>
    </dgm:pt>
    <dgm:pt modelId="{E81208B0-8628-4A76-AEB4-BE25BD87E53E}" type="pres">
      <dgm:prSet presAssocID="{264A1B79-27BA-48C4-92F1-9AAE02869AFF}" presName="Name0" presStyleCnt="0">
        <dgm:presLayoutVars>
          <dgm:chPref val="3"/>
          <dgm:dir/>
          <dgm:animLvl val="lvl"/>
          <dgm:resizeHandles/>
        </dgm:presLayoutVars>
      </dgm:prSet>
      <dgm:spPr/>
    </dgm:pt>
    <dgm:pt modelId="{34161C04-290C-43D1-90A6-1C24D3961428}" type="pres">
      <dgm:prSet presAssocID="{EF2F50BD-72B9-4D81-AE53-5ECDAEEC5135}" presName="horFlow" presStyleCnt="0"/>
      <dgm:spPr/>
    </dgm:pt>
    <dgm:pt modelId="{5AB475F4-0CC0-4A5F-8082-F35586CFEF8A}" type="pres">
      <dgm:prSet presAssocID="{EF2F50BD-72B9-4D81-AE53-5ECDAEEC5135}" presName="bigChev" presStyleLbl="node1" presStyleIdx="0" presStyleCnt="1" custScaleX="41808" custScaleY="42103" custLinFactNeighborX="-54267" custLinFactNeighborY="-53635"/>
      <dgm:spPr/>
    </dgm:pt>
    <dgm:pt modelId="{40FDC55D-B790-4ADC-98EE-70C2DFFE9288}" type="pres">
      <dgm:prSet presAssocID="{17E2FAF2-79F2-49D0-AF55-C45E0A35EEE6}" presName="parTrans" presStyleCnt="0"/>
      <dgm:spPr/>
    </dgm:pt>
    <dgm:pt modelId="{A45B9FC5-21E0-4836-9C9F-DA878F4F4BD2}" type="pres">
      <dgm:prSet presAssocID="{645A6E37-FD6F-4777-939B-EF8036798294}" presName="node" presStyleLbl="alignAccFollowNode1" presStyleIdx="0" presStyleCnt="1" custScaleX="46423" custScaleY="51289" custLinFactNeighborX="433" custLinFactNeighborY="-65478">
        <dgm:presLayoutVars>
          <dgm:bulletEnabled val="1"/>
        </dgm:presLayoutVars>
      </dgm:prSet>
      <dgm:spPr/>
    </dgm:pt>
  </dgm:ptLst>
  <dgm:cxnLst>
    <dgm:cxn modelId="{D6AC3727-4D02-42CA-8941-2A74EBA42B64}" type="presOf" srcId="{264A1B79-27BA-48C4-92F1-9AAE02869AFF}" destId="{E81208B0-8628-4A76-AEB4-BE25BD87E53E}" srcOrd="0" destOrd="0" presId="urn:microsoft.com/office/officeart/2005/8/layout/lProcess3"/>
    <dgm:cxn modelId="{0015F173-9D51-426C-9B7D-E246E6B57927}" srcId="{EF2F50BD-72B9-4D81-AE53-5ECDAEEC5135}" destId="{645A6E37-FD6F-4777-939B-EF8036798294}" srcOrd="0" destOrd="0" parTransId="{17E2FAF2-79F2-49D0-AF55-C45E0A35EEE6}" sibTransId="{A4561B1D-F413-4CF2-9E94-F9B0AF346DF7}"/>
    <dgm:cxn modelId="{2AE14E93-9FBB-4ABF-8025-27FE3737CA1A}" type="presOf" srcId="{EF2F50BD-72B9-4D81-AE53-5ECDAEEC5135}" destId="{5AB475F4-0CC0-4A5F-8082-F35586CFEF8A}" srcOrd="0" destOrd="0" presId="urn:microsoft.com/office/officeart/2005/8/layout/lProcess3"/>
    <dgm:cxn modelId="{ADA740A3-961F-4381-BBF8-E04C7C02EDE3}" type="presOf" srcId="{645A6E37-FD6F-4777-939B-EF8036798294}" destId="{A45B9FC5-21E0-4836-9C9F-DA878F4F4BD2}" srcOrd="0" destOrd="0" presId="urn:microsoft.com/office/officeart/2005/8/layout/lProcess3"/>
    <dgm:cxn modelId="{50AECCBC-75A5-4E11-B959-441EEEC5578B}" srcId="{264A1B79-27BA-48C4-92F1-9AAE02869AFF}" destId="{EF2F50BD-72B9-4D81-AE53-5ECDAEEC5135}" srcOrd="0" destOrd="0" parTransId="{96AD59AD-6CA0-4A0F-B26B-62F3CBA18A0A}" sibTransId="{3419F26A-9E18-47EE-BF82-4128223E2C7B}"/>
    <dgm:cxn modelId="{C6C7ECC9-4466-4281-B5FB-68A3AEA0272D}" type="presParOf" srcId="{E81208B0-8628-4A76-AEB4-BE25BD87E53E}" destId="{34161C04-290C-43D1-90A6-1C24D3961428}" srcOrd="0" destOrd="0" presId="urn:microsoft.com/office/officeart/2005/8/layout/lProcess3"/>
    <dgm:cxn modelId="{5F1D9422-A6A8-4390-A52E-DB1325B00974}" type="presParOf" srcId="{34161C04-290C-43D1-90A6-1C24D3961428}" destId="{5AB475F4-0CC0-4A5F-8082-F35586CFEF8A}" srcOrd="0" destOrd="0" presId="urn:microsoft.com/office/officeart/2005/8/layout/lProcess3"/>
    <dgm:cxn modelId="{D071E563-A4F5-4DDA-AE27-30D411C8CD04}" type="presParOf" srcId="{34161C04-290C-43D1-90A6-1C24D3961428}" destId="{40FDC55D-B790-4ADC-98EE-70C2DFFE9288}" srcOrd="1" destOrd="0" presId="urn:microsoft.com/office/officeart/2005/8/layout/lProcess3"/>
    <dgm:cxn modelId="{FC951C63-98C2-48BC-925E-23BCD87E4E4E}" type="presParOf" srcId="{34161C04-290C-43D1-90A6-1C24D3961428}" destId="{A45B9FC5-21E0-4836-9C9F-DA878F4F4BD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A95F7E9-3570-4E9B-8896-8017A3A1AB8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1387629-8F67-49E6-A2B9-7EA37C2C197C}">
      <dgm:prSet phldrT="[Text]" custT="1"/>
      <dgm:spPr/>
      <dgm:t>
        <a:bodyPr/>
        <a:lstStyle/>
        <a:p>
          <a:r>
            <a:rPr lang="en-US" sz="1800" dirty="0">
              <a:latin typeface="Arial" panose="020B0604020202020204" pitchFamily="34" charset="0"/>
              <a:cs typeface="Arial" panose="020B0604020202020204" pitchFamily="34" charset="0"/>
            </a:rPr>
            <a:t>October 13, 2022</a:t>
          </a:r>
        </a:p>
      </dgm:t>
    </dgm:pt>
    <dgm:pt modelId="{F44416BF-2771-449D-824F-044B3238BA19}" type="parTrans" cxnId="{B80A988D-DA0D-4C6C-9245-8587D959D066}">
      <dgm:prSet/>
      <dgm:spPr/>
      <dgm:t>
        <a:bodyPr/>
        <a:lstStyle/>
        <a:p>
          <a:endParaRPr lang="en-US"/>
        </a:p>
      </dgm:t>
    </dgm:pt>
    <dgm:pt modelId="{2481BA41-3355-46E0-9D6B-9FC93FC36219}" type="sibTrans" cxnId="{B80A988D-DA0D-4C6C-9245-8587D959D066}">
      <dgm:prSet/>
      <dgm:spPr/>
      <dgm:t>
        <a:bodyPr/>
        <a:lstStyle/>
        <a:p>
          <a:endParaRPr lang="en-US"/>
        </a:p>
      </dgm:t>
    </dgm:pt>
    <dgm:pt modelId="{C05893A7-B586-43D0-8B49-DB939D489579}">
      <dgm:prSet phldrT="[Text]" custT="1"/>
      <dgm:spPr/>
      <dgm:t>
        <a:bodyPr/>
        <a:lstStyle/>
        <a:p>
          <a:r>
            <a:rPr lang="en-US" sz="2000" dirty="0">
              <a:latin typeface="Arial" panose="020B0604020202020204" pitchFamily="34" charset="0"/>
              <a:cs typeface="Arial" panose="020B0604020202020204" pitchFamily="34" charset="0"/>
            </a:rPr>
            <a:t>Proposals </a:t>
          </a:r>
          <a:r>
            <a:rPr lang="en-US" sz="2000" b="1" dirty="0">
              <a:latin typeface="Arial" panose="020B0604020202020204" pitchFamily="34" charset="0"/>
              <a:cs typeface="Arial" panose="020B0604020202020204" pitchFamily="34" charset="0"/>
            </a:rPr>
            <a:t>Due</a:t>
          </a:r>
          <a:r>
            <a:rPr lang="en-US" sz="2000" dirty="0">
              <a:latin typeface="Arial" panose="020B0604020202020204" pitchFamily="34" charset="0"/>
              <a:cs typeface="Arial" panose="020B0604020202020204" pitchFamily="34" charset="0"/>
            </a:rPr>
            <a:t> </a:t>
          </a:r>
        </a:p>
      </dgm:t>
    </dgm:pt>
    <dgm:pt modelId="{319F9A5E-A8DF-4F48-A03A-034B0AC865B1}" type="parTrans" cxnId="{2F24FE6B-ABE0-49EA-89E6-E1D6373ED4B8}">
      <dgm:prSet/>
      <dgm:spPr/>
      <dgm:t>
        <a:bodyPr/>
        <a:lstStyle/>
        <a:p>
          <a:endParaRPr lang="en-US"/>
        </a:p>
      </dgm:t>
    </dgm:pt>
    <dgm:pt modelId="{3F94C68D-E8E1-4FBA-B2C2-861582A08F79}" type="sibTrans" cxnId="{2F24FE6B-ABE0-49EA-89E6-E1D6373ED4B8}">
      <dgm:prSet/>
      <dgm:spPr/>
      <dgm:t>
        <a:bodyPr/>
        <a:lstStyle/>
        <a:p>
          <a:endParaRPr lang="en-US"/>
        </a:p>
      </dgm:t>
    </dgm:pt>
    <dgm:pt modelId="{22B6EFF8-E9C1-457E-9E6A-8C19B3CD8B94}">
      <dgm:prSet phldrT="[Text]" custT="1"/>
      <dgm:spPr/>
      <dgm:t>
        <a:bodyPr/>
        <a:lstStyle/>
        <a:p>
          <a:r>
            <a:rPr lang="en-US" sz="2400" dirty="0">
              <a:latin typeface="Arial" panose="020B0604020202020204" pitchFamily="34" charset="0"/>
              <a:cs typeface="Arial" panose="020B0604020202020204" pitchFamily="34" charset="0"/>
            </a:rPr>
            <a:t>External Review</a:t>
          </a:r>
        </a:p>
      </dgm:t>
    </dgm:pt>
    <dgm:pt modelId="{C51695C3-9F67-4F7B-8DC7-6D8AC31E6EAD}" type="parTrans" cxnId="{096BE15C-46D2-4382-B83A-800CB36C2400}">
      <dgm:prSet/>
      <dgm:spPr/>
      <dgm:t>
        <a:bodyPr/>
        <a:lstStyle/>
        <a:p>
          <a:endParaRPr lang="en-US"/>
        </a:p>
      </dgm:t>
    </dgm:pt>
    <dgm:pt modelId="{5CDB58C1-CB94-410E-B7A2-84DB425BF247}" type="sibTrans" cxnId="{096BE15C-46D2-4382-B83A-800CB36C2400}">
      <dgm:prSet/>
      <dgm:spPr/>
      <dgm:t>
        <a:bodyPr/>
        <a:lstStyle/>
        <a:p>
          <a:endParaRPr lang="en-US"/>
        </a:p>
      </dgm:t>
    </dgm:pt>
    <dgm:pt modelId="{FF2CAE5F-F2E8-4275-870E-D38029E6FA80}">
      <dgm:prSet phldrT="[Text]" custT="1"/>
      <dgm:spPr/>
      <dgm:t>
        <a:bodyPr/>
        <a:lstStyle/>
        <a:p>
          <a:r>
            <a:rPr lang="en-US" sz="1600" dirty="0">
              <a:latin typeface="Arial" panose="020B0604020202020204" pitchFamily="34" charset="0"/>
              <a:cs typeface="Arial" panose="020B0604020202020204" pitchFamily="34" charset="0"/>
            </a:rPr>
            <a:t>October 17th</a:t>
          </a:r>
        </a:p>
      </dgm:t>
    </dgm:pt>
    <dgm:pt modelId="{6898D015-90E5-4DC8-9955-F97ED9EFA723}" type="parTrans" cxnId="{2B12113B-7D90-426B-948F-5E94BCB2803A}">
      <dgm:prSet/>
      <dgm:spPr/>
      <dgm:t>
        <a:bodyPr/>
        <a:lstStyle/>
        <a:p>
          <a:endParaRPr lang="en-US"/>
        </a:p>
      </dgm:t>
    </dgm:pt>
    <dgm:pt modelId="{0993FCDE-A67B-4BF9-ACFE-EE46E2965BC7}" type="sibTrans" cxnId="{2B12113B-7D90-426B-948F-5E94BCB2803A}">
      <dgm:prSet/>
      <dgm:spPr/>
      <dgm:t>
        <a:bodyPr/>
        <a:lstStyle/>
        <a:p>
          <a:endParaRPr lang="en-US"/>
        </a:p>
      </dgm:t>
    </dgm:pt>
    <dgm:pt modelId="{D68AF0C4-ADD2-4EFE-9E48-02333F469293}">
      <dgm:prSet phldrT="[Text]" custT="1"/>
      <dgm:spPr/>
      <dgm:t>
        <a:bodyPr/>
        <a:lstStyle/>
        <a:p>
          <a:r>
            <a:rPr lang="en-US" sz="1600" dirty="0">
              <a:latin typeface="Arial" panose="020B0604020202020204" pitchFamily="34" charset="0"/>
              <a:cs typeface="Arial" panose="020B0604020202020204" pitchFamily="34" charset="0"/>
            </a:rPr>
            <a:t>November 3rd</a:t>
          </a:r>
        </a:p>
      </dgm:t>
    </dgm:pt>
    <dgm:pt modelId="{AEF1F498-63B6-4998-B7DE-0B03F7C1B84D}" type="parTrans" cxnId="{D1296E7E-0DE5-4A89-9885-BC839C97A1F6}">
      <dgm:prSet/>
      <dgm:spPr/>
      <dgm:t>
        <a:bodyPr/>
        <a:lstStyle/>
        <a:p>
          <a:endParaRPr lang="en-US"/>
        </a:p>
      </dgm:t>
    </dgm:pt>
    <dgm:pt modelId="{B4C8D5CE-AD84-41E7-9C1C-78B481197245}" type="sibTrans" cxnId="{D1296E7E-0DE5-4A89-9885-BC839C97A1F6}">
      <dgm:prSet/>
      <dgm:spPr/>
      <dgm:t>
        <a:bodyPr/>
        <a:lstStyle/>
        <a:p>
          <a:endParaRPr lang="en-US"/>
        </a:p>
      </dgm:t>
    </dgm:pt>
    <dgm:pt modelId="{81F43B8E-5DEE-4EDD-BE9A-1C2D125C043B}">
      <dgm:prSet phldrT="[Text]" custT="1"/>
      <dgm:spPr/>
      <dgm:t>
        <a:bodyPr/>
        <a:lstStyle/>
        <a:p>
          <a:r>
            <a:rPr lang="en-US" sz="2400" dirty="0">
              <a:latin typeface="Arial" panose="020B0604020202020204" pitchFamily="34" charset="0"/>
              <a:cs typeface="Arial" panose="020B0604020202020204" pitchFamily="34" charset="0"/>
            </a:rPr>
            <a:t>Internal Review</a:t>
          </a:r>
        </a:p>
      </dgm:t>
    </dgm:pt>
    <dgm:pt modelId="{8B62967F-2F22-4CB0-9D08-D074082A8BE9}" type="parTrans" cxnId="{80EF3EF2-01E8-49A7-966E-5B0613417E1D}">
      <dgm:prSet/>
      <dgm:spPr/>
      <dgm:t>
        <a:bodyPr/>
        <a:lstStyle/>
        <a:p>
          <a:endParaRPr lang="en-US"/>
        </a:p>
      </dgm:t>
    </dgm:pt>
    <dgm:pt modelId="{43DB2470-F10F-428C-BCB8-DDA91723E8BF}" type="sibTrans" cxnId="{80EF3EF2-01E8-49A7-966E-5B0613417E1D}">
      <dgm:prSet/>
      <dgm:spPr/>
      <dgm:t>
        <a:bodyPr/>
        <a:lstStyle/>
        <a:p>
          <a:endParaRPr lang="en-US"/>
        </a:p>
      </dgm:t>
    </dgm:pt>
    <dgm:pt modelId="{6C68387E-5A38-4A85-86CE-6BC5DAEC6D72}">
      <dgm:prSet phldrT="[Text]" custT="1"/>
      <dgm:spPr/>
      <dgm:t>
        <a:bodyPr/>
        <a:lstStyle/>
        <a:p>
          <a:r>
            <a:rPr lang="en-US" sz="1800" dirty="0">
              <a:latin typeface="Arial" panose="020B0604020202020204" pitchFamily="34" charset="0"/>
              <a:cs typeface="Arial" panose="020B0604020202020204" pitchFamily="34" charset="0"/>
            </a:rPr>
            <a:t>November 17th</a:t>
          </a:r>
        </a:p>
      </dgm:t>
    </dgm:pt>
    <dgm:pt modelId="{9EA7ECC3-059A-4260-8760-367B09D55E41}" type="parTrans" cxnId="{BBB8D0C0-CA9C-4F05-A4A6-AFC58D0622E3}">
      <dgm:prSet/>
      <dgm:spPr/>
      <dgm:t>
        <a:bodyPr/>
        <a:lstStyle/>
        <a:p>
          <a:endParaRPr lang="en-US"/>
        </a:p>
      </dgm:t>
    </dgm:pt>
    <dgm:pt modelId="{D6050701-C3F7-41D7-A202-F865ABFEBC07}" type="sibTrans" cxnId="{BBB8D0C0-CA9C-4F05-A4A6-AFC58D0622E3}">
      <dgm:prSet/>
      <dgm:spPr/>
      <dgm:t>
        <a:bodyPr/>
        <a:lstStyle/>
        <a:p>
          <a:endParaRPr lang="en-US"/>
        </a:p>
      </dgm:t>
    </dgm:pt>
    <dgm:pt modelId="{1C170D9C-349F-49B2-880B-697FF3E46BC1}">
      <dgm:prSet phldrT="[Text]" custT="1"/>
      <dgm:spPr/>
      <dgm:t>
        <a:bodyPr/>
        <a:lstStyle/>
        <a:p>
          <a:r>
            <a:rPr lang="en-US" sz="1800" dirty="0">
              <a:latin typeface="Arial" panose="020B0604020202020204" pitchFamily="34" charset="0"/>
              <a:cs typeface="Arial" panose="020B0604020202020204" pitchFamily="34" charset="0"/>
            </a:rPr>
            <a:t>December 4th</a:t>
          </a:r>
        </a:p>
      </dgm:t>
    </dgm:pt>
    <dgm:pt modelId="{B9FA6840-84AA-4363-9106-EDEFDCD90378}" type="parTrans" cxnId="{E1BA28F6-0222-45FA-82F7-D85066D4AEBC}">
      <dgm:prSet/>
      <dgm:spPr/>
      <dgm:t>
        <a:bodyPr/>
        <a:lstStyle/>
        <a:p>
          <a:endParaRPr lang="en-US"/>
        </a:p>
      </dgm:t>
    </dgm:pt>
    <dgm:pt modelId="{096CB5AE-879B-4497-BF5F-9585C6B1BD51}" type="sibTrans" cxnId="{E1BA28F6-0222-45FA-82F7-D85066D4AEBC}">
      <dgm:prSet/>
      <dgm:spPr/>
      <dgm:t>
        <a:bodyPr/>
        <a:lstStyle/>
        <a:p>
          <a:endParaRPr lang="en-US"/>
        </a:p>
      </dgm:t>
    </dgm:pt>
    <dgm:pt modelId="{5D932F28-EB88-40B6-B8A0-721B68528BB0}" type="pres">
      <dgm:prSet presAssocID="{1A95F7E9-3570-4E9B-8896-8017A3A1AB82}" presName="Name0" presStyleCnt="0">
        <dgm:presLayoutVars>
          <dgm:chPref val="3"/>
          <dgm:dir/>
          <dgm:animLvl val="lvl"/>
          <dgm:resizeHandles/>
        </dgm:presLayoutVars>
      </dgm:prSet>
      <dgm:spPr/>
    </dgm:pt>
    <dgm:pt modelId="{1CDE5171-B844-43FB-9308-81D54667EC4E}" type="pres">
      <dgm:prSet presAssocID="{D1387629-8F67-49E6-A2B9-7EA37C2C197C}" presName="horFlow" presStyleCnt="0"/>
      <dgm:spPr/>
    </dgm:pt>
    <dgm:pt modelId="{F63A78BC-B79D-4FA4-B557-1FF8E0327814}" type="pres">
      <dgm:prSet presAssocID="{D1387629-8F67-49E6-A2B9-7EA37C2C197C}" presName="bigChev" presStyleLbl="node1" presStyleIdx="0" presStyleCnt="3"/>
      <dgm:spPr/>
    </dgm:pt>
    <dgm:pt modelId="{5AD62D71-E4DA-4A9B-A030-F8752C8F6FA2}" type="pres">
      <dgm:prSet presAssocID="{319F9A5E-A8DF-4F48-A03A-034B0AC865B1}" presName="parTrans" presStyleCnt="0"/>
      <dgm:spPr/>
    </dgm:pt>
    <dgm:pt modelId="{1AF926D0-5EDB-4C31-9E32-C3A617E7F501}" type="pres">
      <dgm:prSet presAssocID="{C05893A7-B586-43D0-8B49-DB939D489579}" presName="node" presStyleLbl="alignAccFollowNode1" presStyleIdx="0" presStyleCnt="5" custLinFactNeighborX="28775" custLinFactNeighborY="2777">
        <dgm:presLayoutVars>
          <dgm:bulletEnabled val="1"/>
        </dgm:presLayoutVars>
      </dgm:prSet>
      <dgm:spPr/>
    </dgm:pt>
    <dgm:pt modelId="{B43D9295-6CD1-4AC7-9C8C-03C534C712EF}" type="pres">
      <dgm:prSet presAssocID="{D1387629-8F67-49E6-A2B9-7EA37C2C197C}" presName="vSp" presStyleCnt="0"/>
      <dgm:spPr/>
    </dgm:pt>
    <dgm:pt modelId="{788959DD-D1EF-44DF-9C0E-E84A320C5C60}" type="pres">
      <dgm:prSet presAssocID="{22B6EFF8-E9C1-457E-9E6A-8C19B3CD8B94}" presName="horFlow" presStyleCnt="0"/>
      <dgm:spPr/>
    </dgm:pt>
    <dgm:pt modelId="{9C2E0618-66FB-42F2-AB4F-C8884F97E29C}" type="pres">
      <dgm:prSet presAssocID="{22B6EFF8-E9C1-457E-9E6A-8C19B3CD8B94}" presName="bigChev" presStyleLbl="node1" presStyleIdx="1" presStyleCnt="3"/>
      <dgm:spPr/>
    </dgm:pt>
    <dgm:pt modelId="{C014C26C-1D38-407C-8718-A6A8F7D240C1}" type="pres">
      <dgm:prSet presAssocID="{6898D015-90E5-4DC8-9955-F97ED9EFA723}" presName="parTrans" presStyleCnt="0"/>
      <dgm:spPr/>
    </dgm:pt>
    <dgm:pt modelId="{1CA2AD4E-552F-41A0-9305-02231216213E}" type="pres">
      <dgm:prSet presAssocID="{FF2CAE5F-F2E8-4275-870E-D38029E6FA80}" presName="node" presStyleLbl="alignAccFollowNode1" presStyleIdx="1" presStyleCnt="5">
        <dgm:presLayoutVars>
          <dgm:bulletEnabled val="1"/>
        </dgm:presLayoutVars>
      </dgm:prSet>
      <dgm:spPr/>
    </dgm:pt>
    <dgm:pt modelId="{790A2C44-04AE-4939-98D3-8464B561C234}" type="pres">
      <dgm:prSet presAssocID="{0993FCDE-A67B-4BF9-ACFE-EE46E2965BC7}" presName="sibTrans" presStyleCnt="0"/>
      <dgm:spPr/>
    </dgm:pt>
    <dgm:pt modelId="{44D063C8-581A-4D05-9084-B6012BDF4115}" type="pres">
      <dgm:prSet presAssocID="{D68AF0C4-ADD2-4EFE-9E48-02333F469293}" presName="node" presStyleLbl="alignAccFollowNode1" presStyleIdx="2" presStyleCnt="5" custScaleX="107914" custScaleY="102810">
        <dgm:presLayoutVars>
          <dgm:bulletEnabled val="1"/>
        </dgm:presLayoutVars>
      </dgm:prSet>
      <dgm:spPr/>
    </dgm:pt>
    <dgm:pt modelId="{C7C56222-2F80-433B-B765-8855FC3A4B76}" type="pres">
      <dgm:prSet presAssocID="{22B6EFF8-E9C1-457E-9E6A-8C19B3CD8B94}" presName="vSp" presStyleCnt="0"/>
      <dgm:spPr/>
    </dgm:pt>
    <dgm:pt modelId="{6EF4A83A-77EA-4CB4-8978-EE3B9C358782}" type="pres">
      <dgm:prSet presAssocID="{81F43B8E-5DEE-4EDD-BE9A-1C2D125C043B}" presName="horFlow" presStyleCnt="0"/>
      <dgm:spPr/>
    </dgm:pt>
    <dgm:pt modelId="{FF012BA9-56BB-4E24-A4FB-649114997ED2}" type="pres">
      <dgm:prSet presAssocID="{81F43B8E-5DEE-4EDD-BE9A-1C2D125C043B}" presName="bigChev" presStyleLbl="node1" presStyleIdx="2" presStyleCnt="3"/>
      <dgm:spPr/>
    </dgm:pt>
    <dgm:pt modelId="{E9705A35-987C-4A03-A028-19A6242093E5}" type="pres">
      <dgm:prSet presAssocID="{9EA7ECC3-059A-4260-8760-367B09D55E41}" presName="parTrans" presStyleCnt="0"/>
      <dgm:spPr/>
    </dgm:pt>
    <dgm:pt modelId="{261F9F10-BB52-4485-ADB6-B53F5C873295}" type="pres">
      <dgm:prSet presAssocID="{6C68387E-5A38-4A85-86CE-6BC5DAEC6D72}" presName="node" presStyleLbl="alignAccFollowNode1" presStyleIdx="3" presStyleCnt="5" custScaleX="108763" custScaleY="105090">
        <dgm:presLayoutVars>
          <dgm:bulletEnabled val="1"/>
        </dgm:presLayoutVars>
      </dgm:prSet>
      <dgm:spPr/>
    </dgm:pt>
    <dgm:pt modelId="{10334B8E-D0CB-4FFE-BEDF-FB44C1700F8A}" type="pres">
      <dgm:prSet presAssocID="{D6050701-C3F7-41D7-A202-F865ABFEBC07}" presName="sibTrans" presStyleCnt="0"/>
      <dgm:spPr/>
    </dgm:pt>
    <dgm:pt modelId="{59D3B2D3-2564-4340-A81E-3843AE134197}" type="pres">
      <dgm:prSet presAssocID="{1C170D9C-349F-49B2-880B-697FF3E46BC1}" presName="node" presStyleLbl="alignAccFollowNode1" presStyleIdx="4" presStyleCnt="5" custScaleX="110601" custScaleY="113980">
        <dgm:presLayoutVars>
          <dgm:bulletEnabled val="1"/>
        </dgm:presLayoutVars>
      </dgm:prSet>
      <dgm:spPr/>
    </dgm:pt>
  </dgm:ptLst>
  <dgm:cxnLst>
    <dgm:cxn modelId="{55199014-0FA5-40D5-B362-0E32E949DF05}" type="presOf" srcId="{6C68387E-5A38-4A85-86CE-6BC5DAEC6D72}" destId="{261F9F10-BB52-4485-ADB6-B53F5C873295}" srcOrd="0" destOrd="0" presId="urn:microsoft.com/office/officeart/2005/8/layout/lProcess3"/>
    <dgm:cxn modelId="{2B12113B-7D90-426B-948F-5E94BCB2803A}" srcId="{22B6EFF8-E9C1-457E-9E6A-8C19B3CD8B94}" destId="{FF2CAE5F-F2E8-4275-870E-D38029E6FA80}" srcOrd="0" destOrd="0" parTransId="{6898D015-90E5-4DC8-9955-F97ED9EFA723}" sibTransId="{0993FCDE-A67B-4BF9-ACFE-EE46E2965BC7}"/>
    <dgm:cxn modelId="{E50BAB3C-E9DD-49F1-A519-28CCA5836380}" type="presOf" srcId="{81F43B8E-5DEE-4EDD-BE9A-1C2D125C043B}" destId="{FF012BA9-56BB-4E24-A4FB-649114997ED2}" srcOrd="0" destOrd="0" presId="urn:microsoft.com/office/officeart/2005/8/layout/lProcess3"/>
    <dgm:cxn modelId="{DA9AC14C-1D26-4E9A-A2FC-49F5DC4F7E04}" type="presOf" srcId="{1C170D9C-349F-49B2-880B-697FF3E46BC1}" destId="{59D3B2D3-2564-4340-A81E-3843AE134197}" srcOrd="0" destOrd="0" presId="urn:microsoft.com/office/officeart/2005/8/layout/lProcess3"/>
    <dgm:cxn modelId="{096BE15C-46D2-4382-B83A-800CB36C2400}" srcId="{1A95F7E9-3570-4E9B-8896-8017A3A1AB82}" destId="{22B6EFF8-E9C1-457E-9E6A-8C19B3CD8B94}" srcOrd="1" destOrd="0" parTransId="{C51695C3-9F67-4F7B-8DC7-6D8AC31E6EAD}" sibTransId="{5CDB58C1-CB94-410E-B7A2-84DB425BF247}"/>
    <dgm:cxn modelId="{851E1B5F-3B00-43AF-A3CD-591E8DD9BC10}" type="presOf" srcId="{D1387629-8F67-49E6-A2B9-7EA37C2C197C}" destId="{F63A78BC-B79D-4FA4-B557-1FF8E0327814}" srcOrd="0" destOrd="0" presId="urn:microsoft.com/office/officeart/2005/8/layout/lProcess3"/>
    <dgm:cxn modelId="{2F24FE6B-ABE0-49EA-89E6-E1D6373ED4B8}" srcId="{D1387629-8F67-49E6-A2B9-7EA37C2C197C}" destId="{C05893A7-B586-43D0-8B49-DB939D489579}" srcOrd="0" destOrd="0" parTransId="{319F9A5E-A8DF-4F48-A03A-034B0AC865B1}" sibTransId="{3F94C68D-E8E1-4FBA-B2C2-861582A08F79}"/>
    <dgm:cxn modelId="{D1296E7E-0DE5-4A89-9885-BC839C97A1F6}" srcId="{22B6EFF8-E9C1-457E-9E6A-8C19B3CD8B94}" destId="{D68AF0C4-ADD2-4EFE-9E48-02333F469293}" srcOrd="1" destOrd="0" parTransId="{AEF1F498-63B6-4998-B7DE-0B03F7C1B84D}" sibTransId="{B4C8D5CE-AD84-41E7-9C1C-78B481197245}"/>
    <dgm:cxn modelId="{B80A988D-DA0D-4C6C-9245-8587D959D066}" srcId="{1A95F7E9-3570-4E9B-8896-8017A3A1AB82}" destId="{D1387629-8F67-49E6-A2B9-7EA37C2C197C}" srcOrd="0" destOrd="0" parTransId="{F44416BF-2771-449D-824F-044B3238BA19}" sibTransId="{2481BA41-3355-46E0-9D6B-9FC93FC36219}"/>
    <dgm:cxn modelId="{9463F48D-FF55-4321-990A-06CCC55FC37C}" type="presOf" srcId="{22B6EFF8-E9C1-457E-9E6A-8C19B3CD8B94}" destId="{9C2E0618-66FB-42F2-AB4F-C8884F97E29C}" srcOrd="0" destOrd="0" presId="urn:microsoft.com/office/officeart/2005/8/layout/lProcess3"/>
    <dgm:cxn modelId="{BBB8D0C0-CA9C-4F05-A4A6-AFC58D0622E3}" srcId="{81F43B8E-5DEE-4EDD-BE9A-1C2D125C043B}" destId="{6C68387E-5A38-4A85-86CE-6BC5DAEC6D72}" srcOrd="0" destOrd="0" parTransId="{9EA7ECC3-059A-4260-8760-367B09D55E41}" sibTransId="{D6050701-C3F7-41D7-A202-F865ABFEBC07}"/>
    <dgm:cxn modelId="{3710A5C3-5B1F-463E-8FED-2741CDD162D1}" type="presOf" srcId="{C05893A7-B586-43D0-8B49-DB939D489579}" destId="{1AF926D0-5EDB-4C31-9E32-C3A617E7F501}" srcOrd="0" destOrd="0" presId="urn:microsoft.com/office/officeart/2005/8/layout/lProcess3"/>
    <dgm:cxn modelId="{8B1FAAE4-9EA6-4001-8C81-B1AA343275DC}" type="presOf" srcId="{FF2CAE5F-F2E8-4275-870E-D38029E6FA80}" destId="{1CA2AD4E-552F-41A0-9305-02231216213E}" srcOrd="0" destOrd="0" presId="urn:microsoft.com/office/officeart/2005/8/layout/lProcess3"/>
    <dgm:cxn modelId="{85E55DE7-DC62-4FB6-B994-324DFE7769C0}" type="presOf" srcId="{D68AF0C4-ADD2-4EFE-9E48-02333F469293}" destId="{44D063C8-581A-4D05-9084-B6012BDF4115}" srcOrd="0" destOrd="0" presId="urn:microsoft.com/office/officeart/2005/8/layout/lProcess3"/>
    <dgm:cxn modelId="{80EF3EF2-01E8-49A7-966E-5B0613417E1D}" srcId="{1A95F7E9-3570-4E9B-8896-8017A3A1AB82}" destId="{81F43B8E-5DEE-4EDD-BE9A-1C2D125C043B}" srcOrd="2" destOrd="0" parTransId="{8B62967F-2F22-4CB0-9D08-D074082A8BE9}" sibTransId="{43DB2470-F10F-428C-BCB8-DDA91723E8BF}"/>
    <dgm:cxn modelId="{E1BA28F6-0222-45FA-82F7-D85066D4AEBC}" srcId="{81F43B8E-5DEE-4EDD-BE9A-1C2D125C043B}" destId="{1C170D9C-349F-49B2-880B-697FF3E46BC1}" srcOrd="1" destOrd="0" parTransId="{B9FA6840-84AA-4363-9106-EDEFDCD90378}" sibTransId="{096CB5AE-879B-4497-BF5F-9585C6B1BD51}"/>
    <dgm:cxn modelId="{DBAE51FC-A277-4D60-B147-B6DE9FD1455F}" type="presOf" srcId="{1A95F7E9-3570-4E9B-8896-8017A3A1AB82}" destId="{5D932F28-EB88-40B6-B8A0-721B68528BB0}" srcOrd="0" destOrd="0" presId="urn:microsoft.com/office/officeart/2005/8/layout/lProcess3"/>
    <dgm:cxn modelId="{E630263F-4599-47E7-82A0-46D8F2B2F376}" type="presParOf" srcId="{5D932F28-EB88-40B6-B8A0-721B68528BB0}" destId="{1CDE5171-B844-43FB-9308-81D54667EC4E}" srcOrd="0" destOrd="0" presId="urn:microsoft.com/office/officeart/2005/8/layout/lProcess3"/>
    <dgm:cxn modelId="{5C0F2AB8-E8B8-4E3A-8A9E-95CE50B4FAE2}" type="presParOf" srcId="{1CDE5171-B844-43FB-9308-81D54667EC4E}" destId="{F63A78BC-B79D-4FA4-B557-1FF8E0327814}" srcOrd="0" destOrd="0" presId="urn:microsoft.com/office/officeart/2005/8/layout/lProcess3"/>
    <dgm:cxn modelId="{81E9723E-9CA7-4D19-83B6-0998103B4239}" type="presParOf" srcId="{1CDE5171-B844-43FB-9308-81D54667EC4E}" destId="{5AD62D71-E4DA-4A9B-A030-F8752C8F6FA2}" srcOrd="1" destOrd="0" presId="urn:microsoft.com/office/officeart/2005/8/layout/lProcess3"/>
    <dgm:cxn modelId="{D04DB64D-000C-4E56-A8A0-908586D74B35}" type="presParOf" srcId="{1CDE5171-B844-43FB-9308-81D54667EC4E}" destId="{1AF926D0-5EDB-4C31-9E32-C3A617E7F501}" srcOrd="2" destOrd="0" presId="urn:microsoft.com/office/officeart/2005/8/layout/lProcess3"/>
    <dgm:cxn modelId="{49AB6917-A5BF-4AD2-B0B9-8A219C160E01}" type="presParOf" srcId="{5D932F28-EB88-40B6-B8A0-721B68528BB0}" destId="{B43D9295-6CD1-4AC7-9C8C-03C534C712EF}" srcOrd="1" destOrd="0" presId="urn:microsoft.com/office/officeart/2005/8/layout/lProcess3"/>
    <dgm:cxn modelId="{57E1E97E-DC7A-478A-B1B4-5CD30BF0E926}" type="presParOf" srcId="{5D932F28-EB88-40B6-B8A0-721B68528BB0}" destId="{788959DD-D1EF-44DF-9C0E-E84A320C5C60}" srcOrd="2" destOrd="0" presId="urn:microsoft.com/office/officeart/2005/8/layout/lProcess3"/>
    <dgm:cxn modelId="{BCE91E2D-9E3F-41E9-BF73-69A5D585AB2A}" type="presParOf" srcId="{788959DD-D1EF-44DF-9C0E-E84A320C5C60}" destId="{9C2E0618-66FB-42F2-AB4F-C8884F97E29C}" srcOrd="0" destOrd="0" presId="urn:microsoft.com/office/officeart/2005/8/layout/lProcess3"/>
    <dgm:cxn modelId="{F13B838C-2E14-4065-B969-1B00FB6DDB51}" type="presParOf" srcId="{788959DD-D1EF-44DF-9C0E-E84A320C5C60}" destId="{C014C26C-1D38-407C-8718-A6A8F7D240C1}" srcOrd="1" destOrd="0" presId="urn:microsoft.com/office/officeart/2005/8/layout/lProcess3"/>
    <dgm:cxn modelId="{C225E086-31DD-49F7-8EBA-60A017610FB1}" type="presParOf" srcId="{788959DD-D1EF-44DF-9C0E-E84A320C5C60}" destId="{1CA2AD4E-552F-41A0-9305-02231216213E}" srcOrd="2" destOrd="0" presId="urn:microsoft.com/office/officeart/2005/8/layout/lProcess3"/>
    <dgm:cxn modelId="{F4855B92-7CC5-4444-B3EE-2D3628D09FBC}" type="presParOf" srcId="{788959DD-D1EF-44DF-9C0E-E84A320C5C60}" destId="{790A2C44-04AE-4939-98D3-8464B561C234}" srcOrd="3" destOrd="0" presId="urn:microsoft.com/office/officeart/2005/8/layout/lProcess3"/>
    <dgm:cxn modelId="{B0C68930-AFE2-4330-926D-A8C4D4710BB9}" type="presParOf" srcId="{788959DD-D1EF-44DF-9C0E-E84A320C5C60}" destId="{44D063C8-581A-4D05-9084-B6012BDF4115}" srcOrd="4" destOrd="0" presId="urn:microsoft.com/office/officeart/2005/8/layout/lProcess3"/>
    <dgm:cxn modelId="{0DA8468A-071C-4627-9C4F-8F4A3918CBE6}" type="presParOf" srcId="{5D932F28-EB88-40B6-B8A0-721B68528BB0}" destId="{C7C56222-2F80-433B-B765-8855FC3A4B76}" srcOrd="3" destOrd="0" presId="urn:microsoft.com/office/officeart/2005/8/layout/lProcess3"/>
    <dgm:cxn modelId="{5B3D5631-8CBC-4CCB-B1A0-07839DE496D3}" type="presParOf" srcId="{5D932F28-EB88-40B6-B8A0-721B68528BB0}" destId="{6EF4A83A-77EA-4CB4-8978-EE3B9C358782}" srcOrd="4" destOrd="0" presId="urn:microsoft.com/office/officeart/2005/8/layout/lProcess3"/>
    <dgm:cxn modelId="{1C0D1B90-CC6C-455C-A9DF-4BBC38BDFBA3}" type="presParOf" srcId="{6EF4A83A-77EA-4CB4-8978-EE3B9C358782}" destId="{FF012BA9-56BB-4E24-A4FB-649114997ED2}" srcOrd="0" destOrd="0" presId="urn:microsoft.com/office/officeart/2005/8/layout/lProcess3"/>
    <dgm:cxn modelId="{DB45170B-1895-4D98-B97F-C4DC8A0AFE66}" type="presParOf" srcId="{6EF4A83A-77EA-4CB4-8978-EE3B9C358782}" destId="{E9705A35-987C-4A03-A028-19A6242093E5}" srcOrd="1" destOrd="0" presId="urn:microsoft.com/office/officeart/2005/8/layout/lProcess3"/>
    <dgm:cxn modelId="{809F4A3C-7EB7-4023-9594-C0D7DAFEDFEB}" type="presParOf" srcId="{6EF4A83A-77EA-4CB4-8978-EE3B9C358782}" destId="{261F9F10-BB52-4485-ADB6-B53F5C873295}" srcOrd="2" destOrd="0" presId="urn:microsoft.com/office/officeart/2005/8/layout/lProcess3"/>
    <dgm:cxn modelId="{3B020D13-EC82-42ED-AB72-40EE9AE14D86}" type="presParOf" srcId="{6EF4A83A-77EA-4CB4-8978-EE3B9C358782}" destId="{10334B8E-D0CB-4FFE-BEDF-FB44C1700F8A}" srcOrd="3" destOrd="0" presId="urn:microsoft.com/office/officeart/2005/8/layout/lProcess3"/>
    <dgm:cxn modelId="{B1A9ADB7-8E2D-4DF5-A9C2-0381033D7F49}" type="presParOf" srcId="{6EF4A83A-77EA-4CB4-8978-EE3B9C358782}" destId="{59D3B2D3-2564-4340-A81E-3843AE134197}" srcOrd="4"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602BD-E089-4033-9002-F4853E20DDA7}">
      <dsp:nvSpPr>
        <dsp:cNvPr id="0" name=""/>
        <dsp:cNvSpPr/>
      </dsp:nvSpPr>
      <dsp:spPr>
        <a:xfrm>
          <a:off x="0" y="453423"/>
          <a:ext cx="2723514" cy="791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Direct Effect (Tier 1)</a:t>
          </a:r>
        </a:p>
      </dsp:txBody>
      <dsp:txXfrm>
        <a:off x="0" y="453423"/>
        <a:ext cx="2723514" cy="791226"/>
      </dsp:txXfrm>
    </dsp:sp>
    <dsp:sp modelId="{9D11849C-3F7D-48BD-9894-CEDB56FA3DD5}">
      <dsp:nvSpPr>
        <dsp:cNvPr id="0" name=""/>
        <dsp:cNvSpPr/>
      </dsp:nvSpPr>
      <dsp:spPr>
        <a:xfrm>
          <a:off x="2723514" y="8358"/>
          <a:ext cx="544703" cy="1681356"/>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CCB2A7-A442-43AB-AA1D-49205FD0508D}">
      <dsp:nvSpPr>
        <dsp:cNvPr id="0" name=""/>
        <dsp:cNvSpPr/>
      </dsp:nvSpPr>
      <dsp:spPr>
        <a:xfrm>
          <a:off x="3486099" y="6626"/>
          <a:ext cx="7407960" cy="16813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1" indent="457200" algn="ctr" defTabSz="622300">
            <a:lnSpc>
              <a:spcPct val="90000"/>
            </a:lnSpc>
            <a:spcBef>
              <a:spcPct val="0"/>
            </a:spcBef>
            <a:spcAft>
              <a:spcPct val="15000"/>
            </a:spcAft>
            <a:buChar char="•"/>
            <a:tabLst>
              <a:tab pos="1719263" algn="l"/>
            </a:tabLst>
          </a:pPr>
          <a:r>
            <a:rPr lang="en-US" sz="1400" b="1" kern="1200" dirty="0">
              <a:latin typeface="Arial" panose="020B0604020202020204" pitchFamily="34" charset="0"/>
              <a:cs typeface="Arial" panose="020B0604020202020204" pitchFamily="34" charset="0"/>
            </a:rPr>
            <a:t> Tier 1- Up to $25,000 (must be completed within </a:t>
          </a:r>
          <a:r>
            <a:rPr lang="en-US" sz="1400" b="1" u="sng" kern="1200" dirty="0">
              <a:latin typeface="Arial" panose="020B0604020202020204" pitchFamily="34" charset="0"/>
              <a:cs typeface="Arial" panose="020B0604020202020204" pitchFamily="34" charset="0"/>
            </a:rPr>
            <a:t>12 months</a:t>
          </a:r>
          <a:r>
            <a:rPr lang="en-US" sz="1400" b="1" u="none" kern="1200" dirty="0">
              <a:latin typeface="Arial" panose="020B0604020202020204" pitchFamily="34" charset="0"/>
              <a:cs typeface="Arial" panose="020B0604020202020204" pitchFamily="34" charset="0"/>
            </a:rPr>
            <a:t>)</a:t>
          </a:r>
          <a:endParaRPr lang="en-US" sz="1400" b="1" kern="1200" dirty="0">
            <a:latin typeface="Arial" panose="020B0604020202020204" pitchFamily="34" charset="0"/>
            <a:cs typeface="Arial" panose="020B0604020202020204" pitchFamily="34" charset="0"/>
          </a:endParaRPr>
        </a:p>
        <a:p>
          <a:pPr marL="114300" lvl="1" indent="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Open-Focus</a:t>
          </a:r>
        </a:p>
        <a:p>
          <a:pPr marL="228600" lvl="2" indent="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Examples of previously funded programs:</a:t>
          </a:r>
        </a:p>
        <a:p>
          <a:pPr marL="342900" lvl="3" indent="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Sports wheelchairs for wheelchair basketball team; adapted glider in a community playground; kayak for a rowing program; hydraulic lift at a pool; electronic door openers at a community pool; workshop education on sex and sexuality with a spinal injury; wheelchair accessible picnic table at a county fairground; camp programs; support groups, etc.</a:t>
          </a:r>
        </a:p>
      </dsp:txBody>
      <dsp:txXfrm>
        <a:off x="3486099" y="6626"/>
        <a:ext cx="7407960" cy="1681356"/>
      </dsp:txXfrm>
    </dsp:sp>
    <dsp:sp modelId="{5A4CCBCE-1ACF-40D9-AEC0-67B4293F602E}">
      <dsp:nvSpPr>
        <dsp:cNvPr id="0" name=""/>
        <dsp:cNvSpPr/>
      </dsp:nvSpPr>
      <dsp:spPr>
        <a:xfrm>
          <a:off x="0" y="2575349"/>
          <a:ext cx="3005147" cy="791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Priority Impact (Tiers 2, 3, &amp; 4)</a:t>
          </a:r>
        </a:p>
      </dsp:txBody>
      <dsp:txXfrm>
        <a:off x="0" y="2575349"/>
        <a:ext cx="3005147" cy="791226"/>
      </dsp:txXfrm>
    </dsp:sp>
    <dsp:sp modelId="{BA3A9ECD-4D01-4CB2-876D-116CA6A0B17F}">
      <dsp:nvSpPr>
        <dsp:cNvPr id="0" name=""/>
        <dsp:cNvSpPr/>
      </dsp:nvSpPr>
      <dsp:spPr>
        <a:xfrm>
          <a:off x="3005147" y="1833574"/>
          <a:ext cx="513318" cy="2274776"/>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94EFF8-8959-44A2-BD9E-F21090FBF9FF}">
      <dsp:nvSpPr>
        <dsp:cNvPr id="0" name=""/>
        <dsp:cNvSpPr/>
      </dsp:nvSpPr>
      <dsp:spPr>
        <a:xfrm>
          <a:off x="3723793" y="1830685"/>
          <a:ext cx="7160968" cy="226012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1" indent="119063" algn="ctr" defTabSz="622300">
            <a:lnSpc>
              <a:spcPct val="90000"/>
            </a:lnSpc>
            <a:spcBef>
              <a:spcPct val="0"/>
            </a:spcBef>
            <a:spcAft>
              <a:spcPct val="15000"/>
            </a:spcAft>
            <a:buChar char="•"/>
            <a:tabLst>
              <a:tab pos="1828800" algn="l"/>
            </a:tabLst>
          </a:pPr>
          <a:r>
            <a:rPr lang="en-US" sz="1400" b="1" kern="1200" dirty="0">
              <a:latin typeface="Arial" panose="020B0604020202020204" pitchFamily="34" charset="0"/>
              <a:cs typeface="Arial" panose="020B0604020202020204" pitchFamily="34" charset="0"/>
            </a:rPr>
            <a:t> Tier 2- $30,000 (must be completed within </a:t>
          </a:r>
          <a:r>
            <a:rPr lang="en-US" sz="1400" b="1" u="sng" kern="1200" dirty="0">
              <a:latin typeface="Arial" panose="020B0604020202020204" pitchFamily="34" charset="0"/>
              <a:cs typeface="Arial" panose="020B0604020202020204" pitchFamily="34" charset="0"/>
            </a:rPr>
            <a:t>12 months</a:t>
          </a:r>
          <a:r>
            <a:rPr lang="en-US" sz="1400" b="1" kern="1200" dirty="0">
              <a:latin typeface="Arial" panose="020B0604020202020204" pitchFamily="34" charset="0"/>
              <a:cs typeface="Arial" panose="020B0604020202020204" pitchFamily="34" charset="0"/>
            </a:rPr>
            <a:t>)</a:t>
          </a:r>
        </a:p>
        <a:p>
          <a:pPr marL="228600" lvl="2" indent="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Respite/Caregiving</a:t>
          </a:r>
        </a:p>
        <a:p>
          <a:pPr marL="228600" lvl="2" indent="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 Assistive Technology</a:t>
          </a:r>
        </a:p>
        <a:p>
          <a:pPr marL="228600" lvl="2" indent="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Covid-19 Addressing Social Isolation</a:t>
          </a:r>
          <a:endParaRPr lang="en-US" sz="1600" kern="1200" dirty="0">
            <a:latin typeface="Arial" panose="020B0604020202020204" pitchFamily="34" charset="0"/>
            <a:cs typeface="Arial" panose="020B0604020202020204" pitchFamily="34" charset="0"/>
          </a:endParaRPr>
        </a:p>
        <a:p>
          <a:pPr marL="58738" lvl="1" indent="111125" algn="ctr" defTabSz="914400">
            <a:lnSpc>
              <a:spcPct val="90000"/>
            </a:lnSpc>
            <a:spcBef>
              <a:spcPct val="0"/>
            </a:spcBef>
            <a:spcAft>
              <a:spcPct val="15000"/>
            </a:spcAft>
            <a:buChar char="•"/>
            <a:tabLst>
              <a:tab pos="1312863" algn="l"/>
              <a:tab pos="1430338" algn="l"/>
              <a:tab pos="1719263" algn="l"/>
              <a:tab pos="1770063" algn="l"/>
              <a:tab pos="1828800" algn="l"/>
              <a:tab pos="1887538" algn="l"/>
            </a:tabLst>
          </a:pPr>
          <a:r>
            <a:rPr lang="en-US" sz="1400" b="1" kern="1200" dirty="0">
              <a:latin typeface="Arial" panose="020B0604020202020204" pitchFamily="34" charset="0"/>
              <a:cs typeface="Arial" panose="020B0604020202020204" pitchFamily="34" charset="0"/>
            </a:rPr>
            <a:t> Tier 3- $40,000  (must be completed within </a:t>
          </a:r>
          <a:r>
            <a:rPr lang="en-US" sz="1400" b="1" u="sng" kern="1200" dirty="0">
              <a:latin typeface="Arial" panose="020B0604020202020204" pitchFamily="34" charset="0"/>
              <a:cs typeface="Arial" panose="020B0604020202020204" pitchFamily="34" charset="0"/>
            </a:rPr>
            <a:t>18 months</a:t>
          </a:r>
          <a:r>
            <a:rPr lang="en-US" sz="1400" b="1" kern="1200" dirty="0">
              <a:latin typeface="Arial" panose="020B0604020202020204" pitchFamily="34" charset="0"/>
              <a:cs typeface="Arial" panose="020B0604020202020204" pitchFamily="34" charset="0"/>
            </a:rPr>
            <a:t>)</a:t>
          </a:r>
        </a:p>
        <a:p>
          <a:pPr marL="228600" lvl="2" indent="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Nursing Home Transition</a:t>
          </a:r>
        </a:p>
        <a:p>
          <a:pPr marL="228600" lvl="2" indent="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Racial Equity</a:t>
          </a:r>
        </a:p>
        <a:p>
          <a:pPr marL="228600" lvl="2" indent="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Rural Underserved and Unserved Populations</a:t>
          </a:r>
        </a:p>
        <a:p>
          <a:pPr marL="115888" lvl="0" indent="52388" algn="ctr" defTabSz="577850">
            <a:lnSpc>
              <a:spcPct val="90000"/>
            </a:lnSpc>
            <a:spcBef>
              <a:spcPct val="0"/>
            </a:spcBef>
            <a:spcAft>
              <a:spcPct val="35000"/>
            </a:spcAft>
            <a:buFont typeface="Arial" panose="020B0604020202020204" pitchFamily="34" charset="0"/>
            <a:buChar char="•"/>
            <a:tabLst>
              <a:tab pos="1774825" algn="l"/>
              <a:tab pos="1828800" algn="l"/>
              <a:tab pos="1882775" algn="l"/>
            </a:tabLst>
          </a:pPr>
          <a:r>
            <a:rPr lang="en-US" sz="1400" b="1" kern="1200" dirty="0">
              <a:latin typeface="Arial" panose="020B0604020202020204" pitchFamily="34" charset="0"/>
              <a:cs typeface="Arial" panose="020B0604020202020204" pitchFamily="34" charset="0"/>
            </a:rPr>
            <a:t> Tier 4- $50,000 (must be completed within </a:t>
          </a:r>
          <a:r>
            <a:rPr lang="en-US" sz="1400" b="1" u="sng" kern="1200" dirty="0">
              <a:latin typeface="Arial" panose="020B0604020202020204" pitchFamily="34" charset="0"/>
              <a:cs typeface="Arial" panose="020B0604020202020204" pitchFamily="34" charset="0"/>
            </a:rPr>
            <a:t>24 months</a:t>
          </a:r>
          <a:r>
            <a:rPr lang="en-US" sz="1400" b="1" kern="1200" dirty="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a:p>
          <a:pPr marL="284163" lvl="0" indent="-53975" algn="l" defTabSz="577850">
            <a:lnSpc>
              <a:spcPct val="90000"/>
            </a:lnSpc>
            <a:spcBef>
              <a:spcPct val="0"/>
            </a:spcBef>
            <a:spcAft>
              <a:spcPct val="35000"/>
            </a:spcAft>
            <a:buFont typeface="Arial" panose="020B0604020202020204" pitchFamily="34" charset="0"/>
            <a:buChar char="•"/>
          </a:pPr>
          <a:r>
            <a:rPr lang="en-US" sz="1400" kern="1200" dirty="0">
              <a:latin typeface="Arial" panose="020B0604020202020204" pitchFamily="34" charset="0"/>
              <a:cs typeface="Arial" panose="020B0604020202020204" pitchFamily="34" charset="0"/>
            </a:rPr>
            <a:t>Employment </a:t>
          </a:r>
        </a:p>
      </dsp:txBody>
      <dsp:txXfrm>
        <a:off x="3723793" y="1830685"/>
        <a:ext cx="7160968" cy="2260126"/>
      </dsp:txXfrm>
    </dsp:sp>
    <dsp:sp modelId="{E152B938-5706-482A-96FD-A5A3ACF2D4F5}">
      <dsp:nvSpPr>
        <dsp:cNvPr id="0" name=""/>
        <dsp:cNvSpPr/>
      </dsp:nvSpPr>
      <dsp:spPr>
        <a:xfrm>
          <a:off x="0" y="4252210"/>
          <a:ext cx="2723514" cy="791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Expanded Impact (Tier 5)</a:t>
          </a:r>
        </a:p>
      </dsp:txBody>
      <dsp:txXfrm>
        <a:off x="0" y="4252210"/>
        <a:ext cx="2723514" cy="791226"/>
      </dsp:txXfrm>
    </dsp:sp>
    <dsp:sp modelId="{9B8836C1-5057-4B9C-822A-F2606D2941E5}">
      <dsp:nvSpPr>
        <dsp:cNvPr id="0" name=""/>
        <dsp:cNvSpPr/>
      </dsp:nvSpPr>
      <dsp:spPr>
        <a:xfrm>
          <a:off x="2723514" y="4252210"/>
          <a:ext cx="544703" cy="791226"/>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3EA87E-F8B9-4A69-B2CD-F5351201B74F}">
      <dsp:nvSpPr>
        <dsp:cNvPr id="0" name=""/>
        <dsp:cNvSpPr/>
      </dsp:nvSpPr>
      <dsp:spPr>
        <a:xfrm>
          <a:off x="3486099" y="4252210"/>
          <a:ext cx="7407960" cy="79122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684213" lvl="1" indent="-115888" algn="ctr" defTabSz="577850">
            <a:lnSpc>
              <a:spcPct val="90000"/>
            </a:lnSpc>
            <a:spcBef>
              <a:spcPct val="0"/>
            </a:spcBef>
            <a:spcAft>
              <a:spcPct val="15000"/>
            </a:spcAft>
            <a:buChar char="•"/>
            <a:tabLst/>
          </a:pPr>
          <a:r>
            <a:rPr lang="en-US" sz="1300" b="1" kern="1200" dirty="0">
              <a:latin typeface="Arial" panose="020B0604020202020204" pitchFamily="34" charset="0"/>
              <a:cs typeface="Arial" panose="020B0604020202020204" pitchFamily="34" charset="0"/>
            </a:rPr>
            <a:t>Tier 5- Grants of $100,000 (must be completed within </a:t>
          </a:r>
          <a:r>
            <a:rPr lang="en-US" sz="1300" b="1" u="sng" kern="1200" dirty="0">
              <a:latin typeface="Arial" panose="020B0604020202020204" pitchFamily="34" charset="0"/>
              <a:cs typeface="Arial" panose="020B0604020202020204" pitchFamily="34" charset="0"/>
            </a:rPr>
            <a:t>24 months</a:t>
          </a:r>
          <a:r>
            <a:rPr lang="en-US" sz="1300" b="1" kern="1200" dirty="0">
              <a:latin typeface="Arial" panose="020B0604020202020204" pitchFamily="34" charset="0"/>
              <a:cs typeface="Arial" panose="020B0604020202020204" pitchFamily="34" charset="0"/>
            </a:rPr>
            <a:t>)</a:t>
          </a:r>
        </a:p>
        <a:p>
          <a:pPr marL="114300" lvl="1" indent="0" algn="l" defTabSz="57785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For </a:t>
          </a:r>
          <a:r>
            <a:rPr lang="en-US" sz="1400" b="0" u="none" kern="1200" dirty="0">
              <a:latin typeface="Arial" panose="020B0604020202020204" pitchFamily="34" charset="0"/>
              <a:cs typeface="Arial" panose="020B0604020202020204" pitchFamily="34" charset="0"/>
            </a:rPr>
            <a:t>previously</a:t>
          </a:r>
          <a:r>
            <a:rPr lang="en-US" sz="1400" kern="1200" dirty="0">
              <a:latin typeface="Arial" panose="020B0604020202020204" pitchFamily="34" charset="0"/>
              <a:cs typeface="Arial" panose="020B0604020202020204" pitchFamily="34" charset="0"/>
            </a:rPr>
            <a:t> </a:t>
          </a:r>
          <a:r>
            <a:rPr lang="en-US" sz="1400" b="0" kern="1200" dirty="0">
              <a:latin typeface="Arial" panose="020B0604020202020204" pitchFamily="34" charset="0"/>
              <a:cs typeface="Arial" panose="020B0604020202020204" pitchFamily="34" charset="0"/>
            </a:rPr>
            <a:t>awarded Quality of Life grantees whose programs and/or projects have achieved demonstrable, successful </a:t>
          </a:r>
          <a:r>
            <a:rPr lang="en-US" sz="1400" kern="1200" dirty="0">
              <a:latin typeface="Arial" panose="020B0604020202020204" pitchFamily="34" charset="0"/>
              <a:cs typeface="Arial" panose="020B0604020202020204" pitchFamily="34" charset="0"/>
            </a:rPr>
            <a:t>impact.</a:t>
          </a:r>
        </a:p>
      </dsp:txBody>
      <dsp:txXfrm>
        <a:off x="3486099" y="4252210"/>
        <a:ext cx="7407960" cy="791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475F4-0CC0-4A5F-8082-F35586CFEF8A}">
      <dsp:nvSpPr>
        <dsp:cNvPr id="0" name=""/>
        <dsp:cNvSpPr/>
      </dsp:nvSpPr>
      <dsp:spPr>
        <a:xfrm>
          <a:off x="678176" y="205008"/>
          <a:ext cx="3056704" cy="1231309"/>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September 1, 2022</a:t>
          </a:r>
        </a:p>
      </dsp:txBody>
      <dsp:txXfrm>
        <a:off x="1293831" y="205008"/>
        <a:ext cx="1825395" cy="1231309"/>
      </dsp:txXfrm>
    </dsp:sp>
    <dsp:sp modelId="{A45B9FC5-21E0-4836-9C9F-DA878F4F4BD2}">
      <dsp:nvSpPr>
        <dsp:cNvPr id="0" name=""/>
        <dsp:cNvSpPr/>
      </dsp:nvSpPr>
      <dsp:spPr>
        <a:xfrm>
          <a:off x="3304319" y="177366"/>
          <a:ext cx="2817120" cy="124496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Cycle </a:t>
          </a:r>
          <a:r>
            <a:rPr lang="en-US" sz="2000" b="1" kern="1200" dirty="0">
              <a:latin typeface="Arial" panose="020B0604020202020204" pitchFamily="34" charset="0"/>
              <a:cs typeface="Arial" panose="020B0604020202020204" pitchFamily="34" charset="0"/>
            </a:rPr>
            <a:t>Opened</a:t>
          </a:r>
        </a:p>
      </dsp:txBody>
      <dsp:txXfrm>
        <a:off x="3926800" y="177366"/>
        <a:ext cx="1572158" cy="1244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A78BC-B79D-4FA4-B557-1FF8E0327814}">
      <dsp:nvSpPr>
        <dsp:cNvPr id="0" name=""/>
        <dsp:cNvSpPr/>
      </dsp:nvSpPr>
      <dsp:spPr>
        <a:xfrm>
          <a:off x="996997" y="1885"/>
          <a:ext cx="2639094" cy="10556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October 13, 2022</a:t>
          </a:r>
        </a:p>
      </dsp:txBody>
      <dsp:txXfrm>
        <a:off x="1524816" y="1885"/>
        <a:ext cx="1583457" cy="1055637"/>
      </dsp:txXfrm>
    </dsp:sp>
    <dsp:sp modelId="{1AF926D0-5EDB-4C31-9E32-C3A617E7F501}">
      <dsp:nvSpPr>
        <dsp:cNvPr id="0" name=""/>
        <dsp:cNvSpPr/>
      </dsp:nvSpPr>
      <dsp:spPr>
        <a:xfrm>
          <a:off x="3391731" y="115946"/>
          <a:ext cx="2190448" cy="87617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Proposals </a:t>
          </a:r>
          <a:r>
            <a:rPr lang="en-US" sz="2000" b="1" kern="1200" dirty="0">
              <a:latin typeface="Arial" panose="020B0604020202020204" pitchFamily="34" charset="0"/>
              <a:cs typeface="Arial" panose="020B0604020202020204" pitchFamily="34" charset="0"/>
            </a:rPr>
            <a:t>Due</a:t>
          </a:r>
          <a:r>
            <a:rPr lang="en-US" sz="2000" kern="1200" dirty="0">
              <a:latin typeface="Arial" panose="020B0604020202020204" pitchFamily="34" charset="0"/>
              <a:cs typeface="Arial" panose="020B0604020202020204" pitchFamily="34" charset="0"/>
            </a:rPr>
            <a:t> </a:t>
          </a:r>
        </a:p>
      </dsp:txBody>
      <dsp:txXfrm>
        <a:off x="3829821" y="115946"/>
        <a:ext cx="1314269" cy="876179"/>
      </dsp:txXfrm>
    </dsp:sp>
    <dsp:sp modelId="{9C2E0618-66FB-42F2-AB4F-C8884F97E29C}">
      <dsp:nvSpPr>
        <dsp:cNvPr id="0" name=""/>
        <dsp:cNvSpPr/>
      </dsp:nvSpPr>
      <dsp:spPr>
        <a:xfrm>
          <a:off x="996997" y="1205312"/>
          <a:ext cx="2639094" cy="10556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External Review</a:t>
          </a:r>
        </a:p>
      </dsp:txBody>
      <dsp:txXfrm>
        <a:off x="1524816" y="1205312"/>
        <a:ext cx="1583457" cy="1055637"/>
      </dsp:txXfrm>
    </dsp:sp>
    <dsp:sp modelId="{1CA2AD4E-552F-41A0-9305-02231216213E}">
      <dsp:nvSpPr>
        <dsp:cNvPr id="0" name=""/>
        <dsp:cNvSpPr/>
      </dsp:nvSpPr>
      <dsp:spPr>
        <a:xfrm>
          <a:off x="3293009" y="1295041"/>
          <a:ext cx="2190448" cy="87617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October 17th</a:t>
          </a:r>
        </a:p>
      </dsp:txBody>
      <dsp:txXfrm>
        <a:off x="3731099" y="1295041"/>
        <a:ext cx="1314269" cy="876179"/>
      </dsp:txXfrm>
    </dsp:sp>
    <dsp:sp modelId="{44D063C8-581A-4D05-9084-B6012BDF4115}">
      <dsp:nvSpPr>
        <dsp:cNvPr id="0" name=""/>
        <dsp:cNvSpPr/>
      </dsp:nvSpPr>
      <dsp:spPr>
        <a:xfrm>
          <a:off x="5176795" y="1282731"/>
          <a:ext cx="2363800" cy="90080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November 3rd</a:t>
          </a:r>
        </a:p>
      </dsp:txBody>
      <dsp:txXfrm>
        <a:off x="5627195" y="1282731"/>
        <a:ext cx="1463000" cy="900800"/>
      </dsp:txXfrm>
    </dsp:sp>
    <dsp:sp modelId="{FF012BA9-56BB-4E24-A4FB-649114997ED2}">
      <dsp:nvSpPr>
        <dsp:cNvPr id="0" name=""/>
        <dsp:cNvSpPr/>
      </dsp:nvSpPr>
      <dsp:spPr>
        <a:xfrm>
          <a:off x="996997" y="2408739"/>
          <a:ext cx="2639094" cy="10556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Internal Review</a:t>
          </a:r>
        </a:p>
      </dsp:txBody>
      <dsp:txXfrm>
        <a:off x="1524816" y="2408739"/>
        <a:ext cx="1583457" cy="1055637"/>
      </dsp:txXfrm>
    </dsp:sp>
    <dsp:sp modelId="{261F9F10-BB52-4485-ADB6-B53F5C873295}">
      <dsp:nvSpPr>
        <dsp:cNvPr id="0" name=""/>
        <dsp:cNvSpPr/>
      </dsp:nvSpPr>
      <dsp:spPr>
        <a:xfrm>
          <a:off x="3293009" y="2476170"/>
          <a:ext cx="2382397" cy="92077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November 17th</a:t>
          </a:r>
        </a:p>
      </dsp:txBody>
      <dsp:txXfrm>
        <a:off x="3753397" y="2476170"/>
        <a:ext cx="1461621" cy="920776"/>
      </dsp:txXfrm>
    </dsp:sp>
    <dsp:sp modelId="{59D3B2D3-2564-4340-A81E-3843AE134197}">
      <dsp:nvSpPr>
        <dsp:cNvPr id="0" name=""/>
        <dsp:cNvSpPr/>
      </dsp:nvSpPr>
      <dsp:spPr>
        <a:xfrm>
          <a:off x="5368744" y="2437224"/>
          <a:ext cx="2422658" cy="99866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December 4th</a:t>
          </a:r>
        </a:p>
      </dsp:txBody>
      <dsp:txXfrm>
        <a:off x="5868079" y="2437224"/>
        <a:ext cx="1423989" cy="998669"/>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02299" cy="347504"/>
          </a:xfrm>
          <a:prstGeom prst="rect">
            <a:avLst/>
          </a:prstGeom>
        </p:spPr>
        <p:txBody>
          <a:bodyPr vert="horz" lIns="93333" tIns="46666" rIns="93333" bIns="46666" rtlCol="0"/>
          <a:lstStyle>
            <a:lvl1pPr algn="l">
              <a:defRPr sz="1200"/>
            </a:lvl1pPr>
          </a:lstStyle>
          <a:p>
            <a:endParaRPr lang="en-US" dirty="0"/>
          </a:p>
        </p:txBody>
      </p:sp>
      <p:sp>
        <p:nvSpPr>
          <p:cNvPr id="3" name="Date Placeholder 2"/>
          <p:cNvSpPr>
            <a:spLocks noGrp="1"/>
          </p:cNvSpPr>
          <p:nvPr>
            <p:ph type="dt" idx="1"/>
          </p:nvPr>
        </p:nvSpPr>
        <p:spPr>
          <a:xfrm>
            <a:off x="5231642" y="1"/>
            <a:ext cx="4002299" cy="347504"/>
          </a:xfrm>
          <a:prstGeom prst="rect">
            <a:avLst/>
          </a:prstGeom>
        </p:spPr>
        <p:txBody>
          <a:bodyPr vert="horz" lIns="93333" tIns="46666" rIns="93333" bIns="46666" rtlCol="0"/>
          <a:lstStyle>
            <a:lvl1pPr algn="r">
              <a:defRPr sz="1200"/>
            </a:lvl1pPr>
          </a:lstStyle>
          <a:p>
            <a:fld id="{D2BC096D-C5BF-4572-82D4-B6EACF823C13}" type="datetimeFigureOut">
              <a:rPr lang="en-US" smtClean="0"/>
              <a:t>9/14/22</a:t>
            </a:fld>
            <a:endParaRPr lang="en-US" dirty="0"/>
          </a:p>
        </p:txBody>
      </p:sp>
      <p:sp>
        <p:nvSpPr>
          <p:cNvPr id="4" name="Slide Image Placeholder 3"/>
          <p:cNvSpPr>
            <a:spLocks noGrp="1" noRot="1" noChangeAspect="1"/>
          </p:cNvSpPr>
          <p:nvPr>
            <p:ph type="sldImg" idx="2"/>
          </p:nvPr>
        </p:nvSpPr>
        <p:spPr>
          <a:xfrm>
            <a:off x="2301875" y="520700"/>
            <a:ext cx="4632325" cy="2605088"/>
          </a:xfrm>
          <a:prstGeom prst="rect">
            <a:avLst/>
          </a:prstGeom>
          <a:noFill/>
          <a:ln w="12700">
            <a:solidFill>
              <a:prstClr val="black"/>
            </a:solidFill>
          </a:ln>
        </p:spPr>
        <p:txBody>
          <a:bodyPr vert="horz" lIns="93333" tIns="46666" rIns="93333" bIns="46666" rtlCol="0" anchor="ctr"/>
          <a:lstStyle/>
          <a:p>
            <a:endParaRPr lang="en-US" dirty="0"/>
          </a:p>
        </p:txBody>
      </p:sp>
      <p:sp>
        <p:nvSpPr>
          <p:cNvPr id="5" name="Notes Placeholder 4"/>
          <p:cNvSpPr>
            <a:spLocks noGrp="1"/>
          </p:cNvSpPr>
          <p:nvPr>
            <p:ph type="body" sz="quarter" idx="3"/>
          </p:nvPr>
        </p:nvSpPr>
        <p:spPr>
          <a:xfrm>
            <a:off x="923608" y="3301287"/>
            <a:ext cx="7388860" cy="3127534"/>
          </a:xfrm>
          <a:prstGeom prst="rect">
            <a:avLst/>
          </a:prstGeom>
        </p:spPr>
        <p:txBody>
          <a:bodyPr vert="horz" lIns="93333" tIns="46666" rIns="93333" bIns="466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01364"/>
            <a:ext cx="4002299" cy="347504"/>
          </a:xfrm>
          <a:prstGeom prst="rect">
            <a:avLst/>
          </a:prstGeom>
        </p:spPr>
        <p:txBody>
          <a:bodyPr vert="horz" lIns="93333" tIns="46666" rIns="93333" bIns="466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42" y="6601364"/>
            <a:ext cx="4002299" cy="347504"/>
          </a:xfrm>
          <a:prstGeom prst="rect">
            <a:avLst/>
          </a:prstGeom>
        </p:spPr>
        <p:txBody>
          <a:bodyPr vert="horz" lIns="93333" tIns="46666" rIns="93333" bIns="46666" rtlCol="0" anchor="b"/>
          <a:lstStyle>
            <a:lvl1pPr algn="r">
              <a:defRPr sz="1200"/>
            </a:lvl1pPr>
          </a:lstStyle>
          <a:p>
            <a:fld id="{23164EBD-E268-4BC0-87B8-980EF162DF35}" type="slidenum">
              <a:rPr lang="en-US" smtClean="0"/>
              <a:t>‹#›</a:t>
            </a:fld>
            <a:endParaRPr lang="en-US" dirty="0"/>
          </a:p>
        </p:txBody>
      </p:sp>
    </p:spTree>
    <p:extLst>
      <p:ext uri="{BB962C8B-B14F-4D97-AF65-F5344CB8AC3E}">
        <p14:creationId xmlns:p14="http://schemas.microsoft.com/office/powerpoint/2010/main" val="47674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484">
              <a:defRPr/>
            </a:pPr>
            <a:endParaRPr lang="en-US" dirty="0"/>
          </a:p>
          <a:p>
            <a:pPr defTabSz="897484">
              <a:defRPr/>
            </a:pPr>
            <a:endParaRPr lang="en-US" dirty="0"/>
          </a:p>
          <a:p>
            <a:pPr marL="0" marR="0" lvl="0" indent="0" algn="l" defTabSz="897484" rtl="0" eaLnBrk="1" fontAlgn="auto" latinLnBrk="0" hangingPunct="1">
              <a:lnSpc>
                <a:spcPct val="100000"/>
              </a:lnSpc>
              <a:spcBef>
                <a:spcPts val="0"/>
              </a:spcBef>
              <a:spcAft>
                <a:spcPts val="0"/>
              </a:spcAft>
              <a:buClrTx/>
              <a:buSzTx/>
              <a:buFontTx/>
              <a:buNone/>
              <a:tabLst/>
              <a:defRPr/>
            </a:pPr>
            <a:endParaRPr lang="en-US" b="1" dirty="0"/>
          </a:p>
          <a:p>
            <a:pPr defTabSz="897484">
              <a:defRPr/>
            </a:pPr>
            <a:endParaRPr lang="en-US" dirty="0"/>
          </a:p>
          <a:p>
            <a:pPr defTabSz="897484">
              <a:defRPr/>
            </a:pPr>
            <a:endParaRPr lang="en-US" dirty="0"/>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1</a:t>
            </a:fld>
            <a:endParaRPr lang="en-US" dirty="0"/>
          </a:p>
        </p:txBody>
      </p:sp>
    </p:spTree>
    <p:extLst>
      <p:ext uri="{BB962C8B-B14F-4D97-AF65-F5344CB8AC3E}">
        <p14:creationId xmlns:p14="http://schemas.microsoft.com/office/powerpoint/2010/main" val="1712678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10</a:t>
            </a:fld>
            <a:endParaRPr lang="en-US" dirty="0"/>
          </a:p>
        </p:txBody>
      </p:sp>
    </p:spTree>
    <p:extLst>
      <p:ext uri="{BB962C8B-B14F-4D97-AF65-F5344CB8AC3E}">
        <p14:creationId xmlns:p14="http://schemas.microsoft.com/office/powerpoint/2010/main" val="118189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11</a:t>
            </a:fld>
            <a:endParaRPr lang="en-US" dirty="0"/>
          </a:p>
        </p:txBody>
      </p:sp>
    </p:spTree>
    <p:extLst>
      <p:ext uri="{BB962C8B-B14F-4D97-AF65-F5344CB8AC3E}">
        <p14:creationId xmlns:p14="http://schemas.microsoft.com/office/powerpoint/2010/main" val="806505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12</a:t>
            </a:fld>
            <a:endParaRPr lang="en-US" dirty="0"/>
          </a:p>
        </p:txBody>
      </p:sp>
    </p:spTree>
    <p:extLst>
      <p:ext uri="{BB962C8B-B14F-4D97-AF65-F5344CB8AC3E}">
        <p14:creationId xmlns:p14="http://schemas.microsoft.com/office/powerpoint/2010/main" val="348566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13</a:t>
            </a:fld>
            <a:endParaRPr lang="en-US" dirty="0"/>
          </a:p>
        </p:txBody>
      </p:sp>
    </p:spTree>
    <p:extLst>
      <p:ext uri="{BB962C8B-B14F-4D97-AF65-F5344CB8AC3E}">
        <p14:creationId xmlns:p14="http://schemas.microsoft.com/office/powerpoint/2010/main" val="2835347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14</a:t>
            </a:fld>
            <a:endParaRPr lang="en-US" dirty="0"/>
          </a:p>
        </p:txBody>
      </p:sp>
    </p:spTree>
    <p:extLst>
      <p:ext uri="{BB962C8B-B14F-4D97-AF65-F5344CB8AC3E}">
        <p14:creationId xmlns:p14="http://schemas.microsoft.com/office/powerpoint/2010/main" val="1236903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20000"/>
              </a:lnSpc>
              <a:buNone/>
            </a:pPr>
            <a:endParaRPr lang="en-US" sz="1050" dirty="0"/>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15</a:t>
            </a:fld>
            <a:endParaRPr lang="en-US" dirty="0"/>
          </a:p>
        </p:txBody>
      </p:sp>
    </p:spTree>
    <p:extLst>
      <p:ext uri="{BB962C8B-B14F-4D97-AF65-F5344CB8AC3E}">
        <p14:creationId xmlns:p14="http://schemas.microsoft.com/office/powerpoint/2010/main" val="2097412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marL="0" indent="0">
              <a:lnSpc>
                <a:spcPct val="120000"/>
              </a:lnSpc>
              <a:buNone/>
            </a:pPr>
            <a:endParaRPr lang="en-US" sz="1050" dirty="0"/>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16</a:t>
            </a:fld>
            <a:endParaRPr lang="en-US" dirty="0"/>
          </a:p>
        </p:txBody>
      </p:sp>
    </p:spTree>
    <p:extLst>
      <p:ext uri="{BB962C8B-B14F-4D97-AF65-F5344CB8AC3E}">
        <p14:creationId xmlns:p14="http://schemas.microsoft.com/office/powerpoint/2010/main" val="399194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17</a:t>
            </a:fld>
            <a:endParaRPr lang="en-US" dirty="0"/>
          </a:p>
        </p:txBody>
      </p:sp>
    </p:spTree>
    <p:extLst>
      <p:ext uri="{BB962C8B-B14F-4D97-AF65-F5344CB8AC3E}">
        <p14:creationId xmlns:p14="http://schemas.microsoft.com/office/powerpoint/2010/main" val="2945631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18</a:t>
            </a:fld>
            <a:endParaRPr lang="en-US" dirty="0"/>
          </a:p>
        </p:txBody>
      </p:sp>
    </p:spTree>
    <p:extLst>
      <p:ext uri="{BB962C8B-B14F-4D97-AF65-F5344CB8AC3E}">
        <p14:creationId xmlns:p14="http://schemas.microsoft.com/office/powerpoint/2010/main" val="63203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marL="0" indent="0">
              <a:lnSpc>
                <a:spcPct val="120000"/>
              </a:lnSpc>
              <a:buNone/>
            </a:pPr>
            <a:endParaRPr lang="en-US" sz="1050" dirty="0"/>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19</a:t>
            </a:fld>
            <a:endParaRPr lang="en-US" dirty="0"/>
          </a:p>
        </p:txBody>
      </p:sp>
    </p:spTree>
    <p:extLst>
      <p:ext uri="{BB962C8B-B14F-4D97-AF65-F5344CB8AC3E}">
        <p14:creationId xmlns:p14="http://schemas.microsoft.com/office/powerpoint/2010/main" val="124100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defTabSz="914357">
              <a:defRPr/>
            </a:pPr>
            <a:endParaRPr lang="en-US" dirty="0"/>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2</a:t>
            </a:fld>
            <a:endParaRPr lang="en-US" dirty="0"/>
          </a:p>
        </p:txBody>
      </p:sp>
    </p:spTree>
    <p:extLst>
      <p:ext uri="{BB962C8B-B14F-4D97-AF65-F5344CB8AC3E}">
        <p14:creationId xmlns:p14="http://schemas.microsoft.com/office/powerpoint/2010/main" val="530528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marL="0" indent="0">
              <a:lnSpc>
                <a:spcPct val="120000"/>
              </a:lnSpc>
              <a:buNone/>
            </a:pPr>
            <a:endParaRPr lang="en-US" sz="1050" dirty="0"/>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20</a:t>
            </a:fld>
            <a:endParaRPr lang="en-US" dirty="0"/>
          </a:p>
        </p:txBody>
      </p:sp>
    </p:spTree>
    <p:extLst>
      <p:ext uri="{BB962C8B-B14F-4D97-AF65-F5344CB8AC3E}">
        <p14:creationId xmlns:p14="http://schemas.microsoft.com/office/powerpoint/2010/main" val="1319209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marL="0" indent="0">
              <a:lnSpc>
                <a:spcPct val="120000"/>
              </a:lnSpc>
              <a:buNone/>
            </a:pPr>
            <a:endParaRPr lang="en-US" sz="1050" dirty="0"/>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21</a:t>
            </a:fld>
            <a:endParaRPr lang="en-US" dirty="0"/>
          </a:p>
        </p:txBody>
      </p:sp>
    </p:spTree>
    <p:extLst>
      <p:ext uri="{BB962C8B-B14F-4D97-AF65-F5344CB8AC3E}">
        <p14:creationId xmlns:p14="http://schemas.microsoft.com/office/powerpoint/2010/main" val="3970607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marL="0" indent="0">
              <a:lnSpc>
                <a:spcPct val="120000"/>
              </a:lnSpc>
              <a:buNone/>
            </a:pPr>
            <a:endParaRPr lang="en-US" sz="1050" dirty="0"/>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22</a:t>
            </a:fld>
            <a:endParaRPr lang="en-US" dirty="0"/>
          </a:p>
        </p:txBody>
      </p:sp>
    </p:spTree>
    <p:extLst>
      <p:ext uri="{BB962C8B-B14F-4D97-AF65-F5344CB8AC3E}">
        <p14:creationId xmlns:p14="http://schemas.microsoft.com/office/powerpoint/2010/main" val="2625040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23</a:t>
            </a:fld>
            <a:endParaRPr lang="en-US" dirty="0"/>
          </a:p>
        </p:txBody>
      </p:sp>
    </p:spTree>
    <p:extLst>
      <p:ext uri="{BB962C8B-B14F-4D97-AF65-F5344CB8AC3E}">
        <p14:creationId xmlns:p14="http://schemas.microsoft.com/office/powerpoint/2010/main" val="3558727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24</a:t>
            </a:fld>
            <a:endParaRPr lang="en-US" dirty="0"/>
          </a:p>
        </p:txBody>
      </p:sp>
    </p:spTree>
    <p:extLst>
      <p:ext uri="{BB962C8B-B14F-4D97-AF65-F5344CB8AC3E}">
        <p14:creationId xmlns:p14="http://schemas.microsoft.com/office/powerpoint/2010/main" val="2419447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25</a:t>
            </a:fld>
            <a:endParaRPr lang="en-US" dirty="0"/>
          </a:p>
        </p:txBody>
      </p:sp>
    </p:spTree>
    <p:extLst>
      <p:ext uri="{BB962C8B-B14F-4D97-AF65-F5344CB8AC3E}">
        <p14:creationId xmlns:p14="http://schemas.microsoft.com/office/powerpoint/2010/main" val="248596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26</a:t>
            </a:fld>
            <a:endParaRPr lang="en-US" dirty="0"/>
          </a:p>
        </p:txBody>
      </p:sp>
    </p:spTree>
    <p:extLst>
      <p:ext uri="{BB962C8B-B14F-4D97-AF65-F5344CB8AC3E}">
        <p14:creationId xmlns:p14="http://schemas.microsoft.com/office/powerpoint/2010/main" val="806277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marL="0" lvl="0" indent="0" algn="l" rtl="0">
              <a:spcBef>
                <a:spcPct val="20000"/>
              </a:spcBef>
              <a:buNone/>
            </a:pPr>
            <a:r>
              <a:rPr lang="en-US" sz="1600" b="1" i="1" kern="1200" dirty="0">
                <a:solidFill>
                  <a:prstClr val="black"/>
                </a:solidFill>
                <a:latin typeface="+mn-lt"/>
              </a:rPr>
              <a:t> </a:t>
            </a:r>
          </a:p>
          <a:p>
            <a:pPr marL="0" lvl="0" indent="0" algn="l" rtl="0">
              <a:spcBef>
                <a:spcPct val="20000"/>
              </a:spcBef>
              <a:buNone/>
            </a:pPr>
            <a:endParaRPr lang="en-US" sz="1600" b="1" i="1" kern="1200" dirty="0">
              <a:solidFill>
                <a:prstClr val="black"/>
              </a:solidFill>
              <a:latin typeface="+mn-lt"/>
            </a:endParaRPr>
          </a:p>
        </p:txBody>
      </p:sp>
      <p:sp>
        <p:nvSpPr>
          <p:cNvPr id="4" name="Slide Number Placeholder 3"/>
          <p:cNvSpPr>
            <a:spLocks noGrp="1"/>
          </p:cNvSpPr>
          <p:nvPr>
            <p:ph type="sldNum" sz="quarter" idx="10"/>
          </p:nvPr>
        </p:nvSpPr>
        <p:spPr/>
        <p:txBody>
          <a:bodyPr/>
          <a:lstStyle/>
          <a:p>
            <a:fld id="{23164EBD-E268-4BC0-87B8-980EF162DF35}" type="slidenum">
              <a:rPr lang="en-US" smtClean="0"/>
              <a:t>27</a:t>
            </a:fld>
            <a:endParaRPr lang="en-US" dirty="0"/>
          </a:p>
        </p:txBody>
      </p:sp>
    </p:spTree>
    <p:extLst>
      <p:ext uri="{BB962C8B-B14F-4D97-AF65-F5344CB8AC3E}">
        <p14:creationId xmlns:p14="http://schemas.microsoft.com/office/powerpoint/2010/main" val="1009825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marL="0" lvl="0" indent="0" algn="l" rtl="0">
              <a:spcBef>
                <a:spcPct val="20000"/>
              </a:spcBef>
              <a:buNone/>
            </a:pPr>
            <a:r>
              <a:rPr lang="en-US" sz="1600" b="1" i="1" kern="1200" dirty="0">
                <a:solidFill>
                  <a:prstClr val="black"/>
                </a:solidFill>
                <a:latin typeface="+mn-lt"/>
              </a:rPr>
              <a:t> </a:t>
            </a:r>
          </a:p>
          <a:p>
            <a:pPr marL="0" lvl="0" indent="0" algn="l" rtl="0">
              <a:spcBef>
                <a:spcPct val="20000"/>
              </a:spcBef>
              <a:buNone/>
            </a:pPr>
            <a:endParaRPr lang="en-US" sz="1600" b="1" i="1" kern="1200" dirty="0">
              <a:solidFill>
                <a:prstClr val="black"/>
              </a:solidFill>
              <a:latin typeface="+mn-lt"/>
            </a:endParaRPr>
          </a:p>
        </p:txBody>
      </p:sp>
      <p:sp>
        <p:nvSpPr>
          <p:cNvPr id="4" name="Slide Number Placeholder 3"/>
          <p:cNvSpPr>
            <a:spLocks noGrp="1"/>
          </p:cNvSpPr>
          <p:nvPr>
            <p:ph type="sldNum" sz="quarter" idx="10"/>
          </p:nvPr>
        </p:nvSpPr>
        <p:spPr/>
        <p:txBody>
          <a:bodyPr/>
          <a:lstStyle/>
          <a:p>
            <a:fld id="{23164EBD-E268-4BC0-87B8-980EF162DF35}" type="slidenum">
              <a:rPr lang="en-US" smtClean="0"/>
              <a:t>28</a:t>
            </a:fld>
            <a:endParaRPr lang="en-US" dirty="0"/>
          </a:p>
        </p:txBody>
      </p:sp>
    </p:spTree>
    <p:extLst>
      <p:ext uri="{BB962C8B-B14F-4D97-AF65-F5344CB8AC3E}">
        <p14:creationId xmlns:p14="http://schemas.microsoft.com/office/powerpoint/2010/main" val="3255365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marL="0" lvl="0" indent="0" algn="l" rtl="0">
              <a:spcBef>
                <a:spcPct val="20000"/>
              </a:spcBef>
              <a:buNone/>
            </a:pPr>
            <a:r>
              <a:rPr lang="en-US" sz="1600" b="1" i="1" kern="1200" dirty="0">
                <a:solidFill>
                  <a:prstClr val="black"/>
                </a:solidFill>
                <a:latin typeface="+mn-lt"/>
              </a:rPr>
              <a:t> </a:t>
            </a:r>
          </a:p>
          <a:p>
            <a:pPr marL="0" lvl="0" indent="0" algn="l" rtl="0">
              <a:spcBef>
                <a:spcPct val="20000"/>
              </a:spcBef>
              <a:buNone/>
            </a:pPr>
            <a:endParaRPr lang="en-US" sz="1600" b="1" i="1" kern="1200" dirty="0">
              <a:solidFill>
                <a:prstClr val="black"/>
              </a:solidFill>
              <a:latin typeface="+mn-lt"/>
            </a:endParaRPr>
          </a:p>
        </p:txBody>
      </p:sp>
      <p:sp>
        <p:nvSpPr>
          <p:cNvPr id="4" name="Slide Number Placeholder 3"/>
          <p:cNvSpPr>
            <a:spLocks noGrp="1"/>
          </p:cNvSpPr>
          <p:nvPr>
            <p:ph type="sldNum" sz="quarter" idx="10"/>
          </p:nvPr>
        </p:nvSpPr>
        <p:spPr/>
        <p:txBody>
          <a:bodyPr/>
          <a:lstStyle/>
          <a:p>
            <a:fld id="{23164EBD-E268-4BC0-87B8-980EF162DF35}" type="slidenum">
              <a:rPr lang="en-US" smtClean="0"/>
              <a:t>29</a:t>
            </a:fld>
            <a:endParaRPr lang="en-US" dirty="0"/>
          </a:p>
        </p:txBody>
      </p:sp>
    </p:spTree>
    <p:extLst>
      <p:ext uri="{BB962C8B-B14F-4D97-AF65-F5344CB8AC3E}">
        <p14:creationId xmlns:p14="http://schemas.microsoft.com/office/powerpoint/2010/main" val="180416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3</a:t>
            </a:fld>
            <a:endParaRPr lang="en-US" dirty="0"/>
          </a:p>
        </p:txBody>
      </p:sp>
    </p:spTree>
    <p:extLst>
      <p:ext uri="{BB962C8B-B14F-4D97-AF65-F5344CB8AC3E}">
        <p14:creationId xmlns:p14="http://schemas.microsoft.com/office/powerpoint/2010/main" val="2277827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marL="0" lvl="0" indent="0" algn="l" rtl="0">
              <a:spcBef>
                <a:spcPct val="20000"/>
              </a:spcBef>
              <a:buNone/>
            </a:pPr>
            <a:r>
              <a:rPr lang="en-US" sz="1600" b="1" i="1" kern="1200" dirty="0">
                <a:solidFill>
                  <a:prstClr val="black"/>
                </a:solidFill>
                <a:latin typeface="+mn-lt"/>
              </a:rPr>
              <a:t> </a:t>
            </a:r>
          </a:p>
          <a:p>
            <a:pPr marL="0" lvl="0" indent="0" algn="l" rtl="0">
              <a:spcBef>
                <a:spcPct val="20000"/>
              </a:spcBef>
              <a:buNone/>
            </a:pPr>
            <a:endParaRPr lang="en-US" sz="1600" b="1" i="1" kern="1200" dirty="0">
              <a:solidFill>
                <a:prstClr val="black"/>
              </a:solidFill>
              <a:latin typeface="+mn-lt"/>
            </a:endParaRPr>
          </a:p>
        </p:txBody>
      </p:sp>
      <p:sp>
        <p:nvSpPr>
          <p:cNvPr id="4" name="Slide Number Placeholder 3"/>
          <p:cNvSpPr>
            <a:spLocks noGrp="1"/>
          </p:cNvSpPr>
          <p:nvPr>
            <p:ph type="sldNum" sz="quarter" idx="10"/>
          </p:nvPr>
        </p:nvSpPr>
        <p:spPr/>
        <p:txBody>
          <a:bodyPr/>
          <a:lstStyle/>
          <a:p>
            <a:fld id="{23164EBD-E268-4BC0-87B8-980EF162DF35}" type="slidenum">
              <a:rPr lang="en-US" smtClean="0"/>
              <a:t>30</a:t>
            </a:fld>
            <a:endParaRPr lang="en-US" dirty="0"/>
          </a:p>
        </p:txBody>
      </p:sp>
    </p:spTree>
    <p:extLst>
      <p:ext uri="{BB962C8B-B14F-4D97-AF65-F5344CB8AC3E}">
        <p14:creationId xmlns:p14="http://schemas.microsoft.com/office/powerpoint/2010/main" val="347989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31</a:t>
            </a:fld>
            <a:endParaRPr lang="en-US" dirty="0"/>
          </a:p>
        </p:txBody>
      </p:sp>
    </p:spTree>
    <p:extLst>
      <p:ext uri="{BB962C8B-B14F-4D97-AF65-F5344CB8AC3E}">
        <p14:creationId xmlns:p14="http://schemas.microsoft.com/office/powerpoint/2010/main" val="3806439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32</a:t>
            </a:fld>
            <a:endParaRPr lang="en-US" dirty="0"/>
          </a:p>
        </p:txBody>
      </p:sp>
    </p:spTree>
    <p:extLst>
      <p:ext uri="{BB962C8B-B14F-4D97-AF65-F5344CB8AC3E}">
        <p14:creationId xmlns:p14="http://schemas.microsoft.com/office/powerpoint/2010/main" val="238216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484">
              <a:defRPr/>
            </a:pPr>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4</a:t>
            </a:fld>
            <a:endParaRPr lang="en-US" dirty="0"/>
          </a:p>
        </p:txBody>
      </p:sp>
    </p:spTree>
    <p:extLst>
      <p:ext uri="{BB962C8B-B14F-4D97-AF65-F5344CB8AC3E}">
        <p14:creationId xmlns:p14="http://schemas.microsoft.com/office/powerpoint/2010/main" val="27478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defTabSz="897484">
              <a:defRPr/>
            </a:pPr>
            <a:endParaRPr lang="en-US" dirty="0">
              <a:solidFill>
                <a:schemeClr val="tx1"/>
              </a:solidFill>
            </a:endParaRPr>
          </a:p>
          <a:p>
            <a:pPr defTabSz="897484">
              <a:defRPr/>
            </a:pPr>
            <a:endParaRPr lang="en-US" dirty="0">
              <a:solidFill>
                <a:schemeClr val="tx1"/>
              </a:solidFill>
            </a:endParaRPr>
          </a:p>
          <a:p>
            <a:pPr defTabSz="897484">
              <a:defRPr/>
            </a:pPr>
            <a:endParaRPr lang="en-US" dirty="0">
              <a:solidFill>
                <a:schemeClr val="tx1"/>
              </a:solidFill>
            </a:endParaRPr>
          </a:p>
          <a:p>
            <a:pPr defTabSz="897484">
              <a:defRPr/>
            </a:pPr>
            <a:endParaRPr lang="en-US" dirty="0">
              <a:solidFill>
                <a:schemeClr val="tx1"/>
              </a:solidFill>
            </a:endParaRPr>
          </a:p>
          <a:p>
            <a:pPr defTabSz="897484">
              <a:defRP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23164EBD-E268-4BC0-87B8-980EF162DF35}" type="slidenum">
              <a:rPr lang="en-US" smtClean="0"/>
              <a:t>5</a:t>
            </a:fld>
            <a:endParaRPr lang="en-US" dirty="0"/>
          </a:p>
        </p:txBody>
      </p:sp>
    </p:spTree>
    <p:extLst>
      <p:ext uri="{BB962C8B-B14F-4D97-AF65-F5344CB8AC3E}">
        <p14:creationId xmlns:p14="http://schemas.microsoft.com/office/powerpoint/2010/main" val="15777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defTabSz="897484">
              <a:defRPr/>
            </a:pPr>
            <a:endParaRPr lang="en-US" dirty="0">
              <a:solidFill>
                <a:schemeClr val="tx1"/>
              </a:solidFill>
            </a:endParaRPr>
          </a:p>
          <a:p>
            <a:pPr defTabSz="897484">
              <a:defRP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23164EBD-E268-4BC0-87B8-980EF162DF35}" type="slidenum">
              <a:rPr lang="en-US" smtClean="0"/>
              <a:t>6</a:t>
            </a:fld>
            <a:endParaRPr lang="en-US" dirty="0"/>
          </a:p>
        </p:txBody>
      </p:sp>
    </p:spTree>
    <p:extLst>
      <p:ext uri="{BB962C8B-B14F-4D97-AF65-F5344CB8AC3E}">
        <p14:creationId xmlns:p14="http://schemas.microsoft.com/office/powerpoint/2010/main" val="2127027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7</a:t>
            </a:fld>
            <a:endParaRPr lang="en-US" dirty="0"/>
          </a:p>
        </p:txBody>
      </p:sp>
    </p:spTree>
    <p:extLst>
      <p:ext uri="{BB962C8B-B14F-4D97-AF65-F5344CB8AC3E}">
        <p14:creationId xmlns:p14="http://schemas.microsoft.com/office/powerpoint/2010/main" val="223322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5B3B3-52F3-E245-8C90-BE24589474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34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9</a:t>
            </a:fld>
            <a:endParaRPr lang="en-US" dirty="0"/>
          </a:p>
        </p:txBody>
      </p:sp>
    </p:spTree>
    <p:extLst>
      <p:ext uri="{BB962C8B-B14F-4D97-AF65-F5344CB8AC3E}">
        <p14:creationId xmlns:p14="http://schemas.microsoft.com/office/powerpoint/2010/main" val="69938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5171-EDC6-45E6-8266-38E54272FA27}"/>
              </a:ext>
            </a:extLst>
          </p:cNvPr>
          <p:cNvSpPr>
            <a:spLocks noGrp="1"/>
          </p:cNvSpPr>
          <p:nvPr>
            <p:ph type="title"/>
          </p:nvPr>
        </p:nvSpPr>
        <p:spPr>
          <a:xfrm>
            <a:off x="291441" y="462932"/>
            <a:ext cx="4671084" cy="438542"/>
          </a:xfrm>
        </p:spPr>
        <p:txBody>
          <a:bodyPr/>
          <a:lstStyle>
            <a:lvl1pPr>
              <a:lnSpc>
                <a:spcPts val="3400"/>
              </a:lnSpc>
              <a:defRPr>
                <a:solidFill>
                  <a:srgbClr val="ED1C2E"/>
                </a:solidFill>
              </a:defRPr>
            </a:lvl1pPr>
          </a:lstStyle>
          <a:p>
            <a:r>
              <a:rPr lang="en-US" dirty="0"/>
              <a:t>Click to edit Master title style</a:t>
            </a:r>
          </a:p>
        </p:txBody>
      </p:sp>
    </p:spTree>
    <p:extLst>
      <p:ext uri="{BB962C8B-B14F-4D97-AF65-F5344CB8AC3E}">
        <p14:creationId xmlns:p14="http://schemas.microsoft.com/office/powerpoint/2010/main" val="95839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7C640-A39E-4110-BADC-7A616A8F5BFE}"/>
              </a:ext>
            </a:extLst>
          </p:cNvPr>
          <p:cNvSpPr>
            <a:spLocks noGrp="1"/>
          </p:cNvSpPr>
          <p:nvPr>
            <p:ph type="pic" sz="quarter" idx="13"/>
          </p:nvPr>
        </p:nvSpPr>
        <p:spPr>
          <a:xfrm>
            <a:off x="1" y="2823882"/>
            <a:ext cx="5407207" cy="4034118"/>
          </a:xfrm>
          <a:prstGeom prst="rect">
            <a:avLst/>
          </a:prstGeom>
        </p:spPr>
        <p:txBody>
          <a:bodyPr/>
          <a:lstStyle/>
          <a:p>
            <a:endParaRPr lang="en-US"/>
          </a:p>
        </p:txBody>
      </p:sp>
      <p:sp>
        <p:nvSpPr>
          <p:cNvPr id="2" name="Title 1">
            <a:extLst>
              <a:ext uri="{FF2B5EF4-FFF2-40B4-BE49-F238E27FC236}">
                <a16:creationId xmlns:a16="http://schemas.microsoft.com/office/drawing/2014/main" id="{FC94F0B0-DF78-4AC2-90FA-E233DA5703FB}"/>
              </a:ext>
            </a:extLst>
          </p:cNvPr>
          <p:cNvSpPr>
            <a:spLocks noGrp="1"/>
          </p:cNvSpPr>
          <p:nvPr>
            <p:ph type="title"/>
          </p:nvPr>
        </p:nvSpPr>
        <p:spPr>
          <a:xfrm>
            <a:off x="5634183" y="1166218"/>
            <a:ext cx="5874327" cy="380194"/>
          </a:xfrm>
          <a:prstGeom prst="rect">
            <a:avLst/>
          </a:prstGeom>
        </p:spPr>
        <p:txBody>
          <a:bodyPr/>
          <a:lstStyle>
            <a:lvl1pPr>
              <a:defRPr sz="2471" b="0">
                <a:solidFill>
                  <a:schemeClr val="accent6"/>
                </a:solidFill>
              </a:defRPr>
            </a:lvl1pPr>
          </a:lstStyle>
          <a:p>
            <a:r>
              <a:rPr lang="en-US"/>
              <a:t>Click to edit Master title style</a:t>
            </a:r>
          </a:p>
        </p:txBody>
      </p:sp>
      <p:pic>
        <p:nvPicPr>
          <p:cNvPr id="11" name="Picture 10">
            <a:extLst>
              <a:ext uri="{FF2B5EF4-FFF2-40B4-BE49-F238E27FC236}">
                <a16:creationId xmlns:a16="http://schemas.microsoft.com/office/drawing/2014/main" id="{0D1FD316-B5D0-4C42-B0D8-3930F05B03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5407207" cy="2823882"/>
          </a:xfrm>
          <a:prstGeom prst="rect">
            <a:avLst/>
          </a:prstGeom>
        </p:spPr>
      </p:pic>
      <p:sp>
        <p:nvSpPr>
          <p:cNvPr id="13" name="Content Placeholder 12">
            <a:extLst>
              <a:ext uri="{FF2B5EF4-FFF2-40B4-BE49-F238E27FC236}">
                <a16:creationId xmlns:a16="http://schemas.microsoft.com/office/drawing/2014/main" id="{AE4F0FBE-5F66-4C74-A06E-7B2A0C2C9CEB}"/>
              </a:ext>
            </a:extLst>
          </p:cNvPr>
          <p:cNvSpPr>
            <a:spLocks noGrp="1"/>
          </p:cNvSpPr>
          <p:nvPr>
            <p:ph sz="quarter" idx="14"/>
          </p:nvPr>
        </p:nvSpPr>
        <p:spPr>
          <a:xfrm>
            <a:off x="5634183" y="1815353"/>
            <a:ext cx="5874327" cy="3630706"/>
          </a:xfrm>
          <a:prstGeom prst="rect">
            <a:avLst/>
          </a:prstGeom>
        </p:spPr>
        <p:txBody>
          <a:bodyPr>
            <a:noAutofit/>
          </a:bodyPr>
          <a:lstStyle>
            <a:lvl1pPr marL="0" indent="0">
              <a:lnSpc>
                <a:spcPct val="150000"/>
              </a:lnSpc>
              <a:buNone/>
              <a:defRPr sz="1765">
                <a:solidFill>
                  <a:schemeClr val="tx1">
                    <a:lumMod val="75000"/>
                    <a:lumOff val="25000"/>
                  </a:schemeClr>
                </a:solidFill>
              </a:defRPr>
            </a:lvl1pPr>
            <a:lvl2pPr marL="403433" indent="0">
              <a:lnSpc>
                <a:spcPct val="150000"/>
              </a:lnSpc>
              <a:buNone/>
              <a:defRPr sz="1765">
                <a:solidFill>
                  <a:schemeClr val="tx1">
                    <a:lumMod val="75000"/>
                    <a:lumOff val="25000"/>
                  </a:schemeClr>
                </a:solidFill>
              </a:defRPr>
            </a:lvl2pPr>
            <a:lvl3pPr marL="806867" indent="0">
              <a:lnSpc>
                <a:spcPct val="150000"/>
              </a:lnSpc>
              <a:buNone/>
              <a:defRPr sz="1765">
                <a:solidFill>
                  <a:schemeClr val="tx1">
                    <a:lumMod val="75000"/>
                    <a:lumOff val="25000"/>
                  </a:schemeClr>
                </a:solidFill>
              </a:defRPr>
            </a:lvl3pPr>
            <a:lvl4pPr marL="1210300" indent="0">
              <a:lnSpc>
                <a:spcPct val="150000"/>
              </a:lnSpc>
              <a:buNone/>
              <a:defRPr sz="1765">
                <a:solidFill>
                  <a:schemeClr val="tx1">
                    <a:lumMod val="75000"/>
                    <a:lumOff val="25000"/>
                  </a:schemeClr>
                </a:solidFill>
              </a:defRPr>
            </a:lvl4pPr>
            <a:lvl5pPr marL="1613733" indent="0">
              <a:lnSpc>
                <a:spcPct val="150000"/>
              </a:lnSpc>
              <a:buNone/>
              <a:defRPr sz="1765">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C88FB77D-D7F8-4B05-98D8-7E8F37E3A1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5273" y="6387353"/>
            <a:ext cx="2032000" cy="369794"/>
          </a:xfrm>
          <a:prstGeom prst="rect">
            <a:avLst/>
          </a:prstGeom>
        </p:spPr>
      </p:pic>
    </p:spTree>
    <p:extLst>
      <p:ext uri="{BB962C8B-B14F-4D97-AF65-F5344CB8AC3E}">
        <p14:creationId xmlns:p14="http://schemas.microsoft.com/office/powerpoint/2010/main" val="114704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5171-EDC6-45E6-8266-38E54272FA27}"/>
              </a:ext>
            </a:extLst>
          </p:cNvPr>
          <p:cNvSpPr>
            <a:spLocks noGrp="1"/>
          </p:cNvSpPr>
          <p:nvPr>
            <p:ph type="title"/>
          </p:nvPr>
        </p:nvSpPr>
        <p:spPr/>
        <p:txBody>
          <a:bodyPr/>
          <a:lstStyle/>
          <a:p>
            <a:r>
              <a:rPr lang="en-US"/>
              <a:t>Click to edit Master title style</a:t>
            </a:r>
          </a:p>
        </p:txBody>
      </p:sp>
      <p:sp>
        <p:nvSpPr>
          <p:cNvPr id="3" name="Holder 6">
            <a:extLst>
              <a:ext uri="{FF2B5EF4-FFF2-40B4-BE49-F238E27FC236}">
                <a16:creationId xmlns:a16="http://schemas.microsoft.com/office/drawing/2014/main" id="{91CAF42F-1939-4509-BC69-D03AD381C81B}"/>
              </a:ext>
            </a:extLst>
          </p:cNvPr>
          <p:cNvSpPr>
            <a:spLocks noGrp="1"/>
          </p:cNvSpPr>
          <p:nvPr>
            <p:ph type="sldNum" sz="quarter" idx="7"/>
          </p:nvPr>
        </p:nvSpPr>
        <p:spPr>
          <a:xfrm>
            <a:off x="8778240" y="6648193"/>
            <a:ext cx="2804160" cy="142573"/>
          </a:xfrm>
          <a:prstGeom prst="rect">
            <a:avLst/>
          </a:prstGeom>
        </p:spPr>
        <p:txBody>
          <a:bodyPr lIns="0" tIns="0" rIns="0" bIns="0"/>
          <a:lstStyle>
            <a:lvl1pPr algn="r">
              <a:defRPr sz="927">
                <a:solidFill>
                  <a:schemeClr val="tx1">
                    <a:tint val="75000"/>
                  </a:schemeClr>
                </a:solidFill>
              </a:defRPr>
            </a:lvl1pPr>
          </a:lstStyle>
          <a:p>
            <a:pPr defTabSz="806867"/>
            <a:fld id="{00000000-1234-1234-1234-123412341234}" type="slidenum">
              <a:rPr lang="en-US" smtClean="0">
                <a:solidFill>
                  <a:srgbClr val="262626">
                    <a:tint val="75000"/>
                  </a:srgbClr>
                </a:solidFill>
              </a:rPr>
              <a:pPr defTabSz="806867"/>
              <a:t>‹#›</a:t>
            </a:fld>
            <a:endParaRPr lang="en-US">
              <a:solidFill>
                <a:srgbClr val="262626">
                  <a:tint val="75000"/>
                </a:srgbClr>
              </a:solidFill>
            </a:endParaRPr>
          </a:p>
        </p:txBody>
      </p:sp>
    </p:spTree>
    <p:extLst>
      <p:ext uri="{BB962C8B-B14F-4D97-AF65-F5344CB8AC3E}">
        <p14:creationId xmlns:p14="http://schemas.microsoft.com/office/powerpoint/2010/main" val="3652095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hank you">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56C83122-1BC4-4D81-A22D-585E744A03A1}"/>
              </a:ext>
            </a:extLst>
          </p:cNvPr>
          <p:cNvSpPr>
            <a:spLocks noGrp="1"/>
          </p:cNvSpPr>
          <p:nvPr>
            <p:ph type="title"/>
          </p:nvPr>
        </p:nvSpPr>
        <p:spPr>
          <a:xfrm>
            <a:off x="1293091" y="4339478"/>
            <a:ext cx="9605819" cy="1143000"/>
          </a:xfrm>
        </p:spPr>
        <p:txBody>
          <a:bodyPr/>
          <a:lstStyle>
            <a:lvl1pPr algn="ct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120834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no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spTree>
    <p:extLst>
      <p:ext uri="{BB962C8B-B14F-4D97-AF65-F5344CB8AC3E}">
        <p14:creationId xmlns:p14="http://schemas.microsoft.com/office/powerpoint/2010/main" val="1595421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no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spTree>
    <p:extLst>
      <p:ext uri="{BB962C8B-B14F-4D97-AF65-F5344CB8AC3E}">
        <p14:creationId xmlns:p14="http://schemas.microsoft.com/office/powerpoint/2010/main" val="20941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spTree>
    <p:extLst>
      <p:ext uri="{BB962C8B-B14F-4D97-AF65-F5344CB8AC3E}">
        <p14:creationId xmlns:p14="http://schemas.microsoft.com/office/powerpoint/2010/main" val="2387573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no logo">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spTree>
    <p:extLst>
      <p:ext uri="{BB962C8B-B14F-4D97-AF65-F5344CB8AC3E}">
        <p14:creationId xmlns:p14="http://schemas.microsoft.com/office/powerpoint/2010/main" val="1641408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low lin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368300" y="1900238"/>
            <a:ext cx="10995025" cy="1528762"/>
          </a:xfrm>
        </p:spPr>
        <p:txBody>
          <a:bodyPr/>
          <a:lstStyle>
            <a:lvl1pPr>
              <a:defRPr>
                <a:solidFill>
                  <a:srgbClr val="5C565C"/>
                </a:solidFill>
                <a:latin typeface="Arial" panose="020B0604020202020204" pitchFamily="34" charset="0"/>
              </a:defRPr>
            </a:lvl1pPr>
            <a:lvl2pPr>
              <a:defRPr>
                <a:solidFill>
                  <a:srgbClr val="5C565C"/>
                </a:solidFill>
                <a:latin typeface="Arial" panose="020B0604020202020204" pitchFamily="34" charset="0"/>
              </a:defRPr>
            </a:lvl2pPr>
            <a:lvl3pPr>
              <a:defRPr>
                <a:solidFill>
                  <a:srgbClr val="5C565C"/>
                </a:solidFill>
                <a:latin typeface="Arial" panose="020B0604020202020204" pitchFamily="34" charset="0"/>
              </a:defRPr>
            </a:lvl3pPr>
            <a:lvl4pPr>
              <a:defRPr>
                <a:solidFill>
                  <a:srgbClr val="5C565C"/>
                </a:solidFill>
                <a:latin typeface="Arial" panose="020B0604020202020204" pitchFamily="34" charset="0"/>
              </a:defRPr>
            </a:lvl4pPr>
            <a:lvl5pPr>
              <a:defRPr>
                <a:solidFill>
                  <a:srgbClr val="5C565C"/>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p:nvPr userDrawn="1"/>
        </p:nvCxnSpPr>
        <p:spPr>
          <a:xfrm>
            <a:off x="451289" y="1783579"/>
            <a:ext cx="11289422" cy="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110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high lin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368300" y="1293663"/>
            <a:ext cx="10995025" cy="4620256"/>
          </a:xfrm>
        </p:spPr>
        <p:txBody>
          <a:bodyPr/>
          <a:lstStyle>
            <a:lvl1pPr>
              <a:defRPr>
                <a:solidFill>
                  <a:srgbClr val="5C565C"/>
                </a:solidFill>
                <a:latin typeface="Arial" panose="020B0604020202020204" pitchFamily="34" charset="0"/>
              </a:defRPr>
            </a:lvl1pPr>
            <a:lvl2pPr>
              <a:defRPr>
                <a:solidFill>
                  <a:srgbClr val="5C565C"/>
                </a:solidFill>
                <a:latin typeface="Arial" panose="020B0604020202020204" pitchFamily="34" charset="0"/>
              </a:defRPr>
            </a:lvl2pPr>
            <a:lvl3pPr>
              <a:defRPr>
                <a:solidFill>
                  <a:srgbClr val="5C565C"/>
                </a:solidFill>
                <a:latin typeface="Arial" panose="020B0604020202020204" pitchFamily="34" charset="0"/>
              </a:defRPr>
            </a:lvl3pPr>
            <a:lvl4pPr>
              <a:defRPr>
                <a:solidFill>
                  <a:srgbClr val="5C565C"/>
                </a:solidFill>
                <a:latin typeface="Arial" panose="020B0604020202020204" pitchFamily="34" charset="0"/>
              </a:defRPr>
            </a:lvl4pPr>
            <a:lvl5pPr>
              <a:defRPr>
                <a:solidFill>
                  <a:srgbClr val="5C565C"/>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451289" y="1131727"/>
            <a:ext cx="11289422" cy="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090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ne Break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664F3BF6-5B1B-4D6F-B152-E0DB17DF14FD}"/>
              </a:ext>
            </a:extLst>
          </p:cNvPr>
          <p:cNvCxnSpPr>
            <a:cxnSpLocks/>
          </p:cNvCxnSpPr>
          <p:nvPr userDrawn="1"/>
        </p:nvCxnSpPr>
        <p:spPr>
          <a:xfrm>
            <a:off x="6096000" y="2505340"/>
            <a:ext cx="0" cy="184732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F71D0A-EF21-4F22-A8C8-49784FA39603}"/>
              </a:ext>
            </a:extLst>
          </p:cNvPr>
          <p:cNvCxnSpPr/>
          <p:nvPr userDrawn="1"/>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sp>
        <p:nvSpPr>
          <p:cNvPr id="5" name="Text Placeholder 4">
            <a:extLst>
              <a:ext uri="{FF2B5EF4-FFF2-40B4-BE49-F238E27FC236}">
                <a16:creationId xmlns:a16="http://schemas.microsoft.com/office/drawing/2014/main" id="{46556AC9-4640-4283-8DC1-B5E1B2DE1922}"/>
              </a:ext>
            </a:extLst>
          </p:cNvPr>
          <p:cNvSpPr>
            <a:spLocks noGrp="1"/>
          </p:cNvSpPr>
          <p:nvPr>
            <p:ph type="body" sz="quarter" idx="10"/>
          </p:nvPr>
        </p:nvSpPr>
        <p:spPr>
          <a:xfrm>
            <a:off x="291441" y="2028825"/>
            <a:ext cx="9953625" cy="3657600"/>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0925EC-50B7-4563-A5DC-7153ECF95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2877478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590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B1000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89B4DA-D52C-40D7-A3DE-6FBE6DA94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60809" y="2235200"/>
            <a:ext cx="9144000" cy="2387600"/>
          </a:xfrm>
        </p:spPr>
        <p:txBody>
          <a:bodyPr anchor="ctr">
            <a:normAutofit/>
          </a:bodyPr>
          <a:lstStyle>
            <a:lvl1pPr algn="l">
              <a:defRPr sz="4800">
                <a:solidFill>
                  <a:schemeClr val="bg1"/>
                </a:solidFill>
                <a:latin typeface="Arial" panose="020B060402020202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spTree>
    <p:extLst>
      <p:ext uri="{BB962C8B-B14F-4D97-AF65-F5344CB8AC3E}">
        <p14:creationId xmlns:p14="http://schemas.microsoft.com/office/powerpoint/2010/main" val="222862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pic>
        <p:nvPicPr>
          <p:cNvPr id="4" name="Picture 3">
            <a:extLst>
              <a:ext uri="{FF2B5EF4-FFF2-40B4-BE49-F238E27FC236}">
                <a16:creationId xmlns:a16="http://schemas.microsoft.com/office/drawing/2014/main" id="{C6E9199C-0BEC-4710-93ED-5DE341D7C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411485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89E934A-BEF1-41F6-8068-F7A6FA18330A}"/>
              </a:ext>
            </a:extLst>
          </p:cNvPr>
          <p:cNvCxnSpPr/>
          <p:nvPr userDrawn="1"/>
        </p:nvCxnSpPr>
        <p:spPr>
          <a:xfrm>
            <a:off x="5624623" y="2505340"/>
            <a:ext cx="0" cy="184732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37DB982-17DD-4C85-B7E0-3C17C18C72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54007604"/>
      </p:ext>
    </p:extLst>
  </p:cSld>
  <p:clrMapOvr>
    <a:masterClrMapping/>
  </p:clrMapOvr>
  <p:extLst>
    <p:ext uri="{DCECCB84-F9BA-43D5-87BE-67443E8EF086}">
      <p15:sldGuideLst xmlns:p15="http://schemas.microsoft.com/office/powerpoint/2012/main">
        <p15:guide id="1" orient="horz" pos="2448">
          <p15:clr>
            <a:srgbClr val="FBAE40"/>
          </p15:clr>
        </p15:guide>
        <p15:guide id="2" pos="11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425308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0A9461-4BC8-814C-83FB-1EBFA2D9E054}" type="datetimeFigureOut">
              <a:rPr lang="en-US" smtClean="0"/>
              <a:t>9/14/22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D5E9F-B6AC-C542-86D7-5ADA213D8EEB}" type="slidenum">
              <a:rPr lang="en-US" smtClean="0"/>
              <a:t>‹#›</a:t>
            </a:fld>
            <a:endParaRPr lang="en-US"/>
          </a:p>
        </p:txBody>
      </p:sp>
    </p:spTree>
    <p:extLst>
      <p:ext uri="{BB962C8B-B14F-4D97-AF65-F5344CB8AC3E}">
        <p14:creationId xmlns:p14="http://schemas.microsoft.com/office/powerpoint/2010/main" val="81178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2B1AD7-642C-4D74-B21B-17F0E57A14D0}"/>
              </a:ext>
            </a:extLst>
          </p:cNvPr>
          <p:cNvSpPr>
            <a:spLocks noGrp="1"/>
          </p:cNvSpPr>
          <p:nvPr>
            <p:ph type="title"/>
          </p:nvPr>
        </p:nvSpPr>
        <p:spPr>
          <a:xfrm>
            <a:off x="291441" y="338292"/>
            <a:ext cx="6308864" cy="1325563"/>
          </a:xfrm>
        </p:spPr>
        <p:txBody>
          <a:bodyPr/>
          <a:lstStyle>
            <a:lvl1pPr>
              <a:lnSpc>
                <a:spcPts val="3430"/>
              </a:lnSpc>
              <a:defRPr>
                <a:solidFill>
                  <a:srgbClr val="ED1C2E"/>
                </a:solidFill>
                <a:latin typeface="Trajan Pro" panose="02020502050506020301" pitchFamily="18"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370A9461-4BC8-814C-83FB-1EBFA2D9E054}" type="datetimeFigureOut">
              <a:rPr lang="en-US" smtClean="0"/>
              <a:t>9/14/22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D5E9F-B6AC-C542-86D7-5ADA213D8EEB}" type="slidenum">
              <a:rPr lang="en-US" smtClean="0"/>
              <a:t>‹#›</a:t>
            </a:fld>
            <a:endParaRPr lang="en-US"/>
          </a:p>
        </p:txBody>
      </p:sp>
    </p:spTree>
    <p:extLst>
      <p:ext uri="{BB962C8B-B14F-4D97-AF65-F5344CB8AC3E}">
        <p14:creationId xmlns:p14="http://schemas.microsoft.com/office/powerpoint/2010/main" val="6444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A9461-4BC8-814C-83FB-1EBFA2D9E054}" type="datetimeFigureOut">
              <a:rPr lang="en-US" smtClean="0"/>
              <a:t>9/14/22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D5E9F-B6AC-C542-86D7-5ADA213D8EEB}" type="slidenum">
              <a:rPr lang="en-US" smtClean="0"/>
              <a:t>‹#›</a:t>
            </a:fld>
            <a:endParaRPr lang="en-US"/>
          </a:p>
        </p:txBody>
      </p:sp>
    </p:spTree>
    <p:extLst>
      <p:ext uri="{BB962C8B-B14F-4D97-AF65-F5344CB8AC3E}">
        <p14:creationId xmlns:p14="http://schemas.microsoft.com/office/powerpoint/2010/main" val="463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589060"/>
            <a:ext cx="3901440" cy="162941"/>
          </a:xfrm>
          <a:prstGeom prst="rect">
            <a:avLst/>
          </a:prstGeom>
        </p:spPr>
        <p:txBody>
          <a:bodyPr lIns="0" tIns="0" rIns="0" bIns="0"/>
          <a:lstStyle>
            <a:lvl1pPr algn="ctr">
              <a:defRPr sz="927">
                <a:solidFill>
                  <a:schemeClr val="tx1">
                    <a:tint val="75000"/>
                  </a:schemeClr>
                </a:solidFill>
              </a:defRPr>
            </a:lvl1pPr>
          </a:lstStyle>
          <a:p>
            <a:pPr defTabSz="806867"/>
            <a:endParaRPr lang="en-US">
              <a:solidFill>
                <a:srgbClr val="262626">
                  <a:tint val="75000"/>
                </a:srgbClr>
              </a:solidFill>
            </a:endParaRPr>
          </a:p>
        </p:txBody>
      </p:sp>
      <p:sp>
        <p:nvSpPr>
          <p:cNvPr id="3" name="Holder 3"/>
          <p:cNvSpPr>
            <a:spLocks noGrp="1"/>
          </p:cNvSpPr>
          <p:nvPr>
            <p:ph type="dt" sz="half" idx="6"/>
          </p:nvPr>
        </p:nvSpPr>
        <p:spPr>
          <a:xfrm>
            <a:off x="609600" y="6589060"/>
            <a:ext cx="2804160" cy="162941"/>
          </a:xfrm>
          <a:prstGeom prst="rect">
            <a:avLst/>
          </a:prstGeom>
        </p:spPr>
        <p:txBody>
          <a:bodyPr lIns="0" tIns="0" rIns="0" bIns="0"/>
          <a:lstStyle>
            <a:lvl1pPr algn="l">
              <a:defRPr sz="927">
                <a:solidFill>
                  <a:schemeClr val="tx1">
                    <a:tint val="75000"/>
                  </a:schemeClr>
                </a:solidFill>
              </a:defRPr>
            </a:lvl1pPr>
          </a:lstStyle>
          <a:p>
            <a:pPr defTabSz="806867"/>
            <a:endParaRPr lang="en-US">
              <a:solidFill>
                <a:srgbClr val="262626">
                  <a:tint val="75000"/>
                </a:srgbClr>
              </a:solidFill>
            </a:endParaRPr>
          </a:p>
        </p:txBody>
      </p:sp>
      <p:sp>
        <p:nvSpPr>
          <p:cNvPr id="4" name="Holder 4"/>
          <p:cNvSpPr>
            <a:spLocks noGrp="1"/>
          </p:cNvSpPr>
          <p:nvPr>
            <p:ph type="sldNum" sz="quarter" idx="7"/>
          </p:nvPr>
        </p:nvSpPr>
        <p:spPr>
          <a:xfrm>
            <a:off x="8778240" y="6589060"/>
            <a:ext cx="2804160" cy="162941"/>
          </a:xfrm>
          <a:prstGeom prst="rect">
            <a:avLst/>
          </a:prstGeom>
        </p:spPr>
        <p:txBody>
          <a:bodyPr lIns="0" tIns="0" rIns="0" bIns="0"/>
          <a:lstStyle>
            <a:lvl1pPr algn="r">
              <a:defRPr sz="927">
                <a:solidFill>
                  <a:schemeClr val="tx1">
                    <a:tint val="75000"/>
                  </a:schemeClr>
                </a:solidFill>
              </a:defRPr>
            </a:lvl1pPr>
          </a:lstStyle>
          <a:p>
            <a:pPr defTabSz="806867"/>
            <a:fld id="{00000000-1234-1234-1234-123412341234}" type="slidenum">
              <a:rPr lang="en-US" smtClean="0">
                <a:solidFill>
                  <a:srgbClr val="262626">
                    <a:tint val="75000"/>
                  </a:srgbClr>
                </a:solidFill>
              </a:rPr>
              <a:pPr defTabSz="806867"/>
              <a:t>‹#›</a:t>
            </a:fld>
            <a:endParaRPr lang="en-US">
              <a:solidFill>
                <a:srgbClr val="262626">
                  <a:tint val="75000"/>
                </a:srgbClr>
              </a:solidFill>
            </a:endParaRPr>
          </a:p>
        </p:txBody>
      </p:sp>
      <p:sp>
        <p:nvSpPr>
          <p:cNvPr id="14" name="Title 13">
            <a:extLst>
              <a:ext uri="{FF2B5EF4-FFF2-40B4-BE49-F238E27FC236}">
                <a16:creationId xmlns:a16="http://schemas.microsoft.com/office/drawing/2014/main" id="{46875861-702E-4FA6-AE93-6035E8E9161D}"/>
              </a:ext>
            </a:extLst>
          </p:cNvPr>
          <p:cNvSpPr>
            <a:spLocks noGrp="1"/>
          </p:cNvSpPr>
          <p:nvPr>
            <p:ph type="title"/>
          </p:nvPr>
        </p:nvSpPr>
        <p:spPr>
          <a:xfrm>
            <a:off x="1293091" y="3697941"/>
            <a:ext cx="9605819" cy="1143000"/>
          </a:xfrm>
        </p:spPr>
        <p:txBody>
          <a:bodyPr/>
          <a:lstStyle>
            <a:lvl1pPr>
              <a:defRPr>
                <a:solidFill>
                  <a:schemeClr val="tx1">
                    <a:lumMod val="75000"/>
                    <a:lumOff val="25000"/>
                  </a:schemeClr>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E81A73F4-B1E6-4636-BE17-088544B167FC}"/>
              </a:ext>
            </a:extLst>
          </p:cNvPr>
          <p:cNvSpPr>
            <a:spLocks noGrp="1"/>
          </p:cNvSpPr>
          <p:nvPr>
            <p:ph type="body" sz="quarter" idx="10"/>
          </p:nvPr>
        </p:nvSpPr>
        <p:spPr>
          <a:xfrm>
            <a:off x="1293091" y="4840941"/>
            <a:ext cx="9605819" cy="739588"/>
          </a:xfrm>
        </p:spPr>
        <p:txBody>
          <a:bodyPr/>
          <a:lstStyle>
            <a:lvl1pPr marL="0" indent="0">
              <a:buNone/>
              <a:defRPr/>
            </a:lvl1pPr>
            <a:lvl2pPr marL="403433" indent="0">
              <a:buNone/>
              <a:defRPr/>
            </a:lvl2pPr>
            <a:lvl3pPr marL="806867" indent="0">
              <a:buNone/>
              <a:defRPr/>
            </a:lvl3pPr>
            <a:lvl4pPr marL="1210300" indent="0">
              <a:buNone/>
              <a:defRPr/>
            </a:lvl4pPr>
            <a:lvl5pPr marL="1613733" indent="0">
              <a:buNone/>
              <a:defRPr/>
            </a:lvl5pPr>
          </a:lstStyle>
          <a:p>
            <a:pPr lvl="0"/>
            <a:r>
              <a:rPr lang="en-US"/>
              <a:t>Edit Master text styles</a:t>
            </a:r>
          </a:p>
        </p:txBody>
      </p:sp>
    </p:spTree>
    <p:extLst>
      <p:ext uri="{BB962C8B-B14F-4D97-AF65-F5344CB8AC3E}">
        <p14:creationId xmlns:p14="http://schemas.microsoft.com/office/powerpoint/2010/main" val="13769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0041DC4E-EFC4-4997-87F9-B01C3AE6CD2F}"/>
              </a:ext>
            </a:extLst>
          </p:cNvPr>
          <p:cNvSpPr>
            <a:spLocks noGrp="1"/>
          </p:cNvSpPr>
          <p:nvPr>
            <p:ph type="title"/>
          </p:nvPr>
        </p:nvSpPr>
        <p:spPr>
          <a:xfrm>
            <a:off x="2216727" y="182796"/>
            <a:ext cx="9605818" cy="438542"/>
          </a:xfrm>
          <a:prstGeom prst="rect">
            <a:avLst/>
          </a:prstGeom>
        </p:spPr>
        <p:txBody>
          <a:bodyPr vert="horz" lIns="0" tIns="45720" rIns="91440" bIns="45720" rtlCol="0" anchor="ctr">
            <a:noAutofit/>
          </a:bodyPr>
          <a:lstStyle/>
          <a:p>
            <a:r>
              <a:rPr lang="en-US" dirty="0"/>
              <a:t>Click to edit Master title style</a:t>
            </a:r>
          </a:p>
        </p:txBody>
      </p:sp>
      <p:sp>
        <p:nvSpPr>
          <p:cNvPr id="9" name="Text Placeholder 8">
            <a:extLst>
              <a:ext uri="{FF2B5EF4-FFF2-40B4-BE49-F238E27FC236}">
                <a16:creationId xmlns:a16="http://schemas.microsoft.com/office/drawing/2014/main" id="{D1D149ED-881E-4894-899E-AB86F0043291}"/>
              </a:ext>
            </a:extLst>
          </p:cNvPr>
          <p:cNvSpPr>
            <a:spLocks noGrp="1"/>
          </p:cNvSpPr>
          <p:nvPr>
            <p:ph type="body" idx="1"/>
          </p:nvPr>
        </p:nvSpPr>
        <p:spPr>
          <a:xfrm>
            <a:off x="1108364" y="1000377"/>
            <a:ext cx="10714182" cy="53788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673786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xStyles>
    <p:titleStyle>
      <a:lvl1pPr>
        <a:defRPr sz="3600" b="1">
          <a:solidFill>
            <a:schemeClr val="bg1"/>
          </a:solidFill>
          <a:latin typeface="+mj-lt"/>
          <a:ea typeface="+mj-ea"/>
          <a:cs typeface="+mj-cs"/>
        </a:defRPr>
      </a:lvl1pPr>
    </p:titleStyle>
    <p:bodyStyle>
      <a:lvl1pPr marL="228600" indent="-228600">
        <a:buFont typeface="Arial" panose="020B0604020202020204" pitchFamily="34" charset="0"/>
        <a:buChar char="•"/>
        <a:defRPr sz="2000">
          <a:solidFill>
            <a:schemeClr val="tx1">
              <a:lumMod val="75000"/>
              <a:lumOff val="25000"/>
            </a:schemeClr>
          </a:solidFill>
          <a:latin typeface="+mn-lt"/>
          <a:ea typeface="+mn-ea"/>
          <a:cs typeface="+mn-cs"/>
        </a:defRPr>
      </a:lvl1pPr>
      <a:lvl2pPr marL="742950" indent="-285750">
        <a:buFont typeface="Courier New" panose="02070309020205020404" pitchFamily="49" charset="0"/>
        <a:buChar char="o"/>
        <a:defRPr sz="1800">
          <a:solidFill>
            <a:schemeClr val="tx1">
              <a:lumMod val="75000"/>
              <a:lumOff val="25000"/>
            </a:schemeClr>
          </a:solidFill>
          <a:latin typeface="+mn-lt"/>
          <a:ea typeface="+mn-ea"/>
          <a:cs typeface="+mn-cs"/>
        </a:defRPr>
      </a:lvl2pPr>
      <a:lvl3pPr marL="1200150" indent="-285750">
        <a:buFont typeface="Arial" panose="020B0604020202020204" pitchFamily="34" charset="0"/>
        <a:buChar char="•"/>
        <a:defRPr sz="1400">
          <a:solidFill>
            <a:schemeClr val="tx1">
              <a:lumMod val="75000"/>
              <a:lumOff val="25000"/>
            </a:schemeClr>
          </a:solidFill>
          <a:latin typeface="+mn-lt"/>
          <a:ea typeface="+mn-ea"/>
          <a:cs typeface="+mn-cs"/>
        </a:defRPr>
      </a:lvl3pPr>
      <a:lvl4pPr marL="1657350" indent="-285750">
        <a:buFont typeface="Arial" panose="020B0604020202020204" pitchFamily="34" charset="0"/>
        <a:buChar char="•"/>
        <a:defRPr sz="1400">
          <a:solidFill>
            <a:schemeClr val="tx1">
              <a:lumMod val="75000"/>
              <a:lumOff val="25000"/>
            </a:schemeClr>
          </a:solidFill>
          <a:latin typeface="+mn-lt"/>
          <a:ea typeface="+mn-ea"/>
          <a:cs typeface="+mn-cs"/>
        </a:defRPr>
      </a:lvl4pPr>
      <a:lvl5pPr marL="2114550" indent="-285750">
        <a:buFont typeface="Arial" panose="020B0604020202020204" pitchFamily="34" charset="0"/>
        <a:buChar char="•"/>
        <a:defRPr sz="1400">
          <a:solidFill>
            <a:schemeClr val="tx1">
              <a:lumMod val="75000"/>
              <a:lumOff val="25000"/>
            </a:schemeClr>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370A9461-4BC8-814C-83FB-1EBFA2D9E054}" type="datetimeFigureOut">
              <a:rPr lang="en-US" smtClean="0"/>
              <a:pPr/>
              <a:t>9/14/22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C61D5E9F-B6AC-C542-86D7-5ADA213D8EEB}" type="slidenum">
              <a:rPr lang="en-US" smtClean="0"/>
              <a:pPr/>
              <a:t>‹#›</a:t>
            </a:fld>
            <a:endParaRPr lang="en-US" dirty="0"/>
          </a:p>
        </p:txBody>
      </p:sp>
    </p:spTree>
    <p:extLst>
      <p:ext uri="{BB962C8B-B14F-4D97-AF65-F5344CB8AC3E}">
        <p14:creationId xmlns:p14="http://schemas.microsoft.com/office/powerpoint/2010/main" val="206007338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inkedin.com/company/christopher-and-dana-reeve-foundation" TargetMode="External"/><Relationship Id="rId3" Type="http://schemas.openxmlformats.org/officeDocument/2006/relationships/image" Target="../media/image5.jp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www.facebook.com/ReeveFoundation" TargetMode="External"/><Relationship Id="rId11" Type="http://schemas.openxmlformats.org/officeDocument/2006/relationships/image" Target="../media/image9.png"/><Relationship Id="rId5" Type="http://schemas.openxmlformats.org/officeDocument/2006/relationships/image" Target="../media/image6.jpeg"/><Relationship Id="rId10" Type="http://schemas.openxmlformats.org/officeDocument/2006/relationships/hyperlink" Target="https://www.youtube.com/user/ReeveFoundation" TargetMode="External"/><Relationship Id="rId4" Type="http://schemas.openxmlformats.org/officeDocument/2006/relationships/hyperlink" Target="https://twitter.com/ReeveFoundation?ref_src=twsrc%5egoogle|twcamp%5eserp|twgr%5eauthor" TargetMode="Externa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41.png"/><Relationship Id="rId10" Type="http://schemas.openxmlformats.org/officeDocument/2006/relationships/image" Target="../media/image44.png"/><Relationship Id="rId4" Type="http://schemas.microsoft.com/office/2007/relationships/hdphoto" Target="../media/hdphoto1.wdp"/><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5.jpg"/><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309D-E896-0716-0814-68FEE6B24DA8}"/>
              </a:ext>
            </a:extLst>
          </p:cNvPr>
          <p:cNvSpPr>
            <a:spLocks noGrp="1"/>
          </p:cNvSpPr>
          <p:nvPr>
            <p:ph type="ctrTitle"/>
          </p:nvPr>
        </p:nvSpPr>
        <p:spPr>
          <a:xfrm>
            <a:off x="1121259" y="-1147763"/>
            <a:ext cx="9144000" cy="1147763"/>
          </a:xfrm>
        </p:spPr>
        <p:txBody>
          <a:bodyPr/>
          <a:lstStyle/>
          <a:p>
            <a:r>
              <a:rPr lang="en-US" dirty="0"/>
              <a:t>Christopher &amp; Dana Reeve Foundation</a:t>
            </a:r>
          </a:p>
        </p:txBody>
      </p:sp>
      <p:pic>
        <p:nvPicPr>
          <p:cNvPr id="11" name="Picture 10" descr="The Christopher &amp; Dana Reeve Foundation logo is shown noting our mission of Today's Care and Tomorrow's Cure.">
            <a:extLst>
              <a:ext uri="{FF2B5EF4-FFF2-40B4-BE49-F238E27FC236}">
                <a16:creationId xmlns:a16="http://schemas.microsoft.com/office/drawing/2014/main" id="{BF810ED6-482D-4D92-82E8-45F3DCB30D5D}"/>
              </a:ext>
            </a:extLst>
          </p:cNvPr>
          <p:cNvPicPr>
            <a:picLocks noChangeAspect="1"/>
          </p:cNvPicPr>
          <p:nvPr/>
        </p:nvPicPr>
        <p:blipFill>
          <a:blip r:embed="rId3"/>
          <a:stretch>
            <a:fillRect/>
          </a:stretch>
        </p:blipFill>
        <p:spPr>
          <a:xfrm>
            <a:off x="991245" y="1869348"/>
            <a:ext cx="10209508" cy="2552377"/>
          </a:xfrm>
          <a:prstGeom prst="rect">
            <a:avLst/>
          </a:prstGeom>
        </p:spPr>
      </p:pic>
      <p:sp>
        <p:nvSpPr>
          <p:cNvPr id="3" name="object 28">
            <a:extLst>
              <a:ext uri="{FF2B5EF4-FFF2-40B4-BE49-F238E27FC236}">
                <a16:creationId xmlns:a16="http://schemas.microsoft.com/office/drawing/2014/main" id="{D6A79E9E-6713-4F8A-9192-74234193FAD2}"/>
              </a:ext>
            </a:extLst>
          </p:cNvPr>
          <p:cNvSpPr txBox="1"/>
          <p:nvPr/>
        </p:nvSpPr>
        <p:spPr>
          <a:xfrm>
            <a:off x="4159063" y="5426444"/>
            <a:ext cx="3873874" cy="866327"/>
          </a:xfrm>
          <a:prstGeom prst="rect">
            <a:avLst/>
          </a:prstGeom>
        </p:spPr>
        <p:txBody>
          <a:bodyPr vert="horz" wrap="square" lIns="0" tIns="0" rIns="0" bIns="0" rtlCol="0">
            <a:spAutoFit/>
          </a:bodyPr>
          <a:lstStyle/>
          <a:p>
            <a:pPr marL="12327" algn="ctr" defTabSz="887554">
              <a:lnSpc>
                <a:spcPct val="150000"/>
              </a:lnSpc>
            </a:pPr>
            <a:r>
              <a:rPr sz="2000" dirty="0">
                <a:solidFill>
                  <a:schemeClr val="tx1">
                    <a:lumMod val="90000"/>
                    <a:lumOff val="10000"/>
                  </a:schemeClr>
                </a:solidFill>
                <a:cs typeface="Lucida Sans Unicode"/>
              </a:rPr>
              <a:t>ChristopherReeve.org</a:t>
            </a:r>
            <a:endParaRPr lang="en-US" sz="2000" dirty="0">
              <a:solidFill>
                <a:schemeClr val="tx1">
                  <a:lumMod val="90000"/>
                  <a:lumOff val="10000"/>
                </a:schemeClr>
              </a:solidFill>
              <a:cs typeface="Lucida Sans Unicode"/>
            </a:endParaRPr>
          </a:p>
          <a:p>
            <a:pPr marL="12327" algn="ctr" defTabSz="887554">
              <a:lnSpc>
                <a:spcPct val="150000"/>
              </a:lnSpc>
            </a:pPr>
            <a:r>
              <a:rPr sz="2000" dirty="0">
                <a:solidFill>
                  <a:schemeClr val="tx1">
                    <a:lumMod val="90000"/>
                    <a:lumOff val="10000"/>
                  </a:schemeClr>
                </a:solidFill>
                <a:cs typeface="Lucida Sans Unicode"/>
              </a:rPr>
              <a:t>@ReeveFoundation</a:t>
            </a:r>
          </a:p>
        </p:txBody>
      </p:sp>
      <p:grpSp>
        <p:nvGrpSpPr>
          <p:cNvPr id="4" name="Group 3" descr="Social media logos. From left to right: Twitter. Facebook. YouTube. LinkedIn. Instagram.">
            <a:extLst>
              <a:ext uri="{FF2B5EF4-FFF2-40B4-BE49-F238E27FC236}">
                <a16:creationId xmlns:a16="http://schemas.microsoft.com/office/drawing/2014/main" id="{D0767032-F460-44D5-AC8E-17642B9695E7}"/>
              </a:ext>
            </a:extLst>
          </p:cNvPr>
          <p:cNvGrpSpPr/>
          <p:nvPr/>
        </p:nvGrpSpPr>
        <p:grpSpPr>
          <a:xfrm>
            <a:off x="5410199" y="6400800"/>
            <a:ext cx="1371600" cy="239361"/>
            <a:chOff x="3514908" y="5746679"/>
            <a:chExt cx="2095896" cy="365760"/>
          </a:xfrm>
        </p:grpSpPr>
        <p:pic>
          <p:nvPicPr>
            <p:cNvPr id="5" name="Picture 4">
              <a:hlinkClick r:id="rId4"/>
              <a:extLst>
                <a:ext uri="{FF2B5EF4-FFF2-40B4-BE49-F238E27FC236}">
                  <a16:creationId xmlns:a16="http://schemas.microsoft.com/office/drawing/2014/main" id="{C801CD6F-93F9-478A-9CA8-1791BD5E7E4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4908" y="5746679"/>
              <a:ext cx="365760" cy="365760"/>
            </a:xfrm>
            <a:prstGeom prst="rect">
              <a:avLst/>
            </a:prstGeom>
          </p:spPr>
        </p:pic>
        <p:pic>
          <p:nvPicPr>
            <p:cNvPr id="6" name="Picture 5">
              <a:hlinkClick r:id="rId6"/>
              <a:extLst>
                <a:ext uri="{FF2B5EF4-FFF2-40B4-BE49-F238E27FC236}">
                  <a16:creationId xmlns:a16="http://schemas.microsoft.com/office/drawing/2014/main" id="{54BB1221-45E1-456C-B19B-1123E7135368}"/>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7442" y="5746679"/>
              <a:ext cx="365760" cy="365760"/>
            </a:xfrm>
            <a:prstGeom prst="rect">
              <a:avLst/>
            </a:prstGeom>
          </p:spPr>
        </p:pic>
        <p:pic>
          <p:nvPicPr>
            <p:cNvPr id="7" name="Picture 6">
              <a:hlinkClick r:id="rId8"/>
              <a:extLst>
                <a:ext uri="{FF2B5EF4-FFF2-40B4-BE49-F238E27FC236}">
                  <a16:creationId xmlns:a16="http://schemas.microsoft.com/office/drawing/2014/main" id="{1DFBFCE9-C769-4168-996C-C8634FC3B200}"/>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12510" y="5746679"/>
              <a:ext cx="365760" cy="365760"/>
            </a:xfrm>
            <a:prstGeom prst="rect">
              <a:avLst/>
            </a:prstGeom>
          </p:spPr>
        </p:pic>
        <p:pic>
          <p:nvPicPr>
            <p:cNvPr id="8" name="Picture 7">
              <a:hlinkClick r:id="rId10"/>
              <a:extLst>
                <a:ext uri="{FF2B5EF4-FFF2-40B4-BE49-F238E27FC236}">
                  <a16:creationId xmlns:a16="http://schemas.microsoft.com/office/drawing/2014/main" id="{76B5E242-50B2-4C70-A674-4B5E73B0CDFB}"/>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79976" y="5746679"/>
              <a:ext cx="365760" cy="365760"/>
            </a:xfrm>
            <a:prstGeom prst="rect">
              <a:avLst/>
            </a:prstGeom>
          </p:spPr>
        </p:pic>
        <p:pic>
          <p:nvPicPr>
            <p:cNvPr id="9" name="Picture 2">
              <a:extLst>
                <a:ext uri="{FF2B5EF4-FFF2-40B4-BE49-F238E27FC236}">
                  <a16:creationId xmlns:a16="http://schemas.microsoft.com/office/drawing/2014/main" id="{5BCE0898-0C4B-4137-80F9-007373428E78}"/>
                </a:ext>
                <a:ext uri="{C183D7F6-B498-43B3-948B-1728B52AA6E4}">
                  <adec:decorative xmlns:adec="http://schemas.microsoft.com/office/drawing/2017/decorative" val="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45044" y="5746679"/>
              <a:ext cx="365760"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1428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4606-A86A-D02C-5918-566829C31C1C}"/>
              </a:ext>
            </a:extLst>
          </p:cNvPr>
          <p:cNvSpPr>
            <a:spLocks noGrp="1"/>
          </p:cNvSpPr>
          <p:nvPr>
            <p:ph type="ctrTitle"/>
          </p:nvPr>
        </p:nvSpPr>
        <p:spPr>
          <a:xfrm>
            <a:off x="1447800" y="-1071563"/>
            <a:ext cx="9144000" cy="1071563"/>
          </a:xfrm>
        </p:spPr>
        <p:txBody>
          <a:bodyPr/>
          <a:lstStyle/>
          <a:p>
            <a:r>
              <a:rPr lang="en-US" dirty="0"/>
              <a:t>Rural Disability Resources</a:t>
            </a:r>
          </a:p>
        </p:txBody>
      </p:sp>
      <p:sp>
        <p:nvSpPr>
          <p:cNvPr id="5" name="Rectangle 4"/>
          <p:cNvSpPr/>
          <p:nvPr/>
        </p:nvSpPr>
        <p:spPr>
          <a:xfrm>
            <a:off x="291441" y="462932"/>
            <a:ext cx="2985159" cy="1408142"/>
          </a:xfrm>
          <a:prstGeom prst="rect">
            <a:avLst/>
          </a:prstGeom>
        </p:spPr>
        <p:txBody>
          <a:bodyPr wrap="square">
            <a:spAutoFit/>
          </a:bodyPr>
          <a:lstStyle/>
          <a:p>
            <a:pPr>
              <a:lnSpc>
                <a:spcPts val="3430"/>
              </a:lnSpc>
            </a:pPr>
            <a:r>
              <a:rPr lang="en-US" sz="4000" dirty="0">
                <a:solidFill>
                  <a:srgbClr val="ED1C2E"/>
                </a:solidFill>
                <a:latin typeface="Arial" panose="020B0604020202020204" pitchFamily="34" charset="0"/>
                <a:ea typeface="Trajan Pro" charset="0"/>
                <a:cs typeface="Arial" panose="020B0604020202020204" pitchFamily="34" charset="0"/>
              </a:rPr>
              <a:t>Rural Disability Resources</a:t>
            </a:r>
          </a:p>
        </p:txBody>
      </p:sp>
      <p:pic>
        <p:nvPicPr>
          <p:cNvPr id="3" name="Picture 2" descr="Photo of Rural Disability Resources Resource Sheet">
            <a:extLst>
              <a:ext uri="{FF2B5EF4-FFF2-40B4-BE49-F238E27FC236}">
                <a16:creationId xmlns:a16="http://schemas.microsoft.com/office/drawing/2014/main" id="{3DD8EB74-2B22-1942-9531-FFEC5490A739}"/>
              </a:ext>
            </a:extLst>
          </p:cNvPr>
          <p:cNvPicPr>
            <a:picLocks noChangeAspect="1"/>
          </p:cNvPicPr>
          <p:nvPr/>
        </p:nvPicPr>
        <p:blipFill>
          <a:blip r:embed="rId3"/>
          <a:stretch>
            <a:fillRect/>
          </a:stretch>
        </p:blipFill>
        <p:spPr>
          <a:xfrm>
            <a:off x="3048000" y="302862"/>
            <a:ext cx="6248963" cy="5915025"/>
          </a:xfrm>
          <a:prstGeom prst="rect">
            <a:avLst/>
          </a:prstGeom>
        </p:spPr>
      </p:pic>
      <p:pic>
        <p:nvPicPr>
          <p:cNvPr id="13" name="Picture 12" descr="Christopher &amp; Dana Reeve Foundation logo"/>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278379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23998-B76C-F60F-1A09-19B22CF67E07}"/>
              </a:ext>
            </a:extLst>
          </p:cNvPr>
          <p:cNvSpPr>
            <a:spLocks noGrp="1"/>
          </p:cNvSpPr>
          <p:nvPr>
            <p:ph type="ctrTitle"/>
          </p:nvPr>
        </p:nvSpPr>
        <p:spPr>
          <a:xfrm>
            <a:off x="1524000" y="-304800"/>
            <a:ext cx="9144000" cy="96837"/>
          </a:xfrm>
        </p:spPr>
        <p:txBody>
          <a:bodyPr/>
          <a:lstStyle/>
          <a:p>
            <a:r>
              <a:rPr lang="en-US" dirty="0"/>
              <a:t>Native American Disability and Health Resources</a:t>
            </a:r>
          </a:p>
        </p:txBody>
      </p:sp>
      <p:pic>
        <p:nvPicPr>
          <p:cNvPr id="13" name="Picture 12" descr="Christopher &amp; Dana Reeve Foundation logo"/>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5" name="Rectangle 4"/>
          <p:cNvSpPr/>
          <p:nvPr/>
        </p:nvSpPr>
        <p:spPr>
          <a:xfrm>
            <a:off x="291441" y="462932"/>
            <a:ext cx="2985159" cy="1844159"/>
          </a:xfrm>
          <a:prstGeom prst="rect">
            <a:avLst/>
          </a:prstGeom>
        </p:spPr>
        <p:txBody>
          <a:bodyPr wrap="square">
            <a:spAutoFit/>
          </a:bodyPr>
          <a:lstStyle/>
          <a:p>
            <a:pPr>
              <a:lnSpc>
                <a:spcPts val="3430"/>
              </a:lnSpc>
            </a:pPr>
            <a:r>
              <a:rPr lang="en-US" sz="4000" dirty="0">
                <a:solidFill>
                  <a:srgbClr val="ED1C2E"/>
                </a:solidFill>
                <a:latin typeface="Arial" panose="020B0604020202020204" pitchFamily="34" charset="0"/>
                <a:ea typeface="Trajan Pro" charset="0"/>
                <a:cs typeface="Arial" panose="020B0604020202020204" pitchFamily="34" charset="0"/>
              </a:rPr>
              <a:t>Native American Disability Resources</a:t>
            </a:r>
          </a:p>
        </p:txBody>
      </p:sp>
      <p:pic>
        <p:nvPicPr>
          <p:cNvPr id="4" name="Picture 3" descr="Photo of Native American Disability and Health Resources Document">
            <a:extLst>
              <a:ext uri="{FF2B5EF4-FFF2-40B4-BE49-F238E27FC236}">
                <a16:creationId xmlns:a16="http://schemas.microsoft.com/office/drawing/2014/main" id="{605782A3-56BB-D030-2908-2E414D6B3B2E}"/>
              </a:ext>
            </a:extLst>
          </p:cNvPr>
          <p:cNvPicPr>
            <a:picLocks noChangeAspect="1"/>
          </p:cNvPicPr>
          <p:nvPr/>
        </p:nvPicPr>
        <p:blipFill>
          <a:blip r:embed="rId4"/>
          <a:stretch>
            <a:fillRect/>
          </a:stretch>
        </p:blipFill>
        <p:spPr>
          <a:xfrm>
            <a:off x="3795712" y="0"/>
            <a:ext cx="6491288" cy="6858000"/>
          </a:xfrm>
          <a:prstGeom prst="rect">
            <a:avLst/>
          </a:prstGeom>
        </p:spPr>
      </p:pic>
    </p:spTree>
    <p:extLst>
      <p:ext uri="{BB962C8B-B14F-4D97-AF65-F5344CB8AC3E}">
        <p14:creationId xmlns:p14="http://schemas.microsoft.com/office/powerpoint/2010/main" val="2757734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14A0-2936-2292-5C25-826630BA6EC0}"/>
              </a:ext>
            </a:extLst>
          </p:cNvPr>
          <p:cNvSpPr>
            <a:spLocks noGrp="1"/>
          </p:cNvSpPr>
          <p:nvPr>
            <p:ph type="ctrTitle"/>
          </p:nvPr>
        </p:nvSpPr>
        <p:spPr>
          <a:xfrm>
            <a:off x="1371600" y="-1242703"/>
            <a:ext cx="9144000" cy="1011237"/>
          </a:xfrm>
        </p:spPr>
        <p:txBody>
          <a:bodyPr/>
          <a:lstStyle/>
          <a:p>
            <a:r>
              <a:rPr lang="en-US" dirty="0"/>
              <a:t>Undocumented Immigrant Resources</a:t>
            </a:r>
          </a:p>
        </p:txBody>
      </p:sp>
      <p:pic>
        <p:nvPicPr>
          <p:cNvPr id="13" name="Picture 12" descr="Christopher &amp; Dana Reeve Foundation logo"/>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5" name="Rectangle 4"/>
          <p:cNvSpPr/>
          <p:nvPr/>
        </p:nvSpPr>
        <p:spPr>
          <a:xfrm>
            <a:off x="291441" y="462932"/>
            <a:ext cx="4204359" cy="1408142"/>
          </a:xfrm>
          <a:prstGeom prst="rect">
            <a:avLst/>
          </a:prstGeom>
        </p:spPr>
        <p:txBody>
          <a:bodyPr wrap="square">
            <a:spAutoFit/>
          </a:bodyPr>
          <a:lstStyle/>
          <a:p>
            <a:pPr>
              <a:lnSpc>
                <a:spcPts val="3430"/>
              </a:lnSpc>
            </a:pPr>
            <a:r>
              <a:rPr lang="en-US" sz="4000" dirty="0">
                <a:solidFill>
                  <a:srgbClr val="ED1C2E"/>
                </a:solidFill>
                <a:latin typeface="Arial" panose="020B0604020202020204" pitchFamily="34" charset="0"/>
                <a:ea typeface="Trajan Pro" charset="0"/>
                <a:cs typeface="Arial" panose="020B0604020202020204" pitchFamily="34" charset="0"/>
              </a:rPr>
              <a:t>Undocumented Immigrant</a:t>
            </a:r>
          </a:p>
          <a:p>
            <a:pPr>
              <a:lnSpc>
                <a:spcPts val="3430"/>
              </a:lnSpc>
            </a:pPr>
            <a:r>
              <a:rPr lang="en-US" sz="4000" dirty="0">
                <a:solidFill>
                  <a:srgbClr val="ED1C2E"/>
                </a:solidFill>
                <a:latin typeface="Arial" panose="020B0604020202020204" pitchFamily="34" charset="0"/>
                <a:ea typeface="Trajan Pro" charset="0"/>
                <a:cs typeface="Arial" panose="020B0604020202020204" pitchFamily="34" charset="0"/>
              </a:rPr>
              <a:t>Resources</a:t>
            </a:r>
          </a:p>
        </p:txBody>
      </p:sp>
      <p:pic>
        <p:nvPicPr>
          <p:cNvPr id="3" name="Picture 2" descr="Photo of Undocumented Immigrant Resources document">
            <a:extLst>
              <a:ext uri="{FF2B5EF4-FFF2-40B4-BE49-F238E27FC236}">
                <a16:creationId xmlns:a16="http://schemas.microsoft.com/office/drawing/2014/main" id="{F2823FF2-3F61-7D0A-A2B1-7D8F7F1C1A44}"/>
              </a:ext>
            </a:extLst>
          </p:cNvPr>
          <p:cNvPicPr>
            <a:picLocks noChangeAspect="1"/>
          </p:cNvPicPr>
          <p:nvPr/>
        </p:nvPicPr>
        <p:blipFill>
          <a:blip r:embed="rId4"/>
          <a:stretch>
            <a:fillRect/>
          </a:stretch>
        </p:blipFill>
        <p:spPr>
          <a:xfrm>
            <a:off x="3259616" y="0"/>
            <a:ext cx="7713184" cy="6681472"/>
          </a:xfrm>
          <a:prstGeom prst="rect">
            <a:avLst/>
          </a:prstGeom>
        </p:spPr>
      </p:pic>
    </p:spTree>
    <p:extLst>
      <p:ext uri="{BB962C8B-B14F-4D97-AF65-F5344CB8AC3E}">
        <p14:creationId xmlns:p14="http://schemas.microsoft.com/office/powerpoint/2010/main" val="356935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000" b="0" dirty="0"/>
              <a:t>What We’ve Learned</a:t>
            </a:r>
          </a:p>
        </p:txBody>
      </p:sp>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0"/>
          </p:nvPr>
        </p:nvSpPr>
        <p:spPr>
          <a:xfrm>
            <a:off x="291441" y="2028825"/>
            <a:ext cx="11214759" cy="3657600"/>
          </a:xfrm>
        </p:spPr>
        <p:txBody>
          <a:bodyPr>
            <a:normAutofit/>
          </a:bodyPr>
          <a:lstStyle/>
          <a:p>
            <a:pPr>
              <a:lnSpc>
                <a:spcPct val="150000"/>
              </a:lnSpc>
            </a:pPr>
            <a:r>
              <a:rPr lang="en-US" sz="4000" dirty="0">
                <a:solidFill>
                  <a:schemeClr val="tx1">
                    <a:lumMod val="90000"/>
                    <a:lumOff val="10000"/>
                  </a:schemeClr>
                </a:solidFill>
              </a:rPr>
              <a:t>Rural Communities are STRONG</a:t>
            </a:r>
          </a:p>
          <a:p>
            <a:pPr>
              <a:lnSpc>
                <a:spcPct val="150000"/>
              </a:lnSpc>
            </a:pPr>
            <a:r>
              <a:rPr lang="en-US" sz="4000" dirty="0">
                <a:solidFill>
                  <a:schemeClr val="tx1">
                    <a:lumMod val="90000"/>
                    <a:lumOff val="10000"/>
                  </a:schemeClr>
                </a:solidFill>
              </a:rPr>
              <a:t>Rural Communities are RESILIENT</a:t>
            </a:r>
          </a:p>
          <a:p>
            <a:r>
              <a:rPr lang="en-US" sz="4000" dirty="0">
                <a:solidFill>
                  <a:schemeClr val="tx1">
                    <a:lumMod val="90000"/>
                    <a:lumOff val="10000"/>
                  </a:schemeClr>
                </a:solidFill>
              </a:rPr>
              <a:t>Rural Communities have the ability to gather around a purpose and solve problems</a:t>
            </a:r>
          </a:p>
        </p:txBody>
      </p:sp>
    </p:spTree>
    <p:extLst>
      <p:ext uri="{BB962C8B-B14F-4D97-AF65-F5344CB8AC3E}">
        <p14:creationId xmlns:p14="http://schemas.microsoft.com/office/powerpoint/2010/main" val="3723331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7404759" cy="1081799"/>
          </a:xfrm>
        </p:spPr>
        <p:txBody>
          <a:bodyPr/>
          <a:lstStyle/>
          <a:p>
            <a:r>
              <a:rPr lang="en-US" sz="4000" b="0" dirty="0"/>
              <a:t>Rural Inequities</a:t>
            </a:r>
          </a:p>
        </p:txBody>
      </p:sp>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0"/>
          </p:nvPr>
        </p:nvSpPr>
        <p:spPr>
          <a:xfrm>
            <a:off x="291441" y="2028825"/>
            <a:ext cx="11214759" cy="3657600"/>
          </a:xfrm>
        </p:spPr>
        <p:txBody>
          <a:bodyPr>
            <a:noAutofit/>
          </a:bodyPr>
          <a:lstStyle/>
          <a:p>
            <a:pPr marL="0" indent="0">
              <a:buNone/>
            </a:pPr>
            <a:r>
              <a:rPr lang="en-US" sz="3200" dirty="0">
                <a:solidFill>
                  <a:schemeClr val="tx1">
                    <a:lumMod val="90000"/>
                    <a:lumOff val="10000"/>
                  </a:schemeClr>
                </a:solidFill>
              </a:rPr>
              <a:t>Rural Americas experiences many inequities compared to the nation as a whole:</a:t>
            </a:r>
          </a:p>
          <a:p>
            <a:pPr lvl="4">
              <a:spcBef>
                <a:spcPts val="600"/>
              </a:spcBef>
            </a:pPr>
            <a:r>
              <a:rPr lang="en-US" sz="2800" dirty="0">
                <a:solidFill>
                  <a:schemeClr val="tx1">
                    <a:lumMod val="90000"/>
                    <a:lumOff val="10000"/>
                  </a:schemeClr>
                </a:solidFill>
              </a:rPr>
              <a:t>Housing</a:t>
            </a:r>
          </a:p>
          <a:p>
            <a:pPr lvl="4"/>
            <a:r>
              <a:rPr lang="en-US" sz="2800" dirty="0">
                <a:solidFill>
                  <a:schemeClr val="tx1">
                    <a:lumMod val="90000"/>
                    <a:lumOff val="10000"/>
                  </a:schemeClr>
                </a:solidFill>
              </a:rPr>
              <a:t>Transportation</a:t>
            </a:r>
          </a:p>
          <a:p>
            <a:pPr lvl="4"/>
            <a:r>
              <a:rPr lang="en-US" sz="2800" dirty="0">
                <a:solidFill>
                  <a:schemeClr val="tx1">
                    <a:lumMod val="90000"/>
                    <a:lumOff val="10000"/>
                  </a:schemeClr>
                </a:solidFill>
              </a:rPr>
              <a:t>Access to Healthcare</a:t>
            </a:r>
          </a:p>
          <a:p>
            <a:pPr lvl="4"/>
            <a:r>
              <a:rPr lang="en-US" sz="2800" dirty="0">
                <a:solidFill>
                  <a:schemeClr val="tx1">
                    <a:lumMod val="90000"/>
                    <a:lumOff val="10000"/>
                  </a:schemeClr>
                </a:solidFill>
              </a:rPr>
              <a:t>Limited Healthy Food Options</a:t>
            </a:r>
          </a:p>
          <a:p>
            <a:pPr lvl="4"/>
            <a:r>
              <a:rPr lang="en-US" sz="2800" dirty="0">
                <a:solidFill>
                  <a:schemeClr val="tx1">
                    <a:lumMod val="90000"/>
                    <a:lumOff val="10000"/>
                  </a:schemeClr>
                </a:solidFill>
              </a:rPr>
              <a:t>Lack of Access to Broadband and Other Technology</a:t>
            </a:r>
          </a:p>
          <a:p>
            <a:pPr lvl="4"/>
            <a:r>
              <a:rPr lang="en-US" sz="2800" dirty="0">
                <a:solidFill>
                  <a:schemeClr val="tx1">
                    <a:lumMod val="90000"/>
                    <a:lumOff val="10000"/>
                  </a:schemeClr>
                </a:solidFill>
              </a:rPr>
              <a:t>Historical Trauma</a:t>
            </a:r>
          </a:p>
        </p:txBody>
      </p:sp>
    </p:spTree>
    <p:extLst>
      <p:ext uri="{BB962C8B-B14F-4D97-AF65-F5344CB8AC3E}">
        <p14:creationId xmlns:p14="http://schemas.microsoft.com/office/powerpoint/2010/main" val="68521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7404759" cy="1081799"/>
          </a:xfrm>
        </p:spPr>
        <p:txBody>
          <a:bodyPr/>
          <a:lstStyle/>
          <a:p>
            <a:r>
              <a:rPr lang="en-US" sz="4000" b="0" dirty="0"/>
              <a:t>Rural Communities and Environmental Challenges</a:t>
            </a:r>
          </a:p>
        </p:txBody>
      </p:sp>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0"/>
          </p:nvPr>
        </p:nvSpPr>
        <p:spPr>
          <a:xfrm>
            <a:off x="291441" y="2028825"/>
            <a:ext cx="11214759" cy="3657600"/>
          </a:xfrm>
        </p:spPr>
        <p:txBody>
          <a:bodyPr>
            <a:normAutofit/>
          </a:bodyPr>
          <a:lstStyle/>
          <a:p>
            <a:r>
              <a:rPr lang="en-US" sz="3600" dirty="0">
                <a:solidFill>
                  <a:schemeClr val="tx1">
                    <a:lumMod val="90000"/>
                    <a:lumOff val="10000"/>
                  </a:schemeClr>
                </a:solidFill>
                <a:effectLst/>
                <a:ea typeface="Calibri" panose="020F0502020204030204" pitchFamily="34" charset="0"/>
              </a:rPr>
              <a:t>Hazardous materials often end up in remote areas where the land is cheap</a:t>
            </a:r>
          </a:p>
          <a:p>
            <a:r>
              <a:rPr lang="en-US" sz="3600" dirty="0">
                <a:solidFill>
                  <a:schemeClr val="tx1">
                    <a:lumMod val="90000"/>
                    <a:lumOff val="10000"/>
                  </a:schemeClr>
                </a:solidFill>
              </a:rPr>
              <a:t>Environments impacts and dangers of rural industries (mining and farming)</a:t>
            </a:r>
          </a:p>
        </p:txBody>
      </p:sp>
    </p:spTree>
    <p:extLst>
      <p:ext uri="{BB962C8B-B14F-4D97-AF65-F5344CB8AC3E}">
        <p14:creationId xmlns:p14="http://schemas.microsoft.com/office/powerpoint/2010/main" val="693112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7404759" cy="1081799"/>
          </a:xfrm>
        </p:spPr>
        <p:txBody>
          <a:bodyPr/>
          <a:lstStyle/>
          <a:p>
            <a:r>
              <a:rPr lang="en-US" sz="4000" b="0" dirty="0"/>
              <a:t>Rural Communities and Health</a:t>
            </a:r>
          </a:p>
        </p:txBody>
      </p:sp>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0"/>
          </p:nvPr>
        </p:nvSpPr>
        <p:spPr>
          <a:xfrm>
            <a:off x="2743200" y="2028825"/>
            <a:ext cx="8763000" cy="3657600"/>
          </a:xfrm>
        </p:spPr>
        <p:txBody>
          <a:bodyPr>
            <a:normAutofit/>
          </a:bodyPr>
          <a:lstStyle/>
          <a:p>
            <a:r>
              <a:rPr lang="en-US" sz="3600" dirty="0">
                <a:solidFill>
                  <a:schemeClr val="tx1">
                    <a:lumMod val="90000"/>
                    <a:lumOff val="10000"/>
                  </a:schemeClr>
                </a:solidFill>
                <a:effectLst/>
                <a:ea typeface="Calibri" panose="020F0502020204030204" pitchFamily="34" charset="0"/>
              </a:rPr>
              <a:t>Chronic diseases</a:t>
            </a:r>
          </a:p>
          <a:p>
            <a:pPr lvl="2"/>
            <a:r>
              <a:rPr lang="en-US" sz="3600" dirty="0">
                <a:solidFill>
                  <a:schemeClr val="tx1">
                    <a:lumMod val="90000"/>
                    <a:lumOff val="10000"/>
                  </a:schemeClr>
                </a:solidFill>
              </a:rPr>
              <a:t>Hearth disease</a:t>
            </a:r>
          </a:p>
          <a:p>
            <a:pPr lvl="2"/>
            <a:r>
              <a:rPr lang="en-US" sz="3600" dirty="0">
                <a:solidFill>
                  <a:schemeClr val="tx1">
                    <a:lumMod val="90000"/>
                    <a:lumOff val="10000"/>
                  </a:schemeClr>
                </a:solidFill>
              </a:rPr>
              <a:t>Obesity</a:t>
            </a:r>
          </a:p>
          <a:p>
            <a:pPr lvl="2"/>
            <a:r>
              <a:rPr lang="en-US" sz="3600" dirty="0">
                <a:solidFill>
                  <a:schemeClr val="tx1">
                    <a:lumMod val="90000"/>
                    <a:lumOff val="10000"/>
                  </a:schemeClr>
                </a:solidFill>
              </a:rPr>
              <a:t>Diabetes</a:t>
            </a:r>
          </a:p>
          <a:p>
            <a:r>
              <a:rPr lang="en-US" sz="3600" dirty="0">
                <a:solidFill>
                  <a:schemeClr val="tx1">
                    <a:lumMod val="90000"/>
                    <a:lumOff val="10000"/>
                  </a:schemeClr>
                </a:solidFill>
              </a:rPr>
              <a:t>Health Insurance</a:t>
            </a:r>
          </a:p>
          <a:p>
            <a:pPr lvl="1"/>
            <a:endParaRPr lang="en-US" sz="3200" dirty="0"/>
          </a:p>
        </p:txBody>
      </p:sp>
    </p:spTree>
    <p:extLst>
      <p:ext uri="{BB962C8B-B14F-4D97-AF65-F5344CB8AC3E}">
        <p14:creationId xmlns:p14="http://schemas.microsoft.com/office/powerpoint/2010/main" val="228794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7404759" cy="1081799"/>
          </a:xfrm>
        </p:spPr>
        <p:txBody>
          <a:bodyPr/>
          <a:lstStyle/>
          <a:p>
            <a:r>
              <a:rPr lang="en-US" sz="4000" b="0" dirty="0"/>
              <a:t>The Intersection of Rural Communities and Disability</a:t>
            </a:r>
          </a:p>
        </p:txBody>
      </p:sp>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0"/>
          </p:nvPr>
        </p:nvSpPr>
        <p:spPr>
          <a:xfrm>
            <a:off x="291441" y="2028825"/>
            <a:ext cx="11900559" cy="3657600"/>
          </a:xfrm>
        </p:spPr>
        <p:txBody>
          <a:bodyPr>
            <a:noAutofit/>
          </a:bodyPr>
          <a:lstStyle/>
          <a:p>
            <a:r>
              <a:rPr lang="en-US" dirty="0">
                <a:solidFill>
                  <a:schemeClr val="tx1">
                    <a:lumMod val="90000"/>
                    <a:lumOff val="10000"/>
                  </a:schemeClr>
                </a:solidFill>
              </a:rPr>
              <a:t>Rural Americans represent a higher proportion of people with a disability</a:t>
            </a:r>
          </a:p>
          <a:p>
            <a:pPr lvl="1"/>
            <a:r>
              <a:rPr lang="en-US" sz="2800" dirty="0">
                <a:solidFill>
                  <a:schemeClr val="tx1">
                    <a:lumMod val="90000"/>
                    <a:lumOff val="10000"/>
                  </a:schemeClr>
                </a:solidFill>
                <a:effectLst/>
                <a:ea typeface="Calibri" panose="020F0502020204030204" pitchFamily="34" charset="0"/>
                <a:cs typeface="Times New Roman" panose="02020603050405020304" pitchFamily="18" charset="0"/>
              </a:rPr>
              <a:t>17.1% of rural Americans report a disabling condition compared with 11.7% of urban-dwelling Americans</a:t>
            </a:r>
          </a:p>
          <a:p>
            <a:pPr>
              <a:spcBef>
                <a:spcPts val="600"/>
              </a:spcBef>
            </a:pPr>
            <a:r>
              <a:rPr lang="en-US" dirty="0">
                <a:solidFill>
                  <a:schemeClr val="tx1">
                    <a:lumMod val="90000"/>
                    <a:lumOff val="10000"/>
                  </a:schemeClr>
                </a:solidFill>
                <a:ea typeface="Calibri" panose="020F0502020204030204" pitchFamily="34" charset="0"/>
                <a:cs typeface="Times New Roman" panose="02020603050405020304" pitchFamily="18" charset="0"/>
              </a:rPr>
              <a:t>H</a:t>
            </a:r>
            <a:r>
              <a:rPr lang="en-US" dirty="0">
                <a:solidFill>
                  <a:schemeClr val="tx1">
                    <a:lumMod val="90000"/>
                    <a:lumOff val="10000"/>
                  </a:schemeClr>
                </a:solidFill>
                <a:effectLst/>
                <a:ea typeface="Calibri" panose="020F0502020204030204" pitchFamily="34" charset="0"/>
                <a:cs typeface="Times New Roman" panose="02020603050405020304" pitchFamily="18" charset="0"/>
              </a:rPr>
              <a:t>igher rates of disability persist across gender, race, impairment type, and all age groups</a:t>
            </a:r>
          </a:p>
          <a:p>
            <a:pPr>
              <a:spcBef>
                <a:spcPts val="600"/>
              </a:spcBef>
            </a:pPr>
            <a:r>
              <a:rPr lang="en-US" dirty="0">
                <a:solidFill>
                  <a:schemeClr val="tx1">
                    <a:lumMod val="90000"/>
                    <a:lumOff val="10000"/>
                  </a:schemeClr>
                </a:solidFill>
                <a:ea typeface="Calibri" panose="020F0502020204030204" pitchFamily="34" charset="0"/>
                <a:cs typeface="Times New Roman" panose="02020603050405020304" pitchFamily="18" charset="0"/>
              </a:rPr>
              <a:t>V</a:t>
            </a:r>
            <a:r>
              <a:rPr lang="en-US" dirty="0">
                <a:solidFill>
                  <a:schemeClr val="tx1">
                    <a:lumMod val="90000"/>
                    <a:lumOff val="10000"/>
                  </a:schemeClr>
                </a:solidFill>
                <a:effectLst/>
                <a:ea typeface="Calibri" panose="020F0502020204030204" pitchFamily="34" charset="0"/>
                <a:cs typeface="Times New Roman" panose="02020603050405020304" pitchFamily="18" charset="0"/>
              </a:rPr>
              <a:t>eterans and people in poverty living in rural areas report higher rates of disability than those in urban areas</a:t>
            </a:r>
            <a:endParaRPr lang="en-US" dirty="0">
              <a:solidFill>
                <a:schemeClr val="tx1">
                  <a:lumMod val="90000"/>
                  <a:lumOff val="10000"/>
                </a:schemeClr>
              </a:solidFill>
            </a:endParaRPr>
          </a:p>
        </p:txBody>
      </p:sp>
    </p:spTree>
    <p:extLst>
      <p:ext uri="{BB962C8B-B14F-4D97-AF65-F5344CB8AC3E}">
        <p14:creationId xmlns:p14="http://schemas.microsoft.com/office/powerpoint/2010/main" val="1505222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7404759" cy="1081799"/>
          </a:xfrm>
        </p:spPr>
        <p:txBody>
          <a:bodyPr/>
          <a:lstStyle/>
          <a:p>
            <a:r>
              <a:rPr lang="en-US" sz="4000" b="0" dirty="0"/>
              <a:t>Why We Created This Program</a:t>
            </a:r>
          </a:p>
        </p:txBody>
      </p:sp>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0"/>
          </p:nvPr>
        </p:nvSpPr>
        <p:spPr>
          <a:xfrm>
            <a:off x="291441" y="2028825"/>
            <a:ext cx="11214759" cy="3657600"/>
          </a:xfrm>
        </p:spPr>
        <p:txBody>
          <a:bodyPr>
            <a:normAutofit/>
          </a:bodyPr>
          <a:lstStyle/>
          <a:p>
            <a:pPr>
              <a:lnSpc>
                <a:spcPct val="150000"/>
              </a:lnSpc>
            </a:pPr>
            <a:r>
              <a:rPr lang="en-US" sz="3600" dirty="0"/>
              <a:t>Rural Communities are STRONG</a:t>
            </a:r>
          </a:p>
          <a:p>
            <a:pPr>
              <a:lnSpc>
                <a:spcPct val="150000"/>
              </a:lnSpc>
            </a:pPr>
            <a:r>
              <a:rPr lang="en-US" sz="3600" dirty="0"/>
              <a:t>Rural Communities are RESILIENT</a:t>
            </a:r>
          </a:p>
          <a:p>
            <a:pPr>
              <a:lnSpc>
                <a:spcPct val="150000"/>
              </a:lnSpc>
            </a:pPr>
            <a:r>
              <a:rPr lang="en-US" sz="3600" dirty="0"/>
              <a:t>Rural Communities have the ability to gather around a purpose and solve problems</a:t>
            </a:r>
          </a:p>
        </p:txBody>
      </p:sp>
    </p:spTree>
    <p:extLst>
      <p:ext uri="{BB962C8B-B14F-4D97-AF65-F5344CB8AC3E}">
        <p14:creationId xmlns:p14="http://schemas.microsoft.com/office/powerpoint/2010/main" val="196270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8051337" cy="1081799"/>
          </a:xfrm>
        </p:spPr>
        <p:txBody>
          <a:bodyPr/>
          <a:lstStyle/>
          <a:p>
            <a:r>
              <a:rPr lang="en-US" sz="4000" b="0" dirty="0"/>
              <a:t>Aim of the New Grants Program</a:t>
            </a:r>
          </a:p>
        </p:txBody>
      </p:sp>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0"/>
          </p:nvPr>
        </p:nvSpPr>
        <p:spPr>
          <a:xfrm>
            <a:off x="1295400" y="2028825"/>
            <a:ext cx="10210800" cy="3657600"/>
          </a:xfrm>
        </p:spPr>
        <p:txBody>
          <a:bodyPr>
            <a:noAutofit/>
          </a:bodyPr>
          <a:lstStyle/>
          <a:p>
            <a:r>
              <a:rPr lang="en-US" sz="3200" dirty="0"/>
              <a:t>Fund projects that explicitly benefit people living with paralysis in unserved and underserved rural communities.</a:t>
            </a:r>
          </a:p>
          <a:p>
            <a:r>
              <a:rPr lang="en-US" sz="3200" dirty="0"/>
              <a:t>Projects will focus on promoting accessibility and participation in rural communities.</a:t>
            </a:r>
          </a:p>
          <a:p>
            <a:pPr>
              <a:lnSpc>
                <a:spcPct val="150000"/>
              </a:lnSpc>
            </a:pPr>
            <a:r>
              <a:rPr lang="en-US" sz="3200" dirty="0"/>
              <a:t>Grants are up to $40,000</a:t>
            </a:r>
          </a:p>
          <a:p>
            <a:pPr>
              <a:lnSpc>
                <a:spcPct val="150000"/>
              </a:lnSpc>
            </a:pPr>
            <a:r>
              <a:rPr lang="en-US" sz="3200" dirty="0"/>
              <a:t>18-month project period</a:t>
            </a:r>
          </a:p>
        </p:txBody>
      </p:sp>
    </p:spTree>
    <p:extLst>
      <p:ext uri="{BB962C8B-B14F-4D97-AF65-F5344CB8AC3E}">
        <p14:creationId xmlns:p14="http://schemas.microsoft.com/office/powerpoint/2010/main" val="36958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091" y="685800"/>
            <a:ext cx="9605818" cy="5029200"/>
          </a:xfrm>
        </p:spPr>
        <p:txBody>
          <a:bodyPr/>
          <a:lstStyle/>
          <a:p>
            <a:r>
              <a:rPr lang="en-US" sz="4400" b="0" dirty="0"/>
              <a:t>Rural </a:t>
            </a:r>
            <a:br>
              <a:rPr lang="en-US" sz="4400" b="0" dirty="0"/>
            </a:br>
            <a:r>
              <a:rPr lang="en-US" sz="4400" b="0" dirty="0"/>
              <a:t>Unserved &amp; Underserved Populations</a:t>
            </a:r>
            <a:br>
              <a:rPr lang="en-US" sz="4400" b="0" dirty="0"/>
            </a:br>
            <a:r>
              <a:rPr lang="en-US" sz="4400" b="0" dirty="0"/>
              <a:t>Grants Program</a:t>
            </a:r>
            <a:br>
              <a:rPr lang="en-US" sz="4400" b="0" dirty="0"/>
            </a:br>
            <a:endParaRPr lang="en-US" sz="4400" b="0" dirty="0"/>
          </a:p>
        </p:txBody>
      </p:sp>
      <p:sp>
        <p:nvSpPr>
          <p:cNvPr id="3" name="Text Placeholder 2"/>
          <p:cNvSpPr>
            <a:spLocks noGrp="1"/>
          </p:cNvSpPr>
          <p:nvPr>
            <p:ph type="body" sz="quarter" idx="4294967295"/>
          </p:nvPr>
        </p:nvSpPr>
        <p:spPr>
          <a:xfrm>
            <a:off x="2493962" y="5943600"/>
            <a:ext cx="7204075" cy="739775"/>
          </a:xfrm>
        </p:spPr>
        <p:txBody>
          <a:bodyPr>
            <a:normAutofit/>
          </a:bodyPr>
          <a:lstStyle/>
          <a:p>
            <a:pPr marL="0" indent="0" algn="ctr">
              <a:buNone/>
            </a:pPr>
            <a:r>
              <a:rPr lang="en-US" sz="1800" dirty="0">
                <a:solidFill>
                  <a:schemeClr val="bg1"/>
                </a:solidFill>
              </a:rPr>
              <a:t>APRIL Annual Conference</a:t>
            </a:r>
          </a:p>
          <a:p>
            <a:pPr marL="0" indent="0" algn="ctr">
              <a:buNone/>
            </a:pPr>
            <a:r>
              <a:rPr lang="en-US" sz="1800" dirty="0">
                <a:solidFill>
                  <a:schemeClr val="bg1"/>
                </a:solidFill>
              </a:rPr>
              <a:t>October 11, 2022</a:t>
            </a:r>
          </a:p>
        </p:txBody>
      </p:sp>
    </p:spTree>
    <p:extLst>
      <p:ext uri="{BB962C8B-B14F-4D97-AF65-F5344CB8AC3E}">
        <p14:creationId xmlns:p14="http://schemas.microsoft.com/office/powerpoint/2010/main" val="3075838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8051337" cy="1081799"/>
          </a:xfrm>
        </p:spPr>
        <p:txBody>
          <a:bodyPr/>
          <a:lstStyle/>
          <a:p>
            <a:r>
              <a:rPr lang="en-US" sz="4000" b="0" dirty="0"/>
              <a:t>Potential Projects</a:t>
            </a:r>
          </a:p>
        </p:txBody>
      </p:sp>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0"/>
          </p:nvPr>
        </p:nvSpPr>
        <p:spPr>
          <a:xfrm>
            <a:off x="977241" y="1752256"/>
            <a:ext cx="11214759" cy="3657600"/>
          </a:xfrm>
        </p:spPr>
        <p:txBody>
          <a:bodyPr>
            <a:noAutofit/>
          </a:bodyPr>
          <a:lstStyle/>
          <a:p>
            <a:pPr marL="342900" marR="0" lvl="0" indent="-342900">
              <a:spcBef>
                <a:spcPts val="0"/>
              </a:spcBef>
              <a:spcAft>
                <a:spcPts val="0"/>
              </a:spcAft>
              <a:buFont typeface="Symbol" panose="05050102010706020507" pitchFamily="18" charset="2"/>
              <a:buChar char=""/>
            </a:pPr>
            <a:r>
              <a:rPr lang="en-US" sz="3200" dirty="0">
                <a:effectLst/>
                <a:ea typeface="Calibri" panose="020F0502020204030204" pitchFamily="34" charset="0"/>
                <a:cs typeface="Times New Roman" panose="02020603050405020304" pitchFamily="18" charset="0"/>
              </a:rPr>
              <a:t>Transportation</a:t>
            </a:r>
          </a:p>
          <a:p>
            <a:pPr marL="742950" marR="0" lvl="1" indent="-285750">
              <a:spcBef>
                <a:spcPts val="0"/>
              </a:spcBef>
              <a:spcAft>
                <a:spcPts val="0"/>
              </a:spcAft>
              <a:buFont typeface="Courier New" panose="02070309020205020404" pitchFamily="49" charset="0"/>
              <a:buChar char="o"/>
            </a:pPr>
            <a:r>
              <a:rPr lang="en-US" sz="3200" dirty="0">
                <a:effectLst/>
                <a:ea typeface="Calibri" panose="020F0502020204030204" pitchFamily="34" charset="0"/>
                <a:cs typeface="Times New Roman" panose="02020603050405020304" pitchFamily="18" charset="0"/>
              </a:rPr>
              <a:t>Providing access to safe and affordable transportation options</a:t>
            </a:r>
          </a:p>
          <a:p>
            <a:pPr marL="742950" marR="0" lvl="1" indent="-285750">
              <a:spcBef>
                <a:spcPts val="0"/>
              </a:spcBef>
              <a:spcAft>
                <a:spcPts val="0"/>
              </a:spcAft>
              <a:buFont typeface="Courier New" panose="02070309020205020404" pitchFamily="49" charset="0"/>
              <a:buChar char="o"/>
            </a:pPr>
            <a:r>
              <a:rPr lang="en-US" sz="3200" dirty="0">
                <a:effectLst/>
                <a:ea typeface="Calibri" panose="020F0502020204030204" pitchFamily="34" charset="0"/>
                <a:cs typeface="Times New Roman" panose="02020603050405020304" pitchFamily="18" charset="0"/>
              </a:rPr>
              <a:t>Providing accessible driver’s education/training programs</a:t>
            </a:r>
          </a:p>
          <a:p>
            <a:pPr marL="342900" marR="0" lvl="0" indent="-342900">
              <a:spcBef>
                <a:spcPts val="0"/>
              </a:spcBef>
              <a:spcAft>
                <a:spcPts val="0"/>
              </a:spcAft>
              <a:buFont typeface="Symbol" panose="05050102010706020507" pitchFamily="18" charset="2"/>
              <a:buChar char=""/>
            </a:pPr>
            <a:r>
              <a:rPr lang="en-US" sz="3200" dirty="0">
                <a:effectLst/>
                <a:ea typeface="Calibri" panose="020F0502020204030204" pitchFamily="34" charset="0"/>
                <a:cs typeface="Times New Roman" panose="02020603050405020304" pitchFamily="18" charset="0"/>
              </a:rPr>
              <a:t>Assistive Technology and Durable Medical Equipment</a:t>
            </a:r>
          </a:p>
          <a:p>
            <a:pPr marL="742950" marR="0" lvl="1" indent="-285750">
              <a:spcBef>
                <a:spcPts val="0"/>
              </a:spcBef>
              <a:spcAft>
                <a:spcPts val="0"/>
              </a:spcAft>
              <a:buFont typeface="Courier New" panose="02070309020205020404" pitchFamily="49" charset="0"/>
              <a:buChar char="o"/>
            </a:pPr>
            <a:r>
              <a:rPr lang="en-US" sz="3200" dirty="0">
                <a:effectLst/>
                <a:ea typeface="Calibri" panose="020F0502020204030204" pitchFamily="34" charset="0"/>
                <a:cs typeface="Times New Roman" panose="02020603050405020304" pitchFamily="18" charset="0"/>
              </a:rPr>
              <a:t>Short-term AT Equipment Loan Programs</a:t>
            </a:r>
          </a:p>
          <a:p>
            <a:pPr marL="1143000" marR="0" lvl="2" indent="-228600">
              <a:spcBef>
                <a:spcPts val="0"/>
              </a:spcBef>
              <a:spcAft>
                <a:spcPts val="0"/>
              </a:spcAft>
              <a:buFont typeface="Wingdings" panose="05000000000000000000" pitchFamily="2" charset="2"/>
              <a:buChar char=""/>
            </a:pPr>
            <a:r>
              <a:rPr lang="en-US" sz="3200" dirty="0">
                <a:effectLst/>
                <a:ea typeface="Calibri" panose="020F0502020204030204" pitchFamily="34" charset="0"/>
                <a:cs typeface="Times New Roman" panose="02020603050405020304" pitchFamily="18" charset="0"/>
              </a:rPr>
              <a:t>Ramps</a:t>
            </a:r>
          </a:p>
          <a:p>
            <a:pPr marL="1143000" marR="0" lvl="2" indent="-228600">
              <a:spcBef>
                <a:spcPts val="0"/>
              </a:spcBef>
              <a:spcAft>
                <a:spcPts val="0"/>
              </a:spcAft>
              <a:buFont typeface="Wingdings" panose="05000000000000000000" pitchFamily="2" charset="2"/>
              <a:buChar char=""/>
            </a:pPr>
            <a:r>
              <a:rPr lang="en-US" sz="3200" dirty="0">
                <a:effectLst/>
                <a:ea typeface="Calibri" panose="020F0502020204030204" pitchFamily="34" charset="0"/>
                <a:cs typeface="Times New Roman" panose="02020603050405020304" pitchFamily="18" charset="0"/>
              </a:rPr>
              <a:t>Broadband internet</a:t>
            </a:r>
          </a:p>
          <a:p>
            <a:pPr marL="742950" marR="0" lvl="1" indent="-285750">
              <a:spcBef>
                <a:spcPts val="0"/>
              </a:spcBef>
              <a:spcAft>
                <a:spcPts val="0"/>
              </a:spcAft>
              <a:buFont typeface="Courier New" panose="02070309020205020404" pitchFamily="49" charset="0"/>
              <a:buChar char="o"/>
            </a:pPr>
            <a:r>
              <a:rPr lang="en-US" sz="3200" dirty="0">
                <a:effectLst/>
                <a:ea typeface="Calibri" panose="020F0502020204030204" pitchFamily="34" charset="0"/>
                <a:cs typeface="Times New Roman" panose="02020603050405020304" pitchFamily="18" charset="0"/>
              </a:rPr>
              <a:t>AT Demonstration Centers</a:t>
            </a:r>
          </a:p>
          <a:p>
            <a:pPr marL="342900" marR="0" lvl="0" indent="-342900">
              <a:spcBef>
                <a:spcPts val="0"/>
              </a:spcBef>
              <a:spcAft>
                <a:spcPts val="0"/>
              </a:spcAft>
              <a:buFont typeface="Symbol" panose="05050102010706020507" pitchFamily="18" charset="2"/>
              <a:buChar char=""/>
            </a:pP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2376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8051337" cy="1081799"/>
          </a:xfrm>
        </p:spPr>
        <p:txBody>
          <a:bodyPr/>
          <a:lstStyle/>
          <a:p>
            <a:r>
              <a:rPr lang="en-US" sz="4000" b="0" dirty="0"/>
              <a:t>Potential Projects Continued</a:t>
            </a:r>
          </a:p>
        </p:txBody>
      </p:sp>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0"/>
          </p:nvPr>
        </p:nvSpPr>
        <p:spPr>
          <a:xfrm>
            <a:off x="1066800" y="1981200"/>
            <a:ext cx="11214759" cy="3657600"/>
          </a:xfrm>
        </p:spPr>
        <p:txBody>
          <a:bodyPr>
            <a:noAutofit/>
          </a:bodyPr>
          <a:lstStyle/>
          <a:p>
            <a:pPr marL="342900" marR="0" lvl="0" indent="-342900">
              <a:spcBef>
                <a:spcPts val="0"/>
              </a:spcBef>
              <a:spcAft>
                <a:spcPts val="0"/>
              </a:spcAft>
              <a:buFont typeface="Symbol" panose="05050102010706020507" pitchFamily="18" charset="2"/>
              <a:buChar char=""/>
            </a:pPr>
            <a:r>
              <a:rPr lang="en-US" sz="3200" dirty="0">
                <a:effectLst/>
                <a:ea typeface="Calibri" panose="020F0502020204030204" pitchFamily="34" charset="0"/>
                <a:cs typeface="Times New Roman" panose="02020603050405020304" pitchFamily="18" charset="0"/>
              </a:rPr>
              <a:t>Health</a:t>
            </a:r>
          </a:p>
          <a:p>
            <a:pPr marL="742950" marR="0" lvl="1" indent="-285750">
              <a:spcBef>
                <a:spcPts val="0"/>
              </a:spcBef>
              <a:spcAft>
                <a:spcPts val="0"/>
              </a:spcAft>
              <a:buFont typeface="Courier New" panose="02070309020205020404" pitchFamily="49" charset="0"/>
              <a:buChar char="o"/>
            </a:pPr>
            <a:r>
              <a:rPr lang="en-US" sz="3200" dirty="0">
                <a:effectLst/>
                <a:ea typeface="Calibri" panose="020F0502020204030204" pitchFamily="34" charset="0"/>
                <a:cs typeface="Times New Roman" panose="02020603050405020304" pitchFamily="18" charset="0"/>
              </a:rPr>
              <a:t>Rural Community Health Centers or Veterans Hospitals</a:t>
            </a:r>
          </a:p>
          <a:p>
            <a:pPr marL="742950" marR="0" lvl="1" indent="-285750">
              <a:spcBef>
                <a:spcPts val="0"/>
              </a:spcBef>
              <a:spcAft>
                <a:spcPts val="0"/>
              </a:spcAft>
              <a:buFont typeface="Courier New" panose="02070309020205020404" pitchFamily="49" charset="0"/>
              <a:buChar char="o"/>
            </a:pPr>
            <a:r>
              <a:rPr lang="en-US" sz="3200" dirty="0">
                <a:effectLst/>
                <a:ea typeface="Calibri" panose="020F0502020204030204" pitchFamily="34" charset="0"/>
                <a:cs typeface="Times New Roman" panose="02020603050405020304" pitchFamily="18" charset="0"/>
              </a:rPr>
              <a:t>Care Coordination</a:t>
            </a:r>
          </a:p>
          <a:p>
            <a:pPr marL="742950" marR="0" lvl="1" indent="-285750">
              <a:spcBef>
                <a:spcPts val="0"/>
              </a:spcBef>
              <a:spcAft>
                <a:spcPts val="0"/>
              </a:spcAft>
              <a:buFont typeface="Courier New" panose="02070309020205020404" pitchFamily="49" charset="0"/>
              <a:buChar char="o"/>
            </a:pPr>
            <a:r>
              <a:rPr lang="en-US" sz="3200" dirty="0">
                <a:effectLst/>
                <a:ea typeface="Calibri" panose="020F0502020204030204" pitchFamily="34" charset="0"/>
                <a:cs typeface="Times New Roman" panose="02020603050405020304" pitchFamily="18" charset="0"/>
              </a:rPr>
              <a:t>Telehealth</a:t>
            </a:r>
          </a:p>
          <a:p>
            <a:pPr marL="342900" marR="0" lvl="0" indent="-342900">
              <a:spcBef>
                <a:spcPts val="0"/>
              </a:spcBef>
              <a:spcAft>
                <a:spcPts val="0"/>
              </a:spcAft>
              <a:buFont typeface="Symbol" panose="05050102010706020507" pitchFamily="18" charset="2"/>
              <a:buChar char=""/>
            </a:pPr>
            <a:r>
              <a:rPr lang="en-US" sz="3200" dirty="0">
                <a:effectLst/>
                <a:ea typeface="Calibri" panose="020F0502020204030204" pitchFamily="34" charset="0"/>
                <a:cs typeface="Times New Roman" panose="02020603050405020304" pitchFamily="18" charset="0"/>
              </a:rPr>
              <a:t>Agriculture and access to healthy foods </a:t>
            </a:r>
          </a:p>
          <a:p>
            <a:pPr marL="342900" marR="0" lvl="0" indent="-342900">
              <a:spcBef>
                <a:spcPts val="0"/>
              </a:spcBef>
              <a:spcAft>
                <a:spcPts val="0"/>
              </a:spcAft>
              <a:buFont typeface="Symbol" panose="05050102010706020507" pitchFamily="18" charset="2"/>
              <a:buChar char=""/>
            </a:pPr>
            <a:r>
              <a:rPr lang="en-US" sz="3200" dirty="0">
                <a:effectLst/>
                <a:ea typeface="Calibri" panose="020F0502020204030204" pitchFamily="34" charset="0"/>
                <a:cs typeface="Times New Roman" panose="02020603050405020304" pitchFamily="18" charset="0"/>
              </a:rPr>
              <a:t>Employment and education</a:t>
            </a:r>
          </a:p>
          <a:p>
            <a:pPr marL="342900" marR="0" lvl="0" indent="-342900">
              <a:lnSpc>
                <a:spcPct val="150000"/>
              </a:lnSpc>
              <a:spcBef>
                <a:spcPts val="0"/>
              </a:spcBef>
              <a:spcAft>
                <a:spcPts val="0"/>
              </a:spcAft>
              <a:buFont typeface="Symbol" panose="05050102010706020507" pitchFamily="18" charset="2"/>
              <a:buChar char=""/>
            </a:pPr>
            <a:r>
              <a:rPr lang="en-US" sz="3200" dirty="0">
                <a:effectLst/>
                <a:ea typeface="Calibri" panose="020F0502020204030204" pitchFamily="34" charset="0"/>
                <a:cs typeface="Times New Roman" panose="02020603050405020304" pitchFamily="18" charset="0"/>
              </a:rPr>
              <a:t>Peer and Family Support Groups</a:t>
            </a:r>
          </a:p>
        </p:txBody>
      </p:sp>
    </p:spTree>
    <p:extLst>
      <p:ext uri="{BB962C8B-B14F-4D97-AF65-F5344CB8AC3E}">
        <p14:creationId xmlns:p14="http://schemas.microsoft.com/office/powerpoint/2010/main" val="47403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8051337" cy="1081799"/>
          </a:xfrm>
        </p:spPr>
        <p:txBody>
          <a:bodyPr/>
          <a:lstStyle/>
          <a:p>
            <a:r>
              <a:rPr lang="en-US" sz="4000" b="0" dirty="0"/>
              <a:t>Quality of Life Grants Program</a:t>
            </a:r>
          </a:p>
        </p:txBody>
      </p:sp>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0"/>
          </p:nvPr>
        </p:nvSpPr>
        <p:spPr>
          <a:xfrm>
            <a:off x="291441" y="2028825"/>
            <a:ext cx="11214759" cy="3657600"/>
          </a:xfrm>
        </p:spPr>
        <p:txBody>
          <a:bodyPr>
            <a:normAutofit/>
          </a:bodyPr>
          <a:lstStyle/>
          <a:p>
            <a:pPr marL="0" indent="0">
              <a:lnSpc>
                <a:spcPct val="120000"/>
              </a:lnSpc>
              <a:buNone/>
            </a:pPr>
            <a:r>
              <a:rPr lang="en-US" dirty="0">
                <a:solidFill>
                  <a:schemeClr val="tx1">
                    <a:lumMod val="90000"/>
                    <a:lumOff val="10000"/>
                  </a:schemeClr>
                </a:solidFill>
              </a:rPr>
              <a:t>The Quality of Life Grants Program impacts and empowers people living with paralysis, their families and caregivers by providing grants to nonprofit organizations whose projects and initiatives </a:t>
            </a:r>
            <a:r>
              <a:rPr lang="en-US" b="1" dirty="0">
                <a:solidFill>
                  <a:schemeClr val="tx1">
                    <a:lumMod val="90000"/>
                    <a:lumOff val="10000"/>
                  </a:schemeClr>
                </a:solidFill>
              </a:rPr>
              <a:t>foster inclusion, involvement and community engagement</a:t>
            </a:r>
            <a:r>
              <a:rPr lang="en-US" dirty="0">
                <a:solidFill>
                  <a:schemeClr val="tx1">
                    <a:lumMod val="90000"/>
                    <a:lumOff val="10000"/>
                  </a:schemeClr>
                </a:solidFill>
              </a:rPr>
              <a:t>, while </a:t>
            </a:r>
            <a:r>
              <a:rPr lang="en-US" b="1" dirty="0">
                <a:solidFill>
                  <a:schemeClr val="tx1">
                    <a:lumMod val="90000"/>
                    <a:lumOff val="10000"/>
                  </a:schemeClr>
                </a:solidFill>
              </a:rPr>
              <a:t>promoting health and wellness </a:t>
            </a:r>
            <a:r>
              <a:rPr lang="en-US" dirty="0">
                <a:solidFill>
                  <a:schemeClr val="tx1">
                    <a:lumMod val="90000"/>
                    <a:lumOff val="10000"/>
                  </a:schemeClr>
                </a:solidFill>
              </a:rPr>
              <a:t>for those affected by paralysis in all 50 states and U.S. territories.</a:t>
            </a:r>
            <a:endParaRPr lang="en-US" sz="2000" dirty="0">
              <a:solidFill>
                <a:schemeClr val="tx1">
                  <a:lumMod val="90000"/>
                  <a:lumOff val="10000"/>
                </a:schemeClr>
              </a:solidFill>
            </a:endParaRPr>
          </a:p>
          <a:p>
            <a:pPr marL="0" indent="0">
              <a:buNone/>
            </a:pPr>
            <a:endParaRPr lang="en-US" sz="2000" dirty="0"/>
          </a:p>
        </p:txBody>
      </p:sp>
    </p:spTree>
    <p:extLst>
      <p:ext uri="{BB962C8B-B14F-4D97-AF65-F5344CB8AC3E}">
        <p14:creationId xmlns:p14="http://schemas.microsoft.com/office/powerpoint/2010/main" val="1694454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84B7-C793-274C-0C57-734F9FE99EE5}"/>
              </a:ext>
            </a:extLst>
          </p:cNvPr>
          <p:cNvSpPr>
            <a:spLocks noGrp="1"/>
          </p:cNvSpPr>
          <p:nvPr>
            <p:ph type="title" idx="4294967295"/>
          </p:nvPr>
        </p:nvSpPr>
        <p:spPr>
          <a:xfrm>
            <a:off x="772088" y="-1529466"/>
            <a:ext cx="10515600" cy="1325563"/>
          </a:xfrm>
        </p:spPr>
        <p:txBody>
          <a:bodyPr/>
          <a:lstStyle/>
          <a:p>
            <a:r>
              <a:rPr lang="en-US" dirty="0"/>
              <a:t>Quality of Life Tiered Grants Structures</a:t>
            </a:r>
          </a:p>
        </p:txBody>
      </p:sp>
      <p:sp>
        <p:nvSpPr>
          <p:cNvPr id="14" name="Text Placeholder 13">
            <a:extLst>
              <a:ext uri="{FF2B5EF4-FFF2-40B4-BE49-F238E27FC236}">
                <a16:creationId xmlns:a16="http://schemas.microsoft.com/office/drawing/2014/main" id="{BB25575F-6BA2-4604-BE63-CD9014286490}"/>
              </a:ext>
            </a:extLst>
          </p:cNvPr>
          <p:cNvSpPr>
            <a:spLocks noGrp="1"/>
          </p:cNvSpPr>
          <p:nvPr>
            <p:ph type="body" sz="quarter" idx="13"/>
          </p:nvPr>
        </p:nvSpPr>
        <p:spPr>
          <a:xfrm>
            <a:off x="228600" y="489991"/>
            <a:ext cx="6627684" cy="554038"/>
          </a:xfrm>
        </p:spPr>
        <p:txBody>
          <a:bodyPr>
            <a:normAutofit fontScale="92500"/>
          </a:bodyPr>
          <a:lstStyle/>
          <a:p>
            <a:pPr algn="ctr"/>
            <a:r>
              <a:rPr lang="en-US" dirty="0"/>
              <a:t>Quality of Life Tiered Grants Structure</a:t>
            </a:r>
          </a:p>
        </p:txBody>
      </p:sp>
      <p:graphicFrame>
        <p:nvGraphicFramePr>
          <p:cNvPr id="17" name="Diagram 16" descr="Diagram that shows how the Quality of Life Tiered Grant Structure would work. Tier 1 is direct effect for up to $25,000. Tier 2-4 is priority impact for $30,000. Tier 5 is expanded impact for $100,000.">
            <a:extLst>
              <a:ext uri="{FF2B5EF4-FFF2-40B4-BE49-F238E27FC236}">
                <a16:creationId xmlns:a16="http://schemas.microsoft.com/office/drawing/2014/main" id="{4DFAE09D-CFDB-9006-D82C-B93B72631DFC}"/>
              </a:ext>
            </a:extLst>
          </p:cNvPr>
          <p:cNvGraphicFramePr/>
          <p:nvPr>
            <p:extLst>
              <p:ext uri="{D42A27DB-BD31-4B8C-83A1-F6EECF244321}">
                <p14:modId xmlns:p14="http://schemas.microsoft.com/office/powerpoint/2010/main" val="1510410844"/>
              </p:ext>
            </p:extLst>
          </p:nvPr>
        </p:nvGraphicFramePr>
        <p:xfrm>
          <a:off x="0" y="1316214"/>
          <a:ext cx="10894060" cy="5051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1287688" y="6212155"/>
            <a:ext cx="904312" cy="378309"/>
          </a:xfrm>
          <a:prstGeom prst="rect">
            <a:avLst/>
          </a:prstGeom>
        </p:spPr>
        <p:txBody>
          <a:bodyPr wrap="square">
            <a:spAutoFit/>
          </a:bodyPr>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800" b="0" i="0" u="none" strike="noStrike" kern="1200" cap="none" spc="0" normalizeH="0" baseline="0" noProof="0">
                <a:ln>
                  <a:noFill/>
                </a:ln>
                <a:solidFill>
                  <a:srgbClr val="87898B"/>
                </a:solidFill>
                <a:effectLst/>
                <a:uLnTx/>
                <a:uFillTx/>
                <a:latin typeface="Arial" panose="020B0604020202020204" pitchFamily="34" charset="0"/>
                <a:ea typeface="Gotham HTF Book" charset="0"/>
                <a:cs typeface="Arial" panose="020B0604020202020204" pitchFamily="34" charset="0"/>
              </a:rPr>
              <a:t>PAGE </a:t>
            </a:r>
            <a:fld id="{15BC3B4D-1736-9F4F-903D-FEB8D5D2E2B6}" type="slidenum">
              <a:rPr kumimoji="0" lang="en-US" sz="800" b="0" i="0" u="none" strike="noStrike" kern="1200" cap="none" spc="0" normalizeH="0" baseline="0" noProof="0" smtClean="0">
                <a:ln>
                  <a:noFill/>
                </a:ln>
                <a:solidFill>
                  <a:srgbClr val="87898B"/>
                </a:solidFill>
                <a:effectLst/>
                <a:uLnTx/>
                <a:uFillTx/>
                <a:latin typeface="Arial" panose="020B0604020202020204" pitchFamily="34" charset="0"/>
                <a:ea typeface="Gotham HTF Book" charset="0"/>
                <a:cs typeface="Arial" panose="020B0604020202020204" pitchFamily="34" charset="0"/>
              </a:rPr>
              <a:pPr marL="0" marR="0" lvl="0" indent="0" algn="l" defTabSz="914400" rtl="0" eaLnBrk="1" fontAlgn="auto" latinLnBrk="0" hangingPunct="1">
                <a:lnSpc>
                  <a:spcPts val="2700"/>
                </a:lnSpc>
                <a:spcBef>
                  <a:spcPts val="0"/>
                </a:spcBef>
                <a:spcAft>
                  <a:spcPts val="0"/>
                </a:spcAft>
                <a:buClrTx/>
                <a:buSzTx/>
                <a:buFontTx/>
                <a:buNone/>
                <a:tabLst/>
                <a:defRPr/>
              </a:pPr>
              <a:t>23</a:t>
            </a:fld>
            <a:endParaRPr kumimoji="0" lang="en-US" sz="800" b="1" i="0" u="none" strike="noStrike" kern="1200" cap="none" spc="0" normalizeH="0" baseline="0" noProof="0">
              <a:ln>
                <a:noFill/>
              </a:ln>
              <a:solidFill>
                <a:srgbClr val="87898B"/>
              </a:solidFill>
              <a:effectLst/>
              <a:uLnTx/>
              <a:uFillTx/>
              <a:latin typeface="Arial" panose="020B0604020202020204" pitchFamily="34" charset="0"/>
              <a:ea typeface="Gotham HTF Book" charset="0"/>
              <a:cs typeface="Arial" panose="020B0604020202020204" pitchFamily="34" charset="0"/>
            </a:endParaRPr>
          </a:p>
        </p:txBody>
      </p:sp>
    </p:spTree>
    <p:extLst>
      <p:ext uri="{BB962C8B-B14F-4D97-AF65-F5344CB8AC3E}">
        <p14:creationId xmlns:p14="http://schemas.microsoft.com/office/powerpoint/2010/main" val="1151562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709E6-C46F-DFE3-8B4E-99D31CE64C57}"/>
              </a:ext>
            </a:extLst>
          </p:cNvPr>
          <p:cNvSpPr>
            <a:spLocks noGrp="1"/>
          </p:cNvSpPr>
          <p:nvPr>
            <p:ph type="title" idx="4294967295"/>
          </p:nvPr>
        </p:nvSpPr>
        <p:spPr>
          <a:xfrm>
            <a:off x="1168400" y="-1538146"/>
            <a:ext cx="10515600" cy="1325563"/>
          </a:xfrm>
        </p:spPr>
        <p:txBody>
          <a:bodyPr/>
          <a:lstStyle/>
          <a:p>
            <a:r>
              <a:rPr lang="en-US" dirty="0"/>
              <a:t>The Grant Cycle</a:t>
            </a:r>
          </a:p>
        </p:txBody>
      </p:sp>
      <p:sp>
        <p:nvSpPr>
          <p:cNvPr id="14" name="Text Placeholder 13">
            <a:extLst>
              <a:ext uri="{FF2B5EF4-FFF2-40B4-BE49-F238E27FC236}">
                <a16:creationId xmlns:a16="http://schemas.microsoft.com/office/drawing/2014/main" id="{BB25575F-6BA2-4604-BE63-CD9014286490}"/>
              </a:ext>
            </a:extLst>
          </p:cNvPr>
          <p:cNvSpPr>
            <a:spLocks noGrp="1"/>
          </p:cNvSpPr>
          <p:nvPr>
            <p:ph type="body" sz="quarter" idx="13"/>
          </p:nvPr>
        </p:nvSpPr>
        <p:spPr>
          <a:xfrm>
            <a:off x="152399" y="428116"/>
            <a:ext cx="5271331" cy="554038"/>
          </a:xfrm>
        </p:spPr>
        <p:txBody>
          <a:bodyPr/>
          <a:lstStyle/>
          <a:p>
            <a:r>
              <a:rPr lang="en-US" dirty="0"/>
              <a:t>The Grant Cycle</a:t>
            </a:r>
          </a:p>
        </p:txBody>
      </p:sp>
      <p:graphicFrame>
        <p:nvGraphicFramePr>
          <p:cNvPr id="5" name="Diagram 4" descr="Arrows showing Grant Cycle Dates">
            <a:extLst>
              <a:ext uri="{FF2B5EF4-FFF2-40B4-BE49-F238E27FC236}">
                <a16:creationId xmlns:a16="http://schemas.microsoft.com/office/drawing/2014/main" id="{00BCF6BB-A52B-F410-6E2B-3471EC8EF35C}"/>
              </a:ext>
            </a:extLst>
          </p:cNvPr>
          <p:cNvGraphicFramePr/>
          <p:nvPr>
            <p:extLst>
              <p:ext uri="{D42A27DB-BD31-4B8C-83A1-F6EECF244321}">
                <p14:modId xmlns:p14="http://schemas.microsoft.com/office/powerpoint/2010/main" val="424760310"/>
              </p:ext>
            </p:extLst>
          </p:nvPr>
        </p:nvGraphicFramePr>
        <p:xfrm>
          <a:off x="2115198" y="1622853"/>
          <a:ext cx="7311292" cy="4778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descr="This diagram shows the breakdown of the grant cycle that opened on September 1, 2022. October 13 is when proposals are due. October17 through November 3 is when external reviews will take place. Internal reviews will take place November 17 through December 4.">
            <a:extLst>
              <a:ext uri="{FF2B5EF4-FFF2-40B4-BE49-F238E27FC236}">
                <a16:creationId xmlns:a16="http://schemas.microsoft.com/office/drawing/2014/main" id="{340F2CF9-F529-510E-8B3E-9E7DCA30DDED}"/>
              </a:ext>
            </a:extLst>
          </p:cNvPr>
          <p:cNvGraphicFramePr/>
          <p:nvPr>
            <p:extLst>
              <p:ext uri="{D42A27DB-BD31-4B8C-83A1-F6EECF244321}">
                <p14:modId xmlns:p14="http://schemas.microsoft.com/office/powerpoint/2010/main" val="1784603864"/>
              </p:ext>
            </p:extLst>
          </p:nvPr>
        </p:nvGraphicFramePr>
        <p:xfrm>
          <a:off x="2032000" y="3124200"/>
          <a:ext cx="8788400" cy="34662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p:cNvSpPr/>
          <p:nvPr/>
        </p:nvSpPr>
        <p:spPr>
          <a:xfrm>
            <a:off x="11287688" y="6212155"/>
            <a:ext cx="904312" cy="378309"/>
          </a:xfrm>
          <a:prstGeom prst="rect">
            <a:avLst/>
          </a:prstGeom>
        </p:spPr>
        <p:txBody>
          <a:bodyPr wrap="square">
            <a:spAutoFit/>
          </a:bodyPr>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800" b="0" i="0" u="none" strike="noStrike" kern="1200" cap="none" spc="0" normalizeH="0" baseline="0" noProof="0">
                <a:ln>
                  <a:noFill/>
                </a:ln>
                <a:solidFill>
                  <a:srgbClr val="87898B"/>
                </a:solidFill>
                <a:effectLst/>
                <a:uLnTx/>
                <a:uFillTx/>
                <a:latin typeface="Arial" panose="020B0604020202020204" pitchFamily="34" charset="0"/>
                <a:ea typeface="Gotham HTF Book" charset="0"/>
                <a:cs typeface="Arial" panose="020B0604020202020204" pitchFamily="34" charset="0"/>
              </a:rPr>
              <a:t>PAGE </a:t>
            </a:r>
            <a:fld id="{15BC3B4D-1736-9F4F-903D-FEB8D5D2E2B6}" type="slidenum">
              <a:rPr kumimoji="0" lang="en-US" sz="800" b="0" i="0" u="none" strike="noStrike" kern="1200" cap="none" spc="0" normalizeH="0" baseline="0" noProof="0" smtClean="0">
                <a:ln>
                  <a:noFill/>
                </a:ln>
                <a:solidFill>
                  <a:srgbClr val="87898B"/>
                </a:solidFill>
                <a:effectLst/>
                <a:uLnTx/>
                <a:uFillTx/>
                <a:latin typeface="Arial" panose="020B0604020202020204" pitchFamily="34" charset="0"/>
                <a:ea typeface="Gotham HTF Book" charset="0"/>
                <a:cs typeface="Arial" panose="020B0604020202020204" pitchFamily="34" charset="0"/>
              </a:rPr>
              <a:pPr marL="0" marR="0" lvl="0" indent="0" algn="l" defTabSz="914400" rtl="0" eaLnBrk="1" fontAlgn="auto" latinLnBrk="0" hangingPunct="1">
                <a:lnSpc>
                  <a:spcPts val="2700"/>
                </a:lnSpc>
                <a:spcBef>
                  <a:spcPts val="0"/>
                </a:spcBef>
                <a:spcAft>
                  <a:spcPts val="0"/>
                </a:spcAft>
                <a:buClrTx/>
                <a:buSzTx/>
                <a:buFontTx/>
                <a:buNone/>
                <a:tabLst/>
                <a:defRPr/>
              </a:pPr>
              <a:t>24</a:t>
            </a:fld>
            <a:endParaRPr kumimoji="0" lang="en-US" sz="800" b="1" i="0" u="none" strike="noStrike" kern="1200" cap="none" spc="0" normalizeH="0" baseline="0" noProof="0">
              <a:ln>
                <a:noFill/>
              </a:ln>
              <a:solidFill>
                <a:srgbClr val="87898B"/>
              </a:solidFill>
              <a:effectLst/>
              <a:uLnTx/>
              <a:uFillTx/>
              <a:latin typeface="Arial" panose="020B0604020202020204" pitchFamily="34" charset="0"/>
              <a:ea typeface="Gotham HTF Book" charset="0"/>
              <a:cs typeface="Arial" panose="020B0604020202020204" pitchFamily="34" charset="0"/>
            </a:endParaRPr>
          </a:p>
        </p:txBody>
      </p:sp>
    </p:spTree>
    <p:extLst>
      <p:ext uri="{BB962C8B-B14F-4D97-AF65-F5344CB8AC3E}">
        <p14:creationId xmlns:p14="http://schemas.microsoft.com/office/powerpoint/2010/main" val="1530410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11138559" cy="1081799"/>
          </a:xfrm>
        </p:spPr>
        <p:txBody>
          <a:bodyPr/>
          <a:lstStyle/>
          <a:p>
            <a:pPr algn="ctr"/>
            <a:r>
              <a:rPr lang="en-US" sz="4000" b="0" dirty="0"/>
              <a:t>Direct Effect – Examples of Funded Projects</a:t>
            </a:r>
          </a:p>
        </p:txBody>
      </p:sp>
      <p:sp>
        <p:nvSpPr>
          <p:cNvPr id="5" name="Text Placeholder 4">
            <a:extLst>
              <a:ext uri="{FF2B5EF4-FFF2-40B4-BE49-F238E27FC236}">
                <a16:creationId xmlns:a16="http://schemas.microsoft.com/office/drawing/2014/main" id="{9048D6F8-CCB5-4000-9AA9-2FA87690FC00}"/>
              </a:ext>
            </a:extLst>
          </p:cNvPr>
          <p:cNvSpPr>
            <a:spLocks noGrp="1"/>
          </p:cNvSpPr>
          <p:nvPr>
            <p:ph type="body" sz="quarter" idx="10"/>
          </p:nvPr>
        </p:nvSpPr>
        <p:spPr>
          <a:xfrm>
            <a:off x="780489" y="1828800"/>
            <a:ext cx="11062359" cy="3657600"/>
          </a:xfrm>
        </p:spPr>
        <p:txBody>
          <a:bodyPr numCol="2">
            <a:noAutofit/>
          </a:bodyPr>
          <a:lstStyle/>
          <a:p>
            <a:pPr marL="0" lvl="0" indent="0" algn="l" rtl="0">
              <a:spcBef>
                <a:spcPct val="20000"/>
              </a:spcBef>
              <a:buNone/>
            </a:pPr>
            <a:r>
              <a:rPr lang="en-US" sz="2000" b="1" kern="1200" dirty="0">
                <a:solidFill>
                  <a:schemeClr val="tx1">
                    <a:lumMod val="90000"/>
                    <a:lumOff val="10000"/>
                  </a:schemeClr>
                </a:solidFill>
              </a:rPr>
              <a:t>Accessibility Modifications</a:t>
            </a:r>
          </a:p>
          <a:p>
            <a:pPr marL="0" lvl="0" indent="0" algn="l" rtl="0">
              <a:spcBef>
                <a:spcPct val="20000"/>
              </a:spcBef>
              <a:buNone/>
            </a:pPr>
            <a:r>
              <a:rPr lang="en-US" sz="2000" b="1" kern="1200" dirty="0">
                <a:solidFill>
                  <a:schemeClr val="tx1">
                    <a:lumMod val="90000"/>
                    <a:lumOff val="10000"/>
                  </a:schemeClr>
                </a:solidFill>
              </a:rPr>
              <a:t>Adaptive Sports</a:t>
            </a:r>
          </a:p>
          <a:p>
            <a:pPr marL="0" lvl="0" indent="0" algn="l" rtl="0">
              <a:spcBef>
                <a:spcPct val="20000"/>
              </a:spcBef>
              <a:buNone/>
            </a:pPr>
            <a:r>
              <a:rPr lang="en-US" sz="2000" b="1" kern="1200" dirty="0">
                <a:solidFill>
                  <a:schemeClr val="tx1">
                    <a:lumMod val="90000"/>
                    <a:lumOff val="10000"/>
                  </a:schemeClr>
                </a:solidFill>
              </a:rPr>
              <a:t>Accessible Playground/Ball Field</a:t>
            </a:r>
          </a:p>
          <a:p>
            <a:pPr marL="0" lvl="0" indent="0" algn="l" rtl="0">
              <a:spcBef>
                <a:spcPct val="20000"/>
              </a:spcBef>
              <a:buNone/>
            </a:pPr>
            <a:r>
              <a:rPr lang="en-US" sz="2000" b="1" kern="1200" dirty="0">
                <a:solidFill>
                  <a:schemeClr val="tx1">
                    <a:lumMod val="90000"/>
                    <a:lumOff val="10000"/>
                  </a:schemeClr>
                </a:solidFill>
              </a:rPr>
              <a:t>Accessible Trail/Tree House/Beach</a:t>
            </a:r>
          </a:p>
          <a:p>
            <a:pPr marL="0" lvl="0" indent="0" algn="l" rtl="0">
              <a:spcBef>
                <a:spcPct val="20000"/>
              </a:spcBef>
              <a:buNone/>
            </a:pPr>
            <a:r>
              <a:rPr lang="en-US" sz="2000" b="1" kern="1200" dirty="0">
                <a:solidFill>
                  <a:schemeClr val="tx1">
                    <a:lumMod val="90000"/>
                    <a:lumOff val="10000"/>
                  </a:schemeClr>
                </a:solidFill>
              </a:rPr>
              <a:t>Assistive Technology</a:t>
            </a:r>
          </a:p>
          <a:p>
            <a:pPr marL="0" lvl="0" indent="0" algn="l" rtl="0">
              <a:spcBef>
                <a:spcPct val="20000"/>
              </a:spcBef>
              <a:buNone/>
            </a:pPr>
            <a:r>
              <a:rPr lang="en-US" sz="2000" b="1" kern="1200" dirty="0">
                <a:solidFill>
                  <a:schemeClr val="tx1">
                    <a:lumMod val="90000"/>
                    <a:lumOff val="10000"/>
                  </a:schemeClr>
                </a:solidFill>
              </a:rPr>
              <a:t>Advocacy</a:t>
            </a:r>
          </a:p>
          <a:p>
            <a:pPr marL="0" lvl="0" indent="0" algn="l" rtl="0">
              <a:spcBef>
                <a:spcPct val="20000"/>
              </a:spcBef>
              <a:buNone/>
            </a:pPr>
            <a:r>
              <a:rPr lang="en-US" sz="2000" b="1" kern="1200" dirty="0">
                <a:solidFill>
                  <a:schemeClr val="tx1">
                    <a:lumMod val="90000"/>
                    <a:lumOff val="10000"/>
                  </a:schemeClr>
                </a:solidFill>
              </a:rPr>
              <a:t>Arts</a:t>
            </a:r>
          </a:p>
          <a:p>
            <a:pPr marL="0" lvl="0" indent="0" algn="l" rtl="0">
              <a:spcBef>
                <a:spcPct val="20000"/>
              </a:spcBef>
              <a:buNone/>
            </a:pPr>
            <a:r>
              <a:rPr lang="en-US" sz="2000" b="1" kern="1200" dirty="0">
                <a:solidFill>
                  <a:schemeClr val="tx1">
                    <a:lumMod val="90000"/>
                    <a:lumOff val="10000"/>
                  </a:schemeClr>
                </a:solidFill>
              </a:rPr>
              <a:t>Camp</a:t>
            </a:r>
          </a:p>
          <a:p>
            <a:pPr marL="0" lvl="0" indent="0" algn="l" rtl="0">
              <a:spcBef>
                <a:spcPct val="20000"/>
              </a:spcBef>
              <a:buNone/>
            </a:pPr>
            <a:r>
              <a:rPr lang="en-US" sz="2000" b="1" kern="1200" dirty="0">
                <a:solidFill>
                  <a:schemeClr val="tx1">
                    <a:lumMod val="90000"/>
                    <a:lumOff val="10000"/>
                  </a:schemeClr>
                </a:solidFill>
              </a:rPr>
              <a:t>Caregiving</a:t>
            </a:r>
          </a:p>
          <a:p>
            <a:pPr marL="0" lvl="0" indent="0" algn="l" rtl="0">
              <a:spcBef>
                <a:spcPct val="20000"/>
              </a:spcBef>
              <a:buNone/>
            </a:pPr>
            <a:r>
              <a:rPr lang="en-US" sz="2000" b="1" kern="1200" dirty="0">
                <a:solidFill>
                  <a:schemeClr val="tx1">
                    <a:lumMod val="90000"/>
                    <a:lumOff val="10000"/>
                  </a:schemeClr>
                </a:solidFill>
              </a:rPr>
              <a:t>Consumer Education</a:t>
            </a:r>
          </a:p>
          <a:p>
            <a:pPr marL="0" lvl="0" indent="0" algn="l" rtl="0">
              <a:spcBef>
                <a:spcPct val="20000"/>
              </a:spcBef>
              <a:buNone/>
            </a:pPr>
            <a:r>
              <a:rPr lang="en-US" sz="2000" b="1" kern="1200" dirty="0">
                <a:solidFill>
                  <a:schemeClr val="tx1">
                    <a:lumMod val="90000"/>
                    <a:lumOff val="10000"/>
                  </a:schemeClr>
                </a:solidFill>
              </a:rPr>
              <a:t>Durable Medical Equipment </a:t>
            </a:r>
            <a:r>
              <a:rPr lang="en-US" sz="2000" b="1" i="1" kern="1200" dirty="0">
                <a:solidFill>
                  <a:schemeClr val="tx1">
                    <a:lumMod val="90000"/>
                    <a:lumOff val="10000"/>
                  </a:schemeClr>
                </a:solidFill>
              </a:rPr>
              <a:t>(see</a:t>
            </a:r>
          </a:p>
          <a:p>
            <a:pPr marL="0" lvl="0" indent="0" algn="l" rtl="0">
              <a:spcBef>
                <a:spcPct val="20000"/>
              </a:spcBef>
              <a:buNone/>
            </a:pPr>
            <a:r>
              <a:rPr lang="en-US" sz="2000" b="1" i="1" kern="1200" dirty="0">
                <a:solidFill>
                  <a:schemeClr val="tx1">
                    <a:lumMod val="90000"/>
                    <a:lumOff val="10000"/>
                  </a:schemeClr>
                </a:solidFill>
              </a:rPr>
              <a:t>funding restrictions)</a:t>
            </a:r>
          </a:p>
          <a:p>
            <a:pPr marL="0" lvl="0" indent="0" algn="l" rtl="0">
              <a:spcBef>
                <a:spcPct val="20000"/>
              </a:spcBef>
              <a:buNone/>
            </a:pPr>
            <a:endParaRPr lang="en-US" sz="2000" b="1" kern="1200" dirty="0">
              <a:solidFill>
                <a:schemeClr val="tx1">
                  <a:lumMod val="90000"/>
                  <a:lumOff val="10000"/>
                </a:schemeClr>
              </a:solidFill>
            </a:endParaRPr>
          </a:p>
          <a:p>
            <a:pPr marL="0" lvl="0" indent="0" algn="l" rtl="0">
              <a:spcBef>
                <a:spcPct val="20000"/>
              </a:spcBef>
              <a:buNone/>
            </a:pPr>
            <a:r>
              <a:rPr lang="en-US" sz="2000" b="1" kern="1200" dirty="0">
                <a:solidFill>
                  <a:schemeClr val="tx1">
                    <a:lumMod val="90000"/>
                    <a:lumOff val="10000"/>
                  </a:schemeClr>
                </a:solidFill>
              </a:rPr>
              <a:t>Education</a:t>
            </a:r>
          </a:p>
          <a:p>
            <a:pPr marL="0" lvl="0" indent="0" algn="l" rtl="0">
              <a:spcBef>
                <a:spcPct val="20000"/>
              </a:spcBef>
              <a:buNone/>
            </a:pPr>
            <a:r>
              <a:rPr lang="en-US" sz="2000" b="1" kern="1200" dirty="0">
                <a:solidFill>
                  <a:schemeClr val="tx1">
                    <a:lumMod val="90000"/>
                    <a:lumOff val="10000"/>
                  </a:schemeClr>
                </a:solidFill>
              </a:rPr>
              <a:t>Employment</a:t>
            </a:r>
          </a:p>
          <a:p>
            <a:pPr marL="0" lvl="0" indent="0" algn="l" rtl="0">
              <a:spcBef>
                <a:spcPct val="20000"/>
              </a:spcBef>
              <a:buNone/>
            </a:pPr>
            <a:r>
              <a:rPr lang="en-US" sz="2000" b="1" kern="1200" dirty="0">
                <a:solidFill>
                  <a:schemeClr val="tx1">
                    <a:lumMod val="90000"/>
                    <a:lumOff val="10000"/>
                  </a:schemeClr>
                </a:solidFill>
              </a:rPr>
              <a:t>Facility Accessibility Modifications</a:t>
            </a:r>
          </a:p>
          <a:p>
            <a:pPr marL="0" lvl="0" indent="0" algn="l" rtl="0">
              <a:spcBef>
                <a:spcPct val="20000"/>
              </a:spcBef>
              <a:buNone/>
            </a:pPr>
            <a:r>
              <a:rPr lang="en-US" sz="2000" b="1" kern="1200" dirty="0">
                <a:solidFill>
                  <a:schemeClr val="tx1">
                    <a:lumMod val="90000"/>
                    <a:lumOff val="10000"/>
                  </a:schemeClr>
                </a:solidFill>
              </a:rPr>
              <a:t>Fitness and Wellness</a:t>
            </a:r>
          </a:p>
          <a:p>
            <a:pPr marL="0" lvl="0" indent="0" algn="l" rtl="0">
              <a:spcBef>
                <a:spcPct val="20000"/>
              </a:spcBef>
              <a:buNone/>
            </a:pPr>
            <a:r>
              <a:rPr lang="en-US" sz="2000" b="1" kern="1200" dirty="0">
                <a:solidFill>
                  <a:schemeClr val="tx1">
                    <a:lumMod val="90000"/>
                    <a:lumOff val="10000"/>
                  </a:schemeClr>
                </a:solidFill>
              </a:rPr>
              <a:t>Healthcare</a:t>
            </a:r>
          </a:p>
          <a:p>
            <a:pPr marL="0" lvl="0" indent="0" algn="l" rtl="0">
              <a:spcBef>
                <a:spcPct val="20000"/>
              </a:spcBef>
              <a:buNone/>
            </a:pPr>
            <a:r>
              <a:rPr lang="en-US" sz="2000" b="1" kern="1200" dirty="0">
                <a:solidFill>
                  <a:schemeClr val="tx1">
                    <a:lumMod val="90000"/>
                    <a:lumOff val="10000"/>
                  </a:schemeClr>
                </a:solidFill>
              </a:rPr>
              <a:t>Media Development</a:t>
            </a:r>
          </a:p>
          <a:p>
            <a:pPr marL="0" lvl="0" indent="0" algn="l" rtl="0">
              <a:spcBef>
                <a:spcPct val="20000"/>
              </a:spcBef>
              <a:buNone/>
            </a:pPr>
            <a:r>
              <a:rPr lang="en-US" sz="2000" b="1" kern="1200" dirty="0">
                <a:solidFill>
                  <a:schemeClr val="tx1">
                    <a:lumMod val="90000"/>
                    <a:lumOff val="10000"/>
                  </a:schemeClr>
                </a:solidFill>
              </a:rPr>
              <a:t>Medical Professional Education</a:t>
            </a:r>
          </a:p>
          <a:p>
            <a:pPr marL="0" lvl="0" indent="0" algn="l" rtl="0">
              <a:spcBef>
                <a:spcPct val="20000"/>
              </a:spcBef>
              <a:buNone/>
            </a:pPr>
            <a:r>
              <a:rPr lang="en-US" sz="2000" b="1" kern="1200" dirty="0">
                <a:solidFill>
                  <a:schemeClr val="tx1">
                    <a:lumMod val="90000"/>
                    <a:lumOff val="10000"/>
                  </a:schemeClr>
                </a:solidFill>
              </a:rPr>
              <a:t>Peer Mentoring and Support</a:t>
            </a:r>
          </a:p>
          <a:p>
            <a:pPr marL="0" lvl="0" indent="0" algn="l" rtl="0">
              <a:spcBef>
                <a:spcPct val="20000"/>
              </a:spcBef>
              <a:buNone/>
            </a:pPr>
            <a:r>
              <a:rPr lang="en-US" sz="2000" b="1" kern="1200" dirty="0">
                <a:solidFill>
                  <a:schemeClr val="tx1">
                    <a:lumMod val="90000"/>
                    <a:lumOff val="10000"/>
                  </a:schemeClr>
                </a:solidFill>
              </a:rPr>
              <a:t>Service Animal Program</a:t>
            </a:r>
          </a:p>
          <a:p>
            <a:pPr marL="0" lvl="0" indent="0" algn="l" rtl="0">
              <a:spcBef>
                <a:spcPct val="20000"/>
              </a:spcBef>
              <a:buNone/>
            </a:pPr>
            <a:r>
              <a:rPr lang="en-US" sz="2000" b="1" kern="1200" dirty="0">
                <a:solidFill>
                  <a:schemeClr val="tx1">
                    <a:lumMod val="90000"/>
                    <a:lumOff val="10000"/>
                  </a:schemeClr>
                </a:solidFill>
              </a:rPr>
              <a:t>Therapeutic Horseback Riding</a:t>
            </a:r>
          </a:p>
          <a:p>
            <a:pPr marL="0" lvl="0" indent="0" algn="l" rtl="0">
              <a:spcBef>
                <a:spcPct val="20000"/>
              </a:spcBef>
              <a:buNone/>
            </a:pPr>
            <a:r>
              <a:rPr lang="en-US" sz="2000" b="1" kern="1200" dirty="0">
                <a:solidFill>
                  <a:schemeClr val="tx1">
                    <a:lumMod val="90000"/>
                    <a:lumOff val="10000"/>
                  </a:schemeClr>
                </a:solidFill>
              </a:rPr>
              <a:t>Transportation</a:t>
            </a:r>
          </a:p>
          <a:p>
            <a:pPr marL="0" lvl="0" indent="0" algn="l" rtl="0">
              <a:spcBef>
                <a:spcPct val="20000"/>
              </a:spcBef>
              <a:buNone/>
            </a:pPr>
            <a:r>
              <a:rPr lang="en-US" sz="2000" b="1" kern="1200" dirty="0">
                <a:solidFill>
                  <a:schemeClr val="tx1">
                    <a:lumMod val="90000"/>
                    <a:lumOff val="10000"/>
                  </a:schemeClr>
                </a:solidFill>
              </a:rPr>
              <a:t>Transition from Institution to Home</a:t>
            </a:r>
            <a:endParaRPr lang="en-US" sz="2000" kern="1200" dirty="0">
              <a:solidFill>
                <a:schemeClr val="tx1">
                  <a:lumMod val="90000"/>
                  <a:lumOff val="10000"/>
                </a:schemeClr>
              </a:solidFill>
            </a:endParaRPr>
          </a:p>
          <a:p>
            <a:pPr>
              <a:spcAft>
                <a:spcPts val="1200"/>
              </a:spcAft>
            </a:pPr>
            <a:endParaRPr lang="en-US" sz="1800" dirty="0">
              <a:solidFill>
                <a:schemeClr val="tx1">
                  <a:lumMod val="90000"/>
                  <a:lumOff val="10000"/>
                </a:schemeClr>
              </a:solidFill>
            </a:endParaRPr>
          </a:p>
        </p:txBody>
      </p:sp>
    </p:spTree>
    <p:extLst>
      <p:ext uri="{BB962C8B-B14F-4D97-AF65-F5344CB8AC3E}">
        <p14:creationId xmlns:p14="http://schemas.microsoft.com/office/powerpoint/2010/main" val="345388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11551407" cy="1081799"/>
          </a:xfrm>
        </p:spPr>
        <p:txBody>
          <a:bodyPr/>
          <a:lstStyle/>
          <a:p>
            <a:pPr algn="ctr"/>
            <a:r>
              <a:rPr lang="en-US" sz="4000" b="0" dirty="0"/>
              <a:t>Types of Direct Effect (Tier 1) Projects Funded</a:t>
            </a:r>
          </a:p>
        </p:txBody>
      </p:sp>
      <p:sp>
        <p:nvSpPr>
          <p:cNvPr id="5" name="Text Placeholder 4">
            <a:extLst>
              <a:ext uri="{FF2B5EF4-FFF2-40B4-BE49-F238E27FC236}">
                <a16:creationId xmlns:a16="http://schemas.microsoft.com/office/drawing/2014/main" id="{9048D6F8-CCB5-4000-9AA9-2FA87690FC00}"/>
              </a:ext>
            </a:extLst>
          </p:cNvPr>
          <p:cNvSpPr>
            <a:spLocks noGrp="1"/>
          </p:cNvSpPr>
          <p:nvPr>
            <p:ph type="body" sz="quarter" idx="10"/>
          </p:nvPr>
        </p:nvSpPr>
        <p:spPr>
          <a:xfrm>
            <a:off x="780489" y="1752600"/>
            <a:ext cx="11062359" cy="3657600"/>
          </a:xfrm>
        </p:spPr>
        <p:txBody>
          <a:bodyPr numCol="2">
            <a:noAutofit/>
          </a:bodyPr>
          <a:lstStyle/>
          <a:p>
            <a:pPr marL="342900" lvl="0" indent="-342900" algn="l" rtl="0">
              <a:spcBef>
                <a:spcPct val="20000"/>
              </a:spcBef>
            </a:pPr>
            <a:r>
              <a:rPr lang="en-US" sz="2400" kern="1200" dirty="0">
                <a:solidFill>
                  <a:schemeClr val="tx1">
                    <a:lumMod val="90000"/>
                    <a:lumOff val="10000"/>
                  </a:schemeClr>
                </a:solidFill>
              </a:rPr>
              <a:t>Sports wheelchairs for a wheelchair basketball team </a:t>
            </a:r>
          </a:p>
          <a:p>
            <a:pPr marL="342900" lvl="0" indent="-342900" algn="l" rtl="0">
              <a:spcBef>
                <a:spcPct val="20000"/>
              </a:spcBef>
            </a:pPr>
            <a:r>
              <a:rPr lang="en-US" sz="2400" kern="1200" dirty="0">
                <a:solidFill>
                  <a:schemeClr val="tx1">
                    <a:lumMod val="90000"/>
                    <a:lumOff val="10000"/>
                  </a:schemeClr>
                </a:solidFill>
              </a:rPr>
              <a:t>Adapted glider in a community playground </a:t>
            </a:r>
          </a:p>
          <a:p>
            <a:pPr marL="342900" lvl="0" indent="-342900" algn="l" rtl="0">
              <a:spcBef>
                <a:spcPct val="20000"/>
              </a:spcBef>
            </a:pPr>
            <a:r>
              <a:rPr lang="en-US" sz="2400" kern="1200" dirty="0">
                <a:solidFill>
                  <a:schemeClr val="tx1">
                    <a:lumMod val="90000"/>
                    <a:lumOff val="10000"/>
                  </a:schemeClr>
                </a:solidFill>
              </a:rPr>
              <a:t>Kayak for a rowing program</a:t>
            </a:r>
          </a:p>
          <a:p>
            <a:pPr marL="342900" lvl="0" indent="-342900" algn="l" rtl="0">
              <a:spcBef>
                <a:spcPct val="20000"/>
              </a:spcBef>
            </a:pPr>
            <a:r>
              <a:rPr lang="en-US" sz="2400" kern="1200" dirty="0">
                <a:solidFill>
                  <a:schemeClr val="tx1">
                    <a:lumMod val="90000"/>
                    <a:lumOff val="10000"/>
                  </a:schemeClr>
                </a:solidFill>
              </a:rPr>
              <a:t>Accessible gym equipment </a:t>
            </a:r>
          </a:p>
          <a:p>
            <a:pPr marL="342900" lvl="0" indent="-342900" algn="l" rtl="0">
              <a:spcBef>
                <a:spcPct val="20000"/>
              </a:spcBef>
            </a:pPr>
            <a:r>
              <a:rPr lang="en-US" sz="2400" kern="1200" dirty="0">
                <a:solidFill>
                  <a:schemeClr val="tx1">
                    <a:lumMod val="90000"/>
                    <a:lumOff val="10000"/>
                  </a:schemeClr>
                </a:solidFill>
              </a:rPr>
              <a:t>Hydraulic lift at a pool </a:t>
            </a:r>
          </a:p>
          <a:p>
            <a:pPr marL="342900" lvl="0" indent="-342900" algn="l" rtl="0">
              <a:spcBef>
                <a:spcPct val="20000"/>
              </a:spcBef>
            </a:pPr>
            <a:r>
              <a:rPr lang="en-US" sz="2400" kern="1200" dirty="0">
                <a:solidFill>
                  <a:schemeClr val="tx1">
                    <a:lumMod val="90000"/>
                    <a:lumOff val="10000"/>
                  </a:schemeClr>
                </a:solidFill>
              </a:rPr>
              <a:t>Electronic door openers at a community center </a:t>
            </a:r>
          </a:p>
          <a:p>
            <a:pPr marL="342900" lvl="0" indent="-342900" algn="l" rtl="0">
              <a:spcBef>
                <a:spcPct val="20000"/>
              </a:spcBef>
            </a:pPr>
            <a:r>
              <a:rPr lang="en-US" sz="2400" kern="1200" dirty="0">
                <a:solidFill>
                  <a:schemeClr val="tx1">
                    <a:lumMod val="90000"/>
                    <a:lumOff val="10000"/>
                  </a:schemeClr>
                </a:solidFill>
              </a:rPr>
              <a:t>Workshop education series on sex and sexuality with a spinal cord injury</a:t>
            </a:r>
          </a:p>
          <a:p>
            <a:pPr marL="342900" lvl="0" indent="-342900" algn="l" rtl="0">
              <a:spcBef>
                <a:spcPct val="20000"/>
              </a:spcBef>
            </a:pPr>
            <a:r>
              <a:rPr lang="en-US" sz="2400" kern="1200" dirty="0">
                <a:solidFill>
                  <a:schemeClr val="tx1">
                    <a:lumMod val="90000"/>
                    <a:lumOff val="10000"/>
                  </a:schemeClr>
                </a:solidFill>
              </a:rPr>
              <a:t>Wheelchair accessible picnic table at a county fairground </a:t>
            </a:r>
          </a:p>
          <a:p>
            <a:pPr marL="342900" lvl="0" indent="-342900" algn="l" rtl="0">
              <a:spcBef>
                <a:spcPct val="20000"/>
              </a:spcBef>
            </a:pPr>
            <a:r>
              <a:rPr lang="en-US" sz="2400" kern="1200" dirty="0">
                <a:solidFill>
                  <a:schemeClr val="tx1">
                    <a:lumMod val="90000"/>
                    <a:lumOff val="10000"/>
                  </a:schemeClr>
                </a:solidFill>
              </a:rPr>
              <a:t>Program for preventing abuse in adaptive sports</a:t>
            </a:r>
          </a:p>
          <a:p>
            <a:pPr marL="342900" lvl="0" indent="-342900" algn="l" rtl="0">
              <a:spcBef>
                <a:spcPct val="20000"/>
              </a:spcBef>
            </a:pPr>
            <a:r>
              <a:rPr lang="en-US" sz="2400" kern="1200" dirty="0">
                <a:solidFill>
                  <a:schemeClr val="tx1">
                    <a:lumMod val="90000"/>
                    <a:lumOff val="10000"/>
                  </a:schemeClr>
                </a:solidFill>
              </a:rPr>
              <a:t>Camp programs </a:t>
            </a:r>
          </a:p>
          <a:p>
            <a:pPr marL="342900" lvl="0" indent="-342900" algn="l" rtl="0">
              <a:spcBef>
                <a:spcPct val="20000"/>
              </a:spcBef>
            </a:pPr>
            <a:r>
              <a:rPr lang="en-US" sz="2400" kern="1200" dirty="0">
                <a:solidFill>
                  <a:schemeClr val="tx1">
                    <a:lumMod val="90000"/>
                    <a:lumOff val="10000"/>
                  </a:schemeClr>
                </a:solidFill>
              </a:rPr>
              <a:t>Subsidized lessons for therapeutic riding </a:t>
            </a:r>
          </a:p>
          <a:p>
            <a:pPr marL="342900" lvl="0" indent="-342900" algn="l" rtl="0">
              <a:spcBef>
                <a:spcPct val="20000"/>
              </a:spcBef>
            </a:pPr>
            <a:r>
              <a:rPr lang="en-US" sz="2400" kern="1200" dirty="0">
                <a:solidFill>
                  <a:schemeClr val="tx1">
                    <a:lumMod val="90000"/>
                    <a:lumOff val="10000"/>
                  </a:schemeClr>
                </a:solidFill>
              </a:rPr>
              <a:t>Transportation costs for an inclusive afterschool program </a:t>
            </a:r>
          </a:p>
          <a:p>
            <a:pPr marL="342900" lvl="0" indent="-342900" algn="l" rtl="0">
              <a:spcBef>
                <a:spcPct val="20000"/>
              </a:spcBef>
            </a:pPr>
            <a:r>
              <a:rPr lang="en-US" sz="2400" kern="1200" dirty="0">
                <a:solidFill>
                  <a:schemeClr val="tx1">
                    <a:lumMod val="90000"/>
                    <a:lumOff val="10000"/>
                  </a:schemeClr>
                </a:solidFill>
              </a:rPr>
              <a:t>Support groups</a:t>
            </a:r>
          </a:p>
          <a:p>
            <a:pPr>
              <a:spcAft>
                <a:spcPts val="1200"/>
              </a:spcAft>
            </a:pPr>
            <a:endParaRPr lang="en-US" sz="1800" dirty="0">
              <a:solidFill>
                <a:schemeClr val="tx1">
                  <a:lumMod val="90000"/>
                  <a:lumOff val="10000"/>
                </a:schemeClr>
              </a:solidFill>
            </a:endParaRPr>
          </a:p>
        </p:txBody>
      </p:sp>
    </p:spTree>
    <p:extLst>
      <p:ext uri="{BB962C8B-B14F-4D97-AF65-F5344CB8AC3E}">
        <p14:creationId xmlns:p14="http://schemas.microsoft.com/office/powerpoint/2010/main" val="314019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9614560" cy="1081799"/>
          </a:xfrm>
        </p:spPr>
        <p:txBody>
          <a:bodyPr/>
          <a:lstStyle/>
          <a:p>
            <a:r>
              <a:rPr lang="en-US" sz="4000" b="0" dirty="0"/>
              <a:t>Priority Impact Tiers 2-4</a:t>
            </a:r>
          </a:p>
        </p:txBody>
      </p:sp>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10"/>
          </p:nvPr>
        </p:nvSpPr>
        <p:spPr>
          <a:xfrm>
            <a:off x="1447800" y="3048000"/>
            <a:ext cx="10487025" cy="2552700"/>
          </a:xfrm>
        </p:spPr>
        <p:txBody>
          <a:bodyPr>
            <a:noAutofit/>
          </a:bodyPr>
          <a:lstStyle/>
          <a:p>
            <a:pPr marL="0" lvl="0" indent="0" algn="l" rtl="0">
              <a:spcBef>
                <a:spcPct val="20000"/>
              </a:spcBef>
              <a:buNone/>
            </a:pPr>
            <a:r>
              <a:rPr lang="en-US" sz="1600" kern="1200" dirty="0">
                <a:solidFill>
                  <a:prstClr val="black"/>
                </a:solidFill>
                <a:latin typeface="Calibri"/>
              </a:rPr>
              <a:t>.</a:t>
            </a:r>
          </a:p>
          <a:p>
            <a:pPr marL="0" lvl="0" indent="0" algn="l" rtl="0">
              <a:spcBef>
                <a:spcPct val="20000"/>
              </a:spcBef>
              <a:buNone/>
            </a:pPr>
            <a:r>
              <a:rPr lang="en-US" sz="1600" kern="1200" dirty="0">
                <a:solidFill>
                  <a:prstClr val="black"/>
                </a:solidFill>
                <a:latin typeface="Calibri"/>
              </a:rPr>
              <a:t>	</a:t>
            </a:r>
            <a:endParaRPr lang="en-US" sz="2000" dirty="0"/>
          </a:p>
        </p:txBody>
      </p:sp>
      <p:sp>
        <p:nvSpPr>
          <p:cNvPr id="7" name="Text Placeholder 5">
            <a:extLst>
              <a:ext uri="{FF2B5EF4-FFF2-40B4-BE49-F238E27FC236}">
                <a16:creationId xmlns:a16="http://schemas.microsoft.com/office/drawing/2014/main" id="{B49C7CD4-AF80-4257-B609-224368A99D66}"/>
              </a:ext>
            </a:extLst>
          </p:cNvPr>
          <p:cNvSpPr txBox="1">
            <a:spLocks/>
          </p:cNvSpPr>
          <p:nvPr/>
        </p:nvSpPr>
        <p:spPr>
          <a:xfrm>
            <a:off x="457200" y="1905000"/>
            <a:ext cx="11553825" cy="4101230"/>
          </a:xfrm>
          <a:prstGeom prst="rect">
            <a:avLst/>
          </a:prstGeom>
        </p:spPr>
        <p:txBody>
          <a:bodyPr vert="horz" lIns="91440" tIns="45720" rIns="91440" bIns="45720" rtlCol="0">
            <a:noAutofit/>
          </a:bodyPr>
          <a:lstStyle>
            <a:lvl1pPr marL="228600" indent="-228600">
              <a:buFont typeface="Arial" panose="020B0604020202020204" pitchFamily="34" charset="0"/>
              <a:buChar char="•"/>
              <a:defRPr sz="2800">
                <a:solidFill>
                  <a:schemeClr val="tx1">
                    <a:lumMod val="75000"/>
                    <a:lumOff val="25000"/>
                  </a:schemeClr>
                </a:solidFill>
                <a:latin typeface="+mn-lt"/>
                <a:ea typeface="+mn-ea"/>
                <a:cs typeface="+mn-cs"/>
              </a:defRPr>
            </a:lvl1pPr>
            <a:lvl2pPr marL="742950" indent="-285750">
              <a:buFont typeface="Courier New" panose="02070309020205020404" pitchFamily="49" charset="0"/>
              <a:buChar char="o"/>
              <a:defRPr sz="2400">
                <a:solidFill>
                  <a:schemeClr val="tx1">
                    <a:lumMod val="75000"/>
                    <a:lumOff val="25000"/>
                  </a:schemeClr>
                </a:solidFill>
                <a:latin typeface="+mn-lt"/>
                <a:ea typeface="+mn-ea"/>
                <a:cs typeface="+mn-cs"/>
              </a:defRPr>
            </a:lvl2pPr>
            <a:lvl3pPr marL="1200150" indent="-285750">
              <a:buFont typeface="Arial" panose="020B0604020202020204" pitchFamily="34" charset="0"/>
              <a:buChar char="•"/>
              <a:defRPr sz="1800">
                <a:solidFill>
                  <a:schemeClr val="tx1">
                    <a:lumMod val="75000"/>
                    <a:lumOff val="25000"/>
                  </a:schemeClr>
                </a:solidFill>
                <a:latin typeface="+mn-lt"/>
                <a:ea typeface="+mn-ea"/>
                <a:cs typeface="+mn-cs"/>
              </a:defRPr>
            </a:lvl3pPr>
            <a:lvl4pPr marL="1657350" indent="-285750">
              <a:buFont typeface="Arial" panose="020B0604020202020204" pitchFamily="34" charset="0"/>
              <a:buChar char="•"/>
              <a:defRPr sz="1800">
                <a:solidFill>
                  <a:schemeClr val="tx1">
                    <a:lumMod val="75000"/>
                    <a:lumOff val="25000"/>
                  </a:schemeClr>
                </a:solidFill>
                <a:latin typeface="+mn-lt"/>
                <a:ea typeface="+mn-ea"/>
                <a:cs typeface="+mn-cs"/>
              </a:defRPr>
            </a:lvl4pPr>
            <a:lvl5pPr marL="2114550" indent="-285750">
              <a:buFont typeface="Arial" panose="020B0604020202020204" pitchFamily="34" charset="0"/>
              <a:buChar char="•"/>
              <a:defRPr sz="1800">
                <a:solidFill>
                  <a:schemeClr val="tx1">
                    <a:lumMod val="75000"/>
                    <a:lumOff val="25000"/>
                  </a:schemeClr>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3200" b="1" dirty="0">
                <a:solidFill>
                  <a:schemeClr val="tx1">
                    <a:lumMod val="90000"/>
                    <a:lumOff val="10000"/>
                  </a:schemeClr>
                </a:solidFill>
                <a:cs typeface="Calibri" panose="020F0502020204030204" pitchFamily="34" charset="0"/>
              </a:rPr>
              <a:t>The Priority Impact Grant Tiers (Tiers 2, 3, &amp; 4</a:t>
            </a:r>
            <a:r>
              <a:rPr lang="en-US" sz="3200" dirty="0">
                <a:solidFill>
                  <a:schemeClr val="tx1">
                    <a:lumMod val="90000"/>
                    <a:lumOff val="10000"/>
                  </a:schemeClr>
                </a:solidFill>
                <a:cs typeface="Calibri" panose="020F0502020204030204" pitchFamily="34" charset="0"/>
              </a:rPr>
              <a:t>) offer three increasing levels of grant funding. Priority Impact grants fund priority issues for individuals living with paralysis. Grantee organizations will demonstrate capacity to implement the grant without intensive technical assistance and capacity building, as well as demonstrate capacity for program development, evaluation and sustainability.</a:t>
            </a:r>
          </a:p>
          <a:p>
            <a:pPr marL="0" indent="0">
              <a:buNone/>
            </a:pPr>
            <a:endParaRPr lang="en-US" sz="1600" dirty="0">
              <a:solidFill>
                <a:schemeClr val="tx1">
                  <a:lumMod val="90000"/>
                  <a:lumOff val="10000"/>
                </a:schemeClr>
              </a:solidFill>
              <a:cs typeface="Calibri" panose="020F0502020204030204" pitchFamily="34" charset="0"/>
            </a:endParaRPr>
          </a:p>
        </p:txBody>
      </p:sp>
    </p:spTree>
    <p:extLst>
      <p:ext uri="{BB962C8B-B14F-4D97-AF65-F5344CB8AC3E}">
        <p14:creationId xmlns:p14="http://schemas.microsoft.com/office/powerpoint/2010/main" val="1025494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9614560" cy="1081799"/>
          </a:xfrm>
        </p:spPr>
        <p:txBody>
          <a:bodyPr/>
          <a:lstStyle/>
          <a:p>
            <a:r>
              <a:rPr lang="en-US" sz="4000" b="0" dirty="0"/>
              <a:t>Priority Impact Tier 2</a:t>
            </a:r>
          </a:p>
        </p:txBody>
      </p:sp>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10"/>
          </p:nvPr>
        </p:nvSpPr>
        <p:spPr>
          <a:xfrm>
            <a:off x="1447800" y="3048000"/>
            <a:ext cx="10487025" cy="2552700"/>
          </a:xfrm>
        </p:spPr>
        <p:txBody>
          <a:bodyPr>
            <a:noAutofit/>
          </a:bodyPr>
          <a:lstStyle/>
          <a:p>
            <a:pPr marL="0" lvl="0" indent="0" algn="l" rtl="0">
              <a:spcBef>
                <a:spcPct val="20000"/>
              </a:spcBef>
              <a:buNone/>
            </a:pPr>
            <a:r>
              <a:rPr lang="en-US" sz="1600" kern="1200" dirty="0">
                <a:solidFill>
                  <a:prstClr val="black"/>
                </a:solidFill>
                <a:latin typeface="Calibri"/>
              </a:rPr>
              <a:t>.</a:t>
            </a:r>
          </a:p>
          <a:p>
            <a:pPr marL="0" lvl="0" indent="0" algn="l" rtl="0">
              <a:spcBef>
                <a:spcPct val="20000"/>
              </a:spcBef>
              <a:buNone/>
            </a:pPr>
            <a:r>
              <a:rPr lang="en-US" sz="1600" kern="1200" dirty="0">
                <a:solidFill>
                  <a:prstClr val="black"/>
                </a:solidFill>
                <a:latin typeface="Calibri"/>
              </a:rPr>
              <a:t>	</a:t>
            </a:r>
            <a:endParaRPr lang="en-US" sz="2000" dirty="0"/>
          </a:p>
        </p:txBody>
      </p:sp>
      <p:sp>
        <p:nvSpPr>
          <p:cNvPr id="7" name="Text Placeholder 5">
            <a:extLst>
              <a:ext uri="{FF2B5EF4-FFF2-40B4-BE49-F238E27FC236}">
                <a16:creationId xmlns:a16="http://schemas.microsoft.com/office/drawing/2014/main" id="{B49C7CD4-AF80-4257-B609-224368A99D66}"/>
              </a:ext>
            </a:extLst>
          </p:cNvPr>
          <p:cNvSpPr txBox="1">
            <a:spLocks/>
          </p:cNvSpPr>
          <p:nvPr/>
        </p:nvSpPr>
        <p:spPr>
          <a:xfrm>
            <a:off x="457200" y="1905000"/>
            <a:ext cx="11553825" cy="4101230"/>
          </a:xfrm>
          <a:prstGeom prst="rect">
            <a:avLst/>
          </a:prstGeom>
        </p:spPr>
        <p:txBody>
          <a:bodyPr vert="horz" lIns="91440" tIns="45720" rIns="91440" bIns="45720" rtlCol="0">
            <a:noAutofit/>
          </a:bodyPr>
          <a:lstStyle>
            <a:lvl1pPr marL="228600" indent="-228600">
              <a:buFont typeface="Arial" panose="020B0604020202020204" pitchFamily="34" charset="0"/>
              <a:buChar char="•"/>
              <a:defRPr sz="2800">
                <a:solidFill>
                  <a:schemeClr val="tx1">
                    <a:lumMod val="75000"/>
                    <a:lumOff val="25000"/>
                  </a:schemeClr>
                </a:solidFill>
                <a:latin typeface="+mn-lt"/>
                <a:ea typeface="+mn-ea"/>
                <a:cs typeface="+mn-cs"/>
              </a:defRPr>
            </a:lvl1pPr>
            <a:lvl2pPr marL="742950" indent="-285750">
              <a:buFont typeface="Courier New" panose="02070309020205020404" pitchFamily="49" charset="0"/>
              <a:buChar char="o"/>
              <a:defRPr sz="2400">
                <a:solidFill>
                  <a:schemeClr val="tx1">
                    <a:lumMod val="75000"/>
                    <a:lumOff val="25000"/>
                  </a:schemeClr>
                </a:solidFill>
                <a:latin typeface="+mn-lt"/>
                <a:ea typeface="+mn-ea"/>
                <a:cs typeface="+mn-cs"/>
              </a:defRPr>
            </a:lvl2pPr>
            <a:lvl3pPr marL="1200150" indent="-285750">
              <a:buFont typeface="Arial" panose="020B0604020202020204" pitchFamily="34" charset="0"/>
              <a:buChar char="•"/>
              <a:defRPr sz="1800">
                <a:solidFill>
                  <a:schemeClr val="tx1">
                    <a:lumMod val="75000"/>
                    <a:lumOff val="25000"/>
                  </a:schemeClr>
                </a:solidFill>
                <a:latin typeface="+mn-lt"/>
                <a:ea typeface="+mn-ea"/>
                <a:cs typeface="+mn-cs"/>
              </a:defRPr>
            </a:lvl3pPr>
            <a:lvl4pPr marL="1657350" indent="-285750">
              <a:buFont typeface="Arial" panose="020B0604020202020204" pitchFamily="34" charset="0"/>
              <a:buChar char="•"/>
              <a:defRPr sz="1800">
                <a:solidFill>
                  <a:schemeClr val="tx1">
                    <a:lumMod val="75000"/>
                    <a:lumOff val="25000"/>
                  </a:schemeClr>
                </a:solidFill>
                <a:latin typeface="+mn-lt"/>
                <a:ea typeface="+mn-ea"/>
                <a:cs typeface="+mn-cs"/>
              </a:defRPr>
            </a:lvl4pPr>
            <a:lvl5pPr marL="2114550" indent="-285750">
              <a:buFont typeface="Arial" panose="020B0604020202020204" pitchFamily="34" charset="0"/>
              <a:buChar char="•"/>
              <a:defRPr sz="1800">
                <a:solidFill>
                  <a:schemeClr val="tx1">
                    <a:lumMod val="75000"/>
                    <a:lumOff val="25000"/>
                  </a:schemeClr>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endParaRPr lang="en-US" sz="1600" dirty="0">
              <a:solidFill>
                <a:schemeClr val="tx1">
                  <a:lumMod val="90000"/>
                  <a:lumOff val="10000"/>
                </a:schemeClr>
              </a:solidFill>
              <a:cs typeface="Calibri" panose="020F0502020204030204" pitchFamily="34" charset="0"/>
            </a:endParaRPr>
          </a:p>
          <a:p>
            <a:pPr marL="0" indent="0">
              <a:buNone/>
            </a:pPr>
            <a:r>
              <a:rPr lang="en-US" sz="3200" b="1" dirty="0">
                <a:solidFill>
                  <a:schemeClr val="tx1">
                    <a:lumMod val="90000"/>
                    <a:lumOff val="10000"/>
                  </a:schemeClr>
                </a:solidFill>
                <a:cs typeface="Calibri" panose="020F0502020204030204" pitchFamily="34" charset="0"/>
              </a:rPr>
              <a:t>Tier 2</a:t>
            </a:r>
            <a:r>
              <a:rPr lang="en-US" sz="3200" dirty="0">
                <a:solidFill>
                  <a:schemeClr val="tx1">
                    <a:lumMod val="90000"/>
                    <a:lumOff val="10000"/>
                  </a:schemeClr>
                </a:solidFill>
                <a:cs typeface="Calibri" panose="020F0502020204030204" pitchFamily="34" charset="0"/>
              </a:rPr>
              <a:t> – Grants of up to $30,000. (Grants must be completed within</a:t>
            </a:r>
            <a:r>
              <a:rPr lang="en-US" sz="3200" b="1" dirty="0">
                <a:solidFill>
                  <a:schemeClr val="tx1">
                    <a:lumMod val="90000"/>
                    <a:lumOff val="10000"/>
                  </a:schemeClr>
                </a:solidFill>
                <a:cs typeface="Calibri" panose="020F0502020204030204" pitchFamily="34" charset="0"/>
              </a:rPr>
              <a:t> 12 months.)</a:t>
            </a:r>
            <a:endParaRPr lang="en-US" sz="3200" dirty="0">
              <a:solidFill>
                <a:schemeClr val="tx1">
                  <a:lumMod val="90000"/>
                  <a:lumOff val="10000"/>
                </a:schemeClr>
              </a:solidFill>
              <a:cs typeface="Calibri" panose="020F0502020204030204" pitchFamily="34" charset="0"/>
            </a:endParaRPr>
          </a:p>
          <a:p>
            <a:pPr lvl="1"/>
            <a:r>
              <a:rPr lang="en-US" sz="3200" dirty="0">
                <a:solidFill>
                  <a:schemeClr val="tx1">
                    <a:lumMod val="90000"/>
                    <a:lumOff val="10000"/>
                  </a:schemeClr>
                </a:solidFill>
                <a:cs typeface="Calibri" panose="020F0502020204030204" pitchFamily="34" charset="0"/>
              </a:rPr>
              <a:t>Respite/Caregiving</a:t>
            </a:r>
          </a:p>
          <a:p>
            <a:pPr lvl="1"/>
            <a:r>
              <a:rPr lang="en-US" sz="3200" dirty="0">
                <a:solidFill>
                  <a:schemeClr val="tx1">
                    <a:lumMod val="90000"/>
                    <a:lumOff val="10000"/>
                  </a:schemeClr>
                </a:solidFill>
                <a:cs typeface="Calibri" panose="020F0502020204030204" pitchFamily="34" charset="0"/>
              </a:rPr>
              <a:t>Assistive Technology</a:t>
            </a:r>
          </a:p>
          <a:p>
            <a:pPr lvl="1"/>
            <a:r>
              <a:rPr lang="en-US" sz="3200" dirty="0">
                <a:solidFill>
                  <a:schemeClr val="tx1">
                    <a:lumMod val="90000"/>
                    <a:lumOff val="10000"/>
                  </a:schemeClr>
                </a:solidFill>
                <a:cs typeface="Calibri" panose="020F0502020204030204" pitchFamily="34" charset="0"/>
              </a:rPr>
              <a:t>COVID-19: Addressing Social Isolation</a:t>
            </a:r>
          </a:p>
          <a:p>
            <a:pPr marL="0" indent="0">
              <a:buNone/>
            </a:pPr>
            <a:r>
              <a:rPr lang="en-US" sz="1600" b="1" dirty="0">
                <a:solidFill>
                  <a:schemeClr val="tx1">
                    <a:lumMod val="90000"/>
                    <a:lumOff val="10000"/>
                  </a:schemeClr>
                </a:solidFill>
                <a:cs typeface="Calibri" panose="020F0502020204030204" pitchFamily="34" charset="0"/>
              </a:rPr>
              <a:t> </a:t>
            </a:r>
            <a:endParaRPr lang="en-US" sz="1600" dirty="0">
              <a:solidFill>
                <a:schemeClr val="tx1">
                  <a:lumMod val="90000"/>
                  <a:lumOff val="10000"/>
                </a:schemeClr>
              </a:solidFill>
              <a:cs typeface="Calibri" panose="020F0502020204030204" pitchFamily="34" charset="0"/>
            </a:endParaRPr>
          </a:p>
          <a:p>
            <a:pPr marL="0" indent="0">
              <a:buNone/>
            </a:pPr>
            <a:endParaRPr lang="en-US" sz="1600" dirty="0">
              <a:solidFill>
                <a:schemeClr val="tx1">
                  <a:lumMod val="90000"/>
                  <a:lumOff val="10000"/>
                </a:schemeClr>
              </a:solidFill>
              <a:cs typeface="Calibri" panose="020F0502020204030204" pitchFamily="34" charset="0"/>
            </a:endParaRPr>
          </a:p>
        </p:txBody>
      </p:sp>
    </p:spTree>
    <p:extLst>
      <p:ext uri="{BB962C8B-B14F-4D97-AF65-F5344CB8AC3E}">
        <p14:creationId xmlns:p14="http://schemas.microsoft.com/office/powerpoint/2010/main" val="3044184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9614560" cy="1081799"/>
          </a:xfrm>
        </p:spPr>
        <p:txBody>
          <a:bodyPr/>
          <a:lstStyle/>
          <a:p>
            <a:r>
              <a:rPr lang="en-US" sz="4000" b="0" dirty="0"/>
              <a:t>Priority Impact Tier 3</a:t>
            </a:r>
          </a:p>
        </p:txBody>
      </p:sp>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10"/>
          </p:nvPr>
        </p:nvSpPr>
        <p:spPr>
          <a:xfrm>
            <a:off x="1447800" y="3048000"/>
            <a:ext cx="10487025" cy="2552700"/>
          </a:xfrm>
        </p:spPr>
        <p:txBody>
          <a:bodyPr>
            <a:noAutofit/>
          </a:bodyPr>
          <a:lstStyle/>
          <a:p>
            <a:pPr marL="0" lvl="0" indent="0" algn="l" rtl="0">
              <a:spcBef>
                <a:spcPct val="20000"/>
              </a:spcBef>
              <a:buNone/>
            </a:pPr>
            <a:r>
              <a:rPr lang="en-US" sz="1600" kern="1200" dirty="0">
                <a:solidFill>
                  <a:prstClr val="black"/>
                </a:solidFill>
                <a:latin typeface="Calibri"/>
              </a:rPr>
              <a:t>.</a:t>
            </a:r>
          </a:p>
          <a:p>
            <a:pPr marL="0" lvl="0" indent="0" algn="l" rtl="0">
              <a:spcBef>
                <a:spcPct val="20000"/>
              </a:spcBef>
              <a:buNone/>
            </a:pPr>
            <a:r>
              <a:rPr lang="en-US" sz="1600" kern="1200" dirty="0">
                <a:solidFill>
                  <a:prstClr val="black"/>
                </a:solidFill>
                <a:latin typeface="Calibri"/>
              </a:rPr>
              <a:t>	</a:t>
            </a:r>
            <a:endParaRPr lang="en-US" sz="2000" dirty="0"/>
          </a:p>
        </p:txBody>
      </p:sp>
      <p:sp>
        <p:nvSpPr>
          <p:cNvPr id="7" name="Text Placeholder 5">
            <a:extLst>
              <a:ext uri="{FF2B5EF4-FFF2-40B4-BE49-F238E27FC236}">
                <a16:creationId xmlns:a16="http://schemas.microsoft.com/office/drawing/2014/main" id="{B49C7CD4-AF80-4257-B609-224368A99D66}"/>
              </a:ext>
            </a:extLst>
          </p:cNvPr>
          <p:cNvSpPr txBox="1">
            <a:spLocks/>
          </p:cNvSpPr>
          <p:nvPr/>
        </p:nvSpPr>
        <p:spPr>
          <a:xfrm>
            <a:off x="457200" y="1905000"/>
            <a:ext cx="11553825" cy="4101230"/>
          </a:xfrm>
          <a:prstGeom prst="rect">
            <a:avLst/>
          </a:prstGeom>
        </p:spPr>
        <p:txBody>
          <a:bodyPr vert="horz" lIns="91440" tIns="45720" rIns="91440" bIns="45720" rtlCol="0">
            <a:noAutofit/>
          </a:bodyPr>
          <a:lstStyle>
            <a:lvl1pPr marL="228600" indent="-228600">
              <a:buFont typeface="Arial" panose="020B0604020202020204" pitchFamily="34" charset="0"/>
              <a:buChar char="•"/>
              <a:defRPr sz="2800">
                <a:solidFill>
                  <a:schemeClr val="tx1">
                    <a:lumMod val="75000"/>
                    <a:lumOff val="25000"/>
                  </a:schemeClr>
                </a:solidFill>
                <a:latin typeface="+mn-lt"/>
                <a:ea typeface="+mn-ea"/>
                <a:cs typeface="+mn-cs"/>
              </a:defRPr>
            </a:lvl1pPr>
            <a:lvl2pPr marL="742950" indent="-285750">
              <a:buFont typeface="Courier New" panose="02070309020205020404" pitchFamily="49" charset="0"/>
              <a:buChar char="o"/>
              <a:defRPr sz="2400">
                <a:solidFill>
                  <a:schemeClr val="tx1">
                    <a:lumMod val="75000"/>
                    <a:lumOff val="25000"/>
                  </a:schemeClr>
                </a:solidFill>
                <a:latin typeface="+mn-lt"/>
                <a:ea typeface="+mn-ea"/>
                <a:cs typeface="+mn-cs"/>
              </a:defRPr>
            </a:lvl2pPr>
            <a:lvl3pPr marL="1200150" indent="-285750">
              <a:buFont typeface="Arial" panose="020B0604020202020204" pitchFamily="34" charset="0"/>
              <a:buChar char="•"/>
              <a:defRPr sz="1800">
                <a:solidFill>
                  <a:schemeClr val="tx1">
                    <a:lumMod val="75000"/>
                    <a:lumOff val="25000"/>
                  </a:schemeClr>
                </a:solidFill>
                <a:latin typeface="+mn-lt"/>
                <a:ea typeface="+mn-ea"/>
                <a:cs typeface="+mn-cs"/>
              </a:defRPr>
            </a:lvl3pPr>
            <a:lvl4pPr marL="1657350" indent="-285750">
              <a:buFont typeface="Arial" panose="020B0604020202020204" pitchFamily="34" charset="0"/>
              <a:buChar char="•"/>
              <a:defRPr sz="1800">
                <a:solidFill>
                  <a:schemeClr val="tx1">
                    <a:lumMod val="75000"/>
                    <a:lumOff val="25000"/>
                  </a:schemeClr>
                </a:solidFill>
                <a:latin typeface="+mn-lt"/>
                <a:ea typeface="+mn-ea"/>
                <a:cs typeface="+mn-cs"/>
              </a:defRPr>
            </a:lvl4pPr>
            <a:lvl5pPr marL="2114550" indent="-285750">
              <a:buFont typeface="Arial" panose="020B0604020202020204" pitchFamily="34" charset="0"/>
              <a:buChar char="•"/>
              <a:defRPr sz="1800">
                <a:solidFill>
                  <a:schemeClr val="tx1">
                    <a:lumMod val="75000"/>
                    <a:lumOff val="25000"/>
                  </a:schemeClr>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1600" b="1" dirty="0">
                <a:solidFill>
                  <a:schemeClr val="tx1">
                    <a:lumMod val="90000"/>
                    <a:lumOff val="10000"/>
                  </a:schemeClr>
                </a:solidFill>
                <a:cs typeface="Calibri" panose="020F0502020204030204" pitchFamily="34" charset="0"/>
              </a:rPr>
              <a:t> </a:t>
            </a:r>
            <a:endParaRPr lang="en-US" sz="1600" dirty="0">
              <a:solidFill>
                <a:schemeClr val="tx1">
                  <a:lumMod val="90000"/>
                  <a:lumOff val="10000"/>
                </a:schemeClr>
              </a:solidFill>
              <a:cs typeface="Calibri" panose="020F0502020204030204" pitchFamily="34" charset="0"/>
            </a:endParaRPr>
          </a:p>
          <a:p>
            <a:pPr marL="0" indent="0">
              <a:buNone/>
            </a:pPr>
            <a:r>
              <a:rPr lang="en-US" sz="3200" b="1" dirty="0">
                <a:solidFill>
                  <a:schemeClr val="tx1">
                    <a:lumMod val="90000"/>
                    <a:lumOff val="10000"/>
                  </a:schemeClr>
                </a:solidFill>
                <a:cs typeface="Calibri" panose="020F0502020204030204" pitchFamily="34" charset="0"/>
              </a:rPr>
              <a:t>Tier 3</a:t>
            </a:r>
            <a:r>
              <a:rPr lang="en-US" sz="3200" dirty="0">
                <a:solidFill>
                  <a:schemeClr val="tx1">
                    <a:lumMod val="90000"/>
                    <a:lumOff val="10000"/>
                  </a:schemeClr>
                </a:solidFill>
                <a:cs typeface="Calibri" panose="020F0502020204030204" pitchFamily="34" charset="0"/>
              </a:rPr>
              <a:t> – Grants of up to $40,000. (Grants must be completed within</a:t>
            </a:r>
            <a:r>
              <a:rPr lang="en-US" sz="3200" b="1" dirty="0">
                <a:solidFill>
                  <a:schemeClr val="tx1">
                    <a:lumMod val="90000"/>
                    <a:lumOff val="10000"/>
                  </a:schemeClr>
                </a:solidFill>
                <a:cs typeface="Calibri" panose="020F0502020204030204" pitchFamily="34" charset="0"/>
              </a:rPr>
              <a:t> 18 months</a:t>
            </a:r>
            <a:r>
              <a:rPr lang="en-US" sz="3200" dirty="0">
                <a:solidFill>
                  <a:schemeClr val="tx1">
                    <a:lumMod val="90000"/>
                    <a:lumOff val="10000"/>
                  </a:schemeClr>
                </a:solidFill>
                <a:cs typeface="Calibri" panose="020F0502020204030204" pitchFamily="34" charset="0"/>
              </a:rPr>
              <a:t>)</a:t>
            </a:r>
          </a:p>
          <a:p>
            <a:pPr lvl="1"/>
            <a:r>
              <a:rPr lang="en-US" sz="3200" dirty="0">
                <a:solidFill>
                  <a:schemeClr val="tx1">
                    <a:lumMod val="90000"/>
                    <a:lumOff val="10000"/>
                  </a:schemeClr>
                </a:solidFill>
                <a:cs typeface="Calibri" panose="020F0502020204030204" pitchFamily="34" charset="0"/>
              </a:rPr>
              <a:t>Nursing Home Transition</a:t>
            </a:r>
          </a:p>
          <a:p>
            <a:pPr lvl="1"/>
            <a:r>
              <a:rPr lang="en-US" sz="3200" dirty="0">
                <a:solidFill>
                  <a:schemeClr val="tx1">
                    <a:lumMod val="90000"/>
                    <a:lumOff val="10000"/>
                  </a:schemeClr>
                </a:solidFill>
                <a:cs typeface="Calibri" panose="020F0502020204030204" pitchFamily="34" charset="0"/>
              </a:rPr>
              <a:t>Racial Equity </a:t>
            </a:r>
          </a:p>
          <a:p>
            <a:pPr lvl="1"/>
            <a:r>
              <a:rPr lang="en-US" sz="3200" dirty="0">
                <a:solidFill>
                  <a:schemeClr val="tx1">
                    <a:lumMod val="90000"/>
                    <a:lumOff val="10000"/>
                  </a:schemeClr>
                </a:solidFill>
                <a:cs typeface="Calibri" panose="020F0502020204030204" pitchFamily="34" charset="0"/>
              </a:rPr>
              <a:t>Rural Underserved and Unserved Populations </a:t>
            </a:r>
          </a:p>
          <a:p>
            <a:pPr marL="457200" lvl="1" indent="0">
              <a:buNone/>
            </a:pPr>
            <a:r>
              <a:rPr lang="en-US" sz="3200" b="1" dirty="0">
                <a:solidFill>
                  <a:schemeClr val="tx1">
                    <a:lumMod val="90000"/>
                    <a:lumOff val="10000"/>
                  </a:schemeClr>
                </a:solidFill>
                <a:cs typeface="Calibri" panose="020F0502020204030204" pitchFamily="34" charset="0"/>
              </a:rPr>
              <a:t> </a:t>
            </a:r>
            <a:endParaRPr lang="en-US" sz="3200" dirty="0">
              <a:solidFill>
                <a:schemeClr val="tx1">
                  <a:lumMod val="90000"/>
                  <a:lumOff val="10000"/>
                </a:schemeClr>
              </a:solidFill>
              <a:cs typeface="Calibri" panose="020F0502020204030204" pitchFamily="34" charset="0"/>
            </a:endParaRPr>
          </a:p>
        </p:txBody>
      </p:sp>
    </p:spTree>
    <p:extLst>
      <p:ext uri="{BB962C8B-B14F-4D97-AF65-F5344CB8AC3E}">
        <p14:creationId xmlns:p14="http://schemas.microsoft.com/office/powerpoint/2010/main" val="192132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000" b="0" dirty="0"/>
              <a:t>Session Overview</a:t>
            </a:r>
          </a:p>
        </p:txBody>
      </p:sp>
      <p:sp>
        <p:nvSpPr>
          <p:cNvPr id="5" name="Text Placeholder 4">
            <a:extLst>
              <a:ext uri="{FF2B5EF4-FFF2-40B4-BE49-F238E27FC236}">
                <a16:creationId xmlns:a16="http://schemas.microsoft.com/office/drawing/2014/main" id="{5DA1A0A5-9D7C-4EF5-9990-FD07F7BE2C24}"/>
              </a:ext>
            </a:extLst>
          </p:cNvPr>
          <p:cNvSpPr>
            <a:spLocks noGrp="1"/>
          </p:cNvSpPr>
          <p:nvPr>
            <p:ph type="body" sz="quarter" idx="10"/>
          </p:nvPr>
        </p:nvSpPr>
        <p:spPr>
          <a:xfrm>
            <a:off x="291441" y="1828800"/>
            <a:ext cx="11290959" cy="4267199"/>
          </a:xfrm>
        </p:spPr>
        <p:txBody>
          <a:bodyPr>
            <a:noAutofit/>
          </a:bodyPr>
          <a:lstStyle/>
          <a:p>
            <a:r>
              <a:rPr lang="en-US" sz="3200" dirty="0">
                <a:solidFill>
                  <a:schemeClr val="tx1">
                    <a:lumMod val="90000"/>
                    <a:lumOff val="10000"/>
                  </a:schemeClr>
                </a:solidFill>
              </a:rPr>
              <a:t>Introduction to the Reeve Foundation’s National Paralysis Resource Center </a:t>
            </a:r>
          </a:p>
          <a:p>
            <a:pPr>
              <a:lnSpc>
                <a:spcPct val="150000"/>
              </a:lnSpc>
            </a:pPr>
            <a:r>
              <a:rPr lang="en-US" sz="3200" dirty="0">
                <a:solidFill>
                  <a:schemeClr val="tx1">
                    <a:lumMod val="90000"/>
                    <a:lumOff val="10000"/>
                  </a:schemeClr>
                </a:solidFill>
              </a:rPr>
              <a:t>Rural Unserved &amp; Underserved Populations Grants Program</a:t>
            </a:r>
          </a:p>
          <a:p>
            <a:pPr>
              <a:lnSpc>
                <a:spcPct val="150000"/>
              </a:lnSpc>
            </a:pPr>
            <a:r>
              <a:rPr lang="en-US" sz="3200" dirty="0">
                <a:solidFill>
                  <a:schemeClr val="tx1">
                    <a:lumMod val="90000"/>
                    <a:lumOff val="10000"/>
                  </a:schemeClr>
                </a:solidFill>
              </a:rPr>
              <a:t>Other Reeve Foundation Grant Opportunities</a:t>
            </a:r>
          </a:p>
          <a:p>
            <a:pPr>
              <a:lnSpc>
                <a:spcPct val="150000"/>
              </a:lnSpc>
            </a:pPr>
            <a:r>
              <a:rPr lang="en-US" sz="3200" dirty="0">
                <a:solidFill>
                  <a:schemeClr val="tx1">
                    <a:lumMod val="90000"/>
                    <a:lumOff val="10000"/>
                  </a:schemeClr>
                </a:solidFill>
              </a:rPr>
              <a:t>Questions</a:t>
            </a:r>
          </a:p>
          <a:p>
            <a:pPr marL="0" lvl="0" indent="0">
              <a:buNone/>
            </a:pPr>
            <a:endParaRPr lang="en-US" sz="1800" dirty="0">
              <a:solidFill>
                <a:schemeClr val="tx1">
                  <a:lumMod val="90000"/>
                  <a:lumOff val="10000"/>
                </a:schemeClr>
              </a:solidFill>
            </a:endParaRPr>
          </a:p>
        </p:txBody>
      </p:sp>
    </p:spTree>
    <p:extLst>
      <p:ext uri="{BB962C8B-B14F-4D97-AF65-F5344CB8AC3E}">
        <p14:creationId xmlns:p14="http://schemas.microsoft.com/office/powerpoint/2010/main" val="2020892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9614560" cy="1081799"/>
          </a:xfrm>
        </p:spPr>
        <p:txBody>
          <a:bodyPr/>
          <a:lstStyle/>
          <a:p>
            <a:r>
              <a:rPr lang="en-US" sz="4000" b="0" dirty="0"/>
              <a:t>Priority Impact Tier 4</a:t>
            </a:r>
          </a:p>
        </p:txBody>
      </p:sp>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10"/>
          </p:nvPr>
        </p:nvSpPr>
        <p:spPr>
          <a:xfrm>
            <a:off x="1447800" y="3048000"/>
            <a:ext cx="10487025" cy="2552700"/>
          </a:xfrm>
        </p:spPr>
        <p:txBody>
          <a:bodyPr>
            <a:noAutofit/>
          </a:bodyPr>
          <a:lstStyle/>
          <a:p>
            <a:pPr marL="0" lvl="0" indent="0" algn="l" rtl="0">
              <a:spcBef>
                <a:spcPct val="20000"/>
              </a:spcBef>
              <a:buNone/>
            </a:pPr>
            <a:r>
              <a:rPr lang="en-US" sz="1600" kern="1200" dirty="0">
                <a:solidFill>
                  <a:prstClr val="black"/>
                </a:solidFill>
                <a:latin typeface="Calibri"/>
              </a:rPr>
              <a:t>.</a:t>
            </a:r>
          </a:p>
          <a:p>
            <a:pPr marL="0" lvl="0" indent="0" algn="l" rtl="0">
              <a:spcBef>
                <a:spcPct val="20000"/>
              </a:spcBef>
              <a:buNone/>
            </a:pPr>
            <a:r>
              <a:rPr lang="en-US" sz="1600" kern="1200" dirty="0">
                <a:solidFill>
                  <a:prstClr val="black"/>
                </a:solidFill>
                <a:latin typeface="Calibri"/>
              </a:rPr>
              <a:t>	</a:t>
            </a:r>
            <a:endParaRPr lang="en-US" sz="2000" dirty="0"/>
          </a:p>
        </p:txBody>
      </p:sp>
      <p:sp>
        <p:nvSpPr>
          <p:cNvPr id="7" name="Text Placeholder 5">
            <a:extLst>
              <a:ext uri="{FF2B5EF4-FFF2-40B4-BE49-F238E27FC236}">
                <a16:creationId xmlns:a16="http://schemas.microsoft.com/office/drawing/2014/main" id="{B49C7CD4-AF80-4257-B609-224368A99D66}"/>
              </a:ext>
            </a:extLst>
          </p:cNvPr>
          <p:cNvSpPr txBox="1">
            <a:spLocks/>
          </p:cNvSpPr>
          <p:nvPr/>
        </p:nvSpPr>
        <p:spPr>
          <a:xfrm>
            <a:off x="457200" y="1905000"/>
            <a:ext cx="11553825" cy="4101230"/>
          </a:xfrm>
          <a:prstGeom prst="rect">
            <a:avLst/>
          </a:prstGeom>
        </p:spPr>
        <p:txBody>
          <a:bodyPr vert="horz" lIns="91440" tIns="45720" rIns="91440" bIns="45720" rtlCol="0">
            <a:noAutofit/>
          </a:bodyPr>
          <a:lstStyle>
            <a:lvl1pPr marL="228600" indent="-228600">
              <a:buFont typeface="Arial" panose="020B0604020202020204" pitchFamily="34" charset="0"/>
              <a:buChar char="•"/>
              <a:defRPr sz="2800">
                <a:solidFill>
                  <a:schemeClr val="tx1">
                    <a:lumMod val="75000"/>
                    <a:lumOff val="25000"/>
                  </a:schemeClr>
                </a:solidFill>
                <a:latin typeface="+mn-lt"/>
                <a:ea typeface="+mn-ea"/>
                <a:cs typeface="+mn-cs"/>
              </a:defRPr>
            </a:lvl1pPr>
            <a:lvl2pPr marL="742950" indent="-285750">
              <a:buFont typeface="Courier New" panose="02070309020205020404" pitchFamily="49" charset="0"/>
              <a:buChar char="o"/>
              <a:defRPr sz="2400">
                <a:solidFill>
                  <a:schemeClr val="tx1">
                    <a:lumMod val="75000"/>
                    <a:lumOff val="25000"/>
                  </a:schemeClr>
                </a:solidFill>
                <a:latin typeface="+mn-lt"/>
                <a:ea typeface="+mn-ea"/>
                <a:cs typeface="+mn-cs"/>
              </a:defRPr>
            </a:lvl2pPr>
            <a:lvl3pPr marL="1200150" indent="-285750">
              <a:buFont typeface="Arial" panose="020B0604020202020204" pitchFamily="34" charset="0"/>
              <a:buChar char="•"/>
              <a:defRPr sz="1800">
                <a:solidFill>
                  <a:schemeClr val="tx1">
                    <a:lumMod val="75000"/>
                    <a:lumOff val="25000"/>
                  </a:schemeClr>
                </a:solidFill>
                <a:latin typeface="+mn-lt"/>
                <a:ea typeface="+mn-ea"/>
                <a:cs typeface="+mn-cs"/>
              </a:defRPr>
            </a:lvl3pPr>
            <a:lvl4pPr marL="1657350" indent="-285750">
              <a:buFont typeface="Arial" panose="020B0604020202020204" pitchFamily="34" charset="0"/>
              <a:buChar char="•"/>
              <a:defRPr sz="1800">
                <a:solidFill>
                  <a:schemeClr val="tx1">
                    <a:lumMod val="75000"/>
                    <a:lumOff val="25000"/>
                  </a:schemeClr>
                </a:solidFill>
                <a:latin typeface="+mn-lt"/>
                <a:ea typeface="+mn-ea"/>
                <a:cs typeface="+mn-cs"/>
              </a:defRPr>
            </a:lvl4pPr>
            <a:lvl5pPr marL="2114550" indent="-285750">
              <a:buFont typeface="Arial" panose="020B0604020202020204" pitchFamily="34" charset="0"/>
              <a:buChar char="•"/>
              <a:defRPr sz="1800">
                <a:solidFill>
                  <a:schemeClr val="tx1">
                    <a:lumMod val="75000"/>
                    <a:lumOff val="25000"/>
                  </a:schemeClr>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lvl="1" indent="0">
              <a:buNone/>
            </a:pPr>
            <a:r>
              <a:rPr lang="en-US" sz="1600" b="1" dirty="0">
                <a:solidFill>
                  <a:schemeClr val="tx1">
                    <a:lumMod val="90000"/>
                    <a:lumOff val="10000"/>
                  </a:schemeClr>
                </a:solidFill>
                <a:cs typeface="Calibri" panose="020F0502020204030204" pitchFamily="34" charset="0"/>
              </a:rPr>
              <a:t> </a:t>
            </a:r>
            <a:endParaRPr lang="en-US" sz="1600" dirty="0">
              <a:solidFill>
                <a:schemeClr val="tx1">
                  <a:lumMod val="90000"/>
                  <a:lumOff val="10000"/>
                </a:schemeClr>
              </a:solidFill>
              <a:cs typeface="Calibri" panose="020F0502020204030204" pitchFamily="34" charset="0"/>
            </a:endParaRPr>
          </a:p>
          <a:p>
            <a:pPr marL="0" indent="0">
              <a:buNone/>
            </a:pPr>
            <a:r>
              <a:rPr lang="en-US" sz="3200" b="1" dirty="0">
                <a:solidFill>
                  <a:schemeClr val="tx1">
                    <a:lumMod val="90000"/>
                    <a:lumOff val="10000"/>
                  </a:schemeClr>
                </a:solidFill>
                <a:cs typeface="Calibri" panose="020F0502020204030204" pitchFamily="34" charset="0"/>
              </a:rPr>
              <a:t>Tier 4</a:t>
            </a:r>
            <a:r>
              <a:rPr lang="en-US" sz="3200" dirty="0">
                <a:solidFill>
                  <a:schemeClr val="tx1">
                    <a:lumMod val="90000"/>
                    <a:lumOff val="10000"/>
                  </a:schemeClr>
                </a:solidFill>
                <a:cs typeface="Calibri" panose="020F0502020204030204" pitchFamily="34" charset="0"/>
              </a:rPr>
              <a:t> – Grants of up to $50,000. (Grants must be completed within</a:t>
            </a:r>
            <a:r>
              <a:rPr lang="en-US" sz="3200" b="1" dirty="0">
                <a:solidFill>
                  <a:schemeClr val="tx1">
                    <a:lumMod val="90000"/>
                    <a:lumOff val="10000"/>
                  </a:schemeClr>
                </a:solidFill>
                <a:cs typeface="Calibri" panose="020F0502020204030204" pitchFamily="34" charset="0"/>
              </a:rPr>
              <a:t> 24 months)</a:t>
            </a:r>
            <a:endParaRPr lang="en-US" sz="3200" dirty="0">
              <a:solidFill>
                <a:schemeClr val="tx1">
                  <a:lumMod val="90000"/>
                  <a:lumOff val="10000"/>
                </a:schemeClr>
              </a:solidFill>
              <a:cs typeface="Calibri" panose="020F0502020204030204" pitchFamily="34" charset="0"/>
            </a:endParaRPr>
          </a:p>
          <a:p>
            <a:pPr lvl="1"/>
            <a:r>
              <a:rPr lang="en-US" sz="3200" dirty="0">
                <a:solidFill>
                  <a:schemeClr val="tx1">
                    <a:lumMod val="90000"/>
                    <a:lumOff val="10000"/>
                  </a:schemeClr>
                </a:solidFill>
                <a:cs typeface="Calibri" panose="020F0502020204030204" pitchFamily="34" charset="0"/>
              </a:rPr>
              <a:t>Employment</a:t>
            </a:r>
          </a:p>
        </p:txBody>
      </p:sp>
    </p:spTree>
    <p:extLst>
      <p:ext uri="{BB962C8B-B14F-4D97-AF65-F5344CB8AC3E}">
        <p14:creationId xmlns:p14="http://schemas.microsoft.com/office/powerpoint/2010/main" val="899202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000" b="0" dirty="0"/>
              <a:t>Feedback</a:t>
            </a:r>
          </a:p>
        </p:txBody>
      </p:sp>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0"/>
          </p:nvPr>
        </p:nvSpPr>
        <p:spPr>
          <a:xfrm>
            <a:off x="291441" y="2028825"/>
            <a:ext cx="11595759" cy="3657600"/>
          </a:xfrm>
        </p:spPr>
        <p:txBody>
          <a:bodyPr>
            <a:normAutofit/>
          </a:bodyPr>
          <a:lstStyle/>
          <a:p>
            <a:pPr marL="0" indent="0">
              <a:buNone/>
            </a:pPr>
            <a:r>
              <a:rPr lang="en-US" sz="3200" dirty="0"/>
              <a:t>In adherence with federal OMB requirements </a:t>
            </a:r>
            <a:r>
              <a:rPr lang="en-US" sz="3200" b="1" i="1" dirty="0"/>
              <a:t>we are unable to comment on denied applications or provide programmatic direction</a:t>
            </a:r>
            <a:r>
              <a:rPr lang="en-US" sz="3200" i="1" dirty="0"/>
              <a:t> </a:t>
            </a:r>
            <a:r>
              <a:rPr lang="en-US" sz="3200" dirty="0"/>
              <a:t>to organizations applying for Quality of Life grants, as giving feedback/direction would be providing unfair advantage over other applicants.</a:t>
            </a:r>
          </a:p>
          <a:p>
            <a:pPr marL="0" indent="0">
              <a:buNone/>
            </a:pPr>
            <a:endParaRPr lang="en-US" sz="3200" dirty="0"/>
          </a:p>
          <a:p>
            <a:pPr marL="0" indent="0">
              <a:buNone/>
            </a:pPr>
            <a:endParaRPr lang="en-US" sz="2000" dirty="0"/>
          </a:p>
        </p:txBody>
      </p:sp>
    </p:spTree>
    <p:extLst>
      <p:ext uri="{BB962C8B-B14F-4D97-AF65-F5344CB8AC3E}">
        <p14:creationId xmlns:p14="http://schemas.microsoft.com/office/powerpoint/2010/main" val="2631131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B03C3-61F1-CCA8-3273-B3C56B8349D3}"/>
              </a:ext>
            </a:extLst>
          </p:cNvPr>
          <p:cNvSpPr>
            <a:spLocks noGrp="1"/>
          </p:cNvSpPr>
          <p:nvPr>
            <p:ph type="title"/>
          </p:nvPr>
        </p:nvSpPr>
        <p:spPr>
          <a:xfrm>
            <a:off x="1392902" y="-1143000"/>
            <a:ext cx="9605818" cy="438542"/>
          </a:xfrm>
        </p:spPr>
        <p:txBody>
          <a:bodyPr/>
          <a:lstStyle/>
          <a:p>
            <a:r>
              <a:rPr lang="en-US" dirty="0"/>
              <a:t>Thank You</a:t>
            </a:r>
          </a:p>
        </p:txBody>
      </p:sp>
      <p:sp>
        <p:nvSpPr>
          <p:cNvPr id="5" name="Rectangle 4"/>
          <p:cNvSpPr/>
          <p:nvPr/>
        </p:nvSpPr>
        <p:spPr>
          <a:xfrm>
            <a:off x="291441" y="1910924"/>
            <a:ext cx="6096000" cy="3036152"/>
          </a:xfrm>
          <a:prstGeom prst="rect">
            <a:avLst/>
          </a:prstGeom>
        </p:spPr>
        <p:txBody>
          <a:bodyPr>
            <a:spAutoFit/>
          </a:bodyPr>
          <a:lstStyle/>
          <a:p>
            <a:pPr>
              <a:lnSpc>
                <a:spcPts val="6000"/>
              </a:lnSpc>
            </a:pPr>
            <a:r>
              <a:rPr lang="en-US" sz="7200" dirty="0">
                <a:solidFill>
                  <a:schemeClr val="bg1"/>
                </a:solidFill>
                <a:latin typeface="+mj-lt"/>
                <a:ea typeface="Trajan Pro" charset="0"/>
                <a:cs typeface="Arial" panose="020B0604020202020204" pitchFamily="34" charset="0"/>
              </a:rPr>
              <a:t>Thank You</a:t>
            </a:r>
          </a:p>
          <a:p>
            <a:endParaRPr lang="en-US" sz="2000" dirty="0">
              <a:solidFill>
                <a:schemeClr val="bg1"/>
              </a:solidFill>
              <a:latin typeface="+mj-lt"/>
            </a:endParaRPr>
          </a:p>
          <a:p>
            <a:endParaRPr lang="en-US" sz="2000" dirty="0">
              <a:solidFill>
                <a:schemeClr val="bg1"/>
              </a:solidFill>
              <a:latin typeface="+mj-lt"/>
            </a:endParaRPr>
          </a:p>
          <a:p>
            <a:r>
              <a:rPr lang="en-US" sz="2000" dirty="0">
                <a:solidFill>
                  <a:schemeClr val="bg1"/>
                </a:solidFill>
                <a:latin typeface="+mj-lt"/>
              </a:rPr>
              <a:t>Mark Bogosian</a:t>
            </a:r>
          </a:p>
          <a:p>
            <a:r>
              <a:rPr lang="en-US" sz="2000" dirty="0">
                <a:solidFill>
                  <a:schemeClr val="bg1"/>
                </a:solidFill>
                <a:latin typeface="+mj-lt"/>
              </a:rPr>
              <a:t>Director, Quality of Life Grants Program</a:t>
            </a:r>
            <a:endParaRPr lang="is-IS" sz="2000" dirty="0">
              <a:solidFill>
                <a:schemeClr val="bg1"/>
              </a:solidFill>
              <a:highlight>
                <a:srgbClr val="FFFF00"/>
              </a:highlight>
              <a:latin typeface="+mj-lt"/>
            </a:endParaRPr>
          </a:p>
          <a:p>
            <a:r>
              <a:rPr lang="en-US" sz="2000" dirty="0">
                <a:solidFill>
                  <a:schemeClr val="bg1"/>
                </a:solidFill>
                <a:latin typeface="+mj-lt"/>
              </a:rPr>
              <a:t>www.ChristopherReeve.org</a:t>
            </a:r>
          </a:p>
          <a:p>
            <a:pPr>
              <a:lnSpc>
                <a:spcPts val="6000"/>
              </a:lnSpc>
            </a:pPr>
            <a:endParaRPr lang="en-US" sz="2000" dirty="0">
              <a:solidFill>
                <a:schemeClr val="bg1"/>
              </a:solidFill>
              <a:latin typeface="+mj-lt"/>
              <a:ea typeface="Trajan Pro" charset="0"/>
              <a:cs typeface="Arial" panose="020B0604020202020204" pitchFamily="34" charset="0"/>
            </a:endParaRPr>
          </a:p>
        </p:txBody>
      </p:sp>
      <p:grpSp>
        <p:nvGrpSpPr>
          <p:cNvPr id="6" name="Group 5" descr="Social media logos. From left to right: Facebook. Instagram. Twitter. YouTube. LinkedIn.">
            <a:extLst>
              <a:ext uri="{FF2B5EF4-FFF2-40B4-BE49-F238E27FC236}">
                <a16:creationId xmlns:a16="http://schemas.microsoft.com/office/drawing/2014/main" id="{35DEB938-1176-4754-B79F-426F44BB9CBC}"/>
              </a:ext>
            </a:extLst>
          </p:cNvPr>
          <p:cNvGrpSpPr/>
          <p:nvPr/>
        </p:nvGrpSpPr>
        <p:grpSpPr>
          <a:xfrm>
            <a:off x="387987" y="5508950"/>
            <a:ext cx="1725277" cy="265011"/>
            <a:chOff x="3595425" y="4165797"/>
            <a:chExt cx="7143520" cy="1097280"/>
          </a:xfrm>
        </p:grpSpPr>
        <p:pic>
          <p:nvPicPr>
            <p:cNvPr id="7" name="Picture 6">
              <a:extLst>
                <a:ext uri="{FF2B5EF4-FFF2-40B4-BE49-F238E27FC236}">
                  <a16:creationId xmlns:a16="http://schemas.microsoft.com/office/drawing/2014/main" id="{A00DAE74-7F84-4ADB-BD40-1E6292591C8A}"/>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635694" y="4166516"/>
              <a:ext cx="1095842" cy="1095843"/>
            </a:xfrm>
            <a:prstGeom prst="rect">
              <a:avLst/>
            </a:prstGeom>
          </p:spPr>
        </p:pic>
        <p:pic>
          <p:nvPicPr>
            <p:cNvPr id="8" name="Picture 7">
              <a:extLst>
                <a:ext uri="{FF2B5EF4-FFF2-40B4-BE49-F238E27FC236}">
                  <a16:creationId xmlns:a16="http://schemas.microsoft.com/office/drawing/2014/main" id="{5C8C1E92-8D11-473E-A5F5-6438A5333F9B}"/>
                </a:ext>
                <a:ext uri="{C183D7F6-B498-43B3-948B-1728B52AA6E4}">
                  <adec:decorative xmlns:adec="http://schemas.microsoft.com/office/drawing/2017/decorative" val="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l="35325" t="24073" r="36121" b="21588"/>
            <a:stretch/>
          </p:blipFill>
          <p:spPr>
            <a:xfrm>
              <a:off x="3595425" y="4166516"/>
              <a:ext cx="575817" cy="1095843"/>
            </a:xfrm>
            <a:prstGeom prst="rect">
              <a:avLst/>
            </a:prstGeom>
          </p:spPr>
        </p:pic>
        <p:pic>
          <p:nvPicPr>
            <p:cNvPr id="10" name="Picture 9">
              <a:extLst>
                <a:ext uri="{FF2B5EF4-FFF2-40B4-BE49-F238E27FC236}">
                  <a16:creationId xmlns:a16="http://schemas.microsoft.com/office/drawing/2014/main" id="{ABEBAAB9-14D7-43EE-BA6A-2A77B393F210}"/>
                </a:ext>
                <a:ext uri="{C183D7F6-B498-43B3-948B-1728B52AA6E4}">
                  <adec:decorative xmlns:adec="http://schemas.microsoft.com/office/drawing/2017/decorative" val="1"/>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195988" y="4166516"/>
              <a:ext cx="1095842" cy="1095843"/>
            </a:xfrm>
            <a:prstGeom prst="rect">
              <a:avLst/>
            </a:prstGeom>
          </p:spPr>
        </p:pic>
        <p:pic>
          <p:nvPicPr>
            <p:cNvPr id="11" name="Picture 10">
              <a:extLst>
                <a:ext uri="{FF2B5EF4-FFF2-40B4-BE49-F238E27FC236}">
                  <a16:creationId xmlns:a16="http://schemas.microsoft.com/office/drawing/2014/main" id="{D5D34FEA-8F73-4C70-BC4F-EBF7DFE5E4ED}"/>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56282" y="4166516"/>
              <a:ext cx="1423177" cy="1095843"/>
            </a:xfrm>
            <a:prstGeom prst="rect">
              <a:avLst/>
            </a:prstGeom>
          </p:spPr>
        </p:pic>
        <p:pic>
          <p:nvPicPr>
            <p:cNvPr id="13" name="Picture 12">
              <a:extLst>
                <a:ext uri="{FF2B5EF4-FFF2-40B4-BE49-F238E27FC236}">
                  <a16:creationId xmlns:a16="http://schemas.microsoft.com/office/drawing/2014/main" id="{905D7432-1B66-42BD-B750-DE719C2A11E3}"/>
                </a:ext>
                <a:ext uri="{C183D7F6-B498-43B3-948B-1728B52AA6E4}">
                  <adec:decorative xmlns:adec="http://schemas.microsoft.com/office/drawing/2017/decorative" val="1"/>
                </a:ext>
              </a:extLst>
            </p:cNvPr>
            <p:cNvPicPr>
              <a:picLocks noChangeAspect="1"/>
            </p:cNvPicPr>
            <p:nvPr/>
          </p:nvPicPr>
          <p:blipFill rotWithShape="1">
            <a:blip r:embed="rId10"/>
            <a:srcRect l="72889"/>
            <a:stretch/>
          </p:blipFill>
          <p:spPr>
            <a:xfrm>
              <a:off x="9643909" y="4165797"/>
              <a:ext cx="1095036" cy="1097280"/>
            </a:xfrm>
            <a:prstGeom prst="rect">
              <a:avLst/>
            </a:prstGeom>
          </p:spPr>
        </p:pic>
      </p:grpSp>
      <p:pic>
        <p:nvPicPr>
          <p:cNvPr id="9" name="Picture 8" descr="Christopher &amp; Dana Reeve Foundation logo in whit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05164" y="6028059"/>
            <a:ext cx="2090924" cy="653414"/>
          </a:xfrm>
          <a:prstGeom prst="rect">
            <a:avLst/>
          </a:prstGeom>
        </p:spPr>
      </p:pic>
    </p:spTree>
    <p:extLst>
      <p:ext uri="{BB962C8B-B14F-4D97-AF65-F5344CB8AC3E}">
        <p14:creationId xmlns:p14="http://schemas.microsoft.com/office/powerpoint/2010/main" val="44889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F4920A-FAAA-F8F0-9BFF-E3B8E36A021D}"/>
              </a:ext>
            </a:extLst>
          </p:cNvPr>
          <p:cNvSpPr>
            <a:spLocks noGrp="1"/>
          </p:cNvSpPr>
          <p:nvPr>
            <p:ph type="title" idx="4294967295"/>
          </p:nvPr>
        </p:nvSpPr>
        <p:spPr>
          <a:xfrm>
            <a:off x="2105891" y="-1044761"/>
            <a:ext cx="9605818" cy="438542"/>
          </a:xfrm>
        </p:spPr>
        <p:txBody>
          <a:bodyPr/>
          <a:lstStyle/>
          <a:p>
            <a:r>
              <a:rPr lang="en-US" dirty="0"/>
              <a:t>Quote by Christopher</a:t>
            </a:r>
            <a:r>
              <a:rPr lang="en-US" baseline="0" dirty="0"/>
              <a:t> Reeve</a:t>
            </a:r>
            <a:endParaRPr lang="en-US" dirty="0"/>
          </a:p>
        </p:txBody>
      </p:sp>
      <p:sp>
        <p:nvSpPr>
          <p:cNvPr id="8" name="TextBox 7">
            <a:extLst>
              <a:ext uri="{FF2B5EF4-FFF2-40B4-BE49-F238E27FC236}">
                <a16:creationId xmlns:a16="http://schemas.microsoft.com/office/drawing/2014/main" id="{1AA458BE-216E-4318-B9E3-12986E76CF86}"/>
              </a:ext>
            </a:extLst>
          </p:cNvPr>
          <p:cNvSpPr txBox="1"/>
          <p:nvPr/>
        </p:nvSpPr>
        <p:spPr>
          <a:xfrm>
            <a:off x="-13752" y="6636913"/>
            <a:ext cx="2517036"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latin typeface="Arial" panose="020B0604020202020204" pitchFamily="34" charset="0"/>
                <a:cs typeface="Arial" panose="020B0604020202020204" pitchFamily="34" charset="0"/>
              </a:rPr>
              <a:t>photo credit: Timothy Greenfield-Sanders</a:t>
            </a:r>
          </a:p>
        </p:txBody>
      </p:sp>
      <p:sp>
        <p:nvSpPr>
          <p:cNvPr id="4" name="Rectangle 3">
            <a:extLst>
              <a:ext uri="{FF2B5EF4-FFF2-40B4-BE49-F238E27FC236}">
                <a16:creationId xmlns:a16="http://schemas.microsoft.com/office/drawing/2014/main" id="{214D1358-F393-4854-AC4D-70A7F80340E1}"/>
              </a:ext>
              <a:ext uri="{C183D7F6-B498-43B3-948B-1728B52AA6E4}">
                <adec:decorative xmlns:adec="http://schemas.microsoft.com/office/drawing/2017/decorative" val="1"/>
              </a:ext>
            </a:extLst>
          </p:cNvPr>
          <p:cNvSpPr/>
          <p:nvPr/>
        </p:nvSpPr>
        <p:spPr>
          <a:xfrm>
            <a:off x="0" y="-34837"/>
            <a:ext cx="7391400" cy="6905377"/>
          </a:xfrm>
          <a:prstGeom prst="rect">
            <a:avLst/>
          </a:prstGeom>
          <a:solidFill>
            <a:srgbClr val="05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48152B-1450-4A55-B5BA-AC2DE9A94270}"/>
              </a:ext>
            </a:extLst>
          </p:cNvPr>
          <p:cNvSpPr/>
          <p:nvPr/>
        </p:nvSpPr>
        <p:spPr>
          <a:xfrm>
            <a:off x="393700" y="1752600"/>
            <a:ext cx="6515100" cy="4278094"/>
          </a:xfrm>
          <a:prstGeom prst="rect">
            <a:avLst/>
          </a:prstGeom>
        </p:spPr>
        <p:txBody>
          <a:bodyPr wrap="square">
            <a:spAutoFit/>
          </a:bodyPr>
          <a:lstStyle/>
          <a:p>
            <a:pPr algn="r"/>
            <a:r>
              <a:rPr lang="en-US" sz="4000" dirty="0">
                <a:solidFill>
                  <a:schemeClr val="bg1"/>
                </a:solidFill>
                <a:latin typeface="arial" panose="020B0604020202020204" pitchFamily="34" charset="0"/>
              </a:rPr>
              <a:t>A </a:t>
            </a:r>
            <a:r>
              <a:rPr lang="en-US" sz="4000" b="1" dirty="0">
                <a:solidFill>
                  <a:schemeClr val="bg1"/>
                </a:solidFill>
                <a:latin typeface="arial" panose="020B0604020202020204" pitchFamily="34" charset="0"/>
              </a:rPr>
              <a:t>hero</a:t>
            </a:r>
            <a:r>
              <a:rPr lang="en-US" sz="4000" dirty="0">
                <a:solidFill>
                  <a:schemeClr val="bg1"/>
                </a:solidFill>
                <a:latin typeface="arial" panose="020B0604020202020204" pitchFamily="34" charset="0"/>
              </a:rPr>
              <a:t> is an ordinary individual who finds the strength to persevere and endure in spite of overwhelming obstacles.” </a:t>
            </a:r>
          </a:p>
          <a:p>
            <a:pPr algn="r"/>
            <a:endParaRPr lang="en-US" sz="3200" dirty="0">
              <a:solidFill>
                <a:schemeClr val="bg1"/>
              </a:solidFill>
              <a:latin typeface="arial" panose="020B0604020202020204" pitchFamily="34" charset="0"/>
            </a:endParaRPr>
          </a:p>
          <a:p>
            <a:pPr algn="r"/>
            <a:r>
              <a:rPr lang="en-US" sz="3200" dirty="0">
                <a:solidFill>
                  <a:schemeClr val="bg1"/>
                </a:solidFill>
                <a:latin typeface="arial" panose="020B0604020202020204" pitchFamily="34" charset="0"/>
              </a:rPr>
              <a:t>– Christopher Reeve</a:t>
            </a:r>
            <a:endParaRPr lang="en-US" sz="3200" dirty="0">
              <a:solidFill>
                <a:schemeClr val="bg1"/>
              </a:solidFill>
            </a:endParaRPr>
          </a:p>
        </p:txBody>
      </p:sp>
      <p:pic>
        <p:nvPicPr>
          <p:cNvPr id="7" name="Graphic 6">
            <a:extLst>
              <a:ext uri="{FF2B5EF4-FFF2-40B4-BE49-F238E27FC236}">
                <a16:creationId xmlns:a16="http://schemas.microsoft.com/office/drawing/2014/main" id="{EEC04823-B398-477F-BF62-2A5376D820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3700" y="1130300"/>
            <a:ext cx="1244600" cy="1244600"/>
          </a:xfrm>
          <a:prstGeom prst="rect">
            <a:avLst/>
          </a:prstGeom>
        </p:spPr>
      </p:pic>
      <p:cxnSp>
        <p:nvCxnSpPr>
          <p:cNvPr id="5" name="Straight Connector 4">
            <a:extLst>
              <a:ext uri="{FF2B5EF4-FFF2-40B4-BE49-F238E27FC236}">
                <a16:creationId xmlns:a16="http://schemas.microsoft.com/office/drawing/2014/main" id="{EF231126-F348-420C-AEC4-37E3DE5A340D}"/>
              </a:ext>
              <a:ext uri="{C183D7F6-B498-43B3-948B-1728B52AA6E4}">
                <adec:decorative xmlns:adec="http://schemas.microsoft.com/office/drawing/2017/decorative" val="1"/>
              </a:ext>
            </a:extLst>
          </p:cNvPr>
          <p:cNvCxnSpPr/>
          <p:nvPr/>
        </p:nvCxnSpPr>
        <p:spPr>
          <a:xfrm>
            <a:off x="2832100" y="1333500"/>
            <a:ext cx="4076700" cy="0"/>
          </a:xfrm>
          <a:prstGeom prst="line">
            <a:avLst/>
          </a:prstGeom>
          <a:ln w="63500">
            <a:solidFill>
              <a:srgbClr val="FF233A"/>
            </a:solidFill>
          </a:ln>
        </p:spPr>
        <p:style>
          <a:lnRef idx="1">
            <a:schemeClr val="accent1"/>
          </a:lnRef>
          <a:fillRef idx="0">
            <a:schemeClr val="accent1"/>
          </a:fillRef>
          <a:effectRef idx="0">
            <a:schemeClr val="accent1"/>
          </a:effectRef>
          <a:fontRef idx="minor">
            <a:schemeClr val="tx1"/>
          </a:fontRef>
        </p:style>
      </p:cxnSp>
      <p:pic>
        <p:nvPicPr>
          <p:cNvPr id="3" name="Picture 2" descr="The late actor and activist Christopher Reeve is pictured with his quote: “A hero is an ordinary individual who finds the strength to persevere and endure in spite of overwhelming obstacles.” ">
            <a:extLst>
              <a:ext uri="{FF2B5EF4-FFF2-40B4-BE49-F238E27FC236}">
                <a16:creationId xmlns:a16="http://schemas.microsoft.com/office/drawing/2014/main" id="{400A3668-633F-4DBC-A363-C3B77547965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91400" y="0"/>
            <a:ext cx="4800600" cy="6870540"/>
          </a:xfrm>
          <a:prstGeom prst="rect">
            <a:avLst/>
          </a:prstGeom>
        </p:spPr>
      </p:pic>
      <p:sp>
        <p:nvSpPr>
          <p:cNvPr id="2" name="Slide Number Placeholder 1">
            <a:extLst>
              <a:ext uri="{FF2B5EF4-FFF2-40B4-BE49-F238E27FC236}">
                <a16:creationId xmlns:a16="http://schemas.microsoft.com/office/drawing/2014/main" id="{E16485D1-07C9-486C-9E5E-3ADFAB9991F6}"/>
              </a:ext>
              <a:ext uri="{C183D7F6-B498-43B3-948B-1728B52AA6E4}">
                <adec:decorative xmlns:adec="http://schemas.microsoft.com/office/drawing/2017/decorative" val="1"/>
              </a:ext>
            </a:extLst>
          </p:cNvPr>
          <p:cNvSpPr>
            <a:spLocks noGrp="1"/>
          </p:cNvSpPr>
          <p:nvPr>
            <p:ph type="sldNum" idx="12"/>
          </p:nvPr>
        </p:nvSpPr>
        <p:spPr>
          <a:xfrm>
            <a:off x="12879672" y="7351395"/>
            <a:ext cx="247049" cy="235354"/>
          </a:xfrm>
        </p:spPr>
        <p:txBody>
          <a:bodyPr/>
          <a:lstStyle/>
          <a:p>
            <a:pPr defTabSz="1219233"/>
            <a:fld id="{00000000-1234-1234-1234-123412341234}" type="slidenum">
              <a:rPr lang="en-US" smtClean="0"/>
              <a:pPr defTabSz="1219233"/>
              <a:t>4</a:t>
            </a:fld>
            <a:endParaRPr lang="en-US"/>
          </a:p>
        </p:txBody>
      </p:sp>
    </p:spTree>
    <p:extLst>
      <p:ext uri="{BB962C8B-B14F-4D97-AF65-F5344CB8AC3E}">
        <p14:creationId xmlns:p14="http://schemas.microsoft.com/office/powerpoint/2010/main" val="146683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10224160" cy="1081799"/>
          </a:xfrm>
        </p:spPr>
        <p:txBody>
          <a:bodyPr/>
          <a:lstStyle/>
          <a:p>
            <a:r>
              <a:rPr lang="en-US" sz="4000" b="0" dirty="0"/>
              <a:t>Introduction to the Reeve Foundation</a:t>
            </a:r>
          </a:p>
        </p:txBody>
      </p:sp>
      <p:sp>
        <p:nvSpPr>
          <p:cNvPr id="5" name="Text Placeholder 4">
            <a:extLst>
              <a:ext uri="{FF2B5EF4-FFF2-40B4-BE49-F238E27FC236}">
                <a16:creationId xmlns:a16="http://schemas.microsoft.com/office/drawing/2014/main" id="{5DA1A0A5-9D7C-4EF5-9990-FD07F7BE2C24}"/>
              </a:ext>
            </a:extLst>
          </p:cNvPr>
          <p:cNvSpPr>
            <a:spLocks noGrp="1"/>
          </p:cNvSpPr>
          <p:nvPr>
            <p:ph type="body" sz="quarter" idx="10"/>
          </p:nvPr>
        </p:nvSpPr>
        <p:spPr>
          <a:xfrm>
            <a:off x="1676400" y="2666999"/>
            <a:ext cx="9067800" cy="3019425"/>
          </a:xfrm>
        </p:spPr>
        <p:txBody>
          <a:bodyPr>
            <a:noAutofit/>
          </a:bodyPr>
          <a:lstStyle/>
          <a:p>
            <a:pPr marL="0" indent="0">
              <a:buNone/>
            </a:pPr>
            <a:r>
              <a:rPr lang="en-US" b="1" dirty="0">
                <a:solidFill>
                  <a:schemeClr val="tx1">
                    <a:lumMod val="90000"/>
                    <a:lumOff val="10000"/>
                  </a:schemeClr>
                </a:solidFill>
              </a:rPr>
              <a:t>Dual Mission: Today’s Care. Tomorrow’s Cure</a:t>
            </a:r>
          </a:p>
          <a:p>
            <a:pPr marL="0" indent="0">
              <a:buNone/>
            </a:pPr>
            <a:r>
              <a:rPr lang="en-US" b="0" i="0" dirty="0">
                <a:solidFill>
                  <a:schemeClr val="tx1">
                    <a:lumMod val="90000"/>
                    <a:lumOff val="10000"/>
                  </a:schemeClr>
                </a:solidFill>
                <a:effectLst/>
              </a:rPr>
              <a:t>We are dedicated to curing spinal cord injury by advancing innovative research and improving quality of life for individuals and families impacted by paralysis. </a:t>
            </a:r>
            <a:endParaRPr lang="en-US" dirty="0">
              <a:solidFill>
                <a:schemeClr val="tx1">
                  <a:lumMod val="90000"/>
                  <a:lumOff val="10000"/>
                </a:schemeClr>
              </a:solidFill>
            </a:endParaRPr>
          </a:p>
          <a:p>
            <a:pPr marL="0" lvl="0" indent="0">
              <a:buNone/>
            </a:pPr>
            <a:endParaRPr lang="en-US" sz="1800" dirty="0">
              <a:solidFill>
                <a:schemeClr val="tx1">
                  <a:lumMod val="90000"/>
                  <a:lumOff val="10000"/>
                </a:schemeClr>
              </a:solidFill>
            </a:endParaRPr>
          </a:p>
        </p:txBody>
      </p:sp>
    </p:spTree>
    <p:extLst>
      <p:ext uri="{BB962C8B-B14F-4D97-AF65-F5344CB8AC3E}">
        <p14:creationId xmlns:p14="http://schemas.microsoft.com/office/powerpoint/2010/main" val="4262482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10224160" cy="1081799"/>
          </a:xfrm>
        </p:spPr>
        <p:txBody>
          <a:bodyPr/>
          <a:lstStyle/>
          <a:p>
            <a:r>
              <a:rPr lang="en-US" sz="4000" b="0" dirty="0"/>
              <a:t>Definition of Paralysis</a:t>
            </a:r>
          </a:p>
        </p:txBody>
      </p:sp>
      <p:sp>
        <p:nvSpPr>
          <p:cNvPr id="5" name="Text Placeholder 4">
            <a:extLst>
              <a:ext uri="{FF2B5EF4-FFF2-40B4-BE49-F238E27FC236}">
                <a16:creationId xmlns:a16="http://schemas.microsoft.com/office/drawing/2014/main" id="{5DA1A0A5-9D7C-4EF5-9990-FD07F7BE2C24}"/>
              </a:ext>
            </a:extLst>
          </p:cNvPr>
          <p:cNvSpPr>
            <a:spLocks noGrp="1"/>
          </p:cNvSpPr>
          <p:nvPr>
            <p:ph type="body" sz="quarter" idx="10"/>
          </p:nvPr>
        </p:nvSpPr>
        <p:spPr>
          <a:xfrm>
            <a:off x="901041" y="1981200"/>
            <a:ext cx="11290959" cy="3657600"/>
          </a:xfrm>
        </p:spPr>
        <p:txBody>
          <a:bodyPr>
            <a:noAutofit/>
          </a:bodyPr>
          <a:lstStyle/>
          <a:p>
            <a:pPr marL="0" indent="0">
              <a:buNone/>
            </a:pPr>
            <a:endParaRPr lang="en-US" sz="2400" dirty="0"/>
          </a:p>
          <a:p>
            <a:pPr marL="0" indent="0">
              <a:buNone/>
            </a:pPr>
            <a:r>
              <a:rPr lang="en-US" sz="3200" dirty="0"/>
              <a:t>The Reeve Foundation uses a functional definition of paralysis: </a:t>
            </a:r>
          </a:p>
          <a:p>
            <a:pPr marL="0" indent="0">
              <a:buNone/>
            </a:pPr>
            <a:endParaRPr lang="en-US" sz="3200" dirty="0"/>
          </a:p>
          <a:p>
            <a:pPr marL="0" indent="0">
              <a:buNone/>
            </a:pPr>
            <a:r>
              <a:rPr lang="en-US" sz="3200" dirty="0"/>
              <a:t>Difficulty and/or inability to use arms and/or legs due to neurological conditions including (but not limited to) spinal cord injury, traumatic brain injury, stroke, cerebral palsy, spina bifida, ALS, post-polio syndrome, etc. </a:t>
            </a:r>
          </a:p>
          <a:p>
            <a:pPr marL="0" lvl="0" indent="0">
              <a:buNone/>
            </a:pPr>
            <a:endParaRPr lang="en-US" sz="1800" dirty="0">
              <a:solidFill>
                <a:schemeClr val="tx1">
                  <a:lumMod val="90000"/>
                  <a:lumOff val="10000"/>
                </a:schemeClr>
              </a:solidFill>
            </a:endParaRPr>
          </a:p>
        </p:txBody>
      </p:sp>
    </p:spTree>
    <p:extLst>
      <p:ext uri="{BB962C8B-B14F-4D97-AF65-F5344CB8AC3E}">
        <p14:creationId xmlns:p14="http://schemas.microsoft.com/office/powerpoint/2010/main" val="242320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CF751A-EEAE-E918-AD77-3C4CA1265926}"/>
              </a:ext>
            </a:extLst>
          </p:cNvPr>
          <p:cNvSpPr>
            <a:spLocks noGrp="1"/>
          </p:cNvSpPr>
          <p:nvPr>
            <p:ph type="ctrTitle"/>
          </p:nvPr>
        </p:nvSpPr>
        <p:spPr>
          <a:xfrm>
            <a:off x="1593109" y="-1352508"/>
            <a:ext cx="9144000" cy="1332090"/>
          </a:xfrm>
        </p:spPr>
        <p:txBody>
          <a:bodyPr/>
          <a:lstStyle/>
          <a:p>
            <a:r>
              <a:rPr lang="en-US" dirty="0"/>
              <a:t>National Paralysis Resource Center</a:t>
            </a:r>
          </a:p>
        </p:txBody>
      </p:sp>
      <p:sp>
        <p:nvSpPr>
          <p:cNvPr id="3" name="Rectangle 2">
            <a:extLst>
              <a:ext uri="{C183D7F6-B498-43B3-948B-1728B52AA6E4}">
                <adec:decorative xmlns:adec="http://schemas.microsoft.com/office/drawing/2017/decorative" val="1"/>
              </a:ext>
            </a:extLst>
          </p:cNvPr>
          <p:cNvSpPr/>
          <p:nvPr/>
        </p:nvSpPr>
        <p:spPr>
          <a:xfrm>
            <a:off x="-1" y="0"/>
            <a:ext cx="2902800" cy="6858000"/>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quot;Once you choose hope, anything’s possible&quot; Quote by Christopher Reeve"/>
          <p:cNvSpPr/>
          <p:nvPr/>
        </p:nvSpPr>
        <p:spPr>
          <a:xfrm>
            <a:off x="133540" y="2332546"/>
            <a:ext cx="2769259" cy="2192908"/>
          </a:xfrm>
          <a:prstGeom prst="rect">
            <a:avLst/>
          </a:prstGeom>
        </p:spPr>
        <p:txBody>
          <a:bodyPr wrap="square">
            <a:spAutoFit/>
          </a:bodyPr>
          <a:lstStyle/>
          <a:p>
            <a:endParaRPr lang="en-US" sz="20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Once you</a:t>
            </a:r>
          </a:p>
          <a:p>
            <a:r>
              <a:rPr lang="en-US" sz="2400" dirty="0">
                <a:solidFill>
                  <a:schemeClr val="bg1"/>
                </a:solidFill>
                <a:latin typeface="Arial" panose="020B0604020202020204" pitchFamily="34" charset="0"/>
                <a:cs typeface="Arial" panose="020B0604020202020204" pitchFamily="34" charset="0"/>
              </a:rPr>
              <a:t>choose hope,</a:t>
            </a:r>
          </a:p>
          <a:p>
            <a:r>
              <a:rPr lang="en-US" sz="2400" dirty="0">
                <a:solidFill>
                  <a:schemeClr val="bg1"/>
                </a:solidFill>
                <a:latin typeface="Arial" panose="020B0604020202020204" pitchFamily="34" charset="0"/>
                <a:cs typeface="Arial" panose="020B0604020202020204" pitchFamily="34" charset="0"/>
              </a:rPr>
              <a:t>anything’s</a:t>
            </a:r>
          </a:p>
          <a:p>
            <a:r>
              <a:rPr lang="en-US" sz="2400" dirty="0">
                <a:solidFill>
                  <a:schemeClr val="bg1"/>
                </a:solidFill>
                <a:latin typeface="Arial" panose="020B0604020202020204" pitchFamily="34" charset="0"/>
                <a:cs typeface="Arial" panose="020B0604020202020204" pitchFamily="34" charset="0"/>
              </a:rPr>
              <a:t>possible.”</a:t>
            </a:r>
          </a:p>
          <a:p>
            <a:endParaRPr lang="en-US" sz="10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 CHRISTOPHER REEVE</a:t>
            </a:r>
            <a:endParaRPr lang="en-US" sz="1050" dirty="0">
              <a:solidFill>
                <a:schemeClr val="bg1"/>
              </a:solidFill>
              <a:latin typeface="Arial" panose="020B0604020202020204" pitchFamily="34" charset="0"/>
              <a:ea typeface="Trajan Pro" charset="0"/>
              <a:cs typeface="Arial" panose="020B0604020202020204" pitchFamily="34" charset="0"/>
            </a:endParaRPr>
          </a:p>
        </p:txBody>
      </p:sp>
      <p:sp>
        <p:nvSpPr>
          <p:cNvPr id="2" name="Rectangle 1"/>
          <p:cNvSpPr/>
          <p:nvPr/>
        </p:nvSpPr>
        <p:spPr>
          <a:xfrm>
            <a:off x="3755360" y="2315981"/>
            <a:ext cx="7390265" cy="2487925"/>
          </a:xfrm>
          <a:prstGeom prst="rect">
            <a:avLst/>
          </a:prstGeom>
        </p:spPr>
        <p:txBody>
          <a:bodyPr wrap="square">
            <a:spAutoFit/>
          </a:bodyPr>
          <a:lstStyle/>
          <a:p>
            <a:pPr>
              <a:lnSpc>
                <a:spcPts val="2700"/>
              </a:lnSpc>
            </a:pPr>
            <a:r>
              <a:rPr lang="en-US" sz="2400" b="1" dirty="0">
                <a:solidFill>
                  <a:srgbClr val="ED1C2E"/>
                </a:solidFill>
                <a:latin typeface="Arial" panose="020B0604020202020204" pitchFamily="34" charset="0"/>
                <a:ea typeface="Gotham HTF Book" charset="0"/>
                <a:cs typeface="Arial" panose="020B0604020202020204" pitchFamily="34" charset="0"/>
              </a:rPr>
              <a:t>National Paralysis Resource Center</a:t>
            </a:r>
          </a:p>
          <a:p>
            <a:pPr>
              <a:lnSpc>
                <a:spcPts val="2700"/>
              </a:lnSpc>
            </a:pPr>
            <a:endParaRPr lang="en-US" sz="2400" b="1" dirty="0">
              <a:solidFill>
                <a:srgbClr val="ED1C2E"/>
              </a:solidFill>
              <a:latin typeface="Arial" panose="020B0604020202020204" pitchFamily="34" charset="0"/>
              <a:ea typeface="Gotham HTF Book" charset="0"/>
              <a:cs typeface="Arial" panose="020B0604020202020204" pitchFamily="34" charset="0"/>
            </a:endParaRPr>
          </a:p>
          <a:p>
            <a:pPr>
              <a:lnSpc>
                <a:spcPts val="2700"/>
              </a:lnSpc>
            </a:pPr>
            <a:r>
              <a:rPr lang="en-US" sz="2000" dirty="0">
                <a:solidFill>
                  <a:schemeClr val="tx1">
                    <a:lumMod val="90000"/>
                    <a:lumOff val="10000"/>
                  </a:schemeClr>
                </a:solidFill>
                <a:latin typeface="Arial" panose="020B0604020202020204" pitchFamily="34" charset="0"/>
                <a:ea typeface="Gotham HTF Book" charset="0"/>
                <a:cs typeface="Arial" panose="020B0604020202020204" pitchFamily="34" charset="0"/>
              </a:rPr>
              <a:t>With partnership from the Administration for Community Living, the Paralysis Resource Center (PRC) provides much-needed free educational information, programs, emotional support and individualized assistance to Americans living with paralysis, along with their caregivers, families and medical professionals.</a:t>
            </a:r>
          </a:p>
        </p:txBody>
      </p:sp>
      <p:pic>
        <p:nvPicPr>
          <p:cNvPr id="10" name="Graphic 9">
            <a:extLst>
              <a:ext uri="{FF2B5EF4-FFF2-40B4-BE49-F238E27FC236}">
                <a16:creationId xmlns:a16="http://schemas.microsoft.com/office/drawing/2014/main" id="{65CBC780-A2ED-45AC-8E1A-406DD57C26B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6218" y="2261692"/>
            <a:ext cx="381659" cy="381659"/>
          </a:xfrm>
          <a:prstGeom prst="rect">
            <a:avLst/>
          </a:prstGeom>
        </p:spPr>
      </p:pic>
      <p:pic>
        <p:nvPicPr>
          <p:cNvPr id="9" name="Picture 8" descr="Christopher &amp; Dana Reeve Foundation logo"/>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5164" y="6028059"/>
            <a:ext cx="2090924" cy="653414"/>
          </a:xfrm>
          <a:prstGeom prst="rect">
            <a:avLst/>
          </a:prstGeom>
        </p:spPr>
      </p:pic>
      <p:cxnSp>
        <p:nvCxnSpPr>
          <p:cNvPr id="12" name="Straight Connector 11">
            <a:extLst>
              <a:ext uri="{FF2B5EF4-FFF2-40B4-BE49-F238E27FC236}">
                <a16:creationId xmlns:a16="http://schemas.microsoft.com/office/drawing/2014/main" id="{A45C28B1-3A54-431D-8CE9-50FCCDAC1430}"/>
              </a:ext>
              <a:ext uri="{C183D7F6-B498-43B3-948B-1728B52AA6E4}">
                <adec:decorative xmlns:adec="http://schemas.microsoft.com/office/drawing/2017/decorative" val="1"/>
              </a:ext>
            </a:extLst>
          </p:cNvPr>
          <p:cNvCxnSpPr>
            <a:cxnSpLocks/>
          </p:cNvCxnSpPr>
          <p:nvPr/>
        </p:nvCxnSpPr>
        <p:spPr>
          <a:xfrm>
            <a:off x="2902799" y="1974079"/>
            <a:ext cx="9022501"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41924DE-9A41-48CC-8116-ECF0015DB8C1}"/>
              </a:ext>
              <a:ext uri="{C183D7F6-B498-43B3-948B-1728B52AA6E4}">
                <adec:decorative xmlns:adec="http://schemas.microsoft.com/office/drawing/2017/decorative" val="1"/>
              </a:ext>
            </a:extLst>
          </p:cNvPr>
          <p:cNvCxnSpPr>
            <a:cxnSpLocks/>
          </p:cNvCxnSpPr>
          <p:nvPr/>
        </p:nvCxnSpPr>
        <p:spPr>
          <a:xfrm>
            <a:off x="2902799" y="4958579"/>
            <a:ext cx="9022501"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2CD4EB-E028-4B1F-A65C-E86485C38F8B}"/>
              </a:ext>
              <a:ext uri="{C183D7F6-B498-43B3-948B-1728B52AA6E4}">
                <adec:decorative xmlns:adec="http://schemas.microsoft.com/office/drawing/2017/decorative" val="1"/>
              </a:ext>
            </a:extLst>
          </p:cNvPr>
          <p:cNvCxnSpPr>
            <a:cxnSpLocks/>
          </p:cNvCxnSpPr>
          <p:nvPr/>
        </p:nvCxnSpPr>
        <p:spPr>
          <a:xfrm>
            <a:off x="291441" y="1974079"/>
            <a:ext cx="261135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D77C2E-4C58-4706-83BD-97BB884FB4AA}"/>
              </a:ext>
              <a:ext uri="{C183D7F6-B498-43B3-948B-1728B52AA6E4}">
                <adec:decorative xmlns:adec="http://schemas.microsoft.com/office/drawing/2017/decorative" val="1"/>
              </a:ext>
            </a:extLst>
          </p:cNvPr>
          <p:cNvCxnSpPr>
            <a:cxnSpLocks/>
          </p:cNvCxnSpPr>
          <p:nvPr/>
        </p:nvCxnSpPr>
        <p:spPr>
          <a:xfrm>
            <a:off x="291441" y="4953000"/>
            <a:ext cx="261135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F03F1E-FE34-4683-A252-B438E94E3F11}"/>
              </a:ext>
            </a:extLst>
          </p:cNvPr>
          <p:cNvSpPr/>
          <p:nvPr/>
        </p:nvSpPr>
        <p:spPr>
          <a:xfrm>
            <a:off x="8908729" y="6573845"/>
            <a:ext cx="3283271" cy="246221"/>
          </a:xfrm>
          <a:prstGeom prst="rect">
            <a:avLst/>
          </a:prstGeom>
        </p:spPr>
        <p:txBody>
          <a:bodyPr wrap="none">
            <a:spAutoFit/>
          </a:bodyPr>
          <a:lstStyle/>
          <a:p>
            <a:r>
              <a:rPr lang="en-US" sz="1000" dirty="0">
                <a:solidFill>
                  <a:schemeClr val="tx1">
                    <a:lumMod val="75000"/>
                    <a:lumOff val="25000"/>
                  </a:schemeClr>
                </a:solidFill>
                <a:latin typeface="Arial" panose="020B0604020202020204" pitchFamily="34" charset="0"/>
                <a:ea typeface="Gotham HTF Book" charset="0"/>
                <a:cs typeface="Arial" panose="020B0604020202020204" pitchFamily="34" charset="0"/>
              </a:rPr>
              <a:t>*Cooperative Agreement Grant Number: 90PRRC0002</a:t>
            </a:r>
            <a:endParaRPr lang="en-US" sz="1000" dirty="0"/>
          </a:p>
        </p:txBody>
      </p:sp>
    </p:spTree>
    <p:extLst>
      <p:ext uri="{BB962C8B-B14F-4D97-AF65-F5344CB8AC3E}">
        <p14:creationId xmlns:p14="http://schemas.microsoft.com/office/powerpoint/2010/main" val="3236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E5EE-5445-5244-C9AE-855F7717ED88}"/>
              </a:ext>
            </a:extLst>
          </p:cNvPr>
          <p:cNvSpPr>
            <a:spLocks noGrp="1"/>
          </p:cNvSpPr>
          <p:nvPr>
            <p:ph type="title" idx="4294967295"/>
          </p:nvPr>
        </p:nvSpPr>
        <p:spPr>
          <a:xfrm>
            <a:off x="2114550" y="-888578"/>
            <a:ext cx="9605818" cy="438542"/>
          </a:xfrm>
        </p:spPr>
        <p:txBody>
          <a:bodyPr/>
          <a:lstStyle/>
          <a:p>
            <a:r>
              <a:rPr lang="en-US" dirty="0"/>
              <a:t>Snapshot of Impact</a:t>
            </a:r>
          </a:p>
        </p:txBody>
      </p:sp>
      <p:grpSp>
        <p:nvGrpSpPr>
          <p:cNvPr id="52" name="Group 51">
            <a:extLst>
              <a:ext uri="{FF2B5EF4-FFF2-40B4-BE49-F238E27FC236}">
                <a16:creationId xmlns:a16="http://schemas.microsoft.com/office/drawing/2014/main" id="{5A6D46B5-4D43-46C6-97D2-20C197D6C2E5}"/>
              </a:ext>
              <a:ext uri="{C183D7F6-B498-43B3-948B-1728B52AA6E4}">
                <adec:decorative xmlns:adec="http://schemas.microsoft.com/office/drawing/2017/decorative" val="1"/>
              </a:ext>
            </a:extLst>
          </p:cNvPr>
          <p:cNvGrpSpPr/>
          <p:nvPr/>
        </p:nvGrpSpPr>
        <p:grpSpPr>
          <a:xfrm>
            <a:off x="4124615" y="1406586"/>
            <a:ext cx="4036442" cy="4036444"/>
            <a:chOff x="3100779" y="1957777"/>
            <a:chExt cx="3856845" cy="3856846"/>
          </a:xfrm>
        </p:grpSpPr>
        <p:sp>
          <p:nvSpPr>
            <p:cNvPr id="75" name="Freeform: Shape 74">
              <a:extLst>
                <a:ext uri="{FF2B5EF4-FFF2-40B4-BE49-F238E27FC236}">
                  <a16:creationId xmlns:a16="http://schemas.microsoft.com/office/drawing/2014/main" id="{C3CE02FB-F01D-4601-A91A-E2C8C3938E77}"/>
                </a:ext>
                <a:ext uri="{C183D7F6-B498-43B3-948B-1728B52AA6E4}">
                  <adec:decorative xmlns:adec="http://schemas.microsoft.com/office/drawing/2017/decorative" val="1"/>
                </a:ext>
              </a:extLst>
            </p:cNvPr>
            <p:cNvSpPr/>
            <p:nvPr/>
          </p:nvSpPr>
          <p:spPr>
            <a:xfrm rot="20303597">
              <a:off x="3992065" y="195777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840" tIns="207840" rIns="207840" bIns="207840" numCol="1" spcCol="1270" anchor="ctr" anchorCtr="0">
              <a:noAutofit/>
            </a:bodyPr>
            <a:lstStyle/>
            <a:p>
              <a:pPr marL="0" marR="0" lvl="0" indent="0" algn="ctr" defTabSz="114184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6" name="Freeform: Shape 75">
              <a:extLst>
                <a:ext uri="{FF2B5EF4-FFF2-40B4-BE49-F238E27FC236}">
                  <a16:creationId xmlns:a16="http://schemas.microsoft.com/office/drawing/2014/main" id="{DAA2E14B-DA0B-4DE3-B879-61A039DB3050}"/>
                </a:ext>
                <a:ext uri="{C183D7F6-B498-43B3-948B-1728B52AA6E4}">
                  <adec:decorative xmlns:adec="http://schemas.microsoft.com/office/drawing/2017/decorative" val="1"/>
                </a:ext>
              </a:extLst>
            </p:cNvPr>
            <p:cNvSpPr/>
            <p:nvPr/>
          </p:nvSpPr>
          <p:spPr>
            <a:xfrm rot="20303597">
              <a:off x="5165265" y="1994738"/>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840" tIns="207840" rIns="207840" bIns="207840" numCol="1" spcCol="1270" anchor="ctr" anchorCtr="0">
              <a:noAutofit/>
            </a:bodyPr>
            <a:lstStyle/>
            <a:p>
              <a:pPr marL="0" marR="0" lvl="0" indent="0" algn="ctr" defTabSz="114184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7" name="Freeform: Shape 76">
              <a:extLst>
                <a:ext uri="{FF2B5EF4-FFF2-40B4-BE49-F238E27FC236}">
                  <a16:creationId xmlns:a16="http://schemas.microsoft.com/office/drawing/2014/main" id="{8D6D7BA0-4206-44FE-8867-E9B6CC80D448}"/>
                </a:ext>
                <a:ext uri="{C183D7F6-B498-43B3-948B-1728B52AA6E4}">
                  <adec:decorative xmlns:adec="http://schemas.microsoft.com/office/drawing/2017/decorative" val="1"/>
                </a:ext>
              </a:extLst>
            </p:cNvPr>
            <p:cNvSpPr/>
            <p:nvPr/>
          </p:nvSpPr>
          <p:spPr>
            <a:xfrm rot="20303597">
              <a:off x="6052368" y="2849062"/>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8" name="Freeform: Shape 77">
              <a:extLst>
                <a:ext uri="{FF2B5EF4-FFF2-40B4-BE49-F238E27FC236}">
                  <a16:creationId xmlns:a16="http://schemas.microsoft.com/office/drawing/2014/main" id="{E790125D-E4D1-4924-B993-1C4D0DA574DD}"/>
                </a:ext>
                <a:ext uri="{C183D7F6-B498-43B3-948B-1728B52AA6E4}">
                  <adec:decorative xmlns:adec="http://schemas.microsoft.com/office/drawing/2017/decorative" val="1"/>
                </a:ext>
              </a:extLst>
            </p:cNvPr>
            <p:cNvSpPr/>
            <p:nvPr/>
          </p:nvSpPr>
          <p:spPr>
            <a:xfrm rot="20303597">
              <a:off x="6033427" y="406380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9" name="Freeform: Shape 78">
              <a:extLst>
                <a:ext uri="{FF2B5EF4-FFF2-40B4-BE49-F238E27FC236}">
                  <a16:creationId xmlns:a16="http://schemas.microsoft.com/office/drawing/2014/main" id="{52191B65-ECB8-4287-8524-001E68745E15}"/>
                </a:ext>
                <a:ext uri="{C183D7F6-B498-43B3-948B-1728B52AA6E4}">
                  <adec:decorative xmlns:adec="http://schemas.microsoft.com/office/drawing/2017/decorative" val="1"/>
                </a:ext>
              </a:extLst>
            </p:cNvPr>
            <p:cNvSpPr/>
            <p:nvPr/>
          </p:nvSpPr>
          <p:spPr>
            <a:xfrm rot="20303597">
              <a:off x="5161083" y="490936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0" name="Freeform: Shape 79">
              <a:extLst>
                <a:ext uri="{FF2B5EF4-FFF2-40B4-BE49-F238E27FC236}">
                  <a16:creationId xmlns:a16="http://schemas.microsoft.com/office/drawing/2014/main" id="{450CADDE-FB89-4CC4-B416-3496AD475D6E}"/>
                </a:ext>
                <a:ext uri="{C183D7F6-B498-43B3-948B-1728B52AA6E4}">
                  <adec:decorative xmlns:adec="http://schemas.microsoft.com/office/drawing/2017/decorative" val="1"/>
                </a:ext>
              </a:extLst>
            </p:cNvPr>
            <p:cNvSpPr/>
            <p:nvPr/>
          </p:nvSpPr>
          <p:spPr>
            <a:xfrm rot="20303597">
              <a:off x="3946339" y="489042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1" name="Freeform: Shape 80">
              <a:extLst>
                <a:ext uri="{FF2B5EF4-FFF2-40B4-BE49-F238E27FC236}">
                  <a16:creationId xmlns:a16="http://schemas.microsoft.com/office/drawing/2014/main" id="{B26CC94E-4470-46FC-8CEE-8CC912DDEDBB}"/>
                </a:ext>
                <a:ext uri="{C183D7F6-B498-43B3-948B-1728B52AA6E4}">
                  <adec:decorative xmlns:adec="http://schemas.microsoft.com/office/drawing/2017/decorative" val="1"/>
                </a:ext>
              </a:extLst>
            </p:cNvPr>
            <p:cNvSpPr/>
            <p:nvPr/>
          </p:nvSpPr>
          <p:spPr>
            <a:xfrm rot="20303597">
              <a:off x="3100779" y="4018081"/>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2" name="Freeform: Shape 81">
              <a:extLst>
                <a:ext uri="{FF2B5EF4-FFF2-40B4-BE49-F238E27FC236}">
                  <a16:creationId xmlns:a16="http://schemas.microsoft.com/office/drawing/2014/main" id="{4FCFDA0C-B1C8-4C0C-AD10-07C84408CDB1}"/>
                </a:ext>
                <a:ext uri="{C183D7F6-B498-43B3-948B-1728B52AA6E4}">
                  <adec:decorative xmlns:adec="http://schemas.microsoft.com/office/drawing/2017/decorative" val="1"/>
                </a:ext>
              </a:extLst>
            </p:cNvPr>
            <p:cNvSpPr/>
            <p:nvPr/>
          </p:nvSpPr>
          <p:spPr>
            <a:xfrm rot="20303597">
              <a:off x="3119720" y="280333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Rectangle 9"/>
          <p:cNvSpPr/>
          <p:nvPr/>
        </p:nvSpPr>
        <p:spPr>
          <a:xfrm>
            <a:off x="291441" y="462932"/>
            <a:ext cx="6096000" cy="554767"/>
          </a:xfrm>
          <a:prstGeom prst="rect">
            <a:avLst/>
          </a:prstGeom>
        </p:spPr>
        <p:txBody>
          <a:bodyPr>
            <a:spAutoFit/>
          </a:bodyPr>
          <a:lstStyle/>
          <a:p>
            <a:pPr marL="0" marR="0" lvl="0" indent="0" algn="l" defTabSz="914400" rtl="0" eaLnBrk="1" fontAlgn="auto" latinLnBrk="0" hangingPunct="1">
              <a:lnSpc>
                <a:spcPts val="343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D2162F"/>
                </a:solidFill>
                <a:effectLst/>
                <a:uLnTx/>
                <a:uFillTx/>
                <a:latin typeface="Arial" panose="020B0604020202020204" pitchFamily="34" charset="0"/>
                <a:ea typeface="Trajan Pro" charset="0"/>
                <a:cs typeface="Arial" panose="020B0604020202020204" pitchFamily="34" charset="0"/>
              </a:rPr>
              <a:t>Snapshot of Impact</a:t>
            </a:r>
          </a:p>
        </p:txBody>
      </p:sp>
      <p:sp>
        <p:nvSpPr>
          <p:cNvPr id="56" name="TextBox 55">
            <a:extLst>
              <a:ext uri="{FF2B5EF4-FFF2-40B4-BE49-F238E27FC236}">
                <a16:creationId xmlns:a16="http://schemas.microsoft.com/office/drawing/2014/main" id="{42F8A1A4-E64A-4851-AC87-567D2181F588}"/>
              </a:ext>
            </a:extLst>
          </p:cNvPr>
          <p:cNvSpPr txBox="1"/>
          <p:nvPr/>
        </p:nvSpPr>
        <p:spPr>
          <a:xfrm>
            <a:off x="4939596" y="3282955"/>
            <a:ext cx="23617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1st</a:t>
            </a:r>
            <a:r>
              <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call made when loved one is diagnosed with paralysis</a:t>
            </a:r>
          </a:p>
        </p:txBody>
      </p:sp>
      <p:pic>
        <p:nvPicPr>
          <p:cNvPr id="8" name="Graphic 7" descr="Speaker phone with solid fill">
            <a:extLst>
              <a:ext uri="{FF2B5EF4-FFF2-40B4-BE49-F238E27FC236}">
                <a16:creationId xmlns:a16="http://schemas.microsoft.com/office/drawing/2014/main" id="{FAB1AE1F-79B3-4B85-BD08-9A3CF17D90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588934" y="2510408"/>
            <a:ext cx="914400" cy="914400"/>
          </a:xfrm>
          <a:prstGeom prst="rect">
            <a:avLst/>
          </a:prstGeom>
        </p:spPr>
      </p:pic>
      <p:sp>
        <p:nvSpPr>
          <p:cNvPr id="53" name="object 8">
            <a:extLst>
              <a:ext uri="{FF2B5EF4-FFF2-40B4-BE49-F238E27FC236}">
                <a16:creationId xmlns:a16="http://schemas.microsoft.com/office/drawing/2014/main" id="{1D953EA8-A22D-499A-906E-B4B8B9730702}"/>
              </a:ext>
            </a:extLst>
          </p:cNvPr>
          <p:cNvSpPr txBox="1"/>
          <p:nvPr/>
        </p:nvSpPr>
        <p:spPr>
          <a:xfrm>
            <a:off x="2114550" y="1483923"/>
            <a:ext cx="2795753" cy="512961"/>
          </a:xfrm>
          <a:prstGeom prst="rect">
            <a:avLst/>
          </a:prstGeom>
        </p:spPr>
        <p:txBody>
          <a:bodyPr vert="horz" wrap="square" lIns="0" tIns="5080" rIns="0" bIns="0" rtlCol="0">
            <a:spAutoFit/>
          </a:bodyPr>
          <a:lstStyle/>
          <a:p>
            <a:pPr marL="16934" marR="6774"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Information Specialists</a:t>
            </a:r>
          </a:p>
          <a:p>
            <a:pPr marL="16934" marR="6774"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117</a:t>
            </a:r>
            <a:r>
              <a:rPr kumimoji="0"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,000</a:t>
            </a:r>
            <a:r>
              <a:rPr kumimoji="0" lang="en-US"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a:t>
            </a:r>
            <a:r>
              <a:rPr kumimoji="0" sz="1100" b="1" i="0" u="none" strike="noStrike" kern="1200" cap="none" spc="0" normalizeH="0" baseline="0" noProof="0" dirty="0">
                <a:ln>
                  <a:noFill/>
                </a:ln>
                <a:solidFill>
                  <a:srgbClr val="F58C1F"/>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families have received one-on-one assistance in </a:t>
            </a:r>
            <a:r>
              <a:rPr kumimoji="0" lang="en-US"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170 languages</a:t>
            </a:r>
            <a:endParaRPr kumimoji="0"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endParaRPr>
          </a:p>
        </p:txBody>
      </p:sp>
      <p:pic>
        <p:nvPicPr>
          <p:cNvPr id="20" name="Picture 19" descr="Icon of a globe">
            <a:extLst>
              <a:ext uri="{FF2B5EF4-FFF2-40B4-BE49-F238E27FC236}">
                <a16:creationId xmlns:a16="http://schemas.microsoft.com/office/drawing/2014/main" id="{D4E891A9-073D-4EB3-8A59-0C11F5D22999}"/>
              </a:ext>
            </a:extLst>
          </p:cNvPr>
          <p:cNvPicPr>
            <a:picLocks noChangeAspect="1"/>
          </p:cNvPicPr>
          <p:nvPr/>
        </p:nvPicPr>
        <p:blipFill>
          <a:blip r:embed="rId5"/>
          <a:stretch>
            <a:fillRect/>
          </a:stretch>
        </p:blipFill>
        <p:spPr>
          <a:xfrm>
            <a:off x="5174570" y="1568782"/>
            <a:ext cx="663600" cy="663600"/>
          </a:xfrm>
          <a:prstGeom prst="rect">
            <a:avLst/>
          </a:prstGeom>
        </p:spPr>
      </p:pic>
      <p:sp>
        <p:nvSpPr>
          <p:cNvPr id="54" name="object 8">
            <a:extLst>
              <a:ext uri="{FF2B5EF4-FFF2-40B4-BE49-F238E27FC236}">
                <a16:creationId xmlns:a16="http://schemas.microsoft.com/office/drawing/2014/main" id="{DD4A8AAF-E0CD-45D9-95D8-B85DC1B7F3DC}"/>
              </a:ext>
            </a:extLst>
          </p:cNvPr>
          <p:cNvSpPr txBox="1"/>
          <p:nvPr/>
        </p:nvSpPr>
        <p:spPr>
          <a:xfrm>
            <a:off x="1116424" y="2339966"/>
            <a:ext cx="2932818" cy="851515"/>
          </a:xfrm>
          <a:prstGeom prst="rect">
            <a:avLst/>
          </a:prstGeom>
        </p:spPr>
        <p:txBody>
          <a:bodyPr vert="horz" wrap="square" lIns="0" tIns="5080" rIns="0" bIns="0" rtlCol="0">
            <a:spAutoFit/>
          </a:bodyPr>
          <a:lstStyle/>
          <a:p>
            <a:pPr marL="16510" marR="6350"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D2162F"/>
                </a:solidFill>
                <a:effectLst/>
                <a:uLnTx/>
                <a:uFillTx/>
                <a:latin typeface="Arial" panose="020B0604020202020204" pitchFamily="34" charset="0"/>
                <a:ea typeface="+mn-ea"/>
                <a:cs typeface="Arial" panose="020B0604020202020204" pitchFamily="34" charset="0"/>
              </a:rPr>
              <a:t>Reeve Summit: </a:t>
            </a:r>
            <a:endParaRPr kumimoji="0" lang="en-US" sz="1100" b="0" i="0" u="none" strike="noStrike" kern="1200" cap="none" spc="0" normalizeH="0" baseline="0" noProof="0" dirty="0">
              <a:ln>
                <a:noFill/>
              </a:ln>
              <a:solidFill>
                <a:srgbClr val="D2162F"/>
              </a:solidFill>
              <a:effectLst/>
              <a:uLnTx/>
              <a:uFillTx/>
              <a:latin typeface="Calibri" panose="020F0502020204030204"/>
              <a:ea typeface="+mn-ea"/>
              <a:cs typeface="+mn-cs"/>
            </a:endParaRPr>
          </a:p>
          <a:p>
            <a:pPr marL="16510" marR="6350"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D2162F"/>
                </a:solidFill>
                <a:effectLst/>
                <a:uLnTx/>
                <a:uFillTx/>
                <a:latin typeface="Arial" panose="020B0604020202020204" pitchFamily="34" charset="0"/>
                <a:ea typeface="+mn-ea"/>
                <a:cs typeface="Arial" panose="020B0604020202020204" pitchFamily="34" charset="0"/>
              </a:rPr>
              <a:t>Where Care, Cure and Community Connect</a:t>
            </a:r>
          </a:p>
          <a:p>
            <a:pPr marL="16510" marR="6350" lvl="0" indent="0" algn="r" defTabSz="914400" rtl="0" eaLnBrk="1" fontAlgn="auto" latinLnBrk="0" hangingPunct="1">
              <a:lnSpc>
                <a:spcPct val="100000"/>
              </a:lnSpc>
              <a:spcBef>
                <a:spcPts val="4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Arial"/>
              </a:rPr>
              <a:t>Annual summit with a spectrum of care and cure topics designed for the community and professionals</a:t>
            </a:r>
          </a:p>
        </p:txBody>
      </p:sp>
      <p:pic>
        <p:nvPicPr>
          <p:cNvPr id="31" name="Picture 30" descr="Icon of people connecting/speaking ">
            <a:extLst>
              <a:ext uri="{FF2B5EF4-FFF2-40B4-BE49-F238E27FC236}">
                <a16:creationId xmlns:a16="http://schemas.microsoft.com/office/drawing/2014/main" id="{7F315210-DA51-4E05-9BA6-41965E73F3C5}"/>
              </a:ext>
            </a:extLst>
          </p:cNvPr>
          <p:cNvPicPr>
            <a:picLocks noChangeAspect="1"/>
          </p:cNvPicPr>
          <p:nvPr/>
        </p:nvPicPr>
        <p:blipFill>
          <a:blip r:embed="rId6"/>
          <a:stretch>
            <a:fillRect/>
          </a:stretch>
        </p:blipFill>
        <p:spPr>
          <a:xfrm>
            <a:off x="4297030" y="2463108"/>
            <a:ext cx="588115" cy="588115"/>
          </a:xfrm>
          <a:prstGeom prst="rect">
            <a:avLst/>
          </a:prstGeom>
        </p:spPr>
      </p:pic>
      <p:sp>
        <p:nvSpPr>
          <p:cNvPr id="61" name="Rectangle 60">
            <a:extLst>
              <a:ext uri="{FF2B5EF4-FFF2-40B4-BE49-F238E27FC236}">
                <a16:creationId xmlns:a16="http://schemas.microsoft.com/office/drawing/2014/main" id="{54F0DC28-FFF5-4427-AF71-D8D1D301E7AA}"/>
              </a:ext>
            </a:extLst>
          </p:cNvPr>
          <p:cNvSpPr/>
          <p:nvPr/>
        </p:nvSpPr>
        <p:spPr>
          <a:xfrm>
            <a:off x="1476956" y="3755844"/>
            <a:ext cx="2520725" cy="507831"/>
          </a:xfrm>
          <a:prstGeom prst="rect">
            <a:avLst/>
          </a:prstGeom>
        </p:spPr>
        <p:txBody>
          <a:bodyPr wrap="square" lIns="0" tIns="0" rIns="0" bIns="0">
            <a:spAutoFit/>
          </a:bodyPr>
          <a:lstStyle/>
          <a:p>
            <a:pPr marL="16934" marR="6774"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C57C2"/>
                </a:solidFill>
                <a:effectLst/>
                <a:uLnTx/>
                <a:uFillTx/>
                <a:latin typeface="Arial" panose="020B0604020202020204" pitchFamily="34" charset="0"/>
                <a:ea typeface="+mn-ea"/>
                <a:cs typeface="Arial" panose="020B0604020202020204" pitchFamily="34" charset="0"/>
              </a:rPr>
              <a:t>Virtual Community</a:t>
            </a:r>
          </a:p>
          <a:p>
            <a:pPr marL="16934" marR="6774"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C57C2"/>
                </a:solidFill>
                <a:effectLst/>
                <a:uLnTx/>
                <a:uFillTx/>
                <a:latin typeface="Arial" panose="020B0604020202020204" pitchFamily="34" charset="0"/>
                <a:ea typeface="+mn-ea"/>
                <a:cs typeface="Arial" panose="020B0604020202020204" pitchFamily="34" charset="0"/>
              </a:rPr>
              <a:t>3M+</a:t>
            </a:r>
            <a:r>
              <a:rPr kumimoji="0" lang="en-US" sz="1100" b="1" i="0" u="none" strike="noStrike" kern="1200" cap="none" spc="0" normalizeH="0" baseline="0" noProof="0" dirty="0">
                <a:ln>
                  <a:noFill/>
                </a:ln>
                <a:solidFill>
                  <a:srgbClr val="296DD7"/>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users visit ChristopherReeve.org and social media channels annually</a:t>
            </a:r>
          </a:p>
        </p:txBody>
      </p:sp>
      <p:pic>
        <p:nvPicPr>
          <p:cNvPr id="28" name="Picture 27" descr="Icon of laptop">
            <a:extLst>
              <a:ext uri="{FF2B5EF4-FFF2-40B4-BE49-F238E27FC236}">
                <a16:creationId xmlns:a16="http://schemas.microsoft.com/office/drawing/2014/main" id="{FA48E04B-8EC8-4FF8-8C83-8128098B8A98}"/>
              </a:ext>
            </a:extLst>
          </p:cNvPr>
          <p:cNvPicPr>
            <a:picLocks noChangeAspect="1"/>
          </p:cNvPicPr>
          <p:nvPr/>
        </p:nvPicPr>
        <p:blipFill>
          <a:blip r:embed="rId7"/>
          <a:stretch>
            <a:fillRect/>
          </a:stretch>
        </p:blipFill>
        <p:spPr>
          <a:xfrm>
            <a:off x="4237745" y="3702111"/>
            <a:ext cx="615296" cy="615296"/>
          </a:xfrm>
          <a:prstGeom prst="rect">
            <a:avLst/>
          </a:prstGeom>
        </p:spPr>
      </p:pic>
      <p:sp>
        <p:nvSpPr>
          <p:cNvPr id="64" name="object 8">
            <a:extLst>
              <a:ext uri="{FF2B5EF4-FFF2-40B4-BE49-F238E27FC236}">
                <a16:creationId xmlns:a16="http://schemas.microsoft.com/office/drawing/2014/main" id="{66ACE719-8BC4-489F-A189-1835BD06D438}"/>
              </a:ext>
            </a:extLst>
          </p:cNvPr>
          <p:cNvSpPr txBox="1"/>
          <p:nvPr/>
        </p:nvSpPr>
        <p:spPr>
          <a:xfrm>
            <a:off x="2016669" y="4690553"/>
            <a:ext cx="2842230" cy="682238"/>
          </a:xfrm>
          <a:prstGeom prst="rect">
            <a:avLst/>
          </a:prstGeom>
        </p:spPr>
        <p:txBody>
          <a:bodyPr vert="horz" wrap="square" lIns="0" tIns="5080" rIns="0" bIns="0" rtlCol="0">
            <a:spAutoFit/>
          </a:bodyPr>
          <a:lstStyle/>
          <a:p>
            <a:pPr marL="16934" marR="6774"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Military and Veterans Program</a:t>
            </a:r>
          </a:p>
          <a:p>
            <a:pPr marL="16934" marR="6774" lvl="0" indent="0" algn="r" defTabSz="914400" rtl="0" eaLnBrk="1" fontAlgn="auto" latinLnBrk="0" hangingPunct="1">
              <a:lnSpc>
                <a:spcPct val="100000"/>
              </a:lnSpc>
              <a:spcBef>
                <a:spcPts val="4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Supports the unique needs of </a:t>
            </a: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service men and women</a:t>
            </a:r>
            <a:r>
              <a:rPr kumimoji="0" lang="en-US" sz="1100" b="0"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regardless of when they served or how they were injured</a:t>
            </a:r>
            <a:endPar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6" name="Picture 25" descr="Icon of a military ribbon">
            <a:extLst>
              <a:ext uri="{FF2B5EF4-FFF2-40B4-BE49-F238E27FC236}">
                <a16:creationId xmlns:a16="http://schemas.microsoft.com/office/drawing/2014/main" id="{030A55EA-7036-47DF-B175-37EC8F2A85FC}"/>
              </a:ext>
            </a:extLst>
          </p:cNvPr>
          <p:cNvPicPr>
            <a:picLocks noChangeAspect="1"/>
          </p:cNvPicPr>
          <p:nvPr/>
        </p:nvPicPr>
        <p:blipFill>
          <a:blip r:embed="rId8"/>
          <a:stretch>
            <a:fillRect/>
          </a:stretch>
        </p:blipFill>
        <p:spPr>
          <a:xfrm>
            <a:off x="5133222" y="4649529"/>
            <a:ext cx="645845" cy="645845"/>
          </a:xfrm>
          <a:prstGeom prst="rect">
            <a:avLst/>
          </a:prstGeom>
        </p:spPr>
      </p:pic>
      <p:sp>
        <p:nvSpPr>
          <p:cNvPr id="60" name="object 6">
            <a:extLst>
              <a:ext uri="{FF2B5EF4-FFF2-40B4-BE49-F238E27FC236}">
                <a16:creationId xmlns:a16="http://schemas.microsoft.com/office/drawing/2014/main" id="{4E7120F1-349C-48E3-98DB-36D71D53DC8D}"/>
              </a:ext>
            </a:extLst>
          </p:cNvPr>
          <p:cNvSpPr txBox="1"/>
          <p:nvPr/>
        </p:nvSpPr>
        <p:spPr>
          <a:xfrm>
            <a:off x="7322025" y="4690553"/>
            <a:ext cx="2800948" cy="682238"/>
          </a:xfrm>
          <a:prstGeom prst="rect">
            <a:avLst/>
          </a:prstGeom>
        </p:spPr>
        <p:txBody>
          <a:bodyPr vert="horz" wrap="square" lIns="0" tIns="5080" rIns="0" bIns="0" rtlCol="0">
            <a:spAutoFit/>
          </a:bodyPr>
          <a:lstStyle/>
          <a:p>
            <a:pPr marL="16934" marR="6774" lvl="0" indent="-846" algn="l"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Peer &amp; Family Support Program</a:t>
            </a:r>
          </a:p>
          <a:p>
            <a:pPr marL="16934" marR="6774" lvl="0" indent="-846" algn="l" defTabSz="914400" rtl="0" eaLnBrk="1" fontAlgn="auto" latinLnBrk="0" hangingPunct="1">
              <a:lnSpc>
                <a:spcPct val="100000"/>
              </a:lnSpc>
              <a:spcBef>
                <a:spcPts val="40"/>
              </a:spcBef>
              <a:spcAft>
                <a:spcPts val="0"/>
              </a:spcAft>
              <a:buClrTx/>
              <a:buSzTx/>
              <a:buFontTx/>
              <a:buNone/>
              <a:tabLst/>
              <a:defRPr/>
            </a:pPr>
            <a:r>
              <a:rPr lang="en-US" sz="1100" b="1" dirty="0">
                <a:solidFill>
                  <a:srgbClr val="1F5358"/>
                </a:solidFill>
                <a:latin typeface="Arial" panose="020B0604020202020204" pitchFamily="34" charset="0"/>
                <a:cs typeface="Arial" panose="020B0604020202020204" pitchFamily="34" charset="0"/>
              </a:rPr>
              <a:t>2</a:t>
            </a: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0</a:t>
            </a:r>
            <a:r>
              <a:rPr kumimoji="0"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,000+</a:t>
            </a:r>
            <a:r>
              <a:rPr kumimoji="0" sz="1100" b="1" i="0" u="none" strike="noStrike" kern="1200" cap="none" spc="0" normalizeH="0" baseline="0" noProof="0" dirty="0">
                <a:ln>
                  <a:noFill/>
                </a:ln>
                <a:solidFill>
                  <a:srgbClr val="3AA0AA"/>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have received support from </a:t>
            </a:r>
            <a:r>
              <a:rPr lang="en-US" sz="1100" b="1" dirty="0">
                <a:solidFill>
                  <a:srgbClr val="1F5358"/>
                </a:solidFill>
                <a:latin typeface="Arial" panose="020B0604020202020204" pitchFamily="34" charset="0"/>
                <a:cs typeface="Arial" panose="020B0604020202020204" pitchFamily="34" charset="0"/>
              </a:rPr>
              <a:t>5</a:t>
            </a: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00+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certified peer mentors </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are also living with paralysis</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9" name="Group 28" descr="Icon of two people in wheelchairs facing each other and speaking.">
            <a:extLst>
              <a:ext uri="{FF2B5EF4-FFF2-40B4-BE49-F238E27FC236}">
                <a16:creationId xmlns:a16="http://schemas.microsoft.com/office/drawing/2014/main" id="{34429D0C-1FE9-4B15-A3A2-A3D23B0B3B77}"/>
              </a:ext>
            </a:extLst>
          </p:cNvPr>
          <p:cNvGrpSpPr/>
          <p:nvPr/>
        </p:nvGrpSpPr>
        <p:grpSpPr>
          <a:xfrm>
            <a:off x="6248996" y="4702371"/>
            <a:ext cx="966444" cy="472963"/>
            <a:chOff x="5422887" y="5688712"/>
            <a:chExt cx="1503627" cy="735853"/>
          </a:xfrm>
        </p:grpSpPr>
        <p:grpSp>
          <p:nvGrpSpPr>
            <p:cNvPr id="11" name="Group 10">
              <a:extLst>
                <a:ext uri="{FF2B5EF4-FFF2-40B4-BE49-F238E27FC236}">
                  <a16:creationId xmlns:a16="http://schemas.microsoft.com/office/drawing/2014/main" id="{952830FF-6FC0-488A-8C22-922D1DC20FA3}"/>
                </a:ext>
              </a:extLst>
            </p:cNvPr>
            <p:cNvGrpSpPr/>
            <p:nvPr/>
          </p:nvGrpSpPr>
          <p:grpSpPr>
            <a:xfrm>
              <a:off x="5847964" y="5688712"/>
              <a:ext cx="645845" cy="284300"/>
              <a:chOff x="-1671883" y="1573484"/>
              <a:chExt cx="847097" cy="360934"/>
            </a:xfrm>
            <a:solidFill>
              <a:srgbClr val="1F5358"/>
            </a:solidFill>
          </p:grpSpPr>
          <p:sp>
            <p:nvSpPr>
              <p:cNvPr id="9" name="Speech Bubble: Oval 8">
                <a:extLst>
                  <a:ext uri="{FF2B5EF4-FFF2-40B4-BE49-F238E27FC236}">
                    <a16:creationId xmlns:a16="http://schemas.microsoft.com/office/drawing/2014/main" id="{B8154D92-ED11-4512-BFB9-944D0A810360}"/>
                  </a:ext>
                  <a:ext uri="{C183D7F6-B498-43B3-948B-1728B52AA6E4}">
                    <adec:decorative xmlns:adec="http://schemas.microsoft.com/office/drawing/2017/decorative" val="1"/>
                  </a:ext>
                </a:extLst>
              </p:cNvPr>
              <p:cNvSpPr/>
              <p:nvPr/>
            </p:nvSpPr>
            <p:spPr>
              <a:xfrm>
                <a:off x="-1671883" y="1573484"/>
                <a:ext cx="495545" cy="348616"/>
              </a:xfrm>
              <a:prstGeom prst="wedgeEllipseCallout">
                <a:avLst>
                  <a:gd name="adj1" fmla="val -52110"/>
                  <a:gd name="adj2" fmla="val 456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5" name="Speech Bubble: Oval 44">
                <a:extLst>
                  <a:ext uri="{FF2B5EF4-FFF2-40B4-BE49-F238E27FC236}">
                    <a16:creationId xmlns:a16="http://schemas.microsoft.com/office/drawing/2014/main" id="{B39FFC23-B8A7-47E2-8102-0D2F6C37EF0F}"/>
                  </a:ext>
                  <a:ext uri="{C183D7F6-B498-43B3-948B-1728B52AA6E4}">
                    <adec:decorative xmlns:adec="http://schemas.microsoft.com/office/drawing/2017/decorative" val="1"/>
                  </a:ext>
                </a:extLst>
              </p:cNvPr>
              <p:cNvSpPr/>
              <p:nvPr/>
            </p:nvSpPr>
            <p:spPr>
              <a:xfrm flipH="1">
                <a:off x="-1176338" y="1687101"/>
                <a:ext cx="351552" cy="247317"/>
              </a:xfrm>
              <a:prstGeom prst="wedgeEllipseCallout">
                <a:avLst>
                  <a:gd name="adj1" fmla="val -52110"/>
                  <a:gd name="adj2" fmla="val 456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16" name="Picture 15" descr="Image of a person in a wheelchair icon">
              <a:extLst>
                <a:ext uri="{FF2B5EF4-FFF2-40B4-BE49-F238E27FC236}">
                  <a16:creationId xmlns:a16="http://schemas.microsoft.com/office/drawing/2014/main" id="{B0C905CF-DDBB-446B-9230-9D66EFD19BF9}"/>
                </a:ext>
              </a:extLst>
            </p:cNvPr>
            <p:cNvPicPr>
              <a:picLocks noChangeAspect="1"/>
            </p:cNvPicPr>
            <p:nvPr/>
          </p:nvPicPr>
          <p:blipFill>
            <a:blip r:embed="rId9"/>
            <a:stretch>
              <a:fillRect/>
            </a:stretch>
          </p:blipFill>
          <p:spPr>
            <a:xfrm flipH="1">
              <a:off x="6280669" y="5778720"/>
              <a:ext cx="645845" cy="645845"/>
            </a:xfrm>
            <a:prstGeom prst="rect">
              <a:avLst/>
            </a:prstGeom>
          </p:spPr>
        </p:pic>
        <p:pic>
          <p:nvPicPr>
            <p:cNvPr id="62" name="Picture 61" descr="Image of a person in a wheelchair icon">
              <a:extLst>
                <a:ext uri="{FF2B5EF4-FFF2-40B4-BE49-F238E27FC236}">
                  <a16:creationId xmlns:a16="http://schemas.microsoft.com/office/drawing/2014/main" id="{CFAF8C59-22F9-4DB2-BF0F-BFAC8FCE1FE7}"/>
                </a:ext>
              </a:extLst>
            </p:cNvPr>
            <p:cNvPicPr>
              <a:picLocks noChangeAspect="1"/>
            </p:cNvPicPr>
            <p:nvPr/>
          </p:nvPicPr>
          <p:blipFill>
            <a:blip r:embed="rId9"/>
            <a:stretch>
              <a:fillRect/>
            </a:stretch>
          </p:blipFill>
          <p:spPr>
            <a:xfrm>
              <a:off x="5422887" y="5778720"/>
              <a:ext cx="645845" cy="645845"/>
            </a:xfrm>
            <a:prstGeom prst="rect">
              <a:avLst/>
            </a:prstGeom>
          </p:spPr>
        </p:pic>
      </p:grpSp>
      <p:sp>
        <p:nvSpPr>
          <p:cNvPr id="55" name="object 5">
            <a:extLst>
              <a:ext uri="{FF2B5EF4-FFF2-40B4-BE49-F238E27FC236}">
                <a16:creationId xmlns:a16="http://schemas.microsoft.com/office/drawing/2014/main" id="{D9ADB234-9107-4DAC-8F52-696FA1275E37}"/>
              </a:ext>
            </a:extLst>
          </p:cNvPr>
          <p:cNvSpPr txBox="1"/>
          <p:nvPr/>
        </p:nvSpPr>
        <p:spPr>
          <a:xfrm>
            <a:off x="8214349" y="3755844"/>
            <a:ext cx="2800948" cy="507831"/>
          </a:xfrm>
          <a:prstGeom prst="rect">
            <a:avLst/>
          </a:prstGeom>
        </p:spPr>
        <p:txBody>
          <a:bodyPr vert="horz" wrap="square" lIns="0" tIns="0" rIns="0" bIns="0" rtlCol="0">
            <a:spAutoFit/>
          </a:bodyPr>
          <a:lstStyle/>
          <a:p>
            <a:pPr marL="0" marR="6774"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C57C2"/>
                </a:solidFill>
                <a:effectLst/>
                <a:uLnTx/>
                <a:uFillTx/>
                <a:latin typeface="Arial" panose="020B0604020202020204" pitchFamily="34" charset="0"/>
                <a:ea typeface="+mn-ea"/>
                <a:cs typeface="Arial" panose="020B0604020202020204" pitchFamily="34" charset="0"/>
              </a:rPr>
              <a:t>Health-Related Materials</a:t>
            </a:r>
          </a:p>
          <a:p>
            <a:pPr marL="0" marR="6774"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C57C2"/>
                </a:solidFill>
                <a:effectLst/>
                <a:uLnTx/>
                <a:uFillTx/>
                <a:latin typeface="Arial" panose="020B0604020202020204" pitchFamily="34" charset="0"/>
                <a:ea typeface="+mn-ea"/>
                <a:cs typeface="Arial" panose="020B0604020202020204" pitchFamily="34" charset="0"/>
              </a:rPr>
              <a:t>250,000+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pageviews, video views and downloads of educational content annually </a:t>
            </a:r>
          </a:p>
        </p:txBody>
      </p:sp>
      <p:pic>
        <p:nvPicPr>
          <p:cNvPr id="18" name="Picture 17" descr="Icon of papers/pamphlets">
            <a:extLst>
              <a:ext uri="{FF2B5EF4-FFF2-40B4-BE49-F238E27FC236}">
                <a16:creationId xmlns:a16="http://schemas.microsoft.com/office/drawing/2014/main" id="{7C6FF71D-A431-4BEF-964C-0D3826415BDA}"/>
              </a:ext>
            </a:extLst>
          </p:cNvPr>
          <p:cNvPicPr>
            <a:picLocks noChangeAspect="1"/>
          </p:cNvPicPr>
          <p:nvPr/>
        </p:nvPicPr>
        <p:blipFill>
          <a:blip r:embed="rId10"/>
          <a:stretch>
            <a:fillRect/>
          </a:stretch>
        </p:blipFill>
        <p:spPr>
          <a:xfrm>
            <a:off x="7259782" y="3746791"/>
            <a:ext cx="703001" cy="703001"/>
          </a:xfrm>
          <a:prstGeom prst="rect">
            <a:avLst/>
          </a:prstGeom>
        </p:spPr>
      </p:pic>
      <p:sp>
        <p:nvSpPr>
          <p:cNvPr id="57" name="Rectangle 56">
            <a:extLst>
              <a:ext uri="{FF2B5EF4-FFF2-40B4-BE49-F238E27FC236}">
                <a16:creationId xmlns:a16="http://schemas.microsoft.com/office/drawing/2014/main" id="{30E7E413-9CA3-41FC-9A5D-F3777F52402D}"/>
              </a:ext>
            </a:extLst>
          </p:cNvPr>
          <p:cNvSpPr/>
          <p:nvPr/>
        </p:nvSpPr>
        <p:spPr>
          <a:xfrm>
            <a:off x="8194319" y="2465641"/>
            <a:ext cx="2635606" cy="600164"/>
          </a:xfrm>
          <a:prstGeom prst="rect">
            <a:avLst/>
          </a:prstGeom>
        </p:spPr>
        <p:txBody>
          <a:bodyPr wrap="square">
            <a:spAutoFit/>
          </a:bodyPr>
          <a:lstStyle/>
          <a:p>
            <a:pPr marL="0" marR="260780" lvl="0" indent="-846"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D2162F"/>
                </a:solidFill>
                <a:effectLst/>
                <a:uLnTx/>
                <a:uFillTx/>
                <a:latin typeface="Arial" panose="020B0604020202020204" pitchFamily="34" charset="0"/>
                <a:ea typeface="+mn-ea"/>
                <a:cs typeface="Arial" panose="020B0604020202020204" pitchFamily="34" charset="0"/>
              </a:rPr>
              <a:t>Paralysis Resource Guide </a:t>
            </a:r>
            <a:r>
              <a:rPr kumimoji="0" lang="en-US" sz="1100" b="1" i="0" u="none" strike="noStrike" kern="1200" cap="none" spc="0" normalizeH="0" baseline="0" noProof="0" dirty="0">
                <a:ln>
                  <a:noFill/>
                </a:ln>
                <a:solidFill>
                  <a:srgbClr val="D2162F"/>
                </a:solidFill>
                <a:effectLst/>
                <a:uLnTx/>
                <a:uFillTx/>
                <a:latin typeface="Arial" panose="020B0604020202020204" pitchFamily="34" charset="0"/>
                <a:ea typeface="+mn-ea"/>
                <a:cs typeface="Arial" panose="020B0604020202020204" pitchFamily="34" charset="0"/>
              </a:rPr>
              <a:t>225,000+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copies distributed to the Reeve Foundation’s community</a:t>
            </a:r>
          </a:p>
        </p:txBody>
      </p:sp>
      <p:pic>
        <p:nvPicPr>
          <p:cNvPr id="33" name="Picture 32" descr="Icon of a book">
            <a:extLst>
              <a:ext uri="{FF2B5EF4-FFF2-40B4-BE49-F238E27FC236}">
                <a16:creationId xmlns:a16="http://schemas.microsoft.com/office/drawing/2014/main" id="{4AAA70D9-0544-460C-B32F-1F4E7B20285E}"/>
              </a:ext>
            </a:extLst>
          </p:cNvPr>
          <p:cNvPicPr>
            <a:picLocks noChangeAspect="1"/>
          </p:cNvPicPr>
          <p:nvPr/>
        </p:nvPicPr>
        <p:blipFill>
          <a:blip r:embed="rId11"/>
          <a:stretch>
            <a:fillRect/>
          </a:stretch>
        </p:blipFill>
        <p:spPr>
          <a:xfrm>
            <a:off x="7322260" y="2503886"/>
            <a:ext cx="645845" cy="645845"/>
          </a:xfrm>
          <a:prstGeom prst="rect">
            <a:avLst/>
          </a:prstGeom>
        </p:spPr>
      </p:pic>
      <p:sp>
        <p:nvSpPr>
          <p:cNvPr id="58" name="object 2">
            <a:extLst>
              <a:ext uri="{FF2B5EF4-FFF2-40B4-BE49-F238E27FC236}">
                <a16:creationId xmlns:a16="http://schemas.microsoft.com/office/drawing/2014/main" id="{D672EB2C-81E9-4FF5-90B3-09F7F396C258}"/>
              </a:ext>
            </a:extLst>
          </p:cNvPr>
          <p:cNvSpPr txBox="1"/>
          <p:nvPr/>
        </p:nvSpPr>
        <p:spPr>
          <a:xfrm>
            <a:off x="7335054" y="1477938"/>
            <a:ext cx="2887247" cy="524931"/>
          </a:xfrm>
          <a:prstGeom prst="rect">
            <a:avLst/>
          </a:prstGeom>
        </p:spPr>
        <p:txBody>
          <a:bodyPr vert="horz" wrap="square" lIns="0" tIns="16934"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Quality of Life Grants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0" cap="none" spc="0" normalizeH="0" baseline="0" noProof="0" dirty="0">
                <a:ln>
                  <a:noFill/>
                </a:ln>
                <a:solidFill>
                  <a:srgbClr val="FF8133"/>
                </a:solidFill>
                <a:effectLst/>
                <a:uLnTx/>
                <a:uFillTx/>
                <a:latin typeface="Arial"/>
                <a:cs typeface="Arial"/>
              </a:rPr>
              <a:t>$</a:t>
            </a:r>
            <a:r>
              <a:rPr kumimoji="0" lang="en-US" sz="1100" b="1" i="0" u="none" strike="noStrike" kern="0" cap="none" spc="0" normalizeH="0" baseline="0" noProof="0" dirty="0">
                <a:ln>
                  <a:noFill/>
                </a:ln>
                <a:solidFill>
                  <a:srgbClr val="FF8133"/>
                </a:solidFill>
                <a:effectLst/>
                <a:uLnTx/>
                <a:uFillTx/>
                <a:latin typeface="Arial"/>
                <a:cs typeface="Arial"/>
              </a:rPr>
              <a:t>37</a:t>
            </a:r>
            <a:r>
              <a:rPr kumimoji="0" sz="1100" b="1" i="0" u="none" strike="noStrike" kern="0" cap="none" spc="0" normalizeH="0" baseline="0" noProof="0" dirty="0">
                <a:ln>
                  <a:noFill/>
                </a:ln>
                <a:solidFill>
                  <a:srgbClr val="FF8133"/>
                </a:solidFill>
                <a:effectLst/>
                <a:uLnTx/>
                <a:uFillTx/>
                <a:latin typeface="Arial"/>
                <a:cs typeface="Arial"/>
              </a:rPr>
              <a:t> million</a:t>
            </a:r>
            <a:r>
              <a:rPr kumimoji="0" lang="en-US" sz="1100" b="1" i="0" u="none" strike="noStrike" kern="0" cap="none" spc="0" normalizeH="0" baseline="0" noProof="0" dirty="0">
                <a:ln>
                  <a:noFill/>
                </a:ln>
                <a:solidFill>
                  <a:srgbClr val="FF8133"/>
                </a:solidFill>
                <a:effectLst/>
                <a:uLnTx/>
                <a:uFillTx/>
                <a:latin typeface="Arial"/>
                <a:cs typeface="Arial"/>
              </a:rPr>
              <a:t>+ </a:t>
            </a:r>
            <a:r>
              <a:rPr kumimoji="0" sz="1100" b="0" i="0" u="none" strike="noStrike" kern="0" cap="none" spc="0" normalizeH="0" baseline="0" noProof="0" dirty="0">
                <a:ln>
                  <a:noFill/>
                </a:ln>
                <a:effectLst/>
                <a:uLnTx/>
                <a:uFillTx/>
                <a:latin typeface="Arial"/>
                <a:cs typeface="Arial"/>
              </a:rPr>
              <a:t>awarded to </a:t>
            </a:r>
            <a:r>
              <a:rPr kumimoji="0" lang="en-US" sz="1100" b="0" i="0" u="none" strike="noStrike" kern="0" cap="none" spc="0" normalizeH="0" baseline="0" noProof="0" dirty="0">
                <a:ln>
                  <a:noFill/>
                </a:ln>
                <a:effectLst/>
                <a:uLnTx/>
                <a:uFillTx/>
                <a:latin typeface="Arial"/>
                <a:cs typeface="Arial"/>
              </a:rPr>
              <a:t>over </a:t>
            </a:r>
            <a:r>
              <a:rPr kumimoji="0" sz="1100" b="1" i="0" u="none" strike="noStrike" kern="0" cap="none" spc="0" normalizeH="0" baseline="0" noProof="0" dirty="0">
                <a:ln>
                  <a:noFill/>
                </a:ln>
                <a:solidFill>
                  <a:srgbClr val="FF8133"/>
                </a:solidFill>
                <a:effectLst/>
                <a:uLnTx/>
                <a:uFillTx/>
                <a:latin typeface="Arial"/>
                <a:cs typeface="Arial"/>
              </a:rPr>
              <a:t>3,</a:t>
            </a:r>
            <a:r>
              <a:rPr lang="en-US" sz="1100" b="1" kern="0" dirty="0">
                <a:solidFill>
                  <a:srgbClr val="FF8133"/>
                </a:solidFill>
                <a:latin typeface="Arial"/>
                <a:cs typeface="Arial"/>
              </a:rPr>
              <a:t>550</a:t>
            </a:r>
            <a:r>
              <a:rPr kumimoji="0" lang="en-US" sz="1100" b="1" i="0" u="none" strike="noStrike" kern="0" cap="none" spc="0" normalizeH="0" baseline="0" noProof="0" dirty="0">
                <a:ln>
                  <a:noFill/>
                </a:ln>
                <a:solidFill>
                  <a:srgbClr val="FF8133"/>
                </a:solidFill>
                <a:effectLst/>
                <a:uLnTx/>
                <a:uFillTx/>
                <a:latin typeface="Arial"/>
                <a:cs typeface="Arial"/>
              </a:rPr>
              <a:t> </a:t>
            </a:r>
            <a:r>
              <a:rPr kumimoji="0" sz="1100" b="0" i="0" u="none" strike="noStrike" kern="0" cap="none" spc="0" normalizeH="0" baseline="0" noProof="0" dirty="0">
                <a:ln>
                  <a:noFill/>
                </a:ln>
                <a:effectLst/>
                <a:uLnTx/>
                <a:uFillTx/>
                <a:latin typeface="Arial"/>
                <a:cs typeface="Arial"/>
              </a:rPr>
              <a:t>non-profit</a:t>
            </a:r>
            <a:r>
              <a:rPr kumimoji="0" lang="en-US" sz="1100" b="0" i="0" u="none" strike="noStrike" kern="0" cap="none" spc="0" normalizeH="0" baseline="0" noProof="0" dirty="0">
                <a:ln>
                  <a:noFill/>
                </a:ln>
                <a:effectLst/>
                <a:uLnTx/>
                <a:uFillTx/>
                <a:latin typeface="Arial"/>
                <a:cs typeface="Arial"/>
              </a:rPr>
              <a:t> </a:t>
            </a:r>
            <a:r>
              <a:rPr kumimoji="0" sz="1100" b="0" i="0" u="none" strike="noStrike" kern="0" cap="none" spc="0" normalizeH="0" baseline="0" noProof="0" dirty="0">
                <a:ln>
                  <a:noFill/>
                </a:ln>
                <a:effectLst/>
                <a:uLnTx/>
                <a:uFillTx/>
                <a:latin typeface="Arial"/>
                <a:cs typeface="Arial"/>
              </a:rPr>
              <a:t>programs</a:t>
            </a:r>
            <a:r>
              <a:rPr kumimoji="0" lang="en-US" sz="1100" b="0" i="0" u="none" strike="noStrike" kern="0" cap="none" spc="0" normalizeH="0" baseline="0" noProof="0" dirty="0">
                <a:ln>
                  <a:noFill/>
                </a:ln>
                <a:effectLst/>
                <a:uLnTx/>
                <a:uFillTx/>
                <a:latin typeface="Arial"/>
                <a:cs typeface="Arial"/>
              </a:rPr>
              <a:t> i</a:t>
            </a:r>
            <a:r>
              <a:rPr kumimoji="0" sz="1100" b="0" i="0" u="none" strike="noStrike" kern="0" cap="none" spc="0" normalizeH="0" baseline="0" noProof="0" dirty="0">
                <a:ln>
                  <a:noFill/>
                </a:ln>
                <a:effectLst/>
                <a:uLnTx/>
                <a:uFillTx/>
                <a:latin typeface="Arial"/>
                <a:cs typeface="Arial"/>
              </a:rPr>
              <a:t>n all </a:t>
            </a:r>
            <a:r>
              <a:rPr kumimoji="0" sz="1100" b="1" i="0" u="none" strike="noStrike" kern="0" cap="none" spc="0" normalizeH="0" baseline="0" noProof="0" dirty="0">
                <a:ln>
                  <a:noFill/>
                </a:ln>
                <a:solidFill>
                  <a:srgbClr val="FF8133"/>
                </a:solidFill>
                <a:effectLst/>
                <a:uLnTx/>
                <a:uFillTx/>
                <a:latin typeface="Arial"/>
                <a:cs typeface="Arial"/>
              </a:rPr>
              <a:t>50 states</a:t>
            </a:r>
            <a:endParaRPr sz="1100" b="1" i="0" u="none" strike="noStrike" kern="0" cap="none" spc="0" normalizeH="0" baseline="0" noProof="0" dirty="0">
              <a:ln>
                <a:noFill/>
              </a:ln>
              <a:solidFill>
                <a:srgbClr val="FF8133"/>
              </a:solidFill>
              <a:effectLst/>
              <a:uLnTx/>
              <a:uFillTx/>
              <a:latin typeface="Arial"/>
              <a:cs typeface="Arial"/>
            </a:endParaRPr>
          </a:p>
        </p:txBody>
      </p:sp>
      <p:pic>
        <p:nvPicPr>
          <p:cNvPr id="14" name="Picture 13" descr="Icon of hands shaking">
            <a:extLst>
              <a:ext uri="{FF2B5EF4-FFF2-40B4-BE49-F238E27FC236}">
                <a16:creationId xmlns:a16="http://schemas.microsoft.com/office/drawing/2014/main" id="{EE029137-860A-4038-AB88-AABDA1795B30}"/>
              </a:ext>
            </a:extLst>
          </p:cNvPr>
          <p:cNvPicPr>
            <a:picLocks noChangeAspect="1"/>
          </p:cNvPicPr>
          <p:nvPr/>
        </p:nvPicPr>
        <p:blipFill>
          <a:blip r:embed="rId12"/>
          <a:stretch>
            <a:fillRect/>
          </a:stretch>
        </p:blipFill>
        <p:spPr>
          <a:xfrm>
            <a:off x="6285259" y="1476884"/>
            <a:ext cx="904546" cy="904546"/>
          </a:xfrm>
          <a:prstGeom prst="rect">
            <a:avLst/>
          </a:prstGeom>
        </p:spPr>
      </p:pic>
      <p:sp>
        <p:nvSpPr>
          <p:cNvPr id="7" name="Rectangle 6"/>
          <p:cNvSpPr/>
          <p:nvPr/>
        </p:nvSpPr>
        <p:spPr>
          <a:xfrm>
            <a:off x="11287688" y="6212155"/>
            <a:ext cx="904312" cy="378309"/>
          </a:xfrm>
          <a:prstGeom prst="rect">
            <a:avLst/>
          </a:prstGeom>
        </p:spPr>
        <p:txBody>
          <a:bodyPr wrap="square">
            <a:spAutoFit/>
          </a:bodyPr>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87898B"/>
                </a:solidFill>
                <a:effectLst/>
                <a:uLnTx/>
                <a:uFillTx/>
                <a:latin typeface="Arial" panose="020B0604020202020204" pitchFamily="34" charset="0"/>
                <a:ea typeface="Gotham HTF Book" charset="0"/>
                <a:cs typeface="Arial" panose="020B0604020202020204" pitchFamily="34" charset="0"/>
              </a:rPr>
              <a:t>PAGE </a:t>
            </a:r>
            <a:fld id="{15BC3B4D-1736-9F4F-903D-FEB8D5D2E2B6}" type="slidenum">
              <a:rPr kumimoji="0" lang="en-US" sz="800" b="0" i="0" u="none" strike="noStrike" kern="1200" cap="none" spc="0" normalizeH="0" baseline="0" noProof="0" smtClean="0">
                <a:ln>
                  <a:noFill/>
                </a:ln>
                <a:solidFill>
                  <a:srgbClr val="87898B"/>
                </a:solidFill>
                <a:effectLst/>
                <a:uLnTx/>
                <a:uFillTx/>
                <a:latin typeface="Arial" panose="020B0604020202020204" pitchFamily="34" charset="0"/>
                <a:ea typeface="Gotham HTF Book" charset="0"/>
                <a:cs typeface="Arial" panose="020B0604020202020204" pitchFamily="34" charset="0"/>
              </a:rPr>
              <a:pPr marL="0" marR="0" lvl="0" indent="0" algn="l" defTabSz="914400" rtl="0" eaLnBrk="1" fontAlgn="auto" latinLnBrk="0" hangingPunct="1">
                <a:lnSpc>
                  <a:spcPts val="2700"/>
                </a:lnSpc>
                <a:spcBef>
                  <a:spcPts val="0"/>
                </a:spcBef>
                <a:spcAft>
                  <a:spcPts val="0"/>
                </a:spcAft>
                <a:buClrTx/>
                <a:buSzTx/>
                <a:buFontTx/>
                <a:buNone/>
                <a:tabLst/>
                <a:defRPr/>
              </a:pPr>
              <a:t>8</a:t>
            </a:fld>
            <a:endParaRPr kumimoji="0" lang="en-US" sz="800" b="1" i="0" u="none" strike="noStrike" kern="1200" cap="none" spc="0" normalizeH="0" baseline="0" noProof="0" dirty="0">
              <a:ln>
                <a:noFill/>
              </a:ln>
              <a:solidFill>
                <a:srgbClr val="87898B"/>
              </a:solidFill>
              <a:effectLst/>
              <a:uLnTx/>
              <a:uFillTx/>
              <a:latin typeface="Arial" panose="020B0604020202020204" pitchFamily="34" charset="0"/>
              <a:ea typeface="Gotham HTF Book" charset="0"/>
              <a:cs typeface="Arial" panose="020B0604020202020204" pitchFamily="34" charset="0"/>
            </a:endParaRPr>
          </a:p>
        </p:txBody>
      </p:sp>
    </p:spTree>
    <p:extLst>
      <p:ext uri="{BB962C8B-B14F-4D97-AF65-F5344CB8AC3E}">
        <p14:creationId xmlns:p14="http://schemas.microsoft.com/office/powerpoint/2010/main" val="51485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D242-6150-6699-6B4C-0ADF73F0DAF9}"/>
              </a:ext>
            </a:extLst>
          </p:cNvPr>
          <p:cNvSpPr>
            <a:spLocks noGrp="1"/>
          </p:cNvSpPr>
          <p:nvPr>
            <p:ph type="ctrTitle"/>
          </p:nvPr>
        </p:nvSpPr>
        <p:spPr>
          <a:xfrm>
            <a:off x="1884287" y="-1815858"/>
            <a:ext cx="9144000" cy="1206258"/>
          </a:xfrm>
        </p:spPr>
        <p:txBody>
          <a:bodyPr/>
          <a:lstStyle/>
          <a:p>
            <a:r>
              <a:rPr lang="en-US" dirty="0"/>
              <a:t>Free Materials and Resources</a:t>
            </a:r>
          </a:p>
        </p:txBody>
      </p:sp>
      <p:sp>
        <p:nvSpPr>
          <p:cNvPr id="5" name="Rectangle 4"/>
          <p:cNvSpPr/>
          <p:nvPr/>
        </p:nvSpPr>
        <p:spPr>
          <a:xfrm>
            <a:off x="291441" y="462932"/>
            <a:ext cx="6096000" cy="981038"/>
          </a:xfrm>
          <a:prstGeom prst="rect">
            <a:avLst/>
          </a:prstGeom>
        </p:spPr>
        <p:txBody>
          <a:bodyPr>
            <a:spAutoFit/>
          </a:bodyPr>
          <a:lstStyle/>
          <a:p>
            <a:pPr>
              <a:lnSpc>
                <a:spcPts val="3430"/>
              </a:lnSpc>
            </a:pPr>
            <a:r>
              <a:rPr lang="en-US" sz="4000" dirty="0">
                <a:solidFill>
                  <a:srgbClr val="ED1C2E"/>
                </a:solidFill>
                <a:latin typeface="Arial" panose="020B0604020202020204" pitchFamily="34" charset="0"/>
                <a:ea typeface="Trajan Pro" charset="0"/>
                <a:cs typeface="Arial" panose="020B0604020202020204" pitchFamily="34" charset="0"/>
              </a:rPr>
              <a:t>Free Materials &amp; Resources</a:t>
            </a:r>
          </a:p>
        </p:txBody>
      </p:sp>
      <p:sp>
        <p:nvSpPr>
          <p:cNvPr id="26" name="Rectangle 25">
            <a:extLst>
              <a:ext uri="{FF2B5EF4-FFF2-40B4-BE49-F238E27FC236}">
                <a16:creationId xmlns:a16="http://schemas.microsoft.com/office/drawing/2014/main" id="{358358FC-9748-4723-9381-573C8947D1EE}"/>
              </a:ext>
            </a:extLst>
          </p:cNvPr>
          <p:cNvSpPr/>
          <p:nvPr/>
        </p:nvSpPr>
        <p:spPr>
          <a:xfrm>
            <a:off x="1811676" y="5280490"/>
            <a:ext cx="1771080" cy="5607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Books</a:t>
            </a:r>
          </a:p>
        </p:txBody>
      </p:sp>
      <p:pic>
        <p:nvPicPr>
          <p:cNvPr id="31" name="Picture 30" descr="Photo of book, &quot;Don't Call It a Miracle&quot;">
            <a:extLst>
              <a:ext uri="{FF2B5EF4-FFF2-40B4-BE49-F238E27FC236}">
                <a16:creationId xmlns:a16="http://schemas.microsoft.com/office/drawing/2014/main" id="{EFD3A5CD-4F74-438F-9470-254144C686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36482">
            <a:off x="2123792" y="3647135"/>
            <a:ext cx="1400081" cy="1425692"/>
          </a:xfrm>
          <a:prstGeom prst="rect">
            <a:avLst/>
          </a:prstGeom>
        </p:spPr>
      </p:pic>
      <p:pic>
        <p:nvPicPr>
          <p:cNvPr id="30" name="Picture 3" descr="Photo of Paralysis Resource Guide">
            <a:extLst>
              <a:ext uri="{FF2B5EF4-FFF2-40B4-BE49-F238E27FC236}">
                <a16:creationId xmlns:a16="http://schemas.microsoft.com/office/drawing/2014/main" id="{AD2A0DF8-CE25-414F-B8C4-A577C356999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50584" y="1852003"/>
            <a:ext cx="1430132" cy="21326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3" name="Straight Connector 22">
            <a:extLst>
              <a:ext uri="{FF2B5EF4-FFF2-40B4-BE49-F238E27FC236}">
                <a16:creationId xmlns:a16="http://schemas.microsoft.com/office/drawing/2014/main" id="{8B4EFB19-22B7-4B70-9A68-895F1994F802}"/>
              </a:ext>
              <a:ext uri="{C183D7F6-B498-43B3-948B-1728B52AA6E4}">
                <adec:decorative xmlns:adec="http://schemas.microsoft.com/office/drawing/2017/decorative" val="1"/>
              </a:ext>
            </a:extLst>
          </p:cNvPr>
          <p:cNvCxnSpPr/>
          <p:nvPr/>
        </p:nvCxnSpPr>
        <p:spPr>
          <a:xfrm>
            <a:off x="3762844" y="1669096"/>
            <a:ext cx="0" cy="446566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09E1089-EF31-4EB3-A845-CA3E6C3B47D5}"/>
              </a:ext>
            </a:extLst>
          </p:cNvPr>
          <p:cNvSpPr/>
          <p:nvPr/>
        </p:nvSpPr>
        <p:spPr>
          <a:xfrm>
            <a:off x="4049164" y="5280490"/>
            <a:ext cx="1771080" cy="5607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Wallet Cards</a:t>
            </a:r>
          </a:p>
        </p:txBody>
      </p:sp>
      <p:grpSp>
        <p:nvGrpSpPr>
          <p:cNvPr id="8" name="Group 7" descr="photo of wallet cards on Autonomic Dysreflexia, Sepsis, and Deep Vein Thrombosis">
            <a:extLst>
              <a:ext uri="{FF2B5EF4-FFF2-40B4-BE49-F238E27FC236}">
                <a16:creationId xmlns:a16="http://schemas.microsoft.com/office/drawing/2014/main" id="{85F1BAF5-2AA1-4376-B0CA-B24AD1256DD1}"/>
              </a:ext>
            </a:extLst>
          </p:cNvPr>
          <p:cNvGrpSpPr/>
          <p:nvPr/>
        </p:nvGrpSpPr>
        <p:grpSpPr>
          <a:xfrm>
            <a:off x="4228264" y="1973896"/>
            <a:ext cx="1489626" cy="2819400"/>
            <a:chOff x="2713756" y="2258989"/>
            <a:chExt cx="1489626" cy="2819400"/>
          </a:xfrm>
        </p:grpSpPr>
        <p:pic>
          <p:nvPicPr>
            <p:cNvPr id="10" name="Picture 9">
              <a:extLst>
                <a:ext uri="{FF2B5EF4-FFF2-40B4-BE49-F238E27FC236}">
                  <a16:creationId xmlns:a16="http://schemas.microsoft.com/office/drawing/2014/main" id="{E048070F-19EE-4BF3-B6FF-E6AE49F141F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700307">
              <a:off x="2713756" y="2412346"/>
              <a:ext cx="954910" cy="2655559"/>
            </a:xfrm>
            <a:prstGeom prst="rect">
              <a:avLst/>
            </a:prstGeom>
          </p:spPr>
        </p:pic>
        <p:pic>
          <p:nvPicPr>
            <p:cNvPr id="11" name="Picture 10">
              <a:extLst>
                <a:ext uri="{FF2B5EF4-FFF2-40B4-BE49-F238E27FC236}">
                  <a16:creationId xmlns:a16="http://schemas.microsoft.com/office/drawing/2014/main" id="{A64BF3EE-8C8F-465B-AA93-8DC7EAD04BD5}"/>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87120" y="2258989"/>
              <a:ext cx="963553" cy="2655559"/>
            </a:xfrm>
            <a:prstGeom prst="rect">
              <a:avLst/>
            </a:prstGeom>
          </p:spPr>
        </p:pic>
        <p:pic>
          <p:nvPicPr>
            <p:cNvPr id="14" name="Picture 13">
              <a:extLst>
                <a:ext uri="{FF2B5EF4-FFF2-40B4-BE49-F238E27FC236}">
                  <a16:creationId xmlns:a16="http://schemas.microsoft.com/office/drawing/2014/main" id="{6E5513F2-4A97-4F29-A0FC-0F4434C91A0B}"/>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071608">
              <a:off x="3285593" y="2422830"/>
              <a:ext cx="917789" cy="2655559"/>
            </a:xfrm>
            <a:prstGeom prst="rect">
              <a:avLst/>
            </a:prstGeom>
          </p:spPr>
        </p:pic>
      </p:grpSp>
      <p:cxnSp>
        <p:nvCxnSpPr>
          <p:cNvPr id="24" name="Straight Connector 23">
            <a:extLst>
              <a:ext uri="{FF2B5EF4-FFF2-40B4-BE49-F238E27FC236}">
                <a16:creationId xmlns:a16="http://schemas.microsoft.com/office/drawing/2014/main" id="{2C21A695-BA04-4157-8DA9-9429F2F8ACE2}"/>
              </a:ext>
              <a:ext uri="{C183D7F6-B498-43B3-948B-1728B52AA6E4}">
                <adec:decorative xmlns:adec="http://schemas.microsoft.com/office/drawing/2017/decorative" val="1"/>
              </a:ext>
            </a:extLst>
          </p:cNvPr>
          <p:cNvCxnSpPr/>
          <p:nvPr/>
        </p:nvCxnSpPr>
        <p:spPr>
          <a:xfrm>
            <a:off x="6201244" y="1669096"/>
            <a:ext cx="0" cy="446566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448F09A-00A3-4777-9D1C-967043DE46D8}"/>
              </a:ext>
            </a:extLst>
          </p:cNvPr>
          <p:cNvSpPr/>
          <p:nvPr/>
        </p:nvSpPr>
        <p:spPr>
          <a:xfrm>
            <a:off x="6456287" y="5280490"/>
            <a:ext cx="1771080" cy="5607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Fact Sheets</a:t>
            </a:r>
          </a:p>
        </p:txBody>
      </p:sp>
      <p:grpSp>
        <p:nvGrpSpPr>
          <p:cNvPr id="15" name="Group 14" descr="photo of Reeve Foundation Fact Sheets">
            <a:extLst>
              <a:ext uri="{FF2B5EF4-FFF2-40B4-BE49-F238E27FC236}">
                <a16:creationId xmlns:a16="http://schemas.microsoft.com/office/drawing/2014/main" id="{EE79D10B-D14A-435B-9655-2C8053E34ADE}"/>
              </a:ext>
            </a:extLst>
          </p:cNvPr>
          <p:cNvGrpSpPr/>
          <p:nvPr/>
        </p:nvGrpSpPr>
        <p:grpSpPr>
          <a:xfrm>
            <a:off x="6394013" y="1973896"/>
            <a:ext cx="1833354" cy="3183902"/>
            <a:chOff x="4695572" y="2087540"/>
            <a:chExt cx="1833354" cy="3183902"/>
          </a:xfrm>
        </p:grpSpPr>
        <p:pic>
          <p:nvPicPr>
            <p:cNvPr id="16" name="Picture 15">
              <a:extLst>
                <a:ext uri="{FF2B5EF4-FFF2-40B4-BE49-F238E27FC236}">
                  <a16:creationId xmlns:a16="http://schemas.microsoft.com/office/drawing/2014/main" id="{0D9A27C7-55A4-4307-8F30-023E62F37798}"/>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95572" y="2087540"/>
              <a:ext cx="1417489" cy="1980189"/>
            </a:xfrm>
            <a:prstGeom prst="rect">
              <a:avLst/>
            </a:prstGeom>
            <a:ln w="3175">
              <a:solidFill>
                <a:schemeClr val="accent6">
                  <a:lumMod val="40000"/>
                  <a:lumOff val="60000"/>
                </a:schemeClr>
              </a:solidFill>
            </a:ln>
          </p:spPr>
        </p:pic>
        <p:pic>
          <p:nvPicPr>
            <p:cNvPr id="17" name="Picture 16">
              <a:extLst>
                <a:ext uri="{FF2B5EF4-FFF2-40B4-BE49-F238E27FC236}">
                  <a16:creationId xmlns:a16="http://schemas.microsoft.com/office/drawing/2014/main" id="{BF2D4907-2AD1-41BC-A5E1-8DF26F0BDB48}"/>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115579" y="2710469"/>
              <a:ext cx="1413347" cy="1916441"/>
            </a:xfrm>
            <a:prstGeom prst="rect">
              <a:avLst/>
            </a:prstGeom>
            <a:ln w="3175">
              <a:solidFill>
                <a:schemeClr val="accent6">
                  <a:lumMod val="40000"/>
                  <a:lumOff val="60000"/>
                </a:schemeClr>
              </a:solidFill>
            </a:ln>
          </p:spPr>
        </p:pic>
        <p:pic>
          <p:nvPicPr>
            <p:cNvPr id="18" name="Picture 17">
              <a:extLst>
                <a:ext uri="{FF2B5EF4-FFF2-40B4-BE49-F238E27FC236}">
                  <a16:creationId xmlns:a16="http://schemas.microsoft.com/office/drawing/2014/main" id="{85EF3596-051A-47EF-AEB6-4990C13F4BCF}"/>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840509" y="3296974"/>
              <a:ext cx="1436119" cy="1974468"/>
            </a:xfrm>
            <a:prstGeom prst="rect">
              <a:avLst/>
            </a:prstGeom>
            <a:ln w="3175">
              <a:solidFill>
                <a:schemeClr val="accent6">
                  <a:lumMod val="40000"/>
                  <a:lumOff val="60000"/>
                </a:schemeClr>
              </a:solidFill>
            </a:ln>
          </p:spPr>
        </p:pic>
      </p:grpSp>
      <p:cxnSp>
        <p:nvCxnSpPr>
          <p:cNvPr id="25" name="Straight Connector 24">
            <a:extLst>
              <a:ext uri="{FF2B5EF4-FFF2-40B4-BE49-F238E27FC236}">
                <a16:creationId xmlns:a16="http://schemas.microsoft.com/office/drawing/2014/main" id="{E4015EA2-D66B-42EF-9118-B0080B767E9B}"/>
              </a:ext>
              <a:ext uri="{C183D7F6-B498-43B3-948B-1728B52AA6E4}">
                <adec:decorative xmlns:adec="http://schemas.microsoft.com/office/drawing/2017/decorative" val="1"/>
              </a:ext>
            </a:extLst>
          </p:cNvPr>
          <p:cNvCxnSpPr/>
          <p:nvPr/>
        </p:nvCxnSpPr>
        <p:spPr>
          <a:xfrm>
            <a:off x="8487244" y="1669096"/>
            <a:ext cx="0" cy="446566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6F28E26-3B6A-485B-9431-DC15C68E0D3A}"/>
              </a:ext>
            </a:extLst>
          </p:cNvPr>
          <p:cNvSpPr/>
          <p:nvPr/>
        </p:nvSpPr>
        <p:spPr>
          <a:xfrm>
            <a:off x="8849764" y="5280490"/>
            <a:ext cx="1771080" cy="5607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Publications</a:t>
            </a:r>
          </a:p>
        </p:txBody>
      </p:sp>
      <p:grpSp>
        <p:nvGrpSpPr>
          <p:cNvPr id="19" name="Group 18" descr="Photo of Reeve Foundation booklets on Bladder Management, Pressure Injures * Skin Management, and Know Your Rights Toolkit.">
            <a:extLst>
              <a:ext uri="{FF2B5EF4-FFF2-40B4-BE49-F238E27FC236}">
                <a16:creationId xmlns:a16="http://schemas.microsoft.com/office/drawing/2014/main" id="{DA6F061C-DC14-4673-9F86-54CF0BA52D96}"/>
              </a:ext>
            </a:extLst>
          </p:cNvPr>
          <p:cNvGrpSpPr/>
          <p:nvPr/>
        </p:nvGrpSpPr>
        <p:grpSpPr>
          <a:xfrm>
            <a:off x="8747122" y="1973896"/>
            <a:ext cx="1873722" cy="3192686"/>
            <a:chOff x="7065548" y="1991466"/>
            <a:chExt cx="1873722" cy="3192686"/>
          </a:xfrm>
        </p:grpSpPr>
        <p:pic>
          <p:nvPicPr>
            <p:cNvPr id="20" name="Picture 19">
              <a:extLst>
                <a:ext uri="{FF2B5EF4-FFF2-40B4-BE49-F238E27FC236}">
                  <a16:creationId xmlns:a16="http://schemas.microsoft.com/office/drawing/2014/main" id="{9631C7F9-E985-4B03-B6BB-707F5F618F3B}"/>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617528" y="1991466"/>
              <a:ext cx="1212702" cy="1791316"/>
            </a:xfrm>
            <a:prstGeom prst="rect">
              <a:avLst/>
            </a:prstGeom>
          </p:spPr>
        </p:pic>
        <p:pic>
          <p:nvPicPr>
            <p:cNvPr id="21" name="Picture 20">
              <a:extLst>
                <a:ext uri="{FF2B5EF4-FFF2-40B4-BE49-F238E27FC236}">
                  <a16:creationId xmlns:a16="http://schemas.microsoft.com/office/drawing/2014/main" id="{39B34ADD-1A59-41D2-8B4C-B1ADB0C3C4C0}"/>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065548" y="2607723"/>
              <a:ext cx="1103960" cy="1859713"/>
            </a:xfrm>
            <a:prstGeom prst="rect">
              <a:avLst/>
            </a:prstGeom>
          </p:spPr>
        </p:pic>
        <p:pic>
          <p:nvPicPr>
            <p:cNvPr id="22" name="Picture 21">
              <a:extLst>
                <a:ext uri="{FF2B5EF4-FFF2-40B4-BE49-F238E27FC236}">
                  <a16:creationId xmlns:a16="http://schemas.microsoft.com/office/drawing/2014/main" id="{2D86CE8F-3658-4201-9B28-EDFB4026978A}"/>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781095" y="3445264"/>
              <a:ext cx="1158175" cy="1738888"/>
            </a:xfrm>
            <a:prstGeom prst="rect">
              <a:avLst/>
            </a:prstGeom>
          </p:spPr>
        </p:pic>
      </p:grpSp>
      <p:pic>
        <p:nvPicPr>
          <p:cNvPr id="13" name="Picture 12" descr="Christopher &amp; Dana Reeve Foundation logo"/>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22934332"/>
      </p:ext>
    </p:extLst>
  </p:cSld>
  <p:clrMapOvr>
    <a:masterClrMapping/>
  </p:clrMapOvr>
</p:sld>
</file>

<file path=ppt/theme/theme1.xml><?xml version="1.0" encoding="utf-8"?>
<a:theme xmlns:a="http://schemas.openxmlformats.org/drawingml/2006/main" name="Office Theme">
  <a:themeElements>
    <a:clrScheme name="Reeve Color Theme">
      <a:dk1>
        <a:srgbClr val="262626"/>
      </a:dk1>
      <a:lt1>
        <a:sysClr val="window" lastClr="FFFFFF"/>
      </a:lt1>
      <a:dk2>
        <a:srgbClr val="262626"/>
      </a:dk2>
      <a:lt2>
        <a:srgbClr val="FFFFFF"/>
      </a:lt2>
      <a:accent1>
        <a:srgbClr val="0082CD"/>
      </a:accent1>
      <a:accent2>
        <a:srgbClr val="D2232A"/>
      </a:accent2>
      <a:accent3>
        <a:srgbClr val="FFDD4A"/>
      </a:accent3>
      <a:accent4>
        <a:srgbClr val="F68121"/>
      </a:accent4>
      <a:accent5>
        <a:srgbClr val="9BBB59"/>
      </a:accent5>
      <a:accent6>
        <a:srgbClr val="FFC000"/>
      </a:accent6>
      <a:hlink>
        <a:srgbClr val="6D6E71"/>
      </a:hlink>
      <a:folHlink>
        <a:srgbClr val="800080"/>
      </a:folHlink>
    </a:clrScheme>
    <a:fontScheme name="Reeve Slid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60FA0BD8-E65F-4FAE-886C-5EAC567B08C5}" vid="{345926FA-8F61-4629-B092-0AF66F228F8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47874EA36F6F4DA90613A5E441D69F" ma:contentTypeVersion="13" ma:contentTypeDescription="Create a new document." ma:contentTypeScope="" ma:versionID="df14bedcf9a06183b31d75d94194af47">
  <xsd:schema xmlns:xsd="http://www.w3.org/2001/XMLSchema" xmlns:xs="http://www.w3.org/2001/XMLSchema" xmlns:p="http://schemas.microsoft.com/office/2006/metadata/properties" xmlns:ns3="f6ae5cca-3dc6-4ff6-a81a-71df82125f06" xmlns:ns4="b5c6260a-0d56-40b6-9610-80e9cac4393c" targetNamespace="http://schemas.microsoft.com/office/2006/metadata/properties" ma:root="true" ma:fieldsID="223de52862d331a80f81f06b5366c2bc" ns3:_="" ns4:_="">
    <xsd:import namespace="f6ae5cca-3dc6-4ff6-a81a-71df82125f06"/>
    <xsd:import namespace="b5c6260a-0d56-40b6-9610-80e9cac4393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ae5cca-3dc6-4ff6-a81a-71df82125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c6260a-0d56-40b6-9610-80e9cac4393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1D21BB-5DB2-424D-976C-CA63AFB59611}">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f6ae5cca-3dc6-4ff6-a81a-71df82125f06"/>
    <ds:schemaRef ds:uri="http://purl.org/dc/terms/"/>
    <ds:schemaRef ds:uri="b5c6260a-0d56-40b6-9610-80e9cac4393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BD449BB-60FB-4573-92DF-9C0A77B3F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ae5cca-3dc6-4ff6-a81a-71df82125f06"/>
    <ds:schemaRef ds:uri="b5c6260a-0d56-40b6-9610-80e9cac43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795302-70A6-414D-A567-BA16A26977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23367</TotalTime>
  <Words>1484</Words>
  <Application>Microsoft Macintosh PowerPoint</Application>
  <PresentationFormat>Widescreen</PresentationFormat>
  <Paragraphs>280</Paragraphs>
  <Slides>32</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Arial</vt:lpstr>
      <vt:lpstr>Calibri</vt:lpstr>
      <vt:lpstr>Courier New</vt:lpstr>
      <vt:lpstr>Symbol</vt:lpstr>
      <vt:lpstr>Times New Roman</vt:lpstr>
      <vt:lpstr>Trajan Pro</vt:lpstr>
      <vt:lpstr>Wingdings</vt:lpstr>
      <vt:lpstr>Office Theme</vt:lpstr>
      <vt:lpstr>1_Office Theme</vt:lpstr>
      <vt:lpstr>Christopher &amp; Dana Reeve Foundation</vt:lpstr>
      <vt:lpstr>Rural  Unserved &amp; Underserved Populations Grants Program </vt:lpstr>
      <vt:lpstr>Session Overview</vt:lpstr>
      <vt:lpstr>Quote by Christopher Reeve</vt:lpstr>
      <vt:lpstr>Introduction to the Reeve Foundation</vt:lpstr>
      <vt:lpstr>Definition of Paralysis</vt:lpstr>
      <vt:lpstr>National Paralysis Resource Center</vt:lpstr>
      <vt:lpstr>Snapshot of Impact</vt:lpstr>
      <vt:lpstr>Free Materials and Resources</vt:lpstr>
      <vt:lpstr>Rural Disability Resources</vt:lpstr>
      <vt:lpstr>Native American Disability and Health Resources</vt:lpstr>
      <vt:lpstr>Undocumented Immigrant Resources</vt:lpstr>
      <vt:lpstr>What We’ve Learned</vt:lpstr>
      <vt:lpstr>Rural Inequities</vt:lpstr>
      <vt:lpstr>Rural Communities and Environmental Challenges</vt:lpstr>
      <vt:lpstr>Rural Communities and Health</vt:lpstr>
      <vt:lpstr>The Intersection of Rural Communities and Disability</vt:lpstr>
      <vt:lpstr>Why We Created This Program</vt:lpstr>
      <vt:lpstr>Aim of the New Grants Program</vt:lpstr>
      <vt:lpstr>Potential Projects</vt:lpstr>
      <vt:lpstr>Potential Projects Continued</vt:lpstr>
      <vt:lpstr>Quality of Life Grants Program</vt:lpstr>
      <vt:lpstr>Quality of Life Tiered Grants Structures</vt:lpstr>
      <vt:lpstr>The Grant Cycle</vt:lpstr>
      <vt:lpstr>Direct Effect – Examples of Funded Projects</vt:lpstr>
      <vt:lpstr>Types of Direct Effect (Tier 1) Projects Funded</vt:lpstr>
      <vt:lpstr>Priority Impact Tiers 2-4</vt:lpstr>
      <vt:lpstr>Priority Impact Tier 2</vt:lpstr>
      <vt:lpstr>Priority Impact Tier 3</vt:lpstr>
      <vt:lpstr>Priority Impact Tier 4</vt:lpstr>
      <vt:lpstr>Feedback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Julie</dc:creator>
  <cp:lastModifiedBy>Rachel Kaplan She/Her</cp:lastModifiedBy>
  <cp:revision>653</cp:revision>
  <cp:lastPrinted>2022-09-07T16:25:35Z</cp:lastPrinted>
  <dcterms:created xsi:type="dcterms:W3CDTF">2014-06-09T18:19:00Z</dcterms:created>
  <dcterms:modified xsi:type="dcterms:W3CDTF">2022-09-14T18:39:20Z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TC103852699990</vt:lpwstr>
  </property>
  <property fmtid="{D5CDD505-2E9C-101B-9397-08002B2CF9AE}" pid="3" name="ContentTypeId">
    <vt:lpwstr>0x010100F547874EA36F6F4DA90613A5E441D69F</vt:lpwstr>
  </property>
</Properties>
</file>