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11"/>
  </p:notesMasterIdLst>
  <p:sldIdLst>
    <p:sldId id="256" r:id="rId2"/>
    <p:sldId id="274" r:id="rId3"/>
    <p:sldId id="257" r:id="rId4"/>
    <p:sldId id="273" r:id="rId5"/>
    <p:sldId id="262" r:id="rId6"/>
    <p:sldId id="268" r:id="rId7"/>
    <p:sldId id="275" r:id="rId8"/>
    <p:sldId id="271" r:id="rId9"/>
    <p:sldId id="2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14" autoAdjust="0"/>
    <p:restoredTop sz="94694"/>
  </p:normalViewPr>
  <p:slideViewPr>
    <p:cSldViewPr snapToGrid="0">
      <p:cViewPr varScale="1">
        <p:scale>
          <a:sx n="92" d="100"/>
          <a:sy n="92" d="100"/>
        </p:scale>
        <p:origin x="200"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717B6F-F5F1-4F38-A1A1-53312E9DB9AA}" type="datetimeFigureOut">
              <a:rPr lang="en-US" smtClean="0"/>
              <a:t>9/22/22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6054C0-8AFE-49B7-9552-D906EA13674B}" type="slidenum">
              <a:rPr lang="en-US" smtClean="0"/>
              <a:t>‹#›</a:t>
            </a:fld>
            <a:endParaRPr lang="en-US"/>
          </a:p>
        </p:txBody>
      </p:sp>
    </p:spTree>
    <p:extLst>
      <p:ext uri="{BB962C8B-B14F-4D97-AF65-F5344CB8AC3E}">
        <p14:creationId xmlns:p14="http://schemas.microsoft.com/office/powerpoint/2010/main" val="3724812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where I will start to share the screen and go through the tutorial </a:t>
            </a:r>
          </a:p>
        </p:txBody>
      </p:sp>
      <p:sp>
        <p:nvSpPr>
          <p:cNvPr id="4" name="Slide Number Placeholder 3"/>
          <p:cNvSpPr>
            <a:spLocks noGrp="1"/>
          </p:cNvSpPr>
          <p:nvPr>
            <p:ph type="sldNum" sz="quarter" idx="5"/>
          </p:nvPr>
        </p:nvSpPr>
        <p:spPr/>
        <p:txBody>
          <a:bodyPr/>
          <a:lstStyle/>
          <a:p>
            <a:fld id="{876054C0-8AFE-49B7-9552-D906EA13674B}" type="slidenum">
              <a:rPr lang="en-US" smtClean="0"/>
              <a:t>7</a:t>
            </a:fld>
            <a:endParaRPr lang="en-US"/>
          </a:p>
        </p:txBody>
      </p:sp>
    </p:spTree>
    <p:extLst>
      <p:ext uri="{BB962C8B-B14F-4D97-AF65-F5344CB8AC3E}">
        <p14:creationId xmlns:p14="http://schemas.microsoft.com/office/powerpoint/2010/main" val="20937704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8171" y="408373"/>
            <a:ext cx="11014229" cy="1039427"/>
          </a:xfrm>
          <a:prstGeom prst="rect">
            <a:avLst/>
          </a:prstGeom>
        </p:spPr>
        <p:txBody>
          <a:bodyPr>
            <a:noAutofit/>
          </a:bodyPr>
          <a:lstStyle>
            <a:lvl1pPr>
              <a:defRPr sz="5000" cap="none"/>
            </a:lvl1pPr>
          </a:lstStyle>
          <a:p>
            <a:r>
              <a:rPr lang="en-US" dirty="0"/>
              <a:t>Click to edit master title style</a:t>
            </a:r>
          </a:p>
        </p:txBody>
      </p:sp>
      <p:sp>
        <p:nvSpPr>
          <p:cNvPr id="3" name="Content Placeholder 2"/>
          <p:cNvSpPr>
            <a:spLocks noGrp="1"/>
          </p:cNvSpPr>
          <p:nvPr>
            <p:ph idx="1"/>
          </p:nvPr>
        </p:nvSpPr>
        <p:spPr>
          <a:xfrm>
            <a:off x="609600" y="1752602"/>
            <a:ext cx="10972800" cy="2356261"/>
          </a:xfrm>
          <a:prstGeom prst="rect">
            <a:avLst/>
          </a:prstGeom>
        </p:spPr>
        <p:txBody>
          <a:bodyPr/>
          <a:lstStyle>
            <a:lvl1pPr marL="114300" indent="0">
              <a:buNone/>
              <a:defRPr sz="3200"/>
            </a:lvl1pPr>
            <a:lvl2pPr>
              <a:defRPr sz="28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8" name="Content Placeholder 7"/>
          <p:cNvSpPr>
            <a:spLocks noGrp="1"/>
          </p:cNvSpPr>
          <p:nvPr>
            <p:ph sz="quarter" idx="13"/>
          </p:nvPr>
        </p:nvSpPr>
        <p:spPr>
          <a:xfrm>
            <a:off x="617518" y="4286251"/>
            <a:ext cx="10988167" cy="19605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37539096"/>
      </p:ext>
    </p:extLst>
  </p:cSld>
  <p:clrMapOvr>
    <a:masterClrMapping/>
  </p:clrMapOvr>
  <mc:AlternateContent xmlns:mc="http://schemas.openxmlformats.org/markup-compatibility/2006" xmlns:p14="http://schemas.microsoft.com/office/powerpoint/2010/main">
    <mc:Choice Requires="p14">
      <p:transition p14:dur="10">
        <p:sndAc>
          <p:stSnd>
            <p:snd r:embed="rId1" name="Air Plane Ding-SoundBible.com-496729130.wav"/>
          </p:stSnd>
        </p:sndAc>
      </p:transition>
    </mc:Choice>
    <mc:Fallback xmlns="">
      <p:transition>
        <p:sndAc>
          <p:stSnd>
            <p:snd r:embed="rId4" name="Air Plane Ding-SoundBible.com-496729130.wav"/>
          </p:stSnd>
        </p:sndAc>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Area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8171" y="408373"/>
            <a:ext cx="11014229" cy="1039427"/>
          </a:xfrm>
          <a:prstGeom prst="rect">
            <a:avLst/>
          </a:prstGeom>
        </p:spPr>
        <p:txBody>
          <a:bodyPr>
            <a:noAutofit/>
          </a:bodyPr>
          <a:lstStyle>
            <a:lvl1pPr>
              <a:defRPr sz="5000" cap="none"/>
            </a:lvl1pPr>
          </a:lstStyle>
          <a:p>
            <a:r>
              <a:rPr lang="en-US" dirty="0"/>
              <a:t>Click to edit master title style</a:t>
            </a:r>
          </a:p>
        </p:txBody>
      </p:sp>
      <p:sp>
        <p:nvSpPr>
          <p:cNvPr id="3" name="Content Placeholder 2"/>
          <p:cNvSpPr>
            <a:spLocks noGrp="1"/>
          </p:cNvSpPr>
          <p:nvPr>
            <p:ph sz="half" idx="1"/>
          </p:nvPr>
        </p:nvSpPr>
        <p:spPr>
          <a:xfrm>
            <a:off x="568171" y="1719071"/>
            <a:ext cx="5384800" cy="4407408"/>
          </a:xfrm>
          <a:prstGeom prst="rect">
            <a:avLst/>
          </a:prstGeom>
        </p:spPr>
        <p:txBody>
          <a:bodyPr/>
          <a:lstStyle>
            <a:lvl1pPr marL="114300" indent="0">
              <a:buNone/>
              <a:defRPr sz="3200"/>
            </a:lvl1pPr>
            <a:lvl2pPr>
              <a:defRPr sz="2800"/>
            </a:lvl2pPr>
            <a:lvl3pPr>
              <a:defRPr sz="24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719071"/>
            <a:ext cx="5384800" cy="4407408"/>
          </a:xfrm>
          <a:prstGeom prst="rect">
            <a:avLst/>
          </a:prstGeom>
        </p:spPr>
        <p:txBody>
          <a:bodyPr/>
          <a:lstStyle>
            <a:lvl1pPr marL="114300" indent="0">
              <a:buNone/>
              <a:defRPr sz="3200"/>
            </a:lvl1pPr>
            <a:lvl2pPr>
              <a:defRPr sz="2800"/>
            </a:lvl2pPr>
            <a:lvl3pPr>
              <a:defRPr sz="24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86802969"/>
      </p:ext>
    </p:extLst>
  </p:cSld>
  <p:clrMapOvr>
    <a:masterClrMapping/>
  </p:clrMapOvr>
  <mc:AlternateContent xmlns:mc="http://schemas.openxmlformats.org/markup-compatibility/2006" xmlns:p14="http://schemas.microsoft.com/office/powerpoint/2010/main">
    <mc:Choice Requires="p14">
      <p:transition p14:dur="10">
        <p:sndAc>
          <p:stSnd>
            <p:snd r:embed="rId1" name="Air Plane Ding-SoundBible.com-496729130.wav"/>
          </p:stSnd>
        </p:sndAc>
      </p:transition>
    </mc:Choice>
    <mc:Fallback xmlns="">
      <p:transition>
        <p:sndAc>
          <p:stSnd>
            <p:snd r:embed="rId4" name="Air Plane Ding-SoundBible.com-496729130.wav"/>
          </p:stSnd>
        </p:sndAc>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hree Content Area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8171" y="408373"/>
            <a:ext cx="11014229" cy="1039427"/>
          </a:xfrm>
          <a:prstGeom prst="rect">
            <a:avLst/>
          </a:prstGeom>
        </p:spPr>
        <p:txBody>
          <a:bodyPr>
            <a:noAutofit/>
          </a:bodyPr>
          <a:lstStyle>
            <a:lvl1pPr>
              <a:defRPr sz="5000" cap="none"/>
            </a:lvl1pPr>
          </a:lstStyle>
          <a:p>
            <a:r>
              <a:rPr lang="en-US" dirty="0"/>
              <a:t>Click to edit master title style</a:t>
            </a:r>
          </a:p>
        </p:txBody>
      </p:sp>
      <p:sp>
        <p:nvSpPr>
          <p:cNvPr id="3" name="Content Placeholder 2"/>
          <p:cNvSpPr>
            <a:spLocks noGrp="1"/>
          </p:cNvSpPr>
          <p:nvPr>
            <p:ph sz="half" idx="1"/>
          </p:nvPr>
        </p:nvSpPr>
        <p:spPr>
          <a:xfrm>
            <a:off x="568171" y="1719071"/>
            <a:ext cx="3596109" cy="4407408"/>
          </a:xfrm>
          <a:prstGeom prst="rect">
            <a:avLst/>
          </a:prstGeom>
        </p:spPr>
        <p:txBody>
          <a:bodyPr/>
          <a:lstStyle>
            <a:lvl1pPr marL="114300" indent="0">
              <a:buNone/>
              <a:defRPr sz="2800"/>
            </a:lvl1pPr>
            <a:lvl2pPr>
              <a:defRPr sz="24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08385" y="1707195"/>
            <a:ext cx="3397663" cy="4407408"/>
          </a:xfrm>
          <a:prstGeom prst="rect">
            <a:avLst/>
          </a:prstGeom>
        </p:spPr>
        <p:txBody>
          <a:bodyPr/>
          <a:lstStyle>
            <a:lvl1pPr marL="114300" indent="0">
              <a:buNone/>
              <a:defRPr sz="2800"/>
            </a:lvl1pPr>
            <a:lvl2pPr>
              <a:defRPr sz="24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p:cNvSpPr>
            <a:spLocks noGrp="1"/>
          </p:cNvSpPr>
          <p:nvPr>
            <p:ph sz="half" idx="13"/>
          </p:nvPr>
        </p:nvSpPr>
        <p:spPr>
          <a:xfrm>
            <a:off x="8190017" y="1717091"/>
            <a:ext cx="3397663" cy="4407408"/>
          </a:xfrm>
          <a:prstGeom prst="rect">
            <a:avLst/>
          </a:prstGeom>
        </p:spPr>
        <p:txBody>
          <a:bodyPr/>
          <a:lstStyle>
            <a:lvl1pPr marL="114300" indent="0">
              <a:buNone/>
              <a:defRPr sz="2800"/>
            </a:lvl1pPr>
            <a:lvl2pPr>
              <a:defRPr sz="24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Slide Number Placeholder 12"/>
          <p:cNvSpPr>
            <a:spLocks noGrp="1"/>
          </p:cNvSpPr>
          <p:nvPr>
            <p:ph type="sldNum" sz="quarter" idx="16"/>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8129430"/>
      </p:ext>
    </p:extLst>
  </p:cSld>
  <p:clrMapOvr>
    <a:masterClrMapping/>
  </p:clrMapOvr>
  <mc:AlternateContent xmlns:mc="http://schemas.openxmlformats.org/markup-compatibility/2006" xmlns:p14="http://schemas.microsoft.com/office/powerpoint/2010/main">
    <mc:Choice Requires="p14">
      <p:transition p14:dur="10">
        <p:sndAc>
          <p:stSnd>
            <p:snd r:embed="rId1" name="Air Plane Ding-SoundBible.com-496729130.wav"/>
          </p:stSnd>
        </p:sndAc>
      </p:transition>
    </mc:Choice>
    <mc:Fallback xmlns="">
      <p:transition>
        <p:sndAc>
          <p:stSnd>
            <p:snd r:embed="rId4" name="Air Plane Ding-SoundBible.com-496729130.wav"/>
          </p:stSnd>
        </p:sndAc>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Four Content Area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8171" y="408373"/>
            <a:ext cx="11014229" cy="1039427"/>
          </a:xfrm>
          <a:prstGeom prst="rect">
            <a:avLst/>
          </a:prstGeom>
        </p:spPr>
        <p:txBody>
          <a:bodyPr>
            <a:noAutofit/>
          </a:bodyPr>
          <a:lstStyle>
            <a:lvl1pPr>
              <a:defRPr sz="5000" cap="none"/>
            </a:lvl1pPr>
          </a:lstStyle>
          <a:p>
            <a:r>
              <a:rPr lang="en-US" dirty="0"/>
              <a:t>Click to edit master title style</a:t>
            </a:r>
          </a:p>
        </p:txBody>
      </p:sp>
      <p:sp>
        <p:nvSpPr>
          <p:cNvPr id="3" name="Content Placeholder 2"/>
          <p:cNvSpPr>
            <a:spLocks noGrp="1"/>
          </p:cNvSpPr>
          <p:nvPr>
            <p:ph sz="half" idx="1"/>
          </p:nvPr>
        </p:nvSpPr>
        <p:spPr>
          <a:xfrm>
            <a:off x="552337" y="1719071"/>
            <a:ext cx="2630249" cy="4407408"/>
          </a:xfrm>
          <a:prstGeom prst="rect">
            <a:avLst/>
          </a:prstGeom>
        </p:spPr>
        <p:txBody>
          <a:bodyPr/>
          <a:lstStyle>
            <a:lvl1pPr marL="114300" indent="0">
              <a:buNone/>
              <a:defRPr sz="2800"/>
            </a:lvl1pPr>
            <a:lvl2pPr>
              <a:defRPr sz="24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616697" y="1707195"/>
            <a:ext cx="2479303" cy="4407408"/>
          </a:xfrm>
          <a:prstGeom prst="rect">
            <a:avLst/>
          </a:prstGeom>
        </p:spPr>
        <p:txBody>
          <a:bodyPr/>
          <a:lstStyle>
            <a:lvl1pPr marL="114300" indent="0">
              <a:buNone/>
              <a:defRPr sz="2800"/>
            </a:lvl1pPr>
            <a:lvl2pPr>
              <a:defRPr sz="24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p:cNvSpPr>
            <a:spLocks noGrp="1"/>
          </p:cNvSpPr>
          <p:nvPr>
            <p:ph sz="half" idx="13"/>
          </p:nvPr>
        </p:nvSpPr>
        <p:spPr>
          <a:xfrm>
            <a:off x="9310257" y="1728966"/>
            <a:ext cx="2340759" cy="4407408"/>
          </a:xfrm>
          <a:prstGeom prst="rect">
            <a:avLst/>
          </a:prstGeom>
        </p:spPr>
        <p:txBody>
          <a:bodyPr/>
          <a:lstStyle>
            <a:lvl1pPr marL="114300" indent="0">
              <a:buNone/>
              <a:defRPr sz="2800"/>
            </a:lvl1pPr>
            <a:lvl2pPr>
              <a:defRPr sz="24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4"/>
          </p:nvPr>
        </p:nvSpPr>
        <p:spPr>
          <a:xfrm>
            <a:off x="6491846" y="1722438"/>
            <a:ext cx="2453519" cy="43815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7"/>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537407"/>
      </p:ext>
    </p:extLst>
  </p:cSld>
  <p:clrMapOvr>
    <a:masterClrMapping/>
  </p:clrMapOvr>
  <mc:AlternateContent xmlns:mc="http://schemas.openxmlformats.org/markup-compatibility/2006" xmlns:p14="http://schemas.microsoft.com/office/powerpoint/2010/main">
    <mc:Choice Requires="p14">
      <p:transition p14:dur="10">
        <p:sndAc>
          <p:stSnd>
            <p:snd r:embed="rId1" name="Air Plane Ding-SoundBible.com-496729130.wav"/>
          </p:stSnd>
        </p:sndAc>
      </p:transition>
    </mc:Choice>
    <mc:Fallback xmlns="">
      <p:transition>
        <p:sndAc>
          <p:stSnd>
            <p:snd r:embed="rId4" name="Air Plane Ding-SoundBible.com-496729130.wav"/>
          </p:stSnd>
        </p:sndAc>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Five Content Area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8171" y="408373"/>
            <a:ext cx="11014229" cy="1039427"/>
          </a:xfrm>
          <a:prstGeom prst="rect">
            <a:avLst/>
          </a:prstGeom>
        </p:spPr>
        <p:txBody>
          <a:bodyPr>
            <a:noAutofit/>
          </a:bodyPr>
          <a:lstStyle>
            <a:lvl1pPr>
              <a:defRPr sz="5000" cap="none"/>
            </a:lvl1pPr>
          </a:lstStyle>
          <a:p>
            <a:r>
              <a:rPr lang="en-US" dirty="0"/>
              <a:t>Click to edit master title style</a:t>
            </a:r>
          </a:p>
        </p:txBody>
      </p:sp>
      <p:sp>
        <p:nvSpPr>
          <p:cNvPr id="3" name="Content Placeholder 2"/>
          <p:cNvSpPr>
            <a:spLocks noGrp="1"/>
          </p:cNvSpPr>
          <p:nvPr>
            <p:ph sz="half" idx="1"/>
          </p:nvPr>
        </p:nvSpPr>
        <p:spPr>
          <a:xfrm>
            <a:off x="489002" y="1707196"/>
            <a:ext cx="2091903" cy="4407408"/>
          </a:xfrm>
          <a:prstGeom prst="rect">
            <a:avLst/>
          </a:prstGeom>
        </p:spPr>
        <p:txBody>
          <a:bodyPr/>
          <a:lstStyle>
            <a:lvl1pPr marL="114300" indent="0">
              <a:buNone/>
              <a:defRPr sz="2800"/>
            </a:lvl1pPr>
            <a:lvl2pPr>
              <a:defRPr sz="24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691742" y="1717640"/>
            <a:ext cx="2010887" cy="4407408"/>
          </a:xfrm>
          <a:prstGeom prst="rect">
            <a:avLst/>
          </a:prstGeom>
        </p:spPr>
        <p:txBody>
          <a:bodyPr/>
          <a:lstStyle>
            <a:lvl1pPr marL="114300" indent="0">
              <a:buNone/>
              <a:defRPr sz="2800"/>
            </a:lvl1pPr>
            <a:lvl2pPr>
              <a:defRPr sz="24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p:cNvSpPr>
            <a:spLocks noGrp="1"/>
          </p:cNvSpPr>
          <p:nvPr>
            <p:ph sz="half" idx="13"/>
          </p:nvPr>
        </p:nvSpPr>
        <p:spPr>
          <a:xfrm>
            <a:off x="4912426" y="1717091"/>
            <a:ext cx="2117767" cy="4407408"/>
          </a:xfrm>
          <a:prstGeom prst="rect">
            <a:avLst/>
          </a:prstGeom>
        </p:spPr>
        <p:txBody>
          <a:bodyPr/>
          <a:lstStyle>
            <a:lvl1pPr marL="114300" indent="0">
              <a:buNone/>
              <a:defRPr sz="2800"/>
            </a:lvl1pPr>
            <a:lvl2pPr>
              <a:defRPr sz="24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4"/>
          </p:nvPr>
        </p:nvSpPr>
        <p:spPr>
          <a:xfrm>
            <a:off x="7188530" y="1693890"/>
            <a:ext cx="2090057" cy="4407408"/>
          </a:xfrm>
          <a:prstGeom prst="rect">
            <a:avLst/>
          </a:prstGeom>
        </p:spPr>
        <p:txBody>
          <a:bodyPr/>
          <a:lstStyle>
            <a:lvl1pPr marL="114300" indent="0">
              <a:buNone/>
              <a:defRPr sz="2800"/>
            </a:lvl1pPr>
            <a:lvl2pPr>
              <a:defRPr sz="24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3"/>
          <p:cNvSpPr>
            <a:spLocks noGrp="1"/>
          </p:cNvSpPr>
          <p:nvPr>
            <p:ph sz="half" idx="15"/>
          </p:nvPr>
        </p:nvSpPr>
        <p:spPr>
          <a:xfrm>
            <a:off x="9513456" y="1691910"/>
            <a:ext cx="2090057" cy="4407408"/>
          </a:xfrm>
          <a:prstGeom prst="rect">
            <a:avLst/>
          </a:prstGeom>
        </p:spPr>
        <p:txBody>
          <a:bodyPr/>
          <a:lstStyle>
            <a:lvl1pPr marL="114300" indent="0">
              <a:buNone/>
              <a:defRPr sz="2800"/>
            </a:lvl1pPr>
            <a:lvl2pPr>
              <a:defRPr sz="24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11"/>
          <p:cNvSpPr>
            <a:spLocks noGrp="1"/>
          </p:cNvSpPr>
          <p:nvPr>
            <p:ph type="sldNum" sz="quarter" idx="18"/>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0971208"/>
      </p:ext>
    </p:extLst>
  </p:cSld>
  <p:clrMapOvr>
    <a:masterClrMapping/>
  </p:clrMapOvr>
  <mc:AlternateContent xmlns:mc="http://schemas.openxmlformats.org/markup-compatibility/2006" xmlns:p14="http://schemas.microsoft.com/office/powerpoint/2010/main">
    <mc:Choice Requires="p14">
      <p:transition p14:dur="10">
        <p:sndAc>
          <p:stSnd>
            <p:snd r:embed="rId1" name="Air Plane Ding-SoundBible.com-496729130.wav"/>
          </p:stSnd>
        </p:sndAc>
      </p:transition>
    </mc:Choice>
    <mc:Fallback xmlns="">
      <p:transition>
        <p:sndAc>
          <p:stSnd>
            <p:snd r:embed="rId4" name="Air Plane Ding-SoundBible.com-496729130.wav"/>
          </p:stSnd>
        </p:sndAc>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423BF71-38B7-8642-BFCE-EDAE9BD0CBAF}" type="datetimeFigureOut">
              <a:rPr lang="en-US" smtClean="0"/>
              <a:t>9/22/22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6294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smtClean="0"/>
              <a:t>9/22/22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26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smtClean="0"/>
              <a:t>9/22/22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938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4000"/>
                <a:lumOff val="6000"/>
              </a:schemeClr>
            </a:gs>
            <a:gs pos="100000">
              <a:schemeClr val="accent1">
                <a:tint val="44500"/>
                <a:satMod val="160000"/>
              </a:schemeClr>
            </a:gs>
          </a:gsLst>
          <a:lin ang="5400000" scaled="0"/>
          <a:tileRect/>
        </a:gradFill>
        <a:effectLst/>
      </p:bgPr>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5510170" y="6380164"/>
            <a:ext cx="1456668" cy="365125"/>
          </a:xfrm>
          <a:prstGeom prst="rect">
            <a:avLst/>
          </a:prstGeom>
        </p:spPr>
        <p:txBody>
          <a:bodyPr vert="horz" lIns="91440" tIns="45720" rIns="91440" bIns="45720" rtlCol="0" anchor="ctr"/>
          <a:lstStyle>
            <a:lvl1pPr algn="l">
              <a:defRPr sz="1200">
                <a:solidFill>
                  <a:schemeClr val="tx2"/>
                </a:solidFill>
              </a:defRPr>
            </a:lvl1pPr>
          </a:lstStyle>
          <a:p>
            <a:fld id="{4CD8A92E-5FF9-8143-81B3-CCB531513398}" type="datetimeFigureOut">
              <a:rPr lang="en-US" smtClean="0"/>
              <a:t>9/22/22</a:t>
            </a:fld>
            <a:endParaRPr lang="en-US" dirty="0"/>
          </a:p>
        </p:txBody>
      </p:sp>
      <p:sp>
        <p:nvSpPr>
          <p:cNvPr id="6" name="Slide Number Placeholder 5"/>
          <p:cNvSpPr>
            <a:spLocks noGrp="1"/>
          </p:cNvSpPr>
          <p:nvPr>
            <p:ph type="sldNum" sz="quarter" idx="4"/>
          </p:nvPr>
        </p:nvSpPr>
        <p:spPr>
          <a:xfrm>
            <a:off x="5814951" y="6407117"/>
            <a:ext cx="878772" cy="365125"/>
          </a:xfrm>
          <a:prstGeom prst="rect">
            <a:avLst/>
          </a:prstGeom>
        </p:spPr>
        <p:txBody>
          <a:bodyPr vert="horz" lIns="91440" tIns="45720" rIns="91440" bIns="45720" rtlCol="0" anchor="ctr"/>
          <a:lstStyle>
            <a:lvl1pPr algn="ctr">
              <a:defRPr sz="1200">
                <a:solidFill>
                  <a:schemeClr val="tx2"/>
                </a:solidFill>
              </a:defRPr>
            </a:lvl1pPr>
          </a:lstStyle>
          <a:p>
            <a:fld id="{6D22F896-40B5-4ADD-8801-0D06FADFA095}" type="slidenum">
              <a:rPr lang="en-US" smtClean="0"/>
              <a:pPr/>
              <a:t>‹#›</a:t>
            </a:fld>
            <a:endParaRPr lang="en-US" dirty="0"/>
          </a:p>
        </p:txBody>
      </p:sp>
      <p:sp>
        <p:nvSpPr>
          <p:cNvPr id="14" name="Content Placeholder 8"/>
          <p:cNvSpPr txBox="1">
            <a:spLocks/>
          </p:cNvSpPr>
          <p:nvPr/>
        </p:nvSpPr>
        <p:spPr>
          <a:xfrm>
            <a:off x="406927" y="6204001"/>
            <a:ext cx="4370916" cy="358725"/>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800" kern="1200" baseline="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8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4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20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pPr>
            <a:endParaRPr lang="en-US" sz="1200" dirty="0"/>
          </a:p>
        </p:txBody>
      </p:sp>
      <p:sp>
        <p:nvSpPr>
          <p:cNvPr id="2" name="Title Placeholder 1"/>
          <p:cNvSpPr>
            <a:spLocks noGrp="1"/>
          </p:cNvSpPr>
          <p:nvPr>
            <p:ph type="title"/>
          </p:nvPr>
        </p:nvSpPr>
        <p:spPr>
          <a:xfrm>
            <a:off x="609600" y="274638"/>
            <a:ext cx="10972800" cy="1143000"/>
          </a:xfrm>
          <a:prstGeom prst="rect">
            <a:avLst/>
          </a:prstGeom>
          <a:noFill/>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University of Montana RTC:Rural Rural Institute Research &amp; Training Center on Disability in Rural Communities">
            <a:extLst>
              <a:ext uri="{FF2B5EF4-FFF2-40B4-BE49-F238E27FC236}">
                <a16:creationId xmlns:a16="http://schemas.microsoft.com/office/drawing/2014/main" id="{2FC7DA97-D686-42ED-9844-344683B1ADA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777702" y="6141262"/>
            <a:ext cx="4370916" cy="697018"/>
          </a:xfrm>
          <a:prstGeom prst="rect">
            <a:avLst/>
          </a:prstGeom>
        </p:spPr>
      </p:pic>
    </p:spTree>
    <p:extLst>
      <p:ext uri="{BB962C8B-B14F-4D97-AF65-F5344CB8AC3E}">
        <p14:creationId xmlns:p14="http://schemas.microsoft.com/office/powerpoint/2010/main" val="9292485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mc:AlternateContent xmlns:mc="http://schemas.openxmlformats.org/markup-compatibility/2006" xmlns:p14="http://schemas.microsoft.com/office/powerpoint/2010/main">
    <mc:Choice Requires="p14">
      <p:transition p14:dur="10">
        <p:sndAc>
          <p:stSnd>
            <p:snd r:embed="rId10" name="Air Plane Ding-SoundBible.com-496729130.wav"/>
          </p:stSnd>
        </p:sndAc>
      </p:transition>
    </mc:Choice>
    <mc:Fallback xmlns="">
      <p:transition>
        <p:sndAc>
          <p:stSnd>
            <p:snd r:embed="rId12" name="Air Plane Ding-SoundBible.com-496729130.wav"/>
          </p:stSnd>
        </p:sndAc>
      </p:transition>
    </mc:Fallback>
  </mc:AlternateContent>
  <p:hf sldNum="0" hdr="0" ftr="0" dt="0"/>
  <p:txStyles>
    <p:titleStyle>
      <a:lvl1pPr algn="ctr" defTabSz="914400" rtl="0" eaLnBrk="1" latinLnBrk="0" hangingPunct="1">
        <a:spcBef>
          <a:spcPct val="0"/>
        </a:spcBef>
        <a:buNone/>
        <a:defRPr sz="5000" b="0" kern="1200" cap="none"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rgbClr val="5E001D"/>
        </a:buClr>
        <a:buFont typeface="Arial" pitchFamily="34" charset="0"/>
        <a:buChar char="•"/>
        <a:defRPr sz="2800" kern="1200" baseline="0">
          <a:solidFill>
            <a:schemeClr val="tx2"/>
          </a:solidFill>
          <a:latin typeface="+mn-lt"/>
          <a:ea typeface="+mn-ea"/>
          <a:cs typeface="+mn-cs"/>
        </a:defRPr>
      </a:lvl1pPr>
      <a:lvl2pPr marL="640080" indent="-228600" algn="l" defTabSz="914400" rtl="0" eaLnBrk="1" latinLnBrk="0" hangingPunct="1">
        <a:spcBef>
          <a:spcPct val="20000"/>
        </a:spcBef>
        <a:buClr>
          <a:srgbClr val="8C8E90"/>
        </a:buClr>
        <a:buFont typeface="Arial" pitchFamily="34" charset="0"/>
        <a:buChar char="•"/>
        <a:defRPr sz="2800" kern="1200">
          <a:solidFill>
            <a:schemeClr val="tx2"/>
          </a:solidFill>
          <a:latin typeface="+mn-lt"/>
          <a:ea typeface="+mn-ea"/>
          <a:cs typeface="+mn-cs"/>
        </a:defRPr>
      </a:lvl2pPr>
      <a:lvl3pPr marL="914400" indent="-228600" algn="l" defTabSz="914400" rtl="0" eaLnBrk="1" latinLnBrk="0" hangingPunct="1">
        <a:spcBef>
          <a:spcPct val="20000"/>
        </a:spcBef>
        <a:buClr>
          <a:srgbClr val="ABA30A"/>
        </a:buClr>
        <a:buFont typeface="Arial" pitchFamily="34" charset="0"/>
        <a:buChar char="•"/>
        <a:defRPr sz="2400" kern="1200">
          <a:solidFill>
            <a:schemeClr val="tx2"/>
          </a:solidFill>
          <a:latin typeface="+mn-lt"/>
          <a:ea typeface="+mn-ea"/>
          <a:cs typeface="+mn-cs"/>
        </a:defRPr>
      </a:lvl3pPr>
      <a:lvl4pPr marL="1280160" indent="-228600" algn="l" defTabSz="914400" rtl="0" eaLnBrk="1" latinLnBrk="0" hangingPunct="1">
        <a:spcBef>
          <a:spcPct val="20000"/>
        </a:spcBef>
        <a:buClr>
          <a:srgbClr val="D7822D"/>
        </a:buClr>
        <a:buFont typeface="Arial" pitchFamily="34" charset="0"/>
        <a:buChar char="•"/>
        <a:defRPr sz="2000" kern="1200">
          <a:solidFill>
            <a:schemeClr val="tx2"/>
          </a:solidFill>
          <a:latin typeface="+mn-lt"/>
          <a:ea typeface="+mn-ea"/>
          <a:cs typeface="+mn-cs"/>
        </a:defRPr>
      </a:lvl4pPr>
      <a:lvl5pPr marL="1554480" indent="-228600" algn="l" defTabSz="914400" rtl="0" eaLnBrk="1" latinLnBrk="0" hangingPunct="1">
        <a:spcBef>
          <a:spcPct val="20000"/>
        </a:spcBef>
        <a:buClr>
          <a:srgbClr val="006666"/>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om/maps/about/mymap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mailto:Lillie.Greiman@umontana.ed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7491" y="283767"/>
            <a:ext cx="10317018" cy="2271936"/>
          </a:xfrm>
          <a:solidFill>
            <a:schemeClr val="bg1"/>
          </a:solidFill>
          <a:ln w="12700">
            <a:solidFill>
              <a:schemeClr val="accent1"/>
            </a:solidFill>
          </a:ln>
        </p:spPr>
        <p:txBody>
          <a:bodyPr>
            <a:noAutofit/>
          </a:bodyPr>
          <a:lstStyle/>
          <a:p>
            <a:pPr algn="ctr"/>
            <a:r>
              <a:rPr lang="en-US" sz="4800" dirty="0"/>
              <a:t>Rural Resource Mapping:</a:t>
            </a:r>
            <a:br>
              <a:rPr lang="en-US" sz="4800" dirty="0"/>
            </a:br>
            <a:r>
              <a:rPr lang="en-US" sz="4800" dirty="0"/>
              <a:t> A Demonstration of Mapping Community Resources</a:t>
            </a:r>
          </a:p>
        </p:txBody>
      </p:sp>
      <p:sp>
        <p:nvSpPr>
          <p:cNvPr id="3" name="Subtitle 2"/>
          <p:cNvSpPr>
            <a:spLocks noGrp="1"/>
          </p:cNvSpPr>
          <p:nvPr>
            <p:ph type="subTitle" idx="1"/>
          </p:nvPr>
        </p:nvSpPr>
        <p:spPr>
          <a:xfrm>
            <a:off x="2521529" y="4904509"/>
            <a:ext cx="7666182" cy="1112981"/>
          </a:xfrm>
          <a:solidFill>
            <a:schemeClr val="bg1"/>
          </a:solidFill>
          <a:ln w="12700">
            <a:solidFill>
              <a:schemeClr val="accent1"/>
            </a:solidFill>
          </a:ln>
        </p:spPr>
        <p:txBody>
          <a:bodyPr>
            <a:normAutofit/>
          </a:bodyPr>
          <a:lstStyle/>
          <a:p>
            <a:pPr algn="ctr"/>
            <a:r>
              <a:rPr lang="en-US" sz="2000" cap="none" dirty="0"/>
              <a:t>Lillie Greiman and Genna Mashinchi </a:t>
            </a:r>
          </a:p>
          <a:p>
            <a:pPr algn="ctr"/>
            <a:r>
              <a:rPr lang="en-US" sz="2000" cap="none" dirty="0"/>
              <a:t>The Research and training Center on Disability in Rural communities (</a:t>
            </a:r>
            <a:r>
              <a:rPr lang="en-US" sz="2000" cap="none" dirty="0" err="1"/>
              <a:t>RTC:Rural</a:t>
            </a:r>
            <a:r>
              <a:rPr lang="en-US" sz="2000" cap="none" dirty="0"/>
              <a:t>)</a:t>
            </a:r>
          </a:p>
        </p:txBody>
      </p:sp>
    </p:spTree>
    <p:extLst>
      <p:ext uri="{BB962C8B-B14F-4D97-AF65-F5344CB8AC3E}">
        <p14:creationId xmlns:p14="http://schemas.microsoft.com/office/powerpoint/2010/main" val="3017489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D282F-4CCF-82FC-BD67-8562B0AAB6C6}"/>
              </a:ext>
            </a:extLst>
          </p:cNvPr>
          <p:cNvSpPr>
            <a:spLocks noGrp="1"/>
          </p:cNvSpPr>
          <p:nvPr>
            <p:ph type="title"/>
          </p:nvPr>
        </p:nvSpPr>
        <p:spPr/>
        <p:txBody>
          <a:bodyPr/>
          <a:lstStyle/>
          <a:p>
            <a:r>
              <a:rPr lang="en-US" dirty="0"/>
              <a:t>In this workshop we will:</a:t>
            </a:r>
          </a:p>
        </p:txBody>
      </p:sp>
      <p:sp>
        <p:nvSpPr>
          <p:cNvPr id="3" name="Content Placeholder 2">
            <a:extLst>
              <a:ext uri="{FF2B5EF4-FFF2-40B4-BE49-F238E27FC236}">
                <a16:creationId xmlns:a16="http://schemas.microsoft.com/office/drawing/2014/main" id="{ED4282B1-E3E4-0FDC-76B2-20186903A94D}"/>
              </a:ext>
            </a:extLst>
          </p:cNvPr>
          <p:cNvSpPr>
            <a:spLocks noGrp="1"/>
          </p:cNvSpPr>
          <p:nvPr>
            <p:ph idx="1"/>
          </p:nvPr>
        </p:nvSpPr>
        <p:spPr/>
        <p:txBody>
          <a:bodyPr/>
          <a:lstStyle/>
          <a:p>
            <a:r>
              <a:rPr lang="en-US" dirty="0"/>
              <a:t>Provide an overview of Resource mapping and the project that the </a:t>
            </a:r>
            <a:r>
              <a:rPr lang="en-US" dirty="0" err="1"/>
              <a:t>RTC:Rural</a:t>
            </a:r>
            <a:r>
              <a:rPr lang="en-US" dirty="0"/>
              <a:t> is engaging with CILs on</a:t>
            </a:r>
          </a:p>
          <a:p>
            <a:r>
              <a:rPr lang="en-US" dirty="0"/>
              <a:t>Discuss different types of community living resources</a:t>
            </a:r>
          </a:p>
          <a:p>
            <a:r>
              <a:rPr lang="en-US" dirty="0"/>
              <a:t>Discuss how to identify resources in your community</a:t>
            </a:r>
          </a:p>
          <a:p>
            <a:r>
              <a:rPr lang="en-US" dirty="0"/>
              <a:t>Demonstrate how to build your own community resource map</a:t>
            </a:r>
          </a:p>
          <a:p>
            <a:r>
              <a:rPr lang="en-US" dirty="0"/>
              <a:t>Learn how to get involved in this project</a:t>
            </a:r>
          </a:p>
          <a:p>
            <a:endParaRPr lang="en-US" dirty="0"/>
          </a:p>
        </p:txBody>
      </p:sp>
    </p:spTree>
    <p:extLst>
      <p:ext uri="{BB962C8B-B14F-4D97-AF65-F5344CB8AC3E}">
        <p14:creationId xmlns:p14="http://schemas.microsoft.com/office/powerpoint/2010/main" val="2149125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Resource Mapping?</a:t>
            </a:r>
          </a:p>
        </p:txBody>
      </p:sp>
      <p:sp>
        <p:nvSpPr>
          <p:cNvPr id="3" name="Content Placeholder 2"/>
          <p:cNvSpPr>
            <a:spLocks noGrp="1"/>
          </p:cNvSpPr>
          <p:nvPr>
            <p:ph idx="1"/>
          </p:nvPr>
        </p:nvSpPr>
        <p:spPr/>
        <p:txBody>
          <a:bodyPr>
            <a:normAutofit/>
          </a:bodyPr>
          <a:lstStyle/>
          <a:p>
            <a:r>
              <a:rPr lang="en-US" dirty="0"/>
              <a:t>Resource mapping is a strategy that communities can use to build local partnerships, and plan activities, and promote shared values.</a:t>
            </a:r>
          </a:p>
          <a:p>
            <a:r>
              <a:rPr lang="en-US" dirty="0"/>
              <a:t>A resource map is a tool that engages local stakeholders in activities to identify the services and supports that are available to people with disabilities in the community.</a:t>
            </a:r>
          </a:p>
        </p:txBody>
      </p:sp>
    </p:spTree>
    <p:extLst>
      <p:ext uri="{BB962C8B-B14F-4D97-AF65-F5344CB8AC3E}">
        <p14:creationId xmlns:p14="http://schemas.microsoft.com/office/powerpoint/2010/main" val="86342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1465A-7FA7-77C5-4A45-00D6DDB8E6F2}"/>
              </a:ext>
            </a:extLst>
          </p:cNvPr>
          <p:cNvSpPr>
            <a:spLocks noGrp="1"/>
          </p:cNvSpPr>
          <p:nvPr>
            <p:ph type="title"/>
          </p:nvPr>
        </p:nvSpPr>
        <p:spPr/>
        <p:txBody>
          <a:bodyPr/>
          <a:lstStyle/>
          <a:p>
            <a:r>
              <a:rPr lang="en-US" dirty="0"/>
              <a:t>Why map?</a:t>
            </a:r>
          </a:p>
        </p:txBody>
      </p:sp>
      <p:sp>
        <p:nvSpPr>
          <p:cNvPr id="3" name="Content Placeholder 2">
            <a:extLst>
              <a:ext uri="{FF2B5EF4-FFF2-40B4-BE49-F238E27FC236}">
                <a16:creationId xmlns:a16="http://schemas.microsoft.com/office/drawing/2014/main" id="{4BE011FC-778E-4E00-F5C5-7A34F7AFEE4E}"/>
              </a:ext>
            </a:extLst>
          </p:cNvPr>
          <p:cNvSpPr>
            <a:spLocks noGrp="1"/>
          </p:cNvSpPr>
          <p:nvPr>
            <p:ph idx="1"/>
          </p:nvPr>
        </p:nvSpPr>
        <p:spPr/>
        <p:txBody>
          <a:bodyPr/>
          <a:lstStyle/>
          <a:p>
            <a:r>
              <a:rPr lang="en-US" dirty="0"/>
              <a:t>To better understand the communities you serve</a:t>
            </a:r>
          </a:p>
          <a:p>
            <a:r>
              <a:rPr lang="en-US" dirty="0"/>
              <a:t>To make expand your community connections </a:t>
            </a:r>
          </a:p>
          <a:p>
            <a:r>
              <a:rPr lang="en-US" dirty="0"/>
              <a:t>Connect consumers to local resources</a:t>
            </a:r>
          </a:p>
          <a:p>
            <a:r>
              <a:rPr lang="en-US" dirty="0"/>
              <a:t>Communicate to funders about resources and community connections</a:t>
            </a:r>
          </a:p>
          <a:p>
            <a:r>
              <a:rPr lang="en-US" dirty="0"/>
              <a:t>Provide timely support in disasters</a:t>
            </a:r>
          </a:p>
          <a:p>
            <a:endParaRPr lang="en-US" dirty="0"/>
          </a:p>
        </p:txBody>
      </p:sp>
    </p:spTree>
    <p:extLst>
      <p:ext uri="{BB962C8B-B14F-4D97-AF65-F5344CB8AC3E}">
        <p14:creationId xmlns:p14="http://schemas.microsoft.com/office/powerpoint/2010/main" val="3894463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Community Living Resources</a:t>
            </a:r>
          </a:p>
        </p:txBody>
      </p:sp>
      <p:sp>
        <p:nvSpPr>
          <p:cNvPr id="3" name="Content Placeholder 2"/>
          <p:cNvSpPr>
            <a:spLocks noGrp="1"/>
          </p:cNvSpPr>
          <p:nvPr>
            <p:ph idx="1"/>
          </p:nvPr>
        </p:nvSpPr>
        <p:spPr/>
        <p:txBody>
          <a:bodyPr/>
          <a:lstStyle/>
          <a:p>
            <a:r>
              <a:rPr lang="en-US" dirty="0"/>
              <a:t>A community living resource is anything that can be used to improve the quality of community life for people with disabilities. It can be:</a:t>
            </a:r>
          </a:p>
          <a:p>
            <a:pPr lvl="1"/>
            <a:r>
              <a:rPr lang="en-US" dirty="0"/>
              <a:t>An organization</a:t>
            </a:r>
          </a:p>
          <a:p>
            <a:pPr lvl="1"/>
            <a:r>
              <a:rPr lang="en-US" dirty="0"/>
              <a:t>A community service</a:t>
            </a:r>
          </a:p>
          <a:p>
            <a:pPr lvl="1"/>
            <a:r>
              <a:rPr lang="en-US" dirty="0"/>
              <a:t>A place</a:t>
            </a:r>
          </a:p>
          <a:p>
            <a:pPr lvl="1"/>
            <a:r>
              <a:rPr lang="en-US" dirty="0"/>
              <a:t>A person or group of people</a:t>
            </a:r>
          </a:p>
          <a:p>
            <a:pPr lvl="1"/>
            <a:r>
              <a:rPr lang="en-US" dirty="0"/>
              <a:t>A local business</a:t>
            </a:r>
          </a:p>
          <a:p>
            <a:pPr lvl="1"/>
            <a:r>
              <a:rPr lang="en-US" dirty="0"/>
              <a:t>MORE!?</a:t>
            </a:r>
          </a:p>
        </p:txBody>
      </p:sp>
    </p:spTree>
    <p:extLst>
      <p:ext uri="{BB962C8B-B14F-4D97-AF65-F5344CB8AC3E}">
        <p14:creationId xmlns:p14="http://schemas.microsoft.com/office/powerpoint/2010/main" val="422971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Living Needs</a:t>
            </a:r>
          </a:p>
        </p:txBody>
      </p:sp>
      <p:sp>
        <p:nvSpPr>
          <p:cNvPr id="3" name="Content Placeholder 2"/>
          <p:cNvSpPr>
            <a:spLocks noGrp="1"/>
          </p:cNvSpPr>
          <p:nvPr>
            <p:ph sz="half" idx="1"/>
          </p:nvPr>
        </p:nvSpPr>
        <p:spPr/>
        <p:txBody>
          <a:bodyPr>
            <a:normAutofit fontScale="92500"/>
          </a:bodyPr>
          <a:lstStyle/>
          <a:p>
            <a:r>
              <a:rPr lang="en-US" dirty="0"/>
              <a:t>Independent living skills training</a:t>
            </a:r>
            <a:endParaRPr lang="en-US" sz="1800" dirty="0"/>
          </a:p>
          <a:p>
            <a:r>
              <a:rPr lang="en-US" dirty="0"/>
              <a:t>Housing (affordable/accessible)</a:t>
            </a:r>
            <a:endParaRPr lang="en-US" sz="1800" dirty="0"/>
          </a:p>
          <a:p>
            <a:r>
              <a:rPr lang="en-US" dirty="0"/>
              <a:t>Home modification/repair</a:t>
            </a:r>
            <a:endParaRPr lang="en-US" sz="1800" dirty="0"/>
          </a:p>
          <a:p>
            <a:r>
              <a:rPr lang="en-US" dirty="0"/>
              <a:t>Accessible health care</a:t>
            </a:r>
            <a:endParaRPr lang="en-US" sz="1800" dirty="0"/>
          </a:p>
          <a:p>
            <a:r>
              <a:rPr lang="en-US" dirty="0"/>
              <a:t>Home health care</a:t>
            </a:r>
            <a:endParaRPr lang="en-US" sz="1800" dirty="0"/>
          </a:p>
          <a:p>
            <a:r>
              <a:rPr lang="en-US" dirty="0"/>
              <a:t>Personal assistance services</a:t>
            </a:r>
            <a:endParaRPr lang="en-US" sz="1800" dirty="0"/>
          </a:p>
          <a:p>
            <a:r>
              <a:rPr lang="en-US" dirty="0"/>
              <a:t>Transportation options</a:t>
            </a:r>
            <a:endParaRPr lang="en-US" sz="1800" dirty="0"/>
          </a:p>
        </p:txBody>
      </p:sp>
      <p:sp>
        <p:nvSpPr>
          <p:cNvPr id="4" name="Content Placeholder 3"/>
          <p:cNvSpPr>
            <a:spLocks noGrp="1"/>
          </p:cNvSpPr>
          <p:nvPr>
            <p:ph sz="half" idx="2"/>
          </p:nvPr>
        </p:nvSpPr>
        <p:spPr/>
        <p:txBody>
          <a:bodyPr>
            <a:normAutofit fontScale="92500"/>
          </a:bodyPr>
          <a:lstStyle/>
          <a:p>
            <a:r>
              <a:rPr lang="en-US" dirty="0"/>
              <a:t>Employment opportunities</a:t>
            </a:r>
            <a:endParaRPr lang="en-US" sz="1800" dirty="0"/>
          </a:p>
          <a:p>
            <a:r>
              <a:rPr lang="en-US" dirty="0"/>
              <a:t>Food security</a:t>
            </a:r>
            <a:endParaRPr lang="en-US" sz="1800" dirty="0"/>
          </a:p>
          <a:p>
            <a:r>
              <a:rPr lang="en-US" dirty="0"/>
              <a:t>Peer support</a:t>
            </a:r>
            <a:endParaRPr lang="en-US" sz="1800" dirty="0"/>
          </a:p>
          <a:p>
            <a:r>
              <a:rPr lang="en-US" dirty="0"/>
              <a:t>Mental health care</a:t>
            </a:r>
            <a:endParaRPr lang="en-US" sz="1800" dirty="0"/>
          </a:p>
          <a:p>
            <a:r>
              <a:rPr lang="en-US" dirty="0"/>
              <a:t>Opportunities for community engagement</a:t>
            </a:r>
            <a:endParaRPr lang="en-US" sz="1800" dirty="0"/>
          </a:p>
          <a:p>
            <a:r>
              <a:rPr lang="en-US" dirty="0"/>
              <a:t>Others?</a:t>
            </a:r>
            <a:endParaRPr lang="en-US" sz="1800" dirty="0"/>
          </a:p>
          <a:p>
            <a:endParaRPr lang="en-US" dirty="0"/>
          </a:p>
          <a:p>
            <a:endParaRPr lang="en-US" dirty="0"/>
          </a:p>
        </p:txBody>
      </p:sp>
    </p:spTree>
    <p:extLst>
      <p:ext uri="{BB962C8B-B14F-4D97-AF65-F5344CB8AC3E}">
        <p14:creationId xmlns:p14="http://schemas.microsoft.com/office/powerpoint/2010/main" val="3968859224"/>
      </p:ext>
    </p:extLst>
  </p:cSld>
  <p:clrMapOvr>
    <a:masterClrMapping/>
  </p:clrMapOvr>
  <mc:AlternateContent xmlns:mc="http://schemas.openxmlformats.org/markup-compatibility/2006" xmlns:p14="http://schemas.microsoft.com/office/powerpoint/2010/main">
    <mc:Choice Requires="p14">
      <p:transition p14:dur="10">
        <p:sndAc>
          <p:stSnd>
            <p:snd r:embed="rId2" name="Air Plane Ding-SoundBible.com-496729130.wav"/>
          </p:stSnd>
        </p:sndAc>
      </p:transition>
    </mc:Choice>
    <mc:Fallback xmlns="">
      <p:transition>
        <p:sndAc>
          <p:stSnd>
            <p:snd r:embed="rId4" name="Air Plane Ding-SoundBible.com-496729130.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A63EC-0E45-E046-4D74-DAF21C119AE6}"/>
              </a:ext>
            </a:extLst>
          </p:cNvPr>
          <p:cNvSpPr>
            <a:spLocks noGrp="1"/>
          </p:cNvSpPr>
          <p:nvPr>
            <p:ph type="title"/>
          </p:nvPr>
        </p:nvSpPr>
        <p:spPr/>
        <p:txBody>
          <a:bodyPr/>
          <a:lstStyle/>
          <a:p>
            <a:r>
              <a:rPr lang="en-US" dirty="0"/>
              <a:t>Let’s get mapping!</a:t>
            </a:r>
          </a:p>
        </p:txBody>
      </p:sp>
      <p:sp>
        <p:nvSpPr>
          <p:cNvPr id="5" name="Content Placeholder 4">
            <a:extLst>
              <a:ext uri="{FF2B5EF4-FFF2-40B4-BE49-F238E27FC236}">
                <a16:creationId xmlns:a16="http://schemas.microsoft.com/office/drawing/2014/main" id="{58EA81D9-92D1-A02E-F62F-8B20D9DBCD9E}"/>
              </a:ext>
            </a:extLst>
          </p:cNvPr>
          <p:cNvSpPr>
            <a:spLocks noGrp="1"/>
          </p:cNvSpPr>
          <p:nvPr>
            <p:ph idx="1"/>
          </p:nvPr>
        </p:nvSpPr>
        <p:spPr/>
        <p:txBody>
          <a:bodyPr/>
          <a:lstStyle/>
          <a:p>
            <a:r>
              <a:rPr lang="en-US" dirty="0"/>
              <a:t>If you have a google account, you can map alongside me!</a:t>
            </a:r>
          </a:p>
          <a:p>
            <a:r>
              <a:rPr lang="en-US" dirty="0"/>
              <a:t>Otherwise follow along using the materials you can download from the conference website.</a:t>
            </a:r>
          </a:p>
          <a:p>
            <a:r>
              <a:rPr lang="en-US" dirty="0">
                <a:hlinkClick r:id="rId3"/>
              </a:rPr>
              <a:t>Google my maps: https://www.google.com/maps/about/mymaps/</a:t>
            </a:r>
            <a:r>
              <a:rPr lang="en-US" dirty="0"/>
              <a:t> </a:t>
            </a:r>
          </a:p>
        </p:txBody>
      </p:sp>
    </p:spTree>
    <p:extLst>
      <p:ext uri="{BB962C8B-B14F-4D97-AF65-F5344CB8AC3E}">
        <p14:creationId xmlns:p14="http://schemas.microsoft.com/office/powerpoint/2010/main" val="287809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involved and join our project!</a:t>
            </a:r>
          </a:p>
        </p:txBody>
      </p:sp>
      <p:sp>
        <p:nvSpPr>
          <p:cNvPr id="4" name="Text Placeholder 3">
            <a:extLst>
              <a:ext uri="{FF2B5EF4-FFF2-40B4-BE49-F238E27FC236}">
                <a16:creationId xmlns:a16="http://schemas.microsoft.com/office/drawing/2014/main" id="{CED0AA58-69C8-8A8F-0488-A939C5FFD55D}"/>
              </a:ext>
            </a:extLst>
          </p:cNvPr>
          <p:cNvSpPr>
            <a:spLocks noGrp="1"/>
          </p:cNvSpPr>
          <p:nvPr>
            <p:ph type="body" idx="1"/>
          </p:nvPr>
        </p:nvSpPr>
        <p:spPr>
          <a:xfrm>
            <a:off x="1024128" y="1417638"/>
            <a:ext cx="4754880" cy="822960"/>
          </a:xfrm>
        </p:spPr>
        <p:txBody>
          <a:bodyPr>
            <a:normAutofit/>
          </a:bodyPr>
          <a:lstStyle/>
          <a:p>
            <a:r>
              <a:rPr lang="en-US" sz="2800" b="1" dirty="0">
                <a:solidFill>
                  <a:schemeClr val="tx1">
                    <a:lumMod val="65000"/>
                    <a:lumOff val="35000"/>
                  </a:schemeClr>
                </a:solidFill>
              </a:rPr>
              <a:t>What will you do?</a:t>
            </a:r>
          </a:p>
        </p:txBody>
      </p:sp>
      <p:sp>
        <p:nvSpPr>
          <p:cNvPr id="3" name="Content Placeholder 2"/>
          <p:cNvSpPr>
            <a:spLocks noGrp="1"/>
          </p:cNvSpPr>
          <p:nvPr>
            <p:ph sz="half" idx="2"/>
          </p:nvPr>
        </p:nvSpPr>
        <p:spPr>
          <a:xfrm>
            <a:off x="1024128" y="2152073"/>
            <a:ext cx="4754880" cy="3748140"/>
          </a:xfrm>
        </p:spPr>
        <p:txBody>
          <a:bodyPr>
            <a:normAutofit fontScale="85000" lnSpcReduction="20000"/>
          </a:bodyPr>
          <a:lstStyle/>
          <a:p>
            <a:r>
              <a:rPr lang="en-US" dirty="0"/>
              <a:t>Meet with RTC team weekly (initially)</a:t>
            </a:r>
          </a:p>
          <a:p>
            <a:r>
              <a:rPr lang="en-US" dirty="0"/>
              <a:t>Devote 1-2 additional hours a week to identify resources and develop connections </a:t>
            </a:r>
          </a:p>
          <a:p>
            <a:r>
              <a:rPr lang="en-US" dirty="0"/>
              <a:t>Help coordinate 1-2 community meetings (virtually right now) to engage with community resources on the project</a:t>
            </a:r>
          </a:p>
          <a:p>
            <a:endParaRPr lang="en-US" dirty="0"/>
          </a:p>
        </p:txBody>
      </p:sp>
      <p:sp>
        <p:nvSpPr>
          <p:cNvPr id="5" name="Text Placeholder 4">
            <a:extLst>
              <a:ext uri="{FF2B5EF4-FFF2-40B4-BE49-F238E27FC236}">
                <a16:creationId xmlns:a16="http://schemas.microsoft.com/office/drawing/2014/main" id="{19B5491F-768E-39E0-9AEA-85ADDCAFA4A3}"/>
              </a:ext>
            </a:extLst>
          </p:cNvPr>
          <p:cNvSpPr>
            <a:spLocks noGrp="1"/>
          </p:cNvSpPr>
          <p:nvPr>
            <p:ph type="body" sz="quarter" idx="3"/>
          </p:nvPr>
        </p:nvSpPr>
        <p:spPr>
          <a:xfrm>
            <a:off x="5990888" y="1417638"/>
            <a:ext cx="4754880" cy="822960"/>
          </a:xfrm>
        </p:spPr>
        <p:txBody>
          <a:bodyPr>
            <a:normAutofit/>
          </a:bodyPr>
          <a:lstStyle/>
          <a:p>
            <a:r>
              <a:rPr lang="en-US" sz="2800" b="1" dirty="0">
                <a:solidFill>
                  <a:schemeClr val="tx1">
                    <a:lumMod val="65000"/>
                    <a:lumOff val="35000"/>
                  </a:schemeClr>
                </a:solidFill>
              </a:rPr>
              <a:t>What will you get?</a:t>
            </a:r>
          </a:p>
        </p:txBody>
      </p:sp>
      <p:sp>
        <p:nvSpPr>
          <p:cNvPr id="6" name="Content Placeholder 5">
            <a:extLst>
              <a:ext uri="{FF2B5EF4-FFF2-40B4-BE49-F238E27FC236}">
                <a16:creationId xmlns:a16="http://schemas.microsoft.com/office/drawing/2014/main" id="{0932A696-A693-2B27-22F1-039051FAFC5E}"/>
              </a:ext>
            </a:extLst>
          </p:cNvPr>
          <p:cNvSpPr>
            <a:spLocks noGrp="1"/>
          </p:cNvSpPr>
          <p:nvPr>
            <p:ph sz="quarter" idx="4"/>
          </p:nvPr>
        </p:nvSpPr>
        <p:spPr>
          <a:xfrm>
            <a:off x="5990888" y="2152073"/>
            <a:ext cx="4754880" cy="3686232"/>
          </a:xfrm>
        </p:spPr>
        <p:txBody>
          <a:bodyPr>
            <a:normAutofit fontScale="85000" lnSpcReduction="20000"/>
          </a:bodyPr>
          <a:lstStyle/>
          <a:p>
            <a:r>
              <a:rPr lang="en-US" dirty="0"/>
              <a:t>Learn about disability in the rural communities you serve </a:t>
            </a:r>
          </a:p>
          <a:p>
            <a:pPr lvl="1"/>
            <a:r>
              <a:rPr lang="en-US" dirty="0"/>
              <a:t>Data and statistics</a:t>
            </a:r>
          </a:p>
          <a:p>
            <a:r>
              <a:rPr lang="en-US" dirty="0"/>
              <a:t>Develop a local community living needs resource list and interactive map</a:t>
            </a:r>
          </a:p>
          <a:p>
            <a:r>
              <a:rPr lang="en-US" dirty="0"/>
              <a:t>Connect with other organizations in the community</a:t>
            </a:r>
          </a:p>
          <a:p>
            <a:r>
              <a:rPr lang="en-US" dirty="0"/>
              <a:t>Receive a final report with local disability data and information about local resource connections. </a:t>
            </a:r>
          </a:p>
          <a:p>
            <a:pPr marL="0" indent="0">
              <a:buNone/>
            </a:pPr>
            <a:endParaRPr lang="en-US" dirty="0"/>
          </a:p>
        </p:txBody>
      </p:sp>
    </p:spTree>
    <p:extLst>
      <p:ext uri="{BB962C8B-B14F-4D97-AF65-F5344CB8AC3E}">
        <p14:creationId xmlns:p14="http://schemas.microsoft.com/office/powerpoint/2010/main" val="4106351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D239A-E922-11C8-7CC0-401554D90C3B}"/>
              </a:ext>
            </a:extLst>
          </p:cNvPr>
          <p:cNvSpPr>
            <a:spLocks noGrp="1"/>
          </p:cNvSpPr>
          <p:nvPr>
            <p:ph type="title"/>
          </p:nvPr>
        </p:nvSpPr>
        <p:spPr/>
        <p:txBody>
          <a:bodyPr/>
          <a:lstStyle/>
          <a:p>
            <a:r>
              <a:rPr lang="en-US" dirty="0"/>
              <a:t>Questions, contact info and resources</a:t>
            </a:r>
          </a:p>
        </p:txBody>
      </p:sp>
      <p:sp>
        <p:nvSpPr>
          <p:cNvPr id="3" name="Content Placeholder 2">
            <a:extLst>
              <a:ext uri="{FF2B5EF4-FFF2-40B4-BE49-F238E27FC236}">
                <a16:creationId xmlns:a16="http://schemas.microsoft.com/office/drawing/2014/main" id="{ABDF60F3-ED37-4CBF-9039-6CFE21565A89}"/>
              </a:ext>
            </a:extLst>
          </p:cNvPr>
          <p:cNvSpPr>
            <a:spLocks noGrp="1"/>
          </p:cNvSpPr>
          <p:nvPr>
            <p:ph idx="1"/>
          </p:nvPr>
        </p:nvSpPr>
        <p:spPr/>
        <p:txBody>
          <a:bodyPr>
            <a:normAutofit lnSpcReduction="10000"/>
          </a:bodyPr>
          <a:lstStyle/>
          <a:p>
            <a:r>
              <a:rPr lang="en-US" dirty="0"/>
              <a:t>A video of this presentation will be available for you to access</a:t>
            </a:r>
          </a:p>
          <a:p>
            <a:r>
              <a:rPr lang="en-US" dirty="0"/>
              <a:t>You can download all the materials on the APRIL conference website</a:t>
            </a:r>
          </a:p>
          <a:p>
            <a:r>
              <a:rPr lang="en-US" dirty="0"/>
              <a:t>Questions/want to get involved?</a:t>
            </a:r>
          </a:p>
          <a:p>
            <a:pPr lvl="1"/>
            <a:r>
              <a:rPr lang="en-US" dirty="0">
                <a:hlinkClick r:id="rId2"/>
              </a:rPr>
              <a:t>Lillie.Greiman@umontana.edu</a:t>
            </a:r>
            <a:endParaRPr lang="en-US" dirty="0"/>
          </a:p>
          <a:p>
            <a:pPr lvl="1"/>
            <a:endParaRPr lang="en-US" dirty="0"/>
          </a:p>
          <a:p>
            <a:pPr marL="128016" lvl="1" indent="0">
              <a:buNone/>
            </a:pPr>
            <a:r>
              <a:rPr lang="en-US" dirty="0"/>
              <a:t>Funding statement: </a:t>
            </a:r>
            <a:r>
              <a:rPr lang="en-US" sz="2000" b="0" i="0" dirty="0">
                <a:solidFill>
                  <a:srgbClr val="1D1C1D"/>
                </a:solidFill>
                <a:effectLst/>
                <a:latin typeface="Slack-Lato"/>
              </a:rPr>
              <a:t>This work was supported by the Research and Training Center on Disability in Rural Communities (</a:t>
            </a:r>
            <a:r>
              <a:rPr lang="en-US" sz="2000" b="0" i="0" dirty="0" err="1">
                <a:solidFill>
                  <a:srgbClr val="1D1C1D"/>
                </a:solidFill>
                <a:effectLst/>
                <a:latin typeface="Slack-Lato"/>
              </a:rPr>
              <a:t>RTC:Rural</a:t>
            </a:r>
            <a:r>
              <a:rPr lang="en-US" sz="2000" b="0" i="0" dirty="0">
                <a:solidFill>
                  <a:srgbClr val="1D1C1D"/>
                </a:solidFill>
                <a:effectLst/>
                <a:latin typeface="Slack-Lato"/>
              </a:rPr>
              <a:t>) under a grant from the National Institute on Disability, Independent Living, and Rehabilitation Research (grant number 90RTCP0002-01-00). NIDILRR is a Center within the Administration for Community Living (ACL), Department of Health and Human Services (HHS). The research does not necessarily represent the policy of NIDILRR, ACL, or HHS and one should not assume endorsement by the federal government.</a:t>
            </a:r>
            <a:endParaRPr lang="en-US" dirty="0"/>
          </a:p>
        </p:txBody>
      </p:sp>
    </p:spTree>
    <p:extLst>
      <p:ext uri="{BB962C8B-B14F-4D97-AF65-F5344CB8AC3E}">
        <p14:creationId xmlns:p14="http://schemas.microsoft.com/office/powerpoint/2010/main" val="2160150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 PowerPoint Template-UMfonts">
  <a:themeElements>
    <a:clrScheme name="Custom 2">
      <a:dk1>
        <a:sysClr val="windowText" lastClr="000000"/>
      </a:dk1>
      <a:lt1>
        <a:sysClr val="window" lastClr="FFFFFF"/>
      </a:lt1>
      <a:dk2>
        <a:srgbClr val="564B3C"/>
      </a:dk2>
      <a:lt2>
        <a:srgbClr val="ECEDD1"/>
      </a:lt2>
      <a:accent1>
        <a:srgbClr val="788880"/>
      </a:accent1>
      <a:accent2>
        <a:srgbClr val="CF543F"/>
      </a:accent2>
      <a:accent3>
        <a:srgbClr val="B5AE53"/>
      </a:accent3>
      <a:accent4>
        <a:srgbClr val="848058"/>
      </a:accent4>
      <a:accent5>
        <a:srgbClr val="E8B54D"/>
      </a:accent5>
      <a:accent6>
        <a:srgbClr val="786C71"/>
      </a:accent6>
      <a:hlink>
        <a:srgbClr val="002060"/>
      </a:hlink>
      <a:folHlink>
        <a:srgbClr val="B2B2B2"/>
      </a:folHlink>
    </a:clrScheme>
    <a:fontScheme name="Custom 3">
      <a:majorFont>
        <a:latin typeface="Avenir LT Std 65 Medium"/>
        <a:ea typeface=""/>
        <a:cs typeface=""/>
      </a:majorFont>
      <a:minorFont>
        <a:latin typeface="Arno Pro"/>
        <a:ea typeface=""/>
        <a:cs typeface=""/>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RTCRural_PPT_SlideMaster" id="{28C9832D-75BE-49C3-92E2-29082F786B33}" vid="{01B1FF0E-66FD-40B0-9706-F6DD647A7D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669</TotalTime>
  <Words>571</Words>
  <Application>Microsoft Macintosh PowerPoint</Application>
  <PresentationFormat>Widescreen</PresentationFormat>
  <Paragraphs>64</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Arno Pro</vt:lpstr>
      <vt:lpstr>Avenir LT Std 65 Medium</vt:lpstr>
      <vt:lpstr>Calibri</vt:lpstr>
      <vt:lpstr>Slack-Lato</vt:lpstr>
      <vt:lpstr>RI PowerPoint Template-UMfonts</vt:lpstr>
      <vt:lpstr>Rural Resource Mapping:  A Demonstration of Mapping Community Resources</vt:lpstr>
      <vt:lpstr>In this workshop we will:</vt:lpstr>
      <vt:lpstr>What is Resource Mapping?</vt:lpstr>
      <vt:lpstr>Why map?</vt:lpstr>
      <vt:lpstr>Defining Community Living Resources</vt:lpstr>
      <vt:lpstr>Community Living Needs</vt:lpstr>
      <vt:lpstr>Let’s get mapping!</vt:lpstr>
      <vt:lpstr>Get involved and join our project!</vt:lpstr>
      <vt:lpstr>Questions, contact info and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Community Living Resource Mapping</dc:title>
  <dc:creator>Lillie</dc:creator>
  <cp:lastModifiedBy>Rachel Kaplan She/Her</cp:lastModifiedBy>
  <cp:revision>18</cp:revision>
  <dcterms:created xsi:type="dcterms:W3CDTF">2020-02-20T21:03:57Z</dcterms:created>
  <dcterms:modified xsi:type="dcterms:W3CDTF">2022-09-22T22:44:59Z</dcterms:modified>
</cp:coreProperties>
</file>