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66" r:id="rId4"/>
    <p:sldId id="267" r:id="rId5"/>
    <p:sldId id="268" r:id="rId6"/>
    <p:sldId id="274" r:id="rId7"/>
    <p:sldId id="275" r:id="rId8"/>
    <p:sldId id="276" r:id="rId9"/>
    <p:sldId id="277" r:id="rId10"/>
    <p:sldId id="270" r:id="rId11"/>
    <p:sldId id="257" r:id="rId12"/>
    <p:sldId id="260" r:id="rId13"/>
    <p:sldId id="261" r:id="rId14"/>
    <p:sldId id="264" r:id="rId15"/>
    <p:sldId id="265" r:id="rId16"/>
    <p:sldId id="281" r:id="rId17"/>
    <p:sldId id="271" r:id="rId18"/>
    <p:sldId id="282" r:id="rId19"/>
    <p:sldId id="278" r:id="rId20"/>
    <p:sldId id="283" r:id="rId21"/>
    <p:sldId id="272" r:id="rId22"/>
    <p:sldId id="273"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na Sage" initials="RS" lastIdx="1" clrIdx="0">
    <p:extLst>
      <p:ext uri="{19B8F6BF-5375-455C-9EA6-DF929625EA0E}">
        <p15:presenceInfo xmlns:p15="http://schemas.microsoft.com/office/powerpoint/2012/main" userId="Rayna Sa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D"/>
    <a:srgbClr val="616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7" autoAdjust="0"/>
    <p:restoredTop sz="93810" autoAdjust="0"/>
  </p:normalViewPr>
  <p:slideViewPr>
    <p:cSldViewPr snapToGrid="0" snapToObjects="1">
      <p:cViewPr varScale="1">
        <p:scale>
          <a:sx n="107" d="100"/>
          <a:sy n="107" d="100"/>
        </p:scale>
        <p:origin x="192" y="440"/>
      </p:cViewPr>
      <p:guideLst/>
    </p:cSldViewPr>
  </p:slideViewPr>
  <p:outlineViewPr>
    <p:cViewPr>
      <p:scale>
        <a:sx n="33" d="100"/>
        <a:sy n="33" d="100"/>
      </p:scale>
      <p:origin x="0" y="-6372"/>
    </p:cViewPr>
  </p:outlineViewPr>
  <p:notesTextViewPr>
    <p:cViewPr>
      <p:scale>
        <a:sx n="1" d="1"/>
        <a:sy n="1" d="1"/>
      </p:scale>
      <p:origin x="0" y="0"/>
    </p:cViewPr>
  </p:notesTextViewPr>
  <p:notesViewPr>
    <p:cSldViewPr snapToGrid="0" snapToObjects="1">
      <p:cViewPr varScale="1">
        <p:scale>
          <a:sx n="145" d="100"/>
          <a:sy n="145" d="100"/>
        </p:scale>
        <p:origin x="5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92EDC-EB70-3F43-9F00-C666D246CF72}" type="datetimeFigureOut">
              <a:rPr lang="en-US" smtClean="0"/>
              <a:t>9/27/22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12287-EA9F-614C-A971-AF1523EEAC8C}" type="slidenum">
              <a:rPr lang="en-US" smtClean="0"/>
              <a:t>‹#›</a:t>
            </a:fld>
            <a:endParaRPr lang="en-US"/>
          </a:p>
        </p:txBody>
      </p:sp>
    </p:spTree>
    <p:extLst>
      <p:ext uri="{BB962C8B-B14F-4D97-AF65-F5344CB8AC3E}">
        <p14:creationId xmlns:p14="http://schemas.microsoft.com/office/powerpoint/2010/main" val="373179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F12287-EA9F-614C-A971-AF1523EEAC8C}" type="slidenum">
              <a:rPr lang="en-US" smtClean="0"/>
              <a:t>1</a:t>
            </a:fld>
            <a:endParaRPr lang="en-US"/>
          </a:p>
        </p:txBody>
      </p:sp>
    </p:spTree>
    <p:extLst>
      <p:ext uri="{BB962C8B-B14F-4D97-AF65-F5344CB8AC3E}">
        <p14:creationId xmlns:p14="http://schemas.microsoft.com/office/powerpoint/2010/main" val="366633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965474a9_3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965474a9_3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965474a9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23630543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b9a0b074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b9a0b074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Rural Institute University of Montana logo">
            <a:extLst>
              <a:ext uri="{FF2B5EF4-FFF2-40B4-BE49-F238E27FC236}">
                <a16:creationId xmlns:a16="http://schemas.microsoft.com/office/drawing/2014/main" id="{273908ED-91E0-664E-A058-E7379A7B0E67}"/>
              </a:ext>
            </a:extLst>
          </p:cNvPr>
          <p:cNvPicPr>
            <a:picLocks noChangeAspect="1"/>
          </p:cNvPicPr>
          <p:nvPr userDrawn="1"/>
        </p:nvPicPr>
        <p:blipFill>
          <a:blip r:embed="rId2"/>
          <a:srcRect/>
          <a:stretch/>
        </p:blipFill>
        <p:spPr>
          <a:xfrm>
            <a:off x="7964121" y="1162765"/>
            <a:ext cx="1845502" cy="521831"/>
          </a:xfrm>
          <a:prstGeom prst="rect">
            <a:avLst/>
          </a:prstGeom>
        </p:spPr>
      </p:pic>
      <p:sp>
        <p:nvSpPr>
          <p:cNvPr id="8" name="Rectangle 7">
            <a:extLst>
              <a:ext uri="{FF2B5EF4-FFF2-40B4-BE49-F238E27FC236}">
                <a16:creationId xmlns:a16="http://schemas.microsoft.com/office/drawing/2014/main" id="{2A08B963-908E-0146-9F53-E1542B6668E9}"/>
              </a:ext>
              <a:ext uri="{C183D7F6-B498-43B3-948B-1728B52AA6E4}">
                <adec:decorative xmlns:adec="http://schemas.microsoft.com/office/drawing/2017/decorative" val="1"/>
              </a:ext>
            </a:extLst>
          </p:cNvPr>
          <p:cNvSpPr/>
          <p:nvPr userDrawn="1"/>
        </p:nvSpPr>
        <p:spPr>
          <a:xfrm>
            <a:off x="1524000" y="1806762"/>
            <a:ext cx="10668000" cy="3343051"/>
          </a:xfrm>
          <a:prstGeom prst="rect">
            <a:avLst/>
          </a:prstGeom>
          <a:solidFill>
            <a:srgbClr val="70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descr="RTC: Rural Research and Training Center on Disability in Rural Communities logo">
            <a:extLst>
              <a:ext uri="{FF2B5EF4-FFF2-40B4-BE49-F238E27FC236}">
                <a16:creationId xmlns:a16="http://schemas.microsoft.com/office/drawing/2014/main" id="{0C32DAFA-2BFC-784B-A67A-CA583ADCE351}"/>
              </a:ext>
            </a:extLst>
          </p:cNvPr>
          <p:cNvPicPr>
            <a:picLocks noChangeAspect="1"/>
          </p:cNvPicPr>
          <p:nvPr userDrawn="1"/>
        </p:nvPicPr>
        <p:blipFill>
          <a:blip r:embed="rId3"/>
          <a:srcRect/>
          <a:stretch/>
        </p:blipFill>
        <p:spPr>
          <a:xfrm>
            <a:off x="9916094" y="671776"/>
            <a:ext cx="1503811" cy="1503811"/>
          </a:xfrm>
          <a:prstGeom prst="rect">
            <a:avLst/>
          </a:prstGeom>
        </p:spPr>
      </p:pic>
      <p:sp>
        <p:nvSpPr>
          <p:cNvPr id="2" name="Title 1">
            <a:extLst>
              <a:ext uri="{FF2B5EF4-FFF2-40B4-BE49-F238E27FC236}">
                <a16:creationId xmlns:a16="http://schemas.microsoft.com/office/drawing/2014/main" id="{0147D2CA-40F6-984D-B1DD-72847E29E8D7}"/>
              </a:ext>
            </a:extLst>
          </p:cNvPr>
          <p:cNvSpPr>
            <a:spLocks noGrp="1"/>
          </p:cNvSpPr>
          <p:nvPr>
            <p:ph type="ctrTitle"/>
          </p:nvPr>
        </p:nvSpPr>
        <p:spPr>
          <a:xfrm>
            <a:off x="1912946" y="2266745"/>
            <a:ext cx="9379614" cy="2720384"/>
          </a:xfrm>
        </p:spPr>
        <p:txBody>
          <a:bodyPr anchor="b">
            <a:noAutofit/>
          </a:bodyPr>
          <a:lstStyle>
            <a:lvl1pPr algn="l">
              <a:defRPr sz="4400" b="1">
                <a:solidFill>
                  <a:schemeClr val="bg1"/>
                </a:solidFill>
                <a:latin typeface="+mj-lt"/>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0D3AAF11-012D-A241-B014-6B8602B25A1B}"/>
              </a:ext>
              <a:ext uri="{C183D7F6-B498-43B3-948B-1728B52AA6E4}">
                <adec:decorative xmlns:adec="http://schemas.microsoft.com/office/drawing/2017/decorative" val="1"/>
              </a:ext>
            </a:extLst>
          </p:cNvPr>
          <p:cNvSpPr/>
          <p:nvPr userDrawn="1"/>
        </p:nvSpPr>
        <p:spPr>
          <a:xfrm>
            <a:off x="1520950" y="5194692"/>
            <a:ext cx="10671049" cy="1143478"/>
          </a:xfrm>
          <a:prstGeom prst="rect">
            <a:avLst/>
          </a:prstGeom>
          <a:solidFill>
            <a:srgbClr val="616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Subtitle 2">
            <a:extLst>
              <a:ext uri="{FF2B5EF4-FFF2-40B4-BE49-F238E27FC236}">
                <a16:creationId xmlns:a16="http://schemas.microsoft.com/office/drawing/2014/main" id="{ADA2E50D-C2EE-E042-A82F-F97F328721E4}"/>
              </a:ext>
            </a:extLst>
          </p:cNvPr>
          <p:cNvSpPr>
            <a:spLocks noGrp="1"/>
          </p:cNvSpPr>
          <p:nvPr>
            <p:ph type="subTitle" idx="1"/>
          </p:nvPr>
        </p:nvSpPr>
        <p:spPr>
          <a:xfrm>
            <a:off x="1912946" y="5312498"/>
            <a:ext cx="9379614" cy="873726"/>
          </a:xfrm>
        </p:spPr>
        <p:txBody>
          <a:bodyPr anchor="t"/>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62913F25-F388-3E4C-AD6B-165FE259CCDA}"/>
              </a:ext>
            </a:extLst>
          </p:cNvPr>
          <p:cNvSpPr>
            <a:spLocks noGrp="1"/>
          </p:cNvSpPr>
          <p:nvPr>
            <p:ph type="sldNum" sz="quarter" idx="12"/>
          </p:nvPr>
        </p:nvSpPr>
        <p:spPr>
          <a:xfrm>
            <a:off x="11473123" y="5514205"/>
            <a:ext cx="538313" cy="365125"/>
          </a:xfrm>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258916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31E7C5-3CEA-094A-A05F-68D5534CB511}"/>
              </a:ext>
              <a:ext uri="{C183D7F6-B498-43B3-948B-1728B52AA6E4}">
                <adec:decorative xmlns:adec="http://schemas.microsoft.com/office/drawing/2017/decorative" val="1"/>
              </a:ext>
            </a:extLst>
          </p:cNvPr>
          <p:cNvSpPr/>
          <p:nvPr userDrawn="1"/>
        </p:nvSpPr>
        <p:spPr>
          <a:xfrm rot="5400000">
            <a:off x="8721852" y="3387852"/>
            <a:ext cx="6858000" cy="82296"/>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a:extLst>
              <a:ext uri="{FF2B5EF4-FFF2-40B4-BE49-F238E27FC236}">
                <a16:creationId xmlns:a16="http://schemas.microsoft.com/office/drawing/2014/main" id="{C2C73ECE-9B5D-024E-B27D-283E37B48288}"/>
              </a:ext>
            </a:extLst>
          </p:cNvPr>
          <p:cNvSpPr>
            <a:spLocks noGrp="1"/>
          </p:cNvSpPr>
          <p:nvPr userDrawn="1">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C0036F-CAA5-9D46-A20B-3C456350EA93}"/>
              </a:ext>
            </a:extLst>
          </p:cNvPr>
          <p:cNvSpPr>
            <a:spLocks noGrp="1"/>
          </p:cNvSpPr>
          <p:nvPr userDrawn="1">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2BA3B9F-0E68-7A42-A3F3-86981803FC65}"/>
              </a:ext>
              <a:ext uri="{C183D7F6-B498-43B3-948B-1728B52AA6E4}">
                <adec:decorative xmlns:adec="http://schemas.microsoft.com/office/drawing/2017/decorative" val="1"/>
              </a:ext>
            </a:extLst>
          </p:cNvPr>
          <p:cNvSpPr/>
          <p:nvPr userDrawn="1"/>
        </p:nvSpPr>
        <p:spPr>
          <a:xfrm rot="5400000">
            <a:off x="-3149373" y="3151973"/>
            <a:ext cx="6858000" cy="554054"/>
          </a:xfrm>
          <a:prstGeom prst="rect">
            <a:avLst/>
          </a:prstGeom>
          <a:solidFill>
            <a:srgbClr val="70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a:extLst>
              <a:ext uri="{FF2B5EF4-FFF2-40B4-BE49-F238E27FC236}">
                <a16:creationId xmlns:a16="http://schemas.microsoft.com/office/drawing/2014/main" id="{A11FA4FE-E8E9-8B4E-8877-9D11D948EDE1}"/>
              </a:ext>
            </a:extLst>
          </p:cNvPr>
          <p:cNvSpPr>
            <a:spLocks noGrp="1"/>
          </p:cNvSpPr>
          <p:nvPr userDrawn="1">
            <p:ph type="ftr" sz="quarter" idx="11"/>
          </p:nvPr>
        </p:nvSpPr>
        <p:spPr>
          <a:xfrm rot="5400000">
            <a:off x="-1625174" y="1934600"/>
            <a:ext cx="3817381" cy="217344"/>
          </a:xfrm>
        </p:spPr>
        <p:txBody>
          <a:bodyPr/>
          <a:lstStyle/>
          <a:p>
            <a:endParaRPr lang="en-US" dirty="0"/>
          </a:p>
        </p:txBody>
      </p:sp>
      <p:pic>
        <p:nvPicPr>
          <p:cNvPr id="9" name="Picture 8" descr="Rural Institute University of Montana logo">
            <a:extLst>
              <a:ext uri="{FF2B5EF4-FFF2-40B4-BE49-F238E27FC236}">
                <a16:creationId xmlns:a16="http://schemas.microsoft.com/office/drawing/2014/main" id="{C1A6B70A-7388-1348-AC8D-0ED051295172}"/>
              </a:ext>
            </a:extLst>
          </p:cNvPr>
          <p:cNvPicPr>
            <a:picLocks noChangeAspect="1"/>
          </p:cNvPicPr>
          <p:nvPr userDrawn="1"/>
        </p:nvPicPr>
        <p:blipFill>
          <a:blip r:embed="rId2"/>
          <a:srcRect/>
          <a:stretch/>
        </p:blipFill>
        <p:spPr>
          <a:xfrm rot="5400000">
            <a:off x="-199163" y="4595392"/>
            <a:ext cx="961143" cy="269120"/>
          </a:xfrm>
          <a:prstGeom prst="rect">
            <a:avLst/>
          </a:prstGeom>
        </p:spPr>
      </p:pic>
      <p:pic>
        <p:nvPicPr>
          <p:cNvPr id="10" name="Picture 9" descr="RTC: Rural Research and Training Center on Disability in Rural Communities logo">
            <a:extLst>
              <a:ext uri="{FF2B5EF4-FFF2-40B4-BE49-F238E27FC236}">
                <a16:creationId xmlns:a16="http://schemas.microsoft.com/office/drawing/2014/main" id="{0A05E4DD-AC39-044F-8364-6B51C0CDFF26}"/>
              </a:ext>
            </a:extLst>
          </p:cNvPr>
          <p:cNvPicPr>
            <a:picLocks noChangeAspect="1"/>
          </p:cNvPicPr>
          <p:nvPr userDrawn="1"/>
        </p:nvPicPr>
        <p:blipFill>
          <a:blip r:embed="rId3"/>
          <a:srcRect/>
          <a:stretch/>
        </p:blipFill>
        <p:spPr>
          <a:xfrm rot="5400000">
            <a:off x="-8620" y="5402700"/>
            <a:ext cx="686648" cy="686648"/>
          </a:xfrm>
          <a:prstGeom prst="rect">
            <a:avLst/>
          </a:prstGeom>
        </p:spPr>
      </p:pic>
      <p:sp>
        <p:nvSpPr>
          <p:cNvPr id="6" name="Slide Number Placeholder 5">
            <a:extLst>
              <a:ext uri="{FF2B5EF4-FFF2-40B4-BE49-F238E27FC236}">
                <a16:creationId xmlns:a16="http://schemas.microsoft.com/office/drawing/2014/main" id="{2A446BDF-ED4E-5141-9F50-0A236ECE33BC}"/>
              </a:ext>
            </a:extLst>
          </p:cNvPr>
          <p:cNvSpPr>
            <a:spLocks noGrp="1"/>
          </p:cNvSpPr>
          <p:nvPr userDrawn="1">
            <p:ph type="sldNum" sz="quarter" idx="12"/>
          </p:nvPr>
        </p:nvSpPr>
        <p:spPr>
          <a:xfrm rot="5400000">
            <a:off x="7665" y="6266362"/>
            <a:ext cx="543923" cy="365125"/>
          </a:xfrm>
        </p:spPr>
        <p:txBody>
          <a:bodyPr/>
          <a:lstStyle/>
          <a:p>
            <a:fld id="{AA9AD9FE-6681-6C42-9AC3-B9DA65897861}" type="slidenum">
              <a:rPr lang="en-US" smtClean="0"/>
              <a:t>‹#›</a:t>
            </a:fld>
            <a:endParaRPr lang="en-US" dirty="0"/>
          </a:p>
        </p:txBody>
      </p:sp>
    </p:spTree>
    <p:extLst>
      <p:ext uri="{BB962C8B-B14F-4D97-AF65-F5344CB8AC3E}">
        <p14:creationId xmlns:p14="http://schemas.microsoft.com/office/powerpoint/2010/main" val="380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E46DB0-A8E1-E449-B962-37F651ABBB4E}"/>
              </a:ext>
              <a:ext uri="{C183D7F6-B498-43B3-948B-1728B52AA6E4}">
                <adec:decorative xmlns:adec="http://schemas.microsoft.com/office/drawing/2017/decorative" val="1"/>
              </a:ext>
            </a:extLst>
          </p:cNvPr>
          <p:cNvSpPr/>
          <p:nvPr userDrawn="1"/>
        </p:nvSpPr>
        <p:spPr>
          <a:xfrm rot="5400000">
            <a:off x="8721852" y="3387852"/>
            <a:ext cx="6858000" cy="82296"/>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a:extLst>
              <a:ext uri="{FF2B5EF4-FFF2-40B4-BE49-F238E27FC236}">
                <a16:creationId xmlns:a16="http://schemas.microsoft.com/office/drawing/2014/main" id="{D9EEF11C-CD62-7D42-8C6C-F295DAFDA1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4FEE54-4FBB-284E-9568-423E07E51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621956-2D7B-4348-AD3E-AE3ED2AF1BC4}"/>
              </a:ext>
              <a:ext uri="{C183D7F6-B498-43B3-948B-1728B52AA6E4}">
                <adec:decorative xmlns:adec="http://schemas.microsoft.com/office/drawing/2017/decorative" val="1"/>
              </a:ext>
            </a:extLst>
          </p:cNvPr>
          <p:cNvSpPr/>
          <p:nvPr userDrawn="1"/>
        </p:nvSpPr>
        <p:spPr>
          <a:xfrm rot="5400000">
            <a:off x="-3149373" y="3151973"/>
            <a:ext cx="6858000" cy="554054"/>
          </a:xfrm>
          <a:prstGeom prst="rect">
            <a:avLst/>
          </a:prstGeom>
          <a:solidFill>
            <a:srgbClr val="70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a:extLst>
              <a:ext uri="{FF2B5EF4-FFF2-40B4-BE49-F238E27FC236}">
                <a16:creationId xmlns:a16="http://schemas.microsoft.com/office/drawing/2014/main" id="{F5C977A5-B9B0-F943-B655-7E404C0FB309}"/>
              </a:ext>
            </a:extLst>
          </p:cNvPr>
          <p:cNvSpPr>
            <a:spLocks noGrp="1"/>
          </p:cNvSpPr>
          <p:nvPr>
            <p:ph type="ftr" sz="quarter" idx="11"/>
          </p:nvPr>
        </p:nvSpPr>
        <p:spPr>
          <a:xfrm rot="5400000">
            <a:off x="-1669773" y="1975309"/>
            <a:ext cx="3898800" cy="217344"/>
          </a:xfrm>
        </p:spPr>
        <p:txBody>
          <a:bodyPr/>
          <a:lstStyle/>
          <a:p>
            <a:endParaRPr lang="en-US" dirty="0"/>
          </a:p>
        </p:txBody>
      </p:sp>
      <p:sp>
        <p:nvSpPr>
          <p:cNvPr id="6" name="Slide Number Placeholder 5">
            <a:extLst>
              <a:ext uri="{FF2B5EF4-FFF2-40B4-BE49-F238E27FC236}">
                <a16:creationId xmlns:a16="http://schemas.microsoft.com/office/drawing/2014/main" id="{63FE4D9E-01DC-254E-B4F3-BCBC2C9B3F07}"/>
              </a:ext>
            </a:extLst>
          </p:cNvPr>
          <p:cNvSpPr>
            <a:spLocks noGrp="1"/>
          </p:cNvSpPr>
          <p:nvPr>
            <p:ph type="sldNum" sz="quarter" idx="12"/>
          </p:nvPr>
        </p:nvSpPr>
        <p:spPr>
          <a:xfrm rot="5400000">
            <a:off x="7665" y="6291111"/>
            <a:ext cx="543923" cy="365125"/>
          </a:xfrm>
        </p:spPr>
        <p:txBody>
          <a:bodyPr/>
          <a:lstStyle/>
          <a:p>
            <a:fld id="{AA9AD9FE-6681-6C42-9AC3-B9DA65897861}" type="slidenum">
              <a:rPr lang="en-US" smtClean="0"/>
              <a:t>‹#›</a:t>
            </a:fld>
            <a:endParaRPr lang="en-US"/>
          </a:p>
        </p:txBody>
      </p:sp>
      <p:pic>
        <p:nvPicPr>
          <p:cNvPr id="11" name="Picture 10" descr="Rural Institute University of Montana logo">
            <a:extLst>
              <a:ext uri="{FF2B5EF4-FFF2-40B4-BE49-F238E27FC236}">
                <a16:creationId xmlns:a16="http://schemas.microsoft.com/office/drawing/2014/main" id="{C6784110-18D9-BD4A-82C1-5717ED0CAA37}"/>
              </a:ext>
            </a:extLst>
          </p:cNvPr>
          <p:cNvPicPr>
            <a:picLocks noChangeAspect="1"/>
          </p:cNvPicPr>
          <p:nvPr userDrawn="1"/>
        </p:nvPicPr>
        <p:blipFill>
          <a:blip r:embed="rId2"/>
          <a:srcRect/>
          <a:stretch/>
        </p:blipFill>
        <p:spPr>
          <a:xfrm rot="5400000">
            <a:off x="-199163" y="4595392"/>
            <a:ext cx="961143" cy="269120"/>
          </a:xfrm>
          <a:prstGeom prst="rect">
            <a:avLst/>
          </a:prstGeom>
        </p:spPr>
      </p:pic>
      <p:pic>
        <p:nvPicPr>
          <p:cNvPr id="12" name="Picture 11" descr="RTC: Rural Research and Training Center on Disability in Rural Communities logo">
            <a:extLst>
              <a:ext uri="{FF2B5EF4-FFF2-40B4-BE49-F238E27FC236}">
                <a16:creationId xmlns:a16="http://schemas.microsoft.com/office/drawing/2014/main" id="{F9328134-B0B7-1E47-9518-BA4C00F47C51}"/>
              </a:ext>
            </a:extLst>
          </p:cNvPr>
          <p:cNvPicPr>
            <a:picLocks noChangeAspect="1"/>
          </p:cNvPicPr>
          <p:nvPr userDrawn="1"/>
        </p:nvPicPr>
        <p:blipFill>
          <a:blip r:embed="rId3"/>
          <a:srcRect/>
          <a:stretch/>
        </p:blipFill>
        <p:spPr>
          <a:xfrm rot="5400000">
            <a:off x="-8620" y="5402700"/>
            <a:ext cx="686648" cy="686648"/>
          </a:xfrm>
          <a:prstGeom prst="rect">
            <a:avLst/>
          </a:prstGeom>
        </p:spPr>
      </p:pic>
    </p:spTree>
    <p:extLst>
      <p:ext uri="{BB962C8B-B14F-4D97-AF65-F5344CB8AC3E}">
        <p14:creationId xmlns:p14="http://schemas.microsoft.com/office/powerpoint/2010/main" val="363628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231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895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2709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837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83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0"/>
              </a:spcBef>
              <a:spcAft>
                <a:spcPts val="0"/>
              </a:spcAft>
              <a:buClr>
                <a:schemeClr val="lt1"/>
              </a:buClr>
              <a:buSzPts val="1200"/>
              <a:buChar char="■"/>
              <a:defRPr sz="1600">
                <a:solidFill>
                  <a:schemeClr val="lt1"/>
                </a:solidFill>
              </a:defRPr>
            </a:lvl3pPr>
            <a:lvl4pPr marL="2438339" lvl="3" indent="-406390">
              <a:spcBef>
                <a:spcPts val="0"/>
              </a:spcBef>
              <a:spcAft>
                <a:spcPts val="0"/>
              </a:spcAft>
              <a:buClr>
                <a:schemeClr val="lt1"/>
              </a:buClr>
              <a:buSzPts val="1200"/>
              <a:buChar char="●"/>
              <a:defRPr sz="1600">
                <a:solidFill>
                  <a:schemeClr val="lt1"/>
                </a:solidFill>
              </a:defRPr>
            </a:lvl4pPr>
            <a:lvl5pPr marL="3047924" lvl="4" indent="-406390">
              <a:spcBef>
                <a:spcPts val="0"/>
              </a:spcBef>
              <a:spcAft>
                <a:spcPts val="0"/>
              </a:spcAft>
              <a:buClr>
                <a:schemeClr val="lt1"/>
              </a:buClr>
              <a:buSzPts val="1200"/>
              <a:buChar char="○"/>
              <a:defRPr sz="1600">
                <a:solidFill>
                  <a:schemeClr val="lt1"/>
                </a:solidFill>
              </a:defRPr>
            </a:lvl5pPr>
            <a:lvl6pPr marL="3657509" lvl="5" indent="-406390">
              <a:spcBef>
                <a:spcPts val="0"/>
              </a:spcBef>
              <a:spcAft>
                <a:spcPts val="0"/>
              </a:spcAft>
              <a:buClr>
                <a:schemeClr val="lt1"/>
              </a:buClr>
              <a:buSzPts val="1200"/>
              <a:buChar char="■"/>
              <a:defRPr sz="1600">
                <a:solidFill>
                  <a:schemeClr val="lt1"/>
                </a:solidFill>
              </a:defRPr>
            </a:lvl6pPr>
            <a:lvl7pPr marL="4267093" lvl="6" indent="-406390">
              <a:spcBef>
                <a:spcPts val="0"/>
              </a:spcBef>
              <a:spcAft>
                <a:spcPts val="0"/>
              </a:spcAft>
              <a:buClr>
                <a:schemeClr val="lt1"/>
              </a:buClr>
              <a:buSzPts val="1200"/>
              <a:buChar char="●"/>
              <a:defRPr sz="1600">
                <a:solidFill>
                  <a:schemeClr val="lt1"/>
                </a:solidFill>
              </a:defRPr>
            </a:lvl7pPr>
            <a:lvl8pPr marL="4876678" lvl="7" indent="-406390">
              <a:spcBef>
                <a:spcPts val="0"/>
              </a:spcBef>
              <a:spcAft>
                <a:spcPts val="0"/>
              </a:spcAft>
              <a:buClr>
                <a:schemeClr val="lt1"/>
              </a:buClr>
              <a:buSzPts val="1200"/>
              <a:buChar char="○"/>
              <a:defRPr sz="1600">
                <a:solidFill>
                  <a:schemeClr val="lt1"/>
                </a:solidFill>
              </a:defRPr>
            </a:lvl8pPr>
            <a:lvl9pPr marL="5486263" lvl="8" indent="-406390">
              <a:spcBef>
                <a:spcPts val="0"/>
              </a:spcBef>
              <a:spcAft>
                <a:spcPts val="0"/>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964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115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979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0337-6E01-0D40-951A-F882A4E501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96010B-08D7-DA48-B023-F76CB7251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0AE85A5-F733-624F-B967-03AA8D289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A830D-8A28-C34C-9865-C56C9E342E2A}"/>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3168182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090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267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946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76D96C-76F1-6A44-93AD-E60E162362C5}"/>
              </a:ext>
              <a:ext uri="{C183D7F6-B498-43B3-948B-1728B52AA6E4}">
                <adec:decorative xmlns:adec="http://schemas.microsoft.com/office/drawing/2017/decorative" val="1"/>
              </a:ext>
            </a:extLst>
          </p:cNvPr>
          <p:cNvSpPr/>
          <p:nvPr userDrawn="1"/>
        </p:nvSpPr>
        <p:spPr>
          <a:xfrm>
            <a:off x="5016673" y="0"/>
            <a:ext cx="6549982" cy="4766153"/>
          </a:xfrm>
          <a:prstGeom prst="rect">
            <a:avLst/>
          </a:prstGeom>
          <a:solidFill>
            <a:srgbClr val="70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a:extLst>
              <a:ext uri="{FF2B5EF4-FFF2-40B4-BE49-F238E27FC236}">
                <a16:creationId xmlns:a16="http://schemas.microsoft.com/office/drawing/2014/main" id="{2DEE9914-F63A-0D44-8239-35A04F73E06A}"/>
              </a:ext>
            </a:extLst>
          </p:cNvPr>
          <p:cNvSpPr>
            <a:spLocks noGrp="1"/>
          </p:cNvSpPr>
          <p:nvPr>
            <p:ph type="title"/>
          </p:nvPr>
        </p:nvSpPr>
        <p:spPr>
          <a:xfrm>
            <a:off x="5285985" y="807929"/>
            <a:ext cx="5987440" cy="3810914"/>
          </a:xfrm>
        </p:spPr>
        <p:txBody>
          <a:bodyPr anchor="b">
            <a:normAutofit/>
          </a:bodyPr>
          <a:lstStyle>
            <a:lvl1pPr>
              <a:defRPr sz="4800" b="1">
                <a:solidFill>
                  <a:schemeClr val="bg1"/>
                </a:solidFill>
                <a:latin typeface="+mj-lt"/>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8F3F088-1517-BA4D-8D1B-F593A065898C}"/>
              </a:ext>
              <a:ext uri="{C183D7F6-B498-43B3-948B-1728B52AA6E4}">
                <adec:decorative xmlns:adec="http://schemas.microsoft.com/office/drawing/2017/decorative" val="1"/>
              </a:ext>
            </a:extLst>
          </p:cNvPr>
          <p:cNvSpPr/>
          <p:nvPr userDrawn="1"/>
        </p:nvSpPr>
        <p:spPr>
          <a:xfrm>
            <a:off x="5016674" y="4912857"/>
            <a:ext cx="6549982" cy="1137215"/>
          </a:xfrm>
          <a:prstGeom prst="rect">
            <a:avLst/>
          </a:prstGeom>
          <a:solidFill>
            <a:srgbClr val="616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Text Placeholder 2">
            <a:extLst>
              <a:ext uri="{FF2B5EF4-FFF2-40B4-BE49-F238E27FC236}">
                <a16:creationId xmlns:a16="http://schemas.microsoft.com/office/drawing/2014/main" id="{EFEADE03-6C7A-E94A-9130-98DCBBE33B49}"/>
              </a:ext>
            </a:extLst>
          </p:cNvPr>
          <p:cNvSpPr>
            <a:spLocks noGrp="1"/>
          </p:cNvSpPr>
          <p:nvPr>
            <p:ph type="body" idx="1"/>
          </p:nvPr>
        </p:nvSpPr>
        <p:spPr>
          <a:xfrm>
            <a:off x="5285985" y="5031799"/>
            <a:ext cx="5987439" cy="95858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Rural Institute University of Montana logo">
            <a:extLst>
              <a:ext uri="{FF2B5EF4-FFF2-40B4-BE49-F238E27FC236}">
                <a16:creationId xmlns:a16="http://schemas.microsoft.com/office/drawing/2014/main" id="{1B664F23-458D-D14A-B33D-5EF77ACD1369}"/>
              </a:ext>
            </a:extLst>
          </p:cNvPr>
          <p:cNvPicPr>
            <a:picLocks noChangeAspect="1"/>
          </p:cNvPicPr>
          <p:nvPr userDrawn="1"/>
        </p:nvPicPr>
        <p:blipFill>
          <a:blip r:embed="rId2"/>
          <a:srcRect/>
          <a:stretch/>
        </p:blipFill>
        <p:spPr>
          <a:xfrm>
            <a:off x="1992590" y="3948607"/>
            <a:ext cx="2889428" cy="814640"/>
          </a:xfrm>
          <a:prstGeom prst="rect">
            <a:avLst/>
          </a:prstGeom>
        </p:spPr>
      </p:pic>
      <p:pic>
        <p:nvPicPr>
          <p:cNvPr id="12" name="Picture 11" descr="RTC: Rural Research and Training Center on Disability in Rural Communities logo">
            <a:extLst>
              <a:ext uri="{FF2B5EF4-FFF2-40B4-BE49-F238E27FC236}">
                <a16:creationId xmlns:a16="http://schemas.microsoft.com/office/drawing/2014/main" id="{DAFAF05C-1FBB-BD40-A3F9-3FA3EE9AAFB2}"/>
              </a:ext>
            </a:extLst>
          </p:cNvPr>
          <p:cNvPicPr>
            <a:picLocks noChangeAspect="1"/>
          </p:cNvPicPr>
          <p:nvPr userDrawn="1"/>
        </p:nvPicPr>
        <p:blipFill>
          <a:blip r:embed="rId3"/>
          <a:srcRect/>
          <a:stretch/>
        </p:blipFill>
        <p:spPr>
          <a:xfrm>
            <a:off x="3363239" y="4799879"/>
            <a:ext cx="1644763" cy="1644763"/>
          </a:xfrm>
          <a:prstGeom prst="rect">
            <a:avLst/>
          </a:prstGeom>
        </p:spPr>
      </p:pic>
      <p:sp>
        <p:nvSpPr>
          <p:cNvPr id="11" name="Slide Number Placeholder 5">
            <a:extLst>
              <a:ext uri="{FF2B5EF4-FFF2-40B4-BE49-F238E27FC236}">
                <a16:creationId xmlns:a16="http://schemas.microsoft.com/office/drawing/2014/main" id="{483E11E5-5B88-8E49-90D3-FE47D988C2A5}"/>
              </a:ext>
            </a:extLst>
          </p:cNvPr>
          <p:cNvSpPr>
            <a:spLocks noGrp="1"/>
          </p:cNvSpPr>
          <p:nvPr>
            <p:ph type="sldNum" sz="quarter" idx="12"/>
          </p:nvPr>
        </p:nvSpPr>
        <p:spPr>
          <a:xfrm>
            <a:off x="11004267" y="6112267"/>
            <a:ext cx="538313" cy="365125"/>
          </a:xfrm>
        </p:spPr>
        <p:txBody>
          <a:bodyPr/>
          <a:lstStyle>
            <a:lvl1pPr>
              <a:defRPr>
                <a:solidFill>
                  <a:srgbClr val="616163"/>
                </a:solidFill>
              </a:defRPr>
            </a:lvl1pPr>
          </a:lstStyle>
          <a:p>
            <a:fld id="{AA9AD9FE-6681-6C42-9AC3-B9DA65897861}" type="slidenum">
              <a:rPr lang="en-US" smtClean="0"/>
              <a:pPr/>
              <a:t>‹#›</a:t>
            </a:fld>
            <a:endParaRPr lang="en-US" dirty="0"/>
          </a:p>
        </p:txBody>
      </p:sp>
    </p:spTree>
    <p:extLst>
      <p:ext uri="{BB962C8B-B14F-4D97-AF65-F5344CB8AC3E}">
        <p14:creationId xmlns:p14="http://schemas.microsoft.com/office/powerpoint/2010/main" val="68428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4C01-5073-6F46-AE43-5E899CCD075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2348C3-3C7D-CA4D-A8C1-795B17336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190A1D-0775-8545-9718-D9C8E594E3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90E04C1-4D1A-6749-95C9-AA098B435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64040-3499-414F-B6F4-458CC69C629B}"/>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321332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DB6C-E59F-E544-A7D2-C05BEA3F30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CA688-4DC5-8F49-A918-AB166A1D1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03CFDB-6FB7-1044-9207-C0AA3C0E8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E9D81-114F-1548-8E30-4DA439957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45FFF-3225-C141-9D3A-CFE7DF0A58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F1E32A-CF32-D843-AC20-4F9913EADF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0D9302-CAEF-A74D-82DB-8A42687FA81D}"/>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312655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482E-DD4C-4940-9A20-124A29AE8C3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2DDB564-A56E-E842-920E-FDE3052D5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D42CA-B9FD-FF4C-9EA0-B4DDFD7F6FCD}"/>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374843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6C7071-E5BB-D446-AF71-2423FC67E4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CBF3E3-1E1B-D94E-B0FF-FD9E0313DE82}"/>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121284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0102-6006-964C-89F7-0E02F7AFB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56482C7-CEA5-554F-A7A3-28164D398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171FE60-F371-9848-A690-E8D6E8B3775C}"/>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AD8B7-F688-FB4A-ADA8-A7A280C64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C710B-3F97-DE49-A644-A5BB69F9C314}"/>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224262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27A8-309B-8C49-B06C-4DB3172BD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1E67334-D77D-6948-BBEF-D1BB282C2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B97FEE5-43B3-BE46-9449-4864982D493E}"/>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547695EE-6670-494D-B134-749ECFB70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AF324-918A-514B-B671-169D23F6C6A5}"/>
              </a:ext>
            </a:extLst>
          </p:cNvPr>
          <p:cNvSpPr>
            <a:spLocks noGrp="1"/>
          </p:cNvSpPr>
          <p:nvPr>
            <p:ph type="sldNum" sz="quarter" idx="12"/>
          </p:nvPr>
        </p:nvSpPr>
        <p:spPr/>
        <p:txBody>
          <a:bodyPr/>
          <a:lstStyle/>
          <a:p>
            <a:fld id="{AA9AD9FE-6681-6C42-9AC3-B9DA65897861}" type="slidenum">
              <a:rPr lang="en-US" smtClean="0"/>
              <a:t>‹#›</a:t>
            </a:fld>
            <a:endParaRPr lang="en-US"/>
          </a:p>
        </p:txBody>
      </p:sp>
    </p:spTree>
    <p:extLst>
      <p:ext uri="{BB962C8B-B14F-4D97-AF65-F5344CB8AC3E}">
        <p14:creationId xmlns:p14="http://schemas.microsoft.com/office/powerpoint/2010/main" val="30856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064C92-08CD-5F43-AADF-9616B1940B11}"/>
              </a:ext>
              <a:ext uri="{C183D7F6-B498-43B3-948B-1728B52AA6E4}">
                <adec:decorative xmlns:adec="http://schemas.microsoft.com/office/drawing/2017/decorative" val="1"/>
              </a:ext>
            </a:extLst>
          </p:cNvPr>
          <p:cNvSpPr/>
          <p:nvPr userDrawn="1"/>
        </p:nvSpPr>
        <p:spPr>
          <a:xfrm>
            <a:off x="1524" y="0"/>
            <a:ext cx="12188952" cy="79792"/>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a:extLst>
              <a:ext uri="{FF2B5EF4-FFF2-40B4-BE49-F238E27FC236}">
                <a16:creationId xmlns:a16="http://schemas.microsoft.com/office/drawing/2014/main" id="{6C94142D-BDAF-CA45-A592-9AD40378C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CA1ADE-3C31-3C41-9291-5E3E37E36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1D43758-34BE-4B44-847A-B15B2E4CF1C8}"/>
              </a:ext>
              <a:ext uri="{C183D7F6-B498-43B3-948B-1728B52AA6E4}">
                <adec:decorative xmlns:adec="http://schemas.microsoft.com/office/drawing/2017/decorative" val="1"/>
              </a:ext>
            </a:extLst>
          </p:cNvPr>
          <p:cNvSpPr/>
          <p:nvPr userDrawn="1"/>
        </p:nvSpPr>
        <p:spPr>
          <a:xfrm>
            <a:off x="1524" y="6303946"/>
            <a:ext cx="12188952" cy="554054"/>
          </a:xfrm>
          <a:prstGeom prst="rect">
            <a:avLst/>
          </a:prstGeom>
          <a:solidFill>
            <a:srgbClr val="70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Footer Placeholder 4">
            <a:extLst>
              <a:ext uri="{FF2B5EF4-FFF2-40B4-BE49-F238E27FC236}">
                <a16:creationId xmlns:a16="http://schemas.microsoft.com/office/drawing/2014/main" id="{76214E85-C122-5D48-9FEF-3E980EAD53D6}"/>
              </a:ext>
            </a:extLst>
          </p:cNvPr>
          <p:cNvSpPr>
            <a:spLocks noGrp="1"/>
          </p:cNvSpPr>
          <p:nvPr>
            <p:ph type="ftr" sz="quarter" idx="3"/>
          </p:nvPr>
        </p:nvSpPr>
        <p:spPr>
          <a:xfrm>
            <a:off x="838200" y="6458339"/>
            <a:ext cx="4114800" cy="217344"/>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pic>
        <p:nvPicPr>
          <p:cNvPr id="8" name="Picture 7" descr="Rural Institute University of Montana logo">
            <a:extLst>
              <a:ext uri="{FF2B5EF4-FFF2-40B4-BE49-F238E27FC236}">
                <a16:creationId xmlns:a16="http://schemas.microsoft.com/office/drawing/2014/main" id="{B2F1C028-0048-FB47-86D5-4C6FE4A983E2}"/>
              </a:ext>
            </a:extLst>
          </p:cNvPr>
          <p:cNvPicPr>
            <a:picLocks noChangeAspect="1"/>
          </p:cNvPicPr>
          <p:nvPr userDrawn="1"/>
        </p:nvPicPr>
        <p:blipFill>
          <a:blip r:embed="rId13"/>
          <a:srcRect/>
          <a:stretch/>
        </p:blipFill>
        <p:spPr>
          <a:xfrm>
            <a:off x="9581857" y="6444631"/>
            <a:ext cx="961143" cy="269120"/>
          </a:xfrm>
          <a:prstGeom prst="rect">
            <a:avLst/>
          </a:prstGeom>
        </p:spPr>
      </p:pic>
      <p:pic>
        <p:nvPicPr>
          <p:cNvPr id="10" name="Picture 9" descr="RTC: Rural Research and Training Center on Disability in Rural Communities logo">
            <a:extLst>
              <a:ext uri="{FF2B5EF4-FFF2-40B4-BE49-F238E27FC236}">
                <a16:creationId xmlns:a16="http://schemas.microsoft.com/office/drawing/2014/main" id="{766709B8-C397-8F4F-A563-589C0B6BC004}"/>
              </a:ext>
              <a:ext uri="{C183D7F6-B498-43B3-948B-1728B52AA6E4}">
                <adec:decorative xmlns:adec="http://schemas.microsoft.com/office/drawing/2017/decorative" val="0"/>
              </a:ext>
            </a:extLst>
          </p:cNvPr>
          <p:cNvPicPr>
            <a:picLocks noChangeAspect="1"/>
          </p:cNvPicPr>
          <p:nvPr userDrawn="1"/>
        </p:nvPicPr>
        <p:blipFill>
          <a:blip r:embed="rId14"/>
          <a:srcRect/>
          <a:stretch/>
        </p:blipFill>
        <p:spPr>
          <a:xfrm>
            <a:off x="10735176" y="6182572"/>
            <a:ext cx="686648" cy="686648"/>
          </a:xfrm>
          <a:prstGeom prst="rect">
            <a:avLst/>
          </a:prstGeom>
        </p:spPr>
      </p:pic>
      <p:sp>
        <p:nvSpPr>
          <p:cNvPr id="6" name="Slide Number Placeholder 5">
            <a:extLst>
              <a:ext uri="{FF2B5EF4-FFF2-40B4-BE49-F238E27FC236}">
                <a16:creationId xmlns:a16="http://schemas.microsoft.com/office/drawing/2014/main" id="{46F765C8-369B-E54F-AB14-A22691F17337}"/>
              </a:ext>
            </a:extLst>
          </p:cNvPr>
          <p:cNvSpPr>
            <a:spLocks noGrp="1"/>
          </p:cNvSpPr>
          <p:nvPr>
            <p:ph type="sldNum" sz="quarter" idx="4"/>
          </p:nvPr>
        </p:nvSpPr>
        <p:spPr>
          <a:xfrm>
            <a:off x="11528172" y="6396628"/>
            <a:ext cx="543923" cy="365125"/>
          </a:xfrm>
          <a:prstGeom prst="rect">
            <a:avLst/>
          </a:prstGeom>
        </p:spPr>
        <p:txBody>
          <a:bodyPr vert="horz" lIns="91440" tIns="45720" rIns="91440" bIns="45720" rtlCol="0" anchor="ctr"/>
          <a:lstStyle>
            <a:lvl1pPr algn="r">
              <a:defRPr sz="1200">
                <a:solidFill>
                  <a:schemeClr val="bg1"/>
                </a:solidFill>
                <a:latin typeface="+mj-lt"/>
              </a:defRPr>
            </a:lvl1pPr>
          </a:lstStyle>
          <a:p>
            <a:fld id="{AA9AD9FE-6681-6C42-9AC3-B9DA65897861}" type="slidenum">
              <a:rPr lang="en-US" smtClean="0"/>
              <a:pPr/>
              <a:t>‹#›</a:t>
            </a:fld>
            <a:endParaRPr lang="en-US" dirty="0"/>
          </a:p>
        </p:txBody>
      </p:sp>
    </p:spTree>
    <p:extLst>
      <p:ext uri="{BB962C8B-B14F-4D97-AF65-F5344CB8AC3E}">
        <p14:creationId xmlns:p14="http://schemas.microsoft.com/office/powerpoint/2010/main" val="219259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83443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ayna.sage@umontana.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8B45-ED54-3746-B6B2-15B73BE2BB65}"/>
              </a:ext>
            </a:extLst>
          </p:cNvPr>
          <p:cNvSpPr>
            <a:spLocks noGrp="1"/>
          </p:cNvSpPr>
          <p:nvPr>
            <p:ph type="ctrTitle"/>
          </p:nvPr>
        </p:nvSpPr>
        <p:spPr>
          <a:xfrm>
            <a:off x="1621410" y="1998482"/>
            <a:ext cx="10570590" cy="3158329"/>
          </a:xfrm>
        </p:spPr>
        <p:txBody>
          <a:bodyPr/>
          <a:lstStyle/>
          <a:p>
            <a:r>
              <a:rPr lang="en-US" dirty="0"/>
              <a:t>Realizing Rural Relationships: Peer Support for Rural Outreach and Organizing </a:t>
            </a:r>
            <a:br>
              <a:rPr lang="en-US" sz="1000" dirty="0"/>
            </a:br>
            <a:endParaRPr lang="en-US" sz="2500" dirty="0"/>
          </a:p>
        </p:txBody>
      </p:sp>
      <p:sp>
        <p:nvSpPr>
          <p:cNvPr id="3" name="Subtitle 2">
            <a:extLst>
              <a:ext uri="{FF2B5EF4-FFF2-40B4-BE49-F238E27FC236}">
                <a16:creationId xmlns:a16="http://schemas.microsoft.com/office/drawing/2014/main" id="{F33D1585-9407-064F-BAAE-051A56C92F7E}"/>
              </a:ext>
            </a:extLst>
          </p:cNvPr>
          <p:cNvSpPr>
            <a:spLocks noGrp="1"/>
          </p:cNvSpPr>
          <p:nvPr>
            <p:ph type="subTitle" idx="1"/>
          </p:nvPr>
        </p:nvSpPr>
        <p:spPr>
          <a:xfrm>
            <a:off x="1912945" y="5251508"/>
            <a:ext cx="9932309" cy="934716"/>
          </a:xfrm>
        </p:spPr>
        <p:txBody>
          <a:bodyPr>
            <a:normAutofit/>
          </a:bodyPr>
          <a:lstStyle/>
          <a:p>
            <a:r>
              <a:rPr lang="en-US" dirty="0"/>
              <a:t>The Rural Community Living Development Peer Mentoring Team</a:t>
            </a:r>
            <a:br>
              <a:rPr lang="en-US" dirty="0"/>
            </a:br>
            <a:r>
              <a:rPr lang="en-US" dirty="0"/>
              <a:t>October 11, 2022</a:t>
            </a:r>
          </a:p>
        </p:txBody>
      </p:sp>
      <p:pic>
        <p:nvPicPr>
          <p:cNvPr id="4" name="Picture 3" descr="The logo for the Association of Programs for Rural Independent Living with a blue star and the letters of APRIL in red.">
            <a:extLst>
              <a:ext uri="{FF2B5EF4-FFF2-40B4-BE49-F238E27FC236}">
                <a16:creationId xmlns:a16="http://schemas.microsoft.com/office/drawing/2014/main" id="{E6FE1AAF-0CD0-42D1-A167-DD67F1CFA9D6}"/>
              </a:ext>
            </a:extLst>
          </p:cNvPr>
          <p:cNvPicPr>
            <a:picLocks noChangeAspect="1"/>
          </p:cNvPicPr>
          <p:nvPr/>
        </p:nvPicPr>
        <p:blipFill>
          <a:blip r:embed="rId3"/>
          <a:stretch>
            <a:fillRect/>
          </a:stretch>
        </p:blipFill>
        <p:spPr>
          <a:xfrm>
            <a:off x="1537774" y="203091"/>
            <a:ext cx="3149762" cy="1454225"/>
          </a:xfrm>
          <a:prstGeom prst="rect">
            <a:avLst/>
          </a:prstGeom>
        </p:spPr>
      </p:pic>
    </p:spTree>
    <p:extLst>
      <p:ext uri="{BB962C8B-B14F-4D97-AF65-F5344CB8AC3E}">
        <p14:creationId xmlns:p14="http://schemas.microsoft.com/office/powerpoint/2010/main" val="259213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73"/>
        <p:cNvGrpSpPr/>
        <p:nvPr/>
      </p:nvGrpSpPr>
      <p:grpSpPr>
        <a:xfrm>
          <a:off x="0" y="0"/>
          <a:ext cx="0" cy="0"/>
          <a:chOff x="0" y="0"/>
          <a:chExt cx="0" cy="0"/>
        </a:xfrm>
      </p:grpSpPr>
      <p:pic>
        <p:nvPicPr>
          <p:cNvPr id="75" name="Google Shape;75;p14" descr="4 women - Carolyn, Sequoia, Trish, Samantha posing against a wall"/>
          <p:cNvPicPr preferRelativeResize="0"/>
          <p:nvPr/>
        </p:nvPicPr>
        <p:blipFill>
          <a:blip r:embed="rId3">
            <a:alphaModFix/>
          </a:blip>
          <a:stretch>
            <a:fillRect/>
          </a:stretch>
        </p:blipFill>
        <p:spPr>
          <a:xfrm>
            <a:off x="3565318" y="1579801"/>
            <a:ext cx="5061381" cy="4478065"/>
          </a:xfrm>
          <a:prstGeom prst="rect">
            <a:avLst/>
          </a:prstGeom>
          <a:noFill/>
          <a:ln>
            <a:noFill/>
          </a:ln>
        </p:spPr>
      </p:pic>
      <p:sp>
        <p:nvSpPr>
          <p:cNvPr id="74" name="Google Shape;74;p14"/>
          <p:cNvSpPr txBox="1">
            <a:spLocks noGrp="1"/>
          </p:cNvSpPr>
          <p:nvPr>
            <p:ph type="title" idx="4294967295"/>
          </p:nvPr>
        </p:nvSpPr>
        <p:spPr>
          <a:xfrm>
            <a:off x="3183900" y="227000"/>
            <a:ext cx="6929600" cy="1024000"/>
          </a:xfrm>
          <a:prstGeom prst="rect">
            <a:avLst/>
          </a:prstGeom>
        </p:spPr>
        <p:txBody>
          <a:bodyPr spcFirstLastPara="1" wrap="square" lIns="121900" tIns="121900" rIns="121900" bIns="121900" anchor="t" anchorCtr="0">
            <a:normAutofit fontScale="90000"/>
          </a:bodyPr>
          <a:lstStyle/>
          <a:p>
            <a:pPr>
              <a:spcAft>
                <a:spcPts val="2133"/>
              </a:spcAft>
            </a:pPr>
            <a:r>
              <a:rPr lang="en" sz="4800" dirty="0">
                <a:solidFill>
                  <a:schemeClr val="dk1"/>
                </a:solidFill>
                <a:latin typeface="Lato"/>
                <a:ea typeface="Lato"/>
                <a:cs typeface="Lato"/>
                <a:sym typeface="Lato"/>
              </a:rPr>
              <a:t>Your Del Norte Team</a:t>
            </a:r>
            <a:endParaRPr dirty="0">
              <a:latin typeface="Lato"/>
              <a:ea typeface="Lato"/>
              <a:cs typeface="Lato"/>
              <a:sym typeface="Lato"/>
            </a:endParaRPr>
          </a:p>
        </p:txBody>
      </p:sp>
      <p:sp>
        <p:nvSpPr>
          <p:cNvPr id="76" name="Google Shape;76;p14"/>
          <p:cNvSpPr txBox="1"/>
          <p:nvPr/>
        </p:nvSpPr>
        <p:spPr>
          <a:xfrm>
            <a:off x="391900" y="1592034"/>
            <a:ext cx="2792000" cy="512969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b="1" kern="0">
                <a:solidFill>
                  <a:srgbClr val="0F9D58"/>
                </a:solidFill>
                <a:latin typeface="Lato"/>
                <a:ea typeface="Lato"/>
                <a:cs typeface="Lato"/>
                <a:sym typeface="Lato"/>
              </a:rPr>
              <a:t>Carolyn Webb</a:t>
            </a:r>
            <a:endParaRPr sz="2000" b="1" kern="0">
              <a:solidFill>
                <a:srgbClr val="0F9D58"/>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r>
              <a:rPr lang="en" sz="2000" kern="0">
                <a:solidFill>
                  <a:srgbClr val="000000"/>
                </a:solidFill>
                <a:latin typeface="Lato"/>
                <a:ea typeface="Lato"/>
                <a:cs typeface="Lato"/>
                <a:sym typeface="Lato"/>
              </a:rPr>
              <a:t>Office Manager</a:t>
            </a: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r>
              <a:rPr lang="en" sz="2000" b="1" kern="0">
                <a:solidFill>
                  <a:srgbClr val="0F9D58"/>
                </a:solidFill>
                <a:latin typeface="Lato"/>
                <a:ea typeface="Lato"/>
                <a:cs typeface="Lato"/>
                <a:sym typeface="Lato"/>
              </a:rPr>
              <a:t>Sequoia Commins</a:t>
            </a:r>
            <a:endParaRPr sz="2000" b="1" kern="0">
              <a:solidFill>
                <a:srgbClr val="0F9D58"/>
              </a:solidFill>
              <a:latin typeface="Lato"/>
              <a:ea typeface="Lato"/>
              <a:cs typeface="Lato"/>
              <a:sym typeface="Lato"/>
            </a:endParaRPr>
          </a:p>
          <a:p>
            <a:pPr algn="ctr" defTabSz="1219170">
              <a:buClr>
                <a:srgbClr val="000000"/>
              </a:buClr>
            </a:pPr>
            <a:endParaRPr sz="2000" kern="0">
              <a:solidFill>
                <a:srgbClr val="4285F4"/>
              </a:solidFill>
              <a:latin typeface="Lato"/>
              <a:ea typeface="Lato"/>
              <a:cs typeface="Lato"/>
              <a:sym typeface="Lato"/>
            </a:endParaRPr>
          </a:p>
          <a:p>
            <a:pPr algn="ctr" defTabSz="1219170">
              <a:buClr>
                <a:srgbClr val="000000"/>
              </a:buClr>
            </a:pPr>
            <a:r>
              <a:rPr lang="en" sz="2000" kern="0">
                <a:solidFill>
                  <a:srgbClr val="000000"/>
                </a:solidFill>
                <a:latin typeface="Lato"/>
                <a:ea typeface="Lato"/>
                <a:cs typeface="Lato"/>
                <a:sym typeface="Lato"/>
              </a:rPr>
              <a:t>Independent Living Skills Specialist</a:t>
            </a: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p:txBody>
      </p:sp>
      <p:sp>
        <p:nvSpPr>
          <p:cNvPr id="77" name="Google Shape;77;p14"/>
          <p:cNvSpPr txBox="1"/>
          <p:nvPr/>
        </p:nvSpPr>
        <p:spPr>
          <a:xfrm>
            <a:off x="9173933" y="1579800"/>
            <a:ext cx="2400400" cy="4247276"/>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b="1" kern="0">
                <a:solidFill>
                  <a:srgbClr val="0F9D58"/>
                </a:solidFill>
                <a:latin typeface="Lato"/>
                <a:ea typeface="Lato"/>
                <a:cs typeface="Lato"/>
                <a:sym typeface="Lato"/>
              </a:rPr>
              <a:t>Trish Cottrell</a:t>
            </a:r>
            <a:endParaRPr sz="2000" b="1" kern="0">
              <a:solidFill>
                <a:srgbClr val="0F9D58"/>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r>
              <a:rPr lang="en" sz="2000" kern="0">
                <a:solidFill>
                  <a:srgbClr val="000000"/>
                </a:solidFill>
                <a:latin typeface="Lato"/>
                <a:ea typeface="Lato"/>
                <a:cs typeface="Lato"/>
                <a:sym typeface="Lato"/>
              </a:rPr>
              <a:t>Program Development Specialist</a:t>
            </a: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r>
              <a:rPr lang="en" sz="2000" b="1" kern="0">
                <a:solidFill>
                  <a:srgbClr val="0F9D58"/>
                </a:solidFill>
                <a:latin typeface="Lato"/>
                <a:ea typeface="Lato"/>
                <a:cs typeface="Lato"/>
                <a:sym typeface="Lato"/>
              </a:rPr>
              <a:t>Samantha Nickles</a:t>
            </a:r>
            <a:endParaRPr sz="2000" b="1" kern="0">
              <a:solidFill>
                <a:srgbClr val="0F9D58"/>
              </a:solidFill>
              <a:latin typeface="Lato"/>
              <a:ea typeface="Lato"/>
              <a:cs typeface="Lato"/>
              <a:sym typeface="Lato"/>
            </a:endParaRPr>
          </a:p>
          <a:p>
            <a:pPr algn="ctr" defTabSz="1219170">
              <a:buClr>
                <a:srgbClr val="000000"/>
              </a:buClr>
            </a:pPr>
            <a:endParaRPr sz="2000" kern="0">
              <a:solidFill>
                <a:srgbClr val="000000"/>
              </a:solidFill>
              <a:latin typeface="Lato"/>
              <a:ea typeface="Lato"/>
              <a:cs typeface="Lato"/>
              <a:sym typeface="Lato"/>
            </a:endParaRPr>
          </a:p>
          <a:p>
            <a:pPr algn="ctr" defTabSz="1219170">
              <a:buClr>
                <a:srgbClr val="000000"/>
              </a:buClr>
            </a:pPr>
            <a:r>
              <a:rPr lang="en" sz="2000" kern="0">
                <a:solidFill>
                  <a:srgbClr val="000000"/>
                </a:solidFill>
                <a:latin typeface="Lato"/>
                <a:ea typeface="Lato"/>
                <a:cs typeface="Lato"/>
                <a:sym typeface="Lato"/>
              </a:rPr>
              <a:t>Youth Coordinator</a:t>
            </a:r>
            <a:r>
              <a:rPr lang="en" sz="1867" kern="0">
                <a:solidFill>
                  <a:srgbClr val="000000"/>
                </a:solidFill>
                <a:latin typeface="Lato"/>
                <a:ea typeface="Lato"/>
                <a:cs typeface="Lato"/>
                <a:sym typeface="Lato"/>
              </a:rPr>
              <a:t> </a:t>
            </a:r>
            <a:endParaRPr sz="1867" kern="0">
              <a:solidFill>
                <a:srgbClr val="00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2" name="Title 1">
            <a:extLst>
              <a:ext uri="{FF2B5EF4-FFF2-40B4-BE49-F238E27FC236}">
                <a16:creationId xmlns:a16="http://schemas.microsoft.com/office/drawing/2014/main" id="{E685B33D-4889-B542-EAD0-2076DC1F4574}"/>
              </a:ext>
            </a:extLst>
          </p:cNvPr>
          <p:cNvSpPr>
            <a:spLocks noGrp="1"/>
          </p:cNvSpPr>
          <p:nvPr>
            <p:ph type="title"/>
          </p:nvPr>
        </p:nvSpPr>
        <p:spPr>
          <a:xfrm>
            <a:off x="301436" y="-1271200"/>
            <a:ext cx="7708707" cy="1271200"/>
          </a:xfrm>
        </p:spPr>
        <p:txBody>
          <a:bodyPr spcFirstLastPara="1" wrap="square" lIns="91425" tIns="91425" rIns="91425" bIns="91425" anchor="b" anchorCtr="0">
            <a:normAutofit fontScale="90000"/>
          </a:bodyPr>
          <a:lstStyle/>
          <a:p>
            <a:r>
              <a:rPr lang="en-US" b="1" dirty="0">
                <a:solidFill>
                  <a:schemeClr val="dk1"/>
                </a:solidFill>
              </a:rPr>
              <a:t>Del Norte and Tribal Adjacent Lands (DNATL)</a:t>
            </a:r>
            <a:br>
              <a:rPr lang="en-US" dirty="0">
                <a:solidFill>
                  <a:schemeClr val="dk1"/>
                </a:solidFill>
              </a:rPr>
            </a:br>
            <a:endParaRPr lang="en-US" dirty="0"/>
          </a:p>
        </p:txBody>
      </p:sp>
      <p:pic>
        <p:nvPicPr>
          <p:cNvPr id="101" name="Google Shape;101;p17" descr="A map showing the area of Del Norte and Tribal lands, including Tolowa, Karuk, Yurok, Hoopa, and Wiyot"/>
          <p:cNvPicPr preferRelativeResize="0"/>
          <p:nvPr/>
        </p:nvPicPr>
        <p:blipFill rotWithShape="1">
          <a:blip r:embed="rId3">
            <a:alphaModFix/>
          </a:blip>
          <a:srcRect t="11162" b="11162"/>
          <a:stretch/>
        </p:blipFill>
        <p:spPr>
          <a:xfrm>
            <a:off x="0" y="0"/>
            <a:ext cx="4391667" cy="6917267"/>
          </a:xfrm>
          <a:prstGeom prst="rect">
            <a:avLst/>
          </a:prstGeom>
          <a:noFill/>
          <a:ln>
            <a:noFill/>
          </a:ln>
        </p:spPr>
      </p:pic>
      <p:sp>
        <p:nvSpPr>
          <p:cNvPr id="102" name="Google Shape;102;p17"/>
          <p:cNvSpPr txBox="1">
            <a:spLocks noGrp="1"/>
          </p:cNvSpPr>
          <p:nvPr>
            <p:ph type="body" idx="1"/>
          </p:nvPr>
        </p:nvSpPr>
        <p:spPr>
          <a:xfrm>
            <a:off x="6473600" y="378833"/>
            <a:ext cx="5378400" cy="4652400"/>
          </a:xfrm>
          <a:prstGeom prst="rect">
            <a:avLst/>
          </a:prstGeom>
        </p:spPr>
        <p:txBody>
          <a:bodyPr spcFirstLastPara="1" wrap="square" lIns="121900" tIns="121900" rIns="121900" bIns="121900" anchor="ctr" anchorCtr="0">
            <a:normAutofit fontScale="85000" lnSpcReduction="10000"/>
          </a:bodyPr>
          <a:lstStyle/>
          <a:p>
            <a:pPr marL="0" indent="0">
              <a:buNone/>
            </a:pPr>
            <a:r>
              <a:rPr lang="en" sz="4000" b="1" dirty="0">
                <a:solidFill>
                  <a:schemeClr val="dk1"/>
                </a:solidFill>
              </a:rPr>
              <a:t>Del Norte and Tribal Adjacent Lands (DNATL)</a:t>
            </a:r>
            <a:endParaRPr sz="4000" dirty="0">
              <a:solidFill>
                <a:schemeClr val="dk1"/>
              </a:solidFill>
            </a:endParaRPr>
          </a:p>
          <a:p>
            <a:pPr marL="0" indent="0">
              <a:spcBef>
                <a:spcPts val="2133"/>
              </a:spcBef>
              <a:buClr>
                <a:schemeClr val="dk2"/>
              </a:buClr>
              <a:buSzPct val="61111"/>
              <a:buNone/>
            </a:pPr>
            <a:r>
              <a:rPr lang="en" sz="2400" dirty="0">
                <a:solidFill>
                  <a:srgbClr val="000000"/>
                </a:solidFill>
              </a:rPr>
              <a:t>Tolowa Dee-Ni’ Nation </a:t>
            </a:r>
            <a:endParaRPr sz="2400" dirty="0">
              <a:solidFill>
                <a:srgbClr val="000000"/>
              </a:solidFill>
            </a:endParaRPr>
          </a:p>
          <a:p>
            <a:pPr marL="0" indent="0">
              <a:spcBef>
                <a:spcPts val="1600"/>
              </a:spcBef>
              <a:buClr>
                <a:schemeClr val="dk2"/>
              </a:buClr>
              <a:buSzPct val="61111"/>
              <a:buNone/>
            </a:pPr>
            <a:r>
              <a:rPr lang="en" sz="2400" dirty="0">
                <a:solidFill>
                  <a:srgbClr val="000000"/>
                </a:solidFill>
              </a:rPr>
              <a:t>https://www.tolowa-nsn.gov/</a:t>
            </a:r>
            <a:endParaRPr sz="2400" dirty="0">
              <a:solidFill>
                <a:srgbClr val="000000"/>
              </a:solidFill>
            </a:endParaRPr>
          </a:p>
          <a:p>
            <a:pPr marL="0" indent="0">
              <a:spcBef>
                <a:spcPts val="1600"/>
              </a:spcBef>
              <a:buClr>
                <a:schemeClr val="dk2"/>
              </a:buClr>
              <a:buSzPct val="61111"/>
              <a:buNone/>
            </a:pPr>
            <a:r>
              <a:rPr lang="en" sz="2400" dirty="0">
                <a:solidFill>
                  <a:srgbClr val="000000"/>
                </a:solidFill>
              </a:rPr>
              <a:t>Elk Valley Rancheria</a:t>
            </a:r>
            <a:endParaRPr sz="2400" dirty="0">
              <a:solidFill>
                <a:srgbClr val="000000"/>
              </a:solidFill>
            </a:endParaRPr>
          </a:p>
          <a:p>
            <a:pPr marL="0" indent="0">
              <a:spcBef>
                <a:spcPts val="1600"/>
              </a:spcBef>
              <a:buClr>
                <a:schemeClr val="dk2"/>
              </a:buClr>
              <a:buSzPct val="61111"/>
              <a:buNone/>
            </a:pPr>
            <a:r>
              <a:rPr lang="en" sz="2400" dirty="0">
                <a:solidFill>
                  <a:srgbClr val="000000"/>
                </a:solidFill>
              </a:rPr>
              <a:t>https://elk-valley.com/</a:t>
            </a:r>
            <a:endParaRPr sz="2400" dirty="0">
              <a:solidFill>
                <a:srgbClr val="000000"/>
              </a:solidFill>
            </a:endParaRPr>
          </a:p>
          <a:p>
            <a:pPr marL="0" indent="0">
              <a:spcBef>
                <a:spcPts val="1600"/>
              </a:spcBef>
              <a:buClr>
                <a:schemeClr val="dk2"/>
              </a:buClr>
              <a:buSzPct val="61111"/>
              <a:buNone/>
            </a:pPr>
            <a:r>
              <a:rPr lang="en" sz="2400" dirty="0">
                <a:solidFill>
                  <a:srgbClr val="000000"/>
                </a:solidFill>
              </a:rPr>
              <a:t>Yurok Tribe </a:t>
            </a:r>
            <a:endParaRPr sz="2400" dirty="0">
              <a:solidFill>
                <a:srgbClr val="000000"/>
              </a:solidFill>
            </a:endParaRPr>
          </a:p>
          <a:p>
            <a:pPr marL="0" indent="0">
              <a:spcBef>
                <a:spcPts val="1600"/>
              </a:spcBef>
              <a:buClr>
                <a:schemeClr val="dk2"/>
              </a:buClr>
              <a:buSzPct val="61111"/>
              <a:buNone/>
            </a:pPr>
            <a:r>
              <a:rPr lang="en" sz="2400" dirty="0">
                <a:solidFill>
                  <a:srgbClr val="000000"/>
                </a:solidFill>
              </a:rPr>
              <a:t>https://www.yuroktribe.org/</a:t>
            </a:r>
            <a:endParaRPr sz="2400" dirty="0">
              <a:solidFill>
                <a:srgbClr val="000000"/>
              </a:solidFill>
            </a:endParaRPr>
          </a:p>
          <a:p>
            <a:pPr marL="0" indent="0">
              <a:spcBef>
                <a:spcPts val="1600"/>
              </a:spcBef>
              <a:buClr>
                <a:schemeClr val="dk2"/>
              </a:buClr>
              <a:buSzPct val="61111"/>
              <a:buNone/>
            </a:pPr>
            <a:endParaRPr sz="2400" dirty="0">
              <a:solidFill>
                <a:srgbClr val="000000"/>
              </a:solidFill>
            </a:endParaRPr>
          </a:p>
          <a:p>
            <a:pPr marL="0" indent="0">
              <a:spcBef>
                <a:spcPts val="1600"/>
              </a:spcBef>
              <a:spcAft>
                <a:spcPts val="1600"/>
              </a:spcAft>
              <a:buClr>
                <a:schemeClr val="dk2"/>
              </a:buClr>
              <a:buSzPct val="61111"/>
              <a:buNone/>
            </a:pPr>
            <a:endParaRPr sz="2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descr="Double rainbow across cloudy sky above a town"/>
          <p:cNvPicPr preferRelativeResize="0"/>
          <p:nvPr/>
        </p:nvPicPr>
        <p:blipFill rotWithShape="1">
          <a:blip r:embed="rId3">
            <a:alphaModFix/>
          </a:blip>
          <a:srcRect t="12502" b="12495"/>
          <a:stretch/>
        </p:blipFill>
        <p:spPr>
          <a:xfrm>
            <a:off x="1" y="0"/>
            <a:ext cx="12191999" cy="6857997"/>
          </a:xfrm>
          <a:prstGeom prst="rect">
            <a:avLst/>
          </a:prstGeom>
          <a:noFill/>
          <a:ln>
            <a:noFill/>
          </a:ln>
        </p:spPr>
      </p:pic>
      <p:sp>
        <p:nvSpPr>
          <p:cNvPr id="109" name="Google Shape;109;p18"/>
          <p:cNvSpPr txBox="1">
            <a:spLocks noGrp="1"/>
          </p:cNvSpPr>
          <p:nvPr>
            <p:ph type="title"/>
          </p:nvPr>
        </p:nvSpPr>
        <p:spPr>
          <a:xfrm>
            <a:off x="1138600" y="1046800"/>
            <a:ext cx="7810400" cy="4764400"/>
          </a:xfrm>
          <a:prstGeom prst="rect">
            <a:avLst/>
          </a:prstGeom>
          <a:ln w="76200" cap="flat" cmpd="sng">
            <a:solidFill>
              <a:schemeClr val="accent1"/>
            </a:solidFill>
            <a:prstDash val="solid"/>
            <a:round/>
            <a:headEnd type="none" w="sm" len="sm"/>
            <a:tailEnd type="none" w="sm" len="sm"/>
          </a:ln>
        </p:spPr>
        <p:txBody>
          <a:bodyPr spcFirstLastPara="1" wrap="square" lIns="121900" tIns="121900" rIns="121900" bIns="121900" anchor="t" anchorCtr="0">
            <a:normAutofit/>
          </a:bodyPr>
          <a:lstStyle/>
          <a:p>
            <a:r>
              <a:rPr lang="en" sz="5600" dirty="0">
                <a:latin typeface="Lato"/>
                <a:ea typeface="Lato"/>
                <a:cs typeface="Lato"/>
                <a:sym typeface="Lato"/>
              </a:rPr>
              <a:t>A Quick Fact</a:t>
            </a:r>
            <a:endParaRPr sz="2800" dirty="0">
              <a:latin typeface="Lato"/>
              <a:ea typeface="Lato"/>
              <a:cs typeface="Lato"/>
              <a:sym typeface="Lato"/>
            </a:endParaRPr>
          </a:p>
          <a:p>
            <a:pPr marL="609585" indent="-529153">
              <a:lnSpc>
                <a:spcPct val="115000"/>
              </a:lnSpc>
              <a:spcBef>
                <a:spcPts val="1333"/>
              </a:spcBef>
              <a:buSzPts val="2650"/>
              <a:buChar char="●"/>
            </a:pPr>
            <a:r>
              <a:rPr lang="en" sz="2800" dirty="0"/>
              <a:t>Del Norte County has 9.7% reported demographic of Native American persons (April 2021)</a:t>
            </a:r>
            <a:endParaRPr sz="2800" dirty="0"/>
          </a:p>
          <a:p>
            <a:pPr>
              <a:lnSpc>
                <a:spcPct val="115000"/>
              </a:lnSpc>
              <a:spcBef>
                <a:spcPts val="1333"/>
              </a:spcBef>
              <a:spcAft>
                <a:spcPts val="1333"/>
              </a:spcAft>
            </a:pPr>
            <a:endParaRPr sz="2800" dirty="0"/>
          </a:p>
        </p:txBody>
      </p:sp>
      <p:grpSp>
        <p:nvGrpSpPr>
          <p:cNvPr id="110" name="Google Shape;110;p18" descr="Box with 'Our Work is Important!' in blue&#10;"/>
          <p:cNvGrpSpPr/>
          <p:nvPr/>
        </p:nvGrpSpPr>
        <p:grpSpPr>
          <a:xfrm>
            <a:off x="9230567" y="3882870"/>
            <a:ext cx="2949400" cy="1997983"/>
            <a:chOff x="6944800" y="1122948"/>
            <a:chExt cx="2212050" cy="2504994"/>
          </a:xfrm>
        </p:grpSpPr>
        <p:pic>
          <p:nvPicPr>
            <p:cNvPr id="111" name="Google Shape;111;p18"/>
            <p:cNvPicPr preferRelativeResize="0"/>
            <p:nvPr/>
          </p:nvPicPr>
          <p:blipFill>
            <a:blip r:embed="rId4">
              <a:alphaModFix/>
            </a:blip>
            <a:stretch>
              <a:fillRect/>
            </a:stretch>
          </p:blipFill>
          <p:spPr>
            <a:xfrm>
              <a:off x="6944800" y="1122948"/>
              <a:ext cx="2212050" cy="2504994"/>
            </a:xfrm>
            <a:prstGeom prst="rect">
              <a:avLst/>
            </a:prstGeom>
            <a:noFill/>
            <a:ln>
              <a:noFill/>
            </a:ln>
          </p:spPr>
        </p:pic>
        <p:sp>
          <p:nvSpPr>
            <p:cNvPr id="112" name="Google Shape;112;p18"/>
            <p:cNvSpPr txBox="1"/>
            <p:nvPr/>
          </p:nvSpPr>
          <p:spPr>
            <a:xfrm>
              <a:off x="7159725" y="1470025"/>
              <a:ext cx="1929000" cy="50400"/>
            </a:xfrm>
            <a:prstGeom prst="rect">
              <a:avLst/>
            </a:prstGeom>
            <a:noFill/>
            <a:ln>
              <a:noFill/>
            </a:ln>
          </p:spPr>
          <p:txBody>
            <a:bodyPr spcFirstLastPara="1" wrap="square" lIns="121900" tIns="121900" rIns="121900" bIns="121900" anchor="t" anchorCtr="0">
              <a:noAutofit/>
            </a:bodyPr>
            <a:lstStyle/>
            <a:p>
              <a:pPr defTabSz="1219170">
                <a:lnSpc>
                  <a:spcPct val="150000"/>
                </a:lnSpc>
                <a:spcAft>
                  <a:spcPts val="1067"/>
                </a:spcAft>
                <a:buClr>
                  <a:srgbClr val="000000"/>
                </a:buClr>
              </a:pPr>
              <a:r>
                <a:rPr lang="en" sz="1867" b="1" kern="0">
                  <a:solidFill>
                    <a:srgbClr val="4285F4"/>
                  </a:solidFill>
                  <a:latin typeface="Raleway"/>
                  <a:ea typeface="Raleway"/>
                  <a:cs typeface="Raleway"/>
                  <a:sym typeface="Raleway"/>
                </a:rPr>
                <a:t>Our Work is Important!</a:t>
              </a:r>
              <a:endParaRPr sz="1867" b="1" kern="0">
                <a:solidFill>
                  <a:srgbClr val="4285F4"/>
                </a:solidFill>
                <a:latin typeface="Raleway"/>
                <a:ea typeface="Raleway"/>
                <a:cs typeface="Raleway"/>
                <a:sym typeface="Raleway"/>
              </a:endParaRPr>
            </a:p>
          </p:txBody>
        </p:sp>
      </p:grpSp>
      <p:pic>
        <p:nvPicPr>
          <p:cNvPr id="113" name="Google Shape;113;p18" descr="Shot of demographic percentages from a website with Del Norte County at 9.7 percent American Indian and Alaska Native.. alongside Humbolt County, California at 6.4 percent and Eureka City at 1.7 percent"/>
          <p:cNvPicPr preferRelativeResize="0"/>
          <p:nvPr/>
        </p:nvPicPr>
        <p:blipFill>
          <a:blip r:embed="rId5">
            <a:alphaModFix/>
          </a:blip>
          <a:stretch>
            <a:fillRect/>
          </a:stretch>
        </p:blipFill>
        <p:spPr>
          <a:xfrm>
            <a:off x="1679900" y="3882867"/>
            <a:ext cx="6373800" cy="165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1944600" y="601600"/>
            <a:ext cx="8302800" cy="1894400"/>
          </a:xfrm>
          <a:prstGeom prst="rect">
            <a:avLst/>
          </a:prstGeom>
        </p:spPr>
        <p:txBody>
          <a:bodyPr spcFirstLastPara="1" wrap="square" lIns="121900" tIns="121900" rIns="121900" bIns="121900" anchor="t" anchorCtr="0">
            <a:normAutofit/>
          </a:bodyPr>
          <a:lstStyle/>
          <a:p>
            <a:pPr algn="ctr">
              <a:spcAft>
                <a:spcPts val="1333"/>
              </a:spcAft>
            </a:pPr>
            <a:r>
              <a:rPr lang="en" sz="4800" dirty="0"/>
              <a:t>Coordinating with Tolowa Dee-ni’ Nation</a:t>
            </a:r>
            <a:endParaRPr sz="4800" dirty="0"/>
          </a:p>
        </p:txBody>
      </p:sp>
      <p:sp>
        <p:nvSpPr>
          <p:cNvPr id="137" name="Google Shape;137;p21"/>
          <p:cNvSpPr txBox="1"/>
          <p:nvPr/>
        </p:nvSpPr>
        <p:spPr>
          <a:xfrm>
            <a:off x="1321267" y="6206633"/>
            <a:ext cx="6295600" cy="34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a:solidFill>
                  <a:srgbClr val="1A237E"/>
                </a:solidFill>
                <a:latin typeface="Lato"/>
                <a:ea typeface="Lato"/>
                <a:cs typeface="Lato"/>
                <a:sym typeface="Lato"/>
              </a:rPr>
              <a:t>Left: Seal of Tolowa Dee-Ni’ Nation   Right: Tolowa Dunes State Park</a:t>
            </a:r>
            <a:endParaRPr sz="1600" kern="0">
              <a:solidFill>
                <a:srgbClr val="1A237E"/>
              </a:solidFill>
              <a:latin typeface="Lato"/>
              <a:ea typeface="Lato"/>
              <a:cs typeface="Lato"/>
              <a:sym typeface="Lato"/>
            </a:endParaRPr>
          </a:p>
        </p:txBody>
      </p:sp>
      <p:pic>
        <p:nvPicPr>
          <p:cNvPr id="142" name="Google Shape;142;p21" descr="Great Seal of the Tolowa Dee-ni Nation&#10;Spear, sunrise over mountain, drums, acorns, fish"/>
          <p:cNvPicPr preferRelativeResize="0"/>
          <p:nvPr/>
        </p:nvPicPr>
        <p:blipFill>
          <a:blip r:embed="rId3">
            <a:alphaModFix/>
          </a:blip>
          <a:stretch>
            <a:fillRect/>
          </a:stretch>
        </p:blipFill>
        <p:spPr>
          <a:xfrm>
            <a:off x="931200" y="2837518"/>
            <a:ext cx="2819400" cy="2882900"/>
          </a:xfrm>
          <a:prstGeom prst="rect">
            <a:avLst/>
          </a:prstGeom>
          <a:noFill/>
          <a:ln>
            <a:noFill/>
          </a:ln>
        </p:spPr>
      </p:pic>
      <p:pic>
        <p:nvPicPr>
          <p:cNvPr id="141" name="Google Shape;141;p21" descr="Sandy beach with small waves rolling in"/>
          <p:cNvPicPr preferRelativeResize="0"/>
          <p:nvPr/>
        </p:nvPicPr>
        <p:blipFill rotWithShape="1">
          <a:blip r:embed="rId4">
            <a:alphaModFix/>
          </a:blip>
          <a:srcRect l="29000" r="29000"/>
          <a:stretch/>
        </p:blipFill>
        <p:spPr>
          <a:xfrm>
            <a:off x="5046665" y="2748601"/>
            <a:ext cx="2949400" cy="3254833"/>
          </a:xfrm>
          <a:prstGeom prst="rect">
            <a:avLst/>
          </a:prstGeom>
          <a:noFill/>
          <a:ln>
            <a:noFill/>
          </a:ln>
        </p:spPr>
      </p:pic>
      <p:grpSp>
        <p:nvGrpSpPr>
          <p:cNvPr id="138" name="Google Shape;138;p21" descr="Box with the words:&#10;Authenticity&#10;Respect&#10;Patience&#10;Humility"/>
          <p:cNvGrpSpPr/>
          <p:nvPr/>
        </p:nvGrpSpPr>
        <p:grpSpPr>
          <a:xfrm>
            <a:off x="8522751" y="2748589"/>
            <a:ext cx="2949400" cy="3339992"/>
            <a:chOff x="6803275" y="427445"/>
            <a:chExt cx="2212050" cy="2504994"/>
          </a:xfrm>
        </p:grpSpPr>
        <p:pic>
          <p:nvPicPr>
            <p:cNvPr id="139" name="Google Shape;139;p21"/>
            <p:cNvPicPr preferRelativeResize="0"/>
            <p:nvPr/>
          </p:nvPicPr>
          <p:blipFill>
            <a:blip r:embed="rId5">
              <a:alphaModFix/>
            </a:blip>
            <a:stretch>
              <a:fillRect/>
            </a:stretch>
          </p:blipFill>
          <p:spPr>
            <a:xfrm>
              <a:off x="6803275" y="427445"/>
              <a:ext cx="2212050" cy="2504994"/>
            </a:xfrm>
            <a:prstGeom prst="rect">
              <a:avLst/>
            </a:prstGeom>
            <a:noFill/>
            <a:ln>
              <a:noFill/>
            </a:ln>
          </p:spPr>
        </p:pic>
        <p:sp>
          <p:nvSpPr>
            <p:cNvPr id="140" name="Google Shape;140;p21"/>
            <p:cNvSpPr txBox="1"/>
            <p:nvPr/>
          </p:nvSpPr>
          <p:spPr>
            <a:xfrm>
              <a:off x="6944800" y="684231"/>
              <a:ext cx="1929000" cy="2004000"/>
            </a:xfrm>
            <a:prstGeom prst="rect">
              <a:avLst/>
            </a:prstGeom>
            <a:noFill/>
            <a:ln>
              <a:noFill/>
            </a:ln>
          </p:spPr>
          <p:txBody>
            <a:bodyPr spcFirstLastPara="1" wrap="square" lIns="121900" tIns="121900" rIns="121900" bIns="121900" anchor="t" anchorCtr="0">
              <a:noAutofit/>
            </a:bodyPr>
            <a:lstStyle/>
            <a:p>
              <a:pPr algn="ctr" defTabSz="1219170">
                <a:lnSpc>
                  <a:spcPct val="200000"/>
                </a:lnSpc>
                <a:buClr>
                  <a:srgbClr val="000000"/>
                </a:buClr>
              </a:pPr>
              <a:r>
                <a:rPr lang="en" sz="1867" b="1" kern="0">
                  <a:solidFill>
                    <a:srgbClr val="4285F4"/>
                  </a:solidFill>
                  <a:latin typeface="Raleway"/>
                  <a:ea typeface="Raleway"/>
                  <a:cs typeface="Raleway"/>
                  <a:sym typeface="Raleway"/>
                </a:rPr>
                <a:t>Authenticity</a:t>
              </a:r>
              <a:endParaRPr sz="1867" b="1" kern="0">
                <a:solidFill>
                  <a:srgbClr val="4285F4"/>
                </a:solidFill>
                <a:latin typeface="Raleway"/>
                <a:ea typeface="Raleway"/>
                <a:cs typeface="Raleway"/>
                <a:sym typeface="Raleway"/>
              </a:endParaRPr>
            </a:p>
            <a:p>
              <a:pPr algn="ctr" defTabSz="1219170">
                <a:lnSpc>
                  <a:spcPct val="200000"/>
                </a:lnSpc>
                <a:spcBef>
                  <a:spcPts val="1067"/>
                </a:spcBef>
                <a:buClr>
                  <a:srgbClr val="000000"/>
                </a:buClr>
              </a:pPr>
              <a:r>
                <a:rPr lang="en" sz="1867" b="1" kern="0">
                  <a:solidFill>
                    <a:srgbClr val="4285F4"/>
                  </a:solidFill>
                  <a:latin typeface="Raleway"/>
                  <a:ea typeface="Raleway"/>
                  <a:cs typeface="Raleway"/>
                  <a:sym typeface="Raleway"/>
                </a:rPr>
                <a:t>Respect</a:t>
              </a:r>
              <a:endParaRPr sz="1867" b="1" kern="0">
                <a:solidFill>
                  <a:srgbClr val="4285F4"/>
                </a:solidFill>
                <a:latin typeface="Raleway"/>
                <a:ea typeface="Raleway"/>
                <a:cs typeface="Raleway"/>
                <a:sym typeface="Raleway"/>
              </a:endParaRPr>
            </a:p>
            <a:p>
              <a:pPr algn="ctr" defTabSz="1219170">
                <a:lnSpc>
                  <a:spcPct val="200000"/>
                </a:lnSpc>
                <a:spcBef>
                  <a:spcPts val="1067"/>
                </a:spcBef>
                <a:buClr>
                  <a:srgbClr val="000000"/>
                </a:buClr>
              </a:pPr>
              <a:r>
                <a:rPr lang="en" sz="1867" b="1" kern="0">
                  <a:solidFill>
                    <a:srgbClr val="4285F4"/>
                  </a:solidFill>
                  <a:latin typeface="Raleway"/>
                  <a:ea typeface="Raleway"/>
                  <a:cs typeface="Raleway"/>
                  <a:sym typeface="Raleway"/>
                </a:rPr>
                <a:t>Patience</a:t>
              </a:r>
              <a:endParaRPr sz="1867" b="1" kern="0">
                <a:solidFill>
                  <a:srgbClr val="4285F4"/>
                </a:solidFill>
                <a:latin typeface="Raleway"/>
                <a:ea typeface="Raleway"/>
                <a:cs typeface="Raleway"/>
                <a:sym typeface="Raleway"/>
              </a:endParaRPr>
            </a:p>
            <a:p>
              <a:pPr algn="ctr" defTabSz="1219170">
                <a:lnSpc>
                  <a:spcPct val="200000"/>
                </a:lnSpc>
                <a:spcBef>
                  <a:spcPts val="1067"/>
                </a:spcBef>
                <a:buClr>
                  <a:srgbClr val="000000"/>
                </a:buClr>
              </a:pPr>
              <a:r>
                <a:rPr lang="en" sz="1867" b="1" kern="0">
                  <a:solidFill>
                    <a:srgbClr val="4285F4"/>
                  </a:solidFill>
                  <a:latin typeface="Raleway"/>
                  <a:ea typeface="Raleway"/>
                  <a:cs typeface="Raleway"/>
                  <a:sym typeface="Raleway"/>
                </a:rPr>
                <a:t>Humility</a:t>
              </a:r>
              <a:endParaRPr sz="1867" b="1" kern="0">
                <a:solidFill>
                  <a:srgbClr val="4285F4"/>
                </a:solidFill>
                <a:latin typeface="Raleway"/>
                <a:ea typeface="Raleway"/>
                <a:cs typeface="Raleway"/>
                <a:sym typeface="Raleway"/>
              </a:endParaRPr>
            </a:p>
            <a:p>
              <a:pPr algn="ctr" defTabSz="1219170">
                <a:lnSpc>
                  <a:spcPct val="200000"/>
                </a:lnSpc>
                <a:spcBef>
                  <a:spcPts val="1067"/>
                </a:spcBef>
                <a:spcAft>
                  <a:spcPts val="1067"/>
                </a:spcAft>
                <a:buClr>
                  <a:srgbClr val="000000"/>
                </a:buClr>
              </a:pPr>
              <a:endParaRPr sz="1867" b="1" kern="0">
                <a:solidFill>
                  <a:srgbClr val="4285F4"/>
                </a:solidFill>
                <a:latin typeface="Raleway"/>
                <a:ea typeface="Raleway"/>
                <a:cs typeface="Raleway"/>
                <a:sym typeface="Raleway"/>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6"/>
                                        </p:tgtEl>
                                      </p:cBhvr>
                                    </p:animEffect>
                                    <p:set>
                                      <p:cBhvr>
                                        <p:cTn id="7" dur="1" fill="hold">
                                          <p:stCondLst>
                                            <p:cond delay="1000"/>
                                          </p:stCondLst>
                                        </p:cTn>
                                        <p:tgtEl>
                                          <p:spTgt spid="13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41"/>
                                        </p:tgtEl>
                                      </p:cBhvr>
                                    </p:animEffect>
                                    <p:set>
                                      <p:cBhvr>
                                        <p:cTn id="10" dur="1" fill="hold">
                                          <p:stCondLst>
                                            <p:cond delay="1000"/>
                                          </p:stCondLst>
                                        </p:cTn>
                                        <p:tgtEl>
                                          <p:spTgt spid="14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38"/>
                                        </p:tgtEl>
                                      </p:cBhvr>
                                    </p:animEffect>
                                    <p:set>
                                      <p:cBhvr>
                                        <p:cTn id="13" dur="1" fill="hold">
                                          <p:stCondLst>
                                            <p:cond delay="1000"/>
                                          </p:stCondLst>
                                        </p:cTn>
                                        <p:tgtEl>
                                          <p:spTgt spid="13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38"/>
                                        </p:tgtEl>
                                      </p:cBhvr>
                                    </p:animEffect>
                                    <p:set>
                                      <p:cBhvr>
                                        <p:cTn id="16" dur="1" fill="hold">
                                          <p:stCondLst>
                                            <p:cond delay="1000"/>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8" name="Google Shape;148;p22"/>
          <p:cNvSpPr txBox="1">
            <a:spLocks noGrp="1"/>
          </p:cNvSpPr>
          <p:nvPr>
            <p:ph type="ctrTitle"/>
          </p:nvPr>
        </p:nvSpPr>
        <p:spPr>
          <a:xfrm>
            <a:off x="456467" y="169433"/>
            <a:ext cx="10962800" cy="1244800"/>
          </a:xfrm>
          <a:prstGeom prst="rect">
            <a:avLst/>
          </a:prstGeom>
        </p:spPr>
        <p:txBody>
          <a:bodyPr spcFirstLastPara="1" wrap="square" lIns="121900" tIns="121900" rIns="121900" bIns="121900" anchor="b" anchorCtr="0">
            <a:normAutofit/>
          </a:bodyPr>
          <a:lstStyle/>
          <a:p>
            <a:pPr algn="ctr">
              <a:lnSpc>
                <a:spcPct val="115000"/>
              </a:lnSpc>
              <a:spcAft>
                <a:spcPts val="2133"/>
              </a:spcAft>
            </a:pPr>
            <a:r>
              <a:rPr lang="en" sz="4000" b="1" dirty="0">
                <a:solidFill>
                  <a:schemeClr val="dk1"/>
                </a:solidFill>
              </a:rPr>
              <a:t>Community is Everything</a:t>
            </a:r>
            <a:endParaRPr dirty="0"/>
          </a:p>
        </p:txBody>
      </p:sp>
      <p:pic>
        <p:nvPicPr>
          <p:cNvPr id="147" name="Google Shape;147;p22" descr="Many people, including a woman with a crutch, another woman with a service dog, posing together"/>
          <p:cNvPicPr preferRelativeResize="0"/>
          <p:nvPr/>
        </p:nvPicPr>
        <p:blipFill>
          <a:blip r:embed="rId3">
            <a:alphaModFix/>
          </a:blip>
          <a:stretch>
            <a:fillRect/>
          </a:stretch>
        </p:blipFill>
        <p:spPr>
          <a:xfrm>
            <a:off x="217367" y="1503171"/>
            <a:ext cx="8022467" cy="5354835"/>
          </a:xfrm>
          <a:prstGeom prst="rect">
            <a:avLst/>
          </a:prstGeom>
          <a:noFill/>
          <a:ln>
            <a:noFill/>
          </a:ln>
        </p:spPr>
      </p:pic>
      <p:sp>
        <p:nvSpPr>
          <p:cNvPr id="149" name="Google Shape;149;p22"/>
          <p:cNvSpPr txBox="1"/>
          <p:nvPr/>
        </p:nvSpPr>
        <p:spPr>
          <a:xfrm>
            <a:off x="8854133" y="1808367"/>
            <a:ext cx="2688000" cy="11081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Roboto"/>
                <a:ea typeface="Roboto"/>
                <a:cs typeface="Roboto"/>
                <a:sym typeface="Roboto"/>
              </a:rPr>
              <a:t>Left: Tri-County Independent Living Del Norte Grand Opening</a:t>
            </a:r>
            <a:endParaRPr sz="1867" kern="0">
              <a:solidFill>
                <a:srgbClr val="000000"/>
              </a:solidFill>
              <a:latin typeface="Roboto"/>
              <a:ea typeface="Roboto"/>
              <a:cs typeface="Roboto"/>
              <a:sym typeface="Roboto"/>
            </a:endParaRPr>
          </a:p>
        </p:txBody>
      </p:sp>
      <p:grpSp>
        <p:nvGrpSpPr>
          <p:cNvPr id="151" name="Google Shape;151;p22" descr="Box with:&#10;Honoring communities that came before us honors the future as well"/>
          <p:cNvGrpSpPr/>
          <p:nvPr/>
        </p:nvGrpSpPr>
        <p:grpSpPr>
          <a:xfrm>
            <a:off x="8694017" y="3203156"/>
            <a:ext cx="2949400" cy="3339992"/>
            <a:chOff x="6803275" y="427445"/>
            <a:chExt cx="2212050" cy="2504994"/>
          </a:xfrm>
        </p:grpSpPr>
        <p:pic>
          <p:nvPicPr>
            <p:cNvPr id="152" name="Google Shape;152;p22"/>
            <p:cNvPicPr preferRelativeResize="0"/>
            <p:nvPr/>
          </p:nvPicPr>
          <p:blipFill>
            <a:blip r:embed="rId4">
              <a:alphaModFix/>
            </a:blip>
            <a:stretch>
              <a:fillRect/>
            </a:stretch>
          </p:blipFill>
          <p:spPr>
            <a:xfrm>
              <a:off x="6803275" y="427445"/>
              <a:ext cx="2212050" cy="2504994"/>
            </a:xfrm>
            <a:prstGeom prst="rect">
              <a:avLst/>
            </a:prstGeom>
            <a:noFill/>
            <a:ln>
              <a:noFill/>
            </a:ln>
          </p:spPr>
        </p:pic>
        <p:sp>
          <p:nvSpPr>
            <p:cNvPr id="153" name="Google Shape;153;p22"/>
            <p:cNvSpPr txBox="1"/>
            <p:nvPr/>
          </p:nvSpPr>
          <p:spPr>
            <a:xfrm>
              <a:off x="6944800" y="684231"/>
              <a:ext cx="1929000" cy="2004000"/>
            </a:xfrm>
            <a:prstGeom prst="rect">
              <a:avLst/>
            </a:prstGeom>
            <a:noFill/>
            <a:ln>
              <a:noFill/>
            </a:ln>
          </p:spPr>
          <p:txBody>
            <a:bodyPr spcFirstLastPara="1" wrap="square" lIns="121900" tIns="121900" rIns="121900" bIns="121900" anchor="t" anchorCtr="0">
              <a:noAutofit/>
            </a:bodyPr>
            <a:lstStyle/>
            <a:p>
              <a:pPr algn="ctr" defTabSz="1219170">
                <a:lnSpc>
                  <a:spcPct val="200000"/>
                </a:lnSpc>
                <a:buClr>
                  <a:srgbClr val="000000"/>
                </a:buClr>
              </a:pPr>
              <a:r>
                <a:rPr lang="en" sz="1867" b="1" kern="0">
                  <a:solidFill>
                    <a:srgbClr val="4285F4"/>
                  </a:solidFill>
                  <a:latin typeface="Raleway"/>
                  <a:ea typeface="Raleway"/>
                  <a:cs typeface="Raleway"/>
                  <a:sym typeface="Raleway"/>
                </a:rPr>
                <a:t>Honoring communities that came before us honors the future as well</a:t>
              </a:r>
              <a:endParaRPr sz="1867" b="1" kern="0">
                <a:solidFill>
                  <a:srgbClr val="4285F4"/>
                </a:solidFill>
                <a:latin typeface="Raleway"/>
                <a:ea typeface="Raleway"/>
                <a:cs typeface="Raleway"/>
                <a:sym typeface="Raleway"/>
              </a:endParaRPr>
            </a:p>
            <a:p>
              <a:pPr algn="ctr" defTabSz="1219170">
                <a:lnSpc>
                  <a:spcPct val="200000"/>
                </a:lnSpc>
                <a:spcBef>
                  <a:spcPts val="1067"/>
                </a:spcBef>
                <a:spcAft>
                  <a:spcPts val="1067"/>
                </a:spcAft>
                <a:buClr>
                  <a:srgbClr val="000000"/>
                </a:buClr>
              </a:pPr>
              <a:endParaRPr sz="1867" b="1" kern="0">
                <a:solidFill>
                  <a:srgbClr val="4285F4"/>
                </a:solidFill>
                <a:latin typeface="Raleway"/>
                <a:ea typeface="Raleway"/>
                <a:cs typeface="Raleway"/>
                <a:sym typeface="Raleway"/>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7"/>
        <p:cNvGrpSpPr/>
        <p:nvPr/>
      </p:nvGrpSpPr>
      <p:grpSpPr>
        <a:xfrm>
          <a:off x="0" y="0"/>
          <a:ext cx="0" cy="0"/>
          <a:chOff x="0" y="0"/>
          <a:chExt cx="0" cy="0"/>
        </a:xfrm>
      </p:grpSpPr>
      <p:sp>
        <p:nvSpPr>
          <p:cNvPr id="2" name="Title 1">
            <a:extLst>
              <a:ext uri="{FF2B5EF4-FFF2-40B4-BE49-F238E27FC236}">
                <a16:creationId xmlns:a16="http://schemas.microsoft.com/office/drawing/2014/main" id="{1B401CAF-A476-DE4C-47B0-FF9E5D41CF81}"/>
              </a:ext>
            </a:extLst>
          </p:cNvPr>
          <p:cNvSpPr>
            <a:spLocks noGrp="1"/>
          </p:cNvSpPr>
          <p:nvPr>
            <p:ph type="title" idx="4294967295"/>
          </p:nvPr>
        </p:nvSpPr>
        <p:spPr>
          <a:xfrm>
            <a:off x="629200" y="-1023600"/>
            <a:ext cx="10962800" cy="1023600"/>
          </a:xfrm>
        </p:spPr>
        <p:txBody>
          <a:bodyPr spcFirstLastPara="1" wrap="square" lIns="91425" tIns="91425" rIns="91425" bIns="91425" anchor="b" anchorCtr="0">
            <a:normAutofit fontScale="90000"/>
          </a:bodyPr>
          <a:lstStyle/>
          <a:p>
            <a:r>
              <a:rPr lang="en-US" b="1" dirty="0">
                <a:solidFill>
                  <a:srgbClr val="737373"/>
                </a:solidFill>
                <a:latin typeface="Raleway"/>
                <a:ea typeface="Raleway"/>
                <a:cs typeface="Raleway"/>
                <a:sym typeface="Raleway"/>
              </a:rPr>
              <a:t>Examples of Collaboration</a:t>
            </a:r>
            <a:br>
              <a:rPr lang="en-US" b="1" dirty="0">
                <a:solidFill>
                  <a:srgbClr val="737373"/>
                </a:solidFill>
                <a:latin typeface="Raleway"/>
                <a:ea typeface="Raleway"/>
                <a:cs typeface="Raleway"/>
                <a:sym typeface="Raleway"/>
              </a:rPr>
            </a:br>
            <a:endParaRPr lang="en-US" dirty="0"/>
          </a:p>
        </p:txBody>
      </p:sp>
      <p:pic>
        <p:nvPicPr>
          <p:cNvPr id="158" name="Google Shape;158;p23" descr="Examples of Collaboration:&#10;Sharing Resources - Direct advertisement to proper tribal connections. Public facing and agency facing education and cultural priming&#10;Participating in Tabling events&#10;Starting from the Elder Resource Fair&#10;Being Teachable"/>
          <p:cNvPicPr preferRelativeResize="0"/>
          <p:nvPr/>
        </p:nvPicPr>
        <p:blipFill>
          <a:blip r:embed="rId3">
            <a:alphaModFix/>
          </a:blip>
          <a:stretch>
            <a:fillRect/>
          </a:stretch>
        </p:blipFill>
        <p:spPr>
          <a:xfrm>
            <a:off x="3259600" y="216983"/>
            <a:ext cx="5672800" cy="6424051"/>
          </a:xfrm>
          <a:prstGeom prst="rect">
            <a:avLst/>
          </a:prstGeom>
          <a:noFill/>
          <a:ln>
            <a:noFill/>
          </a:ln>
        </p:spPr>
      </p:pic>
      <p:sp>
        <p:nvSpPr>
          <p:cNvPr id="160" name="Google Shape;160;p23"/>
          <p:cNvSpPr txBox="1">
            <a:spLocks noGrp="1"/>
          </p:cNvSpPr>
          <p:nvPr>
            <p:ph type="body" idx="4294967295"/>
          </p:nvPr>
        </p:nvSpPr>
        <p:spPr>
          <a:xfrm>
            <a:off x="3807400" y="2638467"/>
            <a:ext cx="4577200" cy="3356400"/>
          </a:xfrm>
          <a:prstGeom prst="rect">
            <a:avLst/>
          </a:prstGeom>
        </p:spPr>
        <p:txBody>
          <a:bodyPr spcFirstLastPara="1" wrap="square" lIns="121900" tIns="121900" rIns="121900" bIns="121900" anchor="t" anchorCtr="0">
            <a:normAutofit fontScale="92500" lnSpcReduction="20000"/>
          </a:bodyPr>
          <a:lstStyle/>
          <a:p>
            <a:pPr marL="0" indent="0">
              <a:buNone/>
            </a:pPr>
            <a:endParaRPr sz="1600" dirty="0">
              <a:latin typeface="Raleway"/>
              <a:ea typeface="Raleway"/>
              <a:cs typeface="Raleway"/>
              <a:sym typeface="Raleway"/>
            </a:endParaRPr>
          </a:p>
          <a:p>
            <a:pPr marL="609585" indent="-414432">
              <a:spcBef>
                <a:spcPts val="1600"/>
              </a:spcBef>
              <a:buClr>
                <a:schemeClr val="dk1"/>
              </a:buClr>
              <a:buSzPct val="100000"/>
              <a:buFont typeface="Raleway"/>
              <a:buChar char="➔"/>
            </a:pPr>
            <a:r>
              <a:rPr lang="en" sz="1867" b="1" dirty="0">
                <a:solidFill>
                  <a:schemeClr val="dk1"/>
                </a:solidFill>
                <a:latin typeface="Raleway"/>
                <a:ea typeface="Raleway"/>
                <a:cs typeface="Raleway"/>
                <a:sym typeface="Raleway"/>
              </a:rPr>
              <a:t>Sharing Resources</a:t>
            </a:r>
            <a:br>
              <a:rPr lang="en" sz="1867" dirty="0">
                <a:latin typeface="Raleway"/>
                <a:ea typeface="Raleway"/>
                <a:cs typeface="Raleway"/>
                <a:sym typeface="Raleway"/>
              </a:rPr>
            </a:br>
            <a:r>
              <a:rPr lang="en" sz="1867" dirty="0">
                <a:latin typeface="Raleway"/>
                <a:ea typeface="Raleway"/>
                <a:cs typeface="Raleway"/>
                <a:sym typeface="Raleway"/>
              </a:rPr>
              <a:t>Direct advertisement to proper tribal connections. Public facing and agency facing education and cultural priming</a:t>
            </a:r>
            <a:endParaRPr sz="1600" dirty="0">
              <a:latin typeface="Raleway"/>
              <a:ea typeface="Raleway"/>
              <a:cs typeface="Raleway"/>
              <a:sym typeface="Raleway"/>
            </a:endParaRPr>
          </a:p>
          <a:p>
            <a:pPr marL="609585" indent="-414432">
              <a:spcBef>
                <a:spcPts val="1333"/>
              </a:spcBef>
              <a:buClr>
                <a:schemeClr val="dk1"/>
              </a:buClr>
              <a:buSzPct val="100000"/>
              <a:buFont typeface="Raleway"/>
              <a:buChar char="➔"/>
            </a:pPr>
            <a:r>
              <a:rPr lang="en" sz="1867" b="1" dirty="0">
                <a:solidFill>
                  <a:schemeClr val="dk1"/>
                </a:solidFill>
                <a:latin typeface="Raleway"/>
                <a:ea typeface="Raleway"/>
                <a:cs typeface="Raleway"/>
                <a:sym typeface="Raleway"/>
              </a:rPr>
              <a:t>Participating in Tabling Events                </a:t>
            </a:r>
            <a:r>
              <a:rPr lang="en" sz="1867" dirty="0">
                <a:latin typeface="Raleway"/>
                <a:ea typeface="Raleway"/>
                <a:cs typeface="Raleway"/>
                <a:sym typeface="Raleway"/>
              </a:rPr>
              <a:t>Starting from the Elder Resource Fair</a:t>
            </a:r>
            <a:endParaRPr sz="1867" dirty="0">
              <a:latin typeface="Raleway"/>
              <a:ea typeface="Raleway"/>
              <a:cs typeface="Raleway"/>
              <a:sym typeface="Raleway"/>
            </a:endParaRPr>
          </a:p>
          <a:p>
            <a:pPr marL="609585" indent="-414432">
              <a:spcBef>
                <a:spcPts val="1333"/>
              </a:spcBef>
              <a:spcAft>
                <a:spcPts val="1333"/>
              </a:spcAft>
              <a:buClr>
                <a:schemeClr val="dk1"/>
              </a:buClr>
              <a:buSzPct val="100000"/>
              <a:buFont typeface="Raleway"/>
              <a:buChar char="➔"/>
            </a:pPr>
            <a:r>
              <a:rPr lang="en" sz="1867" b="1" dirty="0">
                <a:solidFill>
                  <a:schemeClr val="dk1"/>
                </a:solidFill>
                <a:latin typeface="Raleway"/>
                <a:ea typeface="Raleway"/>
                <a:cs typeface="Raleway"/>
                <a:sym typeface="Raleway"/>
              </a:rPr>
              <a:t>Being Teachable                                             </a:t>
            </a:r>
            <a:endParaRPr sz="1867" dirty="0">
              <a:latin typeface="Raleway"/>
              <a:ea typeface="Raleway"/>
              <a:cs typeface="Raleway"/>
              <a:sym typeface="Raleway"/>
            </a:endParaRPr>
          </a:p>
        </p:txBody>
      </p:sp>
      <p:sp>
        <p:nvSpPr>
          <p:cNvPr id="159" name="Google Shape;159;p23"/>
          <p:cNvSpPr txBox="1"/>
          <p:nvPr/>
        </p:nvSpPr>
        <p:spPr>
          <a:xfrm>
            <a:off x="3807400" y="1129363"/>
            <a:ext cx="4577200" cy="1016800"/>
          </a:xfrm>
          <a:prstGeom prst="rect">
            <a:avLst/>
          </a:prstGeom>
          <a:noFill/>
          <a:ln>
            <a:noFill/>
          </a:ln>
        </p:spPr>
        <p:txBody>
          <a:bodyPr spcFirstLastPara="1" wrap="square" lIns="121900" tIns="121900" rIns="121900" bIns="121900" anchor="b" anchorCtr="0">
            <a:noAutofit/>
          </a:bodyPr>
          <a:lstStyle/>
          <a:p>
            <a:pPr algn="ctr" defTabSz="1219170">
              <a:buClr>
                <a:srgbClr val="000000"/>
              </a:buClr>
            </a:pPr>
            <a:r>
              <a:rPr lang="en" sz="3600" b="1" kern="0" dirty="0">
                <a:solidFill>
                  <a:srgbClr val="737373"/>
                </a:solidFill>
                <a:latin typeface="Raleway"/>
                <a:ea typeface="Raleway"/>
                <a:cs typeface="Raleway"/>
                <a:sym typeface="Raleway"/>
              </a:rPr>
              <a:t>Examples of Collaboration</a:t>
            </a:r>
            <a:endParaRPr sz="3600" b="1" kern="0" dirty="0">
              <a:solidFill>
                <a:srgbClr val="737373"/>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Reaching underserved communities</a:t>
            </a:r>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437976"/>
            <a:ext cx="10515600" cy="4738987"/>
          </a:xfrm>
        </p:spPr>
        <p:txBody>
          <a:bodyPr/>
          <a:lstStyle/>
          <a:p>
            <a:r>
              <a:rPr lang="en-US" dirty="0"/>
              <a:t>Tessa Hickman, Valley Associates for Independent Living</a:t>
            </a:r>
          </a:p>
          <a:p>
            <a:endParaRPr lang="en-US" dirty="0"/>
          </a:p>
        </p:txBody>
      </p:sp>
      <p:pic>
        <p:nvPicPr>
          <p:cNvPr id="8" name="Picture 7" descr="Snapshot of a Teen Vogue article from 2017 titled &quot;Disabled Youth are More at Risk of Being Incarcerated&quot; with a subtitle of &quot;The school-to-prison pipeline for children with disabilities is a multi-layered problem. By Rachel Anspach. Photo of cots lined up in a big room with one youth laying on a cot, writing in a book.">
            <a:extLst>
              <a:ext uri="{FF2B5EF4-FFF2-40B4-BE49-F238E27FC236}">
                <a16:creationId xmlns:a16="http://schemas.microsoft.com/office/drawing/2014/main" id="{ECE8F34D-3103-4F81-B10E-4C4A76659D5C}"/>
              </a:ext>
            </a:extLst>
          </p:cNvPr>
          <p:cNvPicPr>
            <a:picLocks noChangeAspect="1"/>
          </p:cNvPicPr>
          <p:nvPr/>
        </p:nvPicPr>
        <p:blipFill>
          <a:blip r:embed="rId2"/>
          <a:stretch>
            <a:fillRect/>
          </a:stretch>
        </p:blipFill>
        <p:spPr>
          <a:xfrm>
            <a:off x="351860" y="2166169"/>
            <a:ext cx="8393651" cy="3535311"/>
          </a:xfrm>
          <a:prstGeom prst="rect">
            <a:avLst/>
          </a:prstGeom>
        </p:spPr>
      </p:pic>
      <p:pic>
        <p:nvPicPr>
          <p:cNvPr id="6" name="Picture 5" descr="VAIL logo in white on a green background.">
            <a:extLst>
              <a:ext uri="{FF2B5EF4-FFF2-40B4-BE49-F238E27FC236}">
                <a16:creationId xmlns:a16="http://schemas.microsoft.com/office/drawing/2014/main" id="{EA1D4920-5725-486F-B1E7-6213CB9EE130}"/>
              </a:ext>
            </a:extLst>
          </p:cNvPr>
          <p:cNvPicPr>
            <a:picLocks noChangeAspect="1"/>
          </p:cNvPicPr>
          <p:nvPr/>
        </p:nvPicPr>
        <p:blipFill>
          <a:blip r:embed="rId3"/>
          <a:stretch>
            <a:fillRect/>
          </a:stretch>
        </p:blipFill>
        <p:spPr>
          <a:xfrm>
            <a:off x="8901484" y="2846797"/>
            <a:ext cx="2938656" cy="2573227"/>
          </a:xfrm>
          <a:prstGeom prst="rect">
            <a:avLst/>
          </a:prstGeom>
        </p:spPr>
      </p:pic>
    </p:spTree>
    <p:extLst>
      <p:ext uri="{BB962C8B-B14F-4D97-AF65-F5344CB8AC3E}">
        <p14:creationId xmlns:p14="http://schemas.microsoft.com/office/powerpoint/2010/main" val="411091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Building non-traditional relationships</a:t>
            </a:r>
            <a:br>
              <a:rPr lang="en-US" dirty="0"/>
            </a:br>
            <a:endParaRPr lang="en-US" dirty="0"/>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r>
              <a:rPr lang="en-US" dirty="0"/>
              <a:t>Hank Bostic, Disability Network Southwest Michigan</a:t>
            </a:r>
          </a:p>
          <a:p>
            <a:r>
              <a:rPr lang="en-US" dirty="0"/>
              <a:t>Quinn Durrant, North West Georgia Center for Independent Living</a:t>
            </a:r>
          </a:p>
          <a:p>
            <a:endParaRPr lang="en-US" dirty="0"/>
          </a:p>
          <a:p>
            <a:endParaRPr lang="en-US" dirty="0"/>
          </a:p>
        </p:txBody>
      </p:sp>
      <p:pic>
        <p:nvPicPr>
          <p:cNvPr id="5" name="Picture 4" descr="Disability Network Southwest Michigan logo with blue and orange letters.">
            <a:extLst>
              <a:ext uri="{FF2B5EF4-FFF2-40B4-BE49-F238E27FC236}">
                <a16:creationId xmlns:a16="http://schemas.microsoft.com/office/drawing/2014/main" id="{D2BAC7D7-8C0D-2F0F-A352-39BC2C10B7A5}"/>
              </a:ext>
            </a:extLst>
          </p:cNvPr>
          <p:cNvPicPr>
            <a:picLocks noChangeAspect="1"/>
          </p:cNvPicPr>
          <p:nvPr/>
        </p:nvPicPr>
        <p:blipFill>
          <a:blip r:embed="rId2"/>
          <a:stretch>
            <a:fillRect/>
          </a:stretch>
        </p:blipFill>
        <p:spPr>
          <a:xfrm>
            <a:off x="641266" y="2903973"/>
            <a:ext cx="4166716" cy="3125037"/>
          </a:xfrm>
          <a:prstGeom prst="rect">
            <a:avLst/>
          </a:prstGeom>
        </p:spPr>
      </p:pic>
      <p:pic>
        <p:nvPicPr>
          <p:cNvPr id="4" name="Picture 3" descr="NWGA Center for Independent Living logo with tag line of &quot;Empowering people who have disabilities&quot;">
            <a:extLst>
              <a:ext uri="{FF2B5EF4-FFF2-40B4-BE49-F238E27FC236}">
                <a16:creationId xmlns:a16="http://schemas.microsoft.com/office/drawing/2014/main" id="{3CCD31BA-5D80-4A37-883D-C741293A662E}"/>
              </a:ext>
            </a:extLst>
          </p:cNvPr>
          <p:cNvPicPr>
            <a:picLocks noChangeAspect="1"/>
          </p:cNvPicPr>
          <p:nvPr/>
        </p:nvPicPr>
        <p:blipFill>
          <a:blip r:embed="rId3"/>
          <a:stretch>
            <a:fillRect/>
          </a:stretch>
        </p:blipFill>
        <p:spPr>
          <a:xfrm>
            <a:off x="5586426" y="3560617"/>
            <a:ext cx="5604089" cy="1476981"/>
          </a:xfrm>
          <a:prstGeom prst="rect">
            <a:avLst/>
          </a:prstGeom>
        </p:spPr>
      </p:pic>
    </p:spTree>
    <p:extLst>
      <p:ext uri="{BB962C8B-B14F-4D97-AF65-F5344CB8AC3E}">
        <p14:creationId xmlns:p14="http://schemas.microsoft.com/office/powerpoint/2010/main" val="3820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EBE-77B3-407B-8D09-1DD056C13D72}"/>
              </a:ext>
            </a:extLst>
          </p:cNvPr>
          <p:cNvSpPr>
            <a:spLocks noGrp="1"/>
          </p:cNvSpPr>
          <p:nvPr>
            <p:ph type="title"/>
          </p:nvPr>
        </p:nvSpPr>
        <p:spPr/>
        <p:txBody>
          <a:bodyPr/>
          <a:lstStyle/>
          <a:p>
            <a:r>
              <a:rPr lang="en-US" dirty="0"/>
              <a:t>Building non-traditional relationships</a:t>
            </a:r>
          </a:p>
        </p:txBody>
      </p:sp>
      <p:pic>
        <p:nvPicPr>
          <p:cNvPr id="5" name="Content Placeholder 4" descr="The rundown inside of a old bus that has been turned into a restaurant.">
            <a:extLst>
              <a:ext uri="{FF2B5EF4-FFF2-40B4-BE49-F238E27FC236}">
                <a16:creationId xmlns:a16="http://schemas.microsoft.com/office/drawing/2014/main" id="{7BC4CEFD-9BA8-4A55-A3B9-F1F8ADF86637}"/>
              </a:ext>
            </a:extLst>
          </p:cNvPr>
          <p:cNvPicPr>
            <a:picLocks noGrp="1" noChangeAspect="1"/>
          </p:cNvPicPr>
          <p:nvPr>
            <p:ph idx="1"/>
          </p:nvPr>
        </p:nvPicPr>
        <p:blipFill>
          <a:blip r:embed="rId2"/>
          <a:stretch>
            <a:fillRect/>
          </a:stretch>
        </p:blipFill>
        <p:spPr>
          <a:xfrm>
            <a:off x="228602" y="2142383"/>
            <a:ext cx="5238750" cy="3924300"/>
          </a:xfrm>
        </p:spPr>
      </p:pic>
      <p:pic>
        <p:nvPicPr>
          <p:cNvPr id="7" name="Picture 6" descr="The inside of a nice mobile unit van.">
            <a:extLst>
              <a:ext uri="{FF2B5EF4-FFF2-40B4-BE49-F238E27FC236}">
                <a16:creationId xmlns:a16="http://schemas.microsoft.com/office/drawing/2014/main" id="{D75751BE-FB7E-40F8-8B3B-FBA5972354BF}"/>
              </a:ext>
            </a:extLst>
          </p:cNvPr>
          <p:cNvPicPr>
            <a:picLocks noChangeAspect="1"/>
          </p:cNvPicPr>
          <p:nvPr/>
        </p:nvPicPr>
        <p:blipFill>
          <a:blip r:embed="rId3"/>
          <a:stretch>
            <a:fillRect/>
          </a:stretch>
        </p:blipFill>
        <p:spPr>
          <a:xfrm>
            <a:off x="5899968" y="2142383"/>
            <a:ext cx="5886449" cy="3924299"/>
          </a:xfrm>
          <a:prstGeom prst="rect">
            <a:avLst/>
          </a:prstGeom>
        </p:spPr>
      </p:pic>
      <p:sp>
        <p:nvSpPr>
          <p:cNvPr id="8" name="Rectangle 7">
            <a:extLst>
              <a:ext uri="{FF2B5EF4-FFF2-40B4-BE49-F238E27FC236}">
                <a16:creationId xmlns:a16="http://schemas.microsoft.com/office/drawing/2014/main" id="{0572EB01-8A02-4F24-B4BD-AF9259C0BBDA}"/>
              </a:ext>
            </a:extLst>
          </p:cNvPr>
          <p:cNvSpPr/>
          <p:nvPr/>
        </p:nvSpPr>
        <p:spPr>
          <a:xfrm>
            <a:off x="838200" y="1547203"/>
            <a:ext cx="8061887" cy="523220"/>
          </a:xfrm>
          <a:prstGeom prst="rect">
            <a:avLst/>
          </a:prstGeom>
        </p:spPr>
        <p:txBody>
          <a:bodyPr wrap="none">
            <a:spAutoFit/>
          </a:bodyPr>
          <a:lstStyle/>
          <a:p>
            <a:pPr marL="285750" indent="-285750">
              <a:buFont typeface="Arial" panose="020B0604020202020204" pitchFamily="34" charset="0"/>
              <a:buChar char="•"/>
            </a:pPr>
            <a:r>
              <a:rPr lang="en-US" sz="2800" dirty="0"/>
              <a:t>Hank Bostic, Disability Network Southwest Michigan</a:t>
            </a:r>
          </a:p>
        </p:txBody>
      </p:sp>
    </p:spTree>
    <p:extLst>
      <p:ext uri="{BB962C8B-B14F-4D97-AF65-F5344CB8AC3E}">
        <p14:creationId xmlns:p14="http://schemas.microsoft.com/office/powerpoint/2010/main" val="80108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EBE-77B3-407B-8D09-1DD056C13D72}"/>
              </a:ext>
            </a:extLst>
          </p:cNvPr>
          <p:cNvSpPr>
            <a:spLocks noGrp="1"/>
          </p:cNvSpPr>
          <p:nvPr>
            <p:ph type="title"/>
          </p:nvPr>
        </p:nvSpPr>
        <p:spPr>
          <a:xfrm>
            <a:off x="838200" y="365125"/>
            <a:ext cx="11207496" cy="1325563"/>
          </a:xfrm>
        </p:spPr>
        <p:txBody>
          <a:bodyPr/>
          <a:lstStyle/>
          <a:p>
            <a:r>
              <a:rPr lang="en-US" dirty="0"/>
              <a:t>Building non-traditional relationships Continued</a:t>
            </a:r>
          </a:p>
        </p:txBody>
      </p:sp>
      <p:sp>
        <p:nvSpPr>
          <p:cNvPr id="8" name="Rectangle 7">
            <a:extLst>
              <a:ext uri="{FF2B5EF4-FFF2-40B4-BE49-F238E27FC236}">
                <a16:creationId xmlns:a16="http://schemas.microsoft.com/office/drawing/2014/main" id="{0572EB01-8A02-4F24-B4BD-AF9259C0BBDA}"/>
              </a:ext>
            </a:extLst>
          </p:cNvPr>
          <p:cNvSpPr/>
          <p:nvPr/>
        </p:nvSpPr>
        <p:spPr>
          <a:xfrm>
            <a:off x="838200" y="1547203"/>
            <a:ext cx="10242291" cy="954107"/>
          </a:xfrm>
          <a:prstGeom prst="rect">
            <a:avLst/>
          </a:prstGeom>
        </p:spPr>
        <p:txBody>
          <a:bodyPr wrap="none">
            <a:spAutoFit/>
          </a:bodyPr>
          <a:lstStyle/>
          <a:p>
            <a:pPr marL="457200" indent="-457200">
              <a:buFont typeface="Arial" panose="020B0604020202020204" pitchFamily="34" charset="0"/>
              <a:buChar char="•"/>
            </a:pPr>
            <a:r>
              <a:rPr lang="en-US" sz="2800" dirty="0"/>
              <a:t>Quinn Durrant, North West Georgia Center for Independent Living</a:t>
            </a:r>
          </a:p>
          <a:p>
            <a:endParaRPr lang="en-US" sz="2800" dirty="0"/>
          </a:p>
        </p:txBody>
      </p:sp>
      <p:pic>
        <p:nvPicPr>
          <p:cNvPr id="6" name="Picture 5" descr="Vintage Panasonic radio. ">
            <a:extLst>
              <a:ext uri="{FF2B5EF4-FFF2-40B4-BE49-F238E27FC236}">
                <a16:creationId xmlns:a16="http://schemas.microsoft.com/office/drawing/2014/main" id="{2965565C-B59B-4A22-8EEB-066669E0B396}"/>
              </a:ext>
            </a:extLst>
          </p:cNvPr>
          <p:cNvPicPr>
            <a:picLocks noChangeAspect="1"/>
          </p:cNvPicPr>
          <p:nvPr/>
        </p:nvPicPr>
        <p:blipFill>
          <a:blip r:embed="rId2"/>
          <a:stretch>
            <a:fillRect/>
          </a:stretch>
        </p:blipFill>
        <p:spPr>
          <a:xfrm>
            <a:off x="3859655" y="2501310"/>
            <a:ext cx="4472690" cy="3423641"/>
          </a:xfrm>
          <a:prstGeom prst="rect">
            <a:avLst/>
          </a:prstGeom>
        </p:spPr>
      </p:pic>
    </p:spTree>
    <p:extLst>
      <p:ext uri="{BB962C8B-B14F-4D97-AF65-F5344CB8AC3E}">
        <p14:creationId xmlns:p14="http://schemas.microsoft.com/office/powerpoint/2010/main" val="49980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What you can expect today</a:t>
            </a:r>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r>
              <a:rPr lang="en-US" dirty="0"/>
              <a:t>Brief introduction to the Rural Community Living Development Peer Mentoring Program</a:t>
            </a:r>
          </a:p>
          <a:p>
            <a:r>
              <a:rPr lang="en-US" dirty="0"/>
              <a:t>Focused discussions on three rural outreach and organizing topics</a:t>
            </a:r>
          </a:p>
          <a:p>
            <a:pPr marL="914400" lvl="1" indent="-457200">
              <a:buFont typeface="+mj-lt"/>
              <a:buAutoNum type="arabicPeriod"/>
            </a:pPr>
            <a:r>
              <a:rPr lang="en-US" dirty="0"/>
              <a:t>Outreach through new programming</a:t>
            </a:r>
          </a:p>
          <a:p>
            <a:pPr marL="914400" lvl="1" indent="-457200">
              <a:buFont typeface="+mj-lt"/>
              <a:buAutoNum type="arabicPeriod"/>
            </a:pPr>
            <a:r>
              <a:rPr lang="en-US" dirty="0"/>
              <a:t>Reaching underserved communities</a:t>
            </a:r>
          </a:p>
          <a:p>
            <a:pPr marL="914400" lvl="1" indent="-457200">
              <a:buFont typeface="+mj-lt"/>
              <a:buAutoNum type="arabicPeriod"/>
            </a:pPr>
            <a:r>
              <a:rPr lang="en-US" dirty="0"/>
              <a:t>Building non-traditional relationships</a:t>
            </a:r>
          </a:p>
          <a:p>
            <a:r>
              <a:rPr lang="en-US" dirty="0"/>
              <a:t>Wrapping up and how to get involved</a:t>
            </a:r>
          </a:p>
          <a:p>
            <a:endParaRPr lang="en-US" dirty="0"/>
          </a:p>
        </p:txBody>
      </p:sp>
    </p:spTree>
    <p:extLst>
      <p:ext uri="{BB962C8B-B14F-4D97-AF65-F5344CB8AC3E}">
        <p14:creationId xmlns:p14="http://schemas.microsoft.com/office/powerpoint/2010/main" val="3841047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EBE-77B3-407B-8D09-1DD056C13D72}"/>
              </a:ext>
            </a:extLst>
          </p:cNvPr>
          <p:cNvSpPr>
            <a:spLocks noGrp="1"/>
          </p:cNvSpPr>
          <p:nvPr>
            <p:ph type="title"/>
          </p:nvPr>
        </p:nvSpPr>
        <p:spPr/>
        <p:txBody>
          <a:bodyPr/>
          <a:lstStyle/>
          <a:p>
            <a:r>
              <a:rPr lang="en-US" dirty="0"/>
              <a:t>Main takeaways and open discussion </a:t>
            </a:r>
          </a:p>
        </p:txBody>
      </p:sp>
      <p:sp>
        <p:nvSpPr>
          <p:cNvPr id="3" name="Content Placeholder 2">
            <a:extLst>
              <a:ext uri="{FF2B5EF4-FFF2-40B4-BE49-F238E27FC236}">
                <a16:creationId xmlns:a16="http://schemas.microsoft.com/office/drawing/2014/main" id="{96E37C76-B049-4A6D-8442-4BD7A2214FE2}"/>
              </a:ext>
            </a:extLst>
          </p:cNvPr>
          <p:cNvSpPr>
            <a:spLocks noGrp="1"/>
          </p:cNvSpPr>
          <p:nvPr>
            <p:ph idx="1"/>
          </p:nvPr>
        </p:nvSpPr>
        <p:spPr/>
        <p:txBody>
          <a:bodyPr/>
          <a:lstStyle/>
          <a:p>
            <a:r>
              <a:rPr lang="en-US" dirty="0"/>
              <a:t>Rural outreach is thinking outside the box</a:t>
            </a:r>
          </a:p>
          <a:p>
            <a:r>
              <a:rPr lang="en-US" dirty="0"/>
              <a:t>Non-traditional partners outside of disability network</a:t>
            </a:r>
          </a:p>
          <a:p>
            <a:r>
              <a:rPr lang="en-US" dirty="0"/>
              <a:t>Bringing people from disability community together with non-disabled people</a:t>
            </a:r>
          </a:p>
          <a:p>
            <a:r>
              <a:rPr lang="en-US" dirty="0"/>
              <a:t>Raising awareness that disability impacts us all</a:t>
            </a:r>
          </a:p>
          <a:p>
            <a:r>
              <a:rPr lang="en-US" dirty="0"/>
              <a:t>Elevating disability culture and pride, especially with underserved and marginalized communities</a:t>
            </a:r>
          </a:p>
        </p:txBody>
      </p:sp>
    </p:spTree>
    <p:extLst>
      <p:ext uri="{BB962C8B-B14F-4D97-AF65-F5344CB8AC3E}">
        <p14:creationId xmlns:p14="http://schemas.microsoft.com/office/powerpoint/2010/main" val="207841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EBE-77B3-407B-8D09-1DD056C13D72}"/>
              </a:ext>
            </a:extLst>
          </p:cNvPr>
          <p:cNvSpPr>
            <a:spLocks noGrp="1"/>
          </p:cNvSpPr>
          <p:nvPr>
            <p:ph type="title"/>
          </p:nvPr>
        </p:nvSpPr>
        <p:spPr/>
        <p:txBody>
          <a:bodyPr/>
          <a:lstStyle/>
          <a:p>
            <a:r>
              <a:rPr lang="en-US" dirty="0"/>
              <a:t>How to get involved </a:t>
            </a:r>
          </a:p>
        </p:txBody>
      </p:sp>
      <p:sp>
        <p:nvSpPr>
          <p:cNvPr id="3" name="Content Placeholder 2">
            <a:extLst>
              <a:ext uri="{FF2B5EF4-FFF2-40B4-BE49-F238E27FC236}">
                <a16:creationId xmlns:a16="http://schemas.microsoft.com/office/drawing/2014/main" id="{96E37C76-B049-4A6D-8442-4BD7A2214FE2}"/>
              </a:ext>
            </a:extLst>
          </p:cNvPr>
          <p:cNvSpPr>
            <a:spLocks noGrp="1"/>
          </p:cNvSpPr>
          <p:nvPr>
            <p:ph idx="1"/>
          </p:nvPr>
        </p:nvSpPr>
        <p:spPr/>
        <p:txBody>
          <a:bodyPr/>
          <a:lstStyle/>
          <a:p>
            <a:r>
              <a:rPr lang="en-US" dirty="0"/>
              <a:t>Become a mentee and join us for an in-person meeting in April!</a:t>
            </a:r>
          </a:p>
          <a:p>
            <a:r>
              <a:rPr lang="en-US" dirty="0"/>
              <a:t>Problem-solve and strategize with the RCLD team</a:t>
            </a:r>
          </a:p>
          <a:p>
            <a:r>
              <a:rPr lang="en-US" dirty="0"/>
              <a:t>Get support to use RCLD resources</a:t>
            </a:r>
          </a:p>
          <a:p>
            <a:endParaRPr lang="en-US" dirty="0"/>
          </a:p>
          <a:p>
            <a:r>
              <a:rPr lang="en-US" dirty="0"/>
              <a:t>Contact Rayna Sage </a:t>
            </a:r>
            <a:r>
              <a:rPr lang="en-US" dirty="0">
                <a:hlinkClick r:id="rId2"/>
              </a:rPr>
              <a:t>rayna.sage@umontana.edu</a:t>
            </a:r>
            <a:r>
              <a:rPr lang="en-US" dirty="0"/>
              <a:t> or drop your contact in the chat</a:t>
            </a:r>
          </a:p>
          <a:p>
            <a:endParaRPr lang="en-US" dirty="0"/>
          </a:p>
        </p:txBody>
      </p:sp>
    </p:spTree>
    <p:extLst>
      <p:ext uri="{BB962C8B-B14F-4D97-AF65-F5344CB8AC3E}">
        <p14:creationId xmlns:p14="http://schemas.microsoft.com/office/powerpoint/2010/main" val="399521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849E-054B-4A84-8256-A825163ED492}"/>
              </a:ext>
            </a:extLst>
          </p:cNvPr>
          <p:cNvSpPr>
            <a:spLocks noGrp="1"/>
          </p:cNvSpPr>
          <p:nvPr>
            <p:ph type="title"/>
          </p:nvPr>
        </p:nvSpPr>
        <p:spPr/>
        <p:txBody>
          <a:bodyPr/>
          <a:lstStyle/>
          <a:p>
            <a:r>
              <a:rPr lang="en-US" dirty="0"/>
              <a:t>Grant Acknowledgement</a:t>
            </a:r>
          </a:p>
        </p:txBody>
      </p:sp>
      <p:sp>
        <p:nvSpPr>
          <p:cNvPr id="4" name="Rectangle 3">
            <a:extLst>
              <a:ext uri="{FF2B5EF4-FFF2-40B4-BE49-F238E27FC236}">
                <a16:creationId xmlns:a16="http://schemas.microsoft.com/office/drawing/2014/main" id="{B8EF7BBF-C056-4367-B9E1-146089DD5383}"/>
              </a:ext>
            </a:extLst>
          </p:cNvPr>
          <p:cNvSpPr/>
          <p:nvPr/>
        </p:nvSpPr>
        <p:spPr>
          <a:xfrm>
            <a:off x="838200" y="1413063"/>
            <a:ext cx="10927830" cy="4031873"/>
          </a:xfrm>
          <a:prstGeom prst="rect">
            <a:avLst/>
          </a:prstGeom>
        </p:spPr>
        <p:txBody>
          <a:bodyPr wrap="square">
            <a:spAutoFit/>
          </a:bodyPr>
          <a:lstStyle/>
          <a:p>
            <a:r>
              <a:rPr lang="en-US" sz="3200" dirty="0"/>
              <a:t>The contents of this presentation were developed under a grant from the National Institute on Disability, Independent Living, and Rehabilitation Research (NIDILRR grant number 90DPKT0005). NIDILRR is a Center within the Administration for Community Living (ACL), Department of Health and Human Services (HHS). The contents of this fact sheet do not necessarily represent the policy of NIDILRR, ACL, or HHS, and you should not assume endorsement by the Federal Government.</a:t>
            </a:r>
          </a:p>
        </p:txBody>
      </p:sp>
    </p:spTree>
    <p:extLst>
      <p:ext uri="{BB962C8B-B14F-4D97-AF65-F5344CB8AC3E}">
        <p14:creationId xmlns:p14="http://schemas.microsoft.com/office/powerpoint/2010/main" val="2209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The RCLD Peer Mentoring Program</a:t>
            </a:r>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1" y="1690688"/>
            <a:ext cx="2223052" cy="4486275"/>
          </a:xfrm>
        </p:spPr>
        <p:txBody>
          <a:bodyPr/>
          <a:lstStyle/>
          <a:p>
            <a:r>
              <a:rPr lang="en-US" dirty="0"/>
              <a:t>Rayna Sage</a:t>
            </a:r>
          </a:p>
          <a:p>
            <a:r>
              <a:rPr lang="en-US" dirty="0"/>
              <a:t>Lillie Greiman</a:t>
            </a:r>
          </a:p>
          <a:p>
            <a:r>
              <a:rPr lang="en-US" dirty="0"/>
              <a:t>The RCLD curriculum and peer mentorship model</a:t>
            </a:r>
          </a:p>
        </p:txBody>
      </p:sp>
      <p:pic>
        <p:nvPicPr>
          <p:cNvPr id="4" name="Picture 3" descr="Snapshot of the Rural Community Living Development website.">
            <a:extLst>
              <a:ext uri="{FF2B5EF4-FFF2-40B4-BE49-F238E27FC236}">
                <a16:creationId xmlns:a16="http://schemas.microsoft.com/office/drawing/2014/main" id="{93397DE3-3A19-44FB-B8E9-66F06FB430BD}"/>
              </a:ext>
            </a:extLst>
          </p:cNvPr>
          <p:cNvPicPr>
            <a:picLocks noChangeAspect="1"/>
          </p:cNvPicPr>
          <p:nvPr/>
        </p:nvPicPr>
        <p:blipFill>
          <a:blip r:embed="rId2"/>
          <a:stretch>
            <a:fillRect/>
          </a:stretch>
        </p:blipFill>
        <p:spPr>
          <a:xfrm>
            <a:off x="3169288" y="1690688"/>
            <a:ext cx="8540905" cy="3845408"/>
          </a:xfrm>
          <a:prstGeom prst="rect">
            <a:avLst/>
          </a:prstGeom>
        </p:spPr>
      </p:pic>
    </p:spTree>
    <p:extLst>
      <p:ext uri="{BB962C8B-B14F-4D97-AF65-F5344CB8AC3E}">
        <p14:creationId xmlns:p14="http://schemas.microsoft.com/office/powerpoint/2010/main" val="110675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r>
              <a:rPr lang="en-US" dirty="0"/>
              <a:t>What is one word you would use to describe rural outreach?</a:t>
            </a:r>
          </a:p>
        </p:txBody>
      </p:sp>
      <p:pic>
        <p:nvPicPr>
          <p:cNvPr id="7" name="Picture 6" descr="The Rural Community Living Development logo in green, red, yellow, and purple with two houses and three people between them.">
            <a:extLst>
              <a:ext uri="{FF2B5EF4-FFF2-40B4-BE49-F238E27FC236}">
                <a16:creationId xmlns:a16="http://schemas.microsoft.com/office/drawing/2014/main" id="{F325F8CE-4963-42D4-8D26-1B73341214D8}"/>
              </a:ext>
            </a:extLst>
          </p:cNvPr>
          <p:cNvPicPr>
            <a:picLocks noChangeAspect="1"/>
          </p:cNvPicPr>
          <p:nvPr/>
        </p:nvPicPr>
        <p:blipFill>
          <a:blip r:embed="rId2"/>
          <a:stretch>
            <a:fillRect/>
          </a:stretch>
        </p:blipFill>
        <p:spPr>
          <a:xfrm>
            <a:off x="1902542" y="802890"/>
            <a:ext cx="7949382" cy="6629788"/>
          </a:xfrm>
          <a:prstGeom prst="rect">
            <a:avLst/>
          </a:prstGeom>
        </p:spPr>
      </p:pic>
    </p:spTree>
    <p:extLst>
      <p:ext uri="{BB962C8B-B14F-4D97-AF65-F5344CB8AC3E}">
        <p14:creationId xmlns:p14="http://schemas.microsoft.com/office/powerpoint/2010/main" val="216646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Outreach through new programming</a:t>
            </a:r>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r>
              <a:rPr lang="en-US" dirty="0"/>
              <a:t>Stephanie Deible, Disability Network West Michigan</a:t>
            </a:r>
          </a:p>
          <a:p>
            <a:endParaRPr lang="en-US" dirty="0"/>
          </a:p>
          <a:p>
            <a:r>
              <a:rPr lang="en-US" dirty="0"/>
              <a:t>Dori Tempio, Able South Carolina </a:t>
            </a:r>
          </a:p>
        </p:txBody>
      </p:sp>
      <p:pic>
        <p:nvPicPr>
          <p:cNvPr id="5" name="Picture 4" descr="Disability Network West Michigan logo in blue and orange.">
            <a:extLst>
              <a:ext uri="{FF2B5EF4-FFF2-40B4-BE49-F238E27FC236}">
                <a16:creationId xmlns:a16="http://schemas.microsoft.com/office/drawing/2014/main" id="{4DD18B11-2A24-40F8-8B31-0C9E6FD6E9B8}"/>
              </a:ext>
            </a:extLst>
          </p:cNvPr>
          <p:cNvPicPr>
            <a:picLocks noChangeAspect="1"/>
          </p:cNvPicPr>
          <p:nvPr/>
        </p:nvPicPr>
        <p:blipFill>
          <a:blip r:embed="rId2"/>
          <a:stretch>
            <a:fillRect/>
          </a:stretch>
        </p:blipFill>
        <p:spPr>
          <a:xfrm>
            <a:off x="1313287" y="3552097"/>
            <a:ext cx="3636264" cy="2319528"/>
          </a:xfrm>
          <a:prstGeom prst="rect">
            <a:avLst/>
          </a:prstGeom>
        </p:spPr>
      </p:pic>
      <p:pic>
        <p:nvPicPr>
          <p:cNvPr id="6" name="Picture 5" descr="ABLE South Carolina logo with black text">
            <a:extLst>
              <a:ext uri="{FF2B5EF4-FFF2-40B4-BE49-F238E27FC236}">
                <a16:creationId xmlns:a16="http://schemas.microsoft.com/office/drawing/2014/main" id="{082D4BE5-0FAE-400C-AC89-DD52432EA82F}"/>
              </a:ext>
            </a:extLst>
          </p:cNvPr>
          <p:cNvPicPr>
            <a:picLocks noChangeAspect="1"/>
          </p:cNvPicPr>
          <p:nvPr/>
        </p:nvPicPr>
        <p:blipFill>
          <a:blip r:embed="rId3"/>
          <a:stretch>
            <a:fillRect/>
          </a:stretch>
        </p:blipFill>
        <p:spPr>
          <a:xfrm>
            <a:off x="6838950" y="3552097"/>
            <a:ext cx="3331369" cy="2274299"/>
          </a:xfrm>
          <a:prstGeom prst="rect">
            <a:avLst/>
          </a:prstGeom>
        </p:spPr>
      </p:pic>
    </p:spTree>
    <p:extLst>
      <p:ext uri="{BB962C8B-B14F-4D97-AF65-F5344CB8AC3E}">
        <p14:creationId xmlns:p14="http://schemas.microsoft.com/office/powerpoint/2010/main" val="298384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Advocacy Day for Access and Independence </a:t>
            </a:r>
          </a:p>
        </p:txBody>
      </p:sp>
      <p:sp>
        <p:nvSpPr>
          <p:cNvPr id="3" name="Content Placeholder 2" descr="A large group of people assembled under blue tents and umbrellas in an outdoor space near several statues">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endParaRPr lang="en-US" dirty="0"/>
          </a:p>
          <a:p>
            <a:endParaRPr lang="en-US" dirty="0"/>
          </a:p>
        </p:txBody>
      </p:sp>
      <p:pic>
        <p:nvPicPr>
          <p:cNvPr id="7" name="Picture 6" descr="A photo take at the Advocacy Day for Access &amp; Independence, which shows a large crowd gathered for the event.">
            <a:extLst>
              <a:ext uri="{FF2B5EF4-FFF2-40B4-BE49-F238E27FC236}">
                <a16:creationId xmlns:a16="http://schemas.microsoft.com/office/drawing/2014/main" id="{CBB2029D-6F8D-47C7-BE7E-F792CB659AAE}"/>
              </a:ext>
            </a:extLst>
          </p:cNvPr>
          <p:cNvPicPr>
            <a:picLocks noChangeAspect="1"/>
          </p:cNvPicPr>
          <p:nvPr/>
        </p:nvPicPr>
        <p:blipFill>
          <a:blip r:embed="rId2"/>
          <a:stretch>
            <a:fillRect/>
          </a:stretch>
        </p:blipFill>
        <p:spPr>
          <a:xfrm>
            <a:off x="381000" y="1938337"/>
            <a:ext cx="11430000" cy="2981325"/>
          </a:xfrm>
          <a:prstGeom prst="rect">
            <a:avLst/>
          </a:prstGeom>
        </p:spPr>
      </p:pic>
    </p:spTree>
    <p:extLst>
      <p:ext uri="{BB962C8B-B14F-4D97-AF65-F5344CB8AC3E}">
        <p14:creationId xmlns:p14="http://schemas.microsoft.com/office/powerpoint/2010/main" val="133393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pPr algn="ctr"/>
            <a:r>
              <a:rPr lang="en-US" dirty="0"/>
              <a:t>South Carolina Disability Partners in </a:t>
            </a:r>
            <a:br>
              <a:rPr lang="en-US" dirty="0"/>
            </a:br>
            <a:r>
              <a:rPr lang="en-US" dirty="0"/>
              <a:t>Disaster Coalition</a:t>
            </a:r>
          </a:p>
        </p:txBody>
      </p:sp>
      <p:sp>
        <p:nvSpPr>
          <p:cNvPr id="3" name="Content Placeholder 2" descr="Dorio Tempio, a woman using a wheelchair with a service dog, poses alongside three other women">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endParaRPr lang="en-US" dirty="0"/>
          </a:p>
          <a:p>
            <a:endParaRPr lang="en-US" dirty="0"/>
          </a:p>
        </p:txBody>
      </p:sp>
      <p:pic>
        <p:nvPicPr>
          <p:cNvPr id="5" name="Picture 4" descr="A photo of four individuals and a service dog posing for the camera as part of the South Carolina Disability Partners in Disaster Coalition.">
            <a:extLst>
              <a:ext uri="{FF2B5EF4-FFF2-40B4-BE49-F238E27FC236}">
                <a16:creationId xmlns:a16="http://schemas.microsoft.com/office/drawing/2014/main" id="{B23A52FE-855B-4194-A588-F5BAF6F7F714}"/>
              </a:ext>
            </a:extLst>
          </p:cNvPr>
          <p:cNvPicPr>
            <a:picLocks noChangeAspect="1"/>
          </p:cNvPicPr>
          <p:nvPr/>
        </p:nvPicPr>
        <p:blipFill>
          <a:blip r:embed="rId2"/>
          <a:stretch>
            <a:fillRect/>
          </a:stretch>
        </p:blipFill>
        <p:spPr>
          <a:xfrm>
            <a:off x="3545245" y="1690688"/>
            <a:ext cx="5101510" cy="4340570"/>
          </a:xfrm>
          <a:prstGeom prst="rect">
            <a:avLst/>
          </a:prstGeom>
        </p:spPr>
      </p:pic>
    </p:spTree>
    <p:extLst>
      <p:ext uri="{BB962C8B-B14F-4D97-AF65-F5344CB8AC3E}">
        <p14:creationId xmlns:p14="http://schemas.microsoft.com/office/powerpoint/2010/main" val="140745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pPr algn="ctr"/>
            <a:r>
              <a:rPr lang="en-US" dirty="0"/>
              <a:t>Young Professionals Group</a:t>
            </a:r>
          </a:p>
        </p:txBody>
      </p:sp>
      <p:sp>
        <p:nvSpPr>
          <p:cNvPr id="3" name="Content Placeholder 2" descr="List of activities on a large sheet&#10;'What activities would you like NCYP to host?'&#10;Hikes, coffee breaks, trivia / game night, cooking class, behind-the-scenes @ dogwood center, corn hole / outdoor games, guest speakers / workshops on professional development, volunteering, art classes, kickball game, bowling, crafting">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endParaRPr lang="en-US" dirty="0"/>
          </a:p>
          <a:p>
            <a:endParaRPr lang="en-US" dirty="0"/>
          </a:p>
        </p:txBody>
      </p:sp>
      <p:pic>
        <p:nvPicPr>
          <p:cNvPr id="6" name="Picture 5" descr="A photo that displays a list of ideas for future young professional events such as professional development workshops, volunteering, cooking classes, etc.">
            <a:extLst>
              <a:ext uri="{FF2B5EF4-FFF2-40B4-BE49-F238E27FC236}">
                <a16:creationId xmlns:a16="http://schemas.microsoft.com/office/drawing/2014/main" id="{0A2589A1-D5E2-4645-893B-ED494C695EE6}"/>
              </a:ext>
            </a:extLst>
          </p:cNvPr>
          <p:cNvPicPr>
            <a:picLocks noChangeAspect="1"/>
          </p:cNvPicPr>
          <p:nvPr/>
        </p:nvPicPr>
        <p:blipFill rotWithShape="1">
          <a:blip r:embed="rId2"/>
          <a:srcRect b="27694"/>
          <a:stretch/>
        </p:blipFill>
        <p:spPr>
          <a:xfrm>
            <a:off x="3524250" y="1364960"/>
            <a:ext cx="4863611" cy="4688911"/>
          </a:xfrm>
          <a:prstGeom prst="rect">
            <a:avLst/>
          </a:prstGeom>
        </p:spPr>
      </p:pic>
    </p:spTree>
    <p:extLst>
      <p:ext uri="{BB962C8B-B14F-4D97-AF65-F5344CB8AC3E}">
        <p14:creationId xmlns:p14="http://schemas.microsoft.com/office/powerpoint/2010/main" val="22870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1B05-3F2B-4840-81CF-119696205FC3}"/>
              </a:ext>
            </a:extLst>
          </p:cNvPr>
          <p:cNvSpPr>
            <a:spLocks noGrp="1"/>
          </p:cNvSpPr>
          <p:nvPr>
            <p:ph type="title"/>
          </p:nvPr>
        </p:nvSpPr>
        <p:spPr/>
        <p:txBody>
          <a:bodyPr/>
          <a:lstStyle/>
          <a:p>
            <a:r>
              <a:rPr lang="en-US" dirty="0"/>
              <a:t>Reaching underserved communities</a:t>
            </a:r>
            <a:br>
              <a:rPr lang="en-US" dirty="0"/>
            </a:br>
            <a:endParaRPr lang="en-US" dirty="0"/>
          </a:p>
        </p:txBody>
      </p:sp>
      <p:sp>
        <p:nvSpPr>
          <p:cNvPr id="3" name="Content Placeholder 2">
            <a:extLst>
              <a:ext uri="{FF2B5EF4-FFF2-40B4-BE49-F238E27FC236}">
                <a16:creationId xmlns:a16="http://schemas.microsoft.com/office/drawing/2014/main" id="{6CC25137-FBE5-A24C-8B15-7ADEE4C34A3A}"/>
              </a:ext>
            </a:extLst>
          </p:cNvPr>
          <p:cNvSpPr>
            <a:spLocks noGrp="1"/>
          </p:cNvSpPr>
          <p:nvPr>
            <p:ph idx="1"/>
          </p:nvPr>
        </p:nvSpPr>
        <p:spPr>
          <a:xfrm>
            <a:off x="838200" y="1690688"/>
            <a:ext cx="10515600" cy="4486275"/>
          </a:xfrm>
        </p:spPr>
        <p:txBody>
          <a:bodyPr/>
          <a:lstStyle/>
          <a:p>
            <a:r>
              <a:rPr lang="en-US" dirty="0"/>
              <a:t>Sequoia Commins, Tri-County Independent Living</a:t>
            </a:r>
          </a:p>
          <a:p>
            <a:r>
              <a:rPr lang="en-US" dirty="0"/>
              <a:t>Tessa Hickman, Valley Associates for Independent Living</a:t>
            </a:r>
          </a:p>
          <a:p>
            <a:endParaRPr lang="en-US" dirty="0"/>
          </a:p>
        </p:txBody>
      </p:sp>
      <p:pic>
        <p:nvPicPr>
          <p:cNvPr id="9" name="Google Shape;69;p13" descr="Tri-County Independent Living logo with blue and green coloring and a person in a wheel chair.">
            <a:extLst>
              <a:ext uri="{FF2B5EF4-FFF2-40B4-BE49-F238E27FC236}">
                <a16:creationId xmlns:a16="http://schemas.microsoft.com/office/drawing/2014/main" id="{CC3760EE-89F0-47CF-B50C-94CB2349A606}"/>
              </a:ext>
            </a:extLst>
          </p:cNvPr>
          <p:cNvPicPr preferRelativeResize="0"/>
          <p:nvPr/>
        </p:nvPicPr>
        <p:blipFill>
          <a:blip r:embed="rId2">
            <a:alphaModFix/>
          </a:blip>
          <a:stretch>
            <a:fillRect/>
          </a:stretch>
        </p:blipFill>
        <p:spPr>
          <a:xfrm>
            <a:off x="1938423" y="2868309"/>
            <a:ext cx="2050100" cy="2453900"/>
          </a:xfrm>
          <a:prstGeom prst="rect">
            <a:avLst/>
          </a:prstGeom>
          <a:noFill/>
          <a:ln>
            <a:noFill/>
          </a:ln>
        </p:spPr>
      </p:pic>
      <p:pic>
        <p:nvPicPr>
          <p:cNvPr id="10" name="Picture 9" descr="VAIL logo in white on a green background.">
            <a:extLst>
              <a:ext uri="{FF2B5EF4-FFF2-40B4-BE49-F238E27FC236}">
                <a16:creationId xmlns:a16="http://schemas.microsoft.com/office/drawing/2014/main" id="{565F8A6D-7704-4EE7-854A-00C38139D8BB}"/>
              </a:ext>
            </a:extLst>
          </p:cNvPr>
          <p:cNvPicPr>
            <a:picLocks noChangeAspect="1"/>
          </p:cNvPicPr>
          <p:nvPr/>
        </p:nvPicPr>
        <p:blipFill>
          <a:blip r:embed="rId3"/>
          <a:stretch>
            <a:fillRect/>
          </a:stretch>
        </p:blipFill>
        <p:spPr>
          <a:xfrm>
            <a:off x="6561052" y="3057269"/>
            <a:ext cx="2409694" cy="2110043"/>
          </a:xfrm>
          <a:prstGeom prst="rect">
            <a:avLst/>
          </a:prstGeom>
        </p:spPr>
      </p:pic>
    </p:spTree>
    <p:extLst>
      <p:ext uri="{BB962C8B-B14F-4D97-AF65-F5344CB8AC3E}">
        <p14:creationId xmlns:p14="http://schemas.microsoft.com/office/powerpoint/2010/main" val="1695125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C PPT-2" id="{37A544D5-516A-A448-914C-00929D6CA151}" vid="{80A56019-7088-E545-BA9A-51C3E3AD14A2}"/>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TotalTime>
  <Words>564</Words>
  <Application>Microsoft Macintosh PowerPoint</Application>
  <PresentationFormat>Widescreen</PresentationFormat>
  <Paragraphs>100</Paragraphs>
  <Slides>22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Lato</vt:lpstr>
      <vt:lpstr>Raleway</vt:lpstr>
      <vt:lpstr>Roboto</vt:lpstr>
      <vt:lpstr>Office Theme</vt:lpstr>
      <vt:lpstr>Material</vt:lpstr>
      <vt:lpstr>Realizing Rural Relationships: Peer Support for Rural Outreach and Organizing  </vt:lpstr>
      <vt:lpstr>What you can expect today</vt:lpstr>
      <vt:lpstr>The RCLD Peer Mentoring Program</vt:lpstr>
      <vt:lpstr>Activity</vt:lpstr>
      <vt:lpstr>Outreach through new programming</vt:lpstr>
      <vt:lpstr>Advocacy Day for Access and Independence </vt:lpstr>
      <vt:lpstr>South Carolina Disability Partners in  Disaster Coalition</vt:lpstr>
      <vt:lpstr>Young Professionals Group</vt:lpstr>
      <vt:lpstr>Reaching underserved communities </vt:lpstr>
      <vt:lpstr>Your Del Norte Team</vt:lpstr>
      <vt:lpstr>Del Norte and Tribal Adjacent Lands (DNATL) </vt:lpstr>
      <vt:lpstr>A Quick Fact Del Norte County has 9.7% reported demographic of Native American persons (April 2021) </vt:lpstr>
      <vt:lpstr>Coordinating with Tolowa Dee-ni’ Nation</vt:lpstr>
      <vt:lpstr>Community is Everything</vt:lpstr>
      <vt:lpstr>Examples of Collaboration </vt:lpstr>
      <vt:lpstr>Reaching underserved communities</vt:lpstr>
      <vt:lpstr>Building non-traditional relationships </vt:lpstr>
      <vt:lpstr>Building non-traditional relationships</vt:lpstr>
      <vt:lpstr>Building non-traditional relationships Continued</vt:lpstr>
      <vt:lpstr>Main takeaways and open discussion </vt:lpstr>
      <vt:lpstr>How to get involved </vt:lpstr>
      <vt:lpstr>Grant 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Raheem, Wisam</dc:creator>
  <cp:lastModifiedBy>Rachel Kaplan She/Her</cp:lastModifiedBy>
  <cp:revision>57</cp:revision>
  <dcterms:created xsi:type="dcterms:W3CDTF">2021-05-25T16:40:03Z</dcterms:created>
  <dcterms:modified xsi:type="dcterms:W3CDTF">2022-09-27T19:41:29Z</dcterms:modified>
</cp:coreProperties>
</file>