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636" r:id="rId2"/>
    <p:sldId id="758" r:id="rId3"/>
    <p:sldId id="768" r:id="rId4"/>
    <p:sldId id="764" r:id="rId5"/>
    <p:sldId id="826" r:id="rId6"/>
    <p:sldId id="770" r:id="rId7"/>
    <p:sldId id="825" r:id="rId8"/>
    <p:sldId id="828" r:id="rId9"/>
    <p:sldId id="272" r:id="rId10"/>
    <p:sldId id="829" r:id="rId11"/>
    <p:sldId id="830" r:id="rId12"/>
    <p:sldId id="831" r:id="rId13"/>
    <p:sldId id="832" r:id="rId14"/>
    <p:sldId id="271" r:id="rId15"/>
    <p:sldId id="833" r:id="rId16"/>
    <p:sldId id="834" r:id="rId17"/>
    <p:sldId id="835" r:id="rId18"/>
    <p:sldId id="836" r:id="rId19"/>
    <p:sldId id="837" r:id="rId20"/>
    <p:sldId id="838" r:id="rId21"/>
    <p:sldId id="839" r:id="rId22"/>
    <p:sldId id="275" r:id="rId23"/>
    <p:sldId id="840" r:id="rId24"/>
    <p:sldId id="841" r:id="rId25"/>
    <p:sldId id="819" r:id="rId26"/>
    <p:sldId id="824" r:id="rId27"/>
    <p:sldId id="821" r:id="rId28"/>
    <p:sldId id="820" r:id="rId29"/>
    <p:sldId id="811" r:id="rId30"/>
    <p:sldId id="817" r:id="rId31"/>
    <p:sldId id="751" r:id="rId32"/>
    <p:sldId id="76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Smith" initials="LS" lastIdx="1" clrIdx="0"/>
  <p:cmAuthor id="1" name="Jerri Davison" initials="JD" lastIdx="6" clrIdx="1">
    <p:extLst>
      <p:ext uri="{19B8F6BF-5375-455C-9EA6-DF929625EA0E}">
        <p15:presenceInfo xmlns:p15="http://schemas.microsoft.com/office/powerpoint/2012/main" userId="S-1-5-21-1436191093-2433587255-765818421-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05" autoAdjust="0"/>
    <p:restoredTop sz="96165" autoAdjust="0"/>
  </p:normalViewPr>
  <p:slideViewPr>
    <p:cSldViewPr>
      <p:cViewPr varScale="1">
        <p:scale>
          <a:sx n="117" d="100"/>
          <a:sy n="117" d="100"/>
        </p:scale>
        <p:origin x="30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2392"/>
    </p:cViewPr>
  </p:sorterViewPr>
  <p:notesViewPr>
    <p:cSldViewPr>
      <p:cViewPr>
        <p:scale>
          <a:sx n="100" d="100"/>
          <a:sy n="100" d="100"/>
        </p:scale>
        <p:origin x="35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mn-cs"/>
              </a:defRPr>
            </a:lvl1pPr>
          </a:lstStyle>
          <a:p>
            <a:pPr>
              <a:defRPr/>
            </a:pPr>
            <a:fld id="{865A7DD1-600C-42FF-9D9D-BFB743C0A4FC}" type="datetimeFigureOut">
              <a:rPr lang="en-US"/>
              <a:pPr>
                <a:defRPr/>
              </a:pPr>
              <a:t>10/10/22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mn-cs"/>
              </a:defRPr>
            </a:lvl1pPr>
          </a:lstStyle>
          <a:p>
            <a:pPr>
              <a:defRPr/>
            </a:pPr>
            <a:fld id="{8358C2DD-14E5-490D-A181-3A78FEFD9465}" type="slidenum">
              <a:rPr lang="en-US"/>
              <a:pPr>
                <a:defRPr/>
              </a:pPr>
              <a:t>‹#›</a:t>
            </a:fld>
            <a:endParaRPr lang="en-US" dirty="0"/>
          </a:p>
        </p:txBody>
      </p:sp>
    </p:spTree>
    <p:extLst>
      <p:ext uri="{BB962C8B-B14F-4D97-AF65-F5344CB8AC3E}">
        <p14:creationId xmlns:p14="http://schemas.microsoft.com/office/powerpoint/2010/main" val="138862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446037A2-A146-4AFA-A36B-418E91F740ED}" type="slidenum">
              <a:rPr lang="en-US"/>
              <a:pPr>
                <a:defRPr/>
              </a:pPr>
              <a:t>‹#›</a:t>
            </a:fld>
            <a:endParaRPr lang="en-US" dirty="0"/>
          </a:p>
        </p:txBody>
      </p:sp>
    </p:spTree>
    <p:extLst>
      <p:ext uri="{BB962C8B-B14F-4D97-AF65-F5344CB8AC3E}">
        <p14:creationId xmlns:p14="http://schemas.microsoft.com/office/powerpoint/2010/main" val="36938835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077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272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32</a:t>
            </a:fld>
            <a:endParaRPr lang="en-US" dirty="0"/>
          </a:p>
        </p:txBody>
      </p:sp>
    </p:spTree>
    <p:extLst>
      <p:ext uri="{BB962C8B-B14F-4D97-AF65-F5344CB8AC3E}">
        <p14:creationId xmlns:p14="http://schemas.microsoft.com/office/powerpoint/2010/main" val="21888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C7C8ACA3-9F92-4AD5-9E39-716CB6917A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sz="1200"/>
            </a:lvl1pPr>
          </a:lstStyle>
          <a:p>
            <a:pPr>
              <a:defRPr/>
            </a:pPr>
            <a:fld id="{F2DF5F09-D78D-44DB-A338-E90D23C46220}" type="slidenum">
              <a:rPr lang="en-US" smtClean="0"/>
              <a:pPr>
                <a:defRPr/>
              </a:pPr>
              <a:t>‹#›</a:t>
            </a:fld>
            <a:endParaRPr lang="en-US" dirty="0"/>
          </a:p>
        </p:txBody>
      </p:sp>
      <p:sp>
        <p:nvSpPr>
          <p:cNvPr id="2" name="Title 1"/>
          <p:cNvSpPr>
            <a:spLocks noGrp="1"/>
          </p:cNvSpPr>
          <p:nvPr>
            <p:ph type="title"/>
          </p:nvPr>
        </p:nvSpPr>
        <p:spPr>
          <a:xfrm>
            <a:off x="228600" y="274638"/>
            <a:ext cx="7696200" cy="792162"/>
          </a:xfrm>
        </p:spPr>
        <p:txBody>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4CF5312C-8747-4F3B-BF17-2BCC2CA352B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42DF3E2-0175-464B-95E4-5D6CFE6980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97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6170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8458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4800" y="12192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384925"/>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charset="0"/>
                <a:cs typeface="+mn-cs"/>
              </a:defRPr>
            </a:lvl1pPr>
          </a:lstStyle>
          <a:p>
            <a:pPr>
              <a:defRPr/>
            </a:pPr>
            <a:fld id="{124CDB12-2334-4149-9ED6-145DE69D84D2}" type="slidenum">
              <a:rPr lang="en-US" smtClean="0"/>
              <a:pPr>
                <a:defRPr/>
              </a:pPr>
              <a:t>‹#›</a:t>
            </a:fld>
            <a:endParaRPr lang="en-US" dirty="0"/>
          </a:p>
        </p:txBody>
      </p:sp>
      <p:pic>
        <p:nvPicPr>
          <p:cNvPr id="7" name="Picture 6" descr="ILRU logo - ilru red block letters with blue &quot;eyebrow&quot; over it"/>
          <p:cNvPicPr>
            <a:picLocks noChangeAspect="1"/>
          </p:cNvPicPr>
          <p:nvPr userDrawn="1"/>
        </p:nvPicPr>
        <p:blipFill>
          <a:blip r:embed="rId8" cstate="print"/>
          <a:stretch>
            <a:fillRect/>
          </a:stretch>
        </p:blipFill>
        <p:spPr>
          <a:xfrm>
            <a:off x="8229600" y="76200"/>
            <a:ext cx="838200" cy="40132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6" r:id="rId3"/>
    <p:sldLayoutId id="2147483654" r:id="rId4"/>
    <p:sldLayoutId id="2147483660" r:id="rId5"/>
    <p:sldLayoutId id="2147483662" r:id="rId6"/>
  </p:sldLayoutIdLst>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a:solidFill>
            <a:schemeClr val="tx1"/>
          </a:solidFill>
          <a:latin typeface="+mn-lt"/>
        </a:defRPr>
      </a:lvl4pPr>
      <a:lvl5pPr marL="2057400" indent="-228600" algn="l" rtl="0" eaLnBrk="0" fontAlgn="base" hangingPunct="0">
        <a:spcBef>
          <a:spcPct val="20000"/>
        </a:spcBef>
        <a:spcAft>
          <a:spcPct val="0"/>
        </a:spcAft>
        <a:buClr>
          <a:schemeClr val="tx1"/>
        </a:buClr>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kL3r_3N_Qek?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kFeTOEJFJuU?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iestyou.com/" TargetMode="External"/><Relationship Id="rId2" Type="http://schemas.openxmlformats.org/officeDocument/2006/relationships/hyperlink" Target="https://cssrs.columbia.edu/the-columbia-scale-c-ssrs/about-the-scale/" TargetMode="External"/><Relationship Id="rId1" Type="http://schemas.openxmlformats.org/officeDocument/2006/relationships/slideLayout" Target="../slideLayouts/slideLayout2.xml"/><Relationship Id="rId6" Type="http://schemas.openxmlformats.org/officeDocument/2006/relationships/hyperlink" Target="https://www.nami.org/Home" TargetMode="External"/><Relationship Id="rId5" Type="http://schemas.openxmlformats.org/officeDocument/2006/relationships/hyperlink" Target="https://www.youtube.com/watch?v=tMDUAlo5v3Q" TargetMode="External"/><Relationship Id="rId4" Type="http://schemas.openxmlformats.org/officeDocument/2006/relationships/hyperlink" Target="https://www.youtube.com/watch?v=8rDdY4EaKVY"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uthtmc.az1.qualtrics.com/jfe/form/SV_2uI139zP6lmpKm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793" y="0"/>
            <a:ext cx="8855064" cy="859730"/>
          </a:xfrm>
        </p:spPr>
        <p:txBody>
          <a:bodyPr>
            <a:noAutofit/>
          </a:bodyPr>
          <a:lstStyle/>
          <a:p>
            <a:pPr algn="ctr"/>
            <a:r>
              <a:rPr lang="en-US" sz="600" dirty="0">
                <a:solidFill>
                  <a:schemeClr val="bg1">
                    <a:lumMod val="95000"/>
                  </a:schemeClr>
                </a:solidFill>
              </a:rPr>
              <a:t>&gt;&gt;Slide 1 </a:t>
            </a:r>
            <a:br>
              <a:rPr lang="en-US" sz="600" dirty="0">
                <a:solidFill>
                  <a:schemeClr val="bg1">
                    <a:lumMod val="95000"/>
                  </a:schemeClr>
                </a:solidFill>
              </a:rPr>
            </a:br>
            <a:r>
              <a:rPr lang="en-US" sz="1600" dirty="0"/>
              <a:t>Independent Living Research Utilization</a:t>
            </a:r>
            <a:br>
              <a:rPr lang="en-US" sz="1600" dirty="0"/>
            </a:br>
            <a:r>
              <a:rPr lang="es-ES" sz="1600" dirty="0"/>
              <a:t>Utilización de Investigación de Vida Independiente</a:t>
            </a:r>
            <a:endParaRPr lang="en-US" sz="1600" dirty="0"/>
          </a:p>
        </p:txBody>
      </p:sp>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118" y="1180405"/>
            <a:ext cx="7352413" cy="5312470"/>
          </a:xfrm>
          <a:prstGeom prst="rect">
            <a:avLst/>
          </a:prstGeom>
        </p:spPr>
      </p:pic>
      <p:sp>
        <p:nvSpPr>
          <p:cNvPr id="3" name="Slide Number Placeholder 2"/>
          <p:cNvSpPr>
            <a:spLocks noGrp="1"/>
          </p:cNvSpPr>
          <p:nvPr>
            <p:ph type="sldNum" sz="quarter" idx="10"/>
          </p:nvPr>
        </p:nvSpPr>
        <p:spPr>
          <a:xfrm>
            <a:off x="6553200" y="6248400"/>
            <a:ext cx="2362200" cy="244475"/>
          </a:xfrm>
        </p:spPr>
        <p:txBody>
          <a:bodyPr/>
          <a:lstStyle/>
          <a:p>
            <a:pPr>
              <a:defRPr/>
            </a:pPr>
            <a:fld id="{F2DF5F09-D78D-44DB-A338-E90D23C46220}" type="slidenum">
              <a:rPr lang="en-US" smtClean="0"/>
              <a:pPr>
                <a:defRPr/>
              </a:pPr>
              <a:t>1</a:t>
            </a:fld>
            <a:endParaRPr lang="en-US" dirty="0"/>
          </a:p>
        </p:txBody>
      </p:sp>
      <p:sp>
        <p:nvSpPr>
          <p:cNvPr id="4" name="TextBox 3">
            <a:extLst>
              <a:ext uri="{FF2B5EF4-FFF2-40B4-BE49-F238E27FC236}">
                <a16:creationId xmlns:a16="http://schemas.microsoft.com/office/drawing/2014/main" id="{417ABD54-A323-48AF-80C2-EDB91D92D4CA}"/>
              </a:ext>
            </a:extLst>
          </p:cNvPr>
          <p:cNvSpPr txBox="1"/>
          <p:nvPr/>
        </p:nvSpPr>
        <p:spPr>
          <a:xfrm>
            <a:off x="1066800" y="1905000"/>
            <a:ext cx="7696200" cy="523220"/>
          </a:xfrm>
          <a:prstGeom prst="rect">
            <a:avLst/>
          </a:prstGeom>
          <a:noFill/>
        </p:spPr>
        <p:txBody>
          <a:bodyPr wrap="square" rtlCol="0">
            <a:spAutoFit/>
          </a:bodyPr>
          <a:lstStyle/>
          <a:p>
            <a:r>
              <a:rPr lang="es-ES" sz="1400" i="1" dirty="0"/>
              <a:t>Creamos oportunidades de independencia para personas con discapacidad a través de la investigación, la educación y la consulta</a:t>
            </a:r>
            <a:r>
              <a:rPr lang="es-ES" sz="1400" dirty="0"/>
              <a:t>.</a:t>
            </a:r>
            <a:endParaRPr lang="en-US" sz="1400" dirty="0"/>
          </a:p>
        </p:txBody>
      </p:sp>
      <p:sp>
        <p:nvSpPr>
          <p:cNvPr id="5" name="TextBox 4">
            <a:extLst>
              <a:ext uri="{FF2B5EF4-FFF2-40B4-BE49-F238E27FC236}">
                <a16:creationId xmlns:a16="http://schemas.microsoft.com/office/drawing/2014/main" id="{8909229B-8D1C-474C-9CB4-AEEDE8265A5C}"/>
              </a:ext>
            </a:extLst>
          </p:cNvPr>
          <p:cNvSpPr txBox="1"/>
          <p:nvPr/>
        </p:nvSpPr>
        <p:spPr>
          <a:xfrm>
            <a:off x="685124" y="5846544"/>
            <a:ext cx="7772400" cy="646331"/>
          </a:xfrm>
          <a:prstGeom prst="rect">
            <a:avLst/>
          </a:prstGeom>
          <a:noFill/>
        </p:spPr>
        <p:txBody>
          <a:bodyPr wrap="square" rtlCol="0">
            <a:spAutoFit/>
          </a:bodyPr>
          <a:lstStyle/>
          <a:p>
            <a:pPr algn="ctr"/>
            <a:r>
              <a:rPr lang="es-ES" dirty="0">
                <a:solidFill>
                  <a:srgbClr val="002060"/>
                </a:solidFill>
                <a:latin typeface="+mj-lt"/>
              </a:rPr>
              <a:t>Utilización de Investigación de Vida Independiente</a:t>
            </a:r>
          </a:p>
          <a:p>
            <a:pPr algn="ctr"/>
            <a:r>
              <a:rPr lang="es-ES" dirty="0">
                <a:solidFill>
                  <a:srgbClr val="FF0000"/>
                </a:solidFill>
                <a:latin typeface="+mj-lt"/>
              </a:rPr>
              <a:t>www.ilru.org</a:t>
            </a:r>
            <a:endParaRPr lang="en-US" dirty="0">
              <a:solidFill>
                <a:srgbClr val="FF0000"/>
              </a:solidFill>
              <a:latin typeface="+mj-lt"/>
            </a:endParaRPr>
          </a:p>
        </p:txBody>
      </p:sp>
    </p:spTree>
    <p:extLst>
      <p:ext uri="{BB962C8B-B14F-4D97-AF65-F5344CB8AC3E}">
        <p14:creationId xmlns:p14="http://schemas.microsoft.com/office/powerpoint/2010/main" val="63933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4DBF7-1F77-60FD-C89F-CC70E1AA034C}"/>
              </a:ext>
            </a:extLst>
          </p:cNvPr>
          <p:cNvSpPr>
            <a:spLocks noGrp="1"/>
          </p:cNvSpPr>
          <p:nvPr>
            <p:ph type="title"/>
          </p:nvPr>
        </p:nvSpPr>
        <p:spPr/>
        <p:txBody>
          <a:bodyPr/>
          <a:lstStyle/>
          <a:p>
            <a:r>
              <a:rPr lang="en-US" sz="800" dirty="0">
                <a:solidFill>
                  <a:schemeClr val="bg1">
                    <a:lumMod val="95000"/>
                  </a:schemeClr>
                </a:solidFill>
              </a:rPr>
              <a:t>&gt;&gt;Slide  10</a:t>
            </a:r>
            <a:br>
              <a:rPr lang="en-US" sz="800" dirty="0">
                <a:solidFill>
                  <a:schemeClr val="bg1">
                    <a:lumMod val="95000"/>
                  </a:schemeClr>
                </a:solidFill>
              </a:rPr>
            </a:br>
            <a:r>
              <a:rPr lang="en-US" dirty="0"/>
              <a:t>Checklist as you are about to leave for visit/</a:t>
            </a:r>
            <a:r>
              <a:rPr lang="es-ES" sz="2000" i="1" dirty="0"/>
              <a:t>Lista de verificación cuando esté a punto de salir para la visita</a:t>
            </a:r>
            <a:r>
              <a:rPr lang="en-US" sz="2000" i="1" dirty="0"/>
              <a:t> </a:t>
            </a:r>
          </a:p>
        </p:txBody>
      </p:sp>
      <p:sp>
        <p:nvSpPr>
          <p:cNvPr id="2" name="Content Placeholder 1">
            <a:extLst>
              <a:ext uri="{FF2B5EF4-FFF2-40B4-BE49-F238E27FC236}">
                <a16:creationId xmlns:a16="http://schemas.microsoft.com/office/drawing/2014/main" id="{B09D6C84-30C1-CF52-169D-04C35C3698B0}"/>
              </a:ext>
            </a:extLst>
          </p:cNvPr>
          <p:cNvSpPr>
            <a:spLocks noGrp="1"/>
          </p:cNvSpPr>
          <p:nvPr>
            <p:ph idx="1"/>
          </p:nvPr>
        </p:nvSpPr>
        <p:spPr>
          <a:xfrm>
            <a:off x="0" y="1219200"/>
            <a:ext cx="9144000" cy="5638800"/>
          </a:xfrm>
        </p:spPr>
        <p:txBody>
          <a:bodyPr/>
          <a:lstStyle/>
          <a:p>
            <a:r>
              <a:rPr lang="en-US" sz="2200" dirty="0"/>
              <a:t>Is your home visit on your shared calendar? Or did you tell someone where you are going? It is best to have the visit address, phone number and client name./ </a:t>
            </a:r>
            <a:r>
              <a:rPr lang="es-ES" sz="1600" i="1" dirty="0"/>
              <a:t>¿Su visita domiciliaria esta en su calendario compartido? ¿O le dijiste a alguien a dónde vas? Lo mejor es tener la dirección de visita, el número de teléfono y el nombre del cliente.</a:t>
            </a:r>
            <a:endParaRPr lang="en-US" sz="1600" i="1" dirty="0"/>
          </a:p>
          <a:p>
            <a:r>
              <a:rPr lang="en-US" sz="2200" dirty="0"/>
              <a:t>Communicate how long the visit might be so a plan for a supervisor to check in can be made./</a:t>
            </a:r>
            <a:r>
              <a:rPr lang="es-ES" sz="1600" i="1" dirty="0"/>
              <a:t>Comunique cuánto durará la visita para que se pueda hacer un plan para que un supervisor se registre.</a:t>
            </a:r>
            <a:endParaRPr lang="en-US" sz="1600" i="1" dirty="0"/>
          </a:p>
          <a:p>
            <a:r>
              <a:rPr lang="en-US" sz="2200" dirty="0"/>
              <a:t>Is this the best time of day?  It is best to avoid after dark visits if possible./ </a:t>
            </a:r>
            <a:r>
              <a:rPr lang="es-ES" sz="1600" i="1" dirty="0"/>
              <a:t>¿Es este el mejor momento del día? Es mejor evitar las visitas nocturnas si es posible.</a:t>
            </a:r>
            <a:endParaRPr lang="en-US" sz="1600" i="1" dirty="0"/>
          </a:p>
          <a:p>
            <a:r>
              <a:rPr lang="en-US" sz="2200" dirty="0"/>
              <a:t>Bring paperwork but nothing extra such as a fancy bag or other PHI./</a:t>
            </a:r>
            <a:r>
              <a:rPr lang="es-ES" sz="1600" i="1" dirty="0"/>
              <a:t>Lleve la documentación, pero nada adicional, como una bolsa elegante u otra PHI.</a:t>
            </a:r>
            <a:endParaRPr lang="en-US" sz="2000" i="1" dirty="0"/>
          </a:p>
          <a:p>
            <a:r>
              <a:rPr lang="en-US" sz="2200" dirty="0"/>
              <a:t>Do you have pockets? Better than a bag for keys and phone – you don’t have to set anything down to shake hands or write./</a:t>
            </a:r>
            <a:r>
              <a:rPr lang="es-ES" sz="1600" i="1" dirty="0"/>
              <a:t>¿Tienes bolsillos? Mejor que una bolsa para las llaves y el teléfono: no tienes que dejar nada para dar la mano o escribir.</a:t>
            </a:r>
            <a:endParaRPr lang="en-US" sz="2000" i="1" dirty="0"/>
          </a:p>
        </p:txBody>
      </p:sp>
      <p:sp>
        <p:nvSpPr>
          <p:cNvPr id="3" name="Slide Number Placeholder 2">
            <a:extLst>
              <a:ext uri="{FF2B5EF4-FFF2-40B4-BE49-F238E27FC236}">
                <a16:creationId xmlns:a16="http://schemas.microsoft.com/office/drawing/2014/main" id="{F3FCC61F-6438-48C4-13DD-BDC21AAFC59A}"/>
              </a:ext>
            </a:extLst>
          </p:cNvPr>
          <p:cNvSpPr>
            <a:spLocks noGrp="1"/>
          </p:cNvSpPr>
          <p:nvPr>
            <p:ph type="sldNum" sz="quarter" idx="10"/>
          </p:nvPr>
        </p:nvSpPr>
        <p:spPr/>
        <p:txBody>
          <a:bodyPr/>
          <a:lstStyle/>
          <a:p>
            <a:pPr>
              <a:defRPr/>
            </a:pPr>
            <a:fld id="{F2DF5F09-D78D-44DB-A338-E90D23C46220}" type="slidenum">
              <a:rPr lang="en-US" smtClean="0"/>
              <a:pPr>
                <a:defRPr/>
              </a:pPr>
              <a:t>10</a:t>
            </a:fld>
            <a:endParaRPr lang="en-US" dirty="0"/>
          </a:p>
        </p:txBody>
      </p:sp>
    </p:spTree>
    <p:extLst>
      <p:ext uri="{BB962C8B-B14F-4D97-AF65-F5344CB8AC3E}">
        <p14:creationId xmlns:p14="http://schemas.microsoft.com/office/powerpoint/2010/main" val="311549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302F1-8A0E-B3A3-E95A-71F2B7FDAA04}"/>
              </a:ext>
            </a:extLst>
          </p:cNvPr>
          <p:cNvSpPr>
            <a:spLocks noGrp="1"/>
          </p:cNvSpPr>
          <p:nvPr>
            <p:ph type="title"/>
          </p:nvPr>
        </p:nvSpPr>
        <p:spPr/>
        <p:txBody>
          <a:bodyPr/>
          <a:lstStyle/>
          <a:p>
            <a:r>
              <a:rPr lang="en-US" sz="800" dirty="0">
                <a:solidFill>
                  <a:schemeClr val="bg1">
                    <a:lumMod val="95000"/>
                  </a:schemeClr>
                </a:solidFill>
              </a:rPr>
              <a:t>&gt;&gt;Slide  11</a:t>
            </a:r>
            <a:br>
              <a:rPr lang="en-US" sz="800" dirty="0">
                <a:solidFill>
                  <a:schemeClr val="bg1">
                    <a:lumMod val="95000"/>
                  </a:schemeClr>
                </a:solidFill>
              </a:rPr>
            </a:br>
            <a:r>
              <a:rPr lang="en-US" dirty="0"/>
              <a:t>What to wear/</a:t>
            </a:r>
            <a:r>
              <a:rPr lang="en-US" sz="2400" i="1" dirty="0" err="1"/>
              <a:t>Qué</a:t>
            </a:r>
            <a:r>
              <a:rPr lang="en-US" sz="2400" i="1" dirty="0"/>
              <a:t> </a:t>
            </a:r>
            <a:r>
              <a:rPr lang="en-US" sz="2400" i="1" dirty="0" err="1"/>
              <a:t>ponerse</a:t>
            </a:r>
            <a:endParaRPr lang="en-US" sz="2400" i="1" dirty="0"/>
          </a:p>
        </p:txBody>
      </p:sp>
      <p:sp>
        <p:nvSpPr>
          <p:cNvPr id="2" name="Content Placeholder 1">
            <a:extLst>
              <a:ext uri="{FF2B5EF4-FFF2-40B4-BE49-F238E27FC236}">
                <a16:creationId xmlns:a16="http://schemas.microsoft.com/office/drawing/2014/main" id="{D0D9D69D-55D1-BAE3-3F07-330D4D866FFF}"/>
              </a:ext>
            </a:extLst>
          </p:cNvPr>
          <p:cNvSpPr>
            <a:spLocks noGrp="1"/>
          </p:cNvSpPr>
          <p:nvPr>
            <p:ph idx="1"/>
          </p:nvPr>
        </p:nvSpPr>
        <p:spPr>
          <a:xfrm>
            <a:off x="304800" y="1066800"/>
            <a:ext cx="8610600" cy="5562600"/>
          </a:xfrm>
        </p:spPr>
        <p:txBody>
          <a:bodyPr/>
          <a:lstStyle/>
          <a:p>
            <a:r>
              <a:rPr lang="en-US" sz="2000" dirty="0"/>
              <a:t>For confidentiality and personal safety, consider not wearing your badge (Have badge in pocket if needed)/</a:t>
            </a:r>
            <a:r>
              <a:rPr lang="es-ES" sz="1600" i="1" dirty="0"/>
              <a:t>Por confidencialidad y seguridad personal, considere no usar su </a:t>
            </a:r>
            <a:r>
              <a:rPr lang="es-ES" sz="1600" i="1" dirty="0" err="1"/>
              <a:t>gafeta</a:t>
            </a:r>
            <a:r>
              <a:rPr lang="es-ES" sz="1600" i="1" dirty="0"/>
              <a:t> (tenga una </a:t>
            </a:r>
            <a:r>
              <a:rPr lang="es-ES" sz="1600" i="1" dirty="0" err="1"/>
              <a:t>gafeta</a:t>
            </a:r>
            <a:r>
              <a:rPr lang="es-ES" sz="1600" i="1" dirty="0"/>
              <a:t> en el bolsillo si es necesario)</a:t>
            </a:r>
            <a:endParaRPr lang="en-US" sz="1600" i="1" dirty="0"/>
          </a:p>
          <a:p>
            <a:r>
              <a:rPr lang="en-US" sz="2000" dirty="0"/>
              <a:t>Consider not having jewelry or things that can be grabbed./ </a:t>
            </a:r>
            <a:r>
              <a:rPr lang="es-ES" sz="1600" i="1" dirty="0"/>
              <a:t>Considere no tener joyas o cosas que se puedan agarrar.</a:t>
            </a:r>
            <a:endParaRPr lang="en-US" sz="1600" i="1" dirty="0"/>
          </a:p>
          <a:p>
            <a:r>
              <a:rPr lang="en-US" sz="2000" dirty="0"/>
              <a:t>No shirts with controversial messages unless they are pro-people with disabilities./ </a:t>
            </a:r>
            <a:r>
              <a:rPr lang="es-ES" sz="1600" i="1" dirty="0"/>
              <a:t>No se permiten camisetas con mensajes controvertidos a menos que sean a favor de las personas con discapacidad.</a:t>
            </a:r>
            <a:endParaRPr lang="en-US" sz="1600" i="1" dirty="0"/>
          </a:p>
          <a:p>
            <a:r>
              <a:rPr lang="en-US" sz="2000" dirty="0"/>
              <a:t>Consider what you are going to be doing at the visit</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t> for example, sitting on the floor with a client./  </a:t>
            </a:r>
            <a:r>
              <a:rPr lang="es-ES" sz="1600" i="1" dirty="0"/>
              <a:t>Considere lo que va a hacer en la visita, por ejemplo, sentarse en el suelo con el cliente.</a:t>
            </a:r>
            <a:endParaRPr lang="en-US" sz="1600" i="1" dirty="0"/>
          </a:p>
          <a:p>
            <a:r>
              <a:rPr lang="en-US" sz="2000" dirty="0"/>
              <a:t>Avoid strong smelling smells such as perfume or even scented laundry products</a:t>
            </a:r>
            <a:r>
              <a:rPr lang="en-US" sz="1800" dirty="0"/>
              <a:t>./ </a:t>
            </a:r>
            <a:r>
              <a:rPr lang="es-ES" sz="1600" i="1" dirty="0"/>
              <a:t>Evite los olores fuertes como el perfume o incluso los productos de lavandería perfumados.</a:t>
            </a:r>
            <a:endParaRPr lang="en-US" sz="1600" i="1" dirty="0"/>
          </a:p>
          <a:p>
            <a:r>
              <a:rPr lang="en-US" sz="2000" dirty="0"/>
              <a:t>Consider how to respect the culture of the house while following agency policy./ </a:t>
            </a:r>
            <a:r>
              <a:rPr lang="es-ES" sz="1600" i="1" dirty="0"/>
              <a:t>Considere cómo respetar la cultura de la casa mientras sigue la política de la agencia.</a:t>
            </a:r>
            <a:endParaRPr lang="en-US" sz="1600" i="1" dirty="0"/>
          </a:p>
        </p:txBody>
      </p:sp>
      <p:sp>
        <p:nvSpPr>
          <p:cNvPr id="3" name="Slide Number Placeholder 2">
            <a:extLst>
              <a:ext uri="{FF2B5EF4-FFF2-40B4-BE49-F238E27FC236}">
                <a16:creationId xmlns:a16="http://schemas.microsoft.com/office/drawing/2014/main" id="{FDA450BD-D1E0-B390-C71F-039CEBE8233E}"/>
              </a:ext>
            </a:extLst>
          </p:cNvPr>
          <p:cNvSpPr>
            <a:spLocks noGrp="1"/>
          </p:cNvSpPr>
          <p:nvPr>
            <p:ph type="sldNum" sz="quarter" idx="10"/>
          </p:nvPr>
        </p:nvSpPr>
        <p:spPr/>
        <p:txBody>
          <a:bodyPr/>
          <a:lstStyle/>
          <a:p>
            <a:pPr>
              <a:defRPr/>
            </a:pPr>
            <a:fld id="{F2DF5F09-D78D-44DB-A338-E90D23C46220}" type="slidenum">
              <a:rPr lang="en-US" smtClean="0"/>
              <a:pPr>
                <a:defRPr/>
              </a:pPr>
              <a:t>11</a:t>
            </a:fld>
            <a:endParaRPr lang="en-US" dirty="0"/>
          </a:p>
        </p:txBody>
      </p:sp>
    </p:spTree>
    <p:extLst>
      <p:ext uri="{BB962C8B-B14F-4D97-AF65-F5344CB8AC3E}">
        <p14:creationId xmlns:p14="http://schemas.microsoft.com/office/powerpoint/2010/main" val="241139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DE7DCD-BBE7-D714-B9EE-8C0B913891E5}"/>
              </a:ext>
            </a:extLst>
          </p:cNvPr>
          <p:cNvSpPr>
            <a:spLocks noGrp="1"/>
          </p:cNvSpPr>
          <p:nvPr>
            <p:ph type="title"/>
          </p:nvPr>
        </p:nvSpPr>
        <p:spPr/>
        <p:txBody>
          <a:bodyPr/>
          <a:lstStyle/>
          <a:p>
            <a:r>
              <a:rPr lang="en-US" sz="800" dirty="0">
                <a:solidFill>
                  <a:schemeClr val="bg1">
                    <a:lumMod val="95000"/>
                  </a:schemeClr>
                </a:solidFill>
              </a:rPr>
              <a:t>&gt;&gt;Slide  12 </a:t>
            </a:r>
            <a:br>
              <a:rPr lang="en-US" sz="800" dirty="0">
                <a:solidFill>
                  <a:schemeClr val="bg1">
                    <a:lumMod val="95000"/>
                  </a:schemeClr>
                </a:solidFill>
              </a:rPr>
            </a:br>
            <a:r>
              <a:rPr lang="en-US" dirty="0"/>
              <a:t>Cultural considerations/ </a:t>
            </a:r>
            <a:r>
              <a:rPr lang="en-US" sz="2000" i="1" dirty="0" err="1"/>
              <a:t>Consideraciones</a:t>
            </a:r>
            <a:r>
              <a:rPr lang="en-US" sz="2000" i="1" dirty="0"/>
              <a:t> </a:t>
            </a:r>
            <a:r>
              <a:rPr lang="en-US" sz="2000" i="1" dirty="0" err="1"/>
              <a:t>culturales</a:t>
            </a:r>
            <a:r>
              <a:rPr lang="en-US" sz="2400" i="1" dirty="0"/>
              <a:t>	</a:t>
            </a:r>
          </a:p>
        </p:txBody>
      </p:sp>
      <p:sp>
        <p:nvSpPr>
          <p:cNvPr id="2" name="Content Placeholder 1">
            <a:extLst>
              <a:ext uri="{FF2B5EF4-FFF2-40B4-BE49-F238E27FC236}">
                <a16:creationId xmlns:a16="http://schemas.microsoft.com/office/drawing/2014/main" id="{C0432D9C-3390-E50F-3710-7B6A596A3C94}"/>
              </a:ext>
            </a:extLst>
          </p:cNvPr>
          <p:cNvSpPr>
            <a:spLocks noGrp="1"/>
          </p:cNvSpPr>
          <p:nvPr>
            <p:ph idx="1"/>
          </p:nvPr>
        </p:nvSpPr>
        <p:spPr/>
        <p:txBody>
          <a:bodyPr/>
          <a:lstStyle/>
          <a:p>
            <a:r>
              <a:rPr lang="en-US" dirty="0"/>
              <a:t>When you are offered food or drink, you can say you can’t remove your mask if wearing one, or that you are not allowed by policy to take any food or drink./</a:t>
            </a:r>
            <a:r>
              <a:rPr lang="es-ES" sz="2000" i="1" dirty="0"/>
              <a:t>Cuando le ofrezcan comida o bebida, puede decir que no puede quitarse la máscara si la usa, o que la política no le permite comer ni beber.</a:t>
            </a:r>
            <a:endParaRPr lang="en-US" sz="2000" i="1" dirty="0"/>
          </a:p>
          <a:p>
            <a:endParaRPr lang="en-US" dirty="0"/>
          </a:p>
          <a:p>
            <a:r>
              <a:rPr lang="en-US" dirty="0"/>
              <a:t>When offered a gift./</a:t>
            </a:r>
            <a:r>
              <a:rPr lang="es-ES" sz="2000" i="1" dirty="0"/>
              <a:t>Cuando se le ofrece un regalo.</a:t>
            </a:r>
            <a:r>
              <a:rPr lang="en-US" sz="2000" i="1" dirty="0"/>
              <a:t> </a:t>
            </a:r>
          </a:p>
          <a:p>
            <a:endParaRPr lang="en-US" dirty="0"/>
          </a:p>
          <a:p>
            <a:r>
              <a:rPr lang="en-US" dirty="0"/>
              <a:t>Removing shoes (or covering with shoe covers.)/</a:t>
            </a:r>
            <a:r>
              <a:rPr lang="es-ES" sz="2000" i="1" dirty="0"/>
              <a:t>Quitarse los zapatos (o cubrirse con </a:t>
            </a:r>
            <a:r>
              <a:rPr lang="es-ES" sz="2000" i="1" dirty="0" err="1"/>
              <a:t>cubrezapatos</a:t>
            </a:r>
            <a:r>
              <a:rPr lang="es-ES" sz="2000" i="1" dirty="0"/>
              <a:t>).</a:t>
            </a:r>
            <a:endParaRPr lang="en-US" sz="2000" i="1" dirty="0"/>
          </a:p>
        </p:txBody>
      </p:sp>
      <p:sp>
        <p:nvSpPr>
          <p:cNvPr id="3" name="Slide Number Placeholder 2">
            <a:extLst>
              <a:ext uri="{FF2B5EF4-FFF2-40B4-BE49-F238E27FC236}">
                <a16:creationId xmlns:a16="http://schemas.microsoft.com/office/drawing/2014/main" id="{9C4F3C91-F325-03F0-21CF-DB83491E14AC}"/>
              </a:ext>
            </a:extLst>
          </p:cNvPr>
          <p:cNvSpPr>
            <a:spLocks noGrp="1"/>
          </p:cNvSpPr>
          <p:nvPr>
            <p:ph type="sldNum" sz="quarter" idx="10"/>
          </p:nvPr>
        </p:nvSpPr>
        <p:spPr/>
        <p:txBody>
          <a:bodyPr/>
          <a:lstStyle/>
          <a:p>
            <a:pPr>
              <a:defRPr/>
            </a:pPr>
            <a:fld id="{F2DF5F09-D78D-44DB-A338-E90D23C46220}" type="slidenum">
              <a:rPr lang="en-US" smtClean="0"/>
              <a:pPr>
                <a:defRPr/>
              </a:pPr>
              <a:t>12</a:t>
            </a:fld>
            <a:endParaRPr lang="en-US" dirty="0"/>
          </a:p>
        </p:txBody>
      </p:sp>
    </p:spTree>
    <p:extLst>
      <p:ext uri="{BB962C8B-B14F-4D97-AF65-F5344CB8AC3E}">
        <p14:creationId xmlns:p14="http://schemas.microsoft.com/office/powerpoint/2010/main" val="151911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6C7AA-B015-5598-5827-41E84BE164B2}"/>
              </a:ext>
            </a:extLst>
          </p:cNvPr>
          <p:cNvSpPr>
            <a:spLocks noGrp="1"/>
          </p:cNvSpPr>
          <p:nvPr>
            <p:ph type="title"/>
          </p:nvPr>
        </p:nvSpPr>
        <p:spPr>
          <a:xfrm>
            <a:off x="457200" y="213519"/>
            <a:ext cx="7696200" cy="792162"/>
          </a:xfrm>
        </p:spPr>
        <p:txBody>
          <a:bodyPr/>
          <a:lstStyle/>
          <a:p>
            <a:r>
              <a:rPr lang="en-US" sz="800" dirty="0">
                <a:solidFill>
                  <a:schemeClr val="bg1">
                    <a:lumMod val="95000"/>
                  </a:schemeClr>
                </a:solidFill>
              </a:rPr>
              <a:t>&gt;&gt;Slide  13 </a:t>
            </a:r>
            <a:br>
              <a:rPr lang="en-US" sz="800" dirty="0">
                <a:solidFill>
                  <a:schemeClr val="bg1">
                    <a:lumMod val="95000"/>
                  </a:schemeClr>
                </a:solidFill>
              </a:rPr>
            </a:br>
            <a:r>
              <a:rPr lang="en-US" dirty="0"/>
              <a:t>As you approach the home/</a:t>
            </a:r>
            <a:r>
              <a:rPr lang="en-US" sz="2000" i="1" dirty="0"/>
              <a:t>Al </a:t>
            </a:r>
            <a:r>
              <a:rPr lang="en-US" sz="2000" i="1" dirty="0" err="1"/>
              <a:t>acercarse</a:t>
            </a:r>
            <a:r>
              <a:rPr lang="en-US" sz="2000" i="1" dirty="0"/>
              <a:t> a la casa</a:t>
            </a:r>
          </a:p>
        </p:txBody>
      </p:sp>
      <p:sp>
        <p:nvSpPr>
          <p:cNvPr id="2" name="Content Placeholder 1">
            <a:extLst>
              <a:ext uri="{FF2B5EF4-FFF2-40B4-BE49-F238E27FC236}">
                <a16:creationId xmlns:a16="http://schemas.microsoft.com/office/drawing/2014/main" id="{43C9FE47-8E5C-CE04-9D86-E636A1E256CF}"/>
              </a:ext>
            </a:extLst>
          </p:cNvPr>
          <p:cNvSpPr>
            <a:spLocks noGrp="1"/>
          </p:cNvSpPr>
          <p:nvPr>
            <p:ph idx="1"/>
          </p:nvPr>
        </p:nvSpPr>
        <p:spPr>
          <a:xfrm>
            <a:off x="304800" y="1219200"/>
            <a:ext cx="8610600" cy="5638800"/>
          </a:xfrm>
        </p:spPr>
        <p:txBody>
          <a:bodyPr/>
          <a:lstStyle/>
          <a:p>
            <a:r>
              <a:rPr lang="en-US" sz="2200" dirty="0"/>
              <a:t>Check for utility box for power to see how many apartments may be in a building/ </a:t>
            </a:r>
            <a:r>
              <a:rPr lang="es-ES" sz="1800" i="1" dirty="0"/>
              <a:t>Verifique la caja de servicios públicos para ver cuántos apartamentos puede haber en un edificio.</a:t>
            </a:r>
            <a:endParaRPr lang="en-US" sz="1800" i="1" dirty="0"/>
          </a:p>
          <a:p>
            <a:r>
              <a:rPr lang="en-US" sz="2200" dirty="0"/>
              <a:t>If the neighborhood is known to you, is it different than normal? For example, normally busy and now very quiet or the opposite/</a:t>
            </a:r>
            <a:r>
              <a:rPr lang="en-US" sz="2200" i="1" dirty="0"/>
              <a:t> </a:t>
            </a:r>
            <a:r>
              <a:rPr lang="es-ES" sz="1800" i="1" dirty="0"/>
              <a:t>Si el barrio le es conocido, ¿es diferente de lo normal? Por ejemplo, normalmente ocupado y ahora muy tranquilo o al contrario.</a:t>
            </a:r>
            <a:endParaRPr lang="en-US" sz="1800" i="1" dirty="0"/>
          </a:p>
          <a:p>
            <a:r>
              <a:rPr lang="en-US" sz="2200" dirty="0"/>
              <a:t>If possible, park with the driver's side door away from the house./  </a:t>
            </a:r>
            <a:r>
              <a:rPr lang="es-ES" sz="1800" i="1" dirty="0"/>
              <a:t>Si es posible, estacione con la puerta del lado del conductor alejada de la casa</a:t>
            </a:r>
            <a:endParaRPr lang="en-US" sz="1800" i="1" dirty="0"/>
          </a:p>
          <a:p>
            <a:r>
              <a:rPr lang="en-US" sz="2200" dirty="0"/>
              <a:t>Scan the neighborhood for loose animals. Stay in car until dogs or other animals are secure</a:t>
            </a:r>
            <a:r>
              <a:rPr lang="en-US" sz="2200" i="1" dirty="0"/>
              <a:t>./ </a:t>
            </a:r>
            <a:r>
              <a:rPr lang="es-ES" sz="1800" i="1" dirty="0"/>
              <a:t>Escanee el vecindario en busca de animales sueltos. Permanezca en el automóvil hasta que los perros u otros animales estén seguros.</a:t>
            </a:r>
            <a:endParaRPr lang="en-US" sz="1800" i="1" dirty="0"/>
          </a:p>
          <a:p>
            <a:r>
              <a:rPr lang="en-US" sz="2200" dirty="0"/>
              <a:t>In winter, look at the entrance. Is it icy or snow covered?/</a:t>
            </a:r>
            <a:r>
              <a:rPr lang="en-US" sz="2200" i="1" dirty="0"/>
              <a:t> </a:t>
            </a:r>
            <a:r>
              <a:rPr lang="es-ES" sz="1800" i="1" dirty="0"/>
              <a:t>En invierno, mira la entrada. ¿Está helado o cubierto de nieve?</a:t>
            </a:r>
            <a:endParaRPr lang="en-US" sz="1800" i="1" dirty="0"/>
          </a:p>
        </p:txBody>
      </p:sp>
      <p:sp>
        <p:nvSpPr>
          <p:cNvPr id="3" name="Slide Number Placeholder 2">
            <a:extLst>
              <a:ext uri="{FF2B5EF4-FFF2-40B4-BE49-F238E27FC236}">
                <a16:creationId xmlns:a16="http://schemas.microsoft.com/office/drawing/2014/main" id="{860EF616-C0FA-6839-0C0A-20DC2D6272EE}"/>
              </a:ext>
            </a:extLst>
          </p:cNvPr>
          <p:cNvSpPr>
            <a:spLocks noGrp="1"/>
          </p:cNvSpPr>
          <p:nvPr>
            <p:ph type="sldNum" sz="quarter" idx="10"/>
          </p:nvPr>
        </p:nvSpPr>
        <p:spPr/>
        <p:txBody>
          <a:bodyPr/>
          <a:lstStyle/>
          <a:p>
            <a:pPr>
              <a:defRPr/>
            </a:pPr>
            <a:fld id="{F2DF5F09-D78D-44DB-A338-E90D23C46220}" type="slidenum">
              <a:rPr lang="en-US" smtClean="0"/>
              <a:pPr>
                <a:defRPr/>
              </a:pPr>
              <a:t>13</a:t>
            </a:fld>
            <a:endParaRPr lang="en-US" dirty="0"/>
          </a:p>
        </p:txBody>
      </p:sp>
    </p:spTree>
    <p:extLst>
      <p:ext uri="{BB962C8B-B14F-4D97-AF65-F5344CB8AC3E}">
        <p14:creationId xmlns:p14="http://schemas.microsoft.com/office/powerpoint/2010/main" val="275089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476A-D723-366B-A864-53DDC9D233F4}"/>
              </a:ext>
            </a:extLst>
          </p:cNvPr>
          <p:cNvSpPr>
            <a:spLocks noGrp="1"/>
          </p:cNvSpPr>
          <p:nvPr>
            <p:ph type="title"/>
          </p:nvPr>
        </p:nvSpPr>
        <p:spPr/>
        <p:txBody>
          <a:bodyPr/>
          <a:lstStyle/>
          <a:p>
            <a:r>
              <a:rPr lang="en-US" sz="800" dirty="0">
                <a:solidFill>
                  <a:schemeClr val="bg1">
                    <a:lumMod val="95000"/>
                  </a:schemeClr>
                </a:solidFill>
              </a:rPr>
              <a:t>&gt;&gt;Slide  14 </a:t>
            </a:r>
            <a:br>
              <a:rPr lang="en-US" sz="800" dirty="0">
                <a:solidFill>
                  <a:schemeClr val="bg1">
                    <a:lumMod val="95000"/>
                  </a:schemeClr>
                </a:solidFill>
              </a:rPr>
            </a:br>
            <a:r>
              <a:rPr lang="en-US" dirty="0"/>
              <a:t>Examples of individual or apartment power boxes/ </a:t>
            </a:r>
            <a:r>
              <a:rPr lang="en-US" sz="2400" i="1" dirty="0" err="1"/>
              <a:t>Ejemplos</a:t>
            </a:r>
            <a:r>
              <a:rPr lang="en-US" sz="2400" i="1" dirty="0"/>
              <a:t> de </a:t>
            </a:r>
            <a:r>
              <a:rPr lang="en-US" sz="2400" i="1" dirty="0" err="1"/>
              <a:t>cajas</a:t>
            </a:r>
            <a:r>
              <a:rPr lang="en-US" sz="2400" i="1" dirty="0"/>
              <a:t> </a:t>
            </a:r>
            <a:r>
              <a:rPr lang="en-US" sz="2400" i="1" dirty="0" err="1"/>
              <a:t>eléctricas</a:t>
            </a:r>
            <a:r>
              <a:rPr lang="en-US" sz="2400" i="1" dirty="0"/>
              <a:t> </a:t>
            </a:r>
            <a:r>
              <a:rPr lang="en-US" sz="2400" i="1" dirty="0" err="1"/>
              <a:t>individuales</a:t>
            </a:r>
            <a:r>
              <a:rPr lang="en-US" sz="2400" i="1" dirty="0"/>
              <a:t> o de </a:t>
            </a:r>
            <a:r>
              <a:rPr lang="en-US" sz="2400" i="1" dirty="0" err="1"/>
              <a:t>apartamento</a:t>
            </a:r>
            <a:endParaRPr lang="en-US" sz="2400" i="1" dirty="0"/>
          </a:p>
        </p:txBody>
      </p:sp>
      <p:pic>
        <p:nvPicPr>
          <p:cNvPr id="4" name="Content Placeholder 3" descr="Photo of individual electric power utility box">
            <a:extLst>
              <a:ext uri="{FF2B5EF4-FFF2-40B4-BE49-F238E27FC236}">
                <a16:creationId xmlns:a16="http://schemas.microsoft.com/office/drawing/2014/main" id="{04D900C0-BF36-1C88-D616-8E2989250F21}"/>
              </a:ext>
            </a:extLst>
          </p:cNvPr>
          <p:cNvPicPr>
            <a:picLocks noGrp="1" noChangeAspect="1"/>
          </p:cNvPicPr>
          <p:nvPr>
            <p:ph idx="1"/>
          </p:nvPr>
        </p:nvPicPr>
        <p:blipFill>
          <a:blip r:embed="rId2"/>
          <a:stretch>
            <a:fillRect/>
          </a:stretch>
        </p:blipFill>
        <p:spPr>
          <a:xfrm>
            <a:off x="710473" y="1752600"/>
            <a:ext cx="3694589" cy="2767376"/>
          </a:xfrm>
          <a:prstGeom prst="rect">
            <a:avLst/>
          </a:prstGeom>
        </p:spPr>
      </p:pic>
      <p:pic>
        <p:nvPicPr>
          <p:cNvPr id="5" name="Picture 4" descr="Photo of apartment power boxes">
            <a:extLst>
              <a:ext uri="{FF2B5EF4-FFF2-40B4-BE49-F238E27FC236}">
                <a16:creationId xmlns:a16="http://schemas.microsoft.com/office/drawing/2014/main" id="{35176864-BEAB-263C-C3CC-C648529AC21F}"/>
              </a:ext>
            </a:extLst>
          </p:cNvPr>
          <p:cNvPicPr>
            <a:picLocks noChangeAspect="1"/>
          </p:cNvPicPr>
          <p:nvPr/>
        </p:nvPicPr>
        <p:blipFill>
          <a:blip r:embed="rId3"/>
          <a:stretch>
            <a:fillRect/>
          </a:stretch>
        </p:blipFill>
        <p:spPr>
          <a:xfrm>
            <a:off x="4738939" y="2645293"/>
            <a:ext cx="4286250" cy="3386138"/>
          </a:xfrm>
          <a:prstGeom prst="rect">
            <a:avLst/>
          </a:prstGeom>
        </p:spPr>
      </p:pic>
      <p:sp>
        <p:nvSpPr>
          <p:cNvPr id="3" name="Slide Number Placeholder 2">
            <a:extLst>
              <a:ext uri="{FF2B5EF4-FFF2-40B4-BE49-F238E27FC236}">
                <a16:creationId xmlns:a16="http://schemas.microsoft.com/office/drawing/2014/main" id="{29AD41F2-B627-74D4-CDEB-10191D3007DE}"/>
              </a:ext>
            </a:extLst>
          </p:cNvPr>
          <p:cNvSpPr>
            <a:spLocks noGrp="1"/>
          </p:cNvSpPr>
          <p:nvPr>
            <p:ph type="sldNum" sz="quarter" idx="10"/>
          </p:nvPr>
        </p:nvSpPr>
        <p:spPr/>
        <p:txBody>
          <a:bodyPr/>
          <a:lstStyle/>
          <a:p>
            <a:pPr>
              <a:defRPr/>
            </a:pPr>
            <a:fld id="{F2DF5F09-D78D-44DB-A338-E90D23C46220}" type="slidenum">
              <a:rPr lang="en-US" smtClean="0"/>
              <a:pPr>
                <a:defRPr/>
              </a:pPr>
              <a:t>14</a:t>
            </a:fld>
            <a:endParaRPr lang="en-US" dirty="0"/>
          </a:p>
        </p:txBody>
      </p:sp>
    </p:spTree>
    <p:extLst>
      <p:ext uri="{BB962C8B-B14F-4D97-AF65-F5344CB8AC3E}">
        <p14:creationId xmlns:p14="http://schemas.microsoft.com/office/powerpoint/2010/main" val="211268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D1857-322B-6DFC-CAE0-41456E94BDB3}"/>
              </a:ext>
            </a:extLst>
          </p:cNvPr>
          <p:cNvSpPr>
            <a:spLocks noGrp="1"/>
          </p:cNvSpPr>
          <p:nvPr>
            <p:ph type="title"/>
          </p:nvPr>
        </p:nvSpPr>
        <p:spPr/>
        <p:txBody>
          <a:bodyPr/>
          <a:lstStyle/>
          <a:p>
            <a:r>
              <a:rPr lang="en-US" sz="800" dirty="0">
                <a:solidFill>
                  <a:schemeClr val="bg1">
                    <a:lumMod val="95000"/>
                  </a:schemeClr>
                </a:solidFill>
              </a:rPr>
              <a:t>&gt;&gt;Slide  15 </a:t>
            </a:r>
            <a:br>
              <a:rPr lang="en-US" sz="800" dirty="0">
                <a:solidFill>
                  <a:schemeClr val="bg1">
                    <a:lumMod val="95000"/>
                  </a:schemeClr>
                </a:solidFill>
              </a:rPr>
            </a:br>
            <a:r>
              <a:rPr lang="en-US" sz="2400" dirty="0"/>
              <a:t>Knocking on the door/</a:t>
            </a:r>
            <a:r>
              <a:rPr lang="en-US" sz="2000" i="1" dirty="0" err="1"/>
              <a:t>Tocando</a:t>
            </a:r>
            <a:r>
              <a:rPr lang="en-US" sz="2000" i="1" dirty="0"/>
              <a:t> la </a:t>
            </a:r>
            <a:r>
              <a:rPr lang="en-US" sz="2000" i="1" dirty="0" err="1"/>
              <a:t>puerta</a:t>
            </a:r>
            <a:endParaRPr lang="en-US" sz="2000" i="1" dirty="0"/>
          </a:p>
        </p:txBody>
      </p:sp>
      <p:sp>
        <p:nvSpPr>
          <p:cNvPr id="2" name="Content Placeholder 1">
            <a:extLst>
              <a:ext uri="{FF2B5EF4-FFF2-40B4-BE49-F238E27FC236}">
                <a16:creationId xmlns:a16="http://schemas.microsoft.com/office/drawing/2014/main" id="{C8376AD2-6B01-5451-C595-27A85A2E099C}"/>
              </a:ext>
            </a:extLst>
          </p:cNvPr>
          <p:cNvSpPr>
            <a:spLocks noGrp="1"/>
          </p:cNvSpPr>
          <p:nvPr>
            <p:ph idx="1"/>
          </p:nvPr>
        </p:nvSpPr>
        <p:spPr/>
        <p:txBody>
          <a:bodyPr/>
          <a:lstStyle/>
          <a:p>
            <a:r>
              <a:rPr lang="en-US" sz="1800" dirty="0"/>
              <a:t>If possible, knock on door then take a few steps back to be less intimidating.</a:t>
            </a:r>
          </a:p>
          <a:p>
            <a:pPr lvl="1"/>
            <a:r>
              <a:rPr lang="en-US" sz="1800" dirty="0"/>
              <a:t>Have one hand free, if possible, to knock but also to defend yourself.  </a:t>
            </a:r>
          </a:p>
          <a:p>
            <a:pPr lvl="1"/>
            <a:r>
              <a:rPr lang="en-US" sz="1800" dirty="0"/>
              <a:t>Turn sideways when waiting for door to open.  This makes you less intimidating and less body surface for anyone to hit.</a:t>
            </a:r>
          </a:p>
          <a:p>
            <a:r>
              <a:rPr lang="en-US" sz="1800" dirty="0"/>
              <a:t>Ring doorbell and also knock if no response. </a:t>
            </a:r>
          </a:p>
          <a:p>
            <a:r>
              <a:rPr lang="en-US" sz="1800" dirty="0"/>
              <a:t>Make sure that this is a good time and confirm what they want to cover.</a:t>
            </a:r>
          </a:p>
          <a:p>
            <a:r>
              <a:rPr lang="en-US" sz="1800" dirty="0"/>
              <a:t>Make a shared plan over where to meet. For example, living room vs kitchen, or outside vs. public place.  </a:t>
            </a:r>
          </a:p>
          <a:p>
            <a:endParaRPr lang="en-US" sz="1800" dirty="0"/>
          </a:p>
          <a:p>
            <a:r>
              <a:rPr lang="es-ES" sz="1800" i="1" dirty="0"/>
              <a:t>Si es posible, toque la puerta y luego retroceda unos pasos para ser menos intimidante.</a:t>
            </a:r>
          </a:p>
          <a:p>
            <a:pPr marL="0" indent="0" algn="ctr">
              <a:buNone/>
            </a:pPr>
            <a:r>
              <a:rPr lang="es-ES" sz="1800" i="1" dirty="0"/>
              <a:t>    -Ten una mano libre, si es posible, para tocar pero también para defenderte.</a:t>
            </a:r>
          </a:p>
          <a:p>
            <a:pPr marL="0" indent="0" algn="ctr">
              <a:buNone/>
            </a:pPr>
            <a:r>
              <a:rPr lang="es-ES" sz="1800" i="1" dirty="0"/>
              <a:t>   -Gire hacia un lado cuando espere que se abra la puerta. Esto lo hace menos intimidante y menos superficie corporal para que cualquiera pueda golpear.</a:t>
            </a:r>
          </a:p>
          <a:p>
            <a:r>
              <a:rPr lang="es-ES" sz="1800" i="1" dirty="0"/>
              <a:t>Toque el timbre y también toque la puerta si no hay respuesta.</a:t>
            </a:r>
          </a:p>
          <a:p>
            <a:r>
              <a:rPr lang="es-ES" sz="1800" i="1" dirty="0"/>
              <a:t>Asegúrese de que sea un buen momento y confirme lo que quieren cubrir.</a:t>
            </a:r>
          </a:p>
          <a:p>
            <a:r>
              <a:rPr lang="es-ES" sz="1800" i="1" dirty="0"/>
              <a:t>Haga un plan compartido sobre dónde reunirse. Por ejemplo, en la sala o la cocina, o afuera/lugar público.</a:t>
            </a:r>
            <a:endParaRPr lang="en-US" sz="1800" i="1" dirty="0"/>
          </a:p>
        </p:txBody>
      </p:sp>
      <p:sp>
        <p:nvSpPr>
          <p:cNvPr id="3" name="Slide Number Placeholder 2">
            <a:extLst>
              <a:ext uri="{FF2B5EF4-FFF2-40B4-BE49-F238E27FC236}">
                <a16:creationId xmlns:a16="http://schemas.microsoft.com/office/drawing/2014/main" id="{7709C393-4C1D-8A78-427A-9C88DF1D8E02}"/>
              </a:ext>
            </a:extLst>
          </p:cNvPr>
          <p:cNvSpPr>
            <a:spLocks noGrp="1"/>
          </p:cNvSpPr>
          <p:nvPr>
            <p:ph type="sldNum" sz="quarter" idx="10"/>
          </p:nvPr>
        </p:nvSpPr>
        <p:spPr/>
        <p:txBody>
          <a:bodyPr/>
          <a:lstStyle/>
          <a:p>
            <a:pPr>
              <a:defRPr/>
            </a:pPr>
            <a:fld id="{F2DF5F09-D78D-44DB-A338-E90D23C46220}" type="slidenum">
              <a:rPr lang="en-US" smtClean="0"/>
              <a:pPr>
                <a:defRPr/>
              </a:pPr>
              <a:t>15</a:t>
            </a:fld>
            <a:endParaRPr lang="en-US" dirty="0"/>
          </a:p>
        </p:txBody>
      </p:sp>
    </p:spTree>
    <p:extLst>
      <p:ext uri="{BB962C8B-B14F-4D97-AF65-F5344CB8AC3E}">
        <p14:creationId xmlns:p14="http://schemas.microsoft.com/office/powerpoint/2010/main" val="392324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A2B1-3E9D-8770-B450-D2A37F552F7E}"/>
              </a:ext>
            </a:extLst>
          </p:cNvPr>
          <p:cNvSpPr>
            <a:spLocks noGrp="1"/>
          </p:cNvSpPr>
          <p:nvPr>
            <p:ph type="title"/>
          </p:nvPr>
        </p:nvSpPr>
        <p:spPr/>
        <p:txBody>
          <a:bodyPr/>
          <a:lstStyle/>
          <a:p>
            <a:r>
              <a:rPr lang="en-US" sz="800" dirty="0">
                <a:solidFill>
                  <a:schemeClr val="bg1">
                    <a:lumMod val="95000"/>
                  </a:schemeClr>
                </a:solidFill>
              </a:rPr>
              <a:t>&gt;&gt;Slide  16 </a:t>
            </a:r>
            <a:br>
              <a:rPr lang="en-US" sz="800" dirty="0">
                <a:solidFill>
                  <a:schemeClr val="bg1">
                    <a:lumMod val="95000"/>
                  </a:schemeClr>
                </a:solidFill>
              </a:rPr>
            </a:br>
            <a:r>
              <a:rPr lang="en-US" dirty="0"/>
              <a:t>Video of home visiting/</a:t>
            </a:r>
            <a:r>
              <a:rPr lang="en-US" sz="2400" i="1" dirty="0"/>
              <a:t>Video de </a:t>
            </a:r>
            <a:r>
              <a:rPr lang="en-US" sz="2400" i="1" dirty="0" err="1"/>
              <a:t>visita</a:t>
            </a:r>
            <a:r>
              <a:rPr lang="en-US" sz="2400" i="1" dirty="0"/>
              <a:t> </a:t>
            </a:r>
            <a:r>
              <a:rPr lang="en-US" sz="2400" i="1" dirty="0" err="1"/>
              <a:t>domiciliaria</a:t>
            </a:r>
            <a:r>
              <a:rPr lang="en-US" sz="2400" i="1" dirty="0"/>
              <a:t>.</a:t>
            </a:r>
          </a:p>
        </p:txBody>
      </p:sp>
      <p:pic>
        <p:nvPicPr>
          <p:cNvPr id="4" name="Online Media 3" title="Home Visiting Safety: Staying Safe &amp; Aware on the Job">
            <a:hlinkClick r:id="" action="ppaction://media"/>
            <a:extLst>
              <a:ext uri="{FF2B5EF4-FFF2-40B4-BE49-F238E27FC236}">
                <a16:creationId xmlns:a16="http://schemas.microsoft.com/office/drawing/2014/main" id="{00B9BB12-F672-AE31-771B-3EB94DF043EF}"/>
              </a:ext>
            </a:extLst>
          </p:cNvPr>
          <p:cNvPicPr>
            <a:picLocks noRot="1" noChangeAspect="1"/>
          </p:cNvPicPr>
          <p:nvPr>
            <a:videoFile r:link="rId1"/>
          </p:nvPr>
        </p:nvPicPr>
        <p:blipFill>
          <a:blip r:embed="rId3"/>
          <a:stretch>
            <a:fillRect/>
          </a:stretch>
        </p:blipFill>
        <p:spPr>
          <a:xfrm>
            <a:off x="304800" y="1593908"/>
            <a:ext cx="8696024" cy="4913254"/>
          </a:xfrm>
          <a:prstGeom prst="rect">
            <a:avLst/>
          </a:prstGeom>
        </p:spPr>
      </p:pic>
      <p:sp>
        <p:nvSpPr>
          <p:cNvPr id="3" name="Slide Number Placeholder 2">
            <a:extLst>
              <a:ext uri="{FF2B5EF4-FFF2-40B4-BE49-F238E27FC236}">
                <a16:creationId xmlns:a16="http://schemas.microsoft.com/office/drawing/2014/main" id="{D86EA7C4-412A-4681-FE45-53B4BF43ABB8}"/>
              </a:ext>
            </a:extLst>
          </p:cNvPr>
          <p:cNvSpPr>
            <a:spLocks noGrp="1"/>
          </p:cNvSpPr>
          <p:nvPr>
            <p:ph type="sldNum" sz="quarter" idx="10"/>
          </p:nvPr>
        </p:nvSpPr>
        <p:spPr/>
        <p:txBody>
          <a:bodyPr/>
          <a:lstStyle/>
          <a:p>
            <a:pPr>
              <a:defRPr/>
            </a:pPr>
            <a:fld id="{F2DF5F09-D78D-44DB-A338-E90D23C46220}" type="slidenum">
              <a:rPr lang="en-US" smtClean="0"/>
              <a:pPr>
                <a:defRPr/>
              </a:pPr>
              <a:t>16</a:t>
            </a:fld>
            <a:endParaRPr lang="en-US" dirty="0"/>
          </a:p>
        </p:txBody>
      </p:sp>
    </p:spTree>
    <p:extLst>
      <p:ext uri="{BB962C8B-B14F-4D97-AF65-F5344CB8AC3E}">
        <p14:creationId xmlns:p14="http://schemas.microsoft.com/office/powerpoint/2010/main" val="4799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A1040-99A2-877F-D140-7BF42064C991}"/>
              </a:ext>
            </a:extLst>
          </p:cNvPr>
          <p:cNvSpPr>
            <a:spLocks noGrp="1"/>
          </p:cNvSpPr>
          <p:nvPr>
            <p:ph type="title"/>
          </p:nvPr>
        </p:nvSpPr>
        <p:spPr/>
        <p:txBody>
          <a:bodyPr/>
          <a:lstStyle/>
          <a:p>
            <a:r>
              <a:rPr lang="en-US" sz="800" dirty="0">
                <a:solidFill>
                  <a:schemeClr val="bg1">
                    <a:lumMod val="95000"/>
                  </a:schemeClr>
                </a:solidFill>
              </a:rPr>
              <a:t>&gt;&gt;Slide  17 </a:t>
            </a:r>
            <a:br>
              <a:rPr lang="en-US" sz="800" dirty="0">
                <a:solidFill>
                  <a:schemeClr val="bg1">
                    <a:lumMod val="95000"/>
                  </a:schemeClr>
                </a:solidFill>
              </a:rPr>
            </a:br>
            <a:r>
              <a:rPr lang="en-US" dirty="0"/>
              <a:t>In the home/</a:t>
            </a:r>
            <a:r>
              <a:rPr lang="en-US" sz="2400" i="1" dirty="0" err="1"/>
              <a:t>En</a:t>
            </a:r>
            <a:r>
              <a:rPr lang="en-US" sz="2400" i="1" dirty="0"/>
              <a:t> la casa</a:t>
            </a:r>
          </a:p>
        </p:txBody>
      </p:sp>
      <p:sp>
        <p:nvSpPr>
          <p:cNvPr id="2" name="Content Placeholder 1">
            <a:extLst>
              <a:ext uri="{FF2B5EF4-FFF2-40B4-BE49-F238E27FC236}">
                <a16:creationId xmlns:a16="http://schemas.microsoft.com/office/drawing/2014/main" id="{955A2371-1566-003A-1080-9EB20E26F77B}"/>
              </a:ext>
            </a:extLst>
          </p:cNvPr>
          <p:cNvSpPr>
            <a:spLocks noGrp="1"/>
          </p:cNvSpPr>
          <p:nvPr>
            <p:ph idx="1"/>
          </p:nvPr>
        </p:nvSpPr>
        <p:spPr/>
        <p:txBody>
          <a:bodyPr/>
          <a:lstStyle/>
          <a:p>
            <a:r>
              <a:rPr lang="en-US" sz="2000" dirty="0"/>
              <a:t>Be aware of exits, try not to sit with the exit behind you.  </a:t>
            </a:r>
          </a:p>
          <a:p>
            <a:r>
              <a:rPr lang="en-US" sz="2000" dirty="0"/>
              <a:t>Ask who is in the house?   </a:t>
            </a:r>
          </a:p>
          <a:p>
            <a:r>
              <a:rPr lang="en-US" sz="2000" dirty="0"/>
              <a:t>Be mindful of health hazards, such as boiling water, or weapons within easy reach. </a:t>
            </a:r>
          </a:p>
          <a:p>
            <a:r>
              <a:rPr lang="en-US" sz="2000" dirty="0"/>
              <a:t>If possible, sit on wooden or metal chairs (less bugs or animal fur.)</a:t>
            </a:r>
          </a:p>
          <a:p>
            <a:r>
              <a:rPr lang="en-US" sz="2000" dirty="0"/>
              <a:t>Be mindful of your intuition. If your gut says to leave, leave!</a:t>
            </a:r>
          </a:p>
          <a:p>
            <a:pPr marL="0" indent="0">
              <a:buNone/>
            </a:pPr>
            <a:endParaRPr lang="en-US" sz="2000" i="1" dirty="0"/>
          </a:p>
          <a:p>
            <a:r>
              <a:rPr lang="es-ES" sz="2000" i="1" dirty="0"/>
              <a:t>Tenga cuidado con las salidas, trate de no sentarse con la salida detrás de usted.</a:t>
            </a:r>
          </a:p>
          <a:p>
            <a:r>
              <a:rPr lang="es-ES" sz="2000" i="1" dirty="0"/>
              <a:t>Preguntar quién está en la casa?</a:t>
            </a:r>
          </a:p>
          <a:p>
            <a:r>
              <a:rPr lang="es-ES" sz="2000" i="1" dirty="0"/>
              <a:t>Tenga en cuenta los peligros para la salud, como el agua hirviendo o las armas al alcance de la mano.</a:t>
            </a:r>
          </a:p>
          <a:p>
            <a:r>
              <a:rPr lang="es-ES" sz="2000" i="1" dirty="0"/>
              <a:t>Si es posible, siéntese en sillas de madera o metal (menos bichos o pieles de animales).</a:t>
            </a:r>
          </a:p>
          <a:p>
            <a:r>
              <a:rPr lang="es-ES" sz="2000" i="1" dirty="0"/>
              <a:t>Sea consciente de su intuición. Si tu instinto dice que te vayas, ¡vete!</a:t>
            </a:r>
            <a:endParaRPr lang="en-US" sz="2000" i="1" dirty="0"/>
          </a:p>
        </p:txBody>
      </p:sp>
      <p:sp>
        <p:nvSpPr>
          <p:cNvPr id="3" name="Slide Number Placeholder 2">
            <a:extLst>
              <a:ext uri="{FF2B5EF4-FFF2-40B4-BE49-F238E27FC236}">
                <a16:creationId xmlns:a16="http://schemas.microsoft.com/office/drawing/2014/main" id="{5C0A949A-A1CD-889C-AF95-55333520CF46}"/>
              </a:ext>
            </a:extLst>
          </p:cNvPr>
          <p:cNvSpPr>
            <a:spLocks noGrp="1"/>
          </p:cNvSpPr>
          <p:nvPr>
            <p:ph type="sldNum" sz="quarter" idx="10"/>
          </p:nvPr>
        </p:nvSpPr>
        <p:spPr/>
        <p:txBody>
          <a:bodyPr/>
          <a:lstStyle/>
          <a:p>
            <a:pPr>
              <a:defRPr/>
            </a:pPr>
            <a:fld id="{F2DF5F09-D78D-44DB-A338-E90D23C46220}" type="slidenum">
              <a:rPr lang="en-US" smtClean="0"/>
              <a:pPr>
                <a:defRPr/>
              </a:pPr>
              <a:t>17</a:t>
            </a:fld>
            <a:endParaRPr lang="en-US" dirty="0"/>
          </a:p>
        </p:txBody>
      </p:sp>
    </p:spTree>
    <p:extLst>
      <p:ext uri="{BB962C8B-B14F-4D97-AF65-F5344CB8AC3E}">
        <p14:creationId xmlns:p14="http://schemas.microsoft.com/office/powerpoint/2010/main" val="264395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696953-44BD-BC94-A70B-D3ED29DE466F}"/>
              </a:ext>
            </a:extLst>
          </p:cNvPr>
          <p:cNvSpPr>
            <a:spLocks noGrp="1"/>
          </p:cNvSpPr>
          <p:nvPr>
            <p:ph type="title"/>
          </p:nvPr>
        </p:nvSpPr>
        <p:spPr/>
        <p:txBody>
          <a:bodyPr/>
          <a:lstStyle/>
          <a:p>
            <a:r>
              <a:rPr lang="en-US" sz="800" dirty="0">
                <a:solidFill>
                  <a:schemeClr val="bg1">
                    <a:lumMod val="95000"/>
                  </a:schemeClr>
                </a:solidFill>
              </a:rPr>
              <a:t>&gt;&gt;Slide  18 </a:t>
            </a:r>
            <a:br>
              <a:rPr lang="en-US" sz="800" dirty="0">
                <a:solidFill>
                  <a:schemeClr val="bg1">
                    <a:lumMod val="95000"/>
                  </a:schemeClr>
                </a:solidFill>
              </a:rPr>
            </a:br>
            <a:r>
              <a:rPr lang="en-US" dirty="0"/>
              <a:t>Visit expectation</a:t>
            </a:r>
          </a:p>
        </p:txBody>
      </p:sp>
      <p:sp>
        <p:nvSpPr>
          <p:cNvPr id="2" name="Content Placeholder 1">
            <a:extLst>
              <a:ext uri="{FF2B5EF4-FFF2-40B4-BE49-F238E27FC236}">
                <a16:creationId xmlns:a16="http://schemas.microsoft.com/office/drawing/2014/main" id="{4563E8C8-F16A-32E5-A88E-5583B1EC14D5}"/>
              </a:ext>
            </a:extLst>
          </p:cNvPr>
          <p:cNvSpPr>
            <a:spLocks noGrp="1"/>
          </p:cNvSpPr>
          <p:nvPr>
            <p:ph idx="1"/>
          </p:nvPr>
        </p:nvSpPr>
        <p:spPr/>
        <p:txBody>
          <a:bodyPr/>
          <a:lstStyle/>
          <a:p>
            <a:r>
              <a:rPr lang="en-US" dirty="0"/>
              <a:t>Make a shared vision with the individual, family and worker over what the goals are for the visit and what needs to be accomplished. This reduces anxiety and tension. </a:t>
            </a:r>
          </a:p>
          <a:p>
            <a:r>
              <a:rPr lang="en-US" dirty="0"/>
              <a:t>Consider who else is home, if there are children or others who won’t be in the conversation but may need a distraction. Consider bringing something for them such as a small toy or coloring pages.</a:t>
            </a:r>
          </a:p>
        </p:txBody>
      </p:sp>
      <p:sp>
        <p:nvSpPr>
          <p:cNvPr id="3" name="Slide Number Placeholder 2">
            <a:extLst>
              <a:ext uri="{FF2B5EF4-FFF2-40B4-BE49-F238E27FC236}">
                <a16:creationId xmlns:a16="http://schemas.microsoft.com/office/drawing/2014/main" id="{EBF23F94-63E1-C777-EAE2-B2CF477CB42A}"/>
              </a:ext>
            </a:extLst>
          </p:cNvPr>
          <p:cNvSpPr>
            <a:spLocks noGrp="1"/>
          </p:cNvSpPr>
          <p:nvPr>
            <p:ph type="sldNum" sz="quarter" idx="10"/>
          </p:nvPr>
        </p:nvSpPr>
        <p:spPr/>
        <p:txBody>
          <a:bodyPr/>
          <a:lstStyle/>
          <a:p>
            <a:pPr>
              <a:defRPr/>
            </a:pPr>
            <a:fld id="{F2DF5F09-D78D-44DB-A338-E90D23C46220}" type="slidenum">
              <a:rPr lang="en-US" smtClean="0"/>
              <a:pPr>
                <a:defRPr/>
              </a:pPr>
              <a:t>18</a:t>
            </a:fld>
            <a:endParaRPr lang="en-US" dirty="0"/>
          </a:p>
        </p:txBody>
      </p:sp>
    </p:spTree>
    <p:extLst>
      <p:ext uri="{BB962C8B-B14F-4D97-AF65-F5344CB8AC3E}">
        <p14:creationId xmlns:p14="http://schemas.microsoft.com/office/powerpoint/2010/main" val="80431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DD50AE-6849-1878-338D-51D59814B4B9}"/>
              </a:ext>
            </a:extLst>
          </p:cNvPr>
          <p:cNvSpPr>
            <a:spLocks noGrp="1"/>
          </p:cNvSpPr>
          <p:nvPr>
            <p:ph type="title"/>
          </p:nvPr>
        </p:nvSpPr>
        <p:spPr/>
        <p:txBody>
          <a:bodyPr/>
          <a:lstStyle/>
          <a:p>
            <a:r>
              <a:rPr lang="en-US" sz="800" dirty="0">
                <a:solidFill>
                  <a:schemeClr val="bg1">
                    <a:lumMod val="95000"/>
                  </a:schemeClr>
                </a:solidFill>
              </a:rPr>
              <a:t>&gt;&gt;Slide  19 </a:t>
            </a:r>
            <a:br>
              <a:rPr lang="en-US" sz="800" dirty="0">
                <a:solidFill>
                  <a:schemeClr val="bg1">
                    <a:lumMod val="95000"/>
                  </a:schemeClr>
                </a:solidFill>
              </a:rPr>
            </a:br>
            <a:r>
              <a:rPr lang="en-US" dirty="0"/>
              <a:t>If things go sideways/</a:t>
            </a:r>
            <a:r>
              <a:rPr lang="es-ES" sz="2400" i="1" dirty="0"/>
              <a:t>Si las cosas no están </a:t>
            </a:r>
            <a:r>
              <a:rPr lang="es-ES" sz="2400" i="1" dirty="0" err="1"/>
              <a:t>llendo</a:t>
            </a:r>
            <a:r>
              <a:rPr lang="es-ES" sz="2400" i="1" dirty="0"/>
              <a:t> bien</a:t>
            </a:r>
            <a:endParaRPr lang="en-US" sz="2400" i="1" dirty="0"/>
          </a:p>
        </p:txBody>
      </p:sp>
      <p:sp>
        <p:nvSpPr>
          <p:cNvPr id="2" name="Content Placeholder 1">
            <a:extLst>
              <a:ext uri="{FF2B5EF4-FFF2-40B4-BE49-F238E27FC236}">
                <a16:creationId xmlns:a16="http://schemas.microsoft.com/office/drawing/2014/main" id="{2C141948-F1F0-B79F-FC7B-D3D75791B222}"/>
              </a:ext>
            </a:extLst>
          </p:cNvPr>
          <p:cNvSpPr>
            <a:spLocks noGrp="1"/>
          </p:cNvSpPr>
          <p:nvPr>
            <p:ph idx="1"/>
          </p:nvPr>
        </p:nvSpPr>
        <p:spPr>
          <a:xfrm>
            <a:off x="304800" y="1143000"/>
            <a:ext cx="8610600" cy="5029200"/>
          </a:xfrm>
        </p:spPr>
        <p:txBody>
          <a:bodyPr/>
          <a:lstStyle/>
          <a:p>
            <a:r>
              <a:rPr lang="en-US" sz="1600" dirty="0"/>
              <a:t>Stay calm. If you need to leave, then make an excuse and leave. If you can’t leave, call 911 and get to a safe space.  </a:t>
            </a:r>
          </a:p>
          <a:p>
            <a:r>
              <a:rPr lang="en-US" sz="1600" dirty="0"/>
              <a:t>If you get asked to leave, do so gracefully and ask if you can follow up in a few days.  </a:t>
            </a:r>
          </a:p>
          <a:p>
            <a:r>
              <a:rPr lang="en-US" sz="1600" dirty="0"/>
              <a:t>Make a plan to debrief after a stressful consumer encounter, with a supervisor or co-worker. </a:t>
            </a:r>
          </a:p>
          <a:p>
            <a:r>
              <a:rPr lang="en-US" sz="1600" dirty="0"/>
              <a:t>Have calming exercises ready to go. Consider saving the crisis text line in your phone for either you or for you to call with your individual.  </a:t>
            </a:r>
          </a:p>
          <a:p>
            <a:r>
              <a:rPr lang="en-US" sz="1600" dirty="0"/>
              <a:t>Use your benefits for staff including Employee Assistance Program or support like “Healthiest You”.</a:t>
            </a:r>
          </a:p>
          <a:p>
            <a:endParaRPr lang="en-US" sz="1600" dirty="0"/>
          </a:p>
          <a:p>
            <a:r>
              <a:rPr lang="es-ES" sz="1600" i="1" dirty="0"/>
              <a:t>Mantén la calma. Si tienes que irte, invéntate una excusa y vete. Si no te puedes </a:t>
            </a:r>
            <a:r>
              <a:rPr lang="es-ES" sz="1600" i="1" dirty="0" err="1"/>
              <a:t>irs</a:t>
            </a:r>
            <a:r>
              <a:rPr lang="es-ES" sz="1600" i="1" dirty="0"/>
              <a:t>, llama al 911 y diríjase a un lugar seguro.</a:t>
            </a:r>
          </a:p>
          <a:p>
            <a:r>
              <a:rPr lang="es-ES" sz="1600" i="1" dirty="0"/>
              <a:t>Si le piden que se vaya, hágalo con gracia y pregunte si puedes hacer un seguimiento en unos días.</a:t>
            </a:r>
          </a:p>
          <a:p>
            <a:r>
              <a:rPr lang="es-ES" sz="1600" i="1" dirty="0"/>
              <a:t>Haga un plan para informar después de un encuentro estresante con un consumidor, con un supervisor o compañero de trabajo.</a:t>
            </a:r>
          </a:p>
          <a:p>
            <a:r>
              <a:rPr lang="es-ES" sz="1600" i="1" dirty="0"/>
              <a:t>Tenga ejercicios relajantes listos para comenzar. Considere guardar la línea de texto de crisis en su teléfono para usted o para que llame con su persona.</a:t>
            </a:r>
          </a:p>
          <a:p>
            <a:r>
              <a:rPr lang="es-ES" sz="1600" i="1" dirty="0"/>
              <a:t>Use sus beneficios para el personal, incluido el Programa de asistencia para empleados o apoyo como "Más saludable para usted".</a:t>
            </a:r>
            <a:endParaRPr lang="en-US" sz="1600" i="1" dirty="0"/>
          </a:p>
        </p:txBody>
      </p:sp>
      <p:sp>
        <p:nvSpPr>
          <p:cNvPr id="3" name="Slide Number Placeholder 2">
            <a:extLst>
              <a:ext uri="{FF2B5EF4-FFF2-40B4-BE49-F238E27FC236}">
                <a16:creationId xmlns:a16="http://schemas.microsoft.com/office/drawing/2014/main" id="{5646C277-E1A3-4CC0-98D5-A646F85FEDE1}"/>
              </a:ext>
            </a:extLst>
          </p:cNvPr>
          <p:cNvSpPr>
            <a:spLocks noGrp="1"/>
          </p:cNvSpPr>
          <p:nvPr>
            <p:ph type="sldNum" sz="quarter" idx="10"/>
          </p:nvPr>
        </p:nvSpPr>
        <p:spPr/>
        <p:txBody>
          <a:bodyPr/>
          <a:lstStyle/>
          <a:p>
            <a:pPr>
              <a:defRPr/>
            </a:pPr>
            <a:fld id="{F2DF5F09-D78D-44DB-A338-E90D23C46220}" type="slidenum">
              <a:rPr lang="en-US" smtClean="0"/>
              <a:pPr>
                <a:defRPr/>
              </a:pPr>
              <a:t>19</a:t>
            </a:fld>
            <a:endParaRPr lang="en-US" dirty="0"/>
          </a:p>
        </p:txBody>
      </p:sp>
    </p:spTree>
    <p:extLst>
      <p:ext uri="{BB962C8B-B14F-4D97-AF65-F5344CB8AC3E}">
        <p14:creationId xmlns:p14="http://schemas.microsoft.com/office/powerpoint/2010/main" val="185090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5029199"/>
          </a:xfrm>
        </p:spPr>
        <p:txBody>
          <a:bodyPr/>
          <a:lstStyle/>
          <a:p>
            <a:pPr algn="ctr"/>
            <a:r>
              <a:rPr lang="en-US" sz="600" b="1" dirty="0">
                <a:solidFill>
                  <a:schemeClr val="bg1">
                    <a:lumMod val="95000"/>
                  </a:schemeClr>
                </a:solidFill>
                <a:effectLst/>
                <a:ea typeface="+mj-ea"/>
                <a:cs typeface="+mj-cs"/>
              </a:rPr>
              <a:t>&gt;&gt;Slide 2</a:t>
            </a:r>
            <a:br>
              <a:rPr lang="en-US" sz="2800" b="1" dirty="0">
                <a:solidFill>
                  <a:schemeClr val="accent2"/>
                </a:solidFill>
                <a:effectLst/>
                <a:ea typeface="+mj-ea"/>
                <a:cs typeface="+mj-cs"/>
              </a:rPr>
            </a:br>
            <a:r>
              <a:rPr lang="en-US" dirty="0"/>
              <a:t>APRIL Conference 2022 </a:t>
            </a:r>
            <a:br>
              <a:rPr lang="en-US" dirty="0"/>
            </a:br>
            <a:r>
              <a:rPr lang="en-US" sz="2000" i="1" dirty="0" err="1"/>
              <a:t>Conferencia</a:t>
            </a:r>
            <a:r>
              <a:rPr lang="en-US" sz="2000" i="1" dirty="0"/>
              <a:t> de APRIL 2022</a:t>
            </a:r>
            <a:br>
              <a:rPr lang="en-US" dirty="0"/>
            </a:br>
            <a:br>
              <a:rPr lang="en-US" dirty="0"/>
            </a:br>
            <a:r>
              <a:rPr lang="en-US" sz="2400" dirty="0">
                <a:effectLst/>
              </a:rPr>
              <a:t>Managing the Changing Needs of Your Center’s Consumers and Staff while Navigating Negative</a:t>
            </a:r>
            <a:br>
              <a:rPr lang="en-US" sz="2400" dirty="0"/>
            </a:br>
            <a:r>
              <a:rPr lang="en-US" sz="2400" dirty="0">
                <a:effectLst/>
              </a:rPr>
              <a:t>Community Attitudes: </a:t>
            </a:r>
            <a:br>
              <a:rPr lang="en-US" sz="2400" dirty="0">
                <a:effectLst/>
              </a:rPr>
            </a:br>
            <a:r>
              <a:rPr lang="en-US" sz="2400" dirty="0">
                <a:effectLst/>
              </a:rPr>
              <a:t>Keeping Your Consumers and Staff Safe</a:t>
            </a:r>
            <a:br>
              <a:rPr lang="en-US" sz="2400" dirty="0">
                <a:effectLst/>
              </a:rPr>
            </a:br>
            <a:r>
              <a:rPr lang="es-ES" sz="1800" i="1" dirty="0"/>
              <a:t>Manejar las necesidades cambiantes de los consumidores y el personal de su centro mientras se abordan las actitudes negativas de la comunidad: mantener seguros a sus consumidores y al personal</a:t>
            </a:r>
            <a:br>
              <a:rPr lang="es-ES" sz="2400" dirty="0"/>
            </a:br>
            <a:br>
              <a:rPr lang="en-US" sz="2400" dirty="0">
                <a:effectLst/>
              </a:rPr>
            </a:br>
            <a:r>
              <a:rPr lang="en-US" sz="2400" i="1" dirty="0"/>
              <a:t>Presenters/ </a:t>
            </a:r>
            <a:r>
              <a:rPr lang="en-US" sz="2400" i="1" dirty="0" err="1"/>
              <a:t>Presentadores</a:t>
            </a:r>
            <a:r>
              <a:rPr lang="en-US" sz="2400" i="1" dirty="0"/>
              <a:t>:</a:t>
            </a:r>
            <a:br>
              <a:rPr lang="en-US" sz="2400" i="1" dirty="0"/>
            </a:br>
            <a:r>
              <a:rPr lang="en-US" sz="2400" b="0" i="1" dirty="0"/>
              <a:t>Alexandra </a:t>
            </a:r>
            <a:r>
              <a:rPr lang="en-US" sz="1600" b="0" dirty="0"/>
              <a:t> </a:t>
            </a:r>
            <a:r>
              <a:rPr lang="en-US" sz="2400" b="0" i="1" dirty="0"/>
              <a:t>Mikowski</a:t>
            </a:r>
            <a:br>
              <a:rPr lang="en-US" sz="1600" b="0" dirty="0"/>
            </a:br>
            <a:r>
              <a:rPr lang="en-US" sz="2400" b="0" i="1" dirty="0"/>
              <a:t>Paula McElwee</a:t>
            </a:r>
            <a:br>
              <a:rPr lang="en-US" sz="2400" b="0" i="1" dirty="0"/>
            </a:br>
            <a:r>
              <a:rPr lang="en-US" sz="2400" b="0" i="1" dirty="0"/>
              <a:t>Vicki Smith</a:t>
            </a:r>
            <a:br>
              <a:rPr lang="en-US" sz="2400" i="1" dirty="0"/>
            </a:br>
            <a:br>
              <a:rPr lang="en-US" sz="2400" i="1" dirty="0"/>
            </a:br>
            <a:r>
              <a:rPr lang="en-US" sz="2400" dirty="0"/>
              <a:t>October 12, 2022</a:t>
            </a:r>
            <a:br>
              <a:rPr lang="en-US" sz="2400" dirty="0"/>
            </a:br>
            <a:r>
              <a:rPr lang="es-ES" sz="1800" i="1" dirty="0"/>
              <a:t>12 de octubre de 2022</a:t>
            </a:r>
            <a:endParaRPr lang="en-US" sz="1800" i="1" dirty="0"/>
          </a:p>
        </p:txBody>
      </p:sp>
      <p:sp>
        <p:nvSpPr>
          <p:cNvPr id="4" name="Slide Number Placeholder 3"/>
          <p:cNvSpPr>
            <a:spLocks noGrp="1"/>
          </p:cNvSpPr>
          <p:nvPr>
            <p:ph type="sldNum" sz="quarter" idx="10"/>
          </p:nvPr>
        </p:nvSpPr>
        <p:spPr>
          <a:xfrm>
            <a:off x="6553200" y="6324600"/>
            <a:ext cx="2362200" cy="244475"/>
          </a:xfrm>
        </p:spPr>
        <p:txBody>
          <a:bodyPr/>
          <a:lstStyle/>
          <a:p>
            <a:pPr>
              <a:defRPr/>
            </a:pPr>
            <a:fld id="{C7C8ACA3-9F92-4AD5-9E39-716CB6917A7B}" type="slidenum">
              <a:rPr lang="en-US" smtClean="0"/>
              <a:pPr>
                <a:defRPr/>
              </a:pPr>
              <a:t>2</a:t>
            </a:fld>
            <a:endParaRPr lang="en-US" dirty="0"/>
          </a:p>
        </p:txBody>
      </p:sp>
    </p:spTree>
    <p:extLst>
      <p:ext uri="{BB962C8B-B14F-4D97-AF65-F5344CB8AC3E}">
        <p14:creationId xmlns:p14="http://schemas.microsoft.com/office/powerpoint/2010/main" val="72765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125C8-A1CC-FF7A-EF5A-085B83C6268F}"/>
              </a:ext>
            </a:extLst>
          </p:cNvPr>
          <p:cNvSpPr>
            <a:spLocks noGrp="1"/>
          </p:cNvSpPr>
          <p:nvPr>
            <p:ph type="title"/>
          </p:nvPr>
        </p:nvSpPr>
        <p:spPr>
          <a:xfrm>
            <a:off x="228600" y="274638"/>
            <a:ext cx="8153400" cy="792162"/>
          </a:xfrm>
        </p:spPr>
        <p:txBody>
          <a:bodyPr/>
          <a:lstStyle/>
          <a:p>
            <a:r>
              <a:rPr lang="en-US" sz="800" dirty="0">
                <a:solidFill>
                  <a:schemeClr val="bg1">
                    <a:lumMod val="95000"/>
                  </a:schemeClr>
                </a:solidFill>
              </a:rPr>
              <a:t>&gt;&gt;Slide  20 </a:t>
            </a:r>
            <a:br>
              <a:rPr lang="en-US" sz="800" dirty="0">
                <a:solidFill>
                  <a:schemeClr val="bg1">
                    <a:lumMod val="95000"/>
                  </a:schemeClr>
                </a:solidFill>
              </a:rPr>
            </a:br>
            <a:r>
              <a:rPr lang="en-US" dirty="0"/>
              <a:t>Policies – plan your work and work your plan/</a:t>
            </a:r>
            <a:r>
              <a:rPr lang="es-ES" sz="2400" i="1" dirty="0"/>
              <a:t>Políticas: planifique su trabajo y trabaje su plan</a:t>
            </a:r>
            <a:endParaRPr lang="en-US" sz="2400" i="1" dirty="0"/>
          </a:p>
        </p:txBody>
      </p:sp>
      <p:sp>
        <p:nvSpPr>
          <p:cNvPr id="2" name="Content Placeholder 1">
            <a:extLst>
              <a:ext uri="{FF2B5EF4-FFF2-40B4-BE49-F238E27FC236}">
                <a16:creationId xmlns:a16="http://schemas.microsoft.com/office/drawing/2014/main" id="{1F3C0F8C-892D-3A0F-7227-48D78668D48D}"/>
              </a:ext>
            </a:extLst>
          </p:cNvPr>
          <p:cNvSpPr>
            <a:spLocks noGrp="1"/>
          </p:cNvSpPr>
          <p:nvPr>
            <p:ph idx="1"/>
          </p:nvPr>
        </p:nvSpPr>
        <p:spPr/>
        <p:txBody>
          <a:bodyPr/>
          <a:lstStyle/>
          <a:p>
            <a:r>
              <a:rPr lang="en-US" sz="2000" dirty="0"/>
              <a:t>Make sure your agency policies cover anticipated concerns, and make sure all staff are trained in them. Review them regularly in staff meetings.</a:t>
            </a:r>
          </a:p>
          <a:p>
            <a:r>
              <a:rPr lang="en-US" sz="2000" dirty="0"/>
              <a:t>Save important phone numbers, including crisis line, child abuse hotline, adult protective hotline, domestic violence hotline.</a:t>
            </a:r>
          </a:p>
          <a:p>
            <a:r>
              <a:rPr lang="en-US" sz="2000" dirty="0"/>
              <a:t>Sometimes the danger in the home is to both you and the consumer. Have policies for referring consumer to these resources.</a:t>
            </a:r>
          </a:p>
          <a:p>
            <a:endParaRPr lang="en-US" sz="2000" dirty="0"/>
          </a:p>
          <a:p>
            <a:r>
              <a:rPr lang="es-ES" sz="2000" i="1" dirty="0"/>
              <a:t>Asegúrese de que las políticas de su agencia cubran las inquietudes anticipadas y asegúrese de que todo el personal esté capacitado en ellas. Revíselos periódicamente en las reuniones de personal.</a:t>
            </a:r>
          </a:p>
          <a:p>
            <a:r>
              <a:rPr lang="es-ES" sz="2000" i="1" dirty="0"/>
              <a:t>Guarde los números de teléfono importantes, incluida la línea de crisis, la línea directa de abuso infantil, la línea directa de protección de adultos, la línea directa de violencia doméstica.</a:t>
            </a:r>
          </a:p>
          <a:p>
            <a:r>
              <a:rPr lang="es-ES" sz="2000" i="1" dirty="0"/>
              <a:t>A veces, el peligro en el hogar es tanto para usted como para el consumidor. Tenga políticas para referir a los consumidores a estos recursos.</a:t>
            </a:r>
            <a:endParaRPr lang="en-US" sz="2000" i="1" dirty="0"/>
          </a:p>
        </p:txBody>
      </p:sp>
      <p:sp>
        <p:nvSpPr>
          <p:cNvPr id="3" name="Slide Number Placeholder 2">
            <a:extLst>
              <a:ext uri="{FF2B5EF4-FFF2-40B4-BE49-F238E27FC236}">
                <a16:creationId xmlns:a16="http://schemas.microsoft.com/office/drawing/2014/main" id="{021D8C90-19F0-9346-BBDC-78ACADD50CF8}"/>
              </a:ext>
            </a:extLst>
          </p:cNvPr>
          <p:cNvSpPr>
            <a:spLocks noGrp="1"/>
          </p:cNvSpPr>
          <p:nvPr>
            <p:ph type="sldNum" sz="quarter" idx="10"/>
          </p:nvPr>
        </p:nvSpPr>
        <p:spPr/>
        <p:txBody>
          <a:bodyPr/>
          <a:lstStyle/>
          <a:p>
            <a:pPr>
              <a:defRPr/>
            </a:pPr>
            <a:fld id="{F2DF5F09-D78D-44DB-A338-E90D23C46220}" type="slidenum">
              <a:rPr lang="en-US" smtClean="0"/>
              <a:pPr>
                <a:defRPr/>
              </a:pPr>
              <a:t>20</a:t>
            </a:fld>
            <a:endParaRPr lang="en-US" dirty="0"/>
          </a:p>
        </p:txBody>
      </p:sp>
    </p:spTree>
    <p:extLst>
      <p:ext uri="{BB962C8B-B14F-4D97-AF65-F5344CB8AC3E}">
        <p14:creationId xmlns:p14="http://schemas.microsoft.com/office/powerpoint/2010/main" val="133120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C31BA-BD44-B859-3655-280AFD05154E}"/>
              </a:ext>
            </a:extLst>
          </p:cNvPr>
          <p:cNvSpPr>
            <a:spLocks noGrp="1"/>
          </p:cNvSpPr>
          <p:nvPr>
            <p:ph type="title"/>
          </p:nvPr>
        </p:nvSpPr>
        <p:spPr/>
        <p:txBody>
          <a:bodyPr/>
          <a:lstStyle/>
          <a:p>
            <a:r>
              <a:rPr lang="en-US" sz="800" dirty="0">
                <a:solidFill>
                  <a:schemeClr val="bg1">
                    <a:lumMod val="95000"/>
                  </a:schemeClr>
                </a:solidFill>
              </a:rPr>
              <a:t>&gt;&gt;Slide  21 </a:t>
            </a:r>
            <a:br>
              <a:rPr lang="en-US" sz="800" dirty="0">
                <a:solidFill>
                  <a:schemeClr val="bg1">
                    <a:lumMod val="95000"/>
                  </a:schemeClr>
                </a:solidFill>
              </a:rPr>
            </a:br>
            <a:r>
              <a:rPr lang="en-US" dirty="0"/>
              <a:t>You are your own most important resource/</a:t>
            </a:r>
            <a:r>
              <a:rPr lang="es-ES" sz="2400" i="1" dirty="0"/>
              <a:t>Usted es su propio recurso más importante</a:t>
            </a:r>
            <a:endParaRPr lang="en-US" sz="2400" i="1" dirty="0"/>
          </a:p>
        </p:txBody>
      </p:sp>
      <p:sp>
        <p:nvSpPr>
          <p:cNvPr id="2" name="Content Placeholder 1">
            <a:extLst>
              <a:ext uri="{FF2B5EF4-FFF2-40B4-BE49-F238E27FC236}">
                <a16:creationId xmlns:a16="http://schemas.microsoft.com/office/drawing/2014/main" id="{75D9DF66-2AD7-0812-5BDD-B8E608D90EDF}"/>
              </a:ext>
            </a:extLst>
          </p:cNvPr>
          <p:cNvSpPr>
            <a:spLocks noGrp="1"/>
          </p:cNvSpPr>
          <p:nvPr>
            <p:ph idx="1"/>
          </p:nvPr>
        </p:nvSpPr>
        <p:spPr>
          <a:xfrm>
            <a:off x="304800" y="1355725"/>
            <a:ext cx="8610600" cy="5029200"/>
          </a:xfrm>
        </p:spPr>
        <p:txBody>
          <a:bodyPr/>
          <a:lstStyle/>
          <a:p>
            <a:r>
              <a:rPr lang="en-US" sz="2200" dirty="0"/>
              <a:t>If you feel uncomfortable, leave!  </a:t>
            </a:r>
          </a:p>
          <a:p>
            <a:r>
              <a:rPr lang="en-US" sz="2200" dirty="0"/>
              <a:t>TRUST YOUR GUT!</a:t>
            </a:r>
          </a:p>
          <a:p>
            <a:r>
              <a:rPr lang="en-US" sz="2200" dirty="0"/>
              <a:t>You can always reschedule.</a:t>
            </a:r>
          </a:p>
          <a:p>
            <a:r>
              <a:rPr lang="en-US" sz="2200" dirty="0"/>
              <a:t>You can always move the visit location.</a:t>
            </a:r>
          </a:p>
          <a:p>
            <a:r>
              <a:rPr lang="en-US" sz="2200" dirty="0"/>
              <a:t>Bring a second staff with you if possible. It is sometimes helpful to double up if your home visits are in the same area.</a:t>
            </a:r>
          </a:p>
          <a:p>
            <a:endParaRPr lang="en-US" sz="2200" dirty="0"/>
          </a:p>
          <a:p>
            <a:r>
              <a:rPr lang="es-ES" sz="2200" i="1" dirty="0"/>
              <a:t>Si te sientes incómodo, ¡vete!</a:t>
            </a:r>
          </a:p>
          <a:p>
            <a:r>
              <a:rPr lang="es-ES" sz="2200" i="1" dirty="0"/>
              <a:t>¡CONFIA EN TU INSTINTO!</a:t>
            </a:r>
          </a:p>
          <a:p>
            <a:r>
              <a:rPr lang="es-ES" sz="2200" i="1" dirty="0"/>
              <a:t>Siempre puedes </a:t>
            </a:r>
            <a:r>
              <a:rPr lang="es-ES" sz="2200" i="1" dirty="0" err="1"/>
              <a:t>re-agendar</a:t>
            </a:r>
            <a:r>
              <a:rPr lang="es-ES" sz="2200" i="1" dirty="0"/>
              <a:t>.</a:t>
            </a:r>
          </a:p>
          <a:p>
            <a:r>
              <a:rPr lang="es-ES" sz="2200" i="1" dirty="0"/>
              <a:t>Siempre puede mover la ubicación de la visita.</a:t>
            </a:r>
          </a:p>
          <a:p>
            <a:r>
              <a:rPr lang="es-ES" sz="2200" i="1" dirty="0"/>
              <a:t>Traiga un segundo personal con usted si es posible. A veces es útil duplicar si sus visitas domiciliarias se encuentran en la misma área.</a:t>
            </a:r>
            <a:endParaRPr lang="en-US" sz="2200" i="1" dirty="0"/>
          </a:p>
        </p:txBody>
      </p:sp>
      <p:sp>
        <p:nvSpPr>
          <p:cNvPr id="3" name="Slide Number Placeholder 2">
            <a:extLst>
              <a:ext uri="{FF2B5EF4-FFF2-40B4-BE49-F238E27FC236}">
                <a16:creationId xmlns:a16="http://schemas.microsoft.com/office/drawing/2014/main" id="{D62D92A1-268E-4C8A-C103-43AF621CAEDC}"/>
              </a:ext>
            </a:extLst>
          </p:cNvPr>
          <p:cNvSpPr>
            <a:spLocks noGrp="1"/>
          </p:cNvSpPr>
          <p:nvPr>
            <p:ph type="sldNum" sz="quarter" idx="10"/>
          </p:nvPr>
        </p:nvSpPr>
        <p:spPr/>
        <p:txBody>
          <a:bodyPr/>
          <a:lstStyle/>
          <a:p>
            <a:pPr>
              <a:defRPr/>
            </a:pPr>
            <a:fld id="{F2DF5F09-D78D-44DB-A338-E90D23C46220}" type="slidenum">
              <a:rPr lang="en-US" smtClean="0"/>
              <a:pPr>
                <a:defRPr/>
              </a:pPr>
              <a:t>21</a:t>
            </a:fld>
            <a:endParaRPr lang="en-US" dirty="0"/>
          </a:p>
        </p:txBody>
      </p:sp>
    </p:spTree>
    <p:extLst>
      <p:ext uri="{BB962C8B-B14F-4D97-AF65-F5344CB8AC3E}">
        <p14:creationId xmlns:p14="http://schemas.microsoft.com/office/powerpoint/2010/main" val="345998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EC2109-BE59-2865-350D-B0ECDA5A5306}"/>
              </a:ext>
            </a:extLst>
          </p:cNvPr>
          <p:cNvSpPr>
            <a:spLocks noGrp="1"/>
          </p:cNvSpPr>
          <p:nvPr>
            <p:ph type="title"/>
          </p:nvPr>
        </p:nvSpPr>
        <p:spPr/>
        <p:txBody>
          <a:bodyPr/>
          <a:lstStyle/>
          <a:p>
            <a:r>
              <a:rPr lang="en-US" sz="800" dirty="0">
                <a:solidFill>
                  <a:schemeClr val="bg1">
                    <a:lumMod val="95000"/>
                  </a:schemeClr>
                </a:solidFill>
              </a:rPr>
              <a:t>&gt;&gt;Slide  22 </a:t>
            </a:r>
            <a:br>
              <a:rPr lang="en-US" sz="800" dirty="0">
                <a:solidFill>
                  <a:schemeClr val="bg1">
                    <a:lumMod val="95000"/>
                  </a:schemeClr>
                </a:solidFill>
              </a:rPr>
            </a:br>
            <a:r>
              <a:rPr lang="en-US" dirty="0"/>
              <a:t>Video: Run Hide Fight/ </a:t>
            </a:r>
            <a:r>
              <a:rPr lang="en-US" sz="2400" i="1" dirty="0"/>
              <a:t>Video: </a:t>
            </a:r>
            <a:r>
              <a:rPr lang="en-US" sz="2400" i="1" dirty="0" err="1"/>
              <a:t>Correr,Esconderse</a:t>
            </a:r>
            <a:r>
              <a:rPr lang="en-US" sz="2400" i="1" dirty="0"/>
              <a:t> ,</a:t>
            </a:r>
            <a:r>
              <a:rPr lang="en-US" sz="2400" i="1" dirty="0" err="1"/>
              <a:t>Luchar</a:t>
            </a:r>
            <a:endParaRPr lang="en-US" sz="2400" i="1" dirty="0"/>
          </a:p>
        </p:txBody>
      </p:sp>
      <p:pic>
        <p:nvPicPr>
          <p:cNvPr id="4" name="Online Media 3" title="Run. Hide. Fight.">
            <a:hlinkClick r:id="" action="ppaction://media"/>
            <a:extLst>
              <a:ext uri="{FF2B5EF4-FFF2-40B4-BE49-F238E27FC236}">
                <a16:creationId xmlns:a16="http://schemas.microsoft.com/office/drawing/2014/main" id="{36451F77-FCA3-ED75-489D-45763140C8E9}"/>
              </a:ext>
            </a:extLst>
          </p:cNvPr>
          <p:cNvPicPr>
            <a:picLocks noRot="1" noChangeAspect="1"/>
          </p:cNvPicPr>
          <p:nvPr>
            <a:videoFile r:link="rId1"/>
          </p:nvPr>
        </p:nvPicPr>
        <p:blipFill>
          <a:blip r:embed="rId3"/>
          <a:stretch>
            <a:fillRect/>
          </a:stretch>
        </p:blipFill>
        <p:spPr>
          <a:xfrm>
            <a:off x="304800" y="1219200"/>
            <a:ext cx="8229600" cy="4649724"/>
          </a:xfrm>
          <a:prstGeom prst="rect">
            <a:avLst/>
          </a:prstGeom>
        </p:spPr>
      </p:pic>
      <p:sp>
        <p:nvSpPr>
          <p:cNvPr id="5" name="Slide Number Placeholder 4">
            <a:extLst>
              <a:ext uri="{FF2B5EF4-FFF2-40B4-BE49-F238E27FC236}">
                <a16:creationId xmlns:a16="http://schemas.microsoft.com/office/drawing/2014/main" id="{6FB6580B-539F-3E5C-15DD-1D54E9D3F597}"/>
              </a:ext>
            </a:extLst>
          </p:cNvPr>
          <p:cNvSpPr>
            <a:spLocks noGrp="1"/>
          </p:cNvSpPr>
          <p:nvPr>
            <p:ph type="sldNum" sz="quarter" idx="10"/>
          </p:nvPr>
        </p:nvSpPr>
        <p:spPr/>
        <p:txBody>
          <a:bodyPr/>
          <a:lstStyle/>
          <a:p>
            <a:pPr>
              <a:defRPr/>
            </a:pPr>
            <a:fld id="{C7C8ACA3-9F92-4AD5-9E39-716CB6917A7B}" type="slidenum">
              <a:rPr lang="en-US" smtClean="0"/>
              <a:pPr>
                <a:defRPr/>
              </a:pPr>
              <a:t>22</a:t>
            </a:fld>
            <a:endParaRPr lang="en-US" dirty="0"/>
          </a:p>
        </p:txBody>
      </p:sp>
    </p:spTree>
    <p:extLst>
      <p:ext uri="{BB962C8B-B14F-4D97-AF65-F5344CB8AC3E}">
        <p14:creationId xmlns:p14="http://schemas.microsoft.com/office/powerpoint/2010/main" val="14383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2C7399-6B09-34B0-954C-A7C141C49395}"/>
              </a:ext>
            </a:extLst>
          </p:cNvPr>
          <p:cNvSpPr>
            <a:spLocks noGrp="1"/>
          </p:cNvSpPr>
          <p:nvPr>
            <p:ph type="title"/>
          </p:nvPr>
        </p:nvSpPr>
        <p:spPr>
          <a:xfrm>
            <a:off x="304800" y="254000"/>
            <a:ext cx="7696200" cy="792162"/>
          </a:xfrm>
        </p:spPr>
        <p:txBody>
          <a:bodyPr/>
          <a:lstStyle/>
          <a:p>
            <a:r>
              <a:rPr lang="en-US" sz="800" dirty="0">
                <a:solidFill>
                  <a:schemeClr val="bg1">
                    <a:lumMod val="95000"/>
                  </a:schemeClr>
                </a:solidFill>
              </a:rPr>
              <a:t>&gt;&gt;Slide  23 </a:t>
            </a:r>
            <a:br>
              <a:rPr lang="en-US" sz="800" dirty="0">
                <a:solidFill>
                  <a:schemeClr val="bg1">
                    <a:lumMod val="95000"/>
                  </a:schemeClr>
                </a:solidFill>
              </a:rPr>
            </a:br>
            <a:r>
              <a:rPr lang="en-US" dirty="0"/>
              <a:t>What if your baseline anxiety is high?/ </a:t>
            </a:r>
            <a:r>
              <a:rPr lang="es-ES" sz="2400" i="1" dirty="0"/>
              <a:t>¿Qué sucede si su ansiedad de referencia es alta?</a:t>
            </a:r>
            <a:endParaRPr lang="en-US" sz="2400" i="1" dirty="0"/>
          </a:p>
        </p:txBody>
      </p:sp>
      <p:sp>
        <p:nvSpPr>
          <p:cNvPr id="2" name="Content Placeholder 1">
            <a:extLst>
              <a:ext uri="{FF2B5EF4-FFF2-40B4-BE49-F238E27FC236}">
                <a16:creationId xmlns:a16="http://schemas.microsoft.com/office/drawing/2014/main" id="{790307BC-71B8-8DD0-8477-D861F7E0B798}"/>
              </a:ext>
            </a:extLst>
          </p:cNvPr>
          <p:cNvSpPr>
            <a:spLocks noGrp="1"/>
          </p:cNvSpPr>
          <p:nvPr>
            <p:ph idx="1"/>
          </p:nvPr>
        </p:nvSpPr>
        <p:spPr/>
        <p:txBody>
          <a:bodyPr/>
          <a:lstStyle/>
          <a:p>
            <a:r>
              <a:rPr lang="en-US" sz="1800" dirty="0"/>
              <a:t>Trust your gut </a:t>
            </a:r>
            <a:r>
              <a:rPr lang="en-US" sz="1800" dirty="0">
                <a:latin typeface="Tahoma" panose="020B0604030504040204" pitchFamily="34" charset="0"/>
                <a:ea typeface="Tahoma" panose="020B0604030504040204" pitchFamily="34" charset="0"/>
                <a:cs typeface="Tahoma" panose="020B0604030504040204" pitchFamily="34" charset="0"/>
              </a:rPr>
              <a:t>‒</a:t>
            </a:r>
            <a:r>
              <a:rPr lang="en-US" sz="1800" dirty="0"/>
              <a:t> is a phase often used about safety/ risk. For those with anxiety or previous negative experiences this can be very tricky.  </a:t>
            </a:r>
          </a:p>
          <a:p>
            <a:r>
              <a:rPr lang="en-US" sz="1800" dirty="0"/>
              <a:t>It is helpful to discuss potential situations with a co-worker or supervisor so you can figure out what part is baseline anxiety or worry and what is a potentially unsafe situation. </a:t>
            </a:r>
          </a:p>
          <a:p>
            <a:r>
              <a:rPr lang="en-US" sz="1800" dirty="0"/>
              <a:t>Self-disclosure </a:t>
            </a:r>
            <a:r>
              <a:rPr lang="en-US" sz="1800" dirty="0">
                <a:latin typeface="Tahoma" panose="020B0604030504040204" pitchFamily="34" charset="0"/>
                <a:ea typeface="Tahoma" panose="020B0604030504040204" pitchFamily="34" charset="0"/>
                <a:cs typeface="Tahoma" panose="020B0604030504040204" pitchFamily="34" charset="0"/>
              </a:rPr>
              <a:t>‒</a:t>
            </a:r>
            <a:r>
              <a:rPr lang="en-US" sz="1800" dirty="0"/>
              <a:t> I am always a little nervous going to a new neighborhood or meeting a new person. I try to use that nervous energy to scan for potential problems.</a:t>
            </a:r>
          </a:p>
          <a:p>
            <a:endParaRPr lang="en-US" sz="1800" dirty="0"/>
          </a:p>
          <a:p>
            <a:r>
              <a:rPr lang="es-ES" sz="1800" i="1" dirty="0"/>
              <a:t>Confíe en su instinto: es una fase que se usa a menudo sobre seguridad/riesgo. Para aquellos con ansiedad o experiencias negativas previas, esto puede ser muy complicado.</a:t>
            </a:r>
          </a:p>
          <a:p>
            <a:r>
              <a:rPr lang="es-ES" sz="1800" i="1" dirty="0"/>
              <a:t>Es útil discutir situaciones potenciales con un compañero de trabajo o supervisor para que pueda determinar qué parte es la ansiedad o preocupación de referencia y qué es una situación potencialmente insegura.</a:t>
            </a:r>
          </a:p>
          <a:p>
            <a:r>
              <a:rPr lang="es-ES" sz="1800" i="1" dirty="0"/>
              <a:t>Autorrevelación: siempre estoy un poco nervioso al ir a un nuevo vecindario o conocer a una nueva persona. Trato de usar esa energía nerviosa para buscar problemas potenciales.</a:t>
            </a:r>
            <a:endParaRPr lang="en-US" sz="1800" i="1" dirty="0"/>
          </a:p>
        </p:txBody>
      </p:sp>
      <p:sp>
        <p:nvSpPr>
          <p:cNvPr id="3" name="Slide Number Placeholder 2">
            <a:extLst>
              <a:ext uri="{FF2B5EF4-FFF2-40B4-BE49-F238E27FC236}">
                <a16:creationId xmlns:a16="http://schemas.microsoft.com/office/drawing/2014/main" id="{4DB61346-C990-6F4F-971B-45CB2F3DA410}"/>
              </a:ext>
            </a:extLst>
          </p:cNvPr>
          <p:cNvSpPr>
            <a:spLocks noGrp="1"/>
          </p:cNvSpPr>
          <p:nvPr>
            <p:ph type="sldNum" sz="quarter" idx="10"/>
          </p:nvPr>
        </p:nvSpPr>
        <p:spPr/>
        <p:txBody>
          <a:bodyPr/>
          <a:lstStyle/>
          <a:p>
            <a:pPr>
              <a:defRPr/>
            </a:pPr>
            <a:fld id="{F2DF5F09-D78D-44DB-A338-E90D23C46220}" type="slidenum">
              <a:rPr lang="en-US" smtClean="0"/>
              <a:pPr>
                <a:defRPr/>
              </a:pPr>
              <a:t>23</a:t>
            </a:fld>
            <a:endParaRPr lang="en-US" dirty="0"/>
          </a:p>
        </p:txBody>
      </p:sp>
    </p:spTree>
    <p:extLst>
      <p:ext uri="{BB962C8B-B14F-4D97-AF65-F5344CB8AC3E}">
        <p14:creationId xmlns:p14="http://schemas.microsoft.com/office/powerpoint/2010/main" val="419134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2092F-55C2-DF21-0E33-052A59504E39}"/>
              </a:ext>
            </a:extLst>
          </p:cNvPr>
          <p:cNvSpPr>
            <a:spLocks noGrp="1"/>
          </p:cNvSpPr>
          <p:nvPr>
            <p:ph type="title"/>
          </p:nvPr>
        </p:nvSpPr>
        <p:spPr>
          <a:xfrm>
            <a:off x="228600" y="274638"/>
            <a:ext cx="8305800" cy="792162"/>
          </a:xfrm>
        </p:spPr>
        <p:txBody>
          <a:bodyPr/>
          <a:lstStyle/>
          <a:p>
            <a:r>
              <a:rPr lang="en-US" sz="800" dirty="0">
                <a:solidFill>
                  <a:schemeClr val="bg1">
                    <a:lumMod val="95000"/>
                  </a:schemeClr>
                </a:solidFill>
              </a:rPr>
              <a:t>&gt;&gt;Slide  24 </a:t>
            </a:r>
            <a:br>
              <a:rPr lang="en-US" sz="800" dirty="0">
                <a:solidFill>
                  <a:schemeClr val="bg1">
                    <a:lumMod val="95000"/>
                  </a:schemeClr>
                </a:solidFill>
              </a:rPr>
            </a:br>
            <a:r>
              <a:rPr lang="en-US" dirty="0"/>
              <a:t>We have mostly been looking at staff situations/</a:t>
            </a:r>
            <a:r>
              <a:rPr lang="es-ES" sz="2400" i="1" dirty="0"/>
              <a:t>Principalmente hemos estado analizando situaciones del personal</a:t>
            </a:r>
            <a:endParaRPr lang="en-US" sz="2400" i="1" dirty="0"/>
          </a:p>
        </p:txBody>
      </p:sp>
      <p:sp>
        <p:nvSpPr>
          <p:cNvPr id="2" name="Content Placeholder 1">
            <a:extLst>
              <a:ext uri="{FF2B5EF4-FFF2-40B4-BE49-F238E27FC236}">
                <a16:creationId xmlns:a16="http://schemas.microsoft.com/office/drawing/2014/main" id="{DD841982-1FD8-5DC4-AA3F-78944E9557CA}"/>
              </a:ext>
            </a:extLst>
          </p:cNvPr>
          <p:cNvSpPr>
            <a:spLocks noGrp="1"/>
          </p:cNvSpPr>
          <p:nvPr>
            <p:ph idx="1"/>
          </p:nvPr>
        </p:nvSpPr>
        <p:spPr>
          <a:xfrm>
            <a:off x="304800" y="1274762"/>
            <a:ext cx="8610600" cy="5334000"/>
          </a:xfrm>
        </p:spPr>
        <p:txBody>
          <a:bodyPr/>
          <a:lstStyle/>
          <a:p>
            <a:pPr marL="0" indent="0">
              <a:buNone/>
            </a:pPr>
            <a:r>
              <a:rPr lang="en-US" sz="1600" dirty="0"/>
              <a:t>Let’s look at the consumer</a:t>
            </a:r>
          </a:p>
          <a:p>
            <a:r>
              <a:rPr lang="en-US" sz="1600" dirty="0"/>
              <a:t>As the person asking/ receiving services, in most cases, you can end any visit or decline to let anyone into your home. We often think the staff have all the power, but in the IL community, we know that the person with the disability comes first and drives the services.  </a:t>
            </a:r>
          </a:p>
          <a:p>
            <a:r>
              <a:rPr lang="en-US" sz="1600" dirty="0"/>
              <a:t>Use the same skills to scan for potential problems.  Come to an understanding with the staff of what should be accomplished during the visit and set any boundaries you wish to be followed. </a:t>
            </a:r>
          </a:p>
          <a:p>
            <a:r>
              <a:rPr lang="en-US" sz="1600" dirty="0"/>
              <a:t>If you live in an unsafe environment, meet elsewhere and ask for help in addressing your safety at home.</a:t>
            </a:r>
          </a:p>
          <a:p>
            <a:endParaRPr lang="en-US" sz="1600" dirty="0"/>
          </a:p>
          <a:p>
            <a:r>
              <a:rPr lang="es-ES" sz="1600" i="1" dirty="0"/>
              <a:t>Miremos al consumidor</a:t>
            </a:r>
          </a:p>
          <a:p>
            <a:r>
              <a:rPr lang="es-ES" sz="1600" i="1" dirty="0"/>
              <a:t>Como la persona que solicita o recibe los servicios, en la mayoría de los casos, puede finalizar cualquier visita o negarse a permitir que alguien ingrese a su hogar. A menudo pensamos que el personal tiene todo el poder, pero en la comunidad de IL sabemos que la persona con discapacidad es lo primero e impulsa los servicios.</a:t>
            </a:r>
          </a:p>
          <a:p>
            <a:r>
              <a:rPr lang="es-ES" sz="1600" i="1" dirty="0"/>
              <a:t>Use las mismas habilidades para buscar problemas potenciales. Llegue a un acuerdo con el personal sobre lo que se debe lograr durante la visita y establezca los límites que desea que se sigan.</a:t>
            </a:r>
          </a:p>
          <a:p>
            <a:r>
              <a:rPr lang="es-ES" sz="1600" i="1" dirty="0"/>
              <a:t>Si vive en un entorno inseguro, reúnase en otro lugar y pida ayuda para abordar su seguridad en el hogar.</a:t>
            </a:r>
            <a:endParaRPr lang="en-US" sz="1600" i="1" dirty="0"/>
          </a:p>
        </p:txBody>
      </p:sp>
      <p:sp>
        <p:nvSpPr>
          <p:cNvPr id="3" name="Slide Number Placeholder 2">
            <a:extLst>
              <a:ext uri="{FF2B5EF4-FFF2-40B4-BE49-F238E27FC236}">
                <a16:creationId xmlns:a16="http://schemas.microsoft.com/office/drawing/2014/main" id="{A572A7BD-2AEB-86ED-9E43-70FE022DF57A}"/>
              </a:ext>
            </a:extLst>
          </p:cNvPr>
          <p:cNvSpPr>
            <a:spLocks noGrp="1"/>
          </p:cNvSpPr>
          <p:nvPr>
            <p:ph type="sldNum" sz="quarter" idx="10"/>
          </p:nvPr>
        </p:nvSpPr>
        <p:spPr/>
        <p:txBody>
          <a:bodyPr/>
          <a:lstStyle/>
          <a:p>
            <a:pPr>
              <a:defRPr/>
            </a:pPr>
            <a:fld id="{F2DF5F09-D78D-44DB-A338-E90D23C46220}" type="slidenum">
              <a:rPr lang="en-US" smtClean="0"/>
              <a:pPr>
                <a:defRPr/>
              </a:pPr>
              <a:t>24</a:t>
            </a:fld>
            <a:endParaRPr lang="en-US" dirty="0"/>
          </a:p>
        </p:txBody>
      </p:sp>
    </p:spTree>
    <p:extLst>
      <p:ext uri="{BB962C8B-B14F-4D97-AF65-F5344CB8AC3E}">
        <p14:creationId xmlns:p14="http://schemas.microsoft.com/office/powerpoint/2010/main" val="4198864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25</a:t>
            </a:r>
            <a:br>
              <a:rPr lang="en-US" sz="800" dirty="0">
                <a:solidFill>
                  <a:schemeClr val="bg1">
                    <a:lumMod val="95000"/>
                  </a:schemeClr>
                </a:solidFill>
              </a:rPr>
            </a:br>
            <a:r>
              <a:rPr lang="en-US" dirty="0"/>
              <a:t>Consumers who are Angry or Upset/ </a:t>
            </a:r>
            <a:r>
              <a:rPr lang="es-ES" sz="2400" i="1" dirty="0"/>
              <a:t>Consumidores que están enojados o molestos</a:t>
            </a:r>
            <a:endParaRPr lang="en-US" sz="2400" i="1" dirty="0"/>
          </a:p>
        </p:txBody>
      </p:sp>
      <p:sp>
        <p:nvSpPr>
          <p:cNvPr id="2" name="Content Placeholder 1"/>
          <p:cNvSpPr>
            <a:spLocks noGrp="1"/>
          </p:cNvSpPr>
          <p:nvPr>
            <p:ph idx="1"/>
          </p:nvPr>
        </p:nvSpPr>
        <p:spPr/>
        <p:txBody>
          <a:bodyPr/>
          <a:lstStyle/>
          <a:p>
            <a:r>
              <a:rPr lang="en-US" sz="1600" dirty="0"/>
              <a:t>Acknowledge their feelings (active listening)</a:t>
            </a:r>
          </a:p>
          <a:p>
            <a:r>
              <a:rPr lang="en-US" sz="1600" dirty="0"/>
              <a:t>Wait for the calm (be patient)</a:t>
            </a:r>
          </a:p>
          <a:p>
            <a:r>
              <a:rPr lang="en-US" sz="1600" dirty="0"/>
              <a:t>Practice active listening (carefully)</a:t>
            </a:r>
          </a:p>
          <a:p>
            <a:r>
              <a:rPr lang="en-US" sz="1600" dirty="0"/>
              <a:t>Find common ground</a:t>
            </a:r>
          </a:p>
          <a:p>
            <a:r>
              <a:rPr lang="en-US" sz="1600" dirty="0"/>
              <a:t>Language and cultural barriers – are you able to communicate clearly? Need someone to interpret?</a:t>
            </a:r>
          </a:p>
          <a:p>
            <a:r>
              <a:rPr lang="en-US" sz="1600" dirty="0"/>
              <a:t>What is the real focus of the anger? Keep distance between you and the problem.</a:t>
            </a:r>
          </a:p>
          <a:p>
            <a:r>
              <a:rPr lang="en-US" sz="1600" dirty="0"/>
              <a:t>Establish control with facts (their facts/not yours – clarify)</a:t>
            </a:r>
          </a:p>
          <a:p>
            <a:r>
              <a:rPr lang="en-US" sz="1600" dirty="0"/>
              <a:t>End with a concrete plan for next steps</a:t>
            </a:r>
          </a:p>
          <a:p>
            <a:endParaRPr lang="en-US" sz="1600" i="1" dirty="0"/>
          </a:p>
          <a:p>
            <a:r>
              <a:rPr lang="es-ES" sz="1600" i="1" dirty="0"/>
              <a:t>Reconocer sus sentimientos (escucha activa)</a:t>
            </a:r>
          </a:p>
          <a:p>
            <a:r>
              <a:rPr lang="es-ES" sz="1600" i="1" dirty="0"/>
              <a:t>Espera la calma (ten paciencia)</a:t>
            </a:r>
          </a:p>
          <a:p>
            <a:r>
              <a:rPr lang="es-ES" sz="1600" i="1" dirty="0"/>
              <a:t>Practica la escucha activa (con atención)</a:t>
            </a:r>
          </a:p>
          <a:p>
            <a:r>
              <a:rPr lang="es-ES" sz="1600" i="1" dirty="0"/>
              <a:t>Encontrar un área </a:t>
            </a:r>
            <a:r>
              <a:rPr lang="es-ES" sz="1600" i="1" dirty="0" err="1"/>
              <a:t>comun</a:t>
            </a:r>
            <a:endParaRPr lang="es-ES" sz="1600" i="1" dirty="0"/>
          </a:p>
          <a:p>
            <a:r>
              <a:rPr lang="es-ES" sz="1600" i="1" dirty="0"/>
              <a:t>Barreras idiomáticas y culturales: ¿eres capaz de comunicarte con claridad? ¿Necesitas a alguien que interprete?</a:t>
            </a:r>
          </a:p>
          <a:p>
            <a:r>
              <a:rPr lang="es-ES" sz="1600" i="1" dirty="0"/>
              <a:t>¿Cuál es el verdadero foco de la ira? Mantenga la distancia entre usted y el problema.</a:t>
            </a:r>
          </a:p>
          <a:p>
            <a:r>
              <a:rPr lang="es-ES" sz="1600" i="1" dirty="0"/>
              <a:t>Establezca control con hechos (sus hechos/no los suyos – aclarar)</a:t>
            </a:r>
          </a:p>
          <a:p>
            <a:r>
              <a:rPr lang="es-ES" sz="1600" i="1" dirty="0"/>
              <a:t>Termine con un plan concreto para los próximos pasos</a:t>
            </a:r>
            <a:endParaRPr lang="en-US" sz="1600" i="1"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25</a:t>
            </a:fld>
            <a:endParaRPr lang="en-US" dirty="0"/>
          </a:p>
        </p:txBody>
      </p:sp>
    </p:spTree>
    <p:extLst>
      <p:ext uri="{BB962C8B-B14F-4D97-AF65-F5344CB8AC3E}">
        <p14:creationId xmlns:p14="http://schemas.microsoft.com/office/powerpoint/2010/main" val="394510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26</a:t>
            </a:r>
            <a:br>
              <a:rPr lang="en-US" sz="800" dirty="0">
                <a:solidFill>
                  <a:schemeClr val="bg1">
                    <a:lumMod val="95000"/>
                  </a:schemeClr>
                </a:solidFill>
              </a:rPr>
            </a:br>
            <a:r>
              <a:rPr lang="en-US" dirty="0"/>
              <a:t>Is your anxiety contributing?/ </a:t>
            </a:r>
            <a:r>
              <a:rPr lang="en-US" sz="2400" i="1" dirty="0"/>
              <a:t>¿Tu </a:t>
            </a:r>
            <a:r>
              <a:rPr lang="en-US" sz="2400" i="1" dirty="0" err="1"/>
              <a:t>ansiedad</a:t>
            </a:r>
            <a:r>
              <a:rPr lang="en-US" sz="2400" i="1" dirty="0"/>
              <a:t> </a:t>
            </a:r>
            <a:r>
              <a:rPr lang="en-US" sz="2400" i="1" dirty="0" err="1"/>
              <a:t>está</a:t>
            </a:r>
            <a:r>
              <a:rPr lang="en-US" sz="2400" i="1" dirty="0"/>
              <a:t> </a:t>
            </a:r>
            <a:r>
              <a:rPr lang="en-US" sz="2400" i="1" dirty="0" err="1"/>
              <a:t>contribuyendo</a:t>
            </a:r>
            <a:r>
              <a:rPr lang="en-US" sz="2400" i="1" dirty="0"/>
              <a:t>?	</a:t>
            </a:r>
          </a:p>
        </p:txBody>
      </p:sp>
      <p:sp>
        <p:nvSpPr>
          <p:cNvPr id="2" name="Content Placeholder 1"/>
          <p:cNvSpPr>
            <a:spLocks noGrp="1"/>
          </p:cNvSpPr>
          <p:nvPr>
            <p:ph idx="1"/>
          </p:nvPr>
        </p:nvSpPr>
        <p:spPr>
          <a:xfrm>
            <a:off x="266700" y="1219200"/>
            <a:ext cx="8610600" cy="5029200"/>
          </a:xfrm>
        </p:spPr>
        <p:txBody>
          <a:bodyPr/>
          <a:lstStyle/>
          <a:p>
            <a:r>
              <a:rPr lang="en-US" dirty="0"/>
              <a:t>Keep your cool….always</a:t>
            </a:r>
          </a:p>
          <a:p>
            <a:r>
              <a:rPr lang="en-US" i="0" dirty="0">
                <a:solidFill>
                  <a:srgbClr val="000000"/>
                </a:solidFill>
                <a:effectLst/>
              </a:rPr>
              <a:t>Slow your breathing</a:t>
            </a:r>
            <a:endParaRPr lang="en-US" dirty="0">
              <a:solidFill>
                <a:srgbClr val="000000"/>
              </a:solidFill>
            </a:endParaRPr>
          </a:p>
          <a:p>
            <a:r>
              <a:rPr lang="en-US" i="0" dirty="0">
                <a:solidFill>
                  <a:srgbClr val="000000"/>
                </a:solidFill>
                <a:effectLst/>
              </a:rPr>
              <a:t>Speak clearly, deliberately</a:t>
            </a:r>
          </a:p>
          <a:p>
            <a:r>
              <a:rPr lang="en-US" dirty="0">
                <a:solidFill>
                  <a:srgbClr val="000000"/>
                </a:solidFill>
              </a:rPr>
              <a:t>Calm tone and volume</a:t>
            </a:r>
          </a:p>
          <a:p>
            <a:r>
              <a:rPr lang="en-US" i="0" dirty="0">
                <a:solidFill>
                  <a:srgbClr val="000000"/>
                </a:solidFill>
                <a:effectLst/>
              </a:rPr>
              <a:t>Don’t talk down or </a:t>
            </a:r>
            <a:r>
              <a:rPr lang="en-US" dirty="0">
                <a:solidFill>
                  <a:srgbClr val="000000"/>
                </a:solidFill>
              </a:rPr>
              <a:t>patronize</a:t>
            </a:r>
          </a:p>
          <a:p>
            <a:endParaRPr lang="en-US" i="1" dirty="0">
              <a:solidFill>
                <a:srgbClr val="000000"/>
              </a:solidFill>
              <a:effectLst/>
            </a:endParaRPr>
          </a:p>
          <a:p>
            <a:r>
              <a:rPr lang="es-ES" i="1" dirty="0">
                <a:solidFill>
                  <a:srgbClr val="000000"/>
                </a:solidFill>
              </a:rPr>
              <a:t>Mantén la calma... siempre</a:t>
            </a:r>
          </a:p>
          <a:p>
            <a:r>
              <a:rPr lang="es-ES" i="1" dirty="0">
                <a:solidFill>
                  <a:srgbClr val="000000"/>
                </a:solidFill>
              </a:rPr>
              <a:t>Ralentiza tu respiración</a:t>
            </a:r>
          </a:p>
          <a:p>
            <a:r>
              <a:rPr lang="es-ES" i="1" dirty="0">
                <a:solidFill>
                  <a:srgbClr val="000000"/>
                </a:solidFill>
              </a:rPr>
              <a:t>Habla claro, deliberadamente</a:t>
            </a:r>
          </a:p>
          <a:p>
            <a:r>
              <a:rPr lang="es-ES" i="1" dirty="0">
                <a:solidFill>
                  <a:srgbClr val="000000"/>
                </a:solidFill>
              </a:rPr>
              <a:t>Tono y volumen tranquilos</a:t>
            </a:r>
          </a:p>
          <a:p>
            <a:r>
              <a:rPr lang="es-ES" i="1" dirty="0">
                <a:solidFill>
                  <a:srgbClr val="000000"/>
                </a:solidFill>
              </a:rPr>
              <a:t>No hables mal ni seas condescendiente</a:t>
            </a:r>
            <a:endParaRPr lang="en-US" i="1"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26</a:t>
            </a:fld>
            <a:endParaRPr lang="en-US" dirty="0"/>
          </a:p>
        </p:txBody>
      </p:sp>
    </p:spTree>
    <p:extLst>
      <p:ext uri="{BB962C8B-B14F-4D97-AF65-F5344CB8AC3E}">
        <p14:creationId xmlns:p14="http://schemas.microsoft.com/office/powerpoint/2010/main" val="331110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
            <a:ext cx="7696200" cy="1066800"/>
          </a:xfrm>
        </p:spPr>
        <p:txBody>
          <a:bodyPr/>
          <a:lstStyle/>
          <a:p>
            <a:r>
              <a:rPr lang="en-US" sz="800" dirty="0">
                <a:solidFill>
                  <a:schemeClr val="bg1">
                    <a:lumMod val="95000"/>
                  </a:schemeClr>
                </a:solidFill>
              </a:rPr>
              <a:t>&gt;&gt;Slide  27</a:t>
            </a:r>
            <a:br>
              <a:rPr lang="en-US" sz="800" dirty="0">
                <a:solidFill>
                  <a:schemeClr val="bg1">
                    <a:lumMod val="95000"/>
                  </a:schemeClr>
                </a:solidFill>
              </a:rPr>
            </a:br>
            <a:r>
              <a:rPr lang="en-US" dirty="0"/>
              <a:t>What to do if you think the individual is suicidal/ </a:t>
            </a:r>
            <a:r>
              <a:rPr lang="es-ES" sz="2400" i="1" dirty="0"/>
              <a:t>Qué hacer si cree que la persona tiene tendencias suicidas</a:t>
            </a:r>
            <a:endParaRPr lang="en-US" sz="2400" i="1" dirty="0"/>
          </a:p>
        </p:txBody>
      </p:sp>
      <p:sp>
        <p:nvSpPr>
          <p:cNvPr id="2" name="Content Placeholder 1"/>
          <p:cNvSpPr>
            <a:spLocks noGrp="1"/>
          </p:cNvSpPr>
          <p:nvPr>
            <p:ph idx="1"/>
          </p:nvPr>
        </p:nvSpPr>
        <p:spPr/>
        <p:txBody>
          <a:bodyPr/>
          <a:lstStyle/>
          <a:p>
            <a:r>
              <a:rPr lang="en-US" sz="1600" dirty="0"/>
              <a:t>Ask directly – are you thinking about killing yourself?</a:t>
            </a:r>
          </a:p>
          <a:p>
            <a:r>
              <a:rPr lang="en-US" sz="1600" i="0" dirty="0">
                <a:solidFill>
                  <a:srgbClr val="000000"/>
                </a:solidFill>
                <a:effectLst/>
              </a:rPr>
              <a:t>Use the Columbia suicide severity rating scale</a:t>
            </a:r>
            <a:endParaRPr lang="en-US" sz="1600" dirty="0">
              <a:solidFill>
                <a:srgbClr val="000000"/>
              </a:solidFill>
            </a:endParaRPr>
          </a:p>
          <a:p>
            <a:r>
              <a:rPr lang="en-US" sz="1600" i="0" dirty="0">
                <a:solidFill>
                  <a:srgbClr val="000000"/>
                </a:solidFill>
                <a:effectLst/>
              </a:rPr>
              <a:t>Suicidal thoughts are relatively common, sometimes in response to a new diagnosis of disability.</a:t>
            </a:r>
          </a:p>
          <a:p>
            <a:r>
              <a:rPr lang="en-US" sz="1600" dirty="0">
                <a:solidFill>
                  <a:srgbClr val="000000"/>
                </a:solidFill>
              </a:rPr>
              <a:t>Our community crisis team – about one-third of the calls are related to onset of disability. This flows from the ableism in our society.</a:t>
            </a:r>
          </a:p>
          <a:p>
            <a:r>
              <a:rPr lang="en-US" sz="1600" i="0" dirty="0">
                <a:solidFill>
                  <a:srgbClr val="000000"/>
                </a:solidFill>
                <a:effectLst/>
              </a:rPr>
              <a:t>Stigma </a:t>
            </a:r>
          </a:p>
          <a:p>
            <a:r>
              <a:rPr lang="en-US" sz="1600" dirty="0">
                <a:solidFill>
                  <a:srgbClr val="000000"/>
                </a:solidFill>
              </a:rPr>
              <a:t>Talking to them, bringing people they care about, remove the means.</a:t>
            </a:r>
          </a:p>
          <a:p>
            <a:r>
              <a:rPr lang="en-US" sz="1600" dirty="0">
                <a:solidFill>
                  <a:srgbClr val="000000"/>
                </a:solidFill>
              </a:rPr>
              <a:t>No cost gun locks.</a:t>
            </a:r>
          </a:p>
          <a:p>
            <a:pPr marL="0" indent="0">
              <a:buNone/>
            </a:pPr>
            <a:endParaRPr lang="en-US" sz="1600" i="0" dirty="0">
              <a:solidFill>
                <a:srgbClr val="000000"/>
              </a:solidFill>
              <a:effectLst/>
            </a:endParaRPr>
          </a:p>
          <a:p>
            <a:r>
              <a:rPr lang="es-ES" sz="1600" i="1" dirty="0">
                <a:solidFill>
                  <a:srgbClr val="000000"/>
                </a:solidFill>
              </a:rPr>
              <a:t>Pregunte directamente: ¿está pensando en suicidarse?</a:t>
            </a:r>
          </a:p>
          <a:p>
            <a:r>
              <a:rPr lang="es-ES" sz="1600" i="1" dirty="0">
                <a:solidFill>
                  <a:srgbClr val="000000"/>
                </a:solidFill>
              </a:rPr>
              <a:t>Use la escala de calificación de gravedad del suicidio de Columbia</a:t>
            </a:r>
          </a:p>
          <a:p>
            <a:r>
              <a:rPr lang="es-ES" sz="1600" i="1" dirty="0">
                <a:solidFill>
                  <a:srgbClr val="000000"/>
                </a:solidFill>
              </a:rPr>
              <a:t>Los pensamientos suicidas son relativamente comunes, a veces en respuesta a un nuevo diagnóstico de discapacidad.</a:t>
            </a:r>
          </a:p>
          <a:p>
            <a:r>
              <a:rPr lang="es-ES" sz="1600" i="1" dirty="0">
                <a:solidFill>
                  <a:srgbClr val="000000"/>
                </a:solidFill>
              </a:rPr>
              <a:t>Nuestro equipo de crisis de la comunidad: alrededor de un tercio de las llamadas están relacionadas con el inicio de la discapacidad. Esto fluye del </a:t>
            </a:r>
            <a:r>
              <a:rPr lang="es-ES" sz="1600" i="1" dirty="0" err="1">
                <a:solidFill>
                  <a:srgbClr val="000000"/>
                </a:solidFill>
              </a:rPr>
              <a:t>capacitismo</a:t>
            </a:r>
            <a:r>
              <a:rPr lang="es-ES" sz="1600" i="1" dirty="0">
                <a:solidFill>
                  <a:srgbClr val="000000"/>
                </a:solidFill>
              </a:rPr>
              <a:t> en nuestra sociedad.</a:t>
            </a:r>
          </a:p>
          <a:p>
            <a:r>
              <a:rPr lang="es-ES" sz="1600" i="1" dirty="0">
                <a:solidFill>
                  <a:srgbClr val="000000"/>
                </a:solidFill>
              </a:rPr>
              <a:t>Estigma</a:t>
            </a:r>
          </a:p>
          <a:p>
            <a:r>
              <a:rPr lang="es-ES" sz="1600" i="1" dirty="0">
                <a:solidFill>
                  <a:srgbClr val="000000"/>
                </a:solidFill>
              </a:rPr>
              <a:t>Hablar con ellos, acercarles a las personas que les importan, quitarles los medios.</a:t>
            </a:r>
          </a:p>
          <a:p>
            <a:r>
              <a:rPr lang="es-ES" sz="1600" i="1" dirty="0">
                <a:solidFill>
                  <a:srgbClr val="000000"/>
                </a:solidFill>
              </a:rPr>
              <a:t>Candados para armas sin costo.</a:t>
            </a:r>
            <a:endParaRPr lang="en-US" sz="1600" i="1"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27</a:t>
            </a:fld>
            <a:endParaRPr lang="en-US" dirty="0"/>
          </a:p>
        </p:txBody>
      </p:sp>
    </p:spTree>
    <p:extLst>
      <p:ext uri="{BB962C8B-B14F-4D97-AF65-F5344CB8AC3E}">
        <p14:creationId xmlns:p14="http://schemas.microsoft.com/office/powerpoint/2010/main" val="389969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28</a:t>
            </a:r>
            <a:br>
              <a:rPr lang="en-US" sz="800" dirty="0">
                <a:solidFill>
                  <a:schemeClr val="bg1">
                    <a:lumMod val="95000"/>
                  </a:schemeClr>
                </a:solidFill>
              </a:rPr>
            </a:br>
            <a:r>
              <a:rPr lang="en-US" dirty="0"/>
              <a:t>When do you need outside help and what is that?/ </a:t>
            </a:r>
            <a:r>
              <a:rPr lang="es-ES" dirty="0"/>
              <a:t>¿</a:t>
            </a:r>
            <a:r>
              <a:rPr lang="es-ES" sz="2400" i="1" dirty="0"/>
              <a:t>Cuándo necesitas ayuda externa y qué es eso?</a:t>
            </a:r>
            <a:endParaRPr lang="en-US" sz="2400" i="1" dirty="0"/>
          </a:p>
        </p:txBody>
      </p:sp>
      <p:sp>
        <p:nvSpPr>
          <p:cNvPr id="2" name="Content Placeholder 1"/>
          <p:cNvSpPr>
            <a:spLocks noGrp="1"/>
          </p:cNvSpPr>
          <p:nvPr>
            <p:ph idx="1"/>
          </p:nvPr>
        </p:nvSpPr>
        <p:spPr/>
        <p:txBody>
          <a:bodyPr/>
          <a:lstStyle/>
          <a:p>
            <a:r>
              <a:rPr lang="en-US" dirty="0"/>
              <a:t>Text for help?</a:t>
            </a:r>
          </a:p>
          <a:p>
            <a:r>
              <a:rPr lang="en-US" dirty="0"/>
              <a:t>Your supervisor may make this call after attempting to assist you.</a:t>
            </a:r>
          </a:p>
          <a:p>
            <a:r>
              <a:rPr lang="en-US" i="0" dirty="0">
                <a:solidFill>
                  <a:srgbClr val="000000"/>
                </a:solidFill>
                <a:effectLst/>
              </a:rPr>
              <a:t>Is there a community crisis team?</a:t>
            </a:r>
            <a:endParaRPr lang="en-US" dirty="0">
              <a:solidFill>
                <a:srgbClr val="000000"/>
              </a:solidFill>
            </a:endParaRPr>
          </a:p>
          <a:p>
            <a:r>
              <a:rPr lang="en-US" i="0" dirty="0">
                <a:solidFill>
                  <a:srgbClr val="000000"/>
                </a:solidFill>
                <a:effectLst/>
              </a:rPr>
              <a:t>The problem with law enforcement…</a:t>
            </a:r>
          </a:p>
          <a:p>
            <a:endParaRPr lang="en-US" dirty="0">
              <a:solidFill>
                <a:srgbClr val="000000"/>
              </a:solidFill>
            </a:endParaRPr>
          </a:p>
          <a:p>
            <a:r>
              <a:rPr lang="es-ES" i="1" dirty="0">
                <a:solidFill>
                  <a:srgbClr val="000000"/>
                </a:solidFill>
              </a:rPr>
              <a:t>Texto de ayuda?</a:t>
            </a:r>
          </a:p>
          <a:p>
            <a:r>
              <a:rPr lang="es-ES" i="1" dirty="0">
                <a:solidFill>
                  <a:srgbClr val="000000"/>
                </a:solidFill>
              </a:rPr>
              <a:t>Su supervisor puede hacer esta llamada después de intentar ayudarlo.</a:t>
            </a:r>
          </a:p>
          <a:p>
            <a:r>
              <a:rPr lang="es-ES" i="1" dirty="0">
                <a:solidFill>
                  <a:srgbClr val="000000"/>
                </a:solidFill>
              </a:rPr>
              <a:t>¿Existe un equipo comunitario de crisis?</a:t>
            </a:r>
          </a:p>
          <a:p>
            <a:r>
              <a:rPr lang="es-ES" i="1" dirty="0">
                <a:solidFill>
                  <a:srgbClr val="000000"/>
                </a:solidFill>
              </a:rPr>
              <a:t>El problema con la aplicación de la ley...</a:t>
            </a:r>
            <a:endParaRPr lang="en-US" i="1"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28</a:t>
            </a:fld>
            <a:endParaRPr lang="en-US" dirty="0"/>
          </a:p>
        </p:txBody>
      </p:sp>
    </p:spTree>
    <p:extLst>
      <p:ext uri="{BB962C8B-B14F-4D97-AF65-F5344CB8AC3E}">
        <p14:creationId xmlns:p14="http://schemas.microsoft.com/office/powerpoint/2010/main" val="374795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92E0-A854-4BC8-9D16-1B7B3C50C6F3}"/>
              </a:ext>
            </a:extLst>
          </p:cNvPr>
          <p:cNvSpPr>
            <a:spLocks noGrp="1"/>
          </p:cNvSpPr>
          <p:nvPr>
            <p:ph type="title"/>
          </p:nvPr>
        </p:nvSpPr>
        <p:spPr>
          <a:xfrm>
            <a:off x="152400" y="1600200"/>
            <a:ext cx="8458200" cy="792162"/>
          </a:xfrm>
        </p:spPr>
        <p:txBody>
          <a:bodyPr/>
          <a:lstStyle/>
          <a:p>
            <a:pPr algn="ctr"/>
            <a:r>
              <a:rPr lang="en-US" sz="600" dirty="0">
                <a:solidFill>
                  <a:schemeClr val="bg1">
                    <a:lumMod val="95000"/>
                  </a:schemeClr>
                </a:solidFill>
              </a:rPr>
              <a:t>&gt;&gt;Slide 29</a:t>
            </a:r>
            <a:br>
              <a:rPr lang="en-US" sz="600" dirty="0"/>
            </a:br>
            <a:r>
              <a:rPr lang="en-US" dirty="0"/>
              <a:t>Audience Q&amp;A</a:t>
            </a:r>
            <a:br>
              <a:rPr lang="en-US" dirty="0"/>
            </a:br>
            <a:r>
              <a:rPr lang="es-ES" i="1" dirty="0"/>
              <a:t>Preguntas y respuestas de la audiencia</a:t>
            </a:r>
            <a:endParaRPr lang="en-US" i="1" dirty="0"/>
          </a:p>
        </p:txBody>
      </p:sp>
      <p:sp>
        <p:nvSpPr>
          <p:cNvPr id="3" name="Slide Number Placeholder 2">
            <a:extLst>
              <a:ext uri="{FF2B5EF4-FFF2-40B4-BE49-F238E27FC236}">
                <a16:creationId xmlns:a16="http://schemas.microsoft.com/office/drawing/2014/main" id="{7ABE68B7-952C-421F-8EA1-E7DEF9BDE03D}"/>
              </a:ext>
            </a:extLst>
          </p:cNvPr>
          <p:cNvSpPr>
            <a:spLocks noGrp="1"/>
          </p:cNvSpPr>
          <p:nvPr>
            <p:ph type="sldNum" sz="quarter" idx="10"/>
          </p:nvPr>
        </p:nvSpPr>
        <p:spPr/>
        <p:txBody>
          <a:bodyPr/>
          <a:lstStyle/>
          <a:p>
            <a:pPr>
              <a:defRPr/>
            </a:pPr>
            <a:fld id="{F42DF3E2-0175-464B-95E4-5D6CFE698002}" type="slidenum">
              <a:rPr lang="en-US" smtClean="0"/>
              <a:pPr>
                <a:defRPr/>
              </a:pPr>
              <a:t>29</a:t>
            </a:fld>
            <a:endParaRPr lang="en-US" dirty="0"/>
          </a:p>
        </p:txBody>
      </p:sp>
    </p:spTree>
    <p:extLst>
      <p:ext uri="{BB962C8B-B14F-4D97-AF65-F5344CB8AC3E}">
        <p14:creationId xmlns:p14="http://schemas.microsoft.com/office/powerpoint/2010/main" val="4299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3 </a:t>
            </a:r>
            <a:br>
              <a:rPr lang="en-US" sz="800" dirty="0">
                <a:solidFill>
                  <a:schemeClr val="bg1">
                    <a:lumMod val="95000"/>
                  </a:schemeClr>
                </a:solidFill>
              </a:rPr>
            </a:br>
            <a:r>
              <a:rPr lang="en-US" dirty="0"/>
              <a:t>Meet the Presenters</a:t>
            </a:r>
            <a:br>
              <a:rPr lang="en-US" dirty="0"/>
            </a:br>
            <a:r>
              <a:rPr lang="en-US" sz="2000" i="1" dirty="0" err="1"/>
              <a:t>Conoce</a:t>
            </a:r>
            <a:r>
              <a:rPr lang="en-US" sz="2000" i="1" dirty="0"/>
              <a:t> a los </a:t>
            </a:r>
            <a:r>
              <a:rPr lang="en-US" sz="2000" i="1" dirty="0" err="1"/>
              <a:t>presentadores</a:t>
            </a:r>
            <a:endParaRPr lang="en-US" sz="2000" i="1" dirty="0"/>
          </a:p>
        </p:txBody>
      </p:sp>
      <p:sp>
        <p:nvSpPr>
          <p:cNvPr id="2" name="Content Placeholder 1"/>
          <p:cNvSpPr>
            <a:spLocks noGrp="1"/>
          </p:cNvSpPr>
          <p:nvPr>
            <p:ph idx="1"/>
          </p:nvPr>
        </p:nvSpPr>
        <p:spPr/>
        <p:txBody>
          <a:bodyPr/>
          <a:lstStyle/>
          <a:p>
            <a:r>
              <a:rPr lang="en-US" sz="2800" b="1" dirty="0"/>
              <a:t>Alexandra </a:t>
            </a:r>
            <a:r>
              <a:rPr lang="en-US" sz="1800" b="1" dirty="0"/>
              <a:t> </a:t>
            </a:r>
            <a:r>
              <a:rPr lang="en-US" sz="2800" b="1" dirty="0"/>
              <a:t>Mikowski</a:t>
            </a:r>
            <a:r>
              <a:rPr lang="en-US" sz="2800" dirty="0"/>
              <a:t>, Executive Director of Access to Independence of Cortland County, Inc. in Cortland NY</a:t>
            </a:r>
          </a:p>
          <a:p>
            <a:pPr marL="0" indent="0">
              <a:buNone/>
            </a:pPr>
            <a:r>
              <a:rPr lang="es-ES" sz="2000" b="1" i="1" dirty="0"/>
              <a:t>Alexandra </a:t>
            </a:r>
            <a:r>
              <a:rPr lang="es-ES" sz="2000" b="1" i="1" dirty="0" err="1"/>
              <a:t>Mikowski</a:t>
            </a:r>
            <a:r>
              <a:rPr lang="es-ES" sz="2000" i="1" dirty="0"/>
              <a:t>, Directora Ejecutiva de Acceso a la Independencia del Condado de Cortland, Inc. en Cortland NY</a:t>
            </a:r>
            <a:endParaRPr lang="en-US" sz="2000" i="1" dirty="0"/>
          </a:p>
          <a:p>
            <a:pPr algn="l"/>
            <a:r>
              <a:rPr lang="en-US" sz="2800" b="1" dirty="0"/>
              <a:t>Paula McElwee</a:t>
            </a:r>
            <a:r>
              <a:rPr lang="en-US" sz="2800" dirty="0"/>
              <a:t>, Director of Technical Assistance, IL-NET National Training and Technical Assistance Center for Independent Living</a:t>
            </a:r>
          </a:p>
          <a:p>
            <a:pPr marL="0" indent="0">
              <a:buNone/>
            </a:pPr>
            <a:r>
              <a:rPr lang="es-ES" sz="2000" b="1" i="1" dirty="0"/>
              <a:t>Paula </a:t>
            </a:r>
            <a:r>
              <a:rPr lang="es-ES" sz="2000" b="1" i="1" dirty="0" err="1"/>
              <a:t>McElwee</a:t>
            </a:r>
            <a:r>
              <a:rPr lang="es-ES" sz="2000" dirty="0"/>
              <a:t>, Directora de Asistencia Técnica, Centro Nacional de Capacitación y Asistencia Técnica de IL-NET para la Vida Independiente</a:t>
            </a:r>
            <a:endParaRPr lang="en-US" sz="2000" dirty="0"/>
          </a:p>
          <a:p>
            <a:r>
              <a:rPr lang="en-US" sz="2800" b="1" dirty="0"/>
              <a:t>Vicki Smith</a:t>
            </a:r>
            <a:r>
              <a:rPr lang="en-US" sz="2800" dirty="0"/>
              <a:t>, Executive Director of Alliance </a:t>
            </a:r>
            <a:r>
              <a:rPr lang="en-US" dirty="0"/>
              <a:t>of Disability Advocates in Raleigh NC</a:t>
            </a:r>
          </a:p>
          <a:p>
            <a:pPr marL="0" indent="0">
              <a:buNone/>
            </a:pPr>
            <a:r>
              <a:rPr lang="en-US" sz="2000" b="1" i="1" dirty="0">
                <a:solidFill>
                  <a:srgbClr val="000000"/>
                </a:solidFill>
              </a:rPr>
              <a:t>Vicki Smith</a:t>
            </a:r>
            <a:r>
              <a:rPr lang="en-US" sz="2000" dirty="0">
                <a:solidFill>
                  <a:srgbClr val="000000"/>
                </a:solidFill>
              </a:rPr>
              <a:t>, </a:t>
            </a:r>
            <a:r>
              <a:rPr lang="en-US" sz="2000" dirty="0" err="1">
                <a:solidFill>
                  <a:srgbClr val="000000"/>
                </a:solidFill>
              </a:rPr>
              <a:t>Directora</a:t>
            </a:r>
            <a:r>
              <a:rPr lang="en-US" sz="2000" dirty="0">
                <a:solidFill>
                  <a:srgbClr val="000000"/>
                </a:solidFill>
              </a:rPr>
              <a:t> </a:t>
            </a:r>
            <a:r>
              <a:rPr lang="en-US" sz="2000" dirty="0" err="1">
                <a:solidFill>
                  <a:srgbClr val="000000"/>
                </a:solidFill>
              </a:rPr>
              <a:t>Ejecutiva</a:t>
            </a:r>
            <a:r>
              <a:rPr lang="en-US" sz="2000" dirty="0">
                <a:solidFill>
                  <a:srgbClr val="000000"/>
                </a:solidFill>
              </a:rPr>
              <a:t> de Alliance of Disability Advocates </a:t>
            </a:r>
            <a:r>
              <a:rPr lang="en-US" sz="2000" dirty="0" err="1">
                <a:solidFill>
                  <a:srgbClr val="000000"/>
                </a:solidFill>
              </a:rPr>
              <a:t>en</a:t>
            </a:r>
            <a:r>
              <a:rPr lang="en-US" sz="2000" dirty="0">
                <a:solidFill>
                  <a:srgbClr val="000000"/>
                </a:solidFill>
              </a:rPr>
              <a:t> Raleigh NC</a:t>
            </a:r>
            <a:endParaRPr lang="en-US" sz="2000" b="0"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3</a:t>
            </a:fld>
            <a:endParaRPr lang="en-US" dirty="0"/>
          </a:p>
        </p:txBody>
      </p:sp>
    </p:spTree>
    <p:extLst>
      <p:ext uri="{BB962C8B-B14F-4D97-AF65-F5344CB8AC3E}">
        <p14:creationId xmlns:p14="http://schemas.microsoft.com/office/powerpoint/2010/main" val="124934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E4417-2DAA-4073-8FC8-E6BC64715B92}"/>
              </a:ext>
            </a:extLst>
          </p:cNvPr>
          <p:cNvSpPr>
            <a:spLocks noGrp="1"/>
          </p:cNvSpPr>
          <p:nvPr>
            <p:ph type="title"/>
          </p:nvPr>
        </p:nvSpPr>
        <p:spPr/>
        <p:txBody>
          <a:bodyPr/>
          <a:lstStyle/>
          <a:p>
            <a:r>
              <a:rPr lang="en-US" sz="600" dirty="0">
                <a:solidFill>
                  <a:schemeClr val="bg1">
                    <a:lumMod val="95000"/>
                  </a:schemeClr>
                </a:solidFill>
              </a:rPr>
              <a:t>&gt;&gt;Slide 30</a:t>
            </a:r>
            <a:br>
              <a:rPr lang="en-US" sz="600" dirty="0"/>
            </a:br>
            <a:r>
              <a:rPr lang="en-US" dirty="0"/>
              <a:t>Additional Resources/ </a:t>
            </a:r>
            <a:r>
              <a:rPr lang="en-US" sz="2400" i="1" dirty="0" err="1"/>
              <a:t>Recursos</a:t>
            </a:r>
            <a:r>
              <a:rPr lang="en-US" sz="2400" i="1" dirty="0"/>
              <a:t> </a:t>
            </a:r>
            <a:r>
              <a:rPr lang="en-US" sz="2400" i="1" dirty="0" err="1"/>
              <a:t>adicionales</a:t>
            </a:r>
            <a:endParaRPr lang="en-US" sz="2400" i="1" dirty="0"/>
          </a:p>
        </p:txBody>
      </p:sp>
      <p:sp>
        <p:nvSpPr>
          <p:cNvPr id="2" name="Content Placeholder 1">
            <a:extLst>
              <a:ext uri="{FF2B5EF4-FFF2-40B4-BE49-F238E27FC236}">
                <a16:creationId xmlns:a16="http://schemas.microsoft.com/office/drawing/2014/main" id="{968D43D7-1CA1-41D2-AD7A-4EBCEF661B15}"/>
              </a:ext>
            </a:extLst>
          </p:cNvPr>
          <p:cNvSpPr>
            <a:spLocks noGrp="1"/>
          </p:cNvSpPr>
          <p:nvPr>
            <p:ph idx="1"/>
          </p:nvPr>
        </p:nvSpPr>
        <p:spPr>
          <a:xfrm>
            <a:off x="266700" y="990600"/>
            <a:ext cx="8610600" cy="5181600"/>
          </a:xfrm>
        </p:spPr>
        <p:txBody>
          <a:bodyPr/>
          <a:lstStyle/>
          <a:p>
            <a:r>
              <a:rPr lang="en-US" sz="1300" dirty="0"/>
              <a:t>Columbia-Suicide Severity Rating Scale (C-SSRS) </a:t>
            </a:r>
            <a:r>
              <a:rPr lang="en-US" sz="1300" dirty="0">
                <a:hlinkClick r:id="rId2"/>
              </a:rPr>
              <a:t>https://cssrs.columbia.edu/the-columbia-scale-c-ssrs/about-the-scale/</a:t>
            </a:r>
            <a:endParaRPr lang="en-US" sz="1300" dirty="0"/>
          </a:p>
          <a:p>
            <a:r>
              <a:rPr lang="en-US" sz="1300" dirty="0">
                <a:latin typeface="Calibri" panose="020F0502020204030204" pitchFamily="34" charset="0"/>
                <a:ea typeface="Calibri" panose="020F0502020204030204" pitchFamily="34" charset="0"/>
                <a:cs typeface="Times New Roman" panose="02020603050405020304" pitchFamily="18" charset="0"/>
              </a:rPr>
              <a:t>Healthiest You by Teledoc </a:t>
            </a: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https://www.healthiestyou.com/</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r>
              <a:rPr lang="en-US" sz="1300" b="0" i="0" dirty="0">
                <a:effectLst/>
                <a:latin typeface="Roboto" panose="02000000000000000000" pitchFamily="2" charset="0"/>
              </a:rPr>
              <a:t>FEMA Active Shooter Preparedness: Access &amp; Functional Needs - What You Should Know</a:t>
            </a:r>
          </a:p>
          <a:p>
            <a:pPr lvl="1"/>
            <a:r>
              <a:rPr lang="en-US" sz="1300" b="0" i="0" dirty="0">
                <a:effectLst/>
                <a:latin typeface="Roboto" panose="02000000000000000000" pitchFamily="2" charset="0"/>
              </a:rPr>
              <a:t>https://www.youtube.com/watch?v=m3-_z1Q1bFg</a:t>
            </a:r>
          </a:p>
          <a:p>
            <a:r>
              <a:rPr lang="en-US" sz="1300" b="0" i="0" dirty="0">
                <a:effectLst/>
                <a:latin typeface="Roboto" panose="02000000000000000000" pitchFamily="2" charset="0"/>
              </a:rPr>
              <a:t>Emergency Readiness Series- Active Shooter Pt 1 of 3 The Center for Disability Empowerment</a:t>
            </a:r>
          </a:p>
          <a:p>
            <a:pPr lvl="1"/>
            <a:r>
              <a:rPr lang="en-US" sz="1300" b="0" i="0" dirty="0">
                <a:effectLst/>
                <a:latin typeface="Roboto" panose="02000000000000000000" pitchFamily="2" charset="0"/>
              </a:rPr>
              <a:t>https://www.youtube.com/watch?v=NHXbZZYfA1k&amp;t=0s</a:t>
            </a:r>
          </a:p>
          <a:p>
            <a:r>
              <a:rPr lang="en-US" sz="1300" b="0" i="0" dirty="0">
                <a:effectLst/>
                <a:latin typeface="Roboto" panose="02000000000000000000" pitchFamily="2" charset="0"/>
              </a:rPr>
              <a:t>Run. Hide. Fight.® English Version</a:t>
            </a:r>
          </a:p>
          <a:p>
            <a:pPr lvl="1"/>
            <a:r>
              <a:rPr lang="en-US" sz="1300" b="0" i="0" dirty="0">
                <a:effectLst/>
                <a:latin typeface="Roboto" panose="02000000000000000000" pitchFamily="2" charset="0"/>
                <a:hlinkClick r:id="rId4"/>
              </a:rPr>
              <a:t>https://www.youtube.com/watch?v=8rDdY4EaKVY</a:t>
            </a:r>
            <a:endParaRPr lang="en-US" sz="1300" b="0" i="0" dirty="0">
              <a:effectLst/>
              <a:latin typeface="Roboto" panose="02000000000000000000" pitchFamily="2" charset="0"/>
            </a:endParaRPr>
          </a:p>
          <a:p>
            <a:r>
              <a:rPr lang="en-US" sz="1300" b="0" i="0" dirty="0">
                <a:effectLst/>
                <a:latin typeface="Roboto" panose="02000000000000000000" pitchFamily="2" charset="0"/>
              </a:rPr>
              <a:t>6 Ways to Stay Safe As a Social Worker During Home Visits</a:t>
            </a:r>
          </a:p>
          <a:p>
            <a:pPr lvl="1"/>
            <a:r>
              <a:rPr lang="en-US" sz="1300" dirty="0">
                <a:hlinkClick r:id="rId5"/>
              </a:rPr>
              <a:t>https://www.youtube.com/watch?v=tMDUAlo5v3Q</a:t>
            </a:r>
            <a:r>
              <a:rPr lang="en-US" sz="1300" dirty="0"/>
              <a:t> </a:t>
            </a:r>
          </a:p>
          <a:p>
            <a:r>
              <a:rPr lang="en-US" sz="1300" dirty="0"/>
              <a:t>NAMI – National Alliance on Mental Illness – </a:t>
            </a:r>
            <a:r>
              <a:rPr lang="en-US" sz="1300" dirty="0">
                <a:hlinkClick r:id="rId6"/>
              </a:rPr>
              <a:t>https://www.nami.org/Home</a:t>
            </a:r>
            <a:r>
              <a:rPr lang="en-US" sz="1300" dirty="0"/>
              <a:t> </a:t>
            </a:r>
          </a:p>
          <a:p>
            <a:endParaRPr lang="en-US" sz="1300" dirty="0"/>
          </a:p>
          <a:p>
            <a:r>
              <a:rPr lang="es-ES" sz="1300" dirty="0"/>
              <a:t>Escala de calificación de gravedad del suicidio de Columbia (C-SSRS) </a:t>
            </a:r>
            <a:r>
              <a:rPr lang="es-ES" sz="1300" dirty="0">
                <a:solidFill>
                  <a:srgbClr val="00B0F0"/>
                </a:solidFill>
              </a:rPr>
              <a:t>https://cssrs.columbia.edu/the-columbia-scale-c-ssrs/about-the-scale/</a:t>
            </a:r>
          </a:p>
          <a:p>
            <a:r>
              <a:rPr lang="es-ES" sz="1300" dirty="0"/>
              <a:t>Tu más saludable por </a:t>
            </a:r>
            <a:r>
              <a:rPr lang="es-ES" sz="1300" dirty="0" err="1"/>
              <a:t>Teledoc</a:t>
            </a:r>
            <a:r>
              <a:rPr lang="es-ES" sz="1300" dirty="0"/>
              <a:t> </a:t>
            </a:r>
            <a:r>
              <a:rPr lang="es-ES" sz="1300" dirty="0">
                <a:solidFill>
                  <a:srgbClr val="00B0F0"/>
                </a:solidFill>
              </a:rPr>
              <a:t>https://www.healthiestyou.com/</a:t>
            </a:r>
          </a:p>
          <a:p>
            <a:r>
              <a:rPr lang="es-ES" sz="1300" dirty="0"/>
              <a:t>Preparación para tiradores activos de FEMA: acceso y necesidades funcionales: lo que debe saber</a:t>
            </a:r>
          </a:p>
          <a:p>
            <a:r>
              <a:rPr lang="es-ES" sz="1300" dirty="0"/>
              <a:t>https://www.youtube.com/watch?v=m3-_z1Q1bFg</a:t>
            </a:r>
          </a:p>
          <a:p>
            <a:r>
              <a:rPr lang="es-ES" sz="1300" dirty="0"/>
              <a:t>Serie de Preparación para Emergencias - Tirador Activo Parte 1 de 3 </a:t>
            </a:r>
            <a:r>
              <a:rPr lang="es-ES" sz="1300" dirty="0" err="1"/>
              <a:t>The</a:t>
            </a:r>
            <a:r>
              <a:rPr lang="es-ES" sz="1300" dirty="0"/>
              <a:t> Center </a:t>
            </a:r>
            <a:r>
              <a:rPr lang="es-ES" sz="1300" dirty="0" err="1"/>
              <a:t>for</a:t>
            </a:r>
            <a:r>
              <a:rPr lang="es-ES" sz="1300" dirty="0"/>
              <a:t> </a:t>
            </a:r>
            <a:r>
              <a:rPr lang="es-ES" sz="1300" dirty="0" err="1"/>
              <a:t>Disability</a:t>
            </a:r>
            <a:r>
              <a:rPr lang="es-ES" sz="1300" dirty="0"/>
              <a:t> </a:t>
            </a:r>
            <a:r>
              <a:rPr lang="es-ES" sz="1300" dirty="0" err="1"/>
              <a:t>Empowerment</a:t>
            </a:r>
            <a:endParaRPr lang="es-ES" sz="1300" dirty="0"/>
          </a:p>
          <a:p>
            <a:r>
              <a:rPr lang="es-ES" sz="1300" dirty="0">
                <a:solidFill>
                  <a:srgbClr val="00CCFF"/>
                </a:solidFill>
              </a:rPr>
              <a:t>https://www.youtube.com/watch?v=NHXbZZYfA1k&amp;t=0s</a:t>
            </a:r>
          </a:p>
          <a:p>
            <a:r>
              <a:rPr lang="es-ES" sz="1300" dirty="0"/>
              <a:t>Correr. Ocultar. </a:t>
            </a:r>
            <a:r>
              <a:rPr lang="es-ES" sz="1300" dirty="0" err="1"/>
              <a:t>Fight</a:t>
            </a:r>
            <a:r>
              <a:rPr lang="es-ES" sz="1300" dirty="0"/>
              <a:t>.® Versión en inglés</a:t>
            </a:r>
          </a:p>
          <a:p>
            <a:r>
              <a:rPr lang="es-ES" sz="1300" dirty="0"/>
              <a:t>https://www.youtube.com/watch?v=8rDdY4EaKVY</a:t>
            </a:r>
          </a:p>
          <a:p>
            <a:r>
              <a:rPr lang="es-ES" sz="1300" dirty="0"/>
              <a:t>6 maneras de mantenerse seguro como trabajador social durante las visitas domiciliarias</a:t>
            </a:r>
          </a:p>
          <a:p>
            <a:r>
              <a:rPr lang="es-ES" sz="1300" dirty="0">
                <a:solidFill>
                  <a:srgbClr val="00B0F0"/>
                </a:solidFill>
              </a:rPr>
              <a:t>https://www.youtube.com/watch?v=tMDUAlo5v3Q</a:t>
            </a:r>
          </a:p>
          <a:p>
            <a:r>
              <a:rPr lang="es-ES" sz="1300" dirty="0"/>
              <a:t>NAMI – Alianza Nacional sobre Enfermedades Mentales – </a:t>
            </a:r>
            <a:r>
              <a:rPr lang="es-ES" sz="1300" dirty="0">
                <a:solidFill>
                  <a:srgbClr val="00B0F0"/>
                </a:solidFill>
              </a:rPr>
              <a:t>https://www.nami.org/Home</a:t>
            </a:r>
            <a:endParaRPr lang="en-US" sz="1300" dirty="0">
              <a:solidFill>
                <a:srgbClr val="00B0F0"/>
              </a:solidFill>
            </a:endParaRPr>
          </a:p>
        </p:txBody>
      </p:sp>
      <p:sp>
        <p:nvSpPr>
          <p:cNvPr id="3" name="Slide Number Placeholder 2">
            <a:extLst>
              <a:ext uri="{FF2B5EF4-FFF2-40B4-BE49-F238E27FC236}">
                <a16:creationId xmlns:a16="http://schemas.microsoft.com/office/drawing/2014/main" id="{814365A4-7606-4891-8C16-669ECA848716}"/>
              </a:ext>
            </a:extLst>
          </p:cNvPr>
          <p:cNvSpPr>
            <a:spLocks noGrp="1"/>
          </p:cNvSpPr>
          <p:nvPr>
            <p:ph type="sldNum" sz="quarter" idx="10"/>
          </p:nvPr>
        </p:nvSpPr>
        <p:spPr/>
        <p:txBody>
          <a:bodyPr/>
          <a:lstStyle/>
          <a:p>
            <a:pPr>
              <a:defRPr/>
            </a:pPr>
            <a:fld id="{F2DF5F09-D78D-44DB-A338-E90D23C46220}" type="slidenum">
              <a:rPr lang="en-US" smtClean="0"/>
              <a:pPr>
                <a:defRPr/>
              </a:pPr>
              <a:t>30</a:t>
            </a:fld>
            <a:endParaRPr lang="en-US" dirty="0"/>
          </a:p>
        </p:txBody>
      </p:sp>
    </p:spTree>
    <p:extLst>
      <p:ext uri="{BB962C8B-B14F-4D97-AF65-F5344CB8AC3E}">
        <p14:creationId xmlns:p14="http://schemas.microsoft.com/office/powerpoint/2010/main" val="406348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382000" cy="792162"/>
          </a:xfrm>
        </p:spPr>
        <p:txBody>
          <a:bodyPr/>
          <a:lstStyle/>
          <a:p>
            <a:r>
              <a:rPr lang="en-US" sz="800" dirty="0">
                <a:solidFill>
                  <a:schemeClr val="bg1">
                    <a:lumMod val="95000"/>
                  </a:schemeClr>
                </a:solidFill>
              </a:rPr>
              <a:t>&gt;&gt;Slide 31 </a:t>
            </a:r>
            <a:br>
              <a:rPr lang="en-US" sz="800" dirty="0">
                <a:solidFill>
                  <a:schemeClr val="bg1">
                    <a:lumMod val="95000"/>
                  </a:schemeClr>
                </a:solidFill>
              </a:rPr>
            </a:br>
            <a:r>
              <a:rPr lang="en-US" dirty="0"/>
              <a:t>Final Questions and Evaluation Survey/ </a:t>
            </a:r>
            <a:r>
              <a:rPr lang="es-ES" sz="2400" i="1" dirty="0"/>
              <a:t>Preguntas Finales y Encuesta de Evaluación</a:t>
            </a:r>
            <a:endParaRPr lang="en-US" sz="2400" b="0" i="1" dirty="0"/>
          </a:p>
        </p:txBody>
      </p:sp>
      <p:sp>
        <p:nvSpPr>
          <p:cNvPr id="2" name="Content Placeholder 1"/>
          <p:cNvSpPr>
            <a:spLocks noGrp="1"/>
          </p:cNvSpPr>
          <p:nvPr>
            <p:ph idx="1"/>
          </p:nvPr>
        </p:nvSpPr>
        <p:spPr>
          <a:xfrm>
            <a:off x="508000" y="1066800"/>
            <a:ext cx="8610600" cy="5029200"/>
          </a:xfrm>
        </p:spPr>
        <p:txBody>
          <a:bodyPr/>
          <a:lstStyle/>
          <a:p>
            <a:r>
              <a:rPr lang="en-US" sz="2400" dirty="0"/>
              <a:t>Any final questions?</a:t>
            </a:r>
          </a:p>
          <a:p>
            <a:r>
              <a:rPr lang="en-US" sz="2400" dirty="0"/>
              <a:t>Directly following the webinar, you will see a short evaluation survey to complete on your screen. We appreciate your feedback! </a:t>
            </a:r>
          </a:p>
          <a:p>
            <a:pPr marL="0" indent="0">
              <a:buNone/>
            </a:pPr>
            <a:endParaRPr lang="en-US" sz="2400" i="1" dirty="0">
              <a:solidFill>
                <a:srgbClr val="FF0000"/>
              </a:solidFill>
            </a:endParaRPr>
          </a:p>
          <a:p>
            <a:pPr marL="0" indent="0">
              <a:buNone/>
            </a:pPr>
            <a:r>
              <a:rPr lang="en-US" sz="2400" b="0" i="0" dirty="0">
                <a:solidFill>
                  <a:srgbClr val="000000"/>
                </a:solidFill>
                <a:effectLst/>
                <a:latin typeface="72"/>
                <a:hlinkClick r:id="rId2"/>
              </a:rPr>
              <a:t>https://uthtmc.az1.qualtrics.com/jfe/form/SV_2uI139zP6lmpKmO</a:t>
            </a:r>
            <a:endParaRPr lang="en-US" sz="2400" b="0" i="0" dirty="0">
              <a:solidFill>
                <a:srgbClr val="000000"/>
              </a:solidFill>
              <a:effectLst/>
              <a:latin typeface="72"/>
            </a:endParaRPr>
          </a:p>
          <a:p>
            <a:pPr marL="0" indent="0">
              <a:buNone/>
            </a:pPr>
            <a:endParaRPr lang="en-US" sz="2000" dirty="0">
              <a:solidFill>
                <a:srgbClr val="000000"/>
              </a:solidFill>
              <a:latin typeface="72"/>
            </a:endParaRPr>
          </a:p>
          <a:p>
            <a:r>
              <a:rPr lang="es-ES" sz="2000" i="1" dirty="0"/>
              <a:t>¿Alguna pregunta final?</a:t>
            </a:r>
          </a:p>
          <a:p>
            <a:r>
              <a:rPr lang="es-ES" sz="2000" i="1" dirty="0"/>
              <a:t>Inmediatamente después del seminario web, verá una breve encuesta de evaluación para completar en su pantalla. ¡Agradecemos sus comentarios!</a:t>
            </a:r>
          </a:p>
          <a:p>
            <a:pPr marL="0" indent="0">
              <a:buNone/>
            </a:pPr>
            <a:endParaRPr lang="es-ES" sz="2000" i="1" dirty="0"/>
          </a:p>
          <a:p>
            <a:pPr marL="0" indent="0">
              <a:buNone/>
            </a:pPr>
            <a:r>
              <a:rPr lang="en-US" sz="2000" dirty="0">
                <a:solidFill>
                  <a:srgbClr val="000000"/>
                </a:solidFill>
                <a:latin typeface="72"/>
                <a:hlinkClick r:id="rId2"/>
              </a:rPr>
              <a:t>https://uthtmc.az1.qualtrics.com/jfe/form/SV_2uI139zP6lmpKmO</a:t>
            </a:r>
            <a:endParaRPr lang="en-US" sz="2000" dirty="0">
              <a:solidFill>
                <a:srgbClr val="000000"/>
              </a:solidFill>
              <a:latin typeface="72"/>
            </a:endParaRPr>
          </a:p>
          <a:p>
            <a:pPr marL="0" indent="0">
              <a:buNone/>
            </a:pPr>
            <a:endParaRPr lang="es-ES" i="1" dirty="0"/>
          </a:p>
          <a:p>
            <a:pPr marL="0" indent="0">
              <a:buNone/>
            </a:pPr>
            <a:endParaRPr lang="es-ES" i="1" dirty="0">
              <a:solidFill>
                <a:srgbClr val="FF0000"/>
              </a:solidFill>
            </a:endParaRPr>
          </a:p>
        </p:txBody>
      </p:sp>
      <p:sp>
        <p:nvSpPr>
          <p:cNvPr id="5" name="Slide Number Placeholder 4"/>
          <p:cNvSpPr>
            <a:spLocks noGrp="1"/>
          </p:cNvSpPr>
          <p:nvPr>
            <p:ph type="sldNum" sz="quarter" idx="10"/>
          </p:nvPr>
        </p:nvSpPr>
        <p:spPr/>
        <p:txBody>
          <a:bodyPr/>
          <a:lstStyle/>
          <a:p>
            <a:pPr>
              <a:defRPr/>
            </a:pPr>
            <a:fld id="{F2DF5F09-D78D-44DB-A338-E90D23C46220}" type="slidenum">
              <a:rPr lang="en-US" smtClean="0"/>
              <a:pPr>
                <a:defRPr/>
              </a:pPr>
              <a:t>31</a:t>
            </a:fld>
            <a:endParaRPr lang="en-US"/>
          </a:p>
        </p:txBody>
      </p:sp>
    </p:spTree>
    <p:extLst>
      <p:ext uri="{BB962C8B-B14F-4D97-AF65-F5344CB8AC3E}">
        <p14:creationId xmlns:p14="http://schemas.microsoft.com/office/powerpoint/2010/main" val="327486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 dirty="0">
                <a:solidFill>
                  <a:schemeClr val="accent3">
                    <a:lumMod val="95000"/>
                  </a:schemeClr>
                </a:solidFill>
                <a:latin typeface="Arial Rounded MT Bold" panose="020F0704030504030204" pitchFamily="34" charset="0"/>
              </a:rPr>
              <a:t>&gt;&gt; Slide 32</a:t>
            </a:r>
            <a:br>
              <a:rPr lang="en-US" dirty="0">
                <a:latin typeface="Arial Rounded MT Bold" panose="020F0704030504030204" pitchFamily="34" charset="0"/>
              </a:rPr>
            </a:br>
            <a:r>
              <a:rPr lang="en-US" dirty="0">
                <a:ea typeface="Arial"/>
                <a:cs typeface="Arial"/>
                <a:sym typeface="Arial"/>
              </a:rPr>
              <a:t>IL-NET Attribution/ </a:t>
            </a:r>
            <a:r>
              <a:rPr lang="en-US" sz="2400" i="1" dirty="0" err="1">
                <a:ea typeface="Arial"/>
                <a:cs typeface="Arial"/>
                <a:sym typeface="Arial"/>
              </a:rPr>
              <a:t>Atribución</a:t>
            </a:r>
            <a:r>
              <a:rPr lang="en-US" sz="2400" i="1" dirty="0">
                <a:ea typeface="Arial"/>
                <a:cs typeface="Arial"/>
                <a:sym typeface="Arial"/>
              </a:rPr>
              <a:t> IL-NET</a:t>
            </a:r>
            <a:endParaRPr lang="en-US" sz="2400" i="1" dirty="0">
              <a:latin typeface="Arial Rounded MT Bold" panose="020F0704030504030204" pitchFamily="34" charset="0"/>
            </a:endParaRPr>
          </a:p>
        </p:txBody>
      </p:sp>
      <p:sp>
        <p:nvSpPr>
          <p:cNvPr id="3" name="Subtitle 2"/>
          <p:cNvSpPr>
            <a:spLocks noGrp="1"/>
          </p:cNvSpPr>
          <p:nvPr>
            <p:ph idx="1"/>
          </p:nvPr>
        </p:nvSpPr>
        <p:spPr>
          <a:xfrm>
            <a:off x="537882" y="1092200"/>
            <a:ext cx="8068235" cy="4840940"/>
          </a:xfrm>
        </p:spPr>
        <p:txBody>
          <a:bodyPr>
            <a:noAutofit/>
          </a:bodyPr>
          <a:lstStyle/>
          <a:p>
            <a:pPr marL="0" indent="0">
              <a:buNone/>
            </a:pPr>
            <a:r>
              <a:rPr lang="en-US" sz="2100" dirty="0"/>
              <a:t>The IL-NET is supported by grant numbers 90ILTA0002 and 90ISTA0002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a:p>
            <a:pPr marL="0" indent="0">
              <a:buNone/>
            </a:pPr>
            <a:endParaRPr lang="en-US" sz="2100" dirty="0"/>
          </a:p>
          <a:p>
            <a:pPr marL="0" indent="0">
              <a:buNone/>
            </a:pPr>
            <a:r>
              <a:rPr lang="es-ES" sz="2100" i="1" dirty="0"/>
              <a:t>IL-NET cuenta con el respaldo de los números de subvención 90ILTA0002 y 90ISTA0002 de la Administración para la Vida Comunitaria de los EE. UU., Departamento de Salud y Servicios Humanos, Washington, D.C. 20201. Se alienta a los beneficiarios que emprenden proyectos bajo el patrocinio del gobierno a expresar libremente sus hallazgos y conclusiones. Por lo tanto, los puntos de vista u opiniones no representan necesariamente la política oficial de </a:t>
            </a:r>
            <a:r>
              <a:rPr lang="es-ES" sz="2100" i="1" dirty="0" err="1"/>
              <a:t>Administration</a:t>
            </a:r>
            <a:r>
              <a:rPr lang="es-ES" sz="2100" i="1" dirty="0"/>
              <a:t> </a:t>
            </a:r>
            <a:r>
              <a:rPr lang="es-ES" sz="2100" i="1" dirty="0" err="1"/>
              <a:t>for</a:t>
            </a:r>
            <a:r>
              <a:rPr lang="es-ES" sz="2100" i="1" dirty="0"/>
              <a:t> </a:t>
            </a:r>
            <a:r>
              <a:rPr lang="es-ES" sz="2100" i="1" dirty="0" err="1"/>
              <a:t>Community</a:t>
            </a:r>
            <a:r>
              <a:rPr lang="es-ES" sz="2100" i="1" dirty="0"/>
              <a:t> Living.</a:t>
            </a:r>
            <a:endParaRPr lang="en-US" sz="2100" i="1" dirty="0"/>
          </a:p>
        </p:txBody>
      </p:sp>
      <p:sp>
        <p:nvSpPr>
          <p:cNvPr id="4" name="Slide Number Placeholder 3"/>
          <p:cNvSpPr>
            <a:spLocks noGrp="1"/>
          </p:cNvSpPr>
          <p:nvPr>
            <p:ph type="sldNum" sz="quarter" idx="4294967295"/>
          </p:nvPr>
        </p:nvSpPr>
        <p:spPr>
          <a:xfrm>
            <a:off x="6858000" y="6217770"/>
            <a:ext cx="1996047" cy="365592"/>
          </a:xfrm>
          <a:prstGeom prst="rect">
            <a:avLst/>
          </a:prstGeom>
        </p:spPr>
        <p:txBody>
          <a:bodyPr/>
          <a:lstStyle/>
          <a:p>
            <a:fld id="{6153527D-BED1-478D-AC23-D9BDE0E418EC}" type="slidenum">
              <a:rPr lang="en-US" smtClean="0"/>
              <a:t>32</a:t>
            </a:fld>
            <a:endParaRPr lang="en-US" dirty="0"/>
          </a:p>
        </p:txBody>
      </p:sp>
    </p:spTree>
    <p:extLst>
      <p:ext uri="{BB962C8B-B14F-4D97-AF65-F5344CB8AC3E}">
        <p14:creationId xmlns:p14="http://schemas.microsoft.com/office/powerpoint/2010/main" val="5597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4 </a:t>
            </a:r>
            <a:br>
              <a:rPr lang="en-US" sz="800" dirty="0">
                <a:solidFill>
                  <a:schemeClr val="bg1">
                    <a:lumMod val="95000"/>
                  </a:schemeClr>
                </a:solidFill>
              </a:rPr>
            </a:br>
            <a:r>
              <a:rPr lang="en-US" dirty="0"/>
              <a:t>What You Will Learn</a:t>
            </a:r>
            <a:br>
              <a:rPr lang="en-US" dirty="0"/>
            </a:br>
            <a:r>
              <a:rPr lang="en-US" sz="2000" i="1" dirty="0"/>
              <a:t>Lo que vas a </a:t>
            </a:r>
            <a:r>
              <a:rPr lang="en-US" sz="2000" i="1" dirty="0" err="1"/>
              <a:t>aprender</a:t>
            </a:r>
            <a:endParaRPr lang="en-US" sz="2000" i="1" dirty="0"/>
          </a:p>
        </p:txBody>
      </p:sp>
      <p:sp>
        <p:nvSpPr>
          <p:cNvPr id="2" name="Content Placeholder 1"/>
          <p:cNvSpPr>
            <a:spLocks noGrp="1"/>
          </p:cNvSpPr>
          <p:nvPr>
            <p:ph idx="1"/>
          </p:nvPr>
        </p:nvSpPr>
        <p:spPr/>
        <p:txBody>
          <a:bodyPr/>
          <a:lstStyle/>
          <a:p>
            <a:r>
              <a:rPr lang="en-US" sz="1700" dirty="0">
                <a:solidFill>
                  <a:srgbClr val="000000"/>
                </a:solidFill>
              </a:rPr>
              <a:t>To create a Center environment where staff and consumers can reduce their anxiety.?</a:t>
            </a:r>
            <a:r>
              <a:rPr lang="es-ES" sz="1700" i="1" dirty="0">
                <a:solidFill>
                  <a:srgbClr val="000000"/>
                </a:solidFill>
              </a:rPr>
              <a:t>Como crear un entorno de Centro donde el personal y los consumidores puedan reducir su ansiedad.</a:t>
            </a:r>
          </a:p>
          <a:p>
            <a:endParaRPr lang="en-US" sz="1700" dirty="0">
              <a:solidFill>
                <a:srgbClr val="000000"/>
              </a:solidFill>
            </a:endParaRPr>
          </a:p>
          <a:p>
            <a:r>
              <a:rPr lang="en-US" sz="1700" dirty="0">
                <a:solidFill>
                  <a:srgbClr val="000000"/>
                </a:solidFill>
              </a:rPr>
              <a:t>To maintain a safe environment for working in homes and the community. </a:t>
            </a:r>
            <a:r>
              <a:rPr lang="en-US" sz="1700" i="1" dirty="0">
                <a:solidFill>
                  <a:srgbClr val="000000"/>
                </a:solidFill>
              </a:rPr>
              <a:t>Como </a:t>
            </a:r>
            <a:r>
              <a:rPr lang="es-ES" sz="1700" i="1" dirty="0">
                <a:solidFill>
                  <a:srgbClr val="000000"/>
                </a:solidFill>
              </a:rPr>
              <a:t>mantener un ambiente seguro para trabajar en los hogares y la comunidad.</a:t>
            </a:r>
          </a:p>
          <a:p>
            <a:endParaRPr lang="en-US" sz="1700" i="1" dirty="0">
              <a:solidFill>
                <a:srgbClr val="000000"/>
              </a:solidFill>
            </a:endParaRPr>
          </a:p>
          <a:p>
            <a:pPr algn="l"/>
            <a:r>
              <a:rPr lang="en-US" sz="1700" dirty="0">
                <a:solidFill>
                  <a:srgbClr val="000000"/>
                </a:solidFill>
              </a:rPr>
              <a:t>To anticipate potential risks without judging or acting too soon.</a:t>
            </a:r>
            <a:r>
              <a:rPr lang="es-ES" sz="1700" i="1" dirty="0">
                <a:solidFill>
                  <a:srgbClr val="000000"/>
                </a:solidFill>
              </a:rPr>
              <a:t>Anticiparse a los riesgos potenciales sin juzgar ni actuar demasiado pronto.</a:t>
            </a:r>
          </a:p>
          <a:p>
            <a:pPr marL="0" indent="0" algn="l">
              <a:buNone/>
            </a:pPr>
            <a:endParaRPr lang="es-ES" sz="1700" i="1" dirty="0">
              <a:solidFill>
                <a:srgbClr val="000000"/>
              </a:solidFill>
            </a:endParaRPr>
          </a:p>
          <a:p>
            <a:r>
              <a:rPr lang="en-US" sz="1700" b="0" i="0" dirty="0">
                <a:solidFill>
                  <a:srgbClr val="000000"/>
                </a:solidFill>
                <a:effectLst/>
              </a:rPr>
              <a:t>To apply strategies for hearing and assisting with an angry individual’s concerns.</a:t>
            </a:r>
            <a:r>
              <a:rPr lang="es-ES" sz="1700" i="1" dirty="0">
                <a:solidFill>
                  <a:srgbClr val="000000"/>
                </a:solidFill>
              </a:rPr>
              <a:t>Aplicar estrategias para escuchar y ayudar con las preocupaciones de un individuo enojado</a:t>
            </a:r>
            <a:r>
              <a:rPr lang="es-ES" sz="1700" dirty="0">
                <a:solidFill>
                  <a:srgbClr val="000000"/>
                </a:solidFill>
              </a:rPr>
              <a:t>.</a:t>
            </a:r>
          </a:p>
          <a:p>
            <a:endParaRPr lang="es-ES" sz="1700" dirty="0">
              <a:solidFill>
                <a:srgbClr val="000000"/>
              </a:solidFill>
            </a:endParaRPr>
          </a:p>
          <a:p>
            <a:r>
              <a:rPr lang="en-US" sz="1700" dirty="0">
                <a:solidFill>
                  <a:srgbClr val="000000"/>
                </a:solidFill>
              </a:rPr>
              <a:t>To respond to those at risk of self-harm or suicide.</a:t>
            </a:r>
            <a:r>
              <a:rPr lang="es-ES" sz="1700" i="1" dirty="0">
                <a:solidFill>
                  <a:srgbClr val="000000"/>
                </a:solidFill>
              </a:rPr>
              <a:t>Como responder a aquellos en riesgo de autolesión o suicidio.</a:t>
            </a:r>
          </a:p>
          <a:p>
            <a:pPr marL="0" indent="0">
              <a:buNone/>
            </a:pPr>
            <a:endParaRPr lang="es-ES" sz="1700" i="1" dirty="0">
              <a:solidFill>
                <a:srgbClr val="000000"/>
              </a:solidFill>
            </a:endParaRPr>
          </a:p>
          <a:p>
            <a:r>
              <a:rPr lang="en-US" sz="1700" dirty="0">
                <a:solidFill>
                  <a:srgbClr val="000000"/>
                </a:solidFill>
              </a:rPr>
              <a:t>When to seek outside help.</a:t>
            </a:r>
            <a:r>
              <a:rPr lang="es-ES" sz="1700" i="1" dirty="0">
                <a:solidFill>
                  <a:srgbClr val="000000"/>
                </a:solidFill>
              </a:rPr>
              <a:t>Cuándo buscar ayuda externa.</a:t>
            </a:r>
            <a:endParaRPr lang="en-US" sz="1700" b="0" i="1"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4</a:t>
            </a:fld>
            <a:endParaRPr lang="en-US" dirty="0"/>
          </a:p>
        </p:txBody>
      </p:sp>
    </p:spTree>
    <p:extLst>
      <p:ext uri="{BB962C8B-B14F-4D97-AF65-F5344CB8AC3E}">
        <p14:creationId xmlns:p14="http://schemas.microsoft.com/office/powerpoint/2010/main" val="364272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5</a:t>
            </a:r>
            <a:br>
              <a:rPr lang="en-US" sz="800" dirty="0">
                <a:solidFill>
                  <a:schemeClr val="bg1">
                    <a:lumMod val="95000"/>
                  </a:schemeClr>
                </a:solidFill>
              </a:rPr>
            </a:br>
            <a:r>
              <a:rPr lang="en-US" dirty="0"/>
              <a:t>Is the office a safe place? </a:t>
            </a:r>
            <a:br>
              <a:rPr lang="en-US" dirty="0"/>
            </a:br>
            <a:r>
              <a:rPr lang="es-ES" sz="2400" i="1" dirty="0"/>
              <a:t>¿Es la oficina un lugar seguro?</a:t>
            </a:r>
            <a:br>
              <a:rPr lang="en-US" dirty="0"/>
            </a:br>
            <a:endParaRPr lang="en-US" dirty="0"/>
          </a:p>
        </p:txBody>
      </p:sp>
      <p:sp>
        <p:nvSpPr>
          <p:cNvPr id="2" name="Content Placeholder 1"/>
          <p:cNvSpPr>
            <a:spLocks noGrp="1"/>
          </p:cNvSpPr>
          <p:nvPr>
            <p:ph idx="1"/>
          </p:nvPr>
        </p:nvSpPr>
        <p:spPr/>
        <p:txBody>
          <a:bodyPr/>
          <a:lstStyle/>
          <a:p>
            <a:r>
              <a:rPr lang="en-US" dirty="0"/>
              <a:t>Front desk/reception</a:t>
            </a:r>
          </a:p>
          <a:p>
            <a:pPr marL="0" indent="0">
              <a:buNone/>
            </a:pPr>
            <a:r>
              <a:rPr lang="en-US" sz="2000" i="1" dirty="0" err="1"/>
              <a:t>Recepción</a:t>
            </a:r>
            <a:endParaRPr lang="en-US" sz="2000" i="1" dirty="0"/>
          </a:p>
          <a:p>
            <a:pPr marL="0" indent="0">
              <a:buNone/>
            </a:pPr>
            <a:endParaRPr lang="en-US" dirty="0"/>
          </a:p>
          <a:p>
            <a:r>
              <a:rPr lang="en-US" dirty="0"/>
              <a:t>Openness of the rest of the area</a:t>
            </a:r>
          </a:p>
          <a:p>
            <a:pPr marL="0" indent="0">
              <a:buNone/>
            </a:pPr>
            <a:r>
              <a:rPr lang="es-ES" sz="2000" i="1" dirty="0"/>
              <a:t>Apertura del resto del área</a:t>
            </a:r>
          </a:p>
          <a:p>
            <a:pPr marL="0" indent="0">
              <a:buNone/>
            </a:pPr>
            <a:endParaRPr lang="en-US" dirty="0"/>
          </a:p>
          <a:p>
            <a:r>
              <a:rPr lang="en-US" i="0" dirty="0">
                <a:solidFill>
                  <a:srgbClr val="000000"/>
                </a:solidFill>
                <a:effectLst/>
              </a:rPr>
              <a:t>Way to call for help without making things worse?</a:t>
            </a:r>
          </a:p>
          <a:p>
            <a:pPr marL="0" indent="0">
              <a:buNone/>
            </a:pPr>
            <a:r>
              <a:rPr lang="es-ES" dirty="0">
                <a:solidFill>
                  <a:srgbClr val="000000"/>
                </a:solidFill>
              </a:rPr>
              <a:t>¿</a:t>
            </a:r>
            <a:r>
              <a:rPr lang="es-ES" sz="2000" i="1" dirty="0">
                <a:solidFill>
                  <a:srgbClr val="000000"/>
                </a:solidFill>
              </a:rPr>
              <a:t>Manera de pedir ayuda sin empeorar las cosas?</a:t>
            </a:r>
          </a:p>
          <a:p>
            <a:pPr marL="0" indent="0">
              <a:buNone/>
            </a:pPr>
            <a:endParaRPr lang="en-US" i="0" dirty="0">
              <a:solidFill>
                <a:srgbClr val="000000"/>
              </a:solidFill>
              <a:effectLst/>
            </a:endParaRPr>
          </a:p>
          <a:p>
            <a:r>
              <a:rPr lang="en-US" dirty="0">
                <a:solidFill>
                  <a:srgbClr val="000000"/>
                </a:solidFill>
              </a:rPr>
              <a:t>Does a panic button call 911?</a:t>
            </a:r>
          </a:p>
          <a:p>
            <a:pPr marL="0" indent="0">
              <a:buNone/>
            </a:pPr>
            <a:r>
              <a:rPr lang="es-ES" sz="2000" i="1" dirty="0">
                <a:solidFill>
                  <a:srgbClr val="000000"/>
                </a:solidFill>
              </a:rPr>
              <a:t>¿Un botón de pánico llama al 911?</a:t>
            </a:r>
            <a:endParaRPr lang="en-US" sz="2000" i="1" dirty="0">
              <a:solidFill>
                <a:srgbClr val="000000"/>
              </a:solidFill>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5</a:t>
            </a:fld>
            <a:endParaRPr lang="en-US" dirty="0"/>
          </a:p>
        </p:txBody>
      </p:sp>
    </p:spTree>
    <p:extLst>
      <p:ext uri="{BB962C8B-B14F-4D97-AF65-F5344CB8AC3E}">
        <p14:creationId xmlns:p14="http://schemas.microsoft.com/office/powerpoint/2010/main" val="23983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077200" cy="1066800"/>
          </a:xfrm>
        </p:spPr>
        <p:txBody>
          <a:bodyPr/>
          <a:lstStyle/>
          <a:p>
            <a:r>
              <a:rPr lang="en-US" sz="800" dirty="0">
                <a:solidFill>
                  <a:schemeClr val="bg1">
                    <a:lumMod val="95000"/>
                  </a:schemeClr>
                </a:solidFill>
              </a:rPr>
              <a:t>&gt;&gt;Slide 6</a:t>
            </a:r>
            <a:br>
              <a:rPr lang="en-US" sz="800" dirty="0">
                <a:solidFill>
                  <a:schemeClr val="bg1">
                    <a:lumMod val="95000"/>
                  </a:schemeClr>
                </a:solidFill>
              </a:rPr>
            </a:br>
            <a:r>
              <a:rPr lang="en-US" dirty="0"/>
              <a:t>An environment of acceptance and listening</a:t>
            </a:r>
            <a:br>
              <a:rPr lang="en-US" dirty="0"/>
            </a:br>
            <a:r>
              <a:rPr lang="es-ES" sz="2400" i="1" dirty="0"/>
              <a:t>Un ambiente de aceptación y escucha.</a:t>
            </a:r>
            <a:endParaRPr lang="en-US" sz="2400" i="1" dirty="0"/>
          </a:p>
        </p:txBody>
      </p:sp>
      <p:sp>
        <p:nvSpPr>
          <p:cNvPr id="2" name="Content Placeholder 1"/>
          <p:cNvSpPr>
            <a:spLocks noGrp="1"/>
          </p:cNvSpPr>
          <p:nvPr>
            <p:ph idx="1"/>
          </p:nvPr>
        </p:nvSpPr>
        <p:spPr/>
        <p:txBody>
          <a:bodyPr/>
          <a:lstStyle/>
          <a:p>
            <a:r>
              <a:rPr lang="en-US" dirty="0"/>
              <a:t>If the entryway seems like a fort, does that impede the ability to have an environment of acceptance?</a:t>
            </a:r>
          </a:p>
          <a:p>
            <a:endParaRPr lang="en-US" dirty="0"/>
          </a:p>
          <a:p>
            <a:pPr marL="0" indent="0">
              <a:buNone/>
            </a:pPr>
            <a:r>
              <a:rPr lang="es-ES" sz="2400" i="1" dirty="0"/>
              <a:t>Si la entrada parece un fuerte, ¿eso impide la capacidad de tener un ambiente de aceptación?</a:t>
            </a:r>
            <a:endParaRPr lang="en-US" sz="2400" i="1"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6</a:t>
            </a:fld>
            <a:endParaRPr lang="en-US" dirty="0"/>
          </a:p>
        </p:txBody>
      </p:sp>
    </p:spTree>
    <p:extLst>
      <p:ext uri="{BB962C8B-B14F-4D97-AF65-F5344CB8AC3E}">
        <p14:creationId xmlns:p14="http://schemas.microsoft.com/office/powerpoint/2010/main" val="30126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7</a:t>
            </a:r>
            <a:br>
              <a:rPr lang="en-US" sz="800" dirty="0">
                <a:solidFill>
                  <a:schemeClr val="bg1">
                    <a:lumMod val="95000"/>
                  </a:schemeClr>
                </a:solidFill>
              </a:rPr>
            </a:br>
            <a:r>
              <a:rPr lang="en-US" dirty="0"/>
              <a:t>You’re about to go out into the community </a:t>
            </a:r>
            <a:br>
              <a:rPr lang="en-US" dirty="0"/>
            </a:br>
            <a:r>
              <a:rPr lang="es-ES" sz="2400" i="1" dirty="0"/>
              <a:t>Estás a punto de salir a la comunidad.</a:t>
            </a:r>
            <a:endParaRPr lang="en-US" sz="2400" i="1" dirty="0"/>
          </a:p>
        </p:txBody>
      </p:sp>
      <p:sp>
        <p:nvSpPr>
          <p:cNvPr id="2" name="Content Placeholder 1"/>
          <p:cNvSpPr>
            <a:spLocks noGrp="1"/>
          </p:cNvSpPr>
          <p:nvPr>
            <p:ph idx="1"/>
          </p:nvPr>
        </p:nvSpPr>
        <p:spPr/>
        <p:txBody>
          <a:bodyPr/>
          <a:lstStyle/>
          <a:p>
            <a:r>
              <a:rPr lang="en-US" dirty="0"/>
              <a:t>Think about how to keep this home visit safe for all</a:t>
            </a:r>
          </a:p>
          <a:p>
            <a:pPr marL="0" indent="0">
              <a:buNone/>
            </a:pPr>
            <a:r>
              <a:rPr lang="es-ES" sz="2000" i="1" dirty="0"/>
              <a:t>Piense en cómo mantener esta visita domiciliaria segura para todos</a:t>
            </a:r>
          </a:p>
          <a:p>
            <a:r>
              <a:rPr lang="en-US" dirty="0"/>
              <a:t>Initial assessment. Check the consumer file for any alerts such as:/</a:t>
            </a:r>
            <a:r>
              <a:rPr lang="es-ES" sz="2000" i="1" dirty="0"/>
              <a:t>Evaluación inicial. Verifique el archivo del consumidor para ver si hay alertas como:</a:t>
            </a:r>
          </a:p>
          <a:p>
            <a:pPr marL="457200" lvl="1" indent="0">
              <a:buNone/>
            </a:pPr>
            <a:r>
              <a:rPr lang="en-US" dirty="0"/>
              <a:t>-</a:t>
            </a:r>
            <a:r>
              <a:rPr lang="en-US" i="0" dirty="0">
                <a:solidFill>
                  <a:srgbClr val="000000"/>
                </a:solidFill>
                <a:effectLst/>
              </a:rPr>
              <a:t>Any history of violence or threats/</a:t>
            </a:r>
            <a:r>
              <a:rPr lang="es-ES" sz="2000" i="1" dirty="0">
                <a:solidFill>
                  <a:srgbClr val="000000"/>
                </a:solidFill>
              </a:rPr>
              <a:t>Cualquier historial de violencia o amenazas</a:t>
            </a:r>
            <a:r>
              <a:rPr lang="es-ES" sz="2400" i="1" dirty="0">
                <a:solidFill>
                  <a:srgbClr val="000000"/>
                </a:solidFill>
              </a:rPr>
              <a:t>.</a:t>
            </a:r>
          </a:p>
          <a:p>
            <a:pPr marL="457200" lvl="1" indent="0">
              <a:buNone/>
            </a:pPr>
            <a:r>
              <a:rPr lang="en-US" dirty="0">
                <a:solidFill>
                  <a:srgbClr val="000000"/>
                </a:solidFill>
              </a:rPr>
              <a:t>-Current stressors/</a:t>
            </a:r>
            <a:r>
              <a:rPr lang="en-US" sz="2000" i="1" dirty="0" err="1">
                <a:solidFill>
                  <a:srgbClr val="000000"/>
                </a:solidFill>
              </a:rPr>
              <a:t>Estresores</a:t>
            </a:r>
            <a:r>
              <a:rPr lang="en-US" sz="2000" i="1" dirty="0">
                <a:solidFill>
                  <a:srgbClr val="000000"/>
                </a:solidFill>
              </a:rPr>
              <a:t> </a:t>
            </a:r>
            <a:r>
              <a:rPr lang="en-US" sz="2000" i="1" dirty="0" err="1">
                <a:solidFill>
                  <a:srgbClr val="000000"/>
                </a:solidFill>
              </a:rPr>
              <a:t>actuales</a:t>
            </a:r>
            <a:endParaRPr lang="en-US" sz="2000" i="1" dirty="0">
              <a:solidFill>
                <a:srgbClr val="000000"/>
              </a:solidFill>
            </a:endParaRPr>
          </a:p>
          <a:p>
            <a:pPr marL="457200" lvl="1" indent="0">
              <a:buNone/>
            </a:pPr>
            <a:r>
              <a:rPr lang="en-US" dirty="0">
                <a:solidFill>
                  <a:srgbClr val="000000"/>
                </a:solidFill>
              </a:rPr>
              <a:t>-</a:t>
            </a:r>
            <a:r>
              <a:rPr lang="en-US" i="0" dirty="0">
                <a:solidFill>
                  <a:srgbClr val="000000"/>
                </a:solidFill>
                <a:effectLst/>
              </a:rPr>
              <a:t>Substance misuse </a:t>
            </a:r>
            <a:r>
              <a:rPr lang="en-US" dirty="0">
                <a:solidFill>
                  <a:srgbClr val="000000"/>
                </a:solidFill>
              </a:rPr>
              <a:t>history/</a:t>
            </a:r>
            <a:r>
              <a:rPr lang="en-US" sz="2000" dirty="0" err="1">
                <a:solidFill>
                  <a:srgbClr val="000000"/>
                </a:solidFill>
              </a:rPr>
              <a:t>Historial</a:t>
            </a:r>
            <a:r>
              <a:rPr lang="en-US" sz="2000" dirty="0">
                <a:solidFill>
                  <a:srgbClr val="000000"/>
                </a:solidFill>
              </a:rPr>
              <a:t> de </a:t>
            </a:r>
            <a:r>
              <a:rPr lang="en-US" sz="2000" dirty="0" err="1">
                <a:solidFill>
                  <a:srgbClr val="000000"/>
                </a:solidFill>
              </a:rPr>
              <a:t>abuso</a:t>
            </a:r>
            <a:r>
              <a:rPr lang="en-US" sz="2000" dirty="0">
                <a:solidFill>
                  <a:srgbClr val="000000"/>
                </a:solidFill>
              </a:rPr>
              <a:t> de </a:t>
            </a:r>
            <a:r>
              <a:rPr lang="en-US" sz="2000" dirty="0" err="1">
                <a:solidFill>
                  <a:srgbClr val="000000"/>
                </a:solidFill>
              </a:rPr>
              <a:t>sustancias</a:t>
            </a:r>
            <a:endParaRPr lang="en-US" sz="2000" dirty="0">
              <a:solidFill>
                <a:srgbClr val="000000"/>
              </a:solidFill>
            </a:endParaRPr>
          </a:p>
          <a:p>
            <a:pPr marL="457200" lvl="1" indent="0">
              <a:buNone/>
            </a:pPr>
            <a:r>
              <a:rPr lang="en-US" dirty="0">
                <a:solidFill>
                  <a:srgbClr val="000000"/>
                </a:solidFill>
              </a:rPr>
              <a:t>-Mental health history/</a:t>
            </a:r>
            <a:r>
              <a:rPr lang="en-US" sz="2000" dirty="0" err="1">
                <a:solidFill>
                  <a:srgbClr val="000000"/>
                </a:solidFill>
              </a:rPr>
              <a:t>historial</a:t>
            </a:r>
            <a:r>
              <a:rPr lang="en-US" sz="2000" dirty="0">
                <a:solidFill>
                  <a:srgbClr val="000000"/>
                </a:solidFill>
              </a:rPr>
              <a:t> de </a:t>
            </a:r>
            <a:r>
              <a:rPr lang="en-US" sz="2000" dirty="0" err="1">
                <a:solidFill>
                  <a:srgbClr val="000000"/>
                </a:solidFill>
              </a:rPr>
              <a:t>salud</a:t>
            </a:r>
            <a:r>
              <a:rPr lang="en-US" sz="2000" dirty="0">
                <a:solidFill>
                  <a:srgbClr val="000000"/>
                </a:solidFill>
              </a:rPr>
              <a:t> mental</a:t>
            </a:r>
          </a:p>
          <a:p>
            <a:pPr marL="457200" lvl="1" indent="0">
              <a:buNone/>
            </a:pPr>
            <a:r>
              <a:rPr lang="en-US" dirty="0">
                <a:solidFill>
                  <a:srgbClr val="000000"/>
                </a:solidFill>
              </a:rPr>
              <a:t>-</a:t>
            </a:r>
            <a:r>
              <a:rPr lang="en-US" i="0" dirty="0">
                <a:solidFill>
                  <a:srgbClr val="000000"/>
                </a:solidFill>
                <a:effectLst/>
              </a:rPr>
              <a:t>Family violence </a:t>
            </a:r>
            <a:r>
              <a:rPr lang="en-US" dirty="0">
                <a:solidFill>
                  <a:srgbClr val="000000"/>
                </a:solidFill>
              </a:rPr>
              <a:t>history/</a:t>
            </a:r>
            <a:r>
              <a:rPr lang="en-US" sz="2000" dirty="0" err="1">
                <a:solidFill>
                  <a:srgbClr val="000000"/>
                </a:solidFill>
              </a:rPr>
              <a:t>antecedentes</a:t>
            </a:r>
            <a:r>
              <a:rPr lang="en-US" sz="2000" dirty="0">
                <a:solidFill>
                  <a:srgbClr val="000000"/>
                </a:solidFill>
              </a:rPr>
              <a:t> de </a:t>
            </a:r>
            <a:r>
              <a:rPr lang="en-US" sz="2000" dirty="0" err="1">
                <a:solidFill>
                  <a:srgbClr val="000000"/>
                </a:solidFill>
              </a:rPr>
              <a:t>violencia</a:t>
            </a:r>
            <a:r>
              <a:rPr lang="en-US" sz="2000" dirty="0">
                <a:solidFill>
                  <a:srgbClr val="000000"/>
                </a:solidFill>
              </a:rPr>
              <a:t> familiar</a:t>
            </a:r>
          </a:p>
          <a:p>
            <a:pPr lvl="1"/>
            <a:endParaRPr lang="en-US" i="0" dirty="0">
              <a:solidFill>
                <a:srgbClr val="000000"/>
              </a:solidFill>
              <a:effectLst/>
            </a:endParaRPr>
          </a:p>
          <a:p>
            <a:pPr lvl="1"/>
            <a:endParaRPr lang="en-US" dirty="0">
              <a:solidFill>
                <a:srgbClr val="000000"/>
              </a:solidFill>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7</a:t>
            </a:fld>
            <a:endParaRPr lang="en-US" dirty="0"/>
          </a:p>
        </p:txBody>
      </p:sp>
    </p:spTree>
    <p:extLst>
      <p:ext uri="{BB962C8B-B14F-4D97-AF65-F5344CB8AC3E}">
        <p14:creationId xmlns:p14="http://schemas.microsoft.com/office/powerpoint/2010/main" val="17635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8001F-403E-2577-952B-21C51F451D0E}"/>
              </a:ext>
            </a:extLst>
          </p:cNvPr>
          <p:cNvSpPr>
            <a:spLocks noGrp="1"/>
          </p:cNvSpPr>
          <p:nvPr>
            <p:ph type="title"/>
          </p:nvPr>
        </p:nvSpPr>
        <p:spPr/>
        <p:txBody>
          <a:bodyPr/>
          <a:lstStyle/>
          <a:p>
            <a:r>
              <a:rPr lang="en-US" sz="500" dirty="0">
                <a:solidFill>
                  <a:schemeClr val="bg1">
                    <a:lumMod val="95000"/>
                  </a:schemeClr>
                </a:solidFill>
              </a:rPr>
              <a:t>&gt;&gt;Slide  8</a:t>
            </a:r>
            <a:br>
              <a:rPr lang="en-US" dirty="0">
                <a:solidFill>
                  <a:schemeClr val="bg1">
                    <a:lumMod val="95000"/>
                  </a:schemeClr>
                </a:solidFill>
              </a:rPr>
            </a:br>
            <a:r>
              <a:rPr lang="en-US" dirty="0"/>
              <a:t>Before leaving the office/</a:t>
            </a:r>
            <a:r>
              <a:rPr lang="es-ES" sz="2400" i="1" dirty="0"/>
              <a:t>Antes de salir de la oficina</a:t>
            </a:r>
            <a:endParaRPr lang="en-US" sz="2400" i="1" dirty="0"/>
          </a:p>
        </p:txBody>
      </p:sp>
      <p:sp>
        <p:nvSpPr>
          <p:cNvPr id="2" name="Content Placeholder 1">
            <a:extLst>
              <a:ext uri="{FF2B5EF4-FFF2-40B4-BE49-F238E27FC236}">
                <a16:creationId xmlns:a16="http://schemas.microsoft.com/office/drawing/2014/main" id="{4B204870-0A42-DD14-419E-F224EB501A16}"/>
              </a:ext>
            </a:extLst>
          </p:cNvPr>
          <p:cNvSpPr>
            <a:spLocks noGrp="1"/>
          </p:cNvSpPr>
          <p:nvPr>
            <p:ph idx="1"/>
          </p:nvPr>
        </p:nvSpPr>
        <p:spPr>
          <a:xfrm>
            <a:off x="304800" y="1066800"/>
            <a:ext cx="8610600" cy="5943600"/>
          </a:xfrm>
        </p:spPr>
        <p:txBody>
          <a:bodyPr/>
          <a:lstStyle/>
          <a:p>
            <a:r>
              <a:rPr lang="en-US" sz="2000" dirty="0"/>
              <a:t>Look up address</a:t>
            </a:r>
            <a:r>
              <a:rPr lang="en-US" sz="1600" dirty="0"/>
              <a:t>/</a:t>
            </a:r>
            <a:r>
              <a:rPr lang="en-US" sz="1600" i="1" dirty="0" err="1"/>
              <a:t>buscar</a:t>
            </a:r>
            <a:r>
              <a:rPr lang="en-US" sz="1600" i="1" dirty="0"/>
              <a:t> </a:t>
            </a:r>
            <a:r>
              <a:rPr lang="en-US" sz="1600" i="1" dirty="0" err="1"/>
              <a:t>dirección</a:t>
            </a:r>
            <a:endParaRPr lang="en-US" sz="1600" i="1" dirty="0"/>
          </a:p>
          <a:p>
            <a:pPr lvl="1"/>
            <a:r>
              <a:rPr lang="en-US" sz="1800" dirty="0"/>
              <a:t>Is this a neighborhood you have been to before?/</a:t>
            </a:r>
            <a:r>
              <a:rPr lang="es-ES" sz="1600" i="1" dirty="0"/>
              <a:t>¿Es este un barrio en el que has estado antes?</a:t>
            </a:r>
            <a:endParaRPr lang="en-US" sz="1600" i="1" dirty="0"/>
          </a:p>
          <a:p>
            <a:pPr lvl="1"/>
            <a:r>
              <a:rPr lang="en-US" sz="1800" dirty="0"/>
              <a:t>Does this area have cell phone service? If not, make a plan to check in with the office if there is any concern</a:t>
            </a:r>
            <a:r>
              <a:rPr lang="en-US" sz="1600" dirty="0"/>
              <a:t>./</a:t>
            </a:r>
            <a:r>
              <a:rPr lang="es-ES" sz="1600" i="1" dirty="0"/>
              <a:t>¿Esta área tiene servicio de telefonía celular? De lo contrario, haga un plan para registrarse en la oficina si tiene alguna inquietud</a:t>
            </a:r>
            <a:r>
              <a:rPr lang="es-ES" sz="1600" dirty="0"/>
              <a:t>.</a:t>
            </a:r>
            <a:r>
              <a:rPr lang="en-US" sz="1600" dirty="0"/>
              <a:t> </a:t>
            </a:r>
          </a:p>
          <a:p>
            <a:pPr lvl="1"/>
            <a:r>
              <a:rPr lang="en-US" sz="1800" dirty="0"/>
              <a:t>Are there any construction or concerns to get to and from your home visit?/</a:t>
            </a:r>
            <a:r>
              <a:rPr lang="es-ES" sz="1600" i="1" dirty="0"/>
              <a:t>¿Hay alguna construcción o inquietudes para ir y venir de su visita domiciliaria?</a:t>
            </a:r>
            <a:r>
              <a:rPr lang="en-US" sz="1600" i="1" dirty="0"/>
              <a:t>  </a:t>
            </a:r>
          </a:p>
          <a:p>
            <a:r>
              <a:rPr lang="en-US" sz="1800" dirty="0"/>
              <a:t>Look where you may park. In some rural places there is only parking on the side of the road or end of driveway. Try to park in a way that you can’t get blocked in./</a:t>
            </a:r>
            <a:r>
              <a:rPr lang="es-ES" sz="1600" i="1" dirty="0"/>
              <a:t>Mira dónde te puedes estacionar. En algunos lugares rurales solo hay estacionamiento al costado de la carretera o al final del camino de entrada. Trata de estacionarte de una manera que nadie te pueda bloquear.</a:t>
            </a:r>
            <a:endParaRPr lang="en-US" sz="1600" i="1" dirty="0"/>
          </a:p>
          <a:p>
            <a:r>
              <a:rPr lang="en-US" sz="1800" dirty="0"/>
              <a:t>Make sure you have the correct shoes for the trip.  Is it a farm?  Boots with some grip on the bottom may be safer and help them to feel comfortable with you.  Also consider, easy on/off shoes or shoe covers</a:t>
            </a:r>
            <a:r>
              <a:rPr lang="en-US" sz="1800" i="1" dirty="0"/>
              <a:t>./ </a:t>
            </a:r>
            <a:r>
              <a:rPr lang="es-ES" sz="1600" i="1" dirty="0"/>
              <a:t>Asegúrate de tener los zapatos correctos para el viaje. ¿Es una granja? Las botas con algo de agarre en la parte inferior pueden ser más seguras y ayudarte a sentirse cómodo. Considere también zapatos fáciles de poner y quitar o </a:t>
            </a:r>
            <a:r>
              <a:rPr lang="es-ES" sz="1600" i="1" dirty="0" err="1"/>
              <a:t>cubrezapatos</a:t>
            </a:r>
            <a:r>
              <a:rPr lang="es-ES" sz="1600" i="1" dirty="0"/>
              <a:t>.</a:t>
            </a:r>
            <a:endParaRPr lang="en-US" sz="1600" i="1" dirty="0"/>
          </a:p>
        </p:txBody>
      </p:sp>
      <p:sp>
        <p:nvSpPr>
          <p:cNvPr id="3" name="Slide Number Placeholder 2">
            <a:extLst>
              <a:ext uri="{FF2B5EF4-FFF2-40B4-BE49-F238E27FC236}">
                <a16:creationId xmlns:a16="http://schemas.microsoft.com/office/drawing/2014/main" id="{58B95551-6EFF-3ED4-D16C-17E7D17469C8}"/>
              </a:ext>
            </a:extLst>
          </p:cNvPr>
          <p:cNvSpPr>
            <a:spLocks noGrp="1"/>
          </p:cNvSpPr>
          <p:nvPr>
            <p:ph type="sldNum" sz="quarter" idx="10"/>
          </p:nvPr>
        </p:nvSpPr>
        <p:spPr/>
        <p:txBody>
          <a:bodyPr/>
          <a:lstStyle/>
          <a:p>
            <a:pPr>
              <a:defRPr/>
            </a:pPr>
            <a:fld id="{F2DF5F09-D78D-44DB-A338-E90D23C46220}" type="slidenum">
              <a:rPr lang="en-US" smtClean="0"/>
              <a:pPr>
                <a:defRPr/>
              </a:pPr>
              <a:t>8</a:t>
            </a:fld>
            <a:endParaRPr lang="en-US" dirty="0"/>
          </a:p>
        </p:txBody>
      </p:sp>
    </p:spTree>
    <p:extLst>
      <p:ext uri="{BB962C8B-B14F-4D97-AF65-F5344CB8AC3E}">
        <p14:creationId xmlns:p14="http://schemas.microsoft.com/office/powerpoint/2010/main" val="397628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490BA7-EF1A-19F1-1A08-802F1DFB13AD}"/>
              </a:ext>
            </a:extLst>
          </p:cNvPr>
          <p:cNvSpPr>
            <a:spLocks noGrp="1"/>
          </p:cNvSpPr>
          <p:nvPr>
            <p:ph type="title"/>
          </p:nvPr>
        </p:nvSpPr>
        <p:spPr>
          <a:xfrm>
            <a:off x="609516" y="46038"/>
            <a:ext cx="7696200" cy="792162"/>
          </a:xfrm>
        </p:spPr>
        <p:txBody>
          <a:bodyPr/>
          <a:lstStyle/>
          <a:p>
            <a:r>
              <a:rPr lang="en-US" sz="800" dirty="0">
                <a:solidFill>
                  <a:schemeClr val="bg1">
                    <a:lumMod val="95000"/>
                  </a:schemeClr>
                </a:solidFill>
              </a:rPr>
              <a:t>&gt;&gt;Slide  9</a:t>
            </a:r>
            <a:br>
              <a:rPr lang="en-US" sz="800" dirty="0">
                <a:solidFill>
                  <a:schemeClr val="bg1">
                    <a:lumMod val="95000"/>
                  </a:schemeClr>
                </a:solidFill>
              </a:rPr>
            </a:br>
            <a:r>
              <a:rPr lang="en-US" dirty="0"/>
              <a:t>Know your surroundings/</a:t>
            </a:r>
            <a:r>
              <a:rPr lang="en-US" sz="2400" i="1" dirty="0" err="1"/>
              <a:t>Conoce</a:t>
            </a:r>
            <a:r>
              <a:rPr lang="en-US" sz="2400" i="1" dirty="0"/>
              <a:t> </a:t>
            </a:r>
            <a:r>
              <a:rPr lang="en-US" sz="2400" i="1" dirty="0" err="1"/>
              <a:t>tu</a:t>
            </a:r>
            <a:r>
              <a:rPr lang="en-US" sz="2400" i="1" dirty="0"/>
              <a:t> </a:t>
            </a:r>
            <a:r>
              <a:rPr lang="en-US" sz="2400" i="1" dirty="0" err="1"/>
              <a:t>alrededor</a:t>
            </a:r>
            <a:endParaRPr lang="en-US" sz="2400" i="1" dirty="0"/>
          </a:p>
        </p:txBody>
      </p:sp>
      <p:sp>
        <p:nvSpPr>
          <p:cNvPr id="24" name="Content Placeholder 23" descr="Zoomed in view of an intersection and house to visit indicated by a red circle.  The house is next to the long driveway for a elementary school, as a stop sign at the 3 way stop.​ Where would you park?&#10;">
            <a:extLst>
              <a:ext uri="{FF2B5EF4-FFF2-40B4-BE49-F238E27FC236}">
                <a16:creationId xmlns:a16="http://schemas.microsoft.com/office/drawing/2014/main" id="{985582EC-A307-0CE2-9E57-22E3AA60365C}"/>
              </a:ext>
            </a:extLst>
          </p:cNvPr>
          <p:cNvSpPr>
            <a:spLocks noGrp="1"/>
          </p:cNvSpPr>
          <p:nvPr>
            <p:ph idx="1"/>
          </p:nvPr>
        </p:nvSpPr>
        <p:spPr>
          <a:xfrm>
            <a:off x="228600" y="802148"/>
            <a:ext cx="4953000" cy="4836652"/>
          </a:xfrm>
        </p:spPr>
        <p:txBody>
          <a:bodyPr/>
          <a:lstStyle/>
          <a:p>
            <a:r>
              <a:rPr lang="en-US" sz="2000" dirty="0"/>
              <a:t>Google maps view of small rural village. You can see the soccer field, elementary school and several intersections./</a:t>
            </a:r>
            <a:r>
              <a:rPr lang="es-ES" sz="1800" i="1" dirty="0"/>
              <a:t>La vista de mapas de Google nos demuestra un pequeño pueblo rural. Se puede ver la cancha de fútbol, ​​la escuela primaria y varias intersecciones.</a:t>
            </a:r>
            <a:endParaRPr lang="en-US" sz="1800" i="1" dirty="0"/>
          </a:p>
          <a:p>
            <a:r>
              <a:rPr lang="en-US" sz="2000" dirty="0"/>
              <a:t>Zoomed in view of an intersection and house to visit indicated by a red circle.  The house is next to the long driveway for an elementary school, as a stop sign at the 3 way stop</a:t>
            </a:r>
            <a:r>
              <a:rPr lang="en-US" sz="2200" dirty="0"/>
              <a:t>.​/ </a:t>
            </a:r>
            <a:r>
              <a:rPr lang="en-US" sz="1800" i="1" dirty="0"/>
              <a:t>La</a:t>
            </a:r>
            <a:r>
              <a:rPr lang="es-ES" sz="1800" i="1" dirty="0"/>
              <a:t> vista es </a:t>
            </a:r>
            <a:r>
              <a:rPr lang="es-ES" sz="1800" i="1" dirty="0" err="1"/>
              <a:t>ampliada,vemos</a:t>
            </a:r>
            <a:r>
              <a:rPr lang="es-ES" sz="1800" i="1" dirty="0"/>
              <a:t> una intersección y una casa para visitar indicada por un círculo rojo. La casa está al lado del largo camino de acceso a una escuela primaria, hay una señal de alto en la parada de 3 vías.</a:t>
            </a:r>
            <a:endParaRPr lang="en-US" sz="1800" i="1" dirty="0"/>
          </a:p>
          <a:p>
            <a:r>
              <a:rPr lang="en-US" sz="2000" dirty="0"/>
              <a:t>Where would you park?/</a:t>
            </a:r>
            <a:endParaRPr lang="en-US" sz="1200" i="1" dirty="0"/>
          </a:p>
          <a:p>
            <a:r>
              <a:rPr lang="en-US" sz="2000" dirty="0"/>
              <a:t>What challenges might you expect?/ </a:t>
            </a:r>
          </a:p>
        </p:txBody>
      </p:sp>
      <p:pic>
        <p:nvPicPr>
          <p:cNvPr id="17" name="Picture 16" descr="Google maps view of small rural village. You can see the soccer field, elementary school and several intersections. A small red circle over the school.&#10;">
            <a:extLst>
              <a:ext uri="{FF2B5EF4-FFF2-40B4-BE49-F238E27FC236}">
                <a16:creationId xmlns:a16="http://schemas.microsoft.com/office/drawing/2014/main" id="{0128CB72-D4E4-3308-BC07-B5FB4E3F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785945"/>
            <a:ext cx="3410500" cy="2210108"/>
          </a:xfrm>
          <a:prstGeom prst="rect">
            <a:avLst/>
          </a:prstGeom>
        </p:spPr>
      </p:pic>
      <p:sp>
        <p:nvSpPr>
          <p:cNvPr id="14" name="Oval 13" descr="Small red oval around elementary school in zoomed out Google map">
            <a:extLst>
              <a:ext uri="{FF2B5EF4-FFF2-40B4-BE49-F238E27FC236}">
                <a16:creationId xmlns:a16="http://schemas.microsoft.com/office/drawing/2014/main" id="{EE7FAD0E-CE57-1A64-A7DB-113D81D9BB65}"/>
              </a:ext>
            </a:extLst>
          </p:cNvPr>
          <p:cNvSpPr/>
          <p:nvPr/>
        </p:nvSpPr>
        <p:spPr>
          <a:xfrm>
            <a:off x="7156072" y="1890999"/>
            <a:ext cx="144710" cy="2453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Zoomed in view of an intersection and house to visit indicated by a red circle.  The house is next to the long driveway for a elementary school, as a stop sign at the 3 way stop.​ Where would you park?&#10;">
            <a:extLst>
              <a:ext uri="{FF2B5EF4-FFF2-40B4-BE49-F238E27FC236}">
                <a16:creationId xmlns:a16="http://schemas.microsoft.com/office/drawing/2014/main" id="{F4972BC8-E662-7CB9-B54A-A9B2EB63A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950" y="3362325"/>
            <a:ext cx="3410500" cy="2428875"/>
          </a:xfrm>
          <a:prstGeom prst="rect">
            <a:avLst/>
          </a:prstGeom>
        </p:spPr>
      </p:pic>
      <p:sp>
        <p:nvSpPr>
          <p:cNvPr id="13" name="Oval 12" descr="Large red oval circle on elementary school in enlarged map">
            <a:extLst>
              <a:ext uri="{FF2B5EF4-FFF2-40B4-BE49-F238E27FC236}">
                <a16:creationId xmlns:a16="http://schemas.microsoft.com/office/drawing/2014/main" id="{F3DB8EAA-A93F-B314-4A84-730B4B33CD9A}"/>
              </a:ext>
            </a:extLst>
          </p:cNvPr>
          <p:cNvSpPr/>
          <p:nvPr/>
        </p:nvSpPr>
        <p:spPr>
          <a:xfrm>
            <a:off x="6999827" y="4094869"/>
            <a:ext cx="381000" cy="9355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0B5FB1D-631C-2AF8-A1A2-509C3299E73F}"/>
              </a:ext>
            </a:extLst>
          </p:cNvPr>
          <p:cNvSpPr>
            <a:spLocks noGrp="1"/>
          </p:cNvSpPr>
          <p:nvPr>
            <p:ph type="sldNum" sz="quarter" idx="10"/>
          </p:nvPr>
        </p:nvSpPr>
        <p:spPr>
          <a:xfrm>
            <a:off x="6589670" y="6212798"/>
            <a:ext cx="2362200" cy="244475"/>
          </a:xfrm>
        </p:spPr>
        <p:txBody>
          <a:bodyPr/>
          <a:lstStyle/>
          <a:p>
            <a:pPr>
              <a:defRPr/>
            </a:pPr>
            <a:fld id="{F42DF3E2-0175-464B-95E4-5D6CFE698002}" type="slidenum">
              <a:rPr lang="en-US" smtClean="0"/>
              <a:pPr>
                <a:defRPr/>
              </a:pPr>
              <a:t>9</a:t>
            </a:fld>
            <a:endParaRPr lang="en-US" dirty="0"/>
          </a:p>
        </p:txBody>
      </p:sp>
      <p:sp>
        <p:nvSpPr>
          <p:cNvPr id="2" name="TextBox 1">
            <a:extLst>
              <a:ext uri="{FF2B5EF4-FFF2-40B4-BE49-F238E27FC236}">
                <a16:creationId xmlns:a16="http://schemas.microsoft.com/office/drawing/2014/main" id="{5F1C8725-000C-4F8B-8157-FB24F72EE76E}"/>
              </a:ext>
            </a:extLst>
          </p:cNvPr>
          <p:cNvSpPr txBox="1"/>
          <p:nvPr/>
        </p:nvSpPr>
        <p:spPr>
          <a:xfrm>
            <a:off x="3287033" y="6236861"/>
            <a:ext cx="2890535" cy="369332"/>
          </a:xfrm>
          <a:prstGeom prst="rect">
            <a:avLst/>
          </a:prstGeom>
          <a:noFill/>
        </p:spPr>
        <p:txBody>
          <a:bodyPr wrap="none" rtlCol="0">
            <a:spAutoFit/>
          </a:bodyPr>
          <a:lstStyle/>
          <a:p>
            <a:r>
              <a:rPr lang="en-US" dirty="0"/>
              <a:t>¿</a:t>
            </a:r>
            <a:r>
              <a:rPr lang="en-US" i="1" dirty="0" err="1"/>
              <a:t>Dónde</a:t>
            </a:r>
            <a:r>
              <a:rPr lang="en-US" i="1" dirty="0"/>
              <a:t>  </a:t>
            </a:r>
            <a:r>
              <a:rPr lang="en-US" i="1" dirty="0" err="1"/>
              <a:t>te</a:t>
            </a:r>
            <a:r>
              <a:rPr lang="en-US" i="1" dirty="0"/>
              <a:t> </a:t>
            </a:r>
            <a:r>
              <a:rPr lang="en-US" i="1" dirty="0" err="1"/>
              <a:t>estacionarías</a:t>
            </a:r>
            <a:r>
              <a:rPr lang="en-US" dirty="0"/>
              <a:t>?</a:t>
            </a:r>
          </a:p>
        </p:txBody>
      </p:sp>
      <p:sp>
        <p:nvSpPr>
          <p:cNvPr id="5" name="TextBox 4">
            <a:extLst>
              <a:ext uri="{FF2B5EF4-FFF2-40B4-BE49-F238E27FC236}">
                <a16:creationId xmlns:a16="http://schemas.microsoft.com/office/drawing/2014/main" id="{9FB1B7B9-046A-4D22-816D-10D5D8B0BB32}"/>
              </a:ext>
            </a:extLst>
          </p:cNvPr>
          <p:cNvSpPr txBox="1"/>
          <p:nvPr/>
        </p:nvSpPr>
        <p:spPr>
          <a:xfrm>
            <a:off x="4648200" y="6578445"/>
            <a:ext cx="4038600" cy="369332"/>
          </a:xfrm>
          <a:prstGeom prst="rect">
            <a:avLst/>
          </a:prstGeom>
          <a:noFill/>
        </p:spPr>
        <p:txBody>
          <a:bodyPr wrap="square" rtlCol="0">
            <a:spAutoFit/>
          </a:bodyPr>
          <a:lstStyle/>
          <a:p>
            <a:r>
              <a:rPr lang="en-US" dirty="0"/>
              <a:t>¿</a:t>
            </a:r>
            <a:r>
              <a:rPr lang="en-US" i="1" dirty="0" err="1"/>
              <a:t>Qué</a:t>
            </a:r>
            <a:r>
              <a:rPr lang="en-US" i="1" dirty="0"/>
              <a:t> </a:t>
            </a:r>
            <a:r>
              <a:rPr lang="en-US" i="1" dirty="0" err="1"/>
              <a:t>desafíos</a:t>
            </a:r>
            <a:r>
              <a:rPr lang="en-US" i="1" dirty="0"/>
              <a:t> </a:t>
            </a:r>
            <a:r>
              <a:rPr lang="en-US" i="1" dirty="0" err="1"/>
              <a:t>podrías</a:t>
            </a:r>
            <a:r>
              <a:rPr lang="en-US" i="1" dirty="0"/>
              <a:t> </a:t>
            </a:r>
            <a:r>
              <a:rPr lang="en-US" i="1" dirty="0" err="1"/>
              <a:t>esperar</a:t>
            </a:r>
            <a:r>
              <a:rPr lang="en-US" dirty="0"/>
              <a:t>?</a:t>
            </a:r>
          </a:p>
        </p:txBody>
      </p:sp>
    </p:spTree>
    <p:extLst>
      <p:ext uri="{BB962C8B-B14F-4D97-AF65-F5344CB8AC3E}">
        <p14:creationId xmlns:p14="http://schemas.microsoft.com/office/powerpoint/2010/main" val="27232607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22247</TotalTime>
  <Words>4631</Words>
  <Application>Microsoft Macintosh PowerPoint</Application>
  <PresentationFormat>On-screen Show (4:3)</PresentationFormat>
  <Paragraphs>298</Paragraphs>
  <Slides>32</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72</vt:lpstr>
      <vt:lpstr>Arial</vt:lpstr>
      <vt:lpstr>Arial Rounded MT Bold</vt:lpstr>
      <vt:lpstr>Calibri</vt:lpstr>
      <vt:lpstr>Roboto</vt:lpstr>
      <vt:lpstr>Tahoma</vt:lpstr>
      <vt:lpstr>Default Design</vt:lpstr>
      <vt:lpstr>&gt;&gt;Slide 1  Independent Living Research Utilization Utilización de Investigación de Vida Independiente</vt:lpstr>
      <vt:lpstr>&gt;&gt;Slide 2 APRIL Conference 2022  Conferencia de APRIL 2022  Managing the Changing Needs of Your Center’s Consumers and Staff while Navigating Negative Community Attitudes:  Keeping Your Consumers and Staff Safe Manejar las necesidades cambiantes de los consumidores y el personal de su centro mientras se abordan las actitudes negativas de la comunidad: mantener seguros a sus consumidores y al personal  Presenters/ Presentadores: Alexandra  Mikowski Paula McElwee Vicki Smith  October 12, 2022 12 de octubre de 2022</vt:lpstr>
      <vt:lpstr>&gt;&gt;Slide 3  Meet the Presenters Conoce a los presentadores</vt:lpstr>
      <vt:lpstr>&gt;&gt;Slide 4  What You Will Learn Lo que vas a aprender</vt:lpstr>
      <vt:lpstr>&gt;&gt;Slide  5 Is the office a safe place?  ¿Es la oficina un lugar seguro? </vt:lpstr>
      <vt:lpstr>&gt;&gt;Slide 6 An environment of acceptance and listening Un ambiente de aceptación y escucha.</vt:lpstr>
      <vt:lpstr>&gt;&gt;Slide  7 You’re about to go out into the community  Estás a punto de salir a la comunidad.</vt:lpstr>
      <vt:lpstr>&gt;&gt;Slide  8 Before leaving the office/Antes de salir de la oficina</vt:lpstr>
      <vt:lpstr>&gt;&gt;Slide  9 Know your surroundings/Conoce tu alrededor</vt:lpstr>
      <vt:lpstr>&gt;&gt;Slide  10 Checklist as you are about to leave for visit/Lista de verificación cuando esté a punto de salir para la visita </vt:lpstr>
      <vt:lpstr>&gt;&gt;Slide  11 What to wear/Qué ponerse</vt:lpstr>
      <vt:lpstr>&gt;&gt;Slide  12  Cultural considerations/ Consideraciones culturales </vt:lpstr>
      <vt:lpstr>&gt;&gt;Slide  13  As you approach the home/Al acercarse a la casa</vt:lpstr>
      <vt:lpstr>&gt;&gt;Slide  14  Examples of individual or apartment power boxes/ Ejemplos de cajas eléctricas individuales o de apartamento</vt:lpstr>
      <vt:lpstr>&gt;&gt;Slide  15  Knocking on the door/Tocando la puerta</vt:lpstr>
      <vt:lpstr>&gt;&gt;Slide  16  Video of home visiting/Video de visita domiciliaria.</vt:lpstr>
      <vt:lpstr>&gt;&gt;Slide  17  In the home/En la casa</vt:lpstr>
      <vt:lpstr>&gt;&gt;Slide  18  Visit expectation</vt:lpstr>
      <vt:lpstr>&gt;&gt;Slide  19  If things go sideways/Si las cosas no están llendo bien</vt:lpstr>
      <vt:lpstr>&gt;&gt;Slide  20  Policies – plan your work and work your plan/Políticas: planifique su trabajo y trabaje su plan</vt:lpstr>
      <vt:lpstr>&gt;&gt;Slide  21  You are your own most important resource/Usted es su propio recurso más importante</vt:lpstr>
      <vt:lpstr>&gt;&gt;Slide  22  Video: Run Hide Fight/ Video: Correr,Esconderse ,Luchar</vt:lpstr>
      <vt:lpstr>&gt;&gt;Slide  23  What if your baseline anxiety is high?/ ¿Qué sucede si su ansiedad de referencia es alta?</vt:lpstr>
      <vt:lpstr>&gt;&gt;Slide  24  We have mostly been looking at staff situations/Principalmente hemos estado analizando situaciones del personal</vt:lpstr>
      <vt:lpstr>&gt;&gt;Slide  25 Consumers who are Angry or Upset/ Consumidores que están enojados o molestos</vt:lpstr>
      <vt:lpstr>&gt;&gt;Slide  26 Is your anxiety contributing?/ ¿Tu ansiedad está contribuyendo? </vt:lpstr>
      <vt:lpstr>&gt;&gt;Slide  27 What to do if you think the individual is suicidal/ Qué hacer si cree que la persona tiene tendencias suicidas</vt:lpstr>
      <vt:lpstr>&gt;&gt;Slide  28 When do you need outside help and what is that?/ ¿Cuándo necesitas ayuda externa y qué es eso?</vt:lpstr>
      <vt:lpstr>&gt;&gt;Slide 29 Audience Q&amp;A Preguntas y respuestas de la audiencia</vt:lpstr>
      <vt:lpstr>&gt;&gt;Slide 30 Additional Resources/ Recursos adicionales</vt:lpstr>
      <vt:lpstr>&gt;&gt;Slide 31  Final Questions and Evaluation Survey/ Preguntas Finales y Encuesta de Evaluación</vt:lpstr>
      <vt:lpstr>&gt;&gt; Slide 32 IL-NET Attribution/ Atribución IL-NET</vt:lpstr>
    </vt:vector>
  </TitlesOfParts>
  <Company>Tirr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NCL Workshop 2019 Fueling Business Acumen</dc:title>
  <dc:creator>eubanks</dc:creator>
  <cp:lastModifiedBy>Rachel Kaplan She/Her</cp:lastModifiedBy>
  <cp:revision>649</cp:revision>
  <cp:lastPrinted>2018-09-12T11:52:12Z</cp:lastPrinted>
  <dcterms:created xsi:type="dcterms:W3CDTF">2011-01-05T14:17:40Z</dcterms:created>
  <dcterms:modified xsi:type="dcterms:W3CDTF">2022-10-10T13:41:25Z</dcterms:modified>
</cp:coreProperties>
</file>