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Kalam Bold" panose="02000000000000000000" pitchFamily="2" charset="77"/>
      <p:regular r:id="rId18"/>
      <p:bold r:id="rId19"/>
    </p:embeddedFont>
    <p:embeddedFont>
      <p:font typeface="Kalam Light" panose="02000000000000000000" pitchFamily="2" charset="77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EA1FE-2E1D-9246-909A-C3BC1D3C72B4}" v="8432" dt="2022-09-12T20:06:25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5008" autoAdjust="0"/>
    <p:restoredTop sz="86395" autoAdjust="0"/>
  </p:normalViewPr>
  <p:slideViewPr>
    <p:cSldViewPr>
      <p:cViewPr varScale="1">
        <p:scale>
          <a:sx n="53" d="100"/>
          <a:sy n="53" d="100"/>
        </p:scale>
        <p:origin x="-1824" y="1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D5994-B272-BD47-8F7E-43EEAE5440F9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74A8C-EE6C-AD43-A577-F138DF28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3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47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12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9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5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4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6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5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3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59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6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4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E873EE-31A4-9883-0D66-31577214EF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550" y="-1644867"/>
            <a:ext cx="8229600" cy="1143000"/>
          </a:xfrm>
        </p:spPr>
        <p:txBody>
          <a:bodyPr/>
          <a:lstStyle/>
          <a:p>
            <a:r>
              <a:rPr lang="en-US" dirty="0"/>
              <a:t>Making Visible Unseen Disabilities</a:t>
            </a:r>
          </a:p>
        </p:txBody>
      </p:sp>
      <p:grpSp>
        <p:nvGrpSpPr>
          <p:cNvPr id="2" name="Group 2" descr="Green background with text in white that says: Making Visible Unseen Disabilities. A talk about Mental Health."/>
          <p:cNvGrpSpPr/>
          <p:nvPr/>
        </p:nvGrpSpPr>
        <p:grpSpPr>
          <a:xfrm>
            <a:off x="2994598" y="1955634"/>
            <a:ext cx="12298804" cy="6570706"/>
            <a:chOff x="0" y="133350"/>
            <a:chExt cx="16398406" cy="8760941"/>
          </a:xfrm>
        </p:grpSpPr>
        <p:sp>
          <p:nvSpPr>
            <p:cNvPr id="3" name="TextBox 3"/>
            <p:cNvSpPr txBox="1"/>
            <p:nvPr/>
          </p:nvSpPr>
          <p:spPr>
            <a:xfrm>
              <a:off x="0" y="133350"/>
              <a:ext cx="16398406" cy="7285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90"/>
                </a:lnSpc>
              </a:pPr>
              <a:r>
                <a:rPr lang="en-US" sz="12900" dirty="0">
                  <a:solidFill>
                    <a:srgbClr val="FFFFFF"/>
                  </a:solidFill>
                  <a:latin typeface="Kalam Bold"/>
                </a:rPr>
                <a:t>Making Visible Unseen Disabilities</a:t>
              </a:r>
            </a:p>
          </p:txBody>
        </p:sp>
        <p:sp>
          <p:nvSpPr>
            <p:cNvPr id="4" name="TextBox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7936764"/>
              <a:ext cx="16398406" cy="95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dirty="0">
                  <a:solidFill>
                    <a:srgbClr val="FFFFFF"/>
                  </a:solidFill>
                  <a:latin typeface="Kalam Light"/>
                </a:rPr>
                <a:t> A talk about Mental Health</a:t>
              </a:r>
            </a:p>
          </p:txBody>
        </p:sp>
      </p:grpSp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84790" y="-3746425"/>
            <a:ext cx="8857785" cy="8525618"/>
          </a:xfrm>
          <a:prstGeom prst="rect">
            <a:avLst/>
          </a:prstGeom>
        </p:spPr>
      </p:pic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653687">
            <a:off x="10166505" y="4129872"/>
            <a:ext cx="9957653" cy="8663158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726396">
            <a:off x="-2425337" y="1479241"/>
            <a:ext cx="5318268" cy="8429531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788089">
            <a:off x="16062525" y="2478011"/>
            <a:ext cx="6565563" cy="104065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A67E3C-36C0-4AEF-BEA1-73CE35E385FB}"/>
              </a:ext>
            </a:extLst>
          </p:cNvPr>
          <p:cNvSpPr txBox="1"/>
          <p:nvPr/>
        </p:nvSpPr>
        <p:spPr>
          <a:xfrm>
            <a:off x="2994598" y="6880751"/>
            <a:ext cx="154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i="1" dirty="0">
                <a:solidFill>
                  <a:schemeClr val="bg1"/>
                </a:solidFill>
              </a:rPr>
              <a:t>Hacer visibles las discapacidades invisibles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4F2FC-D91D-4CDE-AD06-18E010D1C2BF}"/>
              </a:ext>
            </a:extLst>
          </p:cNvPr>
          <p:cNvSpPr txBox="1"/>
          <p:nvPr/>
        </p:nvSpPr>
        <p:spPr>
          <a:xfrm>
            <a:off x="5420755" y="8526340"/>
            <a:ext cx="1661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i="1" dirty="0">
                <a:solidFill>
                  <a:schemeClr val="bg1"/>
                </a:solidFill>
              </a:rPr>
              <a:t>Una charla sobre Salud Mental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87C85A6-18D7-1C1E-E6AD-77F763ABA1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8521" y="-2171700"/>
            <a:ext cx="8229600" cy="1143000"/>
          </a:xfrm>
        </p:spPr>
        <p:txBody>
          <a:bodyPr/>
          <a:lstStyle/>
          <a:p>
            <a:r>
              <a:rPr lang="en-US" dirty="0"/>
              <a:t>Chance to Fail is a Chance to Grow</a:t>
            </a:r>
          </a:p>
        </p:txBody>
      </p:sp>
      <p:sp>
        <p:nvSpPr>
          <p:cNvPr id="10" name="TextBox 10" descr="Light green background with text that says: Chance to Fail is a Chance to Grow"/>
          <p:cNvSpPr txBox="1"/>
          <p:nvPr/>
        </p:nvSpPr>
        <p:spPr>
          <a:xfrm>
            <a:off x="-1054757" y="380295"/>
            <a:ext cx="13807158" cy="29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dirty="0">
                <a:solidFill>
                  <a:srgbClr val="142414"/>
                </a:solidFill>
                <a:latin typeface="Kalam Bold"/>
              </a:rPr>
              <a:t>Chance to Fail </a:t>
            </a:r>
          </a:p>
          <a:p>
            <a:pPr algn="ctr">
              <a:lnSpc>
                <a:spcPts val="7799"/>
              </a:lnSpc>
            </a:pPr>
            <a:r>
              <a:rPr lang="en-US" sz="6499" dirty="0">
                <a:solidFill>
                  <a:srgbClr val="142414"/>
                </a:solidFill>
                <a:latin typeface="Kalam Bold"/>
              </a:rPr>
              <a:t>Is a</a:t>
            </a:r>
          </a:p>
          <a:p>
            <a:pPr algn="ctr">
              <a:lnSpc>
                <a:spcPts val="7799"/>
              </a:lnSpc>
            </a:pPr>
            <a:r>
              <a:rPr lang="en-US" sz="6499" dirty="0">
                <a:solidFill>
                  <a:srgbClr val="142414"/>
                </a:solidFill>
                <a:latin typeface="Kalam Bold"/>
              </a:rPr>
              <a:t>Chance to Grow</a:t>
            </a:r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258391" y="3348139"/>
            <a:ext cx="6885609" cy="3442805"/>
            <a:chOff x="0" y="0"/>
            <a:chExt cx="6350000" cy="3175000"/>
          </a:xfrm>
        </p:grpSpPr>
        <p:sp>
          <p:nvSpPr>
            <p:cNvPr id="12" name="Freeform 12" descr="Image of a stove burner that is glowing red and very hot.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3"/>
              <a:stretch>
                <a:fillRect t="-50000" b="-50000"/>
              </a:stretch>
            </a:blipFill>
          </p:spPr>
        </p:sp>
      </p:grpSp>
      <p:grpSp>
        <p:nvGrpSpPr>
          <p:cNvPr id="3" name="Group 3" descr="Light green background with text that says: We learn through failure. No matter what our mom says we won't learn what a hot stove is until we touch it."/>
          <p:cNvGrpSpPr/>
          <p:nvPr/>
        </p:nvGrpSpPr>
        <p:grpSpPr>
          <a:xfrm>
            <a:off x="768521" y="6878976"/>
            <a:ext cx="7722972" cy="4105777"/>
            <a:chOff x="853891" y="-509628"/>
            <a:chExt cx="10297296" cy="5474367"/>
          </a:xfrm>
        </p:grpSpPr>
        <p:sp>
          <p:nvSpPr>
            <p:cNvPr id="4" name="TextBox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582039" y="-62276"/>
              <a:ext cx="9533291" cy="5027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199"/>
                </a:lnSpc>
              </a:pPr>
              <a:r>
                <a:rPr lang="en-US" sz="2799" dirty="0">
                  <a:solidFill>
                    <a:srgbClr val="142414"/>
                  </a:solidFill>
                  <a:latin typeface="Kalam Light"/>
                </a:rPr>
                <a:t>No matter what our mom says we wont learn what a hot stove is till we touch it!</a:t>
              </a:r>
            </a:p>
            <a:p>
              <a:pPr lvl="0" algn="ctr">
                <a:lnSpc>
                  <a:spcPts val="4199"/>
                </a:lnSpc>
              </a:pPr>
              <a:r>
                <a:rPr lang="es-ES" sz="2400" i="1" dirty="0">
                  <a:solidFill>
                    <a:srgbClr val="142414"/>
                  </a:solidFill>
                  <a:latin typeface="Kalam Light"/>
                </a:rPr>
                <a:t>Nosotros aprendemos a través del fracaso</a:t>
              </a:r>
            </a:p>
            <a:p>
              <a:pPr lvl="0" algn="ctr">
                <a:lnSpc>
                  <a:spcPts val="4199"/>
                </a:lnSpc>
              </a:pPr>
              <a:r>
                <a:rPr lang="es-ES" sz="2400" i="1" dirty="0">
                  <a:solidFill>
                    <a:srgbClr val="142414"/>
                  </a:solidFill>
                  <a:latin typeface="Kalam Light"/>
                </a:rPr>
                <a:t>¡No importa lo que diga nuestra mamá, no aprenderemos qué es una estufa caliente hasta que la toquemos!</a:t>
              </a:r>
            </a:p>
            <a:p>
              <a:pPr marL="0" lvl="0" indent="0" algn="ctr">
                <a:lnSpc>
                  <a:spcPts val="4199"/>
                </a:lnSpc>
              </a:pPr>
              <a:endParaRPr lang="en-US" sz="2799" dirty="0">
                <a:solidFill>
                  <a:srgbClr val="142414"/>
                </a:solidFill>
                <a:latin typeface="Kalam Light"/>
              </a:endParaRPr>
            </a:p>
          </p:txBody>
        </p:sp>
        <p:sp>
          <p:nvSpPr>
            <p:cNvPr id="5" name="TextBox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53891" y="-509628"/>
              <a:ext cx="10297296" cy="14362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dirty="0">
                  <a:solidFill>
                    <a:srgbClr val="142414"/>
                  </a:solidFill>
                  <a:latin typeface="Kalam Light"/>
                </a:rPr>
                <a:t>We learn through failure </a:t>
              </a:r>
            </a:p>
            <a:p>
              <a:pPr algn="ctr">
                <a:lnSpc>
                  <a:spcPts val="4160"/>
                </a:lnSpc>
              </a:pPr>
              <a:r>
                <a:rPr lang="en-US" sz="3200" dirty="0">
                  <a:solidFill>
                    <a:srgbClr val="142414"/>
                  </a:solidFill>
                  <a:latin typeface="Kalam Light"/>
                </a:rPr>
                <a:t>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BC04127-6E1C-4BB2-A833-919F844A00DD}"/>
              </a:ext>
            </a:extLst>
          </p:cNvPr>
          <p:cNvSpPr txBox="1"/>
          <p:nvPr/>
        </p:nvSpPr>
        <p:spPr>
          <a:xfrm>
            <a:off x="9796508" y="415984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i="1" dirty="0">
                <a:latin typeface="Kalam Light" panose="020B0604020202020204" charset="0"/>
                <a:cs typeface="Kalam Light" panose="020B0604020202020204" charset="0"/>
              </a:rPr>
              <a:t>Posibilidad de fallar</a:t>
            </a:r>
          </a:p>
          <a:p>
            <a:r>
              <a:rPr lang="es-ES" sz="6000" b="1" i="1" dirty="0">
                <a:latin typeface="Kalam Light" panose="020B0604020202020204" charset="0"/>
                <a:cs typeface="Kalam Light" panose="020B0604020202020204" charset="0"/>
              </a:rPr>
              <a:t>Es una</a:t>
            </a:r>
          </a:p>
          <a:p>
            <a:r>
              <a:rPr lang="es-ES" sz="6000" b="1" i="1" dirty="0">
                <a:latin typeface="Kalam Light" panose="020B0604020202020204" charset="0"/>
                <a:cs typeface="Kalam Light" panose="020B0604020202020204" charset="0"/>
              </a:rPr>
              <a:t>Oportunidad de crecer</a:t>
            </a:r>
            <a:endParaRPr lang="en-US" sz="6000" b="1" i="1" dirty="0">
              <a:latin typeface="Kalam Light" panose="020B0604020202020204" charset="0"/>
              <a:cs typeface="Kalam Light" panose="020B0604020202020204" charset="0"/>
            </a:endParaRPr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678843" y="3240453"/>
            <a:ext cx="6834672" cy="3417336"/>
            <a:chOff x="0" y="0"/>
            <a:chExt cx="6350000" cy="3175000"/>
          </a:xfrm>
        </p:grpSpPr>
        <p:sp>
          <p:nvSpPr>
            <p:cNvPr id="14" name="Freeform 14" descr="Image of a rusted, broken down blue truck that has yellow flowers crowing out of it and underneath it.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4"/>
              <a:stretch>
                <a:fillRect t="-50000" b="-50000"/>
              </a:stretch>
            </a:blipFill>
          </p:spPr>
        </p:sp>
      </p:grpSp>
      <p:grpSp>
        <p:nvGrpSpPr>
          <p:cNvPr id="6" name="Group 6" descr="Light green background with text that says: There is no innovation and creativity without failure. Period. Brenee Brown (born 1965). Professor in social research."/>
          <p:cNvGrpSpPr/>
          <p:nvPr/>
        </p:nvGrpSpPr>
        <p:grpSpPr>
          <a:xfrm>
            <a:off x="9678843" y="6765247"/>
            <a:ext cx="6873023" cy="3631946"/>
            <a:chOff x="458371" y="-1021520"/>
            <a:chExt cx="9164029" cy="4842593"/>
          </a:xfrm>
        </p:grpSpPr>
        <p:sp>
          <p:nvSpPr>
            <p:cNvPr id="7" name="TextBox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58371" y="286773"/>
              <a:ext cx="9112894" cy="3534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99"/>
                </a:lnSpc>
              </a:pPr>
              <a:r>
                <a:rPr lang="en-US" sz="2799" dirty="0" err="1">
                  <a:solidFill>
                    <a:srgbClr val="142414"/>
                  </a:solidFill>
                  <a:latin typeface="Kalam Light"/>
                </a:rPr>
                <a:t>Brené</a:t>
              </a:r>
              <a:r>
                <a:rPr lang="en-US" sz="2799" dirty="0">
                  <a:solidFill>
                    <a:srgbClr val="142414"/>
                  </a:solidFill>
                  <a:latin typeface="Kalam Light"/>
                </a:rPr>
                <a:t> Brown (born 1965), Professor in social research</a:t>
              </a:r>
            </a:p>
            <a:p>
              <a:pPr lvl="0" algn="ctr">
                <a:lnSpc>
                  <a:spcPts val="4199"/>
                </a:lnSpc>
              </a:pPr>
              <a:r>
                <a:rPr lang="es-ES" sz="2799" dirty="0">
                  <a:solidFill>
                    <a:srgbClr val="142414"/>
                  </a:solidFill>
                  <a:latin typeface="Kalam Light"/>
                </a:rPr>
                <a:t>“</a:t>
              </a:r>
              <a:r>
                <a:rPr lang="es-ES" sz="2400" dirty="0">
                  <a:solidFill>
                    <a:srgbClr val="142414"/>
                  </a:solidFill>
                  <a:latin typeface="Kalam Light"/>
                </a:rPr>
                <a:t>No hay innovación y creatividad sin fracaso. Punto.”</a:t>
              </a:r>
            </a:p>
            <a:p>
              <a:pPr lvl="0" algn="ctr">
                <a:lnSpc>
                  <a:spcPts val="4199"/>
                </a:lnSpc>
              </a:pPr>
              <a:r>
                <a:rPr lang="es-ES" sz="2400" dirty="0" err="1">
                  <a:solidFill>
                    <a:srgbClr val="142414"/>
                  </a:solidFill>
                  <a:latin typeface="Kalam Light"/>
                </a:rPr>
                <a:t>Brené</a:t>
              </a:r>
              <a:r>
                <a:rPr lang="es-ES" sz="2400" dirty="0">
                  <a:solidFill>
                    <a:srgbClr val="142414"/>
                  </a:solidFill>
                  <a:latin typeface="Kalam Light"/>
                </a:rPr>
                <a:t> Brown (nacida en 1965), profesora de investigación social.</a:t>
              </a:r>
              <a:endParaRPr lang="en-US" sz="2400" dirty="0">
                <a:solidFill>
                  <a:srgbClr val="142414"/>
                </a:solidFill>
                <a:latin typeface="Kalam Light"/>
              </a:endParaRPr>
            </a:p>
          </p:txBody>
        </p:sp>
        <p:sp>
          <p:nvSpPr>
            <p:cNvPr id="8" name="TextBox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509506" y="-1021520"/>
              <a:ext cx="9112894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dirty="0">
                  <a:solidFill>
                    <a:srgbClr val="142414"/>
                  </a:solidFill>
                  <a:latin typeface="Kalam Light"/>
                </a:rPr>
                <a:t>“There is no innovation and creativity without failure. Period.”</a:t>
              </a:r>
            </a:p>
          </p:txBody>
        </p:sp>
      </p:grpSp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787978">
            <a:off x="13094258" y="-4864335"/>
            <a:ext cx="7755409" cy="12292435"/>
          </a:xfrm>
          <a:prstGeom prst="rect">
            <a:avLst/>
          </a:prstGeom>
        </p:spPr>
      </p:pic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68842">
            <a:off x="-5044796" y="-1771783"/>
            <a:ext cx="8901994" cy="104575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7BF837-B32F-C39F-8D83-408B5DE2B0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0544" y="-1977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you. Questions and Comments.</a:t>
            </a:r>
          </a:p>
        </p:txBody>
      </p:sp>
      <p:sp>
        <p:nvSpPr>
          <p:cNvPr id="2" name="TextBox 2" descr="Light green background with text that says: Thank you. Questions. Comments."/>
          <p:cNvSpPr txBox="1"/>
          <p:nvPr/>
        </p:nvSpPr>
        <p:spPr>
          <a:xfrm>
            <a:off x="2115194" y="1105565"/>
            <a:ext cx="13449900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dirty="0">
                <a:solidFill>
                  <a:srgbClr val="142414"/>
                </a:solidFill>
                <a:latin typeface="Kalam Bold"/>
              </a:rPr>
              <a:t>Thank You</a:t>
            </a:r>
          </a:p>
          <a:p>
            <a:pPr algn="ctr">
              <a:lnSpc>
                <a:spcPts val="11519"/>
              </a:lnSpc>
            </a:pPr>
            <a:r>
              <a:rPr lang="en-US" sz="9600" dirty="0">
                <a:solidFill>
                  <a:srgbClr val="142414"/>
                </a:solidFill>
                <a:latin typeface="Kalam Bold"/>
              </a:rPr>
              <a:t>Questions / Comments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09A6A-8CF0-4026-B376-C28BBA836024}"/>
              </a:ext>
            </a:extLst>
          </p:cNvPr>
          <p:cNvSpPr txBox="1"/>
          <p:nvPr/>
        </p:nvSpPr>
        <p:spPr>
          <a:xfrm>
            <a:off x="3738857" y="4048985"/>
            <a:ext cx="10202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latin typeface="Kalam Light" panose="020B0604020202020204" charset="0"/>
                <a:cs typeface="Kalam Light" panose="020B0604020202020204" charset="0"/>
              </a:rPr>
              <a:t>Gracias</a:t>
            </a:r>
          </a:p>
          <a:p>
            <a:pPr algn="ctr"/>
            <a:r>
              <a:rPr lang="en-US" sz="6000" b="1" i="1" dirty="0" err="1">
                <a:latin typeface="Kalam Light" panose="020B0604020202020204" charset="0"/>
                <a:cs typeface="Kalam Light" panose="020B0604020202020204" charset="0"/>
              </a:rPr>
              <a:t>Preguntas</a:t>
            </a:r>
            <a:r>
              <a:rPr lang="en-US" sz="6000" b="1" i="1" dirty="0">
                <a:latin typeface="Kalam Light" panose="020B0604020202020204" charset="0"/>
                <a:cs typeface="Kalam Light" panose="020B0604020202020204" charset="0"/>
              </a:rPr>
              <a:t> / </a:t>
            </a:r>
            <a:r>
              <a:rPr lang="en-US" sz="6000" b="1" i="1" dirty="0" err="1">
                <a:latin typeface="Kalam Light" panose="020B0604020202020204" charset="0"/>
                <a:cs typeface="Kalam Light" panose="020B0604020202020204" charset="0"/>
              </a:rPr>
              <a:t>Comentarios</a:t>
            </a:r>
            <a:endParaRPr lang="en-US" sz="6000" b="1" i="1" dirty="0">
              <a:latin typeface="Kalam Light" panose="020B0604020202020204" charset="0"/>
              <a:cs typeface="Kalam Light" panose="020B0604020202020204" charset="0"/>
            </a:endParaRPr>
          </a:p>
        </p:txBody>
      </p:sp>
      <p:sp>
        <p:nvSpPr>
          <p:cNvPr id="6" name="TextBox 6" descr="Light green background with a contact email on it: ty.smith@coloradosilc.org"/>
          <p:cNvSpPr txBox="1"/>
          <p:nvPr/>
        </p:nvSpPr>
        <p:spPr>
          <a:xfrm>
            <a:off x="5825815" y="6934700"/>
            <a:ext cx="6636370" cy="54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259" dirty="0">
                <a:solidFill>
                  <a:srgbClr val="142414"/>
                </a:solidFill>
                <a:latin typeface="Kalam Light"/>
              </a:rPr>
              <a:t>TY.SMITH@COLORADOSILC.ORG</a:t>
            </a:r>
          </a:p>
        </p:txBody>
      </p:sp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16209">
            <a:off x="-890667" y="4921459"/>
            <a:ext cx="8901994" cy="10457555"/>
          </a:xfrm>
          <a:prstGeom prst="rect">
            <a:avLst/>
          </a:prstGeom>
        </p:spPr>
      </p:pic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862409">
            <a:off x="11443547" y="-3756415"/>
            <a:ext cx="8901994" cy="10457555"/>
          </a:xfrm>
          <a:prstGeom prst="rect">
            <a:avLst/>
          </a:prstGeom>
        </p:spPr>
      </p:pic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787978">
            <a:off x="10899035" y="-5125406"/>
            <a:ext cx="7755409" cy="122924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15E8520-C6E3-04A9-039C-759E778D9D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758" y="-3009900"/>
            <a:ext cx="8229600" cy="1143000"/>
          </a:xfrm>
        </p:spPr>
        <p:txBody>
          <a:bodyPr/>
          <a:lstStyle/>
          <a:p>
            <a:r>
              <a:rPr lang="en-US" dirty="0"/>
              <a:t>Ty Smith</a:t>
            </a:r>
          </a:p>
        </p:txBody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06790" y="1085850"/>
            <a:ext cx="7295792" cy="8115300"/>
            <a:chOff x="554087" y="334976"/>
            <a:chExt cx="11148062" cy="12400280"/>
          </a:xfrm>
        </p:grpSpPr>
        <p:sp>
          <p:nvSpPr>
            <p:cNvPr id="5" name="Freeform 5" descr="Photo of Ty Smith, a white man with dark brown hair and facial hair. Ty is smiling at the camera and wearing a blue button down long-sleeve shirt."/>
            <p:cNvSpPr/>
            <p:nvPr/>
          </p:nvSpPr>
          <p:spPr>
            <a:xfrm>
              <a:off x="554087" y="334976"/>
              <a:ext cx="11148062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3"/>
              <a:stretch>
                <a:fillRect l="-6649" t="-3563" r="6649" b="-24645"/>
              </a:stretch>
            </a:blipFill>
          </p:spPr>
        </p:sp>
      </p:grpSp>
      <p:grpSp>
        <p:nvGrpSpPr>
          <p:cNvPr id="6" name="Group 6" descr="Light green background with the following text: Ty Smith. Grew up in systems: mental health, special education, juvenile justice and foster care. Started as a YAPS. Now has over 20 years as policy maker and peer employee. National consultant in Trauma Informed Care, international expert on Soteria House and Peer Respite, Peer CSX leader."/>
          <p:cNvGrpSpPr/>
          <p:nvPr/>
        </p:nvGrpSpPr>
        <p:grpSpPr>
          <a:xfrm>
            <a:off x="7391400" y="575071"/>
            <a:ext cx="11227567" cy="9294020"/>
            <a:chOff x="-614383" y="-161973"/>
            <a:chExt cx="14171879" cy="12392029"/>
          </a:xfrm>
        </p:grpSpPr>
        <p:sp>
          <p:nvSpPr>
            <p:cNvPr id="7" name="TextBox 7"/>
            <p:cNvSpPr txBox="1"/>
            <p:nvPr/>
          </p:nvSpPr>
          <p:spPr>
            <a:xfrm>
              <a:off x="-614383" y="1560466"/>
              <a:ext cx="12988205" cy="106695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799"/>
                </a:lnSpc>
              </a:pPr>
              <a:r>
                <a:rPr lang="en-US" sz="2400" b="1" dirty="0">
                  <a:solidFill>
                    <a:srgbClr val="142414"/>
                  </a:solidFill>
                  <a:latin typeface="Kalam Light"/>
                </a:rPr>
                <a:t>Grew up in systems: Mental Health Special Education, Juvenile Justice &amp; Foster Care</a:t>
              </a:r>
            </a:p>
            <a:p>
              <a:pPr>
                <a:lnSpc>
                  <a:spcPts val="4799"/>
                </a:lnSpc>
              </a:pPr>
              <a:r>
                <a:rPr lang="es-ES" dirty="0">
                  <a:solidFill>
                    <a:srgbClr val="142414"/>
                  </a:solidFill>
                  <a:latin typeface="Kalam Light"/>
                </a:rPr>
                <a:t>Crecí en sistemas: Educación especial de salud mental, justicia juvenil y cuidado de crianza</a:t>
              </a:r>
            </a:p>
            <a:p>
              <a:pPr>
                <a:lnSpc>
                  <a:spcPts val="4799"/>
                </a:lnSpc>
              </a:pPr>
              <a:endParaRPr lang="en-US" dirty="0">
                <a:solidFill>
                  <a:srgbClr val="142414"/>
                </a:solidFill>
                <a:latin typeface="Kalam Light"/>
              </a:endParaRPr>
            </a:p>
            <a:p>
              <a:pPr>
                <a:lnSpc>
                  <a:spcPts val="4799"/>
                </a:lnSpc>
              </a:pPr>
              <a:r>
                <a:rPr lang="en-US" sz="2400" b="1" dirty="0">
                  <a:solidFill>
                    <a:srgbClr val="142414"/>
                  </a:solidFill>
                  <a:latin typeface="Kalam Light"/>
                </a:rPr>
                <a:t>Started as a Y.A.P.S. - Now, I have over 20 years as policy maker and peer employee </a:t>
              </a:r>
            </a:p>
            <a:p>
              <a:pPr>
                <a:lnSpc>
                  <a:spcPts val="4799"/>
                </a:lnSpc>
              </a:pPr>
              <a:r>
                <a:rPr lang="es-ES" dirty="0" err="1">
                  <a:solidFill>
                    <a:srgbClr val="142414"/>
                  </a:solidFill>
                  <a:latin typeface="Kalam Light"/>
                </a:rPr>
                <a:t>Comenze</a:t>
              </a:r>
              <a:r>
                <a:rPr lang="es-ES" dirty="0">
                  <a:solidFill>
                    <a:srgbClr val="142414"/>
                  </a:solidFill>
                  <a:latin typeface="Kalam Light"/>
                </a:rPr>
                <a:t> como Y.A.P.S. - Ahora, tengo más de 20 años como formulador de políticas y empleado de pares.</a:t>
              </a:r>
            </a:p>
            <a:p>
              <a:pPr>
                <a:lnSpc>
                  <a:spcPts val="4799"/>
                </a:lnSpc>
              </a:pPr>
              <a:endParaRPr lang="en-US" b="1" dirty="0">
                <a:solidFill>
                  <a:srgbClr val="142414"/>
                </a:solidFill>
                <a:latin typeface="Kalam Light"/>
              </a:endParaRPr>
            </a:p>
            <a:p>
              <a:pPr>
                <a:lnSpc>
                  <a:spcPts val="4799"/>
                </a:lnSpc>
              </a:pPr>
              <a:r>
                <a:rPr lang="en-US" sz="2400" b="1" dirty="0">
                  <a:solidFill>
                    <a:srgbClr val="142414"/>
                  </a:solidFill>
                  <a:latin typeface="Kalam Light"/>
                </a:rPr>
                <a:t>National consultant in Trauma Informed Care, international expert on </a:t>
              </a:r>
              <a:r>
                <a:rPr lang="en-US" sz="2400" b="1" dirty="0" err="1">
                  <a:solidFill>
                    <a:srgbClr val="142414"/>
                  </a:solidFill>
                  <a:latin typeface="Kalam Light"/>
                </a:rPr>
                <a:t>Soteria</a:t>
              </a:r>
              <a:r>
                <a:rPr lang="en-US" sz="2400" b="1" dirty="0">
                  <a:solidFill>
                    <a:srgbClr val="142414"/>
                  </a:solidFill>
                  <a:latin typeface="Kalam Light"/>
                </a:rPr>
                <a:t> House and Peer Respite, Peer CSX leader</a:t>
              </a:r>
            </a:p>
            <a:p>
              <a:pPr>
                <a:lnSpc>
                  <a:spcPts val="4799"/>
                </a:lnSpc>
              </a:pPr>
              <a:r>
                <a:rPr lang="es-ES" dirty="0">
                  <a:solidFill>
                    <a:srgbClr val="142414"/>
                  </a:solidFill>
                  <a:latin typeface="Kalam Light"/>
                </a:rPr>
                <a:t>Consultor nacional en Atención informada del trauma, experto internacional en </a:t>
              </a:r>
              <a:r>
                <a:rPr lang="es-ES" dirty="0" err="1">
                  <a:solidFill>
                    <a:srgbClr val="142414"/>
                  </a:solidFill>
                  <a:latin typeface="Kalam Light"/>
                </a:rPr>
                <a:t>Soteria</a:t>
              </a:r>
              <a:r>
                <a:rPr lang="es-ES" dirty="0">
                  <a:solidFill>
                    <a:srgbClr val="142414"/>
                  </a:solidFill>
                  <a:latin typeface="Kalam Light"/>
                </a:rPr>
                <a:t> House y Respiro de pares, Pares de </a:t>
              </a:r>
              <a:r>
                <a:rPr lang="es-ES" dirty="0" err="1">
                  <a:solidFill>
                    <a:srgbClr val="142414"/>
                  </a:solidFill>
                  <a:latin typeface="Kalam Light"/>
                </a:rPr>
                <a:t>Lider</a:t>
              </a:r>
              <a:r>
                <a:rPr lang="es-ES" dirty="0">
                  <a:solidFill>
                    <a:srgbClr val="142414"/>
                  </a:solidFill>
                  <a:latin typeface="Kalam Light"/>
                </a:rPr>
                <a:t> CSX</a:t>
              </a:r>
            </a:p>
            <a:p>
              <a:pPr>
                <a:lnSpc>
                  <a:spcPts val="4799"/>
                </a:lnSpc>
              </a:pPr>
              <a:endParaRPr lang="en-US" sz="3199" dirty="0">
                <a:solidFill>
                  <a:srgbClr val="142414"/>
                </a:solidFill>
                <a:latin typeface="Kalam Light"/>
              </a:endParaRPr>
            </a:p>
          </p:txBody>
        </p:sp>
        <p:sp>
          <p:nvSpPr>
            <p:cNvPr id="8" name="TextBox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078731" y="-161973"/>
              <a:ext cx="11478765" cy="1943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9600" dirty="0">
                  <a:solidFill>
                    <a:srgbClr val="142414"/>
                  </a:solidFill>
                  <a:latin typeface="Kalam Bold"/>
                </a:rPr>
                <a:t>Ty Smith</a:t>
              </a:r>
            </a:p>
          </p:txBody>
        </p:sp>
      </p:grpSp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6209">
            <a:off x="-890667" y="4921459"/>
            <a:ext cx="8901994" cy="10457555"/>
          </a:xfrm>
          <a:prstGeom prst="rect">
            <a:avLst/>
          </a:prstGeom>
        </p:spPr>
      </p:pic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862409">
            <a:off x="13430071" y="-2901285"/>
            <a:ext cx="8901994" cy="10457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E6A284-6994-3C3C-5F38-6C34B6BD2F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53200" y="-2030463"/>
            <a:ext cx="8229600" cy="1143000"/>
          </a:xfrm>
        </p:spPr>
        <p:txBody>
          <a:bodyPr/>
          <a:lstStyle/>
          <a:p>
            <a:r>
              <a:rPr lang="en-US" dirty="0"/>
              <a:t>Outline of Topics to be Covered</a:t>
            </a:r>
          </a:p>
        </p:txBody>
      </p:sp>
      <p:pic>
        <p:nvPicPr>
          <p:cNvPr id="2" name="Picture 2" descr="Dark green background that says Outlin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891298" y="-1838102"/>
            <a:ext cx="13958156" cy="134347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4414838"/>
            <a:ext cx="6910589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 dirty="0">
                <a:solidFill>
                  <a:srgbClr val="FFFFFF"/>
                </a:solidFill>
                <a:latin typeface="Kalam Bold"/>
              </a:rPr>
              <a:t>Outline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AE2818-B6E4-4224-9485-9853080FBA52}"/>
              </a:ext>
            </a:extLst>
          </p:cNvPr>
          <p:cNvSpPr txBox="1"/>
          <p:nvPr/>
        </p:nvSpPr>
        <p:spPr>
          <a:xfrm>
            <a:off x="1300843" y="5824949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Kalam Bold" panose="020B0604020202020204" charset="0"/>
                <a:cs typeface="Kalam Bold" panose="020B0604020202020204" charset="0"/>
              </a:rPr>
              <a:t>El </a:t>
            </a:r>
            <a:r>
              <a:rPr lang="en-US" sz="4400" dirty="0" err="1">
                <a:solidFill>
                  <a:schemeClr val="bg1"/>
                </a:solidFill>
                <a:latin typeface="Kalam Bold" panose="020B0604020202020204" charset="0"/>
                <a:cs typeface="Kalam Bold" panose="020B0604020202020204" charset="0"/>
              </a:rPr>
              <a:t>Esquema</a:t>
            </a:r>
            <a:endParaRPr lang="en-US" sz="4400" dirty="0">
              <a:solidFill>
                <a:schemeClr val="bg1"/>
              </a:solidFill>
              <a:latin typeface="Kalam Bold" panose="020B0604020202020204" charset="0"/>
              <a:cs typeface="Kalam Bol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B41208-93FB-4E28-ACB8-3F11D0970E12}"/>
              </a:ext>
            </a:extLst>
          </p:cNvPr>
          <p:cNvSpPr txBox="1"/>
          <p:nvPr/>
        </p:nvSpPr>
        <p:spPr>
          <a:xfrm>
            <a:off x="13843406" y="1251277"/>
            <a:ext cx="659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am Bold" panose="020B0604020202020204" charset="0"/>
                <a:cs typeface="Kalam Bold" panose="020B0604020202020204" charset="0"/>
              </a:rPr>
              <a:t>Temas</a:t>
            </a:r>
            <a:r>
              <a:rPr lang="en-US" sz="2800" dirty="0">
                <a:latin typeface="Kalam Bold" panose="020B0604020202020204" charset="0"/>
                <a:cs typeface="Kalam Bold" panose="020B0604020202020204" charset="0"/>
              </a:rPr>
              <a:t> </a:t>
            </a:r>
            <a:r>
              <a:rPr lang="en-US" sz="2800" dirty="0" err="1">
                <a:latin typeface="Kalam Bold" panose="020B0604020202020204" charset="0"/>
                <a:cs typeface="Kalam Bold" panose="020B0604020202020204" charset="0"/>
              </a:rPr>
              <a:t>Cubiertos</a:t>
            </a:r>
            <a:endParaRPr lang="en-US" sz="2800" dirty="0">
              <a:latin typeface="Kalam Bold" panose="020B0604020202020204" charset="0"/>
              <a:cs typeface="Kalam Bold" panose="020B0604020202020204" charset="0"/>
            </a:endParaRPr>
          </a:p>
        </p:txBody>
      </p:sp>
      <p:grpSp>
        <p:nvGrpSpPr>
          <p:cNvPr id="5" name="Group 5" descr="Light green background with following text: Topics Covered. Diagnoses, Labels, and Systems, Oh My! History - the dark site and the pursuit for a cure. Co-occurring - physical health and behavioral health. Peer support and self determination."/>
          <p:cNvGrpSpPr/>
          <p:nvPr/>
        </p:nvGrpSpPr>
        <p:grpSpPr>
          <a:xfrm>
            <a:off x="10066857" y="1055790"/>
            <a:ext cx="7830144" cy="9006505"/>
            <a:chOff x="-1" y="-95250"/>
            <a:chExt cx="10440191" cy="12008670"/>
          </a:xfrm>
        </p:grpSpPr>
        <p:sp>
          <p:nvSpPr>
            <p:cNvPr id="6" name="TextBox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1668178"/>
              <a:ext cx="9404974" cy="759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2800" dirty="0">
                  <a:solidFill>
                    <a:srgbClr val="142414"/>
                  </a:solidFill>
                  <a:latin typeface="Kalam Light"/>
                </a:rPr>
                <a:t>Diagnoses, Labels, and Systems, Oh My!  </a:t>
              </a:r>
            </a:p>
          </p:txBody>
        </p:sp>
        <p:sp>
          <p:nvSpPr>
            <p:cNvPr id="7" name="TextBox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4623" y="6033727"/>
              <a:ext cx="9404974" cy="320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 lang="en-US" sz="3200" dirty="0">
                <a:solidFill>
                  <a:srgbClr val="142414"/>
                </a:solidFill>
                <a:latin typeface="Kalam Light"/>
              </a:endParaRPr>
            </a:p>
            <a:p>
              <a:pPr>
                <a:lnSpc>
                  <a:spcPts val="4800"/>
                </a:lnSpc>
              </a:pPr>
              <a:r>
                <a:rPr lang="en-US" sz="2800" dirty="0">
                  <a:solidFill>
                    <a:srgbClr val="142414"/>
                  </a:solidFill>
                  <a:latin typeface="Kalam Light"/>
                </a:rPr>
                <a:t>Co-Occurrin</a:t>
              </a:r>
              <a:r>
                <a:rPr lang="en-US" sz="2800" u="sng" dirty="0">
                  <a:solidFill>
                    <a:srgbClr val="142414"/>
                  </a:solidFill>
                  <a:latin typeface="Kalam Light"/>
                </a:rPr>
                <a:t>g</a:t>
              </a:r>
              <a:r>
                <a:rPr lang="en-US" sz="2800" dirty="0">
                  <a:solidFill>
                    <a:srgbClr val="142414"/>
                  </a:solidFill>
                  <a:latin typeface="Kalam Light"/>
                </a:rPr>
                <a:t>: Physical Health and Behavioral Health</a:t>
              </a:r>
            </a:p>
            <a:p>
              <a:pPr>
                <a:lnSpc>
                  <a:spcPts val="4800"/>
                </a:lnSpc>
              </a:pPr>
              <a:r>
                <a:rPr lang="es-ES" sz="2400" i="1" dirty="0" err="1">
                  <a:solidFill>
                    <a:srgbClr val="142414"/>
                  </a:solidFill>
                  <a:latin typeface="Kalam Light"/>
                </a:rPr>
                <a:t>Co-ocurrencia</a:t>
              </a:r>
              <a:r>
                <a:rPr lang="es-ES" sz="2400" i="1" dirty="0">
                  <a:solidFill>
                    <a:srgbClr val="142414"/>
                  </a:solidFill>
                  <a:latin typeface="Kalam Light"/>
                </a:rPr>
                <a:t>: salud física y salud del comportamiento</a:t>
              </a:r>
              <a:endParaRPr lang="en-US" sz="2400" i="1" dirty="0">
                <a:solidFill>
                  <a:srgbClr val="142414"/>
                </a:solidFill>
                <a:latin typeface="Kalam Light"/>
              </a:endParaRPr>
            </a:p>
          </p:txBody>
        </p:sp>
        <p:sp>
          <p:nvSpPr>
            <p:cNvPr id="8" name="TextBox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3008541"/>
              <a:ext cx="9404974" cy="320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 lang="en-US" sz="3200" dirty="0">
                <a:solidFill>
                  <a:srgbClr val="142414"/>
                </a:solidFill>
                <a:latin typeface="Kalam Light"/>
              </a:endParaRPr>
            </a:p>
            <a:p>
              <a:pPr>
                <a:lnSpc>
                  <a:spcPts val="4800"/>
                </a:lnSpc>
              </a:pPr>
              <a:r>
                <a:rPr lang="en-US" sz="2800" dirty="0">
                  <a:solidFill>
                    <a:srgbClr val="142414"/>
                  </a:solidFill>
                  <a:latin typeface="Kalam Light"/>
                </a:rPr>
                <a:t>History -The Dark Side and the Pursuit for a Cure </a:t>
              </a:r>
            </a:p>
            <a:p>
              <a:pPr>
                <a:lnSpc>
                  <a:spcPts val="4800"/>
                </a:lnSpc>
              </a:pPr>
              <a:r>
                <a:rPr lang="es-ES" sz="2400" i="1" dirty="0">
                  <a:solidFill>
                    <a:srgbClr val="142414"/>
                  </a:solidFill>
                  <a:latin typeface="Kalam Light"/>
                </a:rPr>
                <a:t>Historia -El lado oscuro y la búsqueda de una cura</a:t>
              </a:r>
              <a:endParaRPr lang="en-US" sz="2400" i="1" dirty="0">
                <a:solidFill>
                  <a:srgbClr val="142414"/>
                </a:solidFill>
                <a:latin typeface="Kalam Light"/>
              </a:endParaRPr>
            </a:p>
          </p:txBody>
        </p:sp>
        <p:sp>
          <p:nvSpPr>
            <p:cNvPr id="9" name="TextBox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-1" y="7891808"/>
              <a:ext cx="9404974" cy="4021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9"/>
                </a:lnSpc>
              </a:pPr>
              <a:endParaRPr lang="en-US" sz="3199" dirty="0">
                <a:solidFill>
                  <a:srgbClr val="142414"/>
                </a:solidFill>
                <a:latin typeface="Kalam Light"/>
              </a:endParaRPr>
            </a:p>
            <a:p>
              <a:pPr>
                <a:lnSpc>
                  <a:spcPts val="4799"/>
                </a:lnSpc>
              </a:pPr>
              <a:endParaRPr lang="en-US" sz="3199" dirty="0">
                <a:solidFill>
                  <a:srgbClr val="142414"/>
                </a:solidFill>
                <a:latin typeface="Kalam Light"/>
              </a:endParaRPr>
            </a:p>
            <a:p>
              <a:pPr>
                <a:lnSpc>
                  <a:spcPts val="4799"/>
                </a:lnSpc>
              </a:pPr>
              <a:endParaRPr lang="en-US" sz="3199" dirty="0">
                <a:solidFill>
                  <a:srgbClr val="142414"/>
                </a:solidFill>
                <a:latin typeface="Kalam Light"/>
              </a:endParaRPr>
            </a:p>
            <a:p>
              <a:pPr>
                <a:lnSpc>
                  <a:spcPts val="4799"/>
                </a:lnSpc>
              </a:pPr>
              <a:r>
                <a:rPr lang="en-US" sz="2800" dirty="0">
                  <a:solidFill>
                    <a:srgbClr val="142414"/>
                  </a:solidFill>
                  <a:latin typeface="Kalam Light"/>
                </a:rPr>
                <a:t>Peer Support and Self Determination</a:t>
              </a:r>
            </a:p>
            <a:p>
              <a:pPr>
                <a:lnSpc>
                  <a:spcPts val="4799"/>
                </a:lnSpc>
              </a:pPr>
              <a:r>
                <a:rPr lang="es-ES" sz="2400" i="1" dirty="0">
                  <a:solidFill>
                    <a:srgbClr val="142414"/>
                  </a:solidFill>
                  <a:latin typeface="Kalam Light"/>
                </a:rPr>
                <a:t>Apoyo de compañeros y autodeterminación</a:t>
              </a:r>
              <a:endParaRPr lang="en-US" sz="2400" i="1" dirty="0">
                <a:solidFill>
                  <a:srgbClr val="142414"/>
                </a:solidFill>
                <a:latin typeface="Kalam Light"/>
              </a:endParaRPr>
            </a:p>
          </p:txBody>
        </p:sp>
        <p:sp>
          <p:nvSpPr>
            <p:cNvPr id="10" name="TextBox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-95250"/>
              <a:ext cx="10440190" cy="1009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n-US" sz="4500" dirty="0">
                  <a:solidFill>
                    <a:srgbClr val="142414"/>
                  </a:solidFill>
                  <a:latin typeface="Kalam Bold"/>
                </a:rPr>
                <a:t>Topics Covered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7654BCA-4750-4015-9368-A34F0CD95E02}"/>
              </a:ext>
            </a:extLst>
          </p:cNvPr>
          <p:cNvSpPr/>
          <p:nvPr/>
        </p:nvSpPr>
        <p:spPr>
          <a:xfrm>
            <a:off x="10237684" y="3011686"/>
            <a:ext cx="846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i="1" dirty="0">
                <a:latin typeface="Kalam Light" panose="020B0604020202020204" charset="0"/>
                <a:cs typeface="Kalam Light" panose="020B0604020202020204" charset="0"/>
              </a:rPr>
              <a:t>Diagnósticos, etiquetas y sistemas, Oh </a:t>
            </a:r>
            <a:r>
              <a:rPr lang="es-ES" sz="2400" i="1" dirty="0" err="1">
                <a:latin typeface="Kalam Light" panose="020B0604020202020204" charset="0"/>
                <a:cs typeface="Kalam Light" panose="020B0604020202020204" charset="0"/>
              </a:rPr>
              <a:t>My</a:t>
            </a:r>
            <a:r>
              <a:rPr lang="es-ES" sz="2400" i="1" dirty="0">
                <a:latin typeface="Kalam Light" panose="020B0604020202020204" charset="0"/>
                <a:cs typeface="Kalam Light" panose="020B0604020202020204" charset="0"/>
              </a:rPr>
              <a:t>!</a:t>
            </a:r>
            <a:endParaRPr lang="en-US" sz="2400" i="1" dirty="0">
              <a:latin typeface="Kalam Light" panose="020B0604020202020204" charset="0"/>
              <a:cs typeface="Kalam Light" panose="020B0604020202020204" charset="0"/>
            </a:endParaRPr>
          </a:p>
        </p:txBody>
      </p:sp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005215">
            <a:off x="11689892" y="1167375"/>
            <a:ext cx="8946815" cy="141808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50039E6-FCA5-57FA-EAA6-5A5136E0FB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9602" y="-1839880"/>
            <a:ext cx="8229600" cy="1143000"/>
          </a:xfrm>
        </p:spPr>
        <p:txBody>
          <a:bodyPr/>
          <a:lstStyle/>
          <a:p>
            <a:r>
              <a:rPr lang="en-US" dirty="0"/>
              <a:t>More</a:t>
            </a:r>
            <a:r>
              <a:rPr lang="en-US" baseline="0" dirty="0"/>
              <a:t> Than A Diagnosis</a:t>
            </a:r>
            <a:endParaRPr lang="en-US" dirty="0"/>
          </a:p>
        </p:txBody>
      </p:sp>
      <p:grpSp>
        <p:nvGrpSpPr>
          <p:cNvPr id="4" name="Group 4" descr="Light green background with the text:I'm more than a diagnosis. I'm a person but my treatment is limited by my diagnoses."/>
          <p:cNvGrpSpPr/>
          <p:nvPr/>
        </p:nvGrpSpPr>
        <p:grpSpPr>
          <a:xfrm>
            <a:off x="641076" y="1097456"/>
            <a:ext cx="8843095" cy="8232588"/>
            <a:chOff x="-300148" y="-2494409"/>
            <a:chExt cx="11790793" cy="10976782"/>
          </a:xfrm>
        </p:grpSpPr>
        <p:sp>
          <p:nvSpPr>
            <p:cNvPr id="5" name="TextBox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-300148" y="5199423"/>
              <a:ext cx="10820400" cy="328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9"/>
                </a:lnSpc>
              </a:pPr>
              <a:r>
                <a:rPr lang="en-US" sz="3199" dirty="0">
                  <a:solidFill>
                    <a:srgbClr val="FFFFFF"/>
                  </a:solidFill>
                  <a:latin typeface="Kalam Light"/>
                </a:rPr>
                <a:t>I'm a person but my treatment is limited by my diagnoses.</a:t>
              </a:r>
              <a:r>
                <a:rPr lang="es-ES" sz="3199" dirty="0">
                  <a:solidFill>
                    <a:srgbClr val="FFFFFF"/>
                  </a:solidFill>
                  <a:latin typeface="Kalam Light"/>
                </a:rPr>
                <a:t> </a:t>
              </a:r>
            </a:p>
            <a:p>
              <a:pPr>
                <a:lnSpc>
                  <a:spcPts val="4799"/>
                </a:lnSpc>
              </a:pPr>
              <a:r>
                <a:rPr lang="es-ES" sz="2400" i="1" dirty="0">
                  <a:solidFill>
                    <a:srgbClr val="FFFFFF"/>
                  </a:solidFill>
                  <a:latin typeface="Kalam Light"/>
                </a:rPr>
                <a:t>Soy una persona pero mi tratamiento está limitado por mis diagnósticos</a:t>
              </a:r>
              <a:r>
                <a:rPr lang="es-ES" sz="3199" dirty="0">
                  <a:solidFill>
                    <a:srgbClr val="FFFFFF"/>
                  </a:solidFill>
                  <a:latin typeface="Kalam Light"/>
                </a:rPr>
                <a:t>.</a:t>
              </a:r>
              <a:endParaRPr lang="en-US" sz="3199" dirty="0">
                <a:solidFill>
                  <a:srgbClr val="FFFFFF"/>
                </a:solidFill>
                <a:latin typeface="Kalam Light"/>
              </a:endParaRPr>
            </a:p>
          </p:txBody>
        </p:sp>
        <p:sp>
          <p:nvSpPr>
            <p:cNvPr id="6" name="TextBox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670245" y="-2494409"/>
              <a:ext cx="10820400" cy="7681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8800" dirty="0">
                  <a:solidFill>
                    <a:srgbClr val="FFFFFF"/>
                  </a:solidFill>
                  <a:latin typeface="Kalam Bold"/>
                </a:rPr>
                <a:t>I'm more then a Diagnosis</a:t>
              </a:r>
            </a:p>
            <a:p>
              <a:pPr>
                <a:lnSpc>
                  <a:spcPts val="11519"/>
                </a:lnSpc>
              </a:pPr>
              <a:r>
                <a:rPr lang="es-ES" sz="6000" i="1" dirty="0">
                  <a:solidFill>
                    <a:srgbClr val="FFFFFF"/>
                  </a:solidFill>
                  <a:latin typeface="Kalam Bold"/>
                </a:rPr>
                <a:t>Soy más que un diagnóstico</a:t>
              </a:r>
              <a:endParaRPr lang="en-US" sz="6000" i="1" dirty="0">
                <a:solidFill>
                  <a:srgbClr val="FFFFFF"/>
                </a:solidFill>
                <a:latin typeface="Kalam Bold"/>
              </a:endParaRPr>
            </a:p>
          </p:txBody>
        </p:sp>
      </p:grpSp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243551">
            <a:off x="7870305" y="5760509"/>
            <a:ext cx="5915271" cy="9375789"/>
          </a:xfrm>
          <a:prstGeom prst="rect">
            <a:avLst/>
          </a:prstGeom>
        </p:spPr>
      </p:pic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29400" y="-3985558"/>
            <a:ext cx="8857785" cy="8525618"/>
          </a:xfrm>
          <a:prstGeom prst="rect">
            <a:avLst/>
          </a:prstGeom>
        </p:spPr>
      </p:pic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362418">
            <a:off x="9322613" y="420577"/>
            <a:ext cx="8491977" cy="9445848"/>
            <a:chOff x="685915" y="236735"/>
            <a:chExt cx="11148061" cy="12400280"/>
          </a:xfrm>
        </p:grpSpPr>
        <p:sp>
          <p:nvSpPr>
            <p:cNvPr id="8" name="Freeform 8" descr="Black and white pencil drawing of an image of a woman with thick dark black hair this is looking down expressing sad physical features. Around herded are unreadable pieces of written papers - receipts or journal entries."/>
            <p:cNvSpPr/>
            <p:nvPr/>
          </p:nvSpPr>
          <p:spPr>
            <a:xfrm>
              <a:off x="685915" y="236735"/>
              <a:ext cx="11148061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7"/>
              <a:stretch>
                <a:fillRect l="-6649" t="-2044" r="-10565" b="2044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1302585E-2795-8BB4-8CB0-9A1F507460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5062" y="-2216170"/>
            <a:ext cx="8229600" cy="1143000"/>
          </a:xfrm>
        </p:spPr>
        <p:txBody>
          <a:bodyPr/>
          <a:lstStyle/>
          <a:p>
            <a:r>
              <a:rPr lang="en-US" dirty="0"/>
              <a:t>Unseen System Impact</a:t>
            </a:r>
          </a:p>
        </p:txBody>
      </p:sp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97105">
            <a:off x="13934912" y="679843"/>
            <a:ext cx="5191729" cy="604129"/>
          </a:xfrm>
          <a:prstGeom prst="rect">
            <a:avLst/>
          </a:prstGeom>
        </p:spPr>
      </p:pic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504449">
            <a:off x="-993398" y="679843"/>
            <a:ext cx="5191729" cy="604129"/>
          </a:xfrm>
          <a:prstGeom prst="rect">
            <a:avLst/>
          </a:prstGeom>
        </p:spPr>
      </p:pic>
      <p:sp>
        <p:nvSpPr>
          <p:cNvPr id="4" name="TextBox 4" descr="Unseen System Impact"/>
          <p:cNvSpPr txBox="1"/>
          <p:nvPr/>
        </p:nvSpPr>
        <p:spPr>
          <a:xfrm>
            <a:off x="3155062" y="470343"/>
            <a:ext cx="11977875" cy="1217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80"/>
              </a:lnSpc>
            </a:pPr>
            <a:r>
              <a:rPr lang="en-US" sz="7600" dirty="0">
                <a:solidFill>
                  <a:srgbClr val="FFFFFF"/>
                </a:solidFill>
                <a:latin typeface="Kalam Bold"/>
              </a:rPr>
              <a:t>Unseen System Impact</a:t>
            </a:r>
          </a:p>
        </p:txBody>
      </p:sp>
      <p:sp>
        <p:nvSpPr>
          <p:cNvPr id="17" name="TextBox 17" descr="Scenario: Audience Participation Time!"/>
          <p:cNvSpPr txBox="1"/>
          <p:nvPr/>
        </p:nvSpPr>
        <p:spPr>
          <a:xfrm>
            <a:off x="1679845" y="1625187"/>
            <a:ext cx="14928310" cy="190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dirty="0">
                <a:solidFill>
                  <a:srgbClr val="FFFFFF"/>
                </a:solidFill>
                <a:latin typeface="Kalam Bold"/>
              </a:rPr>
              <a:t>Scenario: Audience Participation Time!</a:t>
            </a:r>
          </a:p>
          <a:p>
            <a:pPr algn="ctr">
              <a:lnSpc>
                <a:spcPts val="7800"/>
              </a:lnSpc>
            </a:pPr>
            <a:endParaRPr lang="en-US" sz="4000" dirty="0">
              <a:solidFill>
                <a:srgbClr val="FFFFFF"/>
              </a:solidFill>
              <a:latin typeface="Kalam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D7D1AC-2419-449C-B6FA-8254FAD2BFA5}"/>
              </a:ext>
            </a:extLst>
          </p:cNvPr>
          <p:cNvSpPr txBox="1"/>
          <p:nvPr/>
        </p:nvSpPr>
        <p:spPr>
          <a:xfrm>
            <a:off x="834755" y="2406608"/>
            <a:ext cx="1577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Impacto del sistema invisible</a:t>
            </a:r>
          </a:p>
          <a:p>
            <a:pPr algn="ctr"/>
            <a:r>
              <a:rPr lang="es-ES" sz="3600" b="1" i="1" dirty="0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Escenario: ¡Tiempo de participación del público</a:t>
            </a:r>
            <a:r>
              <a:rPr lang="es-ES" dirty="0"/>
              <a:t>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77684" y="4060857"/>
            <a:ext cx="11977875" cy="190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dirty="0">
                <a:solidFill>
                  <a:srgbClr val="FFFFFF"/>
                </a:solidFill>
                <a:latin typeface="Kalam Bold"/>
              </a:rPr>
              <a:t>Normal Consequences</a:t>
            </a:r>
          </a:p>
          <a:p>
            <a:pPr algn="ctr">
              <a:lnSpc>
                <a:spcPts val="7800"/>
              </a:lnSpc>
            </a:pPr>
            <a:r>
              <a:rPr lang="en-US" sz="4000" i="1" dirty="0" err="1">
                <a:solidFill>
                  <a:srgbClr val="FFFFFF"/>
                </a:solidFill>
                <a:latin typeface="Kalam Bold"/>
              </a:rPr>
              <a:t>Consecuencias</a:t>
            </a:r>
            <a:r>
              <a:rPr lang="en-US" sz="4000" i="1" dirty="0">
                <a:solidFill>
                  <a:srgbClr val="FFFFFF"/>
                </a:solidFill>
                <a:latin typeface="Kalam Bold"/>
              </a:rPr>
              <a:t> </a:t>
            </a:r>
            <a:r>
              <a:rPr lang="en-US" sz="4000" i="1" dirty="0" err="1">
                <a:solidFill>
                  <a:srgbClr val="FFFFFF"/>
                </a:solidFill>
                <a:latin typeface="Kalam Bold"/>
              </a:rPr>
              <a:t>normales</a:t>
            </a:r>
            <a:endParaRPr lang="en-US" sz="4000" i="1" dirty="0">
              <a:solidFill>
                <a:srgbClr val="FFFFFF"/>
              </a:solidFill>
              <a:latin typeface="Kalam Bold"/>
            </a:endParaRPr>
          </a:p>
        </p:txBody>
      </p:sp>
      <p:sp>
        <p:nvSpPr>
          <p:cNvPr id="5" name="TextBox 5" descr="Question marks"/>
          <p:cNvSpPr txBox="1"/>
          <p:nvPr/>
        </p:nvSpPr>
        <p:spPr>
          <a:xfrm>
            <a:off x="921535" y="5179010"/>
            <a:ext cx="52666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</p:txBody>
      </p:sp>
      <p:sp>
        <p:nvSpPr>
          <p:cNvPr id="7" name="TextBox 7" descr="Question marks"/>
          <p:cNvSpPr txBox="1"/>
          <p:nvPr/>
        </p:nvSpPr>
        <p:spPr>
          <a:xfrm>
            <a:off x="11341536" y="5151517"/>
            <a:ext cx="52666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</p:txBody>
      </p:sp>
      <p:sp>
        <p:nvSpPr>
          <p:cNvPr id="16" name="TextBox 16" descr="System Involved Consequences"/>
          <p:cNvSpPr txBox="1"/>
          <p:nvPr/>
        </p:nvSpPr>
        <p:spPr>
          <a:xfrm>
            <a:off x="1641201" y="6107295"/>
            <a:ext cx="14928310" cy="190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dirty="0">
                <a:solidFill>
                  <a:srgbClr val="FFFFFF"/>
                </a:solidFill>
                <a:latin typeface="Kalam Bold"/>
              </a:rPr>
              <a:t>System Involved Consequences</a:t>
            </a:r>
          </a:p>
          <a:p>
            <a:pPr algn="ctr">
              <a:lnSpc>
                <a:spcPts val="7800"/>
              </a:lnSpc>
            </a:pPr>
            <a:r>
              <a:rPr lang="en-US" sz="4000" i="1" dirty="0" err="1">
                <a:solidFill>
                  <a:srgbClr val="FFFFFF"/>
                </a:solidFill>
                <a:latin typeface="Kalam Bold"/>
              </a:rPr>
              <a:t>Consecuencias</a:t>
            </a:r>
            <a:r>
              <a:rPr lang="en-US" sz="4000" i="1" dirty="0">
                <a:solidFill>
                  <a:srgbClr val="FFFFFF"/>
                </a:solidFill>
                <a:latin typeface="Kalam Bold"/>
              </a:rPr>
              <a:t> del Sistema </a:t>
            </a:r>
            <a:r>
              <a:rPr lang="en-US" sz="4000" i="1" dirty="0" err="1">
                <a:solidFill>
                  <a:srgbClr val="FFFFFF"/>
                </a:solidFill>
                <a:latin typeface="Kalam Bold"/>
              </a:rPr>
              <a:t>Involucrado</a:t>
            </a:r>
            <a:endParaRPr lang="en-US" sz="4000" i="1" dirty="0">
              <a:solidFill>
                <a:srgbClr val="FFFFFF"/>
              </a:solidFill>
              <a:latin typeface="Kalam Bold"/>
            </a:endParaRPr>
          </a:p>
        </p:txBody>
      </p:sp>
      <p:sp>
        <p:nvSpPr>
          <p:cNvPr id="14" name="TextBox 14" descr="Question marks"/>
          <p:cNvSpPr txBox="1"/>
          <p:nvPr/>
        </p:nvSpPr>
        <p:spPr>
          <a:xfrm>
            <a:off x="1028700" y="7398461"/>
            <a:ext cx="52666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</p:txBody>
      </p:sp>
      <p:sp>
        <p:nvSpPr>
          <p:cNvPr id="15" name="TextBox 15" descr="Question marks"/>
          <p:cNvSpPr txBox="1"/>
          <p:nvPr/>
        </p:nvSpPr>
        <p:spPr>
          <a:xfrm>
            <a:off x="11468410" y="7252940"/>
            <a:ext cx="52666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</p:txBody>
      </p:sp>
      <p:sp>
        <p:nvSpPr>
          <p:cNvPr id="12" name="TextBox 12" descr="Long-Term Impacts of These Consequences"/>
          <p:cNvSpPr txBox="1"/>
          <p:nvPr/>
        </p:nvSpPr>
        <p:spPr>
          <a:xfrm>
            <a:off x="1602467" y="8208717"/>
            <a:ext cx="14928310" cy="190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dirty="0">
                <a:solidFill>
                  <a:srgbClr val="FFFFFF"/>
                </a:solidFill>
                <a:latin typeface="Kalam Bold"/>
              </a:rPr>
              <a:t>Long-term Impacts of These Consequences</a:t>
            </a:r>
          </a:p>
          <a:p>
            <a:pPr algn="ctr">
              <a:lnSpc>
                <a:spcPts val="7800"/>
              </a:lnSpc>
            </a:pPr>
            <a:r>
              <a:rPr lang="es-ES" sz="4000" i="1" dirty="0">
                <a:solidFill>
                  <a:srgbClr val="FFFFFF"/>
                </a:solidFill>
                <a:latin typeface="Kalam Bold"/>
              </a:rPr>
              <a:t>Impactos a largo plazo de estas consecuencias</a:t>
            </a:r>
            <a:endParaRPr lang="en-US" sz="4000" i="1" dirty="0">
              <a:solidFill>
                <a:srgbClr val="FFFFFF"/>
              </a:solidFill>
              <a:latin typeface="Kalam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5DAD7B-5B64-6EEC-C2EA-78EFA7BB97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0626" y="-2033324"/>
            <a:ext cx="8229600" cy="1143000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73000" y="1147645"/>
            <a:ext cx="8857785" cy="8525618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350" y="0"/>
            <a:ext cx="17259300" cy="5410454"/>
            <a:chOff x="0" y="0"/>
            <a:chExt cx="23012400" cy="7213939"/>
          </a:xfrm>
        </p:grpSpPr>
        <p:pic>
          <p:nvPicPr>
            <p:cNvPr id="4" name="Picture 4" descr="Abstract oil painting of humans and animals behind bars and in cages. Both entities are on both sides of the bars - both viewing those on display and those looking at bystanders."/>
            <p:cNvPicPr>
              <a:picLocks noChangeAspect="1"/>
            </p:cNvPicPr>
            <p:nvPr/>
          </p:nvPicPr>
          <p:blipFill>
            <a:blip r:embed="rId5"/>
            <a:srcRect t="42182" b="26469"/>
            <a:stretch>
              <a:fillRect/>
            </a:stretch>
          </p:blipFill>
          <p:spPr>
            <a:xfrm>
              <a:off x="0" y="0"/>
              <a:ext cx="23012400" cy="7213939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62965" y="6034249"/>
            <a:ext cx="8609074" cy="2950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 dirty="0">
                <a:solidFill>
                  <a:srgbClr val="142414"/>
                </a:solidFill>
                <a:latin typeface="Kalam Bold"/>
              </a:rPr>
              <a:t>History</a:t>
            </a:r>
          </a:p>
          <a:p>
            <a:pPr>
              <a:lnSpc>
                <a:spcPts val="11519"/>
              </a:lnSpc>
            </a:pPr>
            <a:r>
              <a:rPr lang="en-US" sz="9600" i="1" dirty="0">
                <a:solidFill>
                  <a:srgbClr val="142414"/>
                </a:solidFill>
                <a:latin typeface="Kalam Bold"/>
              </a:rPr>
              <a:t>Historia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67502" y="5739618"/>
            <a:ext cx="7799587" cy="4173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6" lvl="1" indent="-345438">
              <a:lnSpc>
                <a:spcPts val="4799"/>
              </a:lnSpc>
              <a:buFont typeface="Arial"/>
              <a:buChar char="•"/>
            </a:pPr>
            <a:r>
              <a:rPr lang="en-US" sz="3199" dirty="0">
                <a:solidFill>
                  <a:srgbClr val="142414"/>
                </a:solidFill>
                <a:latin typeface="Kalam Light"/>
              </a:rPr>
              <a:t>A trip to the Asylum</a:t>
            </a:r>
          </a:p>
          <a:p>
            <a:pPr marL="690876" lvl="1" indent="-345438">
              <a:lnSpc>
                <a:spcPts val="4799"/>
              </a:lnSpc>
              <a:buFont typeface="Arial"/>
              <a:buChar char="•"/>
            </a:pPr>
            <a:r>
              <a:rPr lang="en-US" sz="3199" dirty="0">
                <a:solidFill>
                  <a:srgbClr val="142414"/>
                </a:solidFill>
                <a:latin typeface="Kalam Light"/>
              </a:rPr>
              <a:t>Focal Infections</a:t>
            </a:r>
          </a:p>
          <a:p>
            <a:pPr marL="690876" lvl="1" indent="-345438">
              <a:lnSpc>
                <a:spcPts val="4799"/>
              </a:lnSpc>
              <a:buFont typeface="Arial"/>
              <a:buChar char="•"/>
            </a:pPr>
            <a:r>
              <a:rPr lang="en-US" sz="3199" dirty="0">
                <a:solidFill>
                  <a:srgbClr val="142414"/>
                </a:solidFill>
                <a:latin typeface="Kalam Light"/>
              </a:rPr>
              <a:t>The Ice Pick Lobotomist</a:t>
            </a:r>
          </a:p>
          <a:p>
            <a:pPr marL="690876" lvl="1" indent="-345438">
              <a:lnSpc>
                <a:spcPts val="4799"/>
              </a:lnSpc>
              <a:buFont typeface="Arial"/>
              <a:buChar char="•"/>
            </a:pPr>
            <a:r>
              <a:rPr lang="en-US" sz="3199" dirty="0">
                <a:solidFill>
                  <a:srgbClr val="142414"/>
                </a:solidFill>
                <a:latin typeface="Kalam Light"/>
              </a:rPr>
              <a:t>Chemical Imbalance </a:t>
            </a:r>
          </a:p>
          <a:p>
            <a:pPr>
              <a:lnSpc>
                <a:spcPts val="4799"/>
              </a:lnSpc>
            </a:pPr>
            <a:r>
              <a:rPr lang="en-US" sz="3199" dirty="0">
                <a:solidFill>
                  <a:srgbClr val="142414"/>
                </a:solidFill>
                <a:latin typeface="Kalam Light"/>
              </a:rPr>
              <a:t>The Serotonin Theory of Depression: a Systematic Umbrella Review of the Evidence</a:t>
            </a:r>
          </a:p>
          <a:p>
            <a:pPr>
              <a:lnSpc>
                <a:spcPts val="4799"/>
              </a:lnSpc>
            </a:pPr>
            <a:r>
              <a:rPr lang="en-US" sz="3199" dirty="0">
                <a:solidFill>
                  <a:srgbClr val="142414"/>
                </a:solidFill>
                <a:latin typeface="Kalam Light"/>
              </a:rPr>
              <a:t>Joanna Moncrieff and others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48D01-76FE-4055-9D2D-DA30A766A29F}"/>
              </a:ext>
            </a:extLst>
          </p:cNvPr>
          <p:cNvSpPr txBox="1"/>
          <p:nvPr/>
        </p:nvSpPr>
        <p:spPr>
          <a:xfrm>
            <a:off x="12267088" y="5881601"/>
            <a:ext cx="67067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Kalam Light" panose="020B0604020202020204" charset="0"/>
                <a:cs typeface="Kalam Light" panose="020B0604020202020204" charset="0"/>
              </a:rPr>
              <a:t>Un viaje al Asilo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Kalam Light" panose="020B0604020202020204" charset="0"/>
                <a:cs typeface="Kalam Light" panose="020B0604020202020204" charset="0"/>
              </a:rPr>
              <a:t>Infecciones Focales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Kalam Light" panose="020B0604020202020204" charset="0"/>
                <a:cs typeface="Kalam Light" panose="020B0604020202020204" charset="0"/>
              </a:rPr>
              <a:t>El </a:t>
            </a:r>
            <a:r>
              <a:rPr lang="es-ES" sz="3200" dirty="0" err="1">
                <a:latin typeface="Kalam Light" panose="020B0604020202020204" charset="0"/>
                <a:cs typeface="Kalam Light" panose="020B0604020202020204" charset="0"/>
              </a:rPr>
              <a:t>lobotomista</a:t>
            </a:r>
            <a:r>
              <a:rPr lang="es-ES" sz="3200" dirty="0">
                <a:latin typeface="Kalam Light" panose="020B0604020202020204" charset="0"/>
                <a:cs typeface="Kalam Light" panose="020B0604020202020204" charset="0"/>
              </a:rPr>
              <a:t> picahielos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Kalam Light" panose="020B0604020202020204" charset="0"/>
                <a:cs typeface="Kalam Light" panose="020B0604020202020204" charset="0"/>
              </a:rPr>
              <a:t>Desequilibrio químico</a:t>
            </a:r>
          </a:p>
          <a:p>
            <a:r>
              <a:rPr lang="es-ES" sz="3200" dirty="0">
                <a:latin typeface="Kalam Light" panose="020B0604020202020204" charset="0"/>
                <a:cs typeface="Kalam Light" panose="020B0604020202020204" charset="0"/>
              </a:rPr>
              <a:t>La teoría de la depresión de la serotonina: una revisión general sistemática de la evidencia</a:t>
            </a:r>
          </a:p>
          <a:p>
            <a:r>
              <a:rPr lang="es-ES" sz="3200" dirty="0">
                <a:latin typeface="Kalam Light" panose="020B0604020202020204" charset="0"/>
                <a:cs typeface="Kalam Light" panose="020B0604020202020204" charset="0"/>
              </a:rPr>
              <a:t>Joanna </a:t>
            </a:r>
            <a:r>
              <a:rPr lang="es-ES" sz="3200" dirty="0" err="1">
                <a:latin typeface="Kalam Light" panose="020B0604020202020204" charset="0"/>
                <a:cs typeface="Kalam Light" panose="020B0604020202020204" charset="0"/>
              </a:rPr>
              <a:t>Moncrieff</a:t>
            </a:r>
            <a:r>
              <a:rPr lang="es-ES" sz="3200" dirty="0">
                <a:latin typeface="Kalam Light" panose="020B0604020202020204" charset="0"/>
                <a:cs typeface="Kalam Light" panose="020B0604020202020204" charset="0"/>
              </a:rPr>
              <a:t> y otros</a:t>
            </a:r>
            <a:endParaRPr lang="en-US" sz="3200" dirty="0">
              <a:latin typeface="Kalam Light" panose="020B0604020202020204" charset="0"/>
              <a:cs typeface="Kalam Light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E0207F7-328D-B3D9-B488-D503D41EE3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8366" y="-1562100"/>
            <a:ext cx="8229600" cy="1143000"/>
          </a:xfrm>
        </p:spPr>
        <p:txBody>
          <a:bodyPr/>
          <a:lstStyle/>
          <a:p>
            <a:r>
              <a:rPr lang="en-US" dirty="0"/>
              <a:t>Dr. Henry Cotton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1638" y="651197"/>
            <a:ext cx="10315044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8000" dirty="0">
                <a:solidFill>
                  <a:srgbClr val="142414"/>
                </a:solidFill>
                <a:latin typeface="Kalam Bold"/>
              </a:rPr>
              <a:t>Dr. Henry Cotton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40063" y="347552"/>
            <a:ext cx="9931280" cy="918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199" dirty="0">
                <a:solidFill>
                  <a:srgbClr val="142414"/>
                </a:solidFill>
                <a:latin typeface="Kalam Light"/>
              </a:rPr>
              <a:t> Focal Infectious Disease Theory</a:t>
            </a:r>
          </a:p>
          <a:p>
            <a:pPr>
              <a:lnSpc>
                <a:spcPts val="4799"/>
              </a:lnSpc>
            </a:pPr>
            <a:r>
              <a:rPr lang="es-ES" sz="2800" i="1" dirty="0">
                <a:solidFill>
                  <a:srgbClr val="142414"/>
                </a:solidFill>
                <a:latin typeface="Kalam Light"/>
              </a:rPr>
              <a:t>Teoría de las enfermedades infecciosas focales</a:t>
            </a:r>
            <a:endParaRPr lang="en-US" sz="2800" i="1" dirty="0">
              <a:solidFill>
                <a:srgbClr val="142414"/>
              </a:solidFill>
              <a:latin typeface="Kalam Light"/>
            </a:endParaRPr>
          </a:p>
          <a:p>
            <a:pPr marL="690876" lvl="1" indent="-345438">
              <a:lnSpc>
                <a:spcPts val="4799"/>
              </a:lnSpc>
              <a:buFont typeface="Arial"/>
              <a:buChar char="•"/>
            </a:pPr>
            <a:r>
              <a:rPr lang="en-US" sz="3199" dirty="0">
                <a:solidFill>
                  <a:srgbClr val="142414"/>
                </a:solidFill>
                <a:latin typeface="Kalam Light"/>
              </a:rPr>
              <a:t> By 1923, he was claiming cure rates as high as 85% among those who survived. His postsurgical mortality rates, however, were 30% and higher for colon resections</a:t>
            </a:r>
            <a:r>
              <a:rPr lang="en-US" sz="2400" i="1" dirty="0">
                <a:solidFill>
                  <a:srgbClr val="142414"/>
                </a:solidFill>
                <a:latin typeface="Kalam Light"/>
              </a:rPr>
              <a:t>. </a:t>
            </a:r>
            <a:r>
              <a:rPr lang="es-ES" sz="2400" i="1" dirty="0">
                <a:solidFill>
                  <a:srgbClr val="142414"/>
                </a:solidFill>
                <a:latin typeface="Kalam Light"/>
              </a:rPr>
              <a:t>Para 1923, afirmaba tasas de curación de hasta el 85% entre los que sobrevivieron. Sin embargo, sus tasas de mortalidad posquirúrgica fueron del 30% y más altas para las resecciones de colon</a:t>
            </a:r>
            <a:r>
              <a:rPr lang="es-ES" sz="3199" dirty="0">
                <a:solidFill>
                  <a:srgbClr val="142414"/>
                </a:solidFill>
                <a:latin typeface="Kalam Light"/>
              </a:rPr>
              <a:t>.</a:t>
            </a:r>
            <a:endParaRPr lang="en-US" sz="3199" dirty="0">
              <a:solidFill>
                <a:srgbClr val="142414"/>
              </a:solidFill>
              <a:latin typeface="Kalam Light"/>
            </a:endParaRPr>
          </a:p>
          <a:p>
            <a:pPr marL="690876" lvl="1" indent="-345438">
              <a:lnSpc>
                <a:spcPts val="4799"/>
              </a:lnSpc>
              <a:buFont typeface="Arial"/>
              <a:buChar char="•"/>
            </a:pPr>
            <a:r>
              <a:rPr lang="en-US" sz="3199" dirty="0">
                <a:solidFill>
                  <a:srgbClr val="142414"/>
                </a:solidFill>
                <a:latin typeface="Kalam Light"/>
              </a:rPr>
              <a:t>Falsified Data </a:t>
            </a:r>
            <a:r>
              <a:rPr lang="en-US" sz="2800" i="1" dirty="0" err="1">
                <a:solidFill>
                  <a:srgbClr val="142414"/>
                </a:solidFill>
                <a:latin typeface="Kalam Light"/>
              </a:rPr>
              <a:t>Datos</a:t>
            </a:r>
            <a:r>
              <a:rPr lang="en-US" sz="2800" i="1" dirty="0">
                <a:solidFill>
                  <a:srgbClr val="142414"/>
                </a:solidFill>
                <a:latin typeface="Kalam Light"/>
              </a:rPr>
              <a:t> </a:t>
            </a:r>
            <a:r>
              <a:rPr lang="en-US" sz="2800" i="1" dirty="0" err="1">
                <a:solidFill>
                  <a:srgbClr val="142414"/>
                </a:solidFill>
                <a:latin typeface="Kalam Light"/>
              </a:rPr>
              <a:t>falsificados</a:t>
            </a:r>
            <a:endParaRPr lang="en-US" sz="2800" i="1" dirty="0">
              <a:solidFill>
                <a:srgbClr val="142414"/>
              </a:solidFill>
              <a:latin typeface="Kalam Light"/>
            </a:endParaRPr>
          </a:p>
          <a:p>
            <a:pPr marL="802638" lvl="1" indent="-457200">
              <a:lnSpc>
                <a:spcPts val="4799"/>
              </a:lnSpc>
              <a:buFont typeface="Arial" panose="020B0604020202020204" pitchFamily="34" charset="0"/>
              <a:buChar char="•"/>
            </a:pPr>
            <a:r>
              <a:rPr lang="en-US" sz="3199" dirty="0">
                <a:solidFill>
                  <a:srgbClr val="142414"/>
                </a:solidFill>
                <a:latin typeface="Kalam Light"/>
              </a:rPr>
              <a:t>Self treatment </a:t>
            </a:r>
            <a:r>
              <a:rPr lang="en-US" sz="3199" i="1" dirty="0" err="1">
                <a:solidFill>
                  <a:srgbClr val="142414"/>
                </a:solidFill>
                <a:latin typeface="Kalam Light"/>
              </a:rPr>
              <a:t>Autotratamiento</a:t>
            </a:r>
            <a:endParaRPr lang="en-US" sz="3199" i="1" dirty="0">
              <a:solidFill>
                <a:srgbClr val="142414"/>
              </a:solidFill>
              <a:latin typeface="Kalam Light"/>
            </a:endParaRPr>
          </a:p>
          <a:p>
            <a:pPr marL="802638" lvl="1" indent="-457200">
              <a:lnSpc>
                <a:spcPts val="4799"/>
              </a:lnSpc>
              <a:buFont typeface="Arial" panose="020B0604020202020204" pitchFamily="34" charset="0"/>
              <a:buChar char="•"/>
            </a:pPr>
            <a:r>
              <a:rPr lang="en-US" sz="3199" dirty="0">
                <a:solidFill>
                  <a:srgbClr val="142414"/>
                </a:solidFill>
                <a:latin typeface="Kalam Light"/>
              </a:rPr>
              <a:t>Phyllis Greenacre</a:t>
            </a:r>
          </a:p>
          <a:p>
            <a:pPr>
              <a:lnSpc>
                <a:spcPts val="4799"/>
              </a:lnSpc>
            </a:pPr>
            <a:r>
              <a:rPr lang="en-US" sz="3199" dirty="0">
                <a:solidFill>
                  <a:srgbClr val="142414"/>
                </a:solidFill>
                <a:latin typeface="Kalam Light"/>
              </a:rPr>
              <a:t>Scull, A. (2007). Madhouse: A Tragic Tale of Megalomania and Modern Medicine. Yale University Press.</a:t>
            </a:r>
            <a:r>
              <a:rPr lang="es-ES" sz="3199" dirty="0">
                <a:solidFill>
                  <a:srgbClr val="142414"/>
                </a:solidFill>
                <a:latin typeface="Kalam Light"/>
              </a:rPr>
              <a:t> </a:t>
            </a:r>
          </a:p>
          <a:p>
            <a:pPr>
              <a:lnSpc>
                <a:spcPts val="4799"/>
              </a:lnSpc>
            </a:pPr>
            <a:r>
              <a:rPr lang="es-ES" sz="2800" i="1" dirty="0" err="1">
                <a:solidFill>
                  <a:srgbClr val="142414"/>
                </a:solidFill>
                <a:latin typeface="Kalam Light"/>
              </a:rPr>
              <a:t>Scull</a:t>
            </a:r>
            <a:r>
              <a:rPr lang="es-ES" sz="2800" i="1" dirty="0">
                <a:solidFill>
                  <a:srgbClr val="142414"/>
                </a:solidFill>
                <a:latin typeface="Kalam Light"/>
              </a:rPr>
              <a:t>, A. (2007). </a:t>
            </a:r>
            <a:r>
              <a:rPr lang="es-ES" sz="2800" i="1" dirty="0" err="1">
                <a:solidFill>
                  <a:srgbClr val="142414"/>
                </a:solidFill>
                <a:latin typeface="Kalam Light"/>
              </a:rPr>
              <a:t>Madhouse</a:t>
            </a:r>
            <a:r>
              <a:rPr lang="es-ES" sz="2800" i="1" dirty="0">
                <a:solidFill>
                  <a:srgbClr val="142414"/>
                </a:solidFill>
                <a:latin typeface="Kalam Light"/>
              </a:rPr>
              <a:t>: una trágica historia de megalomanía y medicina moderna. Prensa de la Universidad de Yale.</a:t>
            </a:r>
            <a:endParaRPr lang="en-US" sz="2800" i="1" dirty="0">
              <a:solidFill>
                <a:srgbClr val="142414"/>
              </a:solidFill>
              <a:latin typeface="Kalam Light"/>
            </a:endParaRP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65270" y="2268331"/>
            <a:ext cx="7295791" cy="8115300"/>
            <a:chOff x="687070" y="247650"/>
            <a:chExt cx="11148060" cy="12400280"/>
          </a:xfrm>
        </p:grpSpPr>
        <p:sp>
          <p:nvSpPr>
            <p:cNvPr id="7" name="Freeform 7" descr="Black and white horror image close-up of a person's mouth where they have multiple rows of sharp teeth showing within an eery smile.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3"/>
              <a:stretch>
                <a:fillRect l="-15257" t="-2044" r="-1957" b="2044"/>
              </a:stretch>
            </a:blipFill>
          </p:spPr>
        </p:sp>
      </p:grpSp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6209">
            <a:off x="-890667" y="4921459"/>
            <a:ext cx="8901994" cy="10457555"/>
          </a:xfrm>
          <a:prstGeom prst="rect">
            <a:avLst/>
          </a:prstGeom>
        </p:spPr>
      </p:pic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862409">
            <a:off x="12992700" y="-3537343"/>
            <a:ext cx="8901994" cy="104575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2CA70F2-04C8-E5F4-C4CC-DCACDE3523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4440" y="-17277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Statistics of Disability and Mental Distress</a:t>
            </a:r>
          </a:p>
        </p:txBody>
      </p:sp>
      <p:grpSp>
        <p:nvGrpSpPr>
          <p:cNvPr id="2" name="Group 2" descr="Dark green background with the text: 32.9%. In 2018 an estimated 17.4 million adults with disabilities experienced frequent mental distress. 4.6x higher. The frequency is almost 5 times more as compared to adults without disabilities."/>
          <p:cNvGrpSpPr/>
          <p:nvPr/>
        </p:nvGrpSpPr>
        <p:grpSpPr>
          <a:xfrm>
            <a:off x="804440" y="853440"/>
            <a:ext cx="11896166" cy="6611477"/>
            <a:chOff x="-6377270" y="0"/>
            <a:chExt cx="15861554" cy="8815303"/>
          </a:xfrm>
        </p:grpSpPr>
        <p:sp>
          <p:nvSpPr>
            <p:cNvPr id="3" name="TextBox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-6027457" y="2162568"/>
              <a:ext cx="9484284" cy="2332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199" dirty="0">
                  <a:solidFill>
                    <a:srgbClr val="FFFFFF"/>
                  </a:solidFill>
                  <a:latin typeface="Kalam Light"/>
                </a:rPr>
                <a:t>In 2018, an estimated 17.4 million adults with disabilities experienced frequent mental distress</a:t>
              </a:r>
            </a:p>
          </p:txBody>
        </p:sp>
        <p:sp>
          <p:nvSpPr>
            <p:cNvPr id="4" name="TextBox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0"/>
              <a:ext cx="9484284" cy="1943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519"/>
                </a:lnSpc>
              </a:pPr>
              <a:r>
                <a:rPr lang="en-US" sz="9600">
                  <a:solidFill>
                    <a:srgbClr val="FFFFFF"/>
                  </a:solidFill>
                  <a:latin typeface="Kalam Bold"/>
                </a:rPr>
                <a:t>(32.9%)</a:t>
              </a:r>
            </a:p>
          </p:txBody>
        </p:sp>
        <p:sp>
          <p:nvSpPr>
            <p:cNvPr id="5" name="TextBox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-6377270" y="7282412"/>
              <a:ext cx="9484284" cy="1532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199" dirty="0">
                  <a:solidFill>
                    <a:srgbClr val="FFFFFF"/>
                  </a:solidFill>
                  <a:latin typeface="Kalam Light"/>
                </a:rPr>
                <a:t>The frequency is almost 5 times more as compared to adults without disabilities.</a:t>
              </a:r>
            </a:p>
          </p:txBody>
        </p:sp>
        <p:sp>
          <p:nvSpPr>
            <p:cNvPr id="6" name="TextBox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-149269" y="4506496"/>
              <a:ext cx="9484284" cy="1943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519"/>
                </a:lnSpc>
              </a:pPr>
              <a:r>
                <a:rPr lang="en-US" sz="9600" dirty="0">
                  <a:solidFill>
                    <a:srgbClr val="FFFFFF"/>
                  </a:solidFill>
                  <a:latin typeface="Kalam Bold"/>
                </a:rPr>
                <a:t>4.6x higher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C8954C-9D6F-4621-8B86-041C6A30E96F}"/>
              </a:ext>
            </a:extLst>
          </p:cNvPr>
          <p:cNvSpPr txBox="1"/>
          <p:nvPr/>
        </p:nvSpPr>
        <p:spPr>
          <a:xfrm>
            <a:off x="9175897" y="2655449"/>
            <a:ext cx="807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i="1" dirty="0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En el 2018, aproximadamente 17.4 millones de adultos con discapacidad experimentaron angustia mental frecuente</a:t>
            </a:r>
            <a:endParaRPr lang="en-US" sz="3200" i="1" dirty="0">
              <a:solidFill>
                <a:schemeClr val="bg1"/>
              </a:solidFill>
              <a:latin typeface="Kalam Light" panose="020B0604020202020204" charset="0"/>
              <a:cs typeface="Kalam Light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ED0F0A-5395-4BCB-97B9-275635AF61B9}"/>
              </a:ext>
            </a:extLst>
          </p:cNvPr>
          <p:cNvSpPr txBox="1"/>
          <p:nvPr/>
        </p:nvSpPr>
        <p:spPr>
          <a:xfrm>
            <a:off x="7213900" y="5502725"/>
            <a:ext cx="492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4.6x </a:t>
            </a:r>
            <a:r>
              <a:rPr lang="en-US" sz="4000" b="1" i="1" dirty="0" err="1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más</a:t>
            </a:r>
            <a:r>
              <a:rPr lang="en-US" sz="4000" b="1" i="1" dirty="0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alta</a:t>
            </a:r>
            <a:endParaRPr lang="en-US" sz="4000" b="1" i="1" dirty="0">
              <a:solidFill>
                <a:schemeClr val="bg1"/>
              </a:solidFill>
              <a:latin typeface="Kalam Light" panose="020B0604020202020204" charset="0"/>
              <a:cs typeface="Kalam Light" panose="020B0604020202020204" charset="0"/>
            </a:endParaRPr>
          </a:p>
        </p:txBody>
      </p:sp>
      <p:sp>
        <p:nvSpPr>
          <p:cNvPr id="9" name="TextBox 9" descr="Dark green background with the text: frequent mental distress among adults by disability status, disability type, and selected characteristics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1387" y="8308654"/>
            <a:ext cx="9333919" cy="1173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199" dirty="0">
                <a:solidFill>
                  <a:srgbClr val="FFFFFF"/>
                </a:solidFill>
                <a:latin typeface="Kalam Light"/>
              </a:rPr>
              <a:t> Frequent Mental Distress Among Adults by Disability Status, Disability Type, and Selected Characteristics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CB4BB-B785-406F-AEFB-CD96824F5303}"/>
              </a:ext>
            </a:extLst>
          </p:cNvPr>
          <p:cNvSpPr txBox="1"/>
          <p:nvPr/>
        </p:nvSpPr>
        <p:spPr>
          <a:xfrm>
            <a:off x="10515600" y="6327409"/>
            <a:ext cx="71132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i="1" dirty="0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La frecuencia es casi 5 veces mayor en comparación con los adultos sin discapacidad.</a:t>
            </a:r>
          </a:p>
          <a:p>
            <a:pPr algn="ctr"/>
            <a:endParaRPr lang="es-ES" sz="3200" i="1" dirty="0">
              <a:solidFill>
                <a:schemeClr val="bg1"/>
              </a:solidFill>
              <a:latin typeface="Kalam Light" panose="020B0604020202020204" charset="0"/>
              <a:cs typeface="Kalam Light" panose="020B0604020202020204" charset="0"/>
            </a:endParaRPr>
          </a:p>
          <a:p>
            <a:pPr algn="ctr"/>
            <a:r>
              <a:rPr lang="en-US" sz="3200" i="1" dirty="0" err="1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Angustia</a:t>
            </a:r>
            <a:r>
              <a:rPr lang="en-US" sz="3200" i="1" dirty="0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 mental </a:t>
            </a:r>
            <a:r>
              <a:rPr lang="en-US" sz="3200" i="1" dirty="0" err="1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frecuente</a:t>
            </a:r>
            <a:r>
              <a:rPr lang="en-US" sz="3200" i="1" dirty="0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 entre </a:t>
            </a:r>
            <a:r>
              <a:rPr lang="en-US" sz="3200" i="1" dirty="0" err="1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adultos</a:t>
            </a:r>
            <a:r>
              <a:rPr lang="en-US" sz="3200" i="1" dirty="0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 por </a:t>
            </a:r>
            <a:r>
              <a:rPr lang="en-US" sz="3200" i="1" dirty="0" err="1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estado</a:t>
            </a:r>
            <a:r>
              <a:rPr lang="en-US" sz="3200" i="1" dirty="0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 de </a:t>
            </a:r>
            <a:r>
              <a:rPr lang="en-US" sz="3200" i="1" dirty="0" err="1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discapacidad</a:t>
            </a:r>
            <a:r>
              <a:rPr lang="en-US" sz="3200" i="1" dirty="0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tipo</a:t>
            </a:r>
            <a:r>
              <a:rPr lang="en-US" sz="3200" i="1" dirty="0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 de </a:t>
            </a:r>
            <a:r>
              <a:rPr lang="en-US" sz="3200" i="1" dirty="0" err="1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discapacidad</a:t>
            </a:r>
            <a:r>
              <a:rPr lang="en-US" sz="3200" i="1" dirty="0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 y </a:t>
            </a:r>
            <a:r>
              <a:rPr lang="en-US" sz="3200" i="1" dirty="0" err="1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características</a:t>
            </a:r>
            <a:r>
              <a:rPr lang="en-US" sz="3200" i="1" dirty="0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Kalam Light" panose="020B0604020202020204" charset="0"/>
                <a:cs typeface="Kalam Light" panose="020B0604020202020204" charset="0"/>
              </a:rPr>
              <a:t>seleccionadas</a:t>
            </a:r>
            <a:endParaRPr lang="en-US" sz="3200" i="1" dirty="0">
              <a:solidFill>
                <a:schemeClr val="bg1"/>
              </a:solidFill>
              <a:latin typeface="Kalam Light" panose="020B0604020202020204" charset="0"/>
              <a:cs typeface="Kalam Light" panose="020B0604020202020204" charset="0"/>
            </a:endParaRPr>
          </a:p>
        </p:txBody>
      </p:sp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595009">
            <a:off x="11667807" y="-2491199"/>
            <a:ext cx="10836480" cy="7395897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921556">
            <a:off x="-4140673" y="6036990"/>
            <a:ext cx="10836480" cy="73958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772030D-2EF5-3099-667E-D58EAD55C4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4352" y="-1615633"/>
            <a:ext cx="8229600" cy="1143000"/>
          </a:xfrm>
        </p:spPr>
        <p:txBody>
          <a:bodyPr/>
          <a:lstStyle/>
          <a:p>
            <a:r>
              <a:rPr lang="en-US" dirty="0"/>
              <a:t>Peer Support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773625" y="2142678"/>
            <a:ext cx="4780436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6499" dirty="0">
                <a:solidFill>
                  <a:srgbClr val="FFFFFF"/>
                </a:solidFill>
                <a:latin typeface="Kalam Bold"/>
              </a:rPr>
              <a:t>Peer Support!</a:t>
            </a:r>
          </a:p>
          <a:p>
            <a:pPr>
              <a:lnSpc>
                <a:spcPts val="7799"/>
              </a:lnSpc>
            </a:pPr>
            <a:endParaRPr lang="en-US" sz="6499" dirty="0">
              <a:solidFill>
                <a:srgbClr val="FFFFFF"/>
              </a:solidFill>
              <a:latin typeface="Kalam Bold"/>
            </a:endParaRPr>
          </a:p>
          <a:p>
            <a:pPr>
              <a:lnSpc>
                <a:spcPts val="7799"/>
              </a:lnSpc>
            </a:pPr>
            <a:r>
              <a:rPr lang="en-US" sz="6499" dirty="0">
                <a:solidFill>
                  <a:srgbClr val="FFFFFF"/>
                </a:solidFill>
                <a:latin typeface="Kalam Bold"/>
              </a:rPr>
              <a:t>¡</a:t>
            </a:r>
            <a:r>
              <a:rPr lang="en-US" sz="6499" dirty="0" err="1">
                <a:solidFill>
                  <a:srgbClr val="FFFFFF"/>
                </a:solidFill>
                <a:latin typeface="Kalam Bold"/>
              </a:rPr>
              <a:t>Apoyo</a:t>
            </a:r>
            <a:r>
              <a:rPr lang="en-US" sz="6499" dirty="0">
                <a:solidFill>
                  <a:srgbClr val="FFFFFF"/>
                </a:solidFill>
                <a:latin typeface="Kalam Bold"/>
              </a:rPr>
              <a:t> de los </a:t>
            </a:r>
            <a:r>
              <a:rPr lang="en-US" sz="6499" dirty="0" err="1">
                <a:solidFill>
                  <a:srgbClr val="FFFFFF"/>
                </a:solidFill>
                <a:latin typeface="Kalam Bold"/>
              </a:rPr>
              <a:t>compañeros</a:t>
            </a:r>
            <a:r>
              <a:rPr lang="en-US" sz="6499" dirty="0">
                <a:solidFill>
                  <a:srgbClr val="FFFFFF"/>
                </a:solidFill>
                <a:latin typeface="Kalam Bold"/>
              </a:rPr>
              <a:t>!</a:t>
            </a:r>
          </a:p>
        </p:txBody>
      </p:sp>
      <p:grpSp>
        <p:nvGrpSpPr>
          <p:cNvPr id="15" name="Group 15" descr="Dark green background with text that says: Peer Run Respite. My dream career."/>
          <p:cNvGrpSpPr/>
          <p:nvPr/>
        </p:nvGrpSpPr>
        <p:grpSpPr>
          <a:xfrm>
            <a:off x="5385488" y="6381597"/>
            <a:ext cx="3455295" cy="3448783"/>
            <a:chOff x="0" y="-28575"/>
            <a:chExt cx="4607060" cy="4598376"/>
          </a:xfrm>
        </p:grpSpPr>
        <p:sp>
          <p:nvSpPr>
            <p:cNvPr id="16" name="TextBox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979075"/>
              <a:ext cx="4607060" cy="3590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9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Kalam Light"/>
                </a:rPr>
                <a:t>My dream career</a:t>
              </a:r>
            </a:p>
            <a:p>
              <a:pPr marL="0" lvl="0" indent="0" algn="ctr">
                <a:lnSpc>
                  <a:spcPts val="4199"/>
                </a:lnSpc>
              </a:pPr>
              <a:endParaRPr lang="en-US" sz="2400" i="1" dirty="0">
                <a:solidFill>
                  <a:srgbClr val="FFFFFF"/>
                </a:solidFill>
                <a:latin typeface="Kalam Light"/>
              </a:endParaRPr>
            </a:p>
            <a:p>
              <a:pPr lvl="0" algn="ctr">
                <a:lnSpc>
                  <a:spcPts val="4199"/>
                </a:lnSpc>
              </a:pPr>
              <a:r>
                <a:rPr lang="en-US" sz="2400" i="1" dirty="0" err="1">
                  <a:solidFill>
                    <a:srgbClr val="FFFFFF"/>
                  </a:solidFill>
                  <a:latin typeface="Kalam Light"/>
                </a:rPr>
                <a:t>Relevo</a:t>
              </a:r>
              <a:r>
                <a:rPr lang="en-US" sz="2400" i="1" dirty="0">
                  <a:solidFill>
                    <a:srgbClr val="FFFFFF"/>
                  </a:solidFill>
                  <a:latin typeface="Kalam Light"/>
                </a:rPr>
                <a:t> de </a:t>
              </a:r>
              <a:r>
                <a:rPr lang="en-US" sz="2400" i="1" dirty="0" err="1">
                  <a:solidFill>
                    <a:srgbClr val="FFFFFF"/>
                  </a:solidFill>
                  <a:latin typeface="Kalam Light"/>
                </a:rPr>
                <a:t>carrera</a:t>
              </a:r>
              <a:r>
                <a:rPr lang="en-US" sz="2400" i="1" dirty="0">
                  <a:solidFill>
                    <a:srgbClr val="FFFFFF"/>
                  </a:solidFill>
                  <a:latin typeface="Kalam Light"/>
                </a:rPr>
                <a:t> entre pares</a:t>
              </a:r>
            </a:p>
            <a:p>
              <a:pPr lvl="0" algn="ctr">
                <a:lnSpc>
                  <a:spcPts val="4199"/>
                </a:lnSpc>
              </a:pPr>
              <a:r>
                <a:rPr lang="en-US" sz="2400" i="1" dirty="0">
                  <a:solidFill>
                    <a:srgbClr val="FFFFFF"/>
                  </a:solidFill>
                  <a:latin typeface="Kalam Light"/>
                </a:rPr>
                <a:t>Mi </a:t>
              </a:r>
              <a:r>
                <a:rPr lang="en-US" sz="2400" i="1" dirty="0" err="1">
                  <a:solidFill>
                    <a:srgbClr val="FFFFFF"/>
                  </a:solidFill>
                  <a:latin typeface="Kalam Light"/>
                </a:rPr>
                <a:t>carrera</a:t>
              </a:r>
              <a:r>
                <a:rPr lang="en-US" sz="2400" i="1" dirty="0">
                  <a:solidFill>
                    <a:srgbClr val="FFFFFF"/>
                  </a:solidFill>
                  <a:latin typeface="Kalam Light"/>
                </a:rPr>
                <a:t> </a:t>
              </a:r>
              <a:r>
                <a:rPr lang="en-US" sz="2400" i="1" dirty="0" err="1">
                  <a:solidFill>
                    <a:srgbClr val="FFFFFF"/>
                  </a:solidFill>
                  <a:latin typeface="Kalam Light"/>
                </a:rPr>
                <a:t>soñada</a:t>
              </a:r>
              <a:endParaRPr lang="en-US" sz="2400" i="1" dirty="0">
                <a:solidFill>
                  <a:srgbClr val="FFFFFF"/>
                </a:solidFill>
                <a:latin typeface="Kalam Light"/>
              </a:endParaRPr>
            </a:p>
          </p:txBody>
        </p:sp>
        <p:sp>
          <p:nvSpPr>
            <p:cNvPr id="17" name="TextBox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-28575"/>
              <a:ext cx="4607060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dirty="0">
                  <a:solidFill>
                    <a:srgbClr val="FFFFFF"/>
                  </a:solidFill>
                  <a:latin typeface="Kalam Light"/>
                </a:rPr>
                <a:t>Peer Run Respite </a:t>
              </a:r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374768" y="1497565"/>
            <a:ext cx="3589539" cy="4823792"/>
            <a:chOff x="0" y="0"/>
            <a:chExt cx="3663950" cy="4923790"/>
          </a:xfrm>
        </p:grpSpPr>
        <p:sp>
          <p:nvSpPr>
            <p:cNvPr id="7" name="Freeform 7" descr="Image of a large blue cottage with red roof in the country surrounded by grass and blue skies with white clouds.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7477" r="-17477"/>
              </a:stretch>
            </a:blipFill>
          </p:spPr>
        </p:sp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4F674F"/>
            </a:solidFill>
          </p:spPr>
        </p:sp>
      </p:grpSp>
      <p:grpSp>
        <p:nvGrpSpPr>
          <p:cNvPr id="18" name="Group 18" descr="Dark green background with text that says: Peer Specialist. What we gained and at what cost."/>
          <p:cNvGrpSpPr/>
          <p:nvPr/>
        </p:nvGrpSpPr>
        <p:grpSpPr>
          <a:xfrm>
            <a:off x="9593363" y="6423916"/>
            <a:ext cx="3455295" cy="3406464"/>
            <a:chOff x="0" y="-28575"/>
            <a:chExt cx="4607060" cy="4541950"/>
          </a:xfrm>
        </p:grpSpPr>
        <p:sp>
          <p:nvSpPr>
            <p:cNvPr id="19" name="TextBox 1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979075"/>
              <a:ext cx="4607060" cy="3534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9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Kalam Light"/>
                </a:rPr>
                <a:t>What we gained and at what cost?</a:t>
              </a:r>
            </a:p>
            <a:p>
              <a:pPr lvl="0" algn="ctr">
                <a:lnSpc>
                  <a:spcPts val="4199"/>
                </a:lnSpc>
              </a:pPr>
              <a:r>
                <a:rPr lang="en-US" sz="2400" i="1" dirty="0" err="1">
                  <a:solidFill>
                    <a:srgbClr val="FFFFFF"/>
                  </a:solidFill>
                  <a:latin typeface="Kalam Light"/>
                </a:rPr>
                <a:t>Especialista</a:t>
              </a:r>
              <a:r>
                <a:rPr lang="en-US" sz="2400" i="1" dirty="0">
                  <a:solidFill>
                    <a:srgbClr val="FFFFFF"/>
                  </a:solidFill>
                  <a:latin typeface="Kalam Light"/>
                </a:rPr>
                <a:t> </a:t>
              </a:r>
              <a:r>
                <a:rPr lang="en-US" sz="2400" i="1" dirty="0" err="1">
                  <a:solidFill>
                    <a:srgbClr val="FFFFFF"/>
                  </a:solidFill>
                  <a:latin typeface="Kalam Light"/>
                </a:rPr>
                <a:t>en</a:t>
              </a:r>
              <a:r>
                <a:rPr lang="en-US" sz="2400" i="1" dirty="0">
                  <a:solidFill>
                    <a:srgbClr val="FFFFFF"/>
                  </a:solidFill>
                  <a:latin typeface="Kalam Light"/>
                </a:rPr>
                <a:t> pares</a:t>
              </a:r>
            </a:p>
            <a:p>
              <a:pPr lvl="0" algn="ctr">
                <a:lnSpc>
                  <a:spcPts val="4199"/>
                </a:lnSpc>
              </a:pPr>
              <a:r>
                <a:rPr lang="es-ES" sz="2400" i="1" dirty="0">
                  <a:solidFill>
                    <a:srgbClr val="FFFFFF"/>
                  </a:solidFill>
                  <a:latin typeface="Kalam Light"/>
                </a:rPr>
                <a:t>¿Qué ganamos y a qué precio?</a:t>
              </a:r>
              <a:endParaRPr lang="en-US" sz="2400" i="1" dirty="0">
                <a:solidFill>
                  <a:srgbClr val="FFFFFF"/>
                </a:solidFill>
                <a:latin typeface="Kalam Light"/>
              </a:endParaRPr>
            </a:p>
          </p:txBody>
        </p:sp>
        <p:sp>
          <p:nvSpPr>
            <p:cNvPr id="20" name="TextBox 2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-28575"/>
              <a:ext cx="4607060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dirty="0">
                  <a:solidFill>
                    <a:srgbClr val="FFFFFF"/>
                  </a:solidFill>
                  <a:latin typeface="Kalam Light"/>
                </a:rPr>
                <a:t>Peer Specialist</a:t>
              </a:r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483928" y="1497565"/>
            <a:ext cx="3589539" cy="4823792"/>
            <a:chOff x="0" y="0"/>
            <a:chExt cx="3663950" cy="4923790"/>
          </a:xfrm>
        </p:grpSpPr>
        <p:sp>
          <p:nvSpPr>
            <p:cNvPr id="10" name="Freeform 10" descr="Abstract image of statues or beings holding up, supporting, and enmeshed in a large ball that is rainbow colored and prismed with rainbow light.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4"/>
              <a:stretch>
                <a:fillRect l="-17477" r="-17477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4F674F"/>
            </a:solidFill>
          </p:spPr>
        </p:sp>
      </p:grpSp>
      <p:grpSp>
        <p:nvGrpSpPr>
          <p:cNvPr id="21" name="Group 21" descr="Dark green background with text that says: Civil rights. Forced treatment is a failure of the system."/>
          <p:cNvGrpSpPr/>
          <p:nvPr/>
        </p:nvGrpSpPr>
        <p:grpSpPr>
          <a:xfrm>
            <a:off x="13675822" y="6402485"/>
            <a:ext cx="3455295" cy="3406464"/>
            <a:chOff x="0" y="-28575"/>
            <a:chExt cx="4607060" cy="4541950"/>
          </a:xfrm>
        </p:grpSpPr>
        <p:sp>
          <p:nvSpPr>
            <p:cNvPr id="22" name="TextBox 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979075"/>
              <a:ext cx="4607060" cy="3534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9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Kalam Light"/>
                </a:rPr>
                <a:t>Forced treatment is a failure of the system</a:t>
              </a:r>
            </a:p>
            <a:p>
              <a:pPr lvl="0" algn="ctr">
                <a:lnSpc>
                  <a:spcPts val="4199"/>
                </a:lnSpc>
              </a:pPr>
              <a:r>
                <a:rPr lang="en-US" sz="2400" i="1" dirty="0">
                  <a:solidFill>
                    <a:srgbClr val="FFFFFF"/>
                  </a:solidFill>
                  <a:latin typeface="Kalam Light"/>
                </a:rPr>
                <a:t>Derechos </a:t>
              </a:r>
              <a:r>
                <a:rPr lang="en-US" sz="2400" i="1" dirty="0" err="1">
                  <a:solidFill>
                    <a:srgbClr val="FFFFFF"/>
                  </a:solidFill>
                  <a:latin typeface="Kalam Light"/>
                </a:rPr>
                <a:t>Civiles</a:t>
              </a:r>
              <a:r>
                <a:rPr lang="en-US" sz="2400" i="1" dirty="0">
                  <a:solidFill>
                    <a:srgbClr val="FFFFFF"/>
                  </a:solidFill>
                  <a:latin typeface="Kalam Light"/>
                </a:rPr>
                <a:t>.</a:t>
              </a:r>
            </a:p>
            <a:p>
              <a:pPr lvl="0" algn="ctr">
                <a:lnSpc>
                  <a:spcPts val="4199"/>
                </a:lnSpc>
              </a:pPr>
              <a:r>
                <a:rPr lang="en-US" sz="2400" i="1" dirty="0">
                  <a:solidFill>
                    <a:srgbClr val="FFFFFF"/>
                  </a:solidFill>
                  <a:latin typeface="Kalam Light"/>
                </a:rPr>
                <a:t>El </a:t>
              </a:r>
              <a:r>
                <a:rPr lang="en-US" sz="2400" i="1" dirty="0" err="1">
                  <a:solidFill>
                    <a:srgbClr val="FFFFFF"/>
                  </a:solidFill>
                  <a:latin typeface="Kalam Light"/>
                </a:rPr>
                <a:t>trato</a:t>
              </a:r>
              <a:r>
                <a:rPr lang="en-US" sz="2400" i="1" dirty="0">
                  <a:solidFill>
                    <a:srgbClr val="FFFFFF"/>
                  </a:solidFill>
                  <a:latin typeface="Kalam Light"/>
                </a:rPr>
                <a:t> </a:t>
              </a:r>
              <a:r>
                <a:rPr lang="en-US" sz="2400" i="1" dirty="0" err="1">
                  <a:solidFill>
                    <a:srgbClr val="FFFFFF"/>
                  </a:solidFill>
                  <a:latin typeface="Kalam Light"/>
                </a:rPr>
                <a:t>forzado</a:t>
              </a:r>
              <a:r>
                <a:rPr lang="en-US" sz="2400" i="1" dirty="0">
                  <a:solidFill>
                    <a:srgbClr val="FFFFFF"/>
                  </a:solidFill>
                  <a:latin typeface="Kalam Light"/>
                </a:rPr>
                <a:t> es una </a:t>
              </a:r>
              <a:r>
                <a:rPr lang="en-US" sz="2400" i="1" dirty="0" err="1">
                  <a:solidFill>
                    <a:srgbClr val="FFFFFF"/>
                  </a:solidFill>
                  <a:latin typeface="Kalam Light"/>
                </a:rPr>
                <a:t>falla</a:t>
              </a:r>
              <a:r>
                <a:rPr lang="en-US" sz="2400" i="1" dirty="0">
                  <a:solidFill>
                    <a:srgbClr val="FFFFFF"/>
                  </a:solidFill>
                  <a:latin typeface="Kalam Light"/>
                </a:rPr>
                <a:t> del </a:t>
              </a:r>
              <a:r>
                <a:rPr lang="en-US" sz="2400" i="1" dirty="0" err="1">
                  <a:solidFill>
                    <a:srgbClr val="FFFFFF"/>
                  </a:solidFill>
                  <a:latin typeface="Kalam Light"/>
                </a:rPr>
                <a:t>sistema</a:t>
              </a:r>
              <a:endParaRPr lang="en-US" sz="2400" i="1" dirty="0">
                <a:solidFill>
                  <a:srgbClr val="FFFFFF"/>
                </a:solidFill>
                <a:latin typeface="Kalam Light"/>
              </a:endParaRPr>
            </a:p>
          </p:txBody>
        </p:sp>
        <p:sp>
          <p:nvSpPr>
            <p:cNvPr id="23" name="TextBox 2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-28575"/>
              <a:ext cx="4607060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dirty="0">
                  <a:solidFill>
                    <a:srgbClr val="FFFFFF"/>
                  </a:solidFill>
                  <a:latin typeface="Kalam Light"/>
                </a:rPr>
                <a:t>Civil Rights</a:t>
              </a:r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3608701" y="1497565"/>
            <a:ext cx="3589539" cy="4823792"/>
            <a:chOff x="0" y="0"/>
            <a:chExt cx="3663950" cy="4923790"/>
          </a:xfrm>
        </p:grpSpPr>
        <p:sp>
          <p:nvSpPr>
            <p:cNvPr id="13" name="Freeform 13" descr="Oil painting image of people holding signs and protesting as they walk toward the Capitol building. Sky is cloudy and overcast.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5"/>
              <a:stretch>
                <a:fillRect l="-17477" r="-1747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4F674F"/>
            </a:solidFill>
          </p:spPr>
        </p:sp>
      </p:grpSp>
      <p:pic>
        <p:nvPicPr>
          <p:cNvPr id="24" name="Pictur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849591" y="5642381"/>
            <a:ext cx="8857785" cy="8525618"/>
          </a:xfrm>
          <a:prstGeom prst="rect">
            <a:avLst/>
          </a:prstGeom>
        </p:spPr>
      </p:pic>
      <p:pic>
        <p:nvPicPr>
          <p:cNvPr id="25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743839">
            <a:off x="-2596254" y="4920069"/>
            <a:ext cx="5915271" cy="93757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862</Words>
  <Application>Microsoft Macintosh PowerPoint</Application>
  <PresentationFormat>Custom</PresentationFormat>
  <Paragraphs>143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Kalam Bold</vt:lpstr>
      <vt:lpstr>Arial</vt:lpstr>
      <vt:lpstr>Kalam Light</vt:lpstr>
      <vt:lpstr>Office Theme</vt:lpstr>
      <vt:lpstr>Making Visible Unseen Disabilities</vt:lpstr>
      <vt:lpstr>Ty Smith</vt:lpstr>
      <vt:lpstr>Outline of Topics to be Covered</vt:lpstr>
      <vt:lpstr>More Than A Diagnosis</vt:lpstr>
      <vt:lpstr>Unseen System Impact</vt:lpstr>
      <vt:lpstr>History</vt:lpstr>
      <vt:lpstr>Dr. Henry Cotton</vt:lpstr>
      <vt:lpstr>Statistics of Disability and Mental Distress</vt:lpstr>
      <vt:lpstr>Peer Support</vt:lpstr>
      <vt:lpstr>Chance to Fail is a Chance to Grow</vt:lpstr>
      <vt:lpstr>Thank you. Questions and Comments.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Visible Unseen Disabilities</dc:title>
  <dc:creator>Havins, Valerie [HolidayHeights]</dc:creator>
  <cp:lastModifiedBy>Rachel Kaplan She/Her</cp:lastModifiedBy>
  <cp:revision>17</cp:revision>
  <dcterms:created xsi:type="dcterms:W3CDTF">2006-08-16T00:00:00Z</dcterms:created>
  <dcterms:modified xsi:type="dcterms:W3CDTF">2022-10-10T13:59:33Z</dcterms:modified>
  <dc:identifier>DAFLMHyBTXw</dc:identifier>
</cp:coreProperties>
</file>