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77" r:id="rId3"/>
    <p:sldId id="278" r:id="rId4"/>
    <p:sldId id="257" r:id="rId5"/>
    <p:sldId id="258" r:id="rId6"/>
    <p:sldId id="259" r:id="rId7"/>
    <p:sldId id="260" r:id="rId8"/>
    <p:sldId id="281" r:id="rId9"/>
    <p:sldId id="263" r:id="rId10"/>
    <p:sldId id="264" r:id="rId11"/>
    <p:sldId id="265" r:id="rId12"/>
    <p:sldId id="266" r:id="rId13"/>
    <p:sldId id="267" r:id="rId14"/>
    <p:sldId id="274" r:id="rId15"/>
    <p:sldId id="279" r:id="rId16"/>
    <p:sldId id="275" r:id="rId17"/>
    <p:sldId id="2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B20A20-68B1-4E74-905B-253C432EAC90}" v="1" dt="2020-11-30T16:04:30.085"/>
    <p1510:client id="{63BABC08-33E1-4FA8-99B2-9BFB1B0D0906}" v="245" dt="2020-12-13T17:13:23.2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5000" autoAdjust="0"/>
    <p:restoredTop sz="86395" autoAdjust="0"/>
  </p:normalViewPr>
  <p:slideViewPr>
    <p:cSldViewPr snapToGrid="0">
      <p:cViewPr varScale="1">
        <p:scale>
          <a:sx n="78" d="100"/>
          <a:sy n="78" d="100"/>
        </p:scale>
        <p:origin x="208" y="85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C9EE1-5C4F-4811-BC49-1716E1600DB9}" type="datetimeFigureOut">
              <a:rPr lang="en-US" smtClean="0"/>
              <a:t>9/22/22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1DB693-DE5C-442A-AF36-32D6108B3BFD}" type="slidenum">
              <a:rPr lang="en-US" smtClean="0"/>
              <a:t>‹#›</a:t>
            </a:fld>
            <a:endParaRPr lang="en-US" dirty="0"/>
          </a:p>
        </p:txBody>
      </p:sp>
    </p:spTree>
    <p:extLst>
      <p:ext uri="{BB962C8B-B14F-4D97-AF65-F5344CB8AC3E}">
        <p14:creationId xmlns:p14="http://schemas.microsoft.com/office/powerpoint/2010/main" val="4086262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 in all forms affects how we view culture and how the world perceives it. Media has always had an effect on culture whether we know it or not. When we discuss media for this presentation we will be focusing on visual media which include Theatrical, movie, and tv displays.</a:t>
            </a:r>
          </a:p>
          <a:p>
            <a:endParaRPr lang="en-US" dirty="0"/>
          </a:p>
        </p:txBody>
      </p:sp>
      <p:sp>
        <p:nvSpPr>
          <p:cNvPr id="4" name="Slide Number Placeholder 3"/>
          <p:cNvSpPr>
            <a:spLocks noGrp="1"/>
          </p:cNvSpPr>
          <p:nvPr>
            <p:ph type="sldNum" sz="quarter" idx="5"/>
          </p:nvPr>
        </p:nvSpPr>
        <p:spPr/>
        <p:txBody>
          <a:bodyPr/>
          <a:lstStyle/>
          <a:p>
            <a:fld id="{D11DB693-DE5C-442A-AF36-32D6108B3BFD}" type="slidenum">
              <a:rPr lang="en-US" smtClean="0"/>
              <a:t>1</a:t>
            </a:fld>
            <a:endParaRPr lang="en-US" dirty="0"/>
          </a:p>
        </p:txBody>
      </p:sp>
    </p:spTree>
    <p:extLst>
      <p:ext uri="{BB962C8B-B14F-4D97-AF65-F5344CB8AC3E}">
        <p14:creationId xmlns:p14="http://schemas.microsoft.com/office/powerpoint/2010/main" val="2185782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Media in all forms affects how we view culture and how the world perceives it. Media has always had an effect on culture whether we know it or not. When we discuss media for this presentation we will be focusing on visual media which include Theatrical, movie, and tv displays.</a:t>
            </a:r>
          </a:p>
          <a:p>
            <a:endParaRPr lang="en-US" dirty="0"/>
          </a:p>
        </p:txBody>
      </p:sp>
      <p:sp>
        <p:nvSpPr>
          <p:cNvPr id="4" name="Slide Number Placeholder 3"/>
          <p:cNvSpPr>
            <a:spLocks noGrp="1"/>
          </p:cNvSpPr>
          <p:nvPr>
            <p:ph type="sldNum" sz="quarter" idx="5"/>
          </p:nvPr>
        </p:nvSpPr>
        <p:spPr/>
        <p:txBody>
          <a:bodyPr/>
          <a:lstStyle/>
          <a:p>
            <a:fld id="{D11DB693-DE5C-442A-AF36-32D6108B3BFD}" type="slidenum">
              <a:rPr lang="en-US" smtClean="0"/>
              <a:t>2</a:t>
            </a:fld>
            <a:endParaRPr lang="en-US" dirty="0"/>
          </a:p>
        </p:txBody>
      </p:sp>
    </p:spTree>
    <p:extLst>
      <p:ext uri="{BB962C8B-B14F-4D97-AF65-F5344CB8AC3E}">
        <p14:creationId xmlns:p14="http://schemas.microsoft.com/office/powerpoint/2010/main" val="734500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While Media can affect culture, it can also be a negative force on it as well. When people talk about negative stereotypes they often make it more towards race, gender, sexuality, and intelligence. This is due to how people actively perceive the media and how they allow it to influence their views on the things and others that are not themselves. </a:t>
            </a:r>
          </a:p>
          <a:p>
            <a:endParaRPr lang="en-US" dirty="0"/>
          </a:p>
        </p:txBody>
      </p:sp>
      <p:sp>
        <p:nvSpPr>
          <p:cNvPr id="4" name="Slide Number Placeholder 3"/>
          <p:cNvSpPr>
            <a:spLocks noGrp="1"/>
          </p:cNvSpPr>
          <p:nvPr>
            <p:ph type="sldNum" sz="quarter" idx="5"/>
          </p:nvPr>
        </p:nvSpPr>
        <p:spPr/>
        <p:txBody>
          <a:bodyPr/>
          <a:lstStyle/>
          <a:p>
            <a:fld id="{D11DB693-DE5C-442A-AF36-32D6108B3BFD}" type="slidenum">
              <a:rPr lang="en-US" smtClean="0"/>
              <a:t>3</a:t>
            </a:fld>
            <a:endParaRPr lang="en-US" dirty="0"/>
          </a:p>
        </p:txBody>
      </p:sp>
    </p:spTree>
    <p:extLst>
      <p:ext uri="{BB962C8B-B14F-4D97-AF65-F5344CB8AC3E}">
        <p14:creationId xmlns:p14="http://schemas.microsoft.com/office/powerpoint/2010/main" val="2993350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1DB693-DE5C-442A-AF36-32D6108B3BFD}" type="slidenum">
              <a:rPr lang="en-US" smtClean="0"/>
              <a:t>6</a:t>
            </a:fld>
            <a:endParaRPr lang="en-US" dirty="0"/>
          </a:p>
        </p:txBody>
      </p:sp>
    </p:spTree>
    <p:extLst>
      <p:ext uri="{BB962C8B-B14F-4D97-AF65-F5344CB8AC3E}">
        <p14:creationId xmlns:p14="http://schemas.microsoft.com/office/powerpoint/2010/main" val="748062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1DB693-DE5C-442A-AF36-32D6108B3BFD}" type="slidenum">
              <a:rPr lang="en-US" smtClean="0"/>
              <a:t>12</a:t>
            </a:fld>
            <a:endParaRPr lang="en-US" dirty="0"/>
          </a:p>
        </p:txBody>
      </p:sp>
    </p:spTree>
    <p:extLst>
      <p:ext uri="{BB962C8B-B14F-4D97-AF65-F5344CB8AC3E}">
        <p14:creationId xmlns:p14="http://schemas.microsoft.com/office/powerpoint/2010/main" val="2784278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1DB693-DE5C-442A-AF36-32D6108B3BFD}" type="slidenum">
              <a:rPr lang="en-US" smtClean="0"/>
              <a:t>15</a:t>
            </a:fld>
            <a:endParaRPr lang="en-US" dirty="0"/>
          </a:p>
        </p:txBody>
      </p:sp>
    </p:spTree>
    <p:extLst>
      <p:ext uri="{BB962C8B-B14F-4D97-AF65-F5344CB8AC3E}">
        <p14:creationId xmlns:p14="http://schemas.microsoft.com/office/powerpoint/2010/main" val="3320155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9/22/22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9/22/22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9/22/22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9/22/22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nzr2526fl@gmail.com"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0F0C2E5D-B08F-4A99-9D15-59D33148FE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47167"/>
            <a:ext cx="1861854" cy="717514"/>
            <a:chOff x="0" y="238499"/>
            <a:chExt cx="1861854" cy="717514"/>
          </a:xfrm>
          <a:solidFill>
            <a:schemeClr val="bg1"/>
          </a:solidFill>
        </p:grpSpPr>
        <p:grpSp>
          <p:nvGrpSpPr>
            <p:cNvPr id="29" name="Group 28">
              <a:extLst>
                <a:ext uri="{FF2B5EF4-FFF2-40B4-BE49-F238E27FC236}">
                  <a16:creationId xmlns:a16="http://schemas.microsoft.com/office/drawing/2014/main" id="{07B8F35D-FB89-4C40-8A99-E46DDA02132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238499"/>
              <a:ext cx="1861854" cy="717514"/>
              <a:chOff x="0" y="604259"/>
              <a:chExt cx="1861854" cy="717514"/>
            </a:xfrm>
            <a:grpFill/>
          </p:grpSpPr>
          <p:sp>
            <p:nvSpPr>
              <p:cNvPr id="33" name="Freeform: Shape 32">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34" name="Freeform: Shape 33">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30" name="Group 29">
              <a:extLst>
                <a:ext uri="{FF2B5EF4-FFF2-40B4-BE49-F238E27FC236}">
                  <a16:creationId xmlns:a16="http://schemas.microsoft.com/office/drawing/2014/main" id="{55FC669C-CD13-4F4A-AFFF-4029D34F2DB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238499"/>
              <a:ext cx="1861854" cy="717514"/>
              <a:chOff x="0" y="604259"/>
              <a:chExt cx="1861854" cy="717514"/>
            </a:xfrm>
            <a:grpFill/>
          </p:grpSpPr>
          <p:sp>
            <p:nvSpPr>
              <p:cNvPr id="31" name="Freeform: Shape 30">
                <a:extLst>
                  <a:ext uri="{FF2B5EF4-FFF2-40B4-BE49-F238E27FC236}">
                    <a16:creationId xmlns:a16="http://schemas.microsoft.com/office/drawing/2014/main" id="{6617B5AA-8A0D-41D3-B2EF-8BC53E3B7D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32" name="Freeform: Shape 31">
                <a:extLst>
                  <a:ext uri="{FF2B5EF4-FFF2-40B4-BE49-F238E27FC236}">
                    <a16:creationId xmlns:a16="http://schemas.microsoft.com/office/drawing/2014/main" id="{572EB308-9A4E-4332-A908-22F2978D7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grpSp>
        <p:nvGrpSpPr>
          <p:cNvPr id="36" name="Group 35">
            <a:extLst>
              <a:ext uri="{FF2B5EF4-FFF2-40B4-BE49-F238E27FC236}">
                <a16:creationId xmlns:a16="http://schemas.microsoft.com/office/drawing/2014/main" id="{5499343D-E927-41D0-B997-E44A300C68D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9725" y="1119591"/>
            <a:ext cx="4965868" cy="4598497"/>
            <a:chOff x="579725" y="1119591"/>
            <a:chExt cx="4965868" cy="4598497"/>
          </a:xfrm>
        </p:grpSpPr>
        <p:sp>
          <p:nvSpPr>
            <p:cNvPr id="37" name="Rectangle 36">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 y="1119591"/>
              <a:ext cx="4965868" cy="4598497"/>
            </a:xfrm>
            <a:prstGeom prst="rect">
              <a:avLst/>
            </a:prstGeom>
            <a:solidFill>
              <a:srgbClr val="FFFF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AD33695-C117-4AEE-9AF5-65F13C6CC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 y="1119591"/>
              <a:ext cx="4965868" cy="4598497"/>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90A7F83A-9728-4030-8E45-9ECF1ABCCC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039" y="1073782"/>
            <a:ext cx="4860256" cy="4529266"/>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8200" y="1254952"/>
            <a:ext cx="4324642" cy="2939655"/>
          </a:xfrm>
        </p:spPr>
        <p:txBody>
          <a:bodyPr>
            <a:normAutofit/>
          </a:bodyPr>
          <a:lstStyle/>
          <a:p>
            <a:r>
              <a:rPr lang="en-US" sz="5400" dirty="0">
                <a:solidFill>
                  <a:schemeClr val="bg1"/>
                </a:solidFill>
                <a:latin typeface="Agency FB" panose="020B0503020202020204" pitchFamily="34" charset="0"/>
              </a:rPr>
              <a:t>History of Disabilities Portrayal in Media</a:t>
            </a:r>
          </a:p>
        </p:txBody>
      </p:sp>
      <p:sp>
        <p:nvSpPr>
          <p:cNvPr id="3" name="Subtitle 2"/>
          <p:cNvSpPr>
            <a:spLocks noGrp="1"/>
          </p:cNvSpPr>
          <p:nvPr>
            <p:ph type="subTitle" idx="1"/>
          </p:nvPr>
        </p:nvSpPr>
        <p:spPr>
          <a:xfrm>
            <a:off x="838200" y="4286683"/>
            <a:ext cx="4324642" cy="1199392"/>
          </a:xfrm>
        </p:spPr>
        <p:txBody>
          <a:bodyPr>
            <a:normAutofit/>
          </a:bodyPr>
          <a:lstStyle/>
          <a:p>
            <a:r>
              <a:rPr lang="en-US" sz="2000">
                <a:solidFill>
                  <a:schemeClr val="bg1"/>
                </a:solidFill>
              </a:rPr>
              <a:t>By Noah Russell</a:t>
            </a:r>
          </a:p>
        </p:txBody>
      </p:sp>
      <p:pic>
        <p:nvPicPr>
          <p:cNvPr id="4" name="Picture 3" descr="Image of a movie theater movie reel with red background and white stars.">
            <a:extLst>
              <a:ext uri="{FF2B5EF4-FFF2-40B4-BE49-F238E27FC236}">
                <a16:creationId xmlns:a16="http://schemas.microsoft.com/office/drawing/2014/main" id="{F16C7B30-8AD3-4EB1-9E1D-2C1D0C982C19}"/>
              </a:ext>
            </a:extLst>
          </p:cNvPr>
          <p:cNvPicPr>
            <a:picLocks noChangeAspect="1"/>
          </p:cNvPicPr>
          <p:nvPr/>
        </p:nvPicPr>
        <p:blipFill rotWithShape="1">
          <a:blip r:embed="rId3"/>
          <a:srcRect t="8202" r="3" b="3"/>
          <a:stretch/>
        </p:blipFill>
        <p:spPr>
          <a:xfrm>
            <a:off x="6094114" y="1321031"/>
            <a:ext cx="5428611" cy="4210940"/>
          </a:xfrm>
          <a:prstGeom prst="rect">
            <a:avLst/>
          </a:prstGeom>
          <a:ln w="28575">
            <a:noFill/>
          </a:ln>
        </p:spPr>
      </p:pic>
      <p:sp>
        <p:nvSpPr>
          <p:cNvPr id="42" name="Freeform: Shape 41">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Freeform: Shape 43">
            <a:extLst>
              <a:ext uri="{FF2B5EF4-FFF2-40B4-BE49-F238E27FC236}">
                <a16:creationId xmlns:a16="http://schemas.microsoft.com/office/drawing/2014/main" id="{FEA9761C-7BB2-45E5-A5DB-A0B353624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Oval 45">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634" y="4727300"/>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a:extLst>
              <a:ext uri="{FF2B5EF4-FFF2-40B4-BE49-F238E27FC236}">
                <a16:creationId xmlns:a16="http://schemas.microsoft.com/office/drawing/2014/main" id="{8E44D629-6B8E-4D88-A77E-149C0ED03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634" y="4727300"/>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0"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3907" y="5801515"/>
            <a:ext cx="1054466" cy="469689"/>
            <a:chOff x="9841624" y="4115729"/>
            <a:chExt cx="602169" cy="268223"/>
          </a:xfrm>
          <a:solidFill>
            <a:srgbClr val="FFFFFF"/>
          </a:solidFill>
        </p:grpSpPr>
        <p:sp>
          <p:nvSpPr>
            <p:cNvPr id="51" name="Freeform: Shape 50">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grpSp>
        <p:nvGrpSpPr>
          <p:cNvPr id="57" name="Graphic 185">
            <a:extLst>
              <a:ext uri="{FF2B5EF4-FFF2-40B4-BE49-F238E27FC236}">
                <a16:creationId xmlns:a16="http://schemas.microsoft.com/office/drawing/2014/main" id="{8B6BCBAB-41A5-4D6D-8C9B-55E3AA6FCC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3907" y="5801515"/>
            <a:ext cx="1054466" cy="469689"/>
            <a:chOff x="9841624" y="4115729"/>
            <a:chExt cx="602169" cy="268223"/>
          </a:xfrm>
          <a:solidFill>
            <a:schemeClr val="bg1"/>
          </a:solidFill>
        </p:grpSpPr>
        <p:sp>
          <p:nvSpPr>
            <p:cNvPr id="58" name="Freeform: Shape 57">
              <a:extLst>
                <a:ext uri="{FF2B5EF4-FFF2-40B4-BE49-F238E27FC236}">
                  <a16:creationId xmlns:a16="http://schemas.microsoft.com/office/drawing/2014/main" id="{755217F1-B506-4443-A399-CFFA441CD6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B8C0F31-7A0C-4630-A379-0B4719A1F7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12D43873-56D9-4AC1-AB59-A1E78D6797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1B2197D5-22E1-47CC-83CF-9E64CCD57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05DC5D97-506B-47F6-B9A7-D8FA26C88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5131E38B-9A58-4242-B057-4E32A33925C0}"/>
              </a:ext>
            </a:extLst>
          </p:cNvPr>
          <p:cNvSpPr>
            <a:spLocks noGrp="1"/>
          </p:cNvSpPr>
          <p:nvPr>
            <p:ph type="title"/>
          </p:nvPr>
        </p:nvSpPr>
        <p:spPr>
          <a:xfrm>
            <a:off x="838200" y="448721"/>
            <a:ext cx="4707671" cy="1225650"/>
          </a:xfrm>
        </p:spPr>
        <p:txBody>
          <a:bodyPr anchor="b">
            <a:normAutofit/>
          </a:bodyPr>
          <a:lstStyle/>
          <a:p>
            <a:r>
              <a:rPr lang="en-US" sz="3800" dirty="0">
                <a:solidFill>
                  <a:schemeClr val="bg1"/>
                </a:solidFill>
              </a:rPr>
              <a:t>Phantom of the Opera</a:t>
            </a:r>
          </a:p>
        </p:txBody>
      </p:sp>
      <p:cxnSp>
        <p:nvCxnSpPr>
          <p:cNvPr id="16"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Poster for the Phantom of the Opera. The poster is black background with a red rose and white full face-mask included.">
            <a:extLst>
              <a:ext uri="{FF2B5EF4-FFF2-40B4-BE49-F238E27FC236}">
                <a16:creationId xmlns:a16="http://schemas.microsoft.com/office/drawing/2014/main" id="{C741F9B1-7016-4B47-8DC2-1C313F6195F5}"/>
              </a:ext>
            </a:extLst>
          </p:cNvPr>
          <p:cNvPicPr>
            <a:picLocks noChangeAspect="1"/>
          </p:cNvPicPr>
          <p:nvPr/>
        </p:nvPicPr>
        <p:blipFill rotWithShape="1">
          <a:blip r:embed="rId2"/>
          <a:srcRect b="11046"/>
          <a:stretch/>
        </p:blipFill>
        <p:spPr>
          <a:xfrm>
            <a:off x="6525453" y="10"/>
            <a:ext cx="5666547" cy="6857990"/>
          </a:xfrm>
          <a:prstGeom prst="rect">
            <a:avLst/>
          </a:prstGeom>
        </p:spPr>
      </p:pic>
    </p:spTree>
    <p:extLst>
      <p:ext uri="{BB962C8B-B14F-4D97-AF65-F5344CB8AC3E}">
        <p14:creationId xmlns:p14="http://schemas.microsoft.com/office/powerpoint/2010/main" val="3628153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90D1020-19B1-4B12-A258-B8D6DEBC995D}"/>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6000" kern="1200" dirty="0">
                <a:solidFill>
                  <a:srgbClr val="FFFFFF"/>
                </a:solidFill>
                <a:latin typeface="+mj-lt"/>
                <a:ea typeface="+mj-ea"/>
                <a:cs typeface="+mj-cs"/>
              </a:rPr>
              <a:t>1990’s</a:t>
            </a:r>
          </a:p>
        </p:txBody>
      </p:sp>
    </p:spTree>
    <p:extLst>
      <p:ext uri="{BB962C8B-B14F-4D97-AF65-F5344CB8AC3E}">
        <p14:creationId xmlns:p14="http://schemas.microsoft.com/office/powerpoint/2010/main" val="848176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descr="Primer plano de una partitura musical">
            <a:extLst>
              <a:ext uri="{FF2B5EF4-FFF2-40B4-BE49-F238E27FC236}">
                <a16:creationId xmlns:a16="http://schemas.microsoft.com/office/drawing/2014/main" id="{5550720F-59FA-AEC9-18FA-DDDEC4D806EF}"/>
              </a:ext>
            </a:extLst>
          </p:cNvPr>
          <p:cNvPicPr>
            <a:picLocks noChangeAspect="1"/>
          </p:cNvPicPr>
          <p:nvPr/>
        </p:nvPicPr>
        <p:blipFill rotWithShape="1">
          <a:blip r:embed="rId3"/>
          <a:srcRect r="15627" b="-1"/>
          <a:stretch/>
        </p:blipFill>
        <p:spPr>
          <a:xfrm>
            <a:off x="3523488" y="10"/>
            <a:ext cx="8668512" cy="6857990"/>
          </a:xfrm>
          <a:prstGeom prst="rect">
            <a:avLst/>
          </a:prstGeom>
        </p:spPr>
      </p:pic>
      <p:sp>
        <p:nvSpPr>
          <p:cNvPr id="17"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56E112-06D6-4044-B691-81300C172B30}"/>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Musical Media</a:t>
            </a:r>
          </a:p>
        </p:txBody>
      </p:sp>
      <p:sp>
        <p:nvSpPr>
          <p:cNvPr id="18"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04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opcorn and drink in an empty red theater">
            <a:extLst>
              <a:ext uri="{FF2B5EF4-FFF2-40B4-BE49-F238E27FC236}">
                <a16:creationId xmlns:a16="http://schemas.microsoft.com/office/drawing/2014/main" id="{09A6DF24-9DF4-1543-6D52-5F320B2B09C6}"/>
              </a:ext>
            </a:extLst>
          </p:cNvPr>
          <p:cNvPicPr>
            <a:picLocks noChangeAspect="1"/>
          </p:cNvPicPr>
          <p:nvPr/>
        </p:nvPicPr>
        <p:blipFill rotWithShape="1">
          <a:blip r:embed="rId2"/>
          <a:srcRect l="4998" r="10946"/>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7DC2F3-95C3-46C3-82A7-7F5F7E057996}"/>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TV and Movie Media</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10470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994125-CFDC-4080-B913-6F808C4AF5AE}"/>
              </a:ext>
            </a:extLst>
          </p:cNvPr>
          <p:cNvSpPr>
            <a:spLocks noGrp="1"/>
          </p:cNvSpPr>
          <p:nvPr>
            <p:ph type="title"/>
          </p:nvPr>
        </p:nvSpPr>
        <p:spPr>
          <a:xfrm>
            <a:off x="5232400" y="1641752"/>
            <a:ext cx="6140449" cy="1323439"/>
          </a:xfrm>
        </p:spPr>
        <p:txBody>
          <a:bodyPr anchor="t">
            <a:normAutofit/>
          </a:bodyPr>
          <a:lstStyle/>
          <a:p>
            <a:r>
              <a:rPr lang="en-US" sz="4000" dirty="0">
                <a:solidFill>
                  <a:schemeClr val="bg1"/>
                </a:solidFill>
              </a:rPr>
              <a:t>2000’s Era</a:t>
            </a:r>
          </a:p>
        </p:txBody>
      </p:sp>
      <p:pic>
        <p:nvPicPr>
          <p:cNvPr id="4" name="Picture 3" descr="Disney Pixar Finding Nemo movie poster. The scene on the poster is underwater with light filtering in through the water. Nemo, an orange clown fish, is surrounded by a sea of fish.">
            <a:extLst>
              <a:ext uri="{FF2B5EF4-FFF2-40B4-BE49-F238E27FC236}">
                <a16:creationId xmlns:a16="http://schemas.microsoft.com/office/drawing/2014/main" id="{03139543-1562-4A9F-854B-D3705E75A374}"/>
              </a:ext>
            </a:extLst>
          </p:cNvPr>
          <p:cNvPicPr>
            <a:picLocks noChangeAspect="1"/>
          </p:cNvPicPr>
          <p:nvPr/>
        </p:nvPicPr>
        <p:blipFill rotWithShape="1">
          <a:blip r:embed="rId2"/>
          <a:srcRect r="1419"/>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0">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090340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32">
            <a:extLst>
              <a:ext uri="{FF2B5EF4-FFF2-40B4-BE49-F238E27FC236}">
                <a16:creationId xmlns:a16="http://schemas.microsoft.com/office/drawing/2014/main" id="{98C94856-200D-405A-AB35-F9553D46E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BF6E9C-2BB5-45DE-BF39-59634A34FAD3}"/>
              </a:ext>
            </a:extLst>
          </p:cNvPr>
          <p:cNvSpPr>
            <a:spLocks noGrp="1"/>
          </p:cNvSpPr>
          <p:nvPr>
            <p:ph type="title"/>
          </p:nvPr>
        </p:nvSpPr>
        <p:spPr>
          <a:xfrm>
            <a:off x="765051" y="662400"/>
            <a:ext cx="6015897" cy="1492132"/>
          </a:xfrm>
        </p:spPr>
        <p:txBody>
          <a:bodyPr anchor="t">
            <a:normAutofit/>
          </a:bodyPr>
          <a:lstStyle/>
          <a:p>
            <a:r>
              <a:rPr lang="en-US" dirty="0"/>
              <a:t>2010’s Era</a:t>
            </a:r>
          </a:p>
        </p:txBody>
      </p:sp>
      <p:pic>
        <p:nvPicPr>
          <p:cNvPr id="4" name="Picture 3" descr="Disney Pixar Finding Dory movie poster. The image shows Dory in the middle of an underwater scene surrounded by turtles, other fish, and sting rays.">
            <a:extLst>
              <a:ext uri="{FF2B5EF4-FFF2-40B4-BE49-F238E27FC236}">
                <a16:creationId xmlns:a16="http://schemas.microsoft.com/office/drawing/2014/main" id="{ABF95903-E1DB-4321-9CB1-E460A435B6BB}"/>
              </a:ext>
            </a:extLst>
          </p:cNvPr>
          <p:cNvPicPr>
            <a:picLocks noChangeAspect="1"/>
          </p:cNvPicPr>
          <p:nvPr/>
        </p:nvPicPr>
        <p:blipFill rotWithShape="1">
          <a:blip r:embed="rId3"/>
          <a:srcRect t="3603" r="1" b="1"/>
          <a:stretch/>
        </p:blipFill>
        <p:spPr>
          <a:xfrm>
            <a:off x="7389812" y="10"/>
            <a:ext cx="4802188" cy="6857990"/>
          </a:xfrm>
          <a:custGeom>
            <a:avLst/>
            <a:gdLst/>
            <a:ahLst/>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lnTo>
                  <a:pt x="0" y="0"/>
                </a:lnTo>
                <a:close/>
              </a:path>
            </a:pathLst>
          </a:custGeom>
        </p:spPr>
      </p:pic>
    </p:spTree>
    <p:extLst>
      <p:ext uri="{BB962C8B-B14F-4D97-AF65-F5344CB8AC3E}">
        <p14:creationId xmlns:p14="http://schemas.microsoft.com/office/powerpoint/2010/main" val="2925233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n placed on top of a signature line">
            <a:extLst>
              <a:ext uri="{FF2B5EF4-FFF2-40B4-BE49-F238E27FC236}">
                <a16:creationId xmlns:a16="http://schemas.microsoft.com/office/drawing/2014/main" id="{41FA9267-5F5E-D06A-A3B8-7E1038E816E9}"/>
              </a:ext>
            </a:extLst>
          </p:cNvPr>
          <p:cNvPicPr>
            <a:picLocks noChangeAspect="1"/>
          </p:cNvPicPr>
          <p:nvPr/>
        </p:nvPicPr>
        <p:blipFill rotWithShape="1">
          <a:blip r:embed="rId2"/>
          <a:srcRect l="15628" r="-1" b="-1"/>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003DFA9-B791-4A21-B8FB-020781A8A72C}"/>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Conclusion</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9916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Person holding mouse">
            <a:extLst>
              <a:ext uri="{FF2B5EF4-FFF2-40B4-BE49-F238E27FC236}">
                <a16:creationId xmlns:a16="http://schemas.microsoft.com/office/drawing/2014/main" id="{63B503AA-17DF-7004-67F0-AE83898438DF}"/>
              </a:ext>
            </a:extLst>
          </p:cNvPr>
          <p:cNvPicPr>
            <a:picLocks noChangeAspect="1"/>
          </p:cNvPicPr>
          <p:nvPr/>
        </p:nvPicPr>
        <p:blipFill rotWithShape="1">
          <a:blip r:embed="rId2"/>
          <a:srcRect l="12399" r="9009" b="-1"/>
          <a:stretch/>
        </p:blipFill>
        <p:spPr>
          <a:xfrm>
            <a:off x="4117521" y="10"/>
            <a:ext cx="8074479" cy="6857990"/>
          </a:xfrm>
          <a:prstGeom prst="rect">
            <a:avLst/>
          </a:prstGeom>
        </p:spPr>
      </p:pic>
      <p:sp>
        <p:nvSpPr>
          <p:cNvPr id="19"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B0F9FF6-3D1F-4FAA-A713-558CB628009F}"/>
              </a:ext>
            </a:extLst>
          </p:cNvPr>
          <p:cNvSpPr>
            <a:spLocks noGrp="1"/>
          </p:cNvSpPr>
          <p:nvPr>
            <p:ph type="title"/>
          </p:nvPr>
        </p:nvSpPr>
        <p:spPr>
          <a:xfrm>
            <a:off x="804672" y="365125"/>
            <a:ext cx="5266155" cy="1325563"/>
          </a:xfrm>
        </p:spPr>
        <p:txBody>
          <a:bodyPr>
            <a:normAutofit/>
          </a:bodyPr>
          <a:lstStyle/>
          <a:p>
            <a:r>
              <a:rPr lang="en-US" dirty="0"/>
              <a:t>Questions</a:t>
            </a:r>
          </a:p>
        </p:txBody>
      </p:sp>
      <p:sp>
        <p:nvSpPr>
          <p:cNvPr id="21" name="Content Placeholder 3">
            <a:extLst>
              <a:ext uri="{FF2B5EF4-FFF2-40B4-BE49-F238E27FC236}">
                <a16:creationId xmlns:a16="http://schemas.microsoft.com/office/drawing/2014/main" id="{1A09660A-E7E7-4398-8AC8-BF823B67667C}"/>
              </a:ext>
            </a:extLst>
          </p:cNvPr>
          <p:cNvSpPr>
            <a:spLocks noGrp="1"/>
          </p:cNvSpPr>
          <p:nvPr>
            <p:ph idx="1"/>
          </p:nvPr>
        </p:nvSpPr>
        <p:spPr>
          <a:xfrm>
            <a:off x="804672" y="2022601"/>
            <a:ext cx="3941499" cy="4154361"/>
          </a:xfrm>
        </p:spPr>
        <p:txBody>
          <a:bodyPr>
            <a:normAutofit/>
          </a:bodyPr>
          <a:lstStyle/>
          <a:p>
            <a:r>
              <a:rPr lang="en-US" sz="2000"/>
              <a:t>321-543-6657</a:t>
            </a:r>
          </a:p>
          <a:p>
            <a:r>
              <a:rPr lang="en-US" sz="2000"/>
              <a:t>Email</a:t>
            </a:r>
          </a:p>
          <a:p>
            <a:r>
              <a:rPr lang="en-US" sz="2000" b="0" i="0">
                <a:effectLst/>
                <a:hlinkClick r:id="rId3"/>
              </a:rPr>
              <a:t>nzr2526fl@gmail.com</a:t>
            </a:r>
            <a:endParaRPr lang="en-US" sz="2000" b="0" i="0">
              <a:effectLst/>
            </a:endParaRPr>
          </a:p>
          <a:p>
            <a:r>
              <a:rPr lang="en-US" sz="2000" b="0" i="0">
                <a:effectLst/>
              </a:rPr>
              <a:t>Discord</a:t>
            </a:r>
          </a:p>
          <a:p>
            <a:r>
              <a:rPr lang="en-US" sz="2000"/>
              <a:t>Scorpion521678#2408</a:t>
            </a:r>
          </a:p>
          <a:p>
            <a:r>
              <a:rPr lang="en-US" sz="2000"/>
              <a:t>Contact me here if you want to learn more and want to discuss what we were talking about</a:t>
            </a:r>
          </a:p>
          <a:p>
            <a:r>
              <a:rPr lang="en-US" sz="2000"/>
              <a:t>Noah Russell</a:t>
            </a:r>
          </a:p>
        </p:txBody>
      </p:sp>
    </p:spTree>
    <p:extLst>
      <p:ext uri="{BB962C8B-B14F-4D97-AF65-F5344CB8AC3E}">
        <p14:creationId xmlns:p14="http://schemas.microsoft.com/office/powerpoint/2010/main" val="28123499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Image of a megaphone with various icons coming from it that include icons of text bubbles, wifi connections, hearts, chat bubbles, people, and search bars.">
            <a:extLst>
              <a:ext uri="{FF2B5EF4-FFF2-40B4-BE49-F238E27FC236}">
                <a16:creationId xmlns:a16="http://schemas.microsoft.com/office/drawing/2014/main" id="{D454296C-44B9-4804-BC9F-7F3921BCC08D}"/>
              </a:ext>
            </a:extLst>
          </p:cNvPr>
          <p:cNvPicPr>
            <a:picLocks noGrp="1" noChangeAspect="1"/>
          </p:cNvPicPr>
          <p:nvPr>
            <p:ph idx="1"/>
          </p:nvPr>
        </p:nvPicPr>
        <p:blipFill rotWithShape="1">
          <a:blip r:embed="rId3"/>
          <a:srcRect t="13464" b="11536"/>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778245-B175-4816-B0AB-6402834B118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How the Media Affects Culture</a:t>
            </a:r>
          </a:p>
        </p:txBody>
      </p:sp>
      <p:cxnSp>
        <p:nvCxnSpPr>
          <p:cNvPr id="16"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5023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06755-C6B1-4B17-B128-7F033C9292B1}"/>
              </a:ext>
            </a:extLst>
          </p:cNvPr>
          <p:cNvSpPr>
            <a:spLocks noGrp="1"/>
          </p:cNvSpPr>
          <p:nvPr>
            <p:ph type="title"/>
          </p:nvPr>
        </p:nvSpPr>
        <p:spPr>
          <a:xfrm>
            <a:off x="762001" y="803325"/>
            <a:ext cx="5314536" cy="1325563"/>
          </a:xfrm>
        </p:spPr>
        <p:txBody>
          <a:bodyPr>
            <a:normAutofit/>
          </a:bodyPr>
          <a:lstStyle/>
          <a:p>
            <a:r>
              <a:rPr lang="en-US" dirty="0"/>
              <a:t>How Media Negatively Affects Culture</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Image of multiple television screens next to one another all turned to different channels. Every screen is blurred so all you see are various different colors.">
            <a:extLst>
              <a:ext uri="{FF2B5EF4-FFF2-40B4-BE49-F238E27FC236}">
                <a16:creationId xmlns:a16="http://schemas.microsoft.com/office/drawing/2014/main" id="{11573E2C-E945-4B0E-97E8-C70232A36162}"/>
              </a:ext>
            </a:extLst>
          </p:cNvPr>
          <p:cNvPicPr>
            <a:picLocks noChangeAspect="1"/>
          </p:cNvPicPr>
          <p:nvPr/>
        </p:nvPicPr>
        <p:blipFill rotWithShape="1">
          <a:blip r:embed="rId3"/>
          <a:srcRect l="12771" r="12650"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70456841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0AF9ED0-0236-40B6-B184-A29FBF2B94B1}"/>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6000" kern="1200" dirty="0">
                <a:solidFill>
                  <a:srgbClr val="FFFFFF"/>
                </a:solidFill>
                <a:latin typeface="+mj-lt"/>
                <a:ea typeface="+mj-ea"/>
                <a:cs typeface="+mj-cs"/>
              </a:rPr>
              <a:t>1960’s era</a:t>
            </a:r>
          </a:p>
        </p:txBody>
      </p:sp>
    </p:spTree>
    <p:extLst>
      <p:ext uri="{BB962C8B-B14F-4D97-AF65-F5344CB8AC3E}">
        <p14:creationId xmlns:p14="http://schemas.microsoft.com/office/powerpoint/2010/main" val="3774092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42A62-227C-4947-B535-48D1CE299C41}"/>
              </a:ext>
            </a:extLst>
          </p:cNvPr>
          <p:cNvSpPr>
            <a:spLocks noGrp="1"/>
          </p:cNvSpPr>
          <p:nvPr>
            <p:ph type="title"/>
          </p:nvPr>
        </p:nvSpPr>
        <p:spPr>
          <a:xfrm>
            <a:off x="838200" y="365125"/>
            <a:ext cx="6254496" cy="1828800"/>
          </a:xfrm>
        </p:spPr>
        <p:txBody>
          <a:bodyPr>
            <a:normAutofit/>
          </a:bodyPr>
          <a:lstStyle/>
          <a:p>
            <a:r>
              <a:rPr lang="en-US" dirty="0"/>
              <a:t>Psycho</a:t>
            </a:r>
          </a:p>
        </p:txBody>
      </p:sp>
      <p:pic>
        <p:nvPicPr>
          <p:cNvPr id="4" name="Picture 3" descr="Movie poster for Alfred Hitchcock's movie Psycho in orange, black, and yellow.">
            <a:extLst>
              <a:ext uri="{FF2B5EF4-FFF2-40B4-BE49-F238E27FC236}">
                <a16:creationId xmlns:a16="http://schemas.microsoft.com/office/drawing/2014/main" id="{E66A1300-283D-438F-9104-CFA0BE7EFF1F}"/>
              </a:ext>
            </a:extLst>
          </p:cNvPr>
          <p:cNvPicPr>
            <a:picLocks noChangeAspect="1"/>
          </p:cNvPicPr>
          <p:nvPr/>
        </p:nvPicPr>
        <p:blipFill rotWithShape="1">
          <a:blip r:embed="rId2"/>
          <a:srcRect r="-3" b="965"/>
          <a:stretch/>
        </p:blipFill>
        <p:spPr>
          <a:xfrm>
            <a:off x="7552266" y="10"/>
            <a:ext cx="4639733" cy="6857990"/>
          </a:xfrm>
          <a:prstGeom prst="rect">
            <a:avLst/>
          </a:prstGeom>
        </p:spPr>
      </p:pic>
    </p:spTree>
    <p:extLst>
      <p:ext uri="{BB962C8B-B14F-4D97-AF65-F5344CB8AC3E}">
        <p14:creationId xmlns:p14="http://schemas.microsoft.com/office/powerpoint/2010/main" val="77213616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01837-F231-A655-57E2-0CB496E7C849}"/>
              </a:ext>
            </a:extLst>
          </p:cNvPr>
          <p:cNvSpPr>
            <a:spLocks noGrp="1"/>
          </p:cNvSpPr>
          <p:nvPr>
            <p:ph type="title"/>
          </p:nvPr>
        </p:nvSpPr>
        <p:spPr>
          <a:xfrm>
            <a:off x="985157" y="-1512661"/>
            <a:ext cx="10515600" cy="1325563"/>
          </a:xfrm>
        </p:spPr>
        <p:txBody>
          <a:bodyPr/>
          <a:lstStyle/>
          <a:p>
            <a:r>
              <a:rPr lang="en-US" dirty="0"/>
              <a:t> Sesame</a:t>
            </a:r>
            <a:r>
              <a:rPr lang="en-US" baseline="0" dirty="0"/>
              <a:t> Street</a:t>
            </a:r>
            <a:endParaRPr lang="en-US" dirty="0"/>
          </a:p>
        </p:txBody>
      </p:sp>
      <p:pic>
        <p:nvPicPr>
          <p:cNvPr id="5" name="Picture 4" descr="Sesame Street logo in yellow and green.">
            <a:extLst>
              <a:ext uri="{FF2B5EF4-FFF2-40B4-BE49-F238E27FC236}">
                <a16:creationId xmlns:a16="http://schemas.microsoft.com/office/drawing/2014/main" id="{11E38599-B59B-42C7-9513-FBC710E56E8D}"/>
              </a:ext>
            </a:extLst>
          </p:cNvPr>
          <p:cNvPicPr>
            <a:picLocks noChangeAspect="1"/>
          </p:cNvPicPr>
          <p:nvPr/>
        </p:nvPicPr>
        <p:blipFill rotWithShape="1">
          <a:blip r:embed="rId3"/>
          <a:srcRect t="14581" b="738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2373606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EA70231-70A3-4F52-B47E-4A964CBAA37F}"/>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6000" kern="1200" dirty="0">
                <a:solidFill>
                  <a:srgbClr val="FFFFFF"/>
                </a:solidFill>
                <a:latin typeface="+mj-lt"/>
                <a:ea typeface="+mj-ea"/>
                <a:cs typeface="+mj-cs"/>
              </a:rPr>
              <a:t>1970’s era</a:t>
            </a:r>
          </a:p>
        </p:txBody>
      </p:sp>
    </p:spTree>
    <p:extLst>
      <p:ext uri="{BB962C8B-B14F-4D97-AF65-F5344CB8AC3E}">
        <p14:creationId xmlns:p14="http://schemas.microsoft.com/office/powerpoint/2010/main" val="1832423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AB3388-A6F5-471B-BEDB-AB3F0D70F26B}"/>
              </a:ext>
            </a:extLst>
          </p:cNvPr>
          <p:cNvSpPr>
            <a:spLocks noGrp="1"/>
          </p:cNvSpPr>
          <p:nvPr>
            <p:ph type="title"/>
          </p:nvPr>
        </p:nvSpPr>
        <p:spPr>
          <a:xfrm>
            <a:off x="6234865" y="568517"/>
            <a:ext cx="5248221" cy="1067209"/>
          </a:xfrm>
        </p:spPr>
        <p:txBody>
          <a:bodyPr>
            <a:normAutofit/>
          </a:bodyPr>
          <a:lstStyle/>
          <a:p>
            <a:r>
              <a:rPr lang="en-US" sz="3400" b="0" i="0" dirty="0">
                <a:solidFill>
                  <a:schemeClr val="bg1"/>
                </a:solidFill>
                <a:effectLst/>
                <a:latin typeface="Open Sans Semibold" panose="020B0604020202020204" pitchFamily="34" charset="0"/>
              </a:rPr>
              <a:t>Son-Rise: A Miracle of Love</a:t>
            </a:r>
            <a:endParaRPr lang="en-US" sz="3400" dirty="0">
              <a:solidFill>
                <a:schemeClr val="bg1"/>
              </a:solidFill>
            </a:endParaRPr>
          </a:p>
        </p:txBody>
      </p:sp>
      <p:pic>
        <p:nvPicPr>
          <p:cNvPr id="4" name="Picture 3" descr="Old photo of a mom and her elementary-age son. Both are white with dirty blonde hair. The boy wears a yellow and blue stripped t-shirt and the mom wears a long sleep button-down stripped blue shirt.">
            <a:extLst>
              <a:ext uri="{FF2B5EF4-FFF2-40B4-BE49-F238E27FC236}">
                <a16:creationId xmlns:a16="http://schemas.microsoft.com/office/drawing/2014/main" id="{C98CFE54-968B-4621-ADD3-D4BFFFA0FE98}"/>
              </a:ext>
            </a:extLst>
          </p:cNvPr>
          <p:cNvPicPr>
            <a:picLocks noChangeAspect="1"/>
          </p:cNvPicPr>
          <p:nvPr/>
        </p:nvPicPr>
        <p:blipFill rotWithShape="1">
          <a:blip r:embed="rId2"/>
          <a:srcRect r="1" b="33501"/>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1" name="Group 10">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2" name="Freeform: Shape 11">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3" name="Freeform: Shape 12">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15"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16" name="Freeform: Shape 15">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72321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80F1DF-6B6D-4E3D-AD8D-622ABC1BC19B}"/>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6000" kern="1200" dirty="0">
                <a:solidFill>
                  <a:srgbClr val="FFFFFF"/>
                </a:solidFill>
                <a:latin typeface="+mj-lt"/>
                <a:ea typeface="+mj-ea"/>
                <a:cs typeface="+mj-cs"/>
              </a:rPr>
              <a:t>1980’s</a:t>
            </a:r>
          </a:p>
        </p:txBody>
      </p:sp>
    </p:spTree>
    <p:extLst>
      <p:ext uri="{BB962C8B-B14F-4D97-AF65-F5344CB8AC3E}">
        <p14:creationId xmlns:p14="http://schemas.microsoft.com/office/powerpoint/2010/main" val="18458566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38383</TotalTime>
  <Words>264</Words>
  <Application>Microsoft Macintosh PowerPoint</Application>
  <PresentationFormat>Widescreen</PresentationFormat>
  <Paragraphs>34</Paragraphs>
  <Slides>17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Agency FB</vt:lpstr>
      <vt:lpstr>Arial</vt:lpstr>
      <vt:lpstr>Calibri</vt:lpstr>
      <vt:lpstr>Calibri Light</vt:lpstr>
      <vt:lpstr>Open Sans Semibold</vt:lpstr>
      <vt:lpstr>office theme</vt:lpstr>
      <vt:lpstr>History of Disabilities Portrayal in Media</vt:lpstr>
      <vt:lpstr>How the Media Affects Culture</vt:lpstr>
      <vt:lpstr>How Media Negatively Affects Culture</vt:lpstr>
      <vt:lpstr>1960’s era</vt:lpstr>
      <vt:lpstr>Psycho</vt:lpstr>
      <vt:lpstr> Sesame Street</vt:lpstr>
      <vt:lpstr>1970’s era</vt:lpstr>
      <vt:lpstr>Son-Rise: A Miracle of Love</vt:lpstr>
      <vt:lpstr>1980’s</vt:lpstr>
      <vt:lpstr>Phantom of the Opera</vt:lpstr>
      <vt:lpstr>1990’s</vt:lpstr>
      <vt:lpstr>Musical Media</vt:lpstr>
      <vt:lpstr>TV and Movie Media</vt:lpstr>
      <vt:lpstr>2000’s Era</vt:lpstr>
      <vt:lpstr>2010’s Era</vt:lpstr>
      <vt:lpstr>Conclusion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of Disabilities portrayal in media</dc:title>
  <dc:creator>Noah Russell</dc:creator>
  <cp:lastModifiedBy>Rachel Kaplan She/Her</cp:lastModifiedBy>
  <cp:revision>24</cp:revision>
  <dcterms:created xsi:type="dcterms:W3CDTF">2020-12-01T20:16:07Z</dcterms:created>
  <dcterms:modified xsi:type="dcterms:W3CDTF">2022-09-22T23:21:25Z</dcterms:modified>
</cp:coreProperties>
</file>